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9"/>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5" r:id="rId78"/>
  </p:sldIdLst>
  <p:sldSz cx="12192000" cy="6858000"/>
  <p:notesSz cx="6858000" cy="9144000"/>
  <p:custDataLst>
    <p:tags r:id="rId8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showGuides="1">
      <p:cViewPr varScale="1">
        <p:scale>
          <a:sx n="105" d="100"/>
          <a:sy n="105" d="100"/>
        </p:scale>
        <p:origin x="648" y="102"/>
      </p:cViewPr>
      <p:guideLst>
        <p:guide orient="horz" pos="2160"/>
        <p:guide pos="3840"/>
      </p:guideLst>
    </p:cSldViewPr>
  </p:slideViewPr>
  <p:notesTextViewPr>
    <p:cViewPr>
      <p:scale>
        <a:sx n="1" d="1"/>
        <a:sy n="1" d="1"/>
      </p:scale>
      <p:origin x="0" y="0"/>
    </p:cViewPr>
  </p:notesTextViewPr>
  <p:sorterViewPr>
    <p:cViewPr>
      <p:scale>
        <a:sx n="100" d="100"/>
        <a:sy n="100" d="100"/>
      </p:scale>
      <p:origin x="0" y="-3410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21AF2-8B19-49D1-8AB3-D4441C6731F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8EA37-DCE5-47FC-B689-EC39D9E23BD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b="1" dirty="0">
                <a:solidFill>
                  <a:srgbClr val="FFBE00">
                    <a:lumMod val="40000"/>
                    <a:lumOff val="60000"/>
                  </a:srgbClr>
                </a:solidFill>
                <a:latin typeface="Impact" panose="020B0806030902050204"/>
                <a:ea typeface="微软雅黑" panose="020B0503020204020204" pitchFamily="34" charset="-122"/>
                <a:cs typeface="+mn-ea"/>
                <a:sym typeface="+mn-lt"/>
              </a:rPr>
              <a:t>认真学习党章、严格遵守党章，是加强党的建设的一项基础性经常性工作，也是全党同志的应尽义务和庄严责任，对强化全党党章意识，增强党的创造力、凝聚力、战斗力具有极为重要的作用。</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CC75BC-847C-4F83-9AE3-DC3F6F592E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0_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0" y="0"/>
            <a:ext cx="5170283" cy="6858000"/>
          </a:xfrm>
          <a:prstGeom prst="rect">
            <a:avLst/>
          </a:prstGeom>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sp>
        <p:nvSpPr>
          <p:cNvPr id="4" name="TextBox 19"/>
          <p:cNvSpPr txBox="1"/>
          <p:nvPr userDrawn="1"/>
        </p:nvSpPr>
        <p:spPr>
          <a:xfrm>
            <a:off x="1103445" y="1988841"/>
            <a:ext cx="3805272" cy="486223"/>
          </a:xfrm>
          <a:prstGeom prst="rect">
            <a:avLst/>
          </a:prstGeom>
          <a:noFill/>
          <a:effectLst/>
        </p:spPr>
        <p:txBody>
          <a:bodyPr wrap="none" rtlCol="0">
            <a:spAutoFit/>
          </a:bodyPr>
          <a:lstStyle/>
          <a:p>
            <a:pPr marL="0" marR="0" lvl="0" indent="0" algn="l" defTabSz="1219200" rtl="0" eaLnBrk="1" fontAlgn="auto" latinLnBrk="0" hangingPunct="1">
              <a:lnSpc>
                <a:spcPct val="120000"/>
              </a:lnSpc>
              <a:spcBef>
                <a:spcPts val="0"/>
              </a:spcBef>
              <a:spcAft>
                <a:spcPts val="0"/>
              </a:spcAft>
              <a:buClrTx/>
              <a:buSzTx/>
              <a:buFontTx/>
              <a:buNone/>
              <a:defRPr/>
            </a:pPr>
            <a:r>
              <a:rPr kumimoji="0" lang="en-US" altLang="zh-CN" sz="2135" b="1" i="0" u="none" strike="noStrike" kern="1200" cap="none" spc="0" normalizeH="0" baseline="0" noProof="0" dirty="0">
                <a:ln>
                  <a:noFill/>
                </a:ln>
                <a:solidFill>
                  <a:srgbClr val="FFBE00">
                    <a:lumMod val="40000"/>
                    <a:lumOff val="60000"/>
                  </a:srgbClr>
                </a:solidFill>
                <a:effectLst>
                  <a:outerShdw blurRad="50800" dist="38100" algn="l" rotWithShape="0">
                    <a:prstClr val="black">
                      <a:alpha val="40000"/>
                    </a:prstClr>
                  </a:outerShdw>
                </a:effectLst>
                <a:uLnTx/>
                <a:uFillTx/>
                <a:latin typeface="微软雅黑" panose="020B0503020204020204" pitchFamily="34" charset="-122"/>
                <a:ea typeface="微软雅黑" panose="020B0503020204020204" pitchFamily="34" charset="-122"/>
                <a:cs typeface="+mn-cs"/>
              </a:rPr>
              <a:t>Communist Party of China</a:t>
            </a:r>
            <a:endParaRPr kumimoji="0" lang="zh-CN" altLang="en-US" sz="2135" b="1" i="0" u="none" strike="noStrike" kern="1200" cap="none" spc="0" normalizeH="0" baseline="0" noProof="0" dirty="0">
              <a:ln>
                <a:noFill/>
              </a:ln>
              <a:solidFill>
                <a:srgbClr val="FFBE00">
                  <a:lumMod val="40000"/>
                  <a:lumOff val="60000"/>
                </a:srgbClr>
              </a:solidFill>
              <a:effectLst>
                <a:outerShdw blurRad="50800" dist="38100" algn="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5" name="TextBox 20"/>
          <p:cNvSpPr txBox="1"/>
          <p:nvPr userDrawn="1"/>
        </p:nvSpPr>
        <p:spPr>
          <a:xfrm>
            <a:off x="656306" y="1243182"/>
            <a:ext cx="4233775" cy="8803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1219200" rtl="0" eaLnBrk="1" fontAlgn="auto" latinLnBrk="0" hangingPunct="1">
              <a:lnSpc>
                <a:spcPct val="120000"/>
              </a:lnSpc>
              <a:spcBef>
                <a:spcPts val="0"/>
              </a:spcBef>
              <a:spcAft>
                <a:spcPts val="0"/>
              </a:spcAft>
              <a:buClrTx/>
              <a:buSzTx/>
              <a:buFontTx/>
              <a:buNone/>
              <a:defRPr/>
            </a:pPr>
            <a:r>
              <a:rPr kumimoji="0" lang="zh-CN" altLang="en-US" sz="4265" b="1" i="0" u="none" strike="noStrike" kern="1200" cap="none" spc="0" normalizeH="0" baseline="0" noProof="0" dirty="0">
                <a:ln>
                  <a:no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rPr>
              <a:t>中国共产党</a:t>
            </a:r>
            <a:endParaRPr kumimoji="0" lang="en-US" altLang="zh-CN" sz="4265" b="1" i="0" u="none" strike="noStrike" kern="1200" cap="none" spc="0" normalizeH="0" baseline="0" noProof="0" dirty="0">
              <a:ln>
                <a:no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pic>
        <p:nvPicPr>
          <p:cNvPr id="7" name="Picture 3"/>
          <p:cNvPicPr>
            <a:picLocks noChangeAspect="1" noChangeArrowheads="1"/>
          </p:cNvPicPr>
          <p:nvPr userDrawn="1"/>
        </p:nvPicPr>
        <p:blipFill>
          <a:blip r:embed="rId3" cstate="email"/>
          <a:stretch>
            <a:fillRect/>
          </a:stretch>
        </p:blipFill>
        <p:spPr bwMode="auto">
          <a:xfrm>
            <a:off x="329375" y="648677"/>
            <a:ext cx="1548140" cy="15481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1562571" y="2939111"/>
            <a:ext cx="1528719" cy="1287336"/>
            <a:chOff x="5855695" y="1942653"/>
            <a:chExt cx="1146539" cy="965502"/>
          </a:xfrm>
        </p:grpSpPr>
        <p:grpSp>
          <p:nvGrpSpPr>
            <p:cNvPr id="9" name="组合 8"/>
            <p:cNvGrpSpPr/>
            <p:nvPr/>
          </p:nvGrpSpPr>
          <p:grpSpPr>
            <a:xfrm>
              <a:off x="5960965" y="1942653"/>
              <a:ext cx="936000" cy="937236"/>
              <a:chOff x="4098675" y="1936897"/>
              <a:chExt cx="1175403" cy="1175401"/>
            </a:xfrm>
            <a:effectLst>
              <a:outerShdw blurRad="50800" dist="101600" dir="2700000" algn="tl" rotWithShape="0">
                <a:prstClr val="black">
                  <a:alpha val="40000"/>
                </a:prstClr>
              </a:outerShdw>
            </a:effectLst>
          </p:grpSpPr>
          <p:sp>
            <p:nvSpPr>
              <p:cNvPr id="11" name="矩形 10"/>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zh-CN" altLang="en-US" sz="6400" b="0" i="0" u="none" strike="noStrike" kern="1200" cap="none" spc="0" normalizeH="0" baseline="0" noProof="0">
                  <a:ln>
                    <a:noFill/>
                  </a:ln>
                  <a:solidFill>
                    <a:srgbClr val="FFBE00">
                      <a:lumMod val="40000"/>
                      <a:lumOff val="60000"/>
                    </a:srgbClr>
                  </a:solidFill>
                  <a:effectLst/>
                  <a:uLnTx/>
                  <a:uFillTx/>
                  <a:latin typeface="Impact" panose="020B0806030902050204"/>
                  <a:ea typeface="微软雅黑" panose="020B0503020204020204" pitchFamily="34" charset="-122"/>
                  <a:cs typeface="+mn-cs"/>
                </a:endParaRPr>
              </a:p>
            </p:txBody>
          </p:sp>
          <p:cxnSp>
            <p:nvCxnSpPr>
              <p:cNvPr id="12" name="直接连接符 11"/>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0" name="TextBox 14"/>
            <p:cNvSpPr txBox="1"/>
            <p:nvPr/>
          </p:nvSpPr>
          <p:spPr>
            <a:xfrm>
              <a:off x="5855695" y="1952509"/>
              <a:ext cx="1146539" cy="955646"/>
            </a:xfrm>
            <a:prstGeom prst="rect">
              <a:avLst/>
            </a:prstGeom>
            <a:noFill/>
            <a:effectLst>
              <a:outerShdw blurRad="50800" dist="101600" dir="2700000" algn="tl" rotWithShape="0">
                <a:prstClr val="black">
                  <a:alpha val="40000"/>
                </a:prstClr>
              </a:outerShdw>
            </a:effectLst>
          </p:spPr>
          <p:txBody>
            <a:bodyPr wrap="square" rtlCol="0">
              <a:spAutoFit/>
            </a:bodyPr>
            <a:lstStyle/>
            <a:p>
              <a:pPr marL="0" marR="0" lvl="0" indent="0" algn="ctr" defTabSz="1219200" rtl="0" eaLnBrk="1" fontAlgn="auto" latinLnBrk="0" hangingPunct="1">
                <a:lnSpc>
                  <a:spcPct val="120000"/>
                </a:lnSpc>
                <a:spcBef>
                  <a:spcPts val="0"/>
                </a:spcBef>
                <a:spcAft>
                  <a:spcPts val="0"/>
                </a:spcAft>
                <a:buClrTx/>
                <a:buSzTx/>
                <a:buFontTx/>
                <a:buNone/>
                <a:defRPr/>
              </a:pPr>
              <a:r>
                <a:rPr kumimoji="0" lang="zh-CN" altLang="en-US" sz="6400" b="1" i="0" u="none" strike="noStrike" kern="1200" cap="none" spc="0" normalizeH="0" baseline="0" noProof="0" dirty="0">
                  <a:ln>
                    <a:solidFill>
                      <a:srgbClr val="9B0D13"/>
                    </a:solid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rPr>
                <a:t>章</a:t>
              </a:r>
            </a:p>
          </p:txBody>
        </p:sp>
      </p:grpSp>
      <p:grpSp>
        <p:nvGrpSpPr>
          <p:cNvPr id="14" name="组合 13"/>
          <p:cNvGrpSpPr/>
          <p:nvPr userDrawn="1"/>
        </p:nvGrpSpPr>
        <p:grpSpPr>
          <a:xfrm>
            <a:off x="3014090" y="2978629"/>
            <a:ext cx="1528719" cy="1287336"/>
            <a:chOff x="5855695" y="1942653"/>
            <a:chExt cx="1146539" cy="965502"/>
          </a:xfrm>
        </p:grpSpPr>
        <p:grpSp>
          <p:nvGrpSpPr>
            <p:cNvPr id="15" name="组合 14"/>
            <p:cNvGrpSpPr/>
            <p:nvPr/>
          </p:nvGrpSpPr>
          <p:grpSpPr>
            <a:xfrm>
              <a:off x="5960965" y="1942653"/>
              <a:ext cx="936000" cy="937236"/>
              <a:chOff x="4098675" y="1936897"/>
              <a:chExt cx="1175403" cy="1175401"/>
            </a:xfrm>
            <a:effectLst>
              <a:outerShdw blurRad="50800" dist="101600" dir="2700000" algn="tl" rotWithShape="0">
                <a:prstClr val="black">
                  <a:alpha val="40000"/>
                </a:prstClr>
              </a:outerShdw>
            </a:effectLst>
          </p:grpSpPr>
          <p:sp>
            <p:nvSpPr>
              <p:cNvPr id="17" name="矩形 16"/>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zh-CN" altLang="en-US" sz="6400" b="0" i="0" u="none" strike="noStrike" kern="1200" cap="none" spc="0" normalizeH="0" baseline="0" noProof="0">
                  <a:ln>
                    <a:noFill/>
                  </a:ln>
                  <a:solidFill>
                    <a:srgbClr val="FFBE00">
                      <a:lumMod val="40000"/>
                      <a:lumOff val="60000"/>
                    </a:srgbClr>
                  </a:solidFill>
                  <a:effectLst/>
                  <a:uLnTx/>
                  <a:uFillTx/>
                  <a:latin typeface="Impact" panose="020B0806030902050204"/>
                  <a:ea typeface="微软雅黑" panose="020B0503020204020204" pitchFamily="34" charset="-122"/>
                  <a:cs typeface="+mn-cs"/>
                </a:endParaRPr>
              </a:p>
            </p:txBody>
          </p:sp>
          <p:cxnSp>
            <p:nvCxnSpPr>
              <p:cNvPr id="18" name="直接连接符 17"/>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6" name="TextBox 14"/>
            <p:cNvSpPr txBox="1"/>
            <p:nvPr/>
          </p:nvSpPr>
          <p:spPr>
            <a:xfrm>
              <a:off x="5855695" y="1952509"/>
              <a:ext cx="1146539" cy="955646"/>
            </a:xfrm>
            <a:prstGeom prst="rect">
              <a:avLst/>
            </a:prstGeom>
            <a:noFill/>
            <a:effectLst>
              <a:outerShdw blurRad="50800" dist="101600" dir="2700000" algn="tl" rotWithShape="0">
                <a:prstClr val="black">
                  <a:alpha val="40000"/>
                </a:prstClr>
              </a:outerShdw>
            </a:effectLst>
          </p:spPr>
          <p:txBody>
            <a:bodyPr wrap="square" rtlCol="0">
              <a:spAutoFit/>
            </a:bodyPr>
            <a:lstStyle/>
            <a:p>
              <a:pPr marL="0" marR="0" lvl="0" indent="0" algn="ctr" defTabSz="1219200" rtl="0" eaLnBrk="1" fontAlgn="auto" latinLnBrk="0" hangingPunct="1">
                <a:lnSpc>
                  <a:spcPct val="120000"/>
                </a:lnSpc>
                <a:spcBef>
                  <a:spcPts val="0"/>
                </a:spcBef>
                <a:spcAft>
                  <a:spcPts val="0"/>
                </a:spcAft>
                <a:buClrTx/>
                <a:buSzTx/>
                <a:buFontTx/>
                <a:buNone/>
                <a:defRPr/>
              </a:pPr>
              <a:r>
                <a:rPr kumimoji="0" lang="zh-CN" altLang="en-US" sz="6400" b="1" i="0" u="none" strike="noStrike" kern="1200" cap="none" spc="0" normalizeH="0" baseline="0" noProof="0" dirty="0">
                  <a:ln>
                    <a:solidFill>
                      <a:srgbClr val="9B0D13"/>
                    </a:solid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rPr>
                <a:t>程</a:t>
              </a:r>
            </a:p>
          </p:txBody>
        </p:sp>
      </p:grpSp>
      <p:sp>
        <p:nvSpPr>
          <p:cNvPr id="2" name="矩形 1"/>
          <p:cNvSpPr/>
          <p:nvPr userDrawn="1"/>
        </p:nvSpPr>
        <p:spPr>
          <a:xfrm>
            <a:off x="10512491" y="696568"/>
            <a:ext cx="1679509" cy="960000"/>
          </a:xfrm>
          <a:prstGeom prst="rect">
            <a:avLst/>
          </a:prstGeom>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sp>
        <p:nvSpPr>
          <p:cNvPr id="26" name="文本占位符 23"/>
          <p:cNvSpPr>
            <a:spLocks noGrp="1"/>
          </p:cNvSpPr>
          <p:nvPr>
            <p:ph type="body" sz="quarter" idx="11" hasCustomPrompt="1"/>
          </p:nvPr>
        </p:nvSpPr>
        <p:spPr>
          <a:xfrm>
            <a:off x="5615948" y="3035175"/>
            <a:ext cx="6576053" cy="1153584"/>
          </a:xfrm>
          <a:prstGeom prst="rect">
            <a:avLst/>
          </a:prstGeom>
        </p:spPr>
        <p:txBody>
          <a:bodyPr anchor="ctr" anchorCtr="0"/>
          <a:lstStyle>
            <a:lvl1pPr marL="0" indent="0" algn="ctr">
              <a:buNone/>
              <a:defRPr sz="6400" b="1">
                <a:solidFill>
                  <a:schemeClr val="accent1"/>
                </a:solidFill>
                <a:effectLst>
                  <a:outerShdw blurRad="38100" dist="38100" dir="2700000" algn="tl">
                    <a:srgbClr val="000000">
                      <a:alpha val="43137"/>
                    </a:srgbClr>
                  </a:outerShdw>
                </a:effectLst>
                <a:latin typeface="+mj-ea"/>
                <a:ea typeface="+mj-ea"/>
              </a:defRPr>
            </a:lvl1pPr>
          </a:lstStyle>
          <a:p>
            <a:pPr lvl="0"/>
            <a:r>
              <a:rPr lang="zh-CN" altLang="en-US" dirty="0"/>
              <a:t>点击添加标题</a:t>
            </a:r>
          </a:p>
        </p:txBody>
      </p:sp>
      <p:sp>
        <p:nvSpPr>
          <p:cNvPr id="27" name="文本框 26"/>
          <p:cNvSpPr txBox="1"/>
          <p:nvPr userDrawn="1"/>
        </p:nvSpPr>
        <p:spPr>
          <a:xfrm>
            <a:off x="104344" y="5830241"/>
            <a:ext cx="4804373" cy="461665"/>
          </a:xfrm>
          <a:prstGeom prst="rect">
            <a:avLst/>
          </a:prstGeom>
          <a:noFill/>
        </p:spPr>
        <p:txBody>
          <a:bodyPr wrap="square" rtlCol="0">
            <a:spAutoFit/>
          </a:bodyPr>
          <a:lstStyle/>
          <a:p>
            <a:pPr algn="r" defTabSz="1219200"/>
            <a:r>
              <a:rPr lang="zh-CN" altLang="en-US" sz="2400" b="1" dirty="0">
                <a:solidFill>
                  <a:srgbClr val="FFBE00">
                    <a:lumMod val="40000"/>
                    <a:lumOff val="60000"/>
                  </a:srgbClr>
                </a:solidFill>
                <a:effectLst>
                  <a:outerShdw blurRad="38100" dist="38100" dir="2700000" algn="tl">
                    <a:srgbClr val="000000">
                      <a:alpha val="43137"/>
                    </a:srgbClr>
                  </a:outerShdw>
                </a:effectLst>
                <a:latin typeface="+mn-lt"/>
                <a:ea typeface="+mn-ea"/>
              </a:rPr>
              <a:t>落实学习中国共产党新党章</a:t>
            </a:r>
          </a:p>
        </p:txBody>
      </p:sp>
      <p:pic>
        <p:nvPicPr>
          <p:cNvPr id="33" name="图片 32"/>
          <p:cNvPicPr>
            <a:picLocks noChangeAspect="1"/>
          </p:cNvPicPr>
          <p:nvPr userDrawn="1"/>
        </p:nvPicPr>
        <p:blipFill>
          <a:blip r:embed="rId4" cstate="email"/>
          <a:stretch>
            <a:fillRect/>
          </a:stretch>
        </p:blipFill>
        <p:spPr>
          <a:xfrm>
            <a:off x="8867774" y="3697081"/>
            <a:ext cx="3324225" cy="3159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1500" fill="hold"/>
                                            <p:tgtEl>
                                              <p:spTgt spid="2"/>
                                            </p:tgtEl>
                                            <p:attrNameLst>
                                              <p:attrName>ppt_x</p:attrName>
                                            </p:attrNameLst>
                                          </p:cBhvr>
                                          <p:tavLst>
                                            <p:tav tm="0">
                                              <p:val>
                                                <p:strVal val="1+#ppt_w/2"/>
                                              </p:val>
                                            </p:tav>
                                            <p:tav tm="100000">
                                              <p:val>
                                                <p:strVal val="#ppt_x"/>
                                              </p:val>
                                            </p:tav>
                                          </p:tavLst>
                                        </p:anim>
                                        <p:anim calcmode="lin" valueType="num" p14:bounceEnd="44000">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10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wipe(left)">
                                          <p:cBhvr>
                                            <p:cTn id="11"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build="p">
            <p:tmplLst>
              <p:tmpl lvl="1">
                <p:tnLst>
                  <p:par>
                    <p:cTn presetID="22" presetClass="entr" presetSubtype="8"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wipe(left)">
                          <p:cBhvr>
                            <p:cTn dur="2000"/>
                            <p:tgtEl>
                              <p:spTgt spid="26"/>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10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wipe(left)">
                                          <p:cBhvr>
                                            <p:cTn id="11"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build="p">
            <p:tmplLst>
              <p:tmpl lvl="1">
                <p:tnLst>
                  <p:par>
                    <p:cTn presetID="22" presetClass="entr" presetSubtype="8"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wipe(left)">
                          <p:cBhvr>
                            <p:cTn dur="2000"/>
                            <p:tgtEl>
                              <p:spTgt spid="26"/>
                            </p:tgtEl>
                          </p:cBhvr>
                        </p:animEffect>
                      </p:childTnLst>
                    </p:cTn>
                  </p:par>
                </p:tnLst>
              </p:tmpl>
            </p:tmplLst>
          </p:bldP>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5" name="矩形 24"/>
          <p:cNvSpPr/>
          <p:nvPr userDrawn="1"/>
        </p:nvSpPr>
        <p:spPr>
          <a:xfrm>
            <a:off x="0" y="0"/>
            <a:ext cx="5170283" cy="6858000"/>
          </a:xfrm>
          <a:prstGeom prst="rect">
            <a:avLst/>
          </a:prstGeom>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27" name="TextBox 19"/>
          <p:cNvSpPr txBox="1"/>
          <p:nvPr userDrawn="1"/>
        </p:nvSpPr>
        <p:spPr>
          <a:xfrm>
            <a:off x="1103445" y="1988841"/>
            <a:ext cx="3805272" cy="486223"/>
          </a:xfrm>
          <a:prstGeom prst="rect">
            <a:avLst/>
          </a:prstGeom>
          <a:noFill/>
          <a:effectLst/>
        </p:spPr>
        <p:txBody>
          <a:bodyPr wrap="none" rtlCol="0">
            <a:spAutoFit/>
          </a:bodyPr>
          <a:lstStyle/>
          <a:p>
            <a:pPr defTabSz="1219200">
              <a:lnSpc>
                <a:spcPct val="120000"/>
              </a:lnSpc>
            </a:pPr>
            <a:r>
              <a:rPr lang="en-US" altLang="zh-CN" sz="2135" b="1" dirty="0">
                <a:solidFill>
                  <a:srgbClr val="FFBE00">
                    <a:lumMod val="40000"/>
                    <a:lumOff val="60000"/>
                  </a:srgbClr>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mn-ea"/>
                <a:sym typeface="+mn-lt"/>
              </a:rPr>
              <a:t>Communist Party of China</a:t>
            </a:r>
            <a:endParaRPr lang="zh-CN" altLang="en-US" sz="2135" b="1" dirty="0">
              <a:solidFill>
                <a:srgbClr val="FFBE00">
                  <a:lumMod val="40000"/>
                  <a:lumOff val="60000"/>
                </a:srgbClr>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mn-ea"/>
              <a:sym typeface="+mn-lt"/>
            </a:endParaRPr>
          </a:p>
        </p:txBody>
      </p:sp>
      <p:sp>
        <p:nvSpPr>
          <p:cNvPr id="32" name="TextBox 20"/>
          <p:cNvSpPr txBox="1"/>
          <p:nvPr userDrawn="1"/>
        </p:nvSpPr>
        <p:spPr>
          <a:xfrm>
            <a:off x="656306" y="1243182"/>
            <a:ext cx="4233775" cy="880306"/>
          </a:xfrm>
          <a:prstGeom prst="rect">
            <a:avLst/>
          </a:prstGeom>
          <a:noFill/>
          <a:effectLst>
            <a:outerShdw blurRad="50800" dist="38100" dir="2700000" algn="tl" rotWithShape="0">
              <a:prstClr val="black">
                <a:alpha val="40000"/>
              </a:prstClr>
            </a:outerShdw>
          </a:effectLst>
        </p:spPr>
        <p:txBody>
          <a:bodyPr wrap="square" rtlCol="0">
            <a:spAutoFit/>
          </a:bodyPr>
          <a:lstStyle/>
          <a:p>
            <a:pPr algn="r" defTabSz="1219200">
              <a:lnSpc>
                <a:spcPct val="120000"/>
              </a:lnSpc>
            </a:pPr>
            <a:r>
              <a:rPr lang="zh-CN" altLang="en-US" sz="4265" b="1" dirty="0">
                <a:solidFill>
                  <a:srgbClr val="FFBE00">
                    <a:lumMod val="40000"/>
                    <a:lumOff val="60000"/>
                  </a:srgbClr>
                </a:solidFill>
                <a:latin typeface="Impact" panose="020B0806030902050204"/>
                <a:ea typeface="微软雅黑" panose="020B0503020204020204" pitchFamily="34" charset="-122"/>
                <a:cs typeface="+mn-ea"/>
                <a:sym typeface="+mn-lt"/>
              </a:rPr>
              <a:t>中国共产党</a:t>
            </a:r>
            <a:endParaRPr lang="en-US" altLang="zh-CN" sz="4265"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pic>
        <p:nvPicPr>
          <p:cNvPr id="33" name="Picture 3"/>
          <p:cNvPicPr>
            <a:picLocks noChangeAspect="1" noChangeArrowheads="1"/>
          </p:cNvPicPr>
          <p:nvPr userDrawn="1"/>
        </p:nvPicPr>
        <p:blipFill>
          <a:blip r:embed="rId3" cstate="email"/>
          <a:stretch>
            <a:fillRect/>
          </a:stretch>
        </p:blipFill>
        <p:spPr bwMode="auto">
          <a:xfrm>
            <a:off x="376104" y="659124"/>
            <a:ext cx="1527246" cy="1527246"/>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组合 33"/>
          <p:cNvGrpSpPr/>
          <p:nvPr userDrawn="1"/>
        </p:nvGrpSpPr>
        <p:grpSpPr>
          <a:xfrm>
            <a:off x="1562571" y="2939111"/>
            <a:ext cx="1528719" cy="1287336"/>
            <a:chOff x="5855695" y="1942653"/>
            <a:chExt cx="1146539" cy="965502"/>
          </a:xfrm>
        </p:grpSpPr>
        <p:grpSp>
          <p:nvGrpSpPr>
            <p:cNvPr id="35" name="组合 34"/>
            <p:cNvGrpSpPr/>
            <p:nvPr/>
          </p:nvGrpSpPr>
          <p:grpSpPr>
            <a:xfrm>
              <a:off x="5960965" y="1942653"/>
              <a:ext cx="936000" cy="937236"/>
              <a:chOff x="4098675" y="1936897"/>
              <a:chExt cx="1175403" cy="1175401"/>
            </a:xfrm>
            <a:effectLst>
              <a:outerShdw blurRad="50800" dist="101600" dir="2700000" algn="tl" rotWithShape="0">
                <a:prstClr val="black">
                  <a:alpha val="40000"/>
                </a:prstClr>
              </a:outerShdw>
            </a:effectLst>
          </p:grpSpPr>
          <p:sp>
            <p:nvSpPr>
              <p:cNvPr id="37" name="矩形 36"/>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64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38" name="直接连接符 37"/>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TextBox 14"/>
            <p:cNvSpPr txBox="1"/>
            <p:nvPr/>
          </p:nvSpPr>
          <p:spPr>
            <a:xfrm>
              <a:off x="5855695" y="1952509"/>
              <a:ext cx="1146539" cy="955646"/>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64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章</a:t>
              </a:r>
            </a:p>
          </p:txBody>
        </p:sp>
      </p:grpSp>
      <p:grpSp>
        <p:nvGrpSpPr>
          <p:cNvPr id="40" name="组合 39"/>
          <p:cNvGrpSpPr/>
          <p:nvPr userDrawn="1"/>
        </p:nvGrpSpPr>
        <p:grpSpPr>
          <a:xfrm>
            <a:off x="3014090" y="2978629"/>
            <a:ext cx="1528719" cy="1287336"/>
            <a:chOff x="5855695" y="1942653"/>
            <a:chExt cx="1146539" cy="965502"/>
          </a:xfrm>
        </p:grpSpPr>
        <p:grpSp>
          <p:nvGrpSpPr>
            <p:cNvPr id="41" name="组合 40"/>
            <p:cNvGrpSpPr/>
            <p:nvPr/>
          </p:nvGrpSpPr>
          <p:grpSpPr>
            <a:xfrm>
              <a:off x="5960965" y="1942653"/>
              <a:ext cx="936000" cy="937236"/>
              <a:chOff x="4098675" y="1936897"/>
              <a:chExt cx="1175403" cy="1175401"/>
            </a:xfrm>
            <a:effectLst>
              <a:outerShdw blurRad="50800" dist="101600" dir="2700000" algn="tl" rotWithShape="0">
                <a:prstClr val="black">
                  <a:alpha val="40000"/>
                </a:prstClr>
              </a:outerShdw>
            </a:effectLst>
          </p:grpSpPr>
          <p:sp>
            <p:nvSpPr>
              <p:cNvPr id="43" name="矩形 42"/>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64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44" name="直接连接符 43"/>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2" name="TextBox 14"/>
            <p:cNvSpPr txBox="1"/>
            <p:nvPr/>
          </p:nvSpPr>
          <p:spPr>
            <a:xfrm>
              <a:off x="5855695" y="1952509"/>
              <a:ext cx="1146539" cy="955646"/>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64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程</a:t>
              </a:r>
            </a:p>
          </p:txBody>
        </p:sp>
      </p:grpSp>
      <p:sp>
        <p:nvSpPr>
          <p:cNvPr id="46" name="文本框 45"/>
          <p:cNvSpPr txBox="1"/>
          <p:nvPr userDrawn="1"/>
        </p:nvSpPr>
        <p:spPr>
          <a:xfrm>
            <a:off x="104344" y="5830241"/>
            <a:ext cx="4804373" cy="461665"/>
          </a:xfrm>
          <a:prstGeom prst="rect">
            <a:avLst/>
          </a:prstGeom>
          <a:noFill/>
        </p:spPr>
        <p:txBody>
          <a:bodyPr wrap="square" rtlCol="0">
            <a:spAutoFit/>
          </a:bodyPr>
          <a:lstStyle/>
          <a:p>
            <a:pPr algn="r" defTabSz="1219200"/>
            <a:r>
              <a:rPr lang="zh-CN" altLang="en-US" sz="2400" b="1" dirty="0">
                <a:solidFill>
                  <a:srgbClr val="FFBE00">
                    <a:lumMod val="40000"/>
                    <a:lumOff val="60000"/>
                  </a:srgbClr>
                </a:solidFill>
                <a:effectLst>
                  <a:outerShdw blurRad="38100" dist="38100" dir="2700000" algn="tl">
                    <a:srgbClr val="000000">
                      <a:alpha val="43137"/>
                    </a:srgbClr>
                  </a:outerShdw>
                </a:effectLst>
                <a:latin typeface="+mn-lt"/>
                <a:ea typeface="+mn-ea"/>
              </a:rPr>
              <a:t>落实学习中国共产党新党章</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8_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3" name="图片 12" descr="图片包含 自然, 雨, 墙壁&#10;&#10;已生成高可信度的说明"/>
          <p:cNvPicPr>
            <a:picLocks noChangeAspect="1"/>
          </p:cNvPicPr>
          <p:nvPr userDrawn="1"/>
        </p:nvPicPr>
        <p:blipFill rotWithShape="1">
          <a:blip r:embed="rId3" cstate="email"/>
          <a:srcRect/>
          <a:stretch>
            <a:fillRect/>
          </a:stretch>
        </p:blipFill>
        <p:spPr>
          <a:xfrm>
            <a:off x="0" y="0"/>
            <a:ext cx="12192000" cy="6858000"/>
          </a:xfrm>
          <a:prstGeom prst="rect">
            <a:avLst/>
          </a:prstGeom>
        </p:spPr>
      </p:pic>
      <p:sp>
        <p:nvSpPr>
          <p:cNvPr id="8" name="矩形 7"/>
          <p:cNvSpPr/>
          <p:nvPr userDrawn="1"/>
        </p:nvSpPr>
        <p:spPr>
          <a:xfrm>
            <a:off x="0" y="0"/>
            <a:ext cx="12192000" cy="1440000"/>
          </a:xfrm>
          <a:prstGeom prst="rect">
            <a:avLst/>
          </a:prstGeom>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pic>
        <p:nvPicPr>
          <p:cNvPr id="9" name="Picture 3"/>
          <p:cNvPicPr>
            <a:picLocks noChangeAspect="1" noChangeArrowheads="1"/>
          </p:cNvPicPr>
          <p:nvPr userDrawn="1"/>
        </p:nvPicPr>
        <p:blipFill>
          <a:blip r:embed="rId4" cstate="email"/>
          <a:stretch>
            <a:fillRect/>
          </a:stretch>
        </p:blipFill>
        <p:spPr bwMode="auto">
          <a:xfrm>
            <a:off x="7992797" y="103271"/>
            <a:ext cx="1289911" cy="128991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a:xfrm>
            <a:off x="0" y="6597352"/>
            <a:ext cx="12192000" cy="260648"/>
          </a:xfrm>
          <a:prstGeom prst="rect">
            <a:avLst/>
          </a:prstGeom>
          <a:solidFill>
            <a:schemeClr val="accent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sp>
        <p:nvSpPr>
          <p:cNvPr id="11" name="文本占位符 10"/>
          <p:cNvSpPr>
            <a:spLocks noGrp="1"/>
          </p:cNvSpPr>
          <p:nvPr>
            <p:ph type="body" sz="quarter" idx="10" hasCustomPrompt="1"/>
          </p:nvPr>
        </p:nvSpPr>
        <p:spPr>
          <a:xfrm>
            <a:off x="1007435" y="390484"/>
            <a:ext cx="6103069" cy="768349"/>
          </a:xfrm>
          <a:prstGeom prst="rect">
            <a:avLst/>
          </a:prstGeom>
        </p:spPr>
        <p:txBody>
          <a:bodyPr anchor="ctr" anchorCtr="0">
            <a:noAutofit/>
          </a:bodyPr>
          <a:lstStyle>
            <a:lvl1pPr marL="0" indent="0">
              <a:buNone/>
              <a:defRPr sz="3200" b="1">
                <a:solidFill>
                  <a:schemeClr val="accent2">
                    <a:lumMod val="40000"/>
                    <a:lumOff val="60000"/>
                  </a:schemeClr>
                </a:solidFill>
              </a:defRPr>
            </a:lvl1pPr>
          </a:lstStyle>
          <a:p>
            <a:pPr lvl="0"/>
            <a:r>
              <a:rPr lang="zh-CN" altLang="en-US" dirty="0"/>
              <a:t>单击此处添加标题</a:t>
            </a:r>
          </a:p>
        </p:txBody>
      </p:sp>
      <p:sp>
        <p:nvSpPr>
          <p:cNvPr id="12" name="文本框 11"/>
          <p:cNvSpPr txBox="1"/>
          <p:nvPr userDrawn="1"/>
        </p:nvSpPr>
        <p:spPr>
          <a:xfrm>
            <a:off x="8976320" y="455840"/>
            <a:ext cx="3136419" cy="584775"/>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rPr>
              <a:t>学习和遵守 </a:t>
            </a:r>
            <a:r>
              <a:rPr kumimoji="0" lang="zh-CN" altLang="en-US" sz="3200" b="1" i="0" u="none" strike="noStrike" kern="1200" cap="none" spc="0" normalizeH="0" baseline="0" noProof="0" dirty="0">
                <a:ln>
                  <a:no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rPr>
              <a:t>党章</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1_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6" name="矩形 25"/>
          <p:cNvSpPr/>
          <p:nvPr userDrawn="1"/>
        </p:nvSpPr>
        <p:spPr>
          <a:xfrm>
            <a:off x="0" y="-1"/>
            <a:ext cx="12192000" cy="2468893"/>
          </a:xfrm>
          <a:prstGeom prst="rect">
            <a:avLst/>
          </a:prstGeom>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sp>
        <p:nvSpPr>
          <p:cNvPr id="27" name="矩形 26"/>
          <p:cNvSpPr/>
          <p:nvPr userDrawn="1"/>
        </p:nvSpPr>
        <p:spPr>
          <a:xfrm>
            <a:off x="-1" y="5445225"/>
            <a:ext cx="12192000" cy="1412776"/>
          </a:xfrm>
          <a:prstGeom prst="rect">
            <a:avLst/>
          </a:prstGeom>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sp>
        <p:nvSpPr>
          <p:cNvPr id="8" name="TextBox 19"/>
          <p:cNvSpPr txBox="1"/>
          <p:nvPr userDrawn="1"/>
        </p:nvSpPr>
        <p:spPr>
          <a:xfrm>
            <a:off x="1550585" y="1596459"/>
            <a:ext cx="3805272" cy="486223"/>
          </a:xfrm>
          <a:prstGeom prst="rect">
            <a:avLst/>
          </a:prstGeom>
          <a:noFill/>
          <a:effectLst/>
        </p:spPr>
        <p:txBody>
          <a:bodyPr wrap="none" rtlCol="0">
            <a:spAutoFit/>
          </a:bodyPr>
          <a:lstStyle/>
          <a:p>
            <a:pPr marL="0" marR="0" lvl="0" indent="0" algn="l" defTabSz="1219200" rtl="0" eaLnBrk="1" fontAlgn="auto" latinLnBrk="0" hangingPunct="1">
              <a:lnSpc>
                <a:spcPct val="120000"/>
              </a:lnSpc>
              <a:spcBef>
                <a:spcPts val="0"/>
              </a:spcBef>
              <a:spcAft>
                <a:spcPts val="0"/>
              </a:spcAft>
              <a:buClrTx/>
              <a:buSzTx/>
              <a:buFontTx/>
              <a:buNone/>
              <a:defRPr/>
            </a:pPr>
            <a:r>
              <a:rPr kumimoji="0" lang="en-US" altLang="zh-CN" sz="2135" b="1" i="0" u="none" strike="noStrike" kern="1200" cap="none" spc="0" normalizeH="0" baseline="0" noProof="0" dirty="0">
                <a:ln>
                  <a:noFill/>
                </a:ln>
                <a:solidFill>
                  <a:srgbClr val="FFBE00">
                    <a:lumMod val="40000"/>
                    <a:lumOff val="60000"/>
                  </a:srgbClr>
                </a:solidFill>
                <a:effectLst>
                  <a:outerShdw blurRad="50800" dist="38100" algn="l" rotWithShape="0">
                    <a:prstClr val="black">
                      <a:alpha val="40000"/>
                    </a:prstClr>
                  </a:outerShdw>
                </a:effectLst>
                <a:uLnTx/>
                <a:uFillTx/>
                <a:latin typeface="微软雅黑" panose="020B0503020204020204" pitchFamily="34" charset="-122"/>
                <a:ea typeface="微软雅黑" panose="020B0503020204020204" pitchFamily="34" charset="-122"/>
                <a:cs typeface="+mn-cs"/>
              </a:rPr>
              <a:t>Communist Party of China</a:t>
            </a:r>
            <a:endParaRPr kumimoji="0" lang="zh-CN" altLang="en-US" sz="2135" b="1" i="0" u="none" strike="noStrike" kern="1200" cap="none" spc="0" normalizeH="0" baseline="0" noProof="0" dirty="0">
              <a:ln>
                <a:noFill/>
              </a:ln>
              <a:solidFill>
                <a:srgbClr val="FFBE00">
                  <a:lumMod val="40000"/>
                  <a:lumOff val="60000"/>
                </a:srgbClr>
              </a:solidFill>
              <a:effectLst>
                <a:outerShdw blurRad="50800" dist="38100" algn="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TextBox 20"/>
          <p:cNvSpPr txBox="1"/>
          <p:nvPr userDrawn="1"/>
        </p:nvSpPr>
        <p:spPr>
          <a:xfrm>
            <a:off x="1103446" y="850800"/>
            <a:ext cx="4233775" cy="8803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1219200" rtl="0" eaLnBrk="1" fontAlgn="auto" latinLnBrk="0" hangingPunct="1">
              <a:lnSpc>
                <a:spcPct val="120000"/>
              </a:lnSpc>
              <a:spcBef>
                <a:spcPts val="0"/>
              </a:spcBef>
              <a:spcAft>
                <a:spcPts val="0"/>
              </a:spcAft>
              <a:buClrTx/>
              <a:buSzTx/>
              <a:buFontTx/>
              <a:buNone/>
              <a:defRPr/>
            </a:pPr>
            <a:r>
              <a:rPr kumimoji="0" lang="zh-CN" altLang="en-US" sz="4265" b="1" i="0" u="none" strike="noStrike" kern="1200" cap="none" spc="0" normalizeH="0" baseline="0" noProof="0" dirty="0">
                <a:ln>
                  <a:no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rPr>
              <a:t>中国共产党</a:t>
            </a:r>
            <a:endParaRPr kumimoji="0" lang="en-US" altLang="zh-CN" sz="4265" b="1" i="0" u="none" strike="noStrike" kern="1200" cap="none" spc="0" normalizeH="0" baseline="0" noProof="0" dirty="0">
              <a:ln>
                <a:no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pic>
        <p:nvPicPr>
          <p:cNvPr id="10" name="Picture 3"/>
          <p:cNvPicPr>
            <a:picLocks noChangeAspect="1" noChangeArrowheads="1"/>
          </p:cNvPicPr>
          <p:nvPr userDrawn="1"/>
        </p:nvPicPr>
        <p:blipFill>
          <a:blip r:embed="rId3" cstate="email"/>
          <a:stretch>
            <a:fillRect/>
          </a:stretch>
        </p:blipFill>
        <p:spPr bwMode="auto">
          <a:xfrm>
            <a:off x="900127" y="269673"/>
            <a:ext cx="1528709" cy="152870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userDrawn="1"/>
        </p:nvGrpSpPr>
        <p:grpSpPr>
          <a:xfrm>
            <a:off x="5415833" y="738346"/>
            <a:ext cx="1528719" cy="1287336"/>
            <a:chOff x="5855695" y="1942653"/>
            <a:chExt cx="1146539" cy="965502"/>
          </a:xfrm>
        </p:grpSpPr>
        <p:grpSp>
          <p:nvGrpSpPr>
            <p:cNvPr id="12" name="组合 11"/>
            <p:cNvGrpSpPr/>
            <p:nvPr/>
          </p:nvGrpSpPr>
          <p:grpSpPr>
            <a:xfrm>
              <a:off x="5960965" y="1942653"/>
              <a:ext cx="936000" cy="937236"/>
              <a:chOff x="4098675" y="1936897"/>
              <a:chExt cx="1175403" cy="1175401"/>
            </a:xfrm>
            <a:effectLst>
              <a:outerShdw blurRad="50800" dist="101600" dir="2700000" algn="tl" rotWithShape="0">
                <a:prstClr val="black">
                  <a:alpha val="40000"/>
                </a:prstClr>
              </a:outerShdw>
            </a:effectLst>
          </p:grpSpPr>
          <p:sp>
            <p:nvSpPr>
              <p:cNvPr id="14" name="矩形 13"/>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zh-CN" altLang="en-US" sz="6400" b="0" i="0" u="none" strike="noStrike" kern="1200" cap="none" spc="0" normalizeH="0" baseline="0" noProof="0">
                  <a:ln>
                    <a:noFill/>
                  </a:ln>
                  <a:solidFill>
                    <a:srgbClr val="FFBE00">
                      <a:lumMod val="40000"/>
                      <a:lumOff val="60000"/>
                    </a:srgbClr>
                  </a:solidFill>
                  <a:effectLst/>
                  <a:uLnTx/>
                  <a:uFillTx/>
                  <a:latin typeface="Impact" panose="020B0806030902050204"/>
                  <a:ea typeface="微软雅黑" panose="020B0503020204020204" pitchFamily="34" charset="-122"/>
                  <a:cs typeface="+mn-cs"/>
                </a:endParaRPr>
              </a:p>
            </p:txBody>
          </p:sp>
          <p:cxnSp>
            <p:nvCxnSpPr>
              <p:cNvPr id="15" name="直接连接符 14"/>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 name="TextBox 14"/>
            <p:cNvSpPr txBox="1"/>
            <p:nvPr/>
          </p:nvSpPr>
          <p:spPr>
            <a:xfrm>
              <a:off x="5855695" y="1952509"/>
              <a:ext cx="1146539" cy="955646"/>
            </a:xfrm>
            <a:prstGeom prst="rect">
              <a:avLst/>
            </a:prstGeom>
            <a:noFill/>
            <a:effectLst>
              <a:outerShdw blurRad="50800" dist="101600" dir="2700000" algn="tl" rotWithShape="0">
                <a:prstClr val="black">
                  <a:alpha val="40000"/>
                </a:prstClr>
              </a:outerShdw>
            </a:effectLst>
          </p:spPr>
          <p:txBody>
            <a:bodyPr wrap="square" rtlCol="0">
              <a:spAutoFit/>
            </a:bodyPr>
            <a:lstStyle/>
            <a:p>
              <a:pPr marL="0" marR="0" lvl="0" indent="0" algn="ctr" defTabSz="1219200" rtl="0" eaLnBrk="1" fontAlgn="auto" latinLnBrk="0" hangingPunct="1">
                <a:lnSpc>
                  <a:spcPct val="120000"/>
                </a:lnSpc>
                <a:spcBef>
                  <a:spcPts val="0"/>
                </a:spcBef>
                <a:spcAft>
                  <a:spcPts val="0"/>
                </a:spcAft>
                <a:buClrTx/>
                <a:buSzTx/>
                <a:buFontTx/>
                <a:buNone/>
                <a:defRPr/>
              </a:pPr>
              <a:r>
                <a:rPr kumimoji="0" lang="zh-CN" altLang="en-US" sz="6400" b="1" i="0" u="none" strike="noStrike" kern="1200" cap="none" spc="0" normalizeH="0" baseline="0" noProof="0" dirty="0">
                  <a:ln>
                    <a:solidFill>
                      <a:srgbClr val="9B0D13"/>
                    </a:solid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rPr>
                <a:t>章</a:t>
              </a:r>
            </a:p>
          </p:txBody>
        </p:sp>
      </p:grpSp>
      <p:grpSp>
        <p:nvGrpSpPr>
          <p:cNvPr id="17" name="组合 16"/>
          <p:cNvGrpSpPr/>
          <p:nvPr userDrawn="1"/>
        </p:nvGrpSpPr>
        <p:grpSpPr>
          <a:xfrm>
            <a:off x="6830650" y="750874"/>
            <a:ext cx="1528719" cy="1287336"/>
            <a:chOff x="5855695" y="1942653"/>
            <a:chExt cx="1146539" cy="965502"/>
          </a:xfrm>
        </p:grpSpPr>
        <p:grpSp>
          <p:nvGrpSpPr>
            <p:cNvPr id="18" name="组合 17"/>
            <p:cNvGrpSpPr/>
            <p:nvPr/>
          </p:nvGrpSpPr>
          <p:grpSpPr>
            <a:xfrm>
              <a:off x="5960965" y="1942653"/>
              <a:ext cx="936000" cy="937236"/>
              <a:chOff x="4098675" y="1936897"/>
              <a:chExt cx="1175403" cy="1175401"/>
            </a:xfrm>
            <a:effectLst>
              <a:outerShdw blurRad="50800" dist="101600" dir="2700000" algn="tl" rotWithShape="0">
                <a:prstClr val="black">
                  <a:alpha val="40000"/>
                </a:prstClr>
              </a:outerShdw>
            </a:effectLst>
          </p:grpSpPr>
          <p:sp>
            <p:nvSpPr>
              <p:cNvPr id="20" name="矩形 19"/>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zh-CN" altLang="en-US" sz="6400" b="0" i="0" u="none" strike="noStrike" kern="1200" cap="none" spc="0" normalizeH="0" baseline="0" noProof="0">
                  <a:ln>
                    <a:noFill/>
                  </a:ln>
                  <a:solidFill>
                    <a:srgbClr val="FFBE00">
                      <a:lumMod val="40000"/>
                      <a:lumOff val="60000"/>
                    </a:srgbClr>
                  </a:solidFill>
                  <a:effectLst/>
                  <a:uLnTx/>
                  <a:uFillTx/>
                  <a:latin typeface="Impact" panose="020B0806030902050204"/>
                  <a:ea typeface="微软雅黑" panose="020B0503020204020204" pitchFamily="34" charset="-122"/>
                  <a:cs typeface="+mn-cs"/>
                </a:endParaRPr>
              </a:p>
            </p:txBody>
          </p:sp>
          <p:cxnSp>
            <p:nvCxnSpPr>
              <p:cNvPr id="21" name="直接连接符 20"/>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TextBox 14"/>
            <p:cNvSpPr txBox="1"/>
            <p:nvPr/>
          </p:nvSpPr>
          <p:spPr>
            <a:xfrm>
              <a:off x="5855695" y="1952509"/>
              <a:ext cx="1146539" cy="955646"/>
            </a:xfrm>
            <a:prstGeom prst="rect">
              <a:avLst/>
            </a:prstGeom>
            <a:noFill/>
            <a:effectLst>
              <a:outerShdw blurRad="50800" dist="101600" dir="2700000" algn="tl" rotWithShape="0">
                <a:prstClr val="black">
                  <a:alpha val="40000"/>
                </a:prstClr>
              </a:outerShdw>
            </a:effectLst>
          </p:spPr>
          <p:txBody>
            <a:bodyPr wrap="square" rtlCol="0">
              <a:spAutoFit/>
            </a:bodyPr>
            <a:lstStyle/>
            <a:p>
              <a:pPr marL="0" marR="0" lvl="0" indent="0" algn="ctr" defTabSz="1219200" rtl="0" eaLnBrk="1" fontAlgn="auto" latinLnBrk="0" hangingPunct="1">
                <a:lnSpc>
                  <a:spcPct val="120000"/>
                </a:lnSpc>
                <a:spcBef>
                  <a:spcPts val="0"/>
                </a:spcBef>
                <a:spcAft>
                  <a:spcPts val="0"/>
                </a:spcAft>
                <a:buClrTx/>
                <a:buSzTx/>
                <a:buFontTx/>
                <a:buNone/>
                <a:defRPr/>
              </a:pPr>
              <a:r>
                <a:rPr kumimoji="0" lang="zh-CN" altLang="en-US" sz="6400" b="1" i="0" u="none" strike="noStrike" kern="1200" cap="none" spc="0" normalizeH="0" baseline="0" noProof="0" dirty="0">
                  <a:ln>
                    <a:solidFill>
                      <a:srgbClr val="9B0D13"/>
                    </a:solidFill>
                  </a:ln>
                  <a:solidFill>
                    <a:srgbClr val="FFBE00">
                      <a:lumMod val="40000"/>
                      <a:lumOff val="60000"/>
                    </a:srgbClr>
                  </a:solidFill>
                  <a:effectLst/>
                  <a:uLnTx/>
                  <a:uFillTx/>
                  <a:latin typeface="微软雅黑" panose="020B0503020204020204" pitchFamily="34" charset="-122"/>
                  <a:ea typeface="微软雅黑" panose="020B0503020204020204" pitchFamily="34" charset="-122"/>
                  <a:cs typeface="+mn-cs"/>
                </a:rPr>
                <a:t>程</a:t>
              </a:r>
            </a:p>
          </p:txBody>
        </p:sp>
      </p:grpSp>
      <p:sp>
        <p:nvSpPr>
          <p:cNvPr id="24" name="文本占位符 23"/>
          <p:cNvSpPr>
            <a:spLocks noGrp="1"/>
          </p:cNvSpPr>
          <p:nvPr>
            <p:ph type="body" sz="quarter" idx="10" hasCustomPrompt="1"/>
          </p:nvPr>
        </p:nvSpPr>
        <p:spPr>
          <a:xfrm>
            <a:off x="2447530" y="3429001"/>
            <a:ext cx="3456517" cy="1344084"/>
          </a:xfrm>
          <a:prstGeom prst="rect">
            <a:avLst/>
          </a:prstGeom>
        </p:spPr>
        <p:txBody>
          <a:bodyPr>
            <a:normAutofit/>
          </a:bodyPr>
          <a:lstStyle>
            <a:lvl1pPr marL="0" indent="0" algn="ctr">
              <a:buNone/>
              <a:defRPr sz="7200" b="1">
                <a:solidFill>
                  <a:schemeClr val="accent1"/>
                </a:solidFill>
              </a:defRPr>
            </a:lvl1pPr>
          </a:lstStyle>
          <a:p>
            <a:pPr lvl="0"/>
            <a:r>
              <a:rPr lang="zh-CN" altLang="en-US" dirty="0"/>
              <a:t>第几章</a:t>
            </a:r>
          </a:p>
        </p:txBody>
      </p:sp>
      <p:sp>
        <p:nvSpPr>
          <p:cNvPr id="25" name="文本占位符 23"/>
          <p:cNvSpPr>
            <a:spLocks noGrp="1"/>
          </p:cNvSpPr>
          <p:nvPr>
            <p:ph type="body" sz="quarter" idx="11" hasCustomPrompt="1"/>
          </p:nvPr>
        </p:nvSpPr>
        <p:spPr>
          <a:xfrm>
            <a:off x="6470978" y="3429001"/>
            <a:ext cx="6537791" cy="1344084"/>
          </a:xfrm>
          <a:prstGeom prst="rect">
            <a:avLst/>
          </a:prstGeom>
        </p:spPr>
        <p:txBody>
          <a:bodyPr>
            <a:normAutofit/>
          </a:bodyPr>
          <a:lstStyle>
            <a:lvl1pPr marL="0" indent="0" algn="l">
              <a:buNone/>
              <a:defRPr sz="7200" b="1">
                <a:solidFill>
                  <a:schemeClr val="accent1"/>
                </a:solidFill>
              </a:defRPr>
            </a:lvl1pPr>
          </a:lstStyle>
          <a:p>
            <a:pPr lvl="0"/>
            <a:r>
              <a:rPr lang="zh-CN" altLang="en-US" dirty="0"/>
              <a:t>章节标题</a:t>
            </a:r>
          </a:p>
        </p:txBody>
      </p:sp>
      <p:pic>
        <p:nvPicPr>
          <p:cNvPr id="28" name="图片 27"/>
          <p:cNvPicPr>
            <a:picLocks noChangeAspect="1"/>
          </p:cNvPicPr>
          <p:nvPr userDrawn="1"/>
        </p:nvPicPr>
        <p:blipFill>
          <a:blip r:embed="rId4" cstate="email"/>
          <a:stretch>
            <a:fillRect/>
          </a:stretch>
        </p:blipFill>
        <p:spPr>
          <a:xfrm>
            <a:off x="9291996" y="4100285"/>
            <a:ext cx="2900003" cy="2756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
        <p:nvSpPr>
          <p:cNvPr id="9" name="矩形 8"/>
          <p:cNvSpPr/>
          <p:nvPr userDrawn="1"/>
        </p:nvSpPr>
        <p:spPr>
          <a:xfrm>
            <a:off x="1" y="0"/>
            <a:ext cx="12191999" cy="6858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4" name="文本框 23"/>
          <p:cNvSpPr txBox="1"/>
          <p:nvPr/>
        </p:nvSpPr>
        <p:spPr>
          <a:xfrm>
            <a:off x="4219583" y="4331915"/>
            <a:ext cx="7508926" cy="633187"/>
          </a:xfrm>
          <a:prstGeom prst="rect">
            <a:avLst/>
          </a:prstGeom>
          <a:noFill/>
        </p:spPr>
        <p:txBody>
          <a:bodyPr wrap="square" rtlCol="0">
            <a:spAutoFit/>
          </a:bodyPr>
          <a:lstStyle/>
          <a:p>
            <a:pPr algn="r" defTabSz="1219200">
              <a:lnSpc>
                <a:spcPct val="120000"/>
              </a:lnSpc>
            </a:pP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落实学习十九大中国共产党新党章</a:t>
            </a:r>
          </a:p>
        </p:txBody>
      </p:sp>
      <p:pic>
        <p:nvPicPr>
          <p:cNvPr id="28" name="Picture 3"/>
          <p:cNvPicPr>
            <a:picLocks noChangeAspect="1" noChangeArrowheads="1"/>
          </p:cNvPicPr>
          <p:nvPr/>
        </p:nvPicPr>
        <p:blipFill>
          <a:blip r:embed="rId4" cstate="email"/>
          <a:stretch>
            <a:fillRect/>
          </a:stretch>
        </p:blipFill>
        <p:spPr bwMode="auto">
          <a:xfrm>
            <a:off x="5105046" y="692107"/>
            <a:ext cx="1981908" cy="17230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9"/>
          <p:cNvSpPr txBox="1"/>
          <p:nvPr/>
        </p:nvSpPr>
        <p:spPr>
          <a:xfrm>
            <a:off x="1635541" y="3719358"/>
            <a:ext cx="4934236" cy="565604"/>
          </a:xfrm>
          <a:prstGeom prst="rect">
            <a:avLst/>
          </a:prstGeom>
          <a:noFill/>
          <a:effectLst/>
        </p:spPr>
        <p:txBody>
          <a:bodyPr wrap="none" rtlCol="0">
            <a:spAutoFit/>
          </a:bodyPr>
          <a:lstStyle/>
          <a:p>
            <a:pPr defTabSz="1219200">
              <a:lnSpc>
                <a:spcPct val="120000"/>
              </a:lnSpc>
            </a:pPr>
            <a:r>
              <a:rPr lang="en-US" altLang="zh-CN" sz="2800" b="1" dirty="0">
                <a:solidFill>
                  <a:srgbClr val="FFBE00">
                    <a:lumMod val="40000"/>
                    <a:lumOff val="60000"/>
                  </a:srgbClr>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mn-ea"/>
                <a:sym typeface="+mn-lt"/>
              </a:rPr>
              <a:t>Communist Party of China</a:t>
            </a:r>
            <a:endParaRPr lang="zh-CN" altLang="en-US" sz="2800" b="1" dirty="0">
              <a:solidFill>
                <a:srgbClr val="FFBE00">
                  <a:lumMod val="40000"/>
                  <a:lumOff val="60000"/>
                </a:srgbClr>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mn-ea"/>
              <a:sym typeface="+mn-lt"/>
            </a:endParaRPr>
          </a:p>
        </p:txBody>
      </p:sp>
      <p:sp>
        <p:nvSpPr>
          <p:cNvPr id="11" name="TextBox 20"/>
          <p:cNvSpPr txBox="1"/>
          <p:nvPr/>
        </p:nvSpPr>
        <p:spPr>
          <a:xfrm>
            <a:off x="1128418" y="2372883"/>
            <a:ext cx="5441359"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r" defTabSz="1219200">
              <a:lnSpc>
                <a:spcPct val="120000"/>
              </a:lnSpc>
            </a:pPr>
            <a:r>
              <a:rPr lang="zh-CN" altLang="en-US" sz="8000" b="1" dirty="0">
                <a:solidFill>
                  <a:srgbClr val="FFBE00">
                    <a:lumMod val="40000"/>
                    <a:lumOff val="60000"/>
                  </a:srgbClr>
                </a:solidFill>
                <a:latin typeface="Impact" panose="020B0806030902050204"/>
                <a:ea typeface="微软雅黑" panose="020B0503020204020204" pitchFamily="34" charset="-122"/>
                <a:cs typeface="+mn-ea"/>
                <a:sym typeface="+mn-lt"/>
              </a:rPr>
              <a:t>中国共产党</a:t>
            </a:r>
            <a:endParaRPr lang="en-US" altLang="zh-CN" sz="8000"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grpSp>
        <p:nvGrpSpPr>
          <p:cNvPr id="12" name="组合 11"/>
          <p:cNvGrpSpPr/>
          <p:nvPr/>
        </p:nvGrpSpPr>
        <p:grpSpPr>
          <a:xfrm>
            <a:off x="8375184" y="2466789"/>
            <a:ext cx="1567204" cy="1865126"/>
            <a:chOff x="5575880" y="1838545"/>
            <a:chExt cx="1175403" cy="1398844"/>
          </a:xfrm>
        </p:grpSpPr>
        <p:grpSp>
          <p:nvGrpSpPr>
            <p:cNvPr id="5" name="组合 4"/>
            <p:cNvGrpSpPr/>
            <p:nvPr/>
          </p:nvGrpSpPr>
          <p:grpSpPr>
            <a:xfrm>
              <a:off x="5575880" y="1950572"/>
              <a:ext cx="1175403" cy="1175401"/>
              <a:chOff x="4098675" y="1936897"/>
              <a:chExt cx="1175403" cy="1175401"/>
            </a:xfrm>
            <a:effectLst>
              <a:outerShdw blurRad="50800" dist="101600" dir="2700000" algn="tl" rotWithShape="0">
                <a:prstClr val="black">
                  <a:alpha val="40000"/>
                </a:prstClr>
              </a:outerShdw>
            </a:effectLst>
          </p:grpSpPr>
          <p:sp>
            <p:nvSpPr>
              <p:cNvPr id="15" name="矩形 14"/>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16" name="直接连接符 15"/>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 name="TextBox 14"/>
            <p:cNvSpPr txBox="1"/>
            <p:nvPr/>
          </p:nvSpPr>
          <p:spPr>
            <a:xfrm>
              <a:off x="5639579" y="1838545"/>
              <a:ext cx="1111704" cy="1398844"/>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96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章</a:t>
              </a:r>
            </a:p>
          </p:txBody>
        </p:sp>
      </p:grpSp>
      <p:grpSp>
        <p:nvGrpSpPr>
          <p:cNvPr id="13" name="组合 12"/>
          <p:cNvGrpSpPr/>
          <p:nvPr/>
        </p:nvGrpSpPr>
        <p:grpSpPr>
          <a:xfrm>
            <a:off x="10090862" y="2466789"/>
            <a:ext cx="1567204" cy="1865126"/>
            <a:chOff x="6924989" y="1838545"/>
            <a:chExt cx="1175403" cy="1398844"/>
          </a:xfrm>
        </p:grpSpPr>
        <p:grpSp>
          <p:nvGrpSpPr>
            <p:cNvPr id="49" name="组合 48"/>
            <p:cNvGrpSpPr/>
            <p:nvPr/>
          </p:nvGrpSpPr>
          <p:grpSpPr>
            <a:xfrm>
              <a:off x="6924989" y="1950572"/>
              <a:ext cx="1175403" cy="1175401"/>
              <a:chOff x="4098675" y="1936897"/>
              <a:chExt cx="1175403" cy="1175401"/>
            </a:xfrm>
            <a:effectLst>
              <a:outerShdw blurRad="50800" dist="101600" dir="2700000" algn="tl" rotWithShape="0">
                <a:prstClr val="black">
                  <a:alpha val="40000"/>
                </a:prstClr>
              </a:outerShdw>
            </a:effectLst>
          </p:grpSpPr>
          <p:sp>
            <p:nvSpPr>
              <p:cNvPr id="50" name="矩形 49"/>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51" name="直接连接符 50"/>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3" name="TextBox 14"/>
            <p:cNvSpPr txBox="1"/>
            <p:nvPr/>
          </p:nvSpPr>
          <p:spPr>
            <a:xfrm>
              <a:off x="6988688" y="1838545"/>
              <a:ext cx="1111704" cy="1398844"/>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96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程</a:t>
              </a:r>
            </a:p>
          </p:txBody>
        </p:sp>
      </p:grpSp>
      <p:grpSp>
        <p:nvGrpSpPr>
          <p:cNvPr id="26" name="组合 25"/>
          <p:cNvGrpSpPr/>
          <p:nvPr/>
        </p:nvGrpSpPr>
        <p:grpSpPr>
          <a:xfrm>
            <a:off x="6616609" y="2447161"/>
            <a:ext cx="1567204" cy="1716571"/>
            <a:chOff x="5575880" y="1838545"/>
            <a:chExt cx="1175403" cy="1287428"/>
          </a:xfrm>
        </p:grpSpPr>
        <p:grpSp>
          <p:nvGrpSpPr>
            <p:cNvPr id="27" name="组合 26"/>
            <p:cNvGrpSpPr/>
            <p:nvPr/>
          </p:nvGrpSpPr>
          <p:grpSpPr>
            <a:xfrm>
              <a:off x="5575880" y="1950572"/>
              <a:ext cx="1175403" cy="1175401"/>
              <a:chOff x="4098675" y="1936897"/>
              <a:chExt cx="1175403" cy="1175401"/>
            </a:xfrm>
            <a:effectLst>
              <a:outerShdw blurRad="50800" dist="101600" dir="2700000" algn="tl" rotWithShape="0">
                <a:prstClr val="black">
                  <a:alpha val="40000"/>
                </a:prstClr>
              </a:outerShdw>
            </a:effectLst>
          </p:grpSpPr>
          <p:sp>
            <p:nvSpPr>
              <p:cNvPr id="30" name="矩形 29"/>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31" name="直接连接符 30"/>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Box 14"/>
            <p:cNvSpPr txBox="1"/>
            <p:nvPr/>
          </p:nvSpPr>
          <p:spPr>
            <a:xfrm>
              <a:off x="5639579" y="1838545"/>
              <a:ext cx="1111704" cy="1280735"/>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96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新</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2000">
        <p14:ferris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2500"/>
                                        <p:tgtEl>
                                          <p:spTgt spid="28"/>
                                        </p:tgtEl>
                                      </p:cBhvr>
                                    </p:animEffect>
                                  </p:childTnLst>
                                </p:cTn>
                              </p:par>
                              <p:par>
                                <p:cTn id="8" presetID="22" presetClass="entr" presetSubtype="8"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3000"/>
                                        <p:tgtEl>
                                          <p:spTgt spid="10"/>
                                        </p:tgtEl>
                                      </p:cBhvr>
                                    </p:animEffect>
                                  </p:childTnLst>
                                </p:cTn>
                              </p:par>
                              <p:par>
                                <p:cTn id="11" presetID="22" presetClass="entr" presetSubtype="8" fill="hold" grpId="0" nodeType="withEffect">
                                  <p:stCondLst>
                                    <p:cond delay="2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3000"/>
                                        <p:tgtEl>
                                          <p:spTgt spid="11"/>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75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750"/>
                                        <p:tgtEl>
                                          <p:spTgt spid="13"/>
                                        </p:tgtEl>
                                      </p:cBhvr>
                                    </p:animEffect>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750"/>
                                        <p:tgtEl>
                                          <p:spTgt spid="12"/>
                                        </p:tgtEl>
                                      </p:cBhvr>
                                    </p:animEffect>
                                    <p:anim calcmode="lin" valueType="num">
                                      <p:cBhvr>
                                        <p:cTn id="24" dur="2750" fill="hold"/>
                                        <p:tgtEl>
                                          <p:spTgt spid="12"/>
                                        </p:tgtEl>
                                        <p:attrNameLst>
                                          <p:attrName>ppt_x</p:attrName>
                                        </p:attrNameLst>
                                      </p:cBhvr>
                                      <p:tavLst>
                                        <p:tav tm="0">
                                          <p:val>
                                            <p:strVal val="#ppt_x"/>
                                          </p:val>
                                        </p:tav>
                                        <p:tav tm="100000">
                                          <p:val>
                                            <p:strVal val="#ppt_x"/>
                                          </p:val>
                                        </p:tav>
                                      </p:tavLst>
                                    </p:anim>
                                    <p:anim calcmode="lin" valueType="num">
                                      <p:cBhvr>
                                        <p:cTn id="25" dur="275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750"/>
                                        <p:tgtEl>
                                          <p:spTgt spid="13"/>
                                        </p:tgtEl>
                                      </p:cBhvr>
                                    </p:animEffect>
                                    <p:anim calcmode="lin" valueType="num">
                                      <p:cBhvr>
                                        <p:cTn id="29" dur="2750" fill="hold"/>
                                        <p:tgtEl>
                                          <p:spTgt spid="13"/>
                                        </p:tgtEl>
                                        <p:attrNameLst>
                                          <p:attrName>ppt_x</p:attrName>
                                        </p:attrNameLst>
                                      </p:cBhvr>
                                      <p:tavLst>
                                        <p:tav tm="0">
                                          <p:val>
                                            <p:strVal val="#ppt_x"/>
                                          </p:val>
                                        </p:tav>
                                        <p:tav tm="100000">
                                          <p:val>
                                            <p:strVal val="#ppt_x"/>
                                          </p:val>
                                        </p:tav>
                                      </p:tavLst>
                                    </p:anim>
                                    <p:anim calcmode="lin" valueType="num">
                                      <p:cBhvr>
                                        <p:cTn id="30" dur="275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14" presetClass="entr" presetSubtype="1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2750"/>
                                        <p:tgtEl>
                                          <p:spTgt spid="24"/>
                                        </p:tgtEl>
                                      </p:cBhvr>
                                    </p:animEffect>
                                  </p:childTnLst>
                                </p:cTn>
                              </p:par>
                            </p:childTnLst>
                          </p:cTn>
                        </p:par>
                        <p:par>
                          <p:cTn id="35" fill="hold">
                            <p:stCondLst>
                              <p:cond delay="8500"/>
                            </p:stCondLst>
                            <p:childTnLst>
                              <p:par>
                                <p:cTn id="36" presetID="10"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750"/>
                                        <p:tgtEl>
                                          <p:spTgt spid="26"/>
                                        </p:tgtEl>
                                      </p:cBhvr>
                                    </p:animEffect>
                                  </p:childTnLst>
                                </p:cTn>
                              </p:par>
                              <p:par>
                                <p:cTn id="39" presetID="42"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750"/>
                                        <p:tgtEl>
                                          <p:spTgt spid="26"/>
                                        </p:tgtEl>
                                      </p:cBhvr>
                                    </p:animEffect>
                                    <p:anim calcmode="lin" valueType="num">
                                      <p:cBhvr>
                                        <p:cTn id="42" dur="2750" fill="hold"/>
                                        <p:tgtEl>
                                          <p:spTgt spid="26"/>
                                        </p:tgtEl>
                                        <p:attrNameLst>
                                          <p:attrName>ppt_x</p:attrName>
                                        </p:attrNameLst>
                                      </p:cBhvr>
                                      <p:tavLst>
                                        <p:tav tm="0">
                                          <p:val>
                                            <p:strVal val="#ppt_x"/>
                                          </p:val>
                                        </p:tav>
                                        <p:tav tm="100000">
                                          <p:val>
                                            <p:strVal val="#ppt_x"/>
                                          </p:val>
                                        </p:tav>
                                      </p:tavLst>
                                    </p:anim>
                                    <p:anim calcmode="lin" valueType="num">
                                      <p:cBhvr>
                                        <p:cTn id="43" dur="2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党章的制定修改和四大体系</a:t>
            </a:r>
          </a:p>
        </p:txBody>
      </p:sp>
      <p:grpSp>
        <p:nvGrpSpPr>
          <p:cNvPr id="152" name="组合 151"/>
          <p:cNvGrpSpPr/>
          <p:nvPr/>
        </p:nvGrpSpPr>
        <p:grpSpPr>
          <a:xfrm>
            <a:off x="704011" y="2018453"/>
            <a:ext cx="5583379" cy="1148780"/>
            <a:chOff x="465571" y="1699370"/>
            <a:chExt cx="4187534" cy="861585"/>
          </a:xfrm>
        </p:grpSpPr>
        <p:grpSp>
          <p:nvGrpSpPr>
            <p:cNvPr id="153" name="组合 152"/>
            <p:cNvGrpSpPr>
              <a:grpSpLocks noChangeAspect="1"/>
            </p:cNvGrpSpPr>
            <p:nvPr/>
          </p:nvGrpSpPr>
          <p:grpSpPr>
            <a:xfrm>
              <a:off x="465571" y="1699370"/>
              <a:ext cx="1224587" cy="589855"/>
              <a:chOff x="1672035" y="1687395"/>
              <a:chExt cx="938928" cy="452259"/>
            </a:xfrm>
            <a:effectLst>
              <a:outerShdw blurRad="50800" dist="38100" dir="5400000" algn="t" rotWithShape="0">
                <a:prstClr val="black">
                  <a:alpha val="40000"/>
                </a:prstClr>
              </a:outerShdw>
            </a:effectLst>
          </p:grpSpPr>
          <p:pic>
            <p:nvPicPr>
              <p:cNvPr id="16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 name="组合 153"/>
            <p:cNvGrpSpPr/>
            <p:nvPr/>
          </p:nvGrpSpPr>
          <p:grpSpPr>
            <a:xfrm>
              <a:off x="3356060" y="1864502"/>
              <a:ext cx="540000" cy="540000"/>
              <a:chOff x="4098675" y="1936897"/>
              <a:chExt cx="1175403" cy="1175401"/>
            </a:xfrm>
            <a:effectLst/>
          </p:grpSpPr>
          <p:sp>
            <p:nvSpPr>
              <p:cNvPr id="165" name="矩形 164"/>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166" name="直接连接符 165"/>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55" name="文本框 55"/>
            <p:cNvSpPr txBox="1"/>
            <p:nvPr/>
          </p:nvSpPr>
          <p:spPr>
            <a:xfrm>
              <a:off x="3374032" y="1846060"/>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章</a:t>
              </a:r>
            </a:p>
          </p:txBody>
        </p:sp>
        <p:grpSp>
          <p:nvGrpSpPr>
            <p:cNvPr id="156" name="组合 155"/>
            <p:cNvGrpSpPr/>
            <p:nvPr/>
          </p:nvGrpSpPr>
          <p:grpSpPr>
            <a:xfrm>
              <a:off x="3932124" y="1864502"/>
              <a:ext cx="540000" cy="540000"/>
              <a:chOff x="4098675" y="1936897"/>
              <a:chExt cx="1175403" cy="1175401"/>
            </a:xfrm>
            <a:effectLst/>
          </p:grpSpPr>
          <p:sp>
            <p:nvSpPr>
              <p:cNvPr id="162" name="矩形 161"/>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163" name="直接连接符 162"/>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57" name="文本框 60"/>
            <p:cNvSpPr txBox="1"/>
            <p:nvPr/>
          </p:nvSpPr>
          <p:spPr>
            <a:xfrm>
              <a:off x="3950096" y="1838038"/>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程</a:t>
              </a:r>
            </a:p>
          </p:txBody>
        </p:sp>
        <p:grpSp>
          <p:nvGrpSpPr>
            <p:cNvPr id="158" name="组合 157"/>
            <p:cNvGrpSpPr/>
            <p:nvPr/>
          </p:nvGrpSpPr>
          <p:grpSpPr>
            <a:xfrm>
              <a:off x="1475221" y="1849006"/>
              <a:ext cx="2102930" cy="640070"/>
              <a:chOff x="539552" y="1491630"/>
              <a:chExt cx="2102930" cy="640070"/>
            </a:xfrm>
          </p:grpSpPr>
          <p:sp>
            <p:nvSpPr>
              <p:cNvPr id="160" name="文本框 62"/>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161"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159" name="矩形 158"/>
            <p:cNvSpPr/>
            <p:nvPr/>
          </p:nvSpPr>
          <p:spPr>
            <a:xfrm>
              <a:off x="476641" y="2495873"/>
              <a:ext cx="4176464" cy="6508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4" name="TextBox 3"/>
          <p:cNvSpPr txBox="1"/>
          <p:nvPr/>
        </p:nvSpPr>
        <p:spPr>
          <a:xfrm>
            <a:off x="704011" y="3718506"/>
            <a:ext cx="5583379" cy="1938992"/>
          </a:xfrm>
          <a:prstGeom prst="rect">
            <a:avLst/>
          </a:prstGeom>
          <a:noFill/>
        </p:spPr>
        <p:txBody>
          <a:bodyPr wrap="square" rtlCol="0">
            <a:spAutoFit/>
          </a:bodyPr>
          <a:lstStyle/>
          <a:p>
            <a:pPr algn="just" defTabSz="1219200"/>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中国共产党自</a:t>
            </a:r>
            <a:r>
              <a:rPr lang="en-US" altLang="zh-CN" sz="2400" dirty="0">
                <a:solidFill>
                  <a:srgbClr val="9B0D13"/>
                </a:solidFill>
                <a:latin typeface="Impact" panose="020B0806030902050204"/>
                <a:ea typeface="微软雅黑" panose="020B0503020204020204" pitchFamily="34" charset="-122"/>
                <a:cs typeface="+mn-ea"/>
                <a:sym typeface="+mn-lt"/>
              </a:rPr>
              <a:t>1921</a:t>
            </a:r>
            <a:r>
              <a:rPr lang="zh-CN" altLang="en-US" sz="2400" b="1" dirty="0">
                <a:solidFill>
                  <a:srgbClr val="9B0D13"/>
                </a:solidFill>
                <a:latin typeface="Impact" panose="020B0806030902050204"/>
                <a:ea typeface="微软雅黑" panose="020B0503020204020204" pitchFamily="34" charset="-122"/>
                <a:cs typeface="+mn-ea"/>
                <a:sym typeface="+mn-lt"/>
              </a:rPr>
              <a:t>年诞生</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至</a:t>
            </a:r>
            <a:r>
              <a:rPr lang="zh-CN" altLang="en-US" sz="2400" b="1" dirty="0">
                <a:solidFill>
                  <a:srgbClr val="9B0D13"/>
                </a:solidFill>
                <a:latin typeface="Impact" panose="020B0806030902050204"/>
                <a:ea typeface="微软雅黑" panose="020B0503020204020204" pitchFamily="34" charset="-122"/>
                <a:cs typeface="+mn-ea"/>
                <a:sym typeface="+mn-lt"/>
              </a:rPr>
              <a:t>十八大</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，先后</a:t>
            </a:r>
            <a:r>
              <a:rPr lang="zh-CN" altLang="en-US" sz="2400" b="1" dirty="0">
                <a:solidFill>
                  <a:srgbClr val="9B0D13"/>
                </a:solidFill>
                <a:latin typeface="Impact" panose="020B0806030902050204"/>
                <a:ea typeface="微软雅黑" panose="020B0503020204020204" pitchFamily="34" charset="-122"/>
                <a:cs typeface="+mn-ea"/>
                <a:sym typeface="+mn-lt"/>
              </a:rPr>
              <a:t>制定、修改过次十八次党章。</a:t>
            </a:r>
            <a:r>
              <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包含</a:t>
            </a:r>
            <a:r>
              <a:rPr lang="zh-CN" altLang="en-US" sz="2400" b="1" dirty="0">
                <a:solidFill>
                  <a:srgbClr val="9B0D13"/>
                </a:solidFill>
                <a:latin typeface="Impact" panose="020B0806030902050204"/>
                <a:ea typeface="微软雅黑" panose="020B0503020204020204" pitchFamily="34" charset="-122"/>
                <a:cs typeface="+mn-ea"/>
                <a:sym typeface="+mn-lt"/>
              </a:rPr>
              <a:t>一大</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的</a:t>
            </a:r>
            <a:r>
              <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中国共产党第一个纲领</a:t>
            </a:r>
            <a:r>
              <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和</a:t>
            </a:r>
            <a:r>
              <a:rPr lang="zh-CN" altLang="en-US" sz="2400" b="1" dirty="0">
                <a:solidFill>
                  <a:srgbClr val="9B0D13"/>
                </a:solidFill>
                <a:latin typeface="Impact" panose="020B0806030902050204"/>
                <a:ea typeface="微软雅黑" panose="020B0503020204020204" pitchFamily="34" charset="-122"/>
                <a:cs typeface="+mn-ea"/>
                <a:sym typeface="+mn-lt"/>
              </a:rPr>
              <a:t>十三大</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的</a:t>
            </a:r>
            <a:r>
              <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中国共产党章程部分条文修正案</a:t>
            </a:r>
            <a:r>
              <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a:t>
            </a:r>
            <a:endPar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8" name="矩形 7"/>
          <p:cNvSpPr/>
          <p:nvPr/>
        </p:nvSpPr>
        <p:spPr>
          <a:xfrm>
            <a:off x="8485583" y="2194455"/>
            <a:ext cx="3849823" cy="528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735" b="1" dirty="0">
                <a:solidFill>
                  <a:srgbClr val="000000">
                    <a:lumMod val="75000"/>
                    <a:lumOff val="25000"/>
                  </a:srgbClr>
                </a:solidFill>
                <a:latin typeface="Impact" panose="020B0806030902050204"/>
                <a:ea typeface="微软雅黑" panose="020B0503020204020204" pitchFamily="34" charset="-122"/>
              </a:rPr>
              <a:t>四大党章体系</a:t>
            </a:r>
          </a:p>
        </p:txBody>
      </p:sp>
      <p:grpSp>
        <p:nvGrpSpPr>
          <p:cNvPr id="9" name="组合 8"/>
          <p:cNvGrpSpPr/>
          <p:nvPr/>
        </p:nvGrpSpPr>
        <p:grpSpPr>
          <a:xfrm>
            <a:off x="7119344" y="3147477"/>
            <a:ext cx="4737297" cy="528000"/>
            <a:chOff x="5339507" y="2360608"/>
            <a:chExt cx="3552973" cy="396000"/>
          </a:xfrm>
        </p:grpSpPr>
        <p:sp>
          <p:nvSpPr>
            <p:cNvPr id="41" name="矩形 40"/>
            <p:cNvSpPr/>
            <p:nvPr/>
          </p:nvSpPr>
          <p:spPr>
            <a:xfrm>
              <a:off x="5339507" y="2360608"/>
              <a:ext cx="2123000"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rPr>
                <a:t>建党初期党章体系</a:t>
              </a:r>
            </a:p>
          </p:txBody>
        </p:sp>
        <p:sp>
          <p:nvSpPr>
            <p:cNvPr id="43" name="矩形 42"/>
            <p:cNvSpPr/>
            <p:nvPr/>
          </p:nvSpPr>
          <p:spPr>
            <a:xfrm>
              <a:off x="7512537" y="2360608"/>
              <a:ext cx="1379943" cy="396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135" dirty="0">
                  <a:solidFill>
                    <a:srgbClr val="FFBE00">
                      <a:lumMod val="40000"/>
                      <a:lumOff val="60000"/>
                    </a:srgbClr>
                  </a:solidFill>
                  <a:latin typeface="Impact" panose="020B0806030902050204"/>
                  <a:ea typeface="微软雅黑" panose="020B0503020204020204" pitchFamily="34" charset="-122"/>
                </a:rPr>
                <a:t>1-6</a:t>
              </a:r>
              <a:r>
                <a:rPr lang="zh-CN" altLang="en-US" sz="2135" b="1" dirty="0">
                  <a:solidFill>
                    <a:srgbClr val="FFBE00">
                      <a:lumMod val="40000"/>
                      <a:lumOff val="60000"/>
                    </a:srgbClr>
                  </a:solidFill>
                  <a:latin typeface="Impact" panose="020B0806030902050204"/>
                  <a:ea typeface="微软雅黑" panose="020B0503020204020204" pitchFamily="34" charset="-122"/>
                </a:rPr>
                <a:t>大党章</a:t>
              </a:r>
            </a:p>
          </p:txBody>
        </p:sp>
      </p:grpSp>
      <p:grpSp>
        <p:nvGrpSpPr>
          <p:cNvPr id="47" name="组合 46"/>
          <p:cNvGrpSpPr/>
          <p:nvPr/>
        </p:nvGrpSpPr>
        <p:grpSpPr>
          <a:xfrm>
            <a:off x="7119344" y="3906411"/>
            <a:ext cx="4737297" cy="528000"/>
            <a:chOff x="5339507" y="2360608"/>
            <a:chExt cx="3552973" cy="396000"/>
          </a:xfrm>
        </p:grpSpPr>
        <p:sp>
          <p:nvSpPr>
            <p:cNvPr id="48" name="矩形 47"/>
            <p:cNvSpPr/>
            <p:nvPr/>
          </p:nvSpPr>
          <p:spPr>
            <a:xfrm>
              <a:off x="5339507" y="2360608"/>
              <a:ext cx="2123000"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rPr>
                <a:t>七大党章体系</a:t>
              </a:r>
            </a:p>
          </p:txBody>
        </p:sp>
        <p:sp>
          <p:nvSpPr>
            <p:cNvPr id="49" name="矩形 48"/>
            <p:cNvSpPr/>
            <p:nvPr/>
          </p:nvSpPr>
          <p:spPr>
            <a:xfrm>
              <a:off x="7512537" y="2360608"/>
              <a:ext cx="1379943" cy="396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135" dirty="0">
                  <a:solidFill>
                    <a:srgbClr val="FFBE00">
                      <a:lumMod val="40000"/>
                      <a:lumOff val="60000"/>
                    </a:srgbClr>
                  </a:solidFill>
                  <a:latin typeface="Impact" panose="020B0806030902050204"/>
                  <a:ea typeface="微软雅黑" panose="020B0503020204020204" pitchFamily="34" charset="-122"/>
                </a:rPr>
                <a:t>7-8</a:t>
              </a:r>
              <a:r>
                <a:rPr lang="zh-CN" altLang="en-US" sz="2135" b="1" dirty="0">
                  <a:solidFill>
                    <a:srgbClr val="FFBE00">
                      <a:lumMod val="40000"/>
                      <a:lumOff val="60000"/>
                    </a:srgbClr>
                  </a:solidFill>
                  <a:latin typeface="Impact" panose="020B0806030902050204"/>
                  <a:ea typeface="微软雅黑" panose="020B0503020204020204" pitchFamily="34" charset="-122"/>
                </a:rPr>
                <a:t>大党章</a:t>
              </a:r>
            </a:p>
          </p:txBody>
        </p:sp>
      </p:grpSp>
      <p:grpSp>
        <p:nvGrpSpPr>
          <p:cNvPr id="50" name="组合 49"/>
          <p:cNvGrpSpPr/>
          <p:nvPr/>
        </p:nvGrpSpPr>
        <p:grpSpPr>
          <a:xfrm>
            <a:off x="7119344" y="4665344"/>
            <a:ext cx="4737297" cy="528000"/>
            <a:chOff x="5339507" y="2360608"/>
            <a:chExt cx="3552973" cy="396000"/>
          </a:xfrm>
        </p:grpSpPr>
        <p:sp>
          <p:nvSpPr>
            <p:cNvPr id="51" name="矩形 50"/>
            <p:cNvSpPr/>
            <p:nvPr/>
          </p:nvSpPr>
          <p:spPr>
            <a:xfrm>
              <a:off x="5339507" y="2360608"/>
              <a:ext cx="2123000"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rPr>
                <a:t>九大党章体系</a:t>
              </a:r>
            </a:p>
          </p:txBody>
        </p:sp>
        <p:sp>
          <p:nvSpPr>
            <p:cNvPr id="52" name="矩形 51"/>
            <p:cNvSpPr/>
            <p:nvPr/>
          </p:nvSpPr>
          <p:spPr>
            <a:xfrm>
              <a:off x="7512537" y="2360608"/>
              <a:ext cx="1379943" cy="396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135" dirty="0">
                  <a:solidFill>
                    <a:srgbClr val="FFBE00">
                      <a:lumMod val="40000"/>
                      <a:lumOff val="60000"/>
                    </a:srgbClr>
                  </a:solidFill>
                  <a:latin typeface="Impact" panose="020B0806030902050204"/>
                  <a:ea typeface="微软雅黑" panose="020B0503020204020204" pitchFamily="34" charset="-122"/>
                </a:rPr>
                <a:t>9-11</a:t>
              </a:r>
              <a:r>
                <a:rPr lang="zh-CN" altLang="en-US" sz="2135" b="1" dirty="0">
                  <a:solidFill>
                    <a:srgbClr val="FFBE00">
                      <a:lumMod val="40000"/>
                      <a:lumOff val="60000"/>
                    </a:srgbClr>
                  </a:solidFill>
                  <a:latin typeface="Impact" panose="020B0806030902050204"/>
                  <a:ea typeface="微软雅黑" panose="020B0503020204020204" pitchFamily="34" charset="-122"/>
                </a:rPr>
                <a:t>大党章</a:t>
              </a:r>
            </a:p>
          </p:txBody>
        </p:sp>
      </p:grpSp>
      <p:grpSp>
        <p:nvGrpSpPr>
          <p:cNvPr id="53" name="组合 52"/>
          <p:cNvGrpSpPr/>
          <p:nvPr/>
        </p:nvGrpSpPr>
        <p:grpSpPr>
          <a:xfrm>
            <a:off x="7119344" y="5424276"/>
            <a:ext cx="4737297" cy="528000"/>
            <a:chOff x="5339507" y="2360608"/>
            <a:chExt cx="3552973" cy="396000"/>
          </a:xfrm>
        </p:grpSpPr>
        <p:sp>
          <p:nvSpPr>
            <p:cNvPr id="54" name="矩形 53"/>
            <p:cNvSpPr/>
            <p:nvPr/>
          </p:nvSpPr>
          <p:spPr>
            <a:xfrm>
              <a:off x="5339507" y="2360608"/>
              <a:ext cx="2123000"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rPr>
                <a:t>十二大党章体系</a:t>
              </a:r>
            </a:p>
          </p:txBody>
        </p:sp>
        <p:sp>
          <p:nvSpPr>
            <p:cNvPr id="55" name="矩形 54"/>
            <p:cNvSpPr/>
            <p:nvPr/>
          </p:nvSpPr>
          <p:spPr>
            <a:xfrm>
              <a:off x="7512537" y="2360608"/>
              <a:ext cx="1379943" cy="396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135" dirty="0">
                  <a:solidFill>
                    <a:srgbClr val="FFBE00">
                      <a:lumMod val="40000"/>
                      <a:lumOff val="60000"/>
                    </a:srgbClr>
                  </a:solidFill>
                  <a:latin typeface="Impact" panose="020B0806030902050204"/>
                  <a:ea typeface="微软雅黑" panose="020B0503020204020204" pitchFamily="34" charset="-122"/>
                </a:rPr>
                <a:t>12-18</a:t>
              </a:r>
              <a:r>
                <a:rPr lang="zh-CN" altLang="en-US" sz="2135" b="1" dirty="0">
                  <a:solidFill>
                    <a:srgbClr val="FFBE00">
                      <a:lumMod val="40000"/>
                      <a:lumOff val="60000"/>
                    </a:srgbClr>
                  </a:solidFill>
                  <a:latin typeface="Impact" panose="020B0806030902050204"/>
                  <a:ea typeface="微软雅黑" panose="020B0503020204020204" pitchFamily="34" charset="-122"/>
                </a:rPr>
                <a:t>大党章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500"/>
                                        <p:tgtEl>
                                          <p:spTgt spid="152"/>
                                        </p:tgtEl>
                                      </p:cBhvr>
                                    </p:animEffect>
                                    <p:anim calcmode="lin" valueType="num">
                                      <p:cBhvr>
                                        <p:cTn id="8" dur="1500" fill="hold"/>
                                        <p:tgtEl>
                                          <p:spTgt spid="152"/>
                                        </p:tgtEl>
                                        <p:attrNameLst>
                                          <p:attrName>ppt_x</p:attrName>
                                        </p:attrNameLst>
                                      </p:cBhvr>
                                      <p:tavLst>
                                        <p:tav tm="0">
                                          <p:val>
                                            <p:strVal val="#ppt_x"/>
                                          </p:val>
                                        </p:tav>
                                        <p:tav tm="100000">
                                          <p:val>
                                            <p:strVal val="#ppt_x"/>
                                          </p:val>
                                        </p:tav>
                                      </p:tavLst>
                                    </p:anim>
                                    <p:anim calcmode="lin" valueType="num">
                                      <p:cBhvr>
                                        <p:cTn id="9" dur="1500" fill="hold"/>
                                        <p:tgtEl>
                                          <p:spTgt spid="1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anim calcmode="lin" valueType="num">
                                      <p:cBhvr>
                                        <p:cTn id="13" dur="1500" fill="hold"/>
                                        <p:tgtEl>
                                          <p:spTgt spid="4"/>
                                        </p:tgtEl>
                                        <p:attrNameLst>
                                          <p:attrName>ppt_x</p:attrName>
                                        </p:attrNameLst>
                                      </p:cBhvr>
                                      <p:tavLst>
                                        <p:tav tm="0">
                                          <p:val>
                                            <p:strVal val="#ppt_x"/>
                                          </p:val>
                                        </p:tav>
                                        <p:tav tm="100000">
                                          <p:val>
                                            <p:strVal val="#ppt_x"/>
                                          </p:val>
                                        </p:tav>
                                      </p:tavLst>
                                    </p:anim>
                                    <p:anim calcmode="lin" valueType="num">
                                      <p:cBhvr>
                                        <p:cTn id="14" dur="1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500" fill="hold"/>
                                        <p:tgtEl>
                                          <p:spTgt spid="8"/>
                                        </p:tgtEl>
                                        <p:attrNameLst>
                                          <p:attrName>ppt_w</p:attrName>
                                        </p:attrNameLst>
                                      </p:cBhvr>
                                      <p:tavLst>
                                        <p:tav tm="0">
                                          <p:val>
                                            <p:fltVal val="0"/>
                                          </p:val>
                                        </p:tav>
                                        <p:tav tm="100000">
                                          <p:val>
                                            <p:strVal val="#ppt_w"/>
                                          </p:val>
                                        </p:tav>
                                      </p:tavLst>
                                    </p:anim>
                                    <p:anim calcmode="lin" valueType="num">
                                      <p:cBhvr>
                                        <p:cTn id="19" dur="1500" fill="hold"/>
                                        <p:tgtEl>
                                          <p:spTgt spid="8"/>
                                        </p:tgtEl>
                                        <p:attrNameLst>
                                          <p:attrName>ppt_h</p:attrName>
                                        </p:attrNameLst>
                                      </p:cBhvr>
                                      <p:tavLst>
                                        <p:tav tm="0">
                                          <p:val>
                                            <p:fltVal val="0"/>
                                          </p:val>
                                        </p:tav>
                                        <p:tav tm="100000">
                                          <p:val>
                                            <p:strVal val="#ppt_h"/>
                                          </p:val>
                                        </p:tav>
                                      </p:tavLst>
                                    </p:anim>
                                    <p:anim calcmode="lin" valueType="num">
                                      <p:cBhvr>
                                        <p:cTn id="20" dur="1500" fill="hold"/>
                                        <p:tgtEl>
                                          <p:spTgt spid="8"/>
                                        </p:tgtEl>
                                        <p:attrNameLst>
                                          <p:attrName>style.rotation</p:attrName>
                                        </p:attrNameLst>
                                      </p:cBhvr>
                                      <p:tavLst>
                                        <p:tav tm="0">
                                          <p:val>
                                            <p:fltVal val="90"/>
                                          </p:val>
                                        </p:tav>
                                        <p:tav tm="100000">
                                          <p:val>
                                            <p:fltVal val="0"/>
                                          </p:val>
                                        </p:tav>
                                      </p:tavLst>
                                    </p:anim>
                                    <p:animEffect transition="in" filter="fade">
                                      <p:cBhvr>
                                        <p:cTn id="21" dur="1500"/>
                                        <p:tgtEl>
                                          <p:spTgt spid="8"/>
                                        </p:tgtEl>
                                      </p:cBhvr>
                                    </p:animEffect>
                                  </p:childTnLst>
                                </p:cTn>
                              </p:par>
                            </p:childTnLst>
                          </p:cTn>
                        </p:par>
                        <p:par>
                          <p:cTn id="22" fill="hold">
                            <p:stCondLst>
                              <p:cond delay="3000"/>
                            </p:stCondLst>
                            <p:childTnLst>
                              <p:par>
                                <p:cTn id="23" presetID="14"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1000"/>
                                        <p:tgtEl>
                                          <p:spTgt spid="9"/>
                                        </p:tgtEl>
                                      </p:cBhvr>
                                    </p:animEffect>
                                  </p:childTnLst>
                                </p:cTn>
                              </p:par>
                            </p:childTnLst>
                          </p:cTn>
                        </p:par>
                        <p:par>
                          <p:cTn id="26" fill="hold">
                            <p:stCondLst>
                              <p:cond delay="4000"/>
                            </p:stCondLst>
                            <p:childTnLst>
                              <p:par>
                                <p:cTn id="27" presetID="14" presetClass="entr" presetSubtype="1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randombar(horizontal)">
                                      <p:cBhvr>
                                        <p:cTn id="29" dur="1000"/>
                                        <p:tgtEl>
                                          <p:spTgt spid="47"/>
                                        </p:tgtEl>
                                      </p:cBhvr>
                                    </p:animEffect>
                                  </p:childTnLst>
                                </p:cTn>
                              </p:par>
                            </p:childTnLst>
                          </p:cTn>
                        </p:par>
                        <p:par>
                          <p:cTn id="30" fill="hold">
                            <p:stCondLst>
                              <p:cond delay="5000"/>
                            </p:stCondLst>
                            <p:childTnLst>
                              <p:par>
                                <p:cTn id="31" presetID="14" presetClass="entr" presetSubtype="1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randombar(horizontal)">
                                      <p:cBhvr>
                                        <p:cTn id="33" dur="1000"/>
                                        <p:tgtEl>
                                          <p:spTgt spid="50"/>
                                        </p:tgtEl>
                                      </p:cBhvr>
                                    </p:animEffect>
                                  </p:childTnLst>
                                </p:cTn>
                              </p:par>
                            </p:childTnLst>
                          </p:cTn>
                        </p:par>
                        <p:par>
                          <p:cTn id="34" fill="hold">
                            <p:stCondLst>
                              <p:cond delay="6000"/>
                            </p:stCondLst>
                            <p:childTnLst>
                              <p:par>
                                <p:cTn id="35" presetID="14" presetClass="entr" presetSubtype="1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flipH="1">
            <a:off x="5711958" y="2856107"/>
            <a:ext cx="7104789" cy="1824000"/>
          </a:xfrm>
          <a:prstGeom prst="parallelogram">
            <a:avLst/>
          </a:prstGeom>
          <a:ln w="190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党的第一个纲领</a:t>
            </a:r>
          </a:p>
        </p:txBody>
      </p:sp>
      <p:grpSp>
        <p:nvGrpSpPr>
          <p:cNvPr id="5" name="组合 4"/>
          <p:cNvGrpSpPr/>
          <p:nvPr/>
        </p:nvGrpSpPr>
        <p:grpSpPr>
          <a:xfrm>
            <a:off x="936679" y="2084852"/>
            <a:ext cx="4150106" cy="1148780"/>
            <a:chOff x="702509" y="1563638"/>
            <a:chExt cx="3112580" cy="861585"/>
          </a:xfrm>
        </p:grpSpPr>
        <p:grpSp>
          <p:nvGrpSpPr>
            <p:cNvPr id="56" name="组合 55"/>
            <p:cNvGrpSpPr>
              <a:grpSpLocks noChangeAspect="1"/>
            </p:cNvGrpSpPr>
            <p:nvPr/>
          </p:nvGrpSpPr>
          <p:grpSpPr>
            <a:xfrm>
              <a:off x="702509" y="1563638"/>
              <a:ext cx="1224587" cy="589855"/>
              <a:chOff x="1672035" y="1687395"/>
              <a:chExt cx="938928" cy="452259"/>
            </a:xfrm>
            <a:effectLst>
              <a:outerShdw blurRad="50800" dist="38100" dir="5400000" algn="t" rotWithShape="0">
                <a:prstClr val="black">
                  <a:alpha val="40000"/>
                </a:prstClr>
              </a:outerShdw>
            </a:effectLst>
          </p:grpSpPr>
          <p:pic>
            <p:nvPicPr>
              <p:cNvPr id="8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组合 61"/>
            <p:cNvGrpSpPr/>
            <p:nvPr/>
          </p:nvGrpSpPr>
          <p:grpSpPr>
            <a:xfrm>
              <a:off x="1712159" y="1713274"/>
              <a:ext cx="2102930" cy="640070"/>
              <a:chOff x="539552" y="1491630"/>
              <a:chExt cx="2102930" cy="640070"/>
            </a:xfrm>
          </p:grpSpPr>
          <p:sp>
            <p:nvSpPr>
              <p:cNvPr id="68" name="文本框 62"/>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71"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65" name="矩形 64"/>
            <p:cNvSpPr/>
            <p:nvPr/>
          </p:nvSpPr>
          <p:spPr>
            <a:xfrm>
              <a:off x="775311" y="2360141"/>
              <a:ext cx="2880000" cy="6508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8" name="TextBox 7"/>
          <p:cNvSpPr txBox="1"/>
          <p:nvPr/>
        </p:nvSpPr>
        <p:spPr>
          <a:xfrm>
            <a:off x="1033749" y="3560442"/>
            <a:ext cx="3839999" cy="502766"/>
          </a:xfrm>
          <a:prstGeom prst="rect">
            <a:avLst/>
          </a:prstGeom>
          <a:noFill/>
        </p:spPr>
        <p:txBody>
          <a:bodyPr wrap="square" rtlCol="0">
            <a:spAutoFit/>
          </a:bodyPr>
          <a:lstStyle/>
          <a:p>
            <a:pPr algn="ctr" defTabSz="1219200"/>
            <a:r>
              <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rPr>
              <a:t>第一次全国代表大会</a:t>
            </a:r>
          </a:p>
        </p:txBody>
      </p:sp>
      <p:sp>
        <p:nvSpPr>
          <p:cNvPr id="9" name="TextBox 8"/>
          <p:cNvSpPr txBox="1"/>
          <p:nvPr/>
        </p:nvSpPr>
        <p:spPr>
          <a:xfrm>
            <a:off x="6288022" y="3273183"/>
            <a:ext cx="5736677" cy="1077026"/>
          </a:xfrm>
          <a:prstGeom prst="rect">
            <a:avLst/>
          </a:prstGeom>
          <a:noFill/>
        </p:spPr>
        <p:txBody>
          <a:bodyPr wrap="square" rtlCol="0">
            <a:spAutoFit/>
          </a:bodyPr>
          <a:lstStyle/>
          <a:p>
            <a:pPr algn="just" defTabSz="1219200"/>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1921</a:t>
            </a: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年</a:t>
            </a:r>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7</a:t>
            </a: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月，中国共产党在上海召开第一次全国代表大会，大会讨论和通过了</a:t>
            </a:r>
            <a:r>
              <a:rPr lang="en-US" altLang="zh-CN" sz="2135" b="1" dirty="0">
                <a:solidFill>
                  <a:srgbClr val="FFBE00">
                    <a:lumMod val="40000"/>
                    <a:lumOff val="60000"/>
                  </a:srgbClr>
                </a:solidFill>
                <a:latin typeface="Impact" panose="020B0806030902050204"/>
                <a:ea typeface="微软雅黑" panose="020B0503020204020204" pitchFamily="34" charset="-122"/>
                <a:cs typeface="+mn-ea"/>
                <a:sym typeface="+mn-lt"/>
              </a:rPr>
              <a:t>《</a:t>
            </a: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中国共产党第一个纲领</a:t>
            </a:r>
            <a:r>
              <a:rPr lang="en-US" altLang="zh-CN" sz="2135" b="1" dirty="0">
                <a:solidFill>
                  <a:srgbClr val="FFBE00">
                    <a:lumMod val="40000"/>
                    <a:lumOff val="60000"/>
                  </a:srgbClr>
                </a:solidFill>
                <a:latin typeface="Impact" panose="020B0806030902050204"/>
                <a:ea typeface="微软雅黑" panose="020B0503020204020204" pitchFamily="34" charset="-122"/>
                <a:cs typeface="+mn-ea"/>
                <a:sym typeface="+mn-lt"/>
              </a:rPr>
              <a:t>》，</a:t>
            </a: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标志着中国共产党的诞生。</a:t>
            </a:r>
          </a:p>
        </p:txBody>
      </p:sp>
      <p:grpSp>
        <p:nvGrpSpPr>
          <p:cNvPr id="11" name="组合 10"/>
          <p:cNvGrpSpPr/>
          <p:nvPr/>
        </p:nvGrpSpPr>
        <p:grpSpPr>
          <a:xfrm>
            <a:off x="6650990" y="1821658"/>
            <a:ext cx="5304629" cy="792385"/>
            <a:chOff x="4481960" y="2038206"/>
            <a:chExt cx="3978472" cy="594289"/>
          </a:xfrm>
        </p:grpSpPr>
        <p:grpSp>
          <p:nvGrpSpPr>
            <p:cNvPr id="59" name="组合 58"/>
            <p:cNvGrpSpPr/>
            <p:nvPr/>
          </p:nvGrpSpPr>
          <p:grpSpPr>
            <a:xfrm>
              <a:off x="7344368" y="2038206"/>
              <a:ext cx="1116064" cy="594289"/>
              <a:chOff x="7606031" y="2026397"/>
              <a:chExt cx="1116064" cy="594289"/>
            </a:xfrm>
          </p:grpSpPr>
          <p:grpSp>
            <p:nvGrpSpPr>
              <p:cNvPr id="74" name="组合 73"/>
              <p:cNvGrpSpPr/>
              <p:nvPr/>
            </p:nvGrpSpPr>
            <p:grpSpPr>
              <a:xfrm>
                <a:off x="7606031" y="2052861"/>
                <a:ext cx="540000" cy="540000"/>
                <a:chOff x="4098675" y="1936897"/>
                <a:chExt cx="1175403" cy="1175401"/>
              </a:xfrm>
              <a:effectLst/>
            </p:grpSpPr>
            <p:sp>
              <p:nvSpPr>
                <p:cNvPr id="85" name="矩形 84"/>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86" name="直接连接符 85"/>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77" name="文本框 55"/>
              <p:cNvSpPr txBox="1"/>
              <p:nvPr/>
            </p:nvSpPr>
            <p:spPr>
              <a:xfrm>
                <a:off x="7624003" y="2034419"/>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纲</a:t>
                </a:r>
              </a:p>
            </p:txBody>
          </p:sp>
          <p:grpSp>
            <p:nvGrpSpPr>
              <p:cNvPr id="80" name="组合 79"/>
              <p:cNvGrpSpPr/>
              <p:nvPr/>
            </p:nvGrpSpPr>
            <p:grpSpPr>
              <a:xfrm>
                <a:off x="8182095" y="2052861"/>
                <a:ext cx="540000" cy="540000"/>
                <a:chOff x="4098675" y="1936897"/>
                <a:chExt cx="1175403" cy="1175401"/>
              </a:xfrm>
              <a:effectLst/>
            </p:grpSpPr>
            <p:sp>
              <p:nvSpPr>
                <p:cNvPr id="82" name="矩形 81"/>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83" name="直接连接符 82"/>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81" name="文本框 60"/>
              <p:cNvSpPr txBox="1"/>
              <p:nvPr/>
            </p:nvSpPr>
            <p:spPr>
              <a:xfrm>
                <a:off x="8200067" y="2026397"/>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领</a:t>
                </a:r>
              </a:p>
            </p:txBody>
          </p:sp>
        </p:grpSp>
        <p:sp>
          <p:nvSpPr>
            <p:cNvPr id="91" name="TextBox 90"/>
            <p:cNvSpPr txBox="1"/>
            <p:nvPr/>
          </p:nvSpPr>
          <p:spPr>
            <a:xfrm>
              <a:off x="4481960" y="2264882"/>
              <a:ext cx="2879999" cy="346249"/>
            </a:xfrm>
            <a:prstGeom prst="rect">
              <a:avLst/>
            </a:prstGeom>
            <a:noFill/>
          </p:spPr>
          <p:txBody>
            <a:bodyPr wrap="square" rtlCol="0">
              <a:spAutoFit/>
            </a:bodyPr>
            <a:lstStyle/>
            <a:p>
              <a:pPr algn="r" defTabSz="1219200"/>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中国共产党第一个</a:t>
              </a:r>
            </a:p>
          </p:txBody>
        </p:sp>
      </p:grpSp>
      <p:grpSp>
        <p:nvGrpSpPr>
          <p:cNvPr id="6" name="组合 5"/>
          <p:cNvGrpSpPr/>
          <p:nvPr/>
        </p:nvGrpSpPr>
        <p:grpSpPr>
          <a:xfrm>
            <a:off x="1137702" y="4492997"/>
            <a:ext cx="3038085" cy="441333"/>
            <a:chOff x="853276" y="3369747"/>
            <a:chExt cx="2278564" cy="331000"/>
          </a:xfrm>
        </p:grpSpPr>
        <p:sp>
          <p:nvSpPr>
            <p:cNvPr id="12" name="TextBox 11"/>
            <p:cNvSpPr txBox="1"/>
            <p:nvPr/>
          </p:nvSpPr>
          <p:spPr>
            <a:xfrm>
              <a:off x="1547664" y="3385324"/>
              <a:ext cx="1584176" cy="315423"/>
            </a:xfrm>
            <a:prstGeom prst="rect">
              <a:avLst/>
            </a:prstGeom>
            <a:noFill/>
          </p:spPr>
          <p:txBody>
            <a:bodyPr wrap="square" rtlCol="0">
              <a:spAutoFit/>
            </a:bodyPr>
            <a:lstStyle/>
            <a:p>
              <a:pPr defTabSz="1219200"/>
              <a:r>
                <a:rPr lang="en-US" altLang="zh-CN" sz="2135" dirty="0">
                  <a:solidFill>
                    <a:srgbClr val="000000">
                      <a:lumMod val="75000"/>
                      <a:lumOff val="25000"/>
                    </a:srgbClr>
                  </a:solidFill>
                  <a:latin typeface="Impact" panose="020B0806030902050204"/>
                  <a:ea typeface="微软雅黑" panose="020B0503020204020204" pitchFamily="34" charset="-122"/>
                  <a:cs typeface="+mn-ea"/>
                  <a:sym typeface="+mn-lt"/>
                </a:rPr>
                <a:t>1921</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年</a:t>
              </a:r>
              <a:r>
                <a:rPr lang="en-US" altLang="zh-CN" sz="2135" dirty="0">
                  <a:solidFill>
                    <a:srgbClr val="000000">
                      <a:lumMod val="75000"/>
                      <a:lumOff val="25000"/>
                    </a:srgbClr>
                  </a:solidFill>
                  <a:latin typeface="Impact" panose="020B0806030902050204"/>
                  <a:ea typeface="微软雅黑" panose="020B0503020204020204" pitchFamily="34" charset="-122"/>
                  <a:cs typeface="+mn-ea"/>
                  <a:sym typeface="+mn-lt"/>
                </a:rPr>
                <a:t>7</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月</a:t>
              </a:r>
            </a:p>
          </p:txBody>
        </p:sp>
        <p:sp>
          <p:nvSpPr>
            <p:cNvPr id="13" name="TextBox 12"/>
            <p:cNvSpPr txBox="1"/>
            <p:nvPr/>
          </p:nvSpPr>
          <p:spPr>
            <a:xfrm>
              <a:off x="853276" y="3369747"/>
              <a:ext cx="756084" cy="315423"/>
            </a:xfrm>
            <a:prstGeom prst="rect">
              <a:avLst/>
            </a:prstGeom>
            <a:noFill/>
          </p:spPr>
          <p:txBody>
            <a:bodyPr wrap="square" rtlCol="0">
              <a:spAutoFit/>
            </a:bodyPr>
            <a:lstStyle/>
            <a:p>
              <a:pPr defTabSz="1219200"/>
              <a:r>
                <a:rPr lang="zh-CN" altLang="en-US" sz="2135" b="1">
                  <a:solidFill>
                    <a:srgbClr val="9B0D13"/>
                  </a:solidFill>
                  <a:latin typeface="Impact" panose="020B0806030902050204"/>
                  <a:ea typeface="微软雅黑" panose="020B0503020204020204" pitchFamily="34" charset="-122"/>
                  <a:cs typeface="+mn-ea"/>
                  <a:sym typeface="+mn-lt"/>
                </a:rPr>
                <a:t>时间：</a:t>
              </a:r>
            </a:p>
          </p:txBody>
        </p:sp>
      </p:grpSp>
      <p:grpSp>
        <p:nvGrpSpPr>
          <p:cNvPr id="7" name="组合 6"/>
          <p:cNvGrpSpPr/>
          <p:nvPr/>
        </p:nvGrpSpPr>
        <p:grpSpPr>
          <a:xfrm>
            <a:off x="1137702" y="5097913"/>
            <a:ext cx="4190213" cy="427327"/>
            <a:chOff x="853276" y="3823430"/>
            <a:chExt cx="3142660" cy="320495"/>
          </a:xfrm>
        </p:grpSpPr>
        <p:sp>
          <p:nvSpPr>
            <p:cNvPr id="92" name="TextBox 91"/>
            <p:cNvSpPr txBox="1"/>
            <p:nvPr/>
          </p:nvSpPr>
          <p:spPr>
            <a:xfrm>
              <a:off x="1547664" y="3859183"/>
              <a:ext cx="2448272" cy="284742"/>
            </a:xfrm>
            <a:prstGeom prst="rect">
              <a:avLst/>
            </a:prstGeom>
            <a:noFill/>
          </p:spPr>
          <p:txBody>
            <a:bodyPr wrap="square" rtlCol="0">
              <a:spAutoFit/>
            </a:bodyPr>
            <a:lstStyle/>
            <a:p>
              <a:pP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上海法租界贝勒路树德里</a:t>
              </a:r>
              <a:r>
                <a:rPr lang="en-US" altLang="zh-CN" sz="1865" dirty="0">
                  <a:solidFill>
                    <a:srgbClr val="000000">
                      <a:lumMod val="75000"/>
                      <a:lumOff val="25000"/>
                    </a:srgbClr>
                  </a:solidFill>
                  <a:latin typeface="Impact" panose="020B0806030902050204"/>
                  <a:ea typeface="微软雅黑" panose="020B0503020204020204" pitchFamily="34" charset="-122"/>
                  <a:cs typeface="+mn-ea"/>
                  <a:sym typeface="+mn-lt"/>
                </a:rPr>
                <a:t>3</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号</a:t>
              </a:r>
            </a:p>
          </p:txBody>
        </p:sp>
        <p:sp>
          <p:nvSpPr>
            <p:cNvPr id="93" name="TextBox 92"/>
            <p:cNvSpPr txBox="1"/>
            <p:nvPr/>
          </p:nvSpPr>
          <p:spPr>
            <a:xfrm>
              <a:off x="853276" y="3823430"/>
              <a:ext cx="756084" cy="315423"/>
            </a:xfrm>
            <a:prstGeom prst="rect">
              <a:avLst/>
            </a:prstGeom>
            <a:noFill/>
          </p:spPr>
          <p:txBody>
            <a:bodyPr wrap="square" rtlCol="0">
              <a:spAutoFit/>
            </a:bodyPr>
            <a:lstStyle/>
            <a:p>
              <a:pPr defTabSz="1219200"/>
              <a:r>
                <a:rPr lang="zh-CN" altLang="en-US" sz="2135" b="1" dirty="0">
                  <a:solidFill>
                    <a:srgbClr val="9B0D13"/>
                  </a:solidFill>
                  <a:latin typeface="Impact" panose="020B0806030902050204"/>
                  <a:ea typeface="微软雅黑" panose="020B0503020204020204" pitchFamily="34" charset="-122"/>
                  <a:cs typeface="+mn-ea"/>
                  <a:sym typeface="+mn-lt"/>
                </a:rPr>
                <a:t>地点：</a:t>
              </a:r>
            </a:p>
          </p:txBody>
        </p:sp>
      </p:grpSp>
      <p:sp>
        <p:nvSpPr>
          <p:cNvPr id="2" name="矩形 1"/>
          <p:cNvSpPr/>
          <p:nvPr/>
        </p:nvSpPr>
        <p:spPr>
          <a:xfrm>
            <a:off x="6058024" y="4965172"/>
            <a:ext cx="5798617" cy="1241622"/>
          </a:xfrm>
          <a:prstGeom prst="rect">
            <a:avLst/>
          </a:prstGeom>
        </p:spPr>
        <p:txBody>
          <a:bodyPr wrap="square">
            <a:spAutoFit/>
          </a:bodyP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纲领</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微软雅黑" panose="020B0503020204020204" pitchFamily="34" charset="-122"/>
                <a:ea typeface="微软雅黑" panose="020B0503020204020204" pitchFamily="34" charset="-122"/>
                <a:sym typeface="+mn-lt"/>
              </a:rPr>
              <a:t>共</a:t>
            </a:r>
            <a:r>
              <a:rPr lang="zh-CN" altLang="en-US" sz="1865" b="1" dirty="0">
                <a:solidFill>
                  <a:srgbClr val="000000">
                    <a:lumMod val="75000"/>
                    <a:lumOff val="25000"/>
                  </a:srgbClr>
                </a:solidFill>
                <a:latin typeface="微软雅黑" panose="020B0503020204020204" pitchFamily="34" charset="-122"/>
                <a:ea typeface="微软雅黑" panose="020B0503020204020204" pitchFamily="34" charset="-122"/>
              </a:rPr>
              <a:t>１５条约７００字，确定了党的名称、奋斗目标、基本政策、提出了发展党员、建立地方和中央机构等组织制度，兼有党纲和党章的内容，是党的第一个正式文献。</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33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33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33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par>
                              <p:cTn id="13" fill="hold">
                                <p:stCondLst>
                                  <p:cond delay="3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par>
                              <p:cTn id="24" fill="hold">
                                <p:stCondLst>
                                  <p:cond delay="4000"/>
                                </p:stCondLst>
                                <p:childTnLst>
                                  <p:par>
                                    <p:cTn id="25" presetID="3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ppt_w</p:attrName>
                                            </p:attrNameLst>
                                          </p:cBhvr>
                                          <p:tavLst>
                                            <p:tav tm="0">
                                              <p:val>
                                                <p:fltVal val="0"/>
                                              </p:val>
                                            </p:tav>
                                            <p:tav tm="100000">
                                              <p:val>
                                                <p:strVal val="#ppt_w"/>
                                              </p:val>
                                            </p:tav>
                                          </p:tavLst>
                                        </p:anim>
                                        <p:anim calcmode="lin" valueType="num">
                                          <p:cBhvr>
                                            <p:cTn id="28" dur="2000" fill="hold"/>
                                            <p:tgtEl>
                                              <p:spTgt spid="11"/>
                                            </p:tgtEl>
                                            <p:attrNameLst>
                                              <p:attrName>ppt_h</p:attrName>
                                            </p:attrNameLst>
                                          </p:cBhvr>
                                          <p:tavLst>
                                            <p:tav tm="0">
                                              <p:val>
                                                <p:fltVal val="0"/>
                                              </p:val>
                                            </p:tav>
                                            <p:tav tm="100000">
                                              <p:val>
                                                <p:strVal val="#ppt_h"/>
                                              </p:val>
                                            </p:tav>
                                          </p:tavLst>
                                        </p:anim>
                                        <p:anim calcmode="lin" valueType="num">
                                          <p:cBhvr>
                                            <p:cTn id="29" dur="2000" fill="hold"/>
                                            <p:tgtEl>
                                              <p:spTgt spid="11"/>
                                            </p:tgtEl>
                                            <p:attrNameLst>
                                              <p:attrName>style.rotation</p:attrName>
                                            </p:attrNameLst>
                                          </p:cBhvr>
                                          <p:tavLst>
                                            <p:tav tm="0">
                                              <p:val>
                                                <p:fltVal val="90"/>
                                              </p:val>
                                            </p:tav>
                                            <p:tav tm="100000">
                                              <p:val>
                                                <p:fltVal val="0"/>
                                              </p:val>
                                            </p:tav>
                                          </p:tavLst>
                                        </p:anim>
                                        <p:animEffect transition="in" filter="fade">
                                          <p:cBhvr>
                                            <p:cTn id="30" dur="2000"/>
                                            <p:tgtEl>
                                              <p:spTgt spid="11"/>
                                            </p:tgtEl>
                                          </p:cBhvr>
                                        </p:animEffect>
                                      </p:childTnLst>
                                    </p:cTn>
                                  </p:par>
                                </p:childTnLst>
                              </p:cTn>
                            </p:par>
                            <p:par>
                              <p:cTn id="31" fill="hold">
                                <p:stCondLst>
                                  <p:cond delay="6000"/>
                                </p:stCondLst>
                                <p:childTnLst>
                                  <p:par>
                                    <p:cTn id="32" presetID="2" presetClass="entr" presetSubtype="2" fill="hold" grpId="0" nodeType="afterEffect" p14:presetBounceEnd="33000">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14:bounceEnd="33000">
                                          <p:cBhvr additive="base">
                                            <p:cTn id="34" dur="2000" fill="hold"/>
                                            <p:tgtEl>
                                              <p:spTgt spid="4"/>
                                            </p:tgtEl>
                                            <p:attrNameLst>
                                              <p:attrName>ppt_x</p:attrName>
                                            </p:attrNameLst>
                                          </p:cBhvr>
                                          <p:tavLst>
                                            <p:tav tm="0">
                                              <p:val>
                                                <p:strVal val="1+#ppt_w/2"/>
                                              </p:val>
                                            </p:tav>
                                            <p:tav tm="100000">
                                              <p:val>
                                                <p:strVal val="#ppt_x"/>
                                              </p:val>
                                            </p:tav>
                                          </p:tavLst>
                                        </p:anim>
                                        <p:anim calcmode="lin" valueType="num" p14:bounceEnd="33000">
                                          <p:cBhvr additive="base">
                                            <p:cTn id="35" dur="2000" fill="hold"/>
                                            <p:tgtEl>
                                              <p:spTgt spid="4"/>
                                            </p:tgtEl>
                                            <p:attrNameLst>
                                              <p:attrName>ppt_y</p:attrName>
                                            </p:attrNameLst>
                                          </p:cBhvr>
                                          <p:tavLst>
                                            <p:tav tm="0">
                                              <p:val>
                                                <p:strVal val="#ppt_y"/>
                                              </p:val>
                                            </p:tav>
                                            <p:tav tm="100000">
                                              <p:val>
                                                <p:strVal val="#ppt_y"/>
                                              </p:val>
                                            </p:tav>
                                          </p:tavLst>
                                        </p:anim>
                                      </p:childTnLst>
                                    </p:cTn>
                                  </p:par>
                                </p:childTnLst>
                              </p:cTn>
                            </p:par>
                            <p:par>
                              <p:cTn id="36" fill="hold">
                                <p:stCondLst>
                                  <p:cond delay="80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1250"/>
                                            <p:tgtEl>
                                              <p:spTgt spid="9"/>
                                            </p:tgtEl>
                                          </p:cBhvr>
                                        </p:animEffect>
                                      </p:childTnLst>
                                    </p:cTn>
                                  </p:par>
                                </p:childTnLst>
                              </p:cTn>
                            </p:par>
                            <p:par>
                              <p:cTn id="40" fill="hold">
                                <p:stCondLst>
                                  <p:cond delay="95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500"/>
                                            <p:tgtEl>
                                              <p:spTgt spid="2"/>
                                            </p:tgtEl>
                                          </p:cBhvr>
                                        </p:animEffect>
                                        <p:anim calcmode="lin" valueType="num">
                                          <p:cBhvr>
                                            <p:cTn id="44" dur="1500" fill="hold"/>
                                            <p:tgtEl>
                                              <p:spTgt spid="2"/>
                                            </p:tgtEl>
                                            <p:attrNameLst>
                                              <p:attrName>ppt_x</p:attrName>
                                            </p:attrNameLst>
                                          </p:cBhvr>
                                          <p:tavLst>
                                            <p:tav tm="0">
                                              <p:val>
                                                <p:strVal val="#ppt_x"/>
                                              </p:val>
                                            </p:tav>
                                            <p:tav tm="100000">
                                              <p:val>
                                                <p:strVal val="#ppt_x"/>
                                              </p:val>
                                            </p:tav>
                                          </p:tavLst>
                                        </p:anim>
                                        <p:anim calcmode="lin" valueType="num">
                                          <p:cBhvr>
                                            <p:cTn id="4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par>
                              <p:cTn id="13" fill="hold">
                                <p:stCondLst>
                                  <p:cond delay="3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par>
                              <p:cTn id="24" fill="hold">
                                <p:stCondLst>
                                  <p:cond delay="4000"/>
                                </p:stCondLst>
                                <p:childTnLst>
                                  <p:par>
                                    <p:cTn id="25" presetID="3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ppt_w</p:attrName>
                                            </p:attrNameLst>
                                          </p:cBhvr>
                                          <p:tavLst>
                                            <p:tav tm="0">
                                              <p:val>
                                                <p:fltVal val="0"/>
                                              </p:val>
                                            </p:tav>
                                            <p:tav tm="100000">
                                              <p:val>
                                                <p:strVal val="#ppt_w"/>
                                              </p:val>
                                            </p:tav>
                                          </p:tavLst>
                                        </p:anim>
                                        <p:anim calcmode="lin" valueType="num">
                                          <p:cBhvr>
                                            <p:cTn id="28" dur="2000" fill="hold"/>
                                            <p:tgtEl>
                                              <p:spTgt spid="11"/>
                                            </p:tgtEl>
                                            <p:attrNameLst>
                                              <p:attrName>ppt_h</p:attrName>
                                            </p:attrNameLst>
                                          </p:cBhvr>
                                          <p:tavLst>
                                            <p:tav tm="0">
                                              <p:val>
                                                <p:fltVal val="0"/>
                                              </p:val>
                                            </p:tav>
                                            <p:tav tm="100000">
                                              <p:val>
                                                <p:strVal val="#ppt_h"/>
                                              </p:val>
                                            </p:tav>
                                          </p:tavLst>
                                        </p:anim>
                                        <p:anim calcmode="lin" valueType="num">
                                          <p:cBhvr>
                                            <p:cTn id="29" dur="2000" fill="hold"/>
                                            <p:tgtEl>
                                              <p:spTgt spid="11"/>
                                            </p:tgtEl>
                                            <p:attrNameLst>
                                              <p:attrName>style.rotation</p:attrName>
                                            </p:attrNameLst>
                                          </p:cBhvr>
                                          <p:tavLst>
                                            <p:tav tm="0">
                                              <p:val>
                                                <p:fltVal val="90"/>
                                              </p:val>
                                            </p:tav>
                                            <p:tav tm="100000">
                                              <p:val>
                                                <p:fltVal val="0"/>
                                              </p:val>
                                            </p:tav>
                                          </p:tavLst>
                                        </p:anim>
                                        <p:animEffect transition="in" filter="fade">
                                          <p:cBhvr>
                                            <p:cTn id="30" dur="2000"/>
                                            <p:tgtEl>
                                              <p:spTgt spid="11"/>
                                            </p:tgtEl>
                                          </p:cBhvr>
                                        </p:animEffect>
                                      </p:childTnLst>
                                    </p:cTn>
                                  </p:par>
                                </p:childTnLst>
                              </p:cTn>
                            </p:par>
                            <p:par>
                              <p:cTn id="31" fill="hold">
                                <p:stCondLst>
                                  <p:cond delay="6000"/>
                                </p:stCondLst>
                                <p:childTnLst>
                                  <p:par>
                                    <p:cTn id="32" presetID="2" presetClass="entr" presetSubtype="2"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2000" fill="hold"/>
                                            <p:tgtEl>
                                              <p:spTgt spid="4"/>
                                            </p:tgtEl>
                                            <p:attrNameLst>
                                              <p:attrName>ppt_x</p:attrName>
                                            </p:attrNameLst>
                                          </p:cBhvr>
                                          <p:tavLst>
                                            <p:tav tm="0">
                                              <p:val>
                                                <p:strVal val="1+#ppt_w/2"/>
                                              </p:val>
                                            </p:tav>
                                            <p:tav tm="100000">
                                              <p:val>
                                                <p:strVal val="#ppt_x"/>
                                              </p:val>
                                            </p:tav>
                                          </p:tavLst>
                                        </p:anim>
                                        <p:anim calcmode="lin" valueType="num">
                                          <p:cBhvr additive="base">
                                            <p:cTn id="35" dur="2000" fill="hold"/>
                                            <p:tgtEl>
                                              <p:spTgt spid="4"/>
                                            </p:tgtEl>
                                            <p:attrNameLst>
                                              <p:attrName>ppt_y</p:attrName>
                                            </p:attrNameLst>
                                          </p:cBhvr>
                                          <p:tavLst>
                                            <p:tav tm="0">
                                              <p:val>
                                                <p:strVal val="#ppt_y"/>
                                              </p:val>
                                            </p:tav>
                                            <p:tav tm="100000">
                                              <p:val>
                                                <p:strVal val="#ppt_y"/>
                                              </p:val>
                                            </p:tav>
                                          </p:tavLst>
                                        </p:anim>
                                      </p:childTnLst>
                                    </p:cTn>
                                  </p:par>
                                </p:childTnLst>
                              </p:cTn>
                            </p:par>
                            <p:par>
                              <p:cTn id="36" fill="hold">
                                <p:stCondLst>
                                  <p:cond delay="80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1250"/>
                                            <p:tgtEl>
                                              <p:spTgt spid="9"/>
                                            </p:tgtEl>
                                          </p:cBhvr>
                                        </p:animEffect>
                                      </p:childTnLst>
                                    </p:cTn>
                                  </p:par>
                                </p:childTnLst>
                              </p:cTn>
                            </p:par>
                            <p:par>
                              <p:cTn id="40" fill="hold">
                                <p:stCondLst>
                                  <p:cond delay="95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500"/>
                                            <p:tgtEl>
                                              <p:spTgt spid="2"/>
                                            </p:tgtEl>
                                          </p:cBhvr>
                                        </p:animEffect>
                                        <p:anim calcmode="lin" valueType="num">
                                          <p:cBhvr>
                                            <p:cTn id="44" dur="1500" fill="hold"/>
                                            <p:tgtEl>
                                              <p:spTgt spid="2"/>
                                            </p:tgtEl>
                                            <p:attrNameLst>
                                              <p:attrName>ppt_x</p:attrName>
                                            </p:attrNameLst>
                                          </p:cBhvr>
                                          <p:tavLst>
                                            <p:tav tm="0">
                                              <p:val>
                                                <p:strVal val="#ppt_x"/>
                                              </p:val>
                                            </p:tav>
                                            <p:tav tm="100000">
                                              <p:val>
                                                <p:strVal val="#ppt_x"/>
                                              </p:val>
                                            </p:tav>
                                          </p:tavLst>
                                        </p:anim>
                                        <p:anim calcmode="lin" valueType="num">
                                          <p:cBhvr>
                                            <p:cTn id="4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flipH="1">
            <a:off x="5711958" y="2856107"/>
            <a:ext cx="7104789" cy="1824000"/>
          </a:xfrm>
          <a:prstGeom prst="parallelogram">
            <a:avLst/>
          </a:prstGeom>
          <a:ln w="190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党的第一部章程</a:t>
            </a:r>
          </a:p>
        </p:txBody>
      </p:sp>
      <p:sp>
        <p:nvSpPr>
          <p:cNvPr id="8" name="TextBox 7"/>
          <p:cNvSpPr txBox="1"/>
          <p:nvPr/>
        </p:nvSpPr>
        <p:spPr>
          <a:xfrm>
            <a:off x="1033749" y="3560442"/>
            <a:ext cx="3839999" cy="502766"/>
          </a:xfrm>
          <a:prstGeom prst="rect">
            <a:avLst/>
          </a:prstGeom>
          <a:noFill/>
        </p:spPr>
        <p:txBody>
          <a:bodyPr wrap="square" rtlCol="0">
            <a:spAutoFit/>
          </a:bodyPr>
          <a:lstStyle/>
          <a:p>
            <a:pPr algn="ctr" defTabSz="1219200"/>
            <a:r>
              <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rPr>
              <a:t>第二次全国代表大会</a:t>
            </a:r>
          </a:p>
        </p:txBody>
      </p:sp>
      <p:sp>
        <p:nvSpPr>
          <p:cNvPr id="9" name="TextBox 8"/>
          <p:cNvSpPr txBox="1"/>
          <p:nvPr/>
        </p:nvSpPr>
        <p:spPr>
          <a:xfrm>
            <a:off x="6288022" y="3273183"/>
            <a:ext cx="5736677" cy="1077026"/>
          </a:xfrm>
          <a:prstGeom prst="rect">
            <a:avLst/>
          </a:prstGeom>
          <a:noFill/>
        </p:spPr>
        <p:txBody>
          <a:bodyPr wrap="square" rtlCol="0">
            <a:spAutoFit/>
          </a:bodyPr>
          <a:lstStyle/>
          <a:p>
            <a:pPr algn="just" defTabSz="1219200"/>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１９２２年７月在上海召开的中国共产党第二次全国代表大会，讨论和通过了</a:t>
            </a:r>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中国共产党章程</a:t>
            </a:r>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 </a:t>
            </a:r>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，共六章，二十九条。</a:t>
            </a:r>
          </a:p>
        </p:txBody>
      </p:sp>
      <p:grpSp>
        <p:nvGrpSpPr>
          <p:cNvPr id="11" name="组合 10"/>
          <p:cNvGrpSpPr/>
          <p:nvPr/>
        </p:nvGrpSpPr>
        <p:grpSpPr>
          <a:xfrm>
            <a:off x="6650990" y="1821658"/>
            <a:ext cx="5304629" cy="792385"/>
            <a:chOff x="4481960" y="2038206"/>
            <a:chExt cx="3978472" cy="594289"/>
          </a:xfrm>
        </p:grpSpPr>
        <p:grpSp>
          <p:nvGrpSpPr>
            <p:cNvPr id="59" name="组合 58"/>
            <p:cNvGrpSpPr/>
            <p:nvPr/>
          </p:nvGrpSpPr>
          <p:grpSpPr>
            <a:xfrm>
              <a:off x="7344368" y="2038206"/>
              <a:ext cx="1116064" cy="594289"/>
              <a:chOff x="7606031" y="2026397"/>
              <a:chExt cx="1116064" cy="594289"/>
            </a:xfrm>
          </p:grpSpPr>
          <p:grpSp>
            <p:nvGrpSpPr>
              <p:cNvPr id="74" name="组合 73"/>
              <p:cNvGrpSpPr/>
              <p:nvPr/>
            </p:nvGrpSpPr>
            <p:grpSpPr>
              <a:xfrm>
                <a:off x="7606031" y="2052861"/>
                <a:ext cx="540000" cy="540000"/>
                <a:chOff x="4098675" y="1936897"/>
                <a:chExt cx="1175403" cy="1175401"/>
              </a:xfrm>
              <a:effectLst/>
            </p:grpSpPr>
            <p:sp>
              <p:nvSpPr>
                <p:cNvPr id="85" name="矩形 84"/>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86" name="直接连接符 85"/>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77" name="文本框 55"/>
              <p:cNvSpPr txBox="1"/>
              <p:nvPr/>
            </p:nvSpPr>
            <p:spPr>
              <a:xfrm>
                <a:off x="7624003" y="2034419"/>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章</a:t>
                </a:r>
              </a:p>
            </p:txBody>
          </p:sp>
          <p:grpSp>
            <p:nvGrpSpPr>
              <p:cNvPr id="80" name="组合 79"/>
              <p:cNvGrpSpPr/>
              <p:nvPr/>
            </p:nvGrpSpPr>
            <p:grpSpPr>
              <a:xfrm>
                <a:off x="8182095" y="2052861"/>
                <a:ext cx="540000" cy="540000"/>
                <a:chOff x="4098675" y="1936897"/>
                <a:chExt cx="1175403" cy="1175401"/>
              </a:xfrm>
              <a:effectLst/>
            </p:grpSpPr>
            <p:sp>
              <p:nvSpPr>
                <p:cNvPr id="82" name="矩形 81"/>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83" name="直接连接符 82"/>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81" name="文本框 60"/>
              <p:cNvSpPr txBox="1"/>
              <p:nvPr/>
            </p:nvSpPr>
            <p:spPr>
              <a:xfrm>
                <a:off x="8200067" y="2026397"/>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程</a:t>
                </a:r>
              </a:p>
            </p:txBody>
          </p:sp>
        </p:grpSp>
        <p:sp>
          <p:nvSpPr>
            <p:cNvPr id="91" name="TextBox 90"/>
            <p:cNvSpPr txBox="1"/>
            <p:nvPr/>
          </p:nvSpPr>
          <p:spPr>
            <a:xfrm>
              <a:off x="4481960" y="2264882"/>
              <a:ext cx="2879999" cy="346249"/>
            </a:xfrm>
            <a:prstGeom prst="rect">
              <a:avLst/>
            </a:prstGeom>
            <a:noFill/>
          </p:spPr>
          <p:txBody>
            <a:bodyPr wrap="square" rtlCol="0">
              <a:spAutoFit/>
            </a:bodyPr>
            <a:lstStyle/>
            <a:p>
              <a:pPr algn="r" defTabSz="1219200"/>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中国共产党第一部</a:t>
              </a:r>
            </a:p>
          </p:txBody>
        </p:sp>
      </p:grpSp>
      <p:grpSp>
        <p:nvGrpSpPr>
          <p:cNvPr id="5" name="组合 4"/>
          <p:cNvGrpSpPr/>
          <p:nvPr/>
        </p:nvGrpSpPr>
        <p:grpSpPr>
          <a:xfrm>
            <a:off x="1137701" y="4493000"/>
            <a:ext cx="4382235" cy="1032238"/>
            <a:chOff x="853276" y="3369747"/>
            <a:chExt cx="3286676" cy="774178"/>
          </a:xfrm>
        </p:grpSpPr>
        <p:sp>
          <p:nvSpPr>
            <p:cNvPr id="12" name="TextBox 11"/>
            <p:cNvSpPr txBox="1"/>
            <p:nvPr/>
          </p:nvSpPr>
          <p:spPr>
            <a:xfrm>
              <a:off x="1547664" y="3385324"/>
              <a:ext cx="1584176" cy="315423"/>
            </a:xfrm>
            <a:prstGeom prst="rect">
              <a:avLst/>
            </a:prstGeom>
            <a:noFill/>
          </p:spPr>
          <p:txBody>
            <a:bodyPr wrap="square" rtlCol="0">
              <a:spAutoFit/>
            </a:bodyPr>
            <a:lstStyle/>
            <a:p>
              <a:pPr defTabSz="1219200"/>
              <a:r>
                <a:rPr lang="en-US" altLang="zh-CN" sz="2135" dirty="0">
                  <a:solidFill>
                    <a:srgbClr val="000000">
                      <a:lumMod val="75000"/>
                      <a:lumOff val="25000"/>
                    </a:srgbClr>
                  </a:solidFill>
                  <a:latin typeface="Impact" panose="020B0806030902050204"/>
                  <a:ea typeface="微软雅黑" panose="020B0503020204020204" pitchFamily="34" charset="-122"/>
                  <a:cs typeface="+mn-ea"/>
                  <a:sym typeface="+mn-lt"/>
                </a:rPr>
                <a:t>1922</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年</a:t>
              </a:r>
              <a:r>
                <a:rPr lang="en-US" altLang="zh-CN" sz="2135" dirty="0">
                  <a:solidFill>
                    <a:srgbClr val="000000">
                      <a:lumMod val="75000"/>
                      <a:lumOff val="25000"/>
                    </a:srgbClr>
                  </a:solidFill>
                  <a:latin typeface="Impact" panose="020B0806030902050204"/>
                  <a:ea typeface="微软雅黑" panose="020B0503020204020204" pitchFamily="34" charset="-122"/>
                  <a:cs typeface="+mn-ea"/>
                  <a:sym typeface="+mn-lt"/>
                </a:rPr>
                <a:t>7</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月</a:t>
              </a:r>
            </a:p>
          </p:txBody>
        </p:sp>
        <p:sp>
          <p:nvSpPr>
            <p:cNvPr id="13" name="TextBox 12"/>
            <p:cNvSpPr txBox="1"/>
            <p:nvPr/>
          </p:nvSpPr>
          <p:spPr>
            <a:xfrm>
              <a:off x="853276" y="3369747"/>
              <a:ext cx="756084" cy="315423"/>
            </a:xfrm>
            <a:prstGeom prst="rect">
              <a:avLst/>
            </a:prstGeom>
            <a:noFill/>
          </p:spPr>
          <p:txBody>
            <a:bodyPr wrap="square" rtlCol="0">
              <a:spAutoFit/>
            </a:bodyPr>
            <a:lstStyle/>
            <a:p>
              <a:pPr defTabSz="1219200"/>
              <a:r>
                <a:rPr lang="zh-CN" altLang="en-US" sz="2135" b="1">
                  <a:solidFill>
                    <a:srgbClr val="9B0D13"/>
                  </a:solidFill>
                  <a:latin typeface="Impact" panose="020B0806030902050204"/>
                  <a:ea typeface="微软雅黑" panose="020B0503020204020204" pitchFamily="34" charset="-122"/>
                  <a:cs typeface="+mn-ea"/>
                  <a:sym typeface="+mn-lt"/>
                </a:rPr>
                <a:t>时间：</a:t>
              </a:r>
            </a:p>
          </p:txBody>
        </p:sp>
        <p:sp>
          <p:nvSpPr>
            <p:cNvPr id="92" name="TextBox 91"/>
            <p:cNvSpPr txBox="1"/>
            <p:nvPr/>
          </p:nvSpPr>
          <p:spPr>
            <a:xfrm>
              <a:off x="1547664" y="3859183"/>
              <a:ext cx="2592288" cy="284742"/>
            </a:xfrm>
            <a:prstGeom prst="rect">
              <a:avLst/>
            </a:prstGeom>
            <a:noFill/>
          </p:spPr>
          <p:txBody>
            <a:bodyPr wrap="square" rtlCol="0">
              <a:spAutoFit/>
            </a:bodyPr>
            <a:lstStyle/>
            <a:p>
              <a:pP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上海南成都路辅德里６２５号</a:t>
              </a:r>
            </a:p>
          </p:txBody>
        </p:sp>
        <p:sp>
          <p:nvSpPr>
            <p:cNvPr id="93" name="TextBox 92"/>
            <p:cNvSpPr txBox="1"/>
            <p:nvPr/>
          </p:nvSpPr>
          <p:spPr>
            <a:xfrm>
              <a:off x="853276" y="3823430"/>
              <a:ext cx="756084" cy="315423"/>
            </a:xfrm>
            <a:prstGeom prst="rect">
              <a:avLst/>
            </a:prstGeom>
            <a:noFill/>
          </p:spPr>
          <p:txBody>
            <a:bodyPr wrap="square" rtlCol="0">
              <a:spAutoFit/>
            </a:bodyPr>
            <a:lstStyle/>
            <a:p>
              <a:pPr defTabSz="1219200"/>
              <a:r>
                <a:rPr lang="zh-CN" altLang="en-US" sz="2135" b="1" dirty="0">
                  <a:solidFill>
                    <a:srgbClr val="9B0D13"/>
                  </a:solidFill>
                  <a:latin typeface="Impact" panose="020B0806030902050204"/>
                  <a:ea typeface="微软雅黑" panose="020B0503020204020204" pitchFamily="34" charset="-122"/>
                  <a:cs typeface="+mn-ea"/>
                  <a:sym typeface="+mn-lt"/>
                </a:rPr>
                <a:t>地点：</a:t>
              </a:r>
            </a:p>
          </p:txBody>
        </p:sp>
      </p:grpSp>
      <p:sp>
        <p:nvSpPr>
          <p:cNvPr id="2" name="矩形 1"/>
          <p:cNvSpPr/>
          <p:nvPr/>
        </p:nvSpPr>
        <p:spPr>
          <a:xfrm>
            <a:off x="6058024" y="4965171"/>
            <a:ext cx="5798617" cy="1241622"/>
          </a:xfrm>
          <a:prstGeom prst="rect">
            <a:avLst/>
          </a:prstGeom>
        </p:spPr>
        <p:txBody>
          <a:bodyPr wrap="square">
            <a:spAutoFit/>
          </a:bodyP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微软雅黑" panose="020B0503020204020204" pitchFamily="34" charset="-122"/>
                <a:ea typeface="微软雅黑" panose="020B0503020204020204" pitchFamily="34" charset="-122"/>
                <a:sym typeface="+mn-lt"/>
              </a:rPr>
              <a:t>章程</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微软雅黑" panose="020B0503020204020204" pitchFamily="34" charset="-122"/>
                <a:ea typeface="微软雅黑" panose="020B0503020204020204" pitchFamily="34" charset="-122"/>
                <a:sym typeface="+mn-lt"/>
              </a:rPr>
              <a:t>第一次明确提出了彻底地反对帝国主义和反对封建主义的民主革命纲领，即党的最低纲领；第一次详尽地规定了党员条件和入党手续，对党的组织原则、组织机构、党的纪律和制度，作了具体的规定。</a:t>
            </a:r>
          </a:p>
        </p:txBody>
      </p:sp>
      <p:grpSp>
        <p:nvGrpSpPr>
          <p:cNvPr id="31" name="组合 30"/>
          <p:cNvGrpSpPr/>
          <p:nvPr/>
        </p:nvGrpSpPr>
        <p:grpSpPr>
          <a:xfrm>
            <a:off x="936679" y="2084852"/>
            <a:ext cx="4150106" cy="1148780"/>
            <a:chOff x="702509" y="1563638"/>
            <a:chExt cx="3112580" cy="861585"/>
          </a:xfrm>
        </p:grpSpPr>
        <p:grpSp>
          <p:nvGrpSpPr>
            <p:cNvPr id="32" name="组合 31"/>
            <p:cNvGrpSpPr>
              <a:grpSpLocks noChangeAspect="1"/>
            </p:cNvGrpSpPr>
            <p:nvPr/>
          </p:nvGrpSpPr>
          <p:grpSpPr>
            <a:xfrm>
              <a:off x="702509" y="1563638"/>
              <a:ext cx="1224587" cy="589855"/>
              <a:chOff x="1672035" y="1687395"/>
              <a:chExt cx="938928" cy="452259"/>
            </a:xfrm>
            <a:effectLst>
              <a:outerShdw blurRad="50800" dist="38100" dir="5400000" algn="t" rotWithShape="0">
                <a:prstClr val="black">
                  <a:alpha val="40000"/>
                </a:prstClr>
              </a:outerShdw>
            </a:effectLst>
          </p:grpSpPr>
          <p:pic>
            <p:nvPicPr>
              <p:cNvPr id="37"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组合 32"/>
            <p:cNvGrpSpPr/>
            <p:nvPr/>
          </p:nvGrpSpPr>
          <p:grpSpPr>
            <a:xfrm>
              <a:off x="1712159" y="1713274"/>
              <a:ext cx="2102930" cy="640070"/>
              <a:chOff x="539552" y="1491630"/>
              <a:chExt cx="2102930" cy="640070"/>
            </a:xfrm>
          </p:grpSpPr>
          <p:sp>
            <p:nvSpPr>
              <p:cNvPr id="35" name="文本框 62"/>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6"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34" name="矩形 33"/>
            <p:cNvSpPr/>
            <p:nvPr/>
          </p:nvSpPr>
          <p:spPr>
            <a:xfrm>
              <a:off x="775311" y="2360141"/>
              <a:ext cx="2880000" cy="6508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33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33000">
                                          <p:cBhvr additive="base">
                                            <p:cTn id="7" dur="2000" fill="hold"/>
                                            <p:tgtEl>
                                              <p:spTgt spid="31"/>
                                            </p:tgtEl>
                                            <p:attrNameLst>
                                              <p:attrName>ppt_x</p:attrName>
                                            </p:attrNameLst>
                                          </p:cBhvr>
                                          <p:tavLst>
                                            <p:tav tm="0">
                                              <p:val>
                                                <p:strVal val="0-#ppt_w/2"/>
                                              </p:val>
                                            </p:tav>
                                            <p:tav tm="100000">
                                              <p:val>
                                                <p:strVal val="#ppt_x"/>
                                              </p:val>
                                            </p:tav>
                                          </p:tavLst>
                                        </p:anim>
                                        <p:anim calcmode="lin" valueType="num" p14:bounceEnd="33000">
                                          <p:cBhvr additive="base">
                                            <p:cTn id="8" dur="2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par>
                              <p:cTn id="13" fill="hold">
                                <p:stCondLst>
                                  <p:cond delay="30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250"/>
                                            <p:tgtEl>
                                              <p:spTgt spid="5"/>
                                            </p:tgtEl>
                                          </p:cBhvr>
                                        </p:animEffect>
                                      </p:childTnLst>
                                    </p:cTn>
                                  </p:par>
                                </p:childTnLst>
                              </p:cTn>
                            </p:par>
                            <p:par>
                              <p:cTn id="17" fill="hold">
                                <p:stCondLst>
                                  <p:cond delay="4500"/>
                                </p:stCondLst>
                                <p:childTnLst>
                                  <p:par>
                                    <p:cTn id="18" presetID="6"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par>
                              <p:cTn id="21" fill="hold">
                                <p:stCondLst>
                                  <p:cond delay="6500"/>
                                </p:stCondLst>
                                <p:childTnLst>
                                  <p:par>
                                    <p:cTn id="22" presetID="2" presetClass="entr" presetSubtype="2" fill="hold" grpId="0" nodeType="afterEffect" p14:presetBounceEnd="33000">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14:bounceEnd="33000">
                                          <p:cBhvr additive="base">
                                            <p:cTn id="24" dur="2000" fill="hold"/>
                                            <p:tgtEl>
                                              <p:spTgt spid="4"/>
                                            </p:tgtEl>
                                            <p:attrNameLst>
                                              <p:attrName>ppt_x</p:attrName>
                                            </p:attrNameLst>
                                          </p:cBhvr>
                                          <p:tavLst>
                                            <p:tav tm="0">
                                              <p:val>
                                                <p:strVal val="1+#ppt_w/2"/>
                                              </p:val>
                                            </p:tav>
                                            <p:tav tm="100000">
                                              <p:val>
                                                <p:strVal val="#ppt_x"/>
                                              </p:val>
                                            </p:tav>
                                          </p:tavLst>
                                        </p:anim>
                                        <p:anim calcmode="lin" valueType="num" p14:bounceEnd="33000">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8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2000"/>
                                            <p:tgtEl>
                                              <p:spTgt spid="9"/>
                                            </p:tgtEl>
                                          </p:cBhvr>
                                        </p:animEffect>
                                      </p:childTnLst>
                                    </p:cTn>
                                  </p:par>
                                </p:childTnLst>
                              </p:cTn>
                            </p:par>
                            <p:par>
                              <p:cTn id="30" fill="hold">
                                <p:stCondLst>
                                  <p:cond delay="10500"/>
                                </p:stCondLst>
                                <p:childTnLst>
                                  <p:par>
                                    <p:cTn id="31" presetID="21" presetClass="entr" presetSubtype="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0-#ppt_w/2"/>
                                              </p:val>
                                            </p:tav>
                                            <p:tav tm="100000">
                                              <p:val>
                                                <p:strVal val="#ppt_x"/>
                                              </p:val>
                                            </p:tav>
                                          </p:tavLst>
                                        </p:anim>
                                        <p:anim calcmode="lin" valueType="num">
                                          <p:cBhvr additive="base">
                                            <p:cTn id="8" dur="2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par>
                              <p:cTn id="13" fill="hold">
                                <p:stCondLst>
                                  <p:cond delay="30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250"/>
                                            <p:tgtEl>
                                              <p:spTgt spid="5"/>
                                            </p:tgtEl>
                                          </p:cBhvr>
                                        </p:animEffect>
                                      </p:childTnLst>
                                    </p:cTn>
                                  </p:par>
                                </p:childTnLst>
                              </p:cTn>
                            </p:par>
                            <p:par>
                              <p:cTn id="17" fill="hold">
                                <p:stCondLst>
                                  <p:cond delay="4500"/>
                                </p:stCondLst>
                                <p:childTnLst>
                                  <p:par>
                                    <p:cTn id="18" presetID="6"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par>
                              <p:cTn id="21" fill="hold">
                                <p:stCondLst>
                                  <p:cond delay="65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1+#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8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2000"/>
                                            <p:tgtEl>
                                              <p:spTgt spid="9"/>
                                            </p:tgtEl>
                                          </p:cBhvr>
                                        </p:animEffect>
                                      </p:childTnLst>
                                    </p:cTn>
                                  </p:par>
                                </p:childTnLst>
                              </p:cTn>
                            </p:par>
                            <p:par>
                              <p:cTn id="30" fill="hold">
                                <p:stCondLst>
                                  <p:cond delay="10500"/>
                                </p:stCondLst>
                                <p:childTnLst>
                                  <p:par>
                                    <p:cTn id="31" presetID="21" presetClass="entr" presetSubtype="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党章的五大里程碑</a:t>
            </a:r>
          </a:p>
        </p:txBody>
      </p:sp>
      <p:grpSp>
        <p:nvGrpSpPr>
          <p:cNvPr id="11" name="组合 10"/>
          <p:cNvGrpSpPr/>
          <p:nvPr/>
        </p:nvGrpSpPr>
        <p:grpSpPr>
          <a:xfrm>
            <a:off x="335360" y="3045068"/>
            <a:ext cx="2160000" cy="3072000"/>
            <a:chOff x="251520" y="2283801"/>
            <a:chExt cx="1620000" cy="2304000"/>
          </a:xfrm>
        </p:grpSpPr>
        <p:sp>
          <p:nvSpPr>
            <p:cNvPr id="8" name="矩形 7"/>
            <p:cNvSpPr/>
            <p:nvPr/>
          </p:nvSpPr>
          <p:spPr>
            <a:xfrm>
              <a:off x="251520" y="2283801"/>
              <a:ext cx="1620000" cy="2304000"/>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56" name="矩形 55"/>
            <p:cNvSpPr/>
            <p:nvPr/>
          </p:nvSpPr>
          <p:spPr>
            <a:xfrm>
              <a:off x="341520" y="2859830"/>
              <a:ext cx="1440000" cy="43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二大党章</a:t>
              </a:r>
            </a:p>
          </p:txBody>
        </p:sp>
        <p:sp>
          <p:nvSpPr>
            <p:cNvPr id="68" name="TextBox 67"/>
            <p:cNvSpPr txBox="1"/>
            <p:nvPr/>
          </p:nvSpPr>
          <p:spPr>
            <a:xfrm>
              <a:off x="449452" y="2427734"/>
              <a:ext cx="1224136" cy="346249"/>
            </a:xfrm>
            <a:prstGeom prst="rect">
              <a:avLst/>
            </a:prstGeom>
            <a:noFill/>
          </p:spPr>
          <p:txBody>
            <a:bodyPr wrap="square" rtlCol="0">
              <a:spAutoFit/>
            </a:bodyPr>
            <a:lstStyle/>
            <a:p>
              <a:pPr algn="ctr" defTabSz="1219200"/>
              <a:r>
                <a:rPr lang="en-US" altLang="zh-CN" sz="2400" dirty="0">
                  <a:solidFill>
                    <a:srgbClr val="9B0D13"/>
                  </a:solidFill>
                  <a:latin typeface="Impact" panose="020B0806030902050204"/>
                  <a:ea typeface="微软雅黑" panose="020B0503020204020204" pitchFamily="34" charset="-122"/>
                  <a:cs typeface="+mn-ea"/>
                  <a:sym typeface="+mn-lt"/>
                </a:rPr>
                <a:t>1922</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上海</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10" name="矩形 9"/>
            <p:cNvSpPr/>
            <p:nvPr/>
          </p:nvSpPr>
          <p:spPr>
            <a:xfrm>
              <a:off x="341520" y="3643159"/>
              <a:ext cx="1440000" cy="561596"/>
            </a:xfrm>
            <a:prstGeom prst="rect">
              <a:avLst/>
            </a:prstGeom>
          </p:spPr>
          <p:txBody>
            <a:bodyPr wrap="square">
              <a:spAutoFit/>
            </a:bodyPr>
            <a:lstStyle/>
            <a:p>
              <a:pPr algn="ctr" defTabSz="1219200"/>
              <a:r>
                <a:rPr lang="zh-CN" altLang="en-US" sz="2135" b="1" dirty="0">
                  <a:solidFill>
                    <a:srgbClr val="9B0D13"/>
                  </a:solidFill>
                  <a:latin typeface="Impact" panose="020B0806030902050204"/>
                  <a:ea typeface="微软雅黑" panose="020B0503020204020204" pitchFamily="34" charset="-122"/>
                  <a:cs typeface="+mn-ea"/>
                  <a:sym typeface="+mn-lt"/>
                </a:rPr>
                <a:t>第一个正式</a:t>
              </a:r>
              <a:endParaRPr lang="en-US" altLang="zh-CN" sz="2135" b="1" dirty="0">
                <a:solidFill>
                  <a:srgbClr val="9B0D13"/>
                </a:solidFill>
                <a:latin typeface="Impact" panose="020B0806030902050204"/>
                <a:ea typeface="微软雅黑" panose="020B0503020204020204" pitchFamily="34" charset="-122"/>
                <a:cs typeface="+mn-ea"/>
                <a:sym typeface="+mn-lt"/>
              </a:endParaRPr>
            </a:p>
            <a:p>
              <a:pPr algn="ct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endParaRPr lang="zh-CN" altLang="en-US" sz="2135" b="1" dirty="0">
                <a:solidFill>
                  <a:srgbClr val="9B0D13"/>
                </a:solidFill>
                <a:latin typeface="Impact" panose="020B0806030902050204"/>
                <a:ea typeface="微软雅黑" panose="020B0503020204020204" pitchFamily="34" charset="-122"/>
                <a:cs typeface="+mn-ea"/>
                <a:sym typeface="+mn-lt"/>
              </a:endParaRPr>
            </a:p>
          </p:txBody>
        </p:sp>
      </p:grpSp>
      <p:grpSp>
        <p:nvGrpSpPr>
          <p:cNvPr id="12" name="组合 11"/>
          <p:cNvGrpSpPr/>
          <p:nvPr/>
        </p:nvGrpSpPr>
        <p:grpSpPr>
          <a:xfrm>
            <a:off x="2639616" y="3045068"/>
            <a:ext cx="2160000" cy="3072000"/>
            <a:chOff x="1979712" y="2283801"/>
            <a:chExt cx="1620000" cy="2304000"/>
          </a:xfrm>
        </p:grpSpPr>
        <p:sp>
          <p:nvSpPr>
            <p:cNvPr id="74" name="矩形 73"/>
            <p:cNvSpPr/>
            <p:nvPr/>
          </p:nvSpPr>
          <p:spPr>
            <a:xfrm>
              <a:off x="1979712" y="2283801"/>
              <a:ext cx="1620000" cy="2304000"/>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77" name="矩形 76"/>
            <p:cNvSpPr/>
            <p:nvPr/>
          </p:nvSpPr>
          <p:spPr>
            <a:xfrm>
              <a:off x="2069712" y="2859830"/>
              <a:ext cx="1440000" cy="43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五大党章</a:t>
              </a:r>
            </a:p>
          </p:txBody>
        </p:sp>
        <p:sp>
          <p:nvSpPr>
            <p:cNvPr id="81" name="TextBox 80"/>
            <p:cNvSpPr txBox="1"/>
            <p:nvPr/>
          </p:nvSpPr>
          <p:spPr>
            <a:xfrm>
              <a:off x="2177644" y="2427734"/>
              <a:ext cx="1224136" cy="346249"/>
            </a:xfrm>
            <a:prstGeom prst="rect">
              <a:avLst/>
            </a:prstGeom>
            <a:noFill/>
          </p:spPr>
          <p:txBody>
            <a:bodyPr wrap="square" rtlCol="0">
              <a:spAutoFit/>
            </a:bodyPr>
            <a:lstStyle/>
            <a:p>
              <a:pPr algn="ctr" defTabSz="1219200"/>
              <a:r>
                <a:rPr lang="en-US" altLang="zh-CN" sz="2400" dirty="0">
                  <a:solidFill>
                    <a:srgbClr val="9B0D13"/>
                  </a:solidFill>
                  <a:latin typeface="Impact" panose="020B0806030902050204"/>
                  <a:ea typeface="微软雅黑" panose="020B0503020204020204" pitchFamily="34" charset="-122"/>
                  <a:cs typeface="+mn-ea"/>
                  <a:sym typeface="+mn-lt"/>
                </a:rPr>
                <a:t>1927</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武汉</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82" name="矩形 81"/>
            <p:cNvSpPr/>
            <p:nvPr/>
          </p:nvSpPr>
          <p:spPr>
            <a:xfrm>
              <a:off x="2069712" y="3643159"/>
              <a:ext cx="1440000" cy="561596"/>
            </a:xfrm>
            <a:prstGeom prst="rect">
              <a:avLst/>
            </a:prstGeom>
          </p:spPr>
          <p:txBody>
            <a:bodyPr wrap="square">
              <a:spAutoFit/>
            </a:bodyPr>
            <a:lstStyle/>
            <a:p>
              <a:pPr algn="ctr" defTabSz="1219200"/>
              <a:r>
                <a:rPr lang="zh-CN" altLang="en-US" sz="2135" b="1" dirty="0">
                  <a:solidFill>
                    <a:srgbClr val="9B0D13"/>
                  </a:solidFill>
                  <a:latin typeface="Impact" panose="020B0806030902050204"/>
                  <a:ea typeface="微软雅黑" panose="020B0503020204020204" pitchFamily="34" charset="-122"/>
                  <a:cs typeface="+mn-ea"/>
                  <a:sym typeface="+mn-lt"/>
                </a:rPr>
                <a:t>确立中国共产党的政党体制</a:t>
              </a:r>
            </a:p>
          </p:txBody>
        </p:sp>
      </p:grpSp>
      <p:grpSp>
        <p:nvGrpSpPr>
          <p:cNvPr id="16" name="组合 15"/>
          <p:cNvGrpSpPr/>
          <p:nvPr/>
        </p:nvGrpSpPr>
        <p:grpSpPr>
          <a:xfrm>
            <a:off x="4943872" y="3045068"/>
            <a:ext cx="2160000" cy="3072000"/>
            <a:chOff x="3707904" y="2283801"/>
            <a:chExt cx="1620000" cy="2304000"/>
          </a:xfrm>
        </p:grpSpPr>
        <p:sp>
          <p:nvSpPr>
            <p:cNvPr id="84" name="矩形 83"/>
            <p:cNvSpPr/>
            <p:nvPr/>
          </p:nvSpPr>
          <p:spPr>
            <a:xfrm>
              <a:off x="3707904" y="2283801"/>
              <a:ext cx="1620000" cy="2304000"/>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85" name="矩形 84"/>
            <p:cNvSpPr/>
            <p:nvPr/>
          </p:nvSpPr>
          <p:spPr>
            <a:xfrm>
              <a:off x="3797904" y="2859830"/>
              <a:ext cx="1440000" cy="43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七大党章</a:t>
              </a:r>
            </a:p>
          </p:txBody>
        </p:sp>
        <p:sp>
          <p:nvSpPr>
            <p:cNvPr id="87" name="TextBox 86"/>
            <p:cNvSpPr txBox="1"/>
            <p:nvPr/>
          </p:nvSpPr>
          <p:spPr>
            <a:xfrm>
              <a:off x="3905836" y="2427734"/>
              <a:ext cx="1224136" cy="346249"/>
            </a:xfrm>
            <a:prstGeom prst="rect">
              <a:avLst/>
            </a:prstGeom>
            <a:noFill/>
          </p:spPr>
          <p:txBody>
            <a:bodyPr wrap="square" rtlCol="0">
              <a:spAutoFit/>
            </a:bodyPr>
            <a:lstStyle/>
            <a:p>
              <a:pPr algn="ctr" defTabSz="1219200"/>
              <a:r>
                <a:rPr lang="en-US" altLang="zh-CN" sz="2400" dirty="0">
                  <a:solidFill>
                    <a:srgbClr val="9B0D13"/>
                  </a:solidFill>
                  <a:latin typeface="Impact" panose="020B0806030902050204"/>
                  <a:ea typeface="微软雅黑" panose="020B0503020204020204" pitchFamily="34" charset="-122"/>
                  <a:cs typeface="+mn-ea"/>
                  <a:sym typeface="+mn-lt"/>
                </a:rPr>
                <a:t>1945</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延安</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88" name="矩形 87"/>
            <p:cNvSpPr/>
            <p:nvPr/>
          </p:nvSpPr>
          <p:spPr>
            <a:xfrm>
              <a:off x="3797904" y="3643159"/>
              <a:ext cx="1440000" cy="561596"/>
            </a:xfrm>
            <a:prstGeom prst="rect">
              <a:avLst/>
            </a:prstGeom>
          </p:spPr>
          <p:txBody>
            <a:bodyPr wrap="square">
              <a:spAutoFit/>
            </a:bodyPr>
            <a:lstStyle/>
            <a:p>
              <a:pPr defTabSz="1219200"/>
              <a:r>
                <a:rPr lang="zh-CN" altLang="en-US" sz="2135" b="1" dirty="0">
                  <a:solidFill>
                    <a:srgbClr val="9B0D13"/>
                  </a:solidFill>
                  <a:latin typeface="Impact" panose="020B0806030902050204"/>
                  <a:ea typeface="微软雅黑" panose="020B0503020204020204" pitchFamily="34" charset="-122"/>
                  <a:cs typeface="+mn-ea"/>
                  <a:sym typeface="+mn-lt"/>
                </a:rPr>
                <a:t>确立指导思想即毛泽东思想</a:t>
              </a:r>
            </a:p>
          </p:txBody>
        </p:sp>
      </p:grpSp>
      <p:grpSp>
        <p:nvGrpSpPr>
          <p:cNvPr id="17" name="组合 16"/>
          <p:cNvGrpSpPr/>
          <p:nvPr/>
        </p:nvGrpSpPr>
        <p:grpSpPr>
          <a:xfrm>
            <a:off x="7321051" y="3045068"/>
            <a:ext cx="2160000" cy="3072000"/>
            <a:chOff x="5490788" y="2283801"/>
            <a:chExt cx="1620000" cy="2304000"/>
          </a:xfrm>
        </p:grpSpPr>
        <p:sp>
          <p:nvSpPr>
            <p:cNvPr id="90" name="矩形 89"/>
            <p:cNvSpPr/>
            <p:nvPr/>
          </p:nvSpPr>
          <p:spPr>
            <a:xfrm>
              <a:off x="5490788" y="2283801"/>
              <a:ext cx="1620000" cy="2304000"/>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91" name="矩形 90"/>
            <p:cNvSpPr/>
            <p:nvPr/>
          </p:nvSpPr>
          <p:spPr>
            <a:xfrm>
              <a:off x="5580788" y="2859830"/>
              <a:ext cx="1440000" cy="43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十二大党章</a:t>
              </a:r>
            </a:p>
          </p:txBody>
        </p:sp>
        <p:sp>
          <p:nvSpPr>
            <p:cNvPr id="93" name="TextBox 92"/>
            <p:cNvSpPr txBox="1"/>
            <p:nvPr/>
          </p:nvSpPr>
          <p:spPr>
            <a:xfrm>
              <a:off x="5688720" y="2427734"/>
              <a:ext cx="1224136" cy="346249"/>
            </a:xfrm>
            <a:prstGeom prst="rect">
              <a:avLst/>
            </a:prstGeom>
            <a:noFill/>
          </p:spPr>
          <p:txBody>
            <a:bodyPr wrap="square" rtlCol="0">
              <a:spAutoFit/>
            </a:bodyPr>
            <a:lstStyle/>
            <a:p>
              <a:pPr algn="ctr" defTabSz="1219200"/>
              <a:r>
                <a:rPr lang="en-US" altLang="zh-CN" sz="2400" dirty="0">
                  <a:solidFill>
                    <a:srgbClr val="9B0D13"/>
                  </a:solidFill>
                  <a:latin typeface="Impact" panose="020B0806030902050204"/>
                  <a:ea typeface="微软雅黑" panose="020B0503020204020204" pitchFamily="34" charset="-122"/>
                  <a:cs typeface="+mn-ea"/>
                  <a:sym typeface="+mn-lt"/>
                </a:rPr>
                <a:t>1982</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北京</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94" name="矩形 93"/>
            <p:cNvSpPr/>
            <p:nvPr/>
          </p:nvSpPr>
          <p:spPr>
            <a:xfrm>
              <a:off x="5580788" y="3643159"/>
              <a:ext cx="1440000" cy="561596"/>
            </a:xfrm>
            <a:prstGeom prst="rect">
              <a:avLst/>
            </a:prstGeom>
          </p:spPr>
          <p:txBody>
            <a:bodyPr wrap="square">
              <a:spAutoFit/>
            </a:bodyPr>
            <a:lstStyle/>
            <a:p>
              <a:pPr algn="ctr" defTabSz="1219200"/>
              <a:r>
                <a:rPr lang="zh-CN" altLang="en-US" sz="2135" b="1" dirty="0">
                  <a:solidFill>
                    <a:srgbClr val="9B0D13"/>
                  </a:solidFill>
                  <a:latin typeface="Impact" panose="020B0806030902050204"/>
                  <a:ea typeface="微软雅黑" panose="020B0503020204020204" pitchFamily="34" charset="-122"/>
                  <a:cs typeface="+mn-ea"/>
                  <a:sym typeface="+mn-lt"/>
                </a:rPr>
                <a:t>走上依章建</a:t>
              </a:r>
              <a:endParaRPr lang="en-US" altLang="zh-CN" sz="2135" b="1" dirty="0">
                <a:solidFill>
                  <a:srgbClr val="9B0D13"/>
                </a:solidFill>
                <a:latin typeface="Impact" panose="020B0806030902050204"/>
                <a:ea typeface="微软雅黑" panose="020B0503020204020204" pitchFamily="34" charset="-122"/>
                <a:cs typeface="+mn-ea"/>
                <a:sym typeface="+mn-lt"/>
              </a:endParaRPr>
            </a:p>
            <a:p>
              <a:pPr algn="ctr" defTabSz="1219200"/>
              <a:r>
                <a:rPr lang="zh-CN" altLang="en-US" sz="2135" b="1" dirty="0">
                  <a:solidFill>
                    <a:srgbClr val="9B0D13"/>
                  </a:solidFill>
                  <a:latin typeface="Impact" panose="020B0806030902050204"/>
                  <a:ea typeface="微软雅黑" panose="020B0503020204020204" pitchFamily="34" charset="-122"/>
                  <a:cs typeface="+mn-ea"/>
                  <a:sym typeface="+mn-lt"/>
                </a:rPr>
                <a:t>党发展道路</a:t>
              </a:r>
            </a:p>
          </p:txBody>
        </p:sp>
      </p:grpSp>
      <p:grpSp>
        <p:nvGrpSpPr>
          <p:cNvPr id="18" name="组合 17"/>
          <p:cNvGrpSpPr/>
          <p:nvPr/>
        </p:nvGrpSpPr>
        <p:grpSpPr>
          <a:xfrm>
            <a:off x="9648395" y="3045068"/>
            <a:ext cx="2160000" cy="3072000"/>
            <a:chOff x="7236296" y="2283801"/>
            <a:chExt cx="1620000" cy="2304000"/>
          </a:xfrm>
        </p:grpSpPr>
        <p:sp>
          <p:nvSpPr>
            <p:cNvPr id="96" name="矩形 95"/>
            <p:cNvSpPr/>
            <p:nvPr/>
          </p:nvSpPr>
          <p:spPr>
            <a:xfrm>
              <a:off x="7236296" y="2283801"/>
              <a:ext cx="1620000" cy="2304000"/>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97" name="矩形 96"/>
            <p:cNvSpPr/>
            <p:nvPr/>
          </p:nvSpPr>
          <p:spPr>
            <a:xfrm>
              <a:off x="7326296" y="2859830"/>
              <a:ext cx="1440000" cy="43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十六大党章</a:t>
              </a:r>
            </a:p>
          </p:txBody>
        </p:sp>
        <p:sp>
          <p:nvSpPr>
            <p:cNvPr id="99" name="TextBox 98"/>
            <p:cNvSpPr txBox="1"/>
            <p:nvPr/>
          </p:nvSpPr>
          <p:spPr>
            <a:xfrm>
              <a:off x="7434228" y="2427734"/>
              <a:ext cx="1224136" cy="346249"/>
            </a:xfrm>
            <a:prstGeom prst="rect">
              <a:avLst/>
            </a:prstGeom>
            <a:noFill/>
          </p:spPr>
          <p:txBody>
            <a:bodyPr wrap="square" rtlCol="0">
              <a:spAutoFit/>
            </a:bodyPr>
            <a:lstStyle/>
            <a:p>
              <a:pPr algn="ctr" defTabSz="1219200"/>
              <a:r>
                <a:rPr lang="en-US" altLang="zh-CN" sz="2400" dirty="0">
                  <a:solidFill>
                    <a:srgbClr val="9B0D13"/>
                  </a:solidFill>
                  <a:latin typeface="Impact" panose="020B0806030902050204"/>
                  <a:ea typeface="微软雅黑" panose="020B0503020204020204" pitchFamily="34" charset="-122"/>
                  <a:cs typeface="+mn-ea"/>
                  <a:sym typeface="+mn-lt"/>
                </a:rPr>
                <a:t>2002</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北京</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100" name="矩形 99"/>
            <p:cNvSpPr/>
            <p:nvPr/>
          </p:nvSpPr>
          <p:spPr>
            <a:xfrm>
              <a:off x="7326296" y="3643159"/>
              <a:ext cx="1440000" cy="561596"/>
            </a:xfrm>
            <a:prstGeom prst="rect">
              <a:avLst/>
            </a:prstGeom>
          </p:spPr>
          <p:txBody>
            <a:bodyPr wrap="square">
              <a:spAutoFit/>
            </a:bodyPr>
            <a:lstStyle/>
            <a:p>
              <a:pPr algn="ctr" defTabSz="1219200"/>
              <a:r>
                <a:rPr lang="zh-CN" altLang="en-US" sz="2135" b="1" dirty="0">
                  <a:solidFill>
                    <a:srgbClr val="9B0D13"/>
                  </a:solidFill>
                  <a:latin typeface="Impact" panose="020B0806030902050204"/>
                  <a:ea typeface="微软雅黑" panose="020B0503020204020204" pitchFamily="34" charset="-122"/>
                  <a:cs typeface="+mn-ea"/>
                  <a:sym typeface="+mn-lt"/>
                </a:rPr>
                <a:t>确立党的根本属性</a:t>
              </a:r>
              <a:r>
                <a:rPr lang="en-US" altLang="zh-CN" sz="2135" b="1" dirty="0">
                  <a:solidFill>
                    <a:srgbClr val="9B0D13"/>
                  </a:solidFill>
                  <a:latin typeface="Impact" panose="020B0806030902050204"/>
                  <a:ea typeface="微软雅黑" panose="020B0503020204020204" pitchFamily="34" charset="-122"/>
                  <a:cs typeface="+mn-ea"/>
                  <a:sym typeface="+mn-lt"/>
                </a:rPr>
                <a:t>1-2-3</a:t>
              </a:r>
              <a:r>
                <a:rPr lang="zh-CN" altLang="en-US" sz="2135" b="1" dirty="0">
                  <a:solidFill>
                    <a:srgbClr val="9B0D13"/>
                  </a:solidFill>
                  <a:latin typeface="Impact" panose="020B0806030902050204"/>
                  <a:ea typeface="微软雅黑" panose="020B0503020204020204" pitchFamily="34" charset="-122"/>
                  <a:cs typeface="+mn-ea"/>
                  <a:sym typeface="+mn-lt"/>
                </a:rPr>
                <a:t>结构</a:t>
              </a:r>
            </a:p>
          </p:txBody>
        </p:sp>
      </p:grpSp>
      <p:grpSp>
        <p:nvGrpSpPr>
          <p:cNvPr id="2" name="组合 1"/>
          <p:cNvGrpSpPr/>
          <p:nvPr/>
        </p:nvGrpSpPr>
        <p:grpSpPr>
          <a:xfrm>
            <a:off x="599270" y="1988840"/>
            <a:ext cx="1896437" cy="830997"/>
            <a:chOff x="449452" y="1491630"/>
            <a:chExt cx="1422328" cy="623248"/>
          </a:xfrm>
        </p:grpSpPr>
        <p:sp>
          <p:nvSpPr>
            <p:cNvPr id="9" name="TextBox 8"/>
            <p:cNvSpPr txBox="1"/>
            <p:nvPr/>
          </p:nvSpPr>
          <p:spPr>
            <a:xfrm>
              <a:off x="449452" y="1763407"/>
              <a:ext cx="1224136" cy="346249"/>
            </a:xfrm>
            <a:prstGeom prst="rect">
              <a:avLst/>
            </a:prstGeom>
            <a:noFill/>
          </p:spPr>
          <p:txBody>
            <a:bodyPr wrap="square" rtlCol="0">
              <a:spAutoFit/>
            </a:bodyPr>
            <a:lstStyle/>
            <a:p>
              <a:pPr algn="ctr" defTabSz="1219200"/>
              <a:r>
                <a:rPr lang="zh-CN" altLang="en-US" sz="2400" b="1" dirty="0">
                  <a:solidFill>
                    <a:srgbClr val="9B0D13"/>
                  </a:solidFill>
                  <a:latin typeface="Impact" panose="020B0806030902050204"/>
                  <a:ea typeface="微软雅黑" panose="020B0503020204020204" pitchFamily="34" charset="-122"/>
                  <a:cs typeface="+mn-ea"/>
                  <a:sym typeface="+mn-lt"/>
                </a:rPr>
                <a:t>里程碑</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13" name="TextBox 12"/>
            <p:cNvSpPr txBox="1"/>
            <p:nvPr/>
          </p:nvSpPr>
          <p:spPr>
            <a:xfrm>
              <a:off x="1475656" y="1491630"/>
              <a:ext cx="396124" cy="623248"/>
            </a:xfrm>
            <a:prstGeom prst="rect">
              <a:avLst/>
            </a:prstGeom>
            <a:noFill/>
          </p:spPr>
          <p:txBody>
            <a:bodyPr wrap="square" rtlCol="0">
              <a:spAutoFit/>
            </a:bodyPr>
            <a:lstStyle/>
            <a:p>
              <a:pPr algn="ctr" defTabSz="1219200"/>
              <a:r>
                <a:rPr lang="en-US" altLang="zh-CN" sz="4800" b="1" dirty="0">
                  <a:solidFill>
                    <a:srgbClr val="9B0D13"/>
                  </a:solidFill>
                  <a:latin typeface="Impact" panose="020B0806030902050204"/>
                  <a:ea typeface="微软雅黑" panose="020B0503020204020204" pitchFamily="34" charset="-122"/>
                  <a:cs typeface="+mn-ea"/>
                  <a:sym typeface="+mn-lt"/>
                </a:rPr>
                <a:t>1</a:t>
              </a:r>
              <a:endParaRPr lang="zh-CN" altLang="en-US" sz="4800" b="1" dirty="0">
                <a:solidFill>
                  <a:srgbClr val="9B0D13"/>
                </a:solidFill>
                <a:latin typeface="Impact" panose="020B0806030902050204"/>
                <a:ea typeface="微软雅黑" panose="020B0503020204020204" pitchFamily="34" charset="-122"/>
                <a:cs typeface="+mn-ea"/>
                <a:sym typeface="+mn-lt"/>
              </a:endParaRPr>
            </a:p>
          </p:txBody>
        </p:sp>
      </p:grpSp>
      <p:grpSp>
        <p:nvGrpSpPr>
          <p:cNvPr id="4" name="组合 3"/>
          <p:cNvGrpSpPr/>
          <p:nvPr/>
        </p:nvGrpSpPr>
        <p:grpSpPr>
          <a:xfrm>
            <a:off x="2903525" y="1988840"/>
            <a:ext cx="1898075" cy="830997"/>
            <a:chOff x="2177644" y="1491630"/>
            <a:chExt cx="1423556" cy="623248"/>
          </a:xfrm>
        </p:grpSpPr>
        <p:sp>
          <p:nvSpPr>
            <p:cNvPr id="80" name="TextBox 79"/>
            <p:cNvSpPr txBox="1"/>
            <p:nvPr/>
          </p:nvSpPr>
          <p:spPr>
            <a:xfrm>
              <a:off x="2177644" y="1763407"/>
              <a:ext cx="1224136" cy="346249"/>
            </a:xfrm>
            <a:prstGeom prst="rect">
              <a:avLst/>
            </a:prstGeom>
            <a:noFill/>
          </p:spPr>
          <p:txBody>
            <a:bodyPr wrap="square" rtlCol="0">
              <a:spAutoFit/>
            </a:bodyPr>
            <a:lstStyle/>
            <a:p>
              <a:pPr algn="ctr" defTabSz="1219200"/>
              <a:r>
                <a:rPr lang="zh-CN" altLang="en-US" sz="2400" b="1" dirty="0">
                  <a:solidFill>
                    <a:srgbClr val="9B0D13"/>
                  </a:solidFill>
                  <a:latin typeface="Impact" panose="020B0806030902050204"/>
                  <a:ea typeface="微软雅黑" panose="020B0503020204020204" pitchFamily="34" charset="-122"/>
                  <a:cs typeface="+mn-ea"/>
                  <a:sym typeface="+mn-lt"/>
                </a:rPr>
                <a:t>里程碑</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101" name="TextBox 100"/>
            <p:cNvSpPr txBox="1"/>
            <p:nvPr/>
          </p:nvSpPr>
          <p:spPr>
            <a:xfrm>
              <a:off x="3205076" y="1491630"/>
              <a:ext cx="396124" cy="623248"/>
            </a:xfrm>
            <a:prstGeom prst="rect">
              <a:avLst/>
            </a:prstGeom>
            <a:noFill/>
          </p:spPr>
          <p:txBody>
            <a:bodyPr wrap="square" rtlCol="0">
              <a:spAutoFit/>
            </a:bodyPr>
            <a:lstStyle/>
            <a:p>
              <a:pPr algn="ctr" defTabSz="1219200"/>
              <a:r>
                <a:rPr lang="en-US" altLang="zh-CN" sz="4800" b="1" dirty="0">
                  <a:solidFill>
                    <a:srgbClr val="9B0D13"/>
                  </a:solidFill>
                  <a:latin typeface="Impact" panose="020B0806030902050204"/>
                  <a:ea typeface="微软雅黑" panose="020B0503020204020204" pitchFamily="34" charset="-122"/>
                  <a:cs typeface="+mn-ea"/>
                  <a:sym typeface="+mn-lt"/>
                </a:rPr>
                <a:t>2</a:t>
              </a:r>
              <a:endParaRPr lang="zh-CN" altLang="en-US" sz="4800" b="1" dirty="0">
                <a:solidFill>
                  <a:srgbClr val="9B0D13"/>
                </a:solidFill>
                <a:latin typeface="Impact" panose="020B0806030902050204"/>
                <a:ea typeface="微软雅黑" panose="020B0503020204020204" pitchFamily="34" charset="-122"/>
                <a:cs typeface="+mn-ea"/>
                <a:sym typeface="+mn-lt"/>
              </a:endParaRPr>
            </a:p>
          </p:txBody>
        </p:sp>
      </p:grpSp>
      <p:grpSp>
        <p:nvGrpSpPr>
          <p:cNvPr id="5" name="组合 4"/>
          <p:cNvGrpSpPr/>
          <p:nvPr/>
        </p:nvGrpSpPr>
        <p:grpSpPr>
          <a:xfrm>
            <a:off x="5207782" y="1988840"/>
            <a:ext cx="1920351" cy="830997"/>
            <a:chOff x="3905836" y="1491630"/>
            <a:chExt cx="1440263" cy="623248"/>
          </a:xfrm>
        </p:grpSpPr>
        <p:sp>
          <p:nvSpPr>
            <p:cNvPr id="86" name="TextBox 85"/>
            <p:cNvSpPr txBox="1"/>
            <p:nvPr/>
          </p:nvSpPr>
          <p:spPr>
            <a:xfrm>
              <a:off x="3905836" y="1763407"/>
              <a:ext cx="1224136" cy="346249"/>
            </a:xfrm>
            <a:prstGeom prst="rect">
              <a:avLst/>
            </a:prstGeom>
            <a:noFill/>
          </p:spPr>
          <p:txBody>
            <a:bodyPr wrap="square" rtlCol="0">
              <a:spAutoFit/>
            </a:bodyPr>
            <a:lstStyle/>
            <a:p>
              <a:pPr algn="ctr" defTabSz="1219200"/>
              <a:r>
                <a:rPr lang="zh-CN" altLang="en-US" sz="2400" b="1" dirty="0">
                  <a:solidFill>
                    <a:srgbClr val="9B0D13"/>
                  </a:solidFill>
                  <a:latin typeface="Impact" panose="020B0806030902050204"/>
                  <a:ea typeface="微软雅黑" panose="020B0503020204020204" pitchFamily="34" charset="-122"/>
                  <a:cs typeface="+mn-ea"/>
                  <a:sym typeface="+mn-lt"/>
                </a:rPr>
                <a:t>里程碑</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102" name="TextBox 101"/>
            <p:cNvSpPr txBox="1"/>
            <p:nvPr/>
          </p:nvSpPr>
          <p:spPr>
            <a:xfrm>
              <a:off x="4949975" y="1491630"/>
              <a:ext cx="396124" cy="623248"/>
            </a:xfrm>
            <a:prstGeom prst="rect">
              <a:avLst/>
            </a:prstGeom>
            <a:noFill/>
          </p:spPr>
          <p:txBody>
            <a:bodyPr wrap="square" rtlCol="0">
              <a:spAutoFit/>
            </a:bodyPr>
            <a:lstStyle/>
            <a:p>
              <a:pPr algn="ctr" defTabSz="1219200"/>
              <a:r>
                <a:rPr lang="en-US" altLang="zh-CN" sz="4800" b="1" dirty="0">
                  <a:solidFill>
                    <a:srgbClr val="9B0D13"/>
                  </a:solidFill>
                  <a:latin typeface="Impact" panose="020B0806030902050204"/>
                  <a:ea typeface="微软雅黑" panose="020B0503020204020204" pitchFamily="34" charset="-122"/>
                  <a:cs typeface="+mn-ea"/>
                  <a:sym typeface="+mn-lt"/>
                </a:rPr>
                <a:t>3</a:t>
              </a:r>
              <a:endParaRPr lang="zh-CN" altLang="en-US" sz="4800" b="1" dirty="0">
                <a:solidFill>
                  <a:srgbClr val="9B0D13"/>
                </a:solidFill>
                <a:latin typeface="Impact" panose="020B0806030902050204"/>
                <a:ea typeface="微软雅黑" panose="020B0503020204020204" pitchFamily="34" charset="-122"/>
                <a:cs typeface="+mn-ea"/>
                <a:sym typeface="+mn-lt"/>
              </a:endParaRPr>
            </a:p>
          </p:txBody>
        </p:sp>
      </p:grpSp>
      <p:grpSp>
        <p:nvGrpSpPr>
          <p:cNvPr id="6" name="组合 5"/>
          <p:cNvGrpSpPr/>
          <p:nvPr/>
        </p:nvGrpSpPr>
        <p:grpSpPr>
          <a:xfrm>
            <a:off x="7584960" y="1988840"/>
            <a:ext cx="1896264" cy="830997"/>
            <a:chOff x="5688720" y="1491630"/>
            <a:chExt cx="1422198" cy="623248"/>
          </a:xfrm>
        </p:grpSpPr>
        <p:sp>
          <p:nvSpPr>
            <p:cNvPr id="92" name="TextBox 91"/>
            <p:cNvSpPr txBox="1"/>
            <p:nvPr/>
          </p:nvSpPr>
          <p:spPr>
            <a:xfrm>
              <a:off x="5688720" y="1763407"/>
              <a:ext cx="1224136" cy="346249"/>
            </a:xfrm>
            <a:prstGeom prst="rect">
              <a:avLst/>
            </a:prstGeom>
            <a:noFill/>
          </p:spPr>
          <p:txBody>
            <a:bodyPr wrap="square" rtlCol="0">
              <a:spAutoFit/>
            </a:bodyPr>
            <a:lstStyle/>
            <a:p>
              <a:pPr algn="ctr" defTabSz="1219200"/>
              <a:r>
                <a:rPr lang="zh-CN" altLang="en-US" sz="2400" b="1" dirty="0">
                  <a:solidFill>
                    <a:srgbClr val="9B0D13"/>
                  </a:solidFill>
                  <a:latin typeface="Impact" panose="020B0806030902050204"/>
                  <a:ea typeface="微软雅黑" panose="020B0503020204020204" pitchFamily="34" charset="-122"/>
                  <a:cs typeface="+mn-ea"/>
                  <a:sym typeface="+mn-lt"/>
                </a:rPr>
                <a:t>里程碑</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103" name="TextBox 102"/>
            <p:cNvSpPr txBox="1"/>
            <p:nvPr/>
          </p:nvSpPr>
          <p:spPr>
            <a:xfrm>
              <a:off x="6714794" y="1491630"/>
              <a:ext cx="396124" cy="623248"/>
            </a:xfrm>
            <a:prstGeom prst="rect">
              <a:avLst/>
            </a:prstGeom>
            <a:noFill/>
          </p:spPr>
          <p:txBody>
            <a:bodyPr wrap="square" rtlCol="0">
              <a:spAutoFit/>
            </a:bodyPr>
            <a:lstStyle/>
            <a:p>
              <a:pPr algn="ctr" defTabSz="1219200"/>
              <a:r>
                <a:rPr lang="en-US" altLang="zh-CN" sz="4800" b="1" dirty="0">
                  <a:solidFill>
                    <a:srgbClr val="9B0D13"/>
                  </a:solidFill>
                  <a:latin typeface="Impact" panose="020B0806030902050204"/>
                  <a:ea typeface="微软雅黑" panose="020B0503020204020204" pitchFamily="34" charset="-122"/>
                  <a:cs typeface="+mn-ea"/>
                  <a:sym typeface="+mn-lt"/>
                </a:rPr>
                <a:t>4</a:t>
              </a:r>
              <a:endParaRPr lang="zh-CN" altLang="en-US" sz="4800" b="1" dirty="0">
                <a:solidFill>
                  <a:srgbClr val="9B0D13"/>
                </a:solidFill>
                <a:latin typeface="Impact" panose="020B0806030902050204"/>
                <a:ea typeface="微软雅黑" panose="020B0503020204020204" pitchFamily="34" charset="-122"/>
                <a:cs typeface="+mn-ea"/>
                <a:sym typeface="+mn-lt"/>
              </a:endParaRPr>
            </a:p>
          </p:txBody>
        </p:sp>
      </p:grpSp>
      <p:grpSp>
        <p:nvGrpSpPr>
          <p:cNvPr id="7" name="组合 6"/>
          <p:cNvGrpSpPr/>
          <p:nvPr/>
        </p:nvGrpSpPr>
        <p:grpSpPr>
          <a:xfrm>
            <a:off x="9912305" y="1988840"/>
            <a:ext cx="1878447" cy="830997"/>
            <a:chOff x="7434228" y="1491630"/>
            <a:chExt cx="1408835" cy="623248"/>
          </a:xfrm>
        </p:grpSpPr>
        <p:sp>
          <p:nvSpPr>
            <p:cNvPr id="98" name="TextBox 97"/>
            <p:cNvSpPr txBox="1"/>
            <p:nvPr/>
          </p:nvSpPr>
          <p:spPr>
            <a:xfrm>
              <a:off x="7434228" y="1763407"/>
              <a:ext cx="1224136" cy="346249"/>
            </a:xfrm>
            <a:prstGeom prst="rect">
              <a:avLst/>
            </a:prstGeom>
            <a:noFill/>
          </p:spPr>
          <p:txBody>
            <a:bodyPr wrap="square" rtlCol="0">
              <a:spAutoFit/>
            </a:bodyPr>
            <a:lstStyle/>
            <a:p>
              <a:pPr algn="ctr" defTabSz="1219200"/>
              <a:r>
                <a:rPr lang="zh-CN" altLang="en-US" sz="2400" b="1" dirty="0">
                  <a:solidFill>
                    <a:srgbClr val="9B0D13"/>
                  </a:solidFill>
                  <a:latin typeface="Impact" panose="020B0806030902050204"/>
                  <a:ea typeface="微软雅黑" panose="020B0503020204020204" pitchFamily="34" charset="-122"/>
                  <a:cs typeface="+mn-ea"/>
                  <a:sym typeface="+mn-lt"/>
                </a:rPr>
                <a:t>里程碑</a:t>
              </a:r>
              <a:endParaRPr lang="zh-CN" altLang="en-US" sz="2400" dirty="0">
                <a:solidFill>
                  <a:srgbClr val="9B0D13"/>
                </a:solidFill>
                <a:latin typeface="Impact" panose="020B0806030902050204"/>
                <a:ea typeface="微软雅黑" panose="020B0503020204020204" pitchFamily="34" charset="-122"/>
                <a:cs typeface="+mn-ea"/>
                <a:sym typeface="+mn-lt"/>
              </a:endParaRPr>
            </a:p>
          </p:txBody>
        </p:sp>
        <p:sp>
          <p:nvSpPr>
            <p:cNvPr id="104" name="TextBox 103"/>
            <p:cNvSpPr txBox="1"/>
            <p:nvPr/>
          </p:nvSpPr>
          <p:spPr>
            <a:xfrm>
              <a:off x="8446939" y="1491630"/>
              <a:ext cx="396124" cy="623248"/>
            </a:xfrm>
            <a:prstGeom prst="rect">
              <a:avLst/>
            </a:prstGeom>
            <a:noFill/>
          </p:spPr>
          <p:txBody>
            <a:bodyPr wrap="square" rtlCol="0">
              <a:spAutoFit/>
            </a:bodyPr>
            <a:lstStyle/>
            <a:p>
              <a:pPr algn="ctr" defTabSz="1219200"/>
              <a:r>
                <a:rPr lang="en-US" altLang="zh-CN" sz="4800" b="1" dirty="0">
                  <a:solidFill>
                    <a:srgbClr val="9B0D13"/>
                  </a:solidFill>
                  <a:latin typeface="Impact" panose="020B0806030902050204"/>
                  <a:ea typeface="微软雅黑" panose="020B0503020204020204" pitchFamily="34" charset="-122"/>
                  <a:cs typeface="+mn-ea"/>
                  <a:sym typeface="+mn-lt"/>
                </a:rPr>
                <a:t>5</a:t>
              </a:r>
              <a:endParaRPr lang="zh-CN" altLang="en-US" sz="4800" b="1" dirty="0">
                <a:solidFill>
                  <a:srgbClr val="9B0D13"/>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500"/>
                                        <p:tgtEl>
                                          <p:spTgt spid="11"/>
                                        </p:tgtEl>
                                      </p:cBhvr>
                                    </p:animEffect>
                                    <p:anim calcmode="lin" valueType="num">
                                      <p:cBhvr>
                                        <p:cTn id="15" dur="1500" fill="hold"/>
                                        <p:tgtEl>
                                          <p:spTgt spid="11"/>
                                        </p:tgtEl>
                                        <p:attrNameLst>
                                          <p:attrName>ppt_x</p:attrName>
                                        </p:attrNameLst>
                                      </p:cBhvr>
                                      <p:tavLst>
                                        <p:tav tm="0">
                                          <p:val>
                                            <p:strVal val="#ppt_x"/>
                                          </p:val>
                                        </p:tav>
                                        <p:tav tm="100000">
                                          <p:val>
                                            <p:strVal val="#ppt_x"/>
                                          </p:val>
                                        </p:tav>
                                      </p:tavLst>
                                    </p:anim>
                                    <p:anim calcmode="lin" valueType="num">
                                      <p:cBhvr>
                                        <p:cTn id="16" dur="15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500" fill="hold"/>
                                        <p:tgtEl>
                                          <p:spTgt spid="4"/>
                                        </p:tgtEl>
                                        <p:attrNameLst>
                                          <p:attrName>ppt_w</p:attrName>
                                        </p:attrNameLst>
                                      </p:cBhvr>
                                      <p:tavLst>
                                        <p:tav tm="0">
                                          <p:val>
                                            <p:fltVal val="0"/>
                                          </p:val>
                                        </p:tav>
                                        <p:tav tm="100000">
                                          <p:val>
                                            <p:strVal val="#ppt_w"/>
                                          </p:val>
                                        </p:tav>
                                      </p:tavLst>
                                    </p:anim>
                                    <p:anim calcmode="lin" valueType="num">
                                      <p:cBhvr>
                                        <p:cTn id="21" dur="1500" fill="hold"/>
                                        <p:tgtEl>
                                          <p:spTgt spid="4"/>
                                        </p:tgtEl>
                                        <p:attrNameLst>
                                          <p:attrName>ppt_h</p:attrName>
                                        </p:attrNameLst>
                                      </p:cBhvr>
                                      <p:tavLst>
                                        <p:tav tm="0">
                                          <p:val>
                                            <p:fltVal val="0"/>
                                          </p:val>
                                        </p:tav>
                                        <p:tav tm="100000">
                                          <p:val>
                                            <p:strVal val="#ppt_h"/>
                                          </p:val>
                                        </p:tav>
                                      </p:tavLst>
                                    </p:anim>
                                    <p:anim calcmode="lin" valueType="num">
                                      <p:cBhvr>
                                        <p:cTn id="22" dur="1500" fill="hold"/>
                                        <p:tgtEl>
                                          <p:spTgt spid="4"/>
                                        </p:tgtEl>
                                        <p:attrNameLst>
                                          <p:attrName>style.rotation</p:attrName>
                                        </p:attrNameLst>
                                      </p:cBhvr>
                                      <p:tavLst>
                                        <p:tav tm="0">
                                          <p:val>
                                            <p:fltVal val="90"/>
                                          </p:val>
                                        </p:tav>
                                        <p:tav tm="100000">
                                          <p:val>
                                            <p:fltVal val="0"/>
                                          </p:val>
                                        </p:tav>
                                      </p:tavLst>
                                    </p:anim>
                                    <p:animEffect transition="in" filter="fade">
                                      <p:cBhvr>
                                        <p:cTn id="23" dur="1500"/>
                                        <p:tgtEl>
                                          <p:spTgt spid="4"/>
                                        </p:tgtEl>
                                      </p:cBhvr>
                                    </p:animEffect>
                                  </p:childTnLst>
                                </p:cTn>
                              </p:par>
                            </p:childTnLst>
                          </p:cTn>
                        </p:par>
                        <p:par>
                          <p:cTn id="24" fill="hold">
                            <p:stCondLst>
                              <p:cond delay="4500"/>
                            </p:stCondLst>
                            <p:childTnLst>
                              <p:par>
                                <p:cTn id="25" presetID="4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500"/>
                                        <p:tgtEl>
                                          <p:spTgt spid="12"/>
                                        </p:tgtEl>
                                      </p:cBhvr>
                                    </p:animEffect>
                                    <p:anim calcmode="lin" valueType="num">
                                      <p:cBhvr>
                                        <p:cTn id="28" dur="1500" fill="hold"/>
                                        <p:tgtEl>
                                          <p:spTgt spid="12"/>
                                        </p:tgtEl>
                                        <p:attrNameLst>
                                          <p:attrName>ppt_x</p:attrName>
                                        </p:attrNameLst>
                                      </p:cBhvr>
                                      <p:tavLst>
                                        <p:tav tm="0">
                                          <p:val>
                                            <p:strVal val="#ppt_x"/>
                                          </p:val>
                                        </p:tav>
                                        <p:tav tm="100000">
                                          <p:val>
                                            <p:strVal val="#ppt_x"/>
                                          </p:val>
                                        </p:tav>
                                      </p:tavLst>
                                    </p:anim>
                                    <p:anim calcmode="lin" valueType="num">
                                      <p:cBhvr>
                                        <p:cTn id="29" dur="15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6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500" fill="hold"/>
                                        <p:tgtEl>
                                          <p:spTgt spid="5"/>
                                        </p:tgtEl>
                                        <p:attrNameLst>
                                          <p:attrName>ppt_w</p:attrName>
                                        </p:attrNameLst>
                                      </p:cBhvr>
                                      <p:tavLst>
                                        <p:tav tm="0">
                                          <p:val>
                                            <p:fltVal val="0"/>
                                          </p:val>
                                        </p:tav>
                                        <p:tav tm="100000">
                                          <p:val>
                                            <p:strVal val="#ppt_w"/>
                                          </p:val>
                                        </p:tav>
                                      </p:tavLst>
                                    </p:anim>
                                    <p:anim calcmode="lin" valueType="num">
                                      <p:cBhvr>
                                        <p:cTn id="34" dur="1500" fill="hold"/>
                                        <p:tgtEl>
                                          <p:spTgt spid="5"/>
                                        </p:tgtEl>
                                        <p:attrNameLst>
                                          <p:attrName>ppt_h</p:attrName>
                                        </p:attrNameLst>
                                      </p:cBhvr>
                                      <p:tavLst>
                                        <p:tav tm="0">
                                          <p:val>
                                            <p:fltVal val="0"/>
                                          </p:val>
                                        </p:tav>
                                        <p:tav tm="100000">
                                          <p:val>
                                            <p:strVal val="#ppt_h"/>
                                          </p:val>
                                        </p:tav>
                                      </p:tavLst>
                                    </p:anim>
                                    <p:anim calcmode="lin" valueType="num">
                                      <p:cBhvr>
                                        <p:cTn id="35" dur="1500" fill="hold"/>
                                        <p:tgtEl>
                                          <p:spTgt spid="5"/>
                                        </p:tgtEl>
                                        <p:attrNameLst>
                                          <p:attrName>style.rotation</p:attrName>
                                        </p:attrNameLst>
                                      </p:cBhvr>
                                      <p:tavLst>
                                        <p:tav tm="0">
                                          <p:val>
                                            <p:fltVal val="90"/>
                                          </p:val>
                                        </p:tav>
                                        <p:tav tm="100000">
                                          <p:val>
                                            <p:fltVal val="0"/>
                                          </p:val>
                                        </p:tav>
                                      </p:tavLst>
                                    </p:anim>
                                    <p:animEffect transition="in" filter="fade">
                                      <p:cBhvr>
                                        <p:cTn id="36" dur="1500"/>
                                        <p:tgtEl>
                                          <p:spTgt spid="5"/>
                                        </p:tgtEl>
                                      </p:cBhvr>
                                    </p:animEffect>
                                  </p:childTnLst>
                                </p:cTn>
                              </p:par>
                            </p:childTnLst>
                          </p:cTn>
                        </p:par>
                        <p:par>
                          <p:cTn id="37" fill="hold">
                            <p:stCondLst>
                              <p:cond delay="7500"/>
                            </p:stCondLst>
                            <p:childTnLst>
                              <p:par>
                                <p:cTn id="38" presetID="4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500"/>
                                        <p:tgtEl>
                                          <p:spTgt spid="16"/>
                                        </p:tgtEl>
                                      </p:cBhvr>
                                    </p:animEffect>
                                    <p:anim calcmode="lin" valueType="num">
                                      <p:cBhvr>
                                        <p:cTn id="41" dur="1500" fill="hold"/>
                                        <p:tgtEl>
                                          <p:spTgt spid="16"/>
                                        </p:tgtEl>
                                        <p:attrNameLst>
                                          <p:attrName>ppt_x</p:attrName>
                                        </p:attrNameLst>
                                      </p:cBhvr>
                                      <p:tavLst>
                                        <p:tav tm="0">
                                          <p:val>
                                            <p:strVal val="#ppt_x"/>
                                          </p:val>
                                        </p:tav>
                                        <p:tav tm="100000">
                                          <p:val>
                                            <p:strVal val="#ppt_x"/>
                                          </p:val>
                                        </p:tav>
                                      </p:tavLst>
                                    </p:anim>
                                    <p:anim calcmode="lin" valueType="num">
                                      <p:cBhvr>
                                        <p:cTn id="42" dur="15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9000"/>
                            </p:stCondLst>
                            <p:childTnLst>
                              <p:par>
                                <p:cTn id="44" presetID="31"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500" fill="hold"/>
                                        <p:tgtEl>
                                          <p:spTgt spid="6"/>
                                        </p:tgtEl>
                                        <p:attrNameLst>
                                          <p:attrName>ppt_w</p:attrName>
                                        </p:attrNameLst>
                                      </p:cBhvr>
                                      <p:tavLst>
                                        <p:tav tm="0">
                                          <p:val>
                                            <p:fltVal val="0"/>
                                          </p:val>
                                        </p:tav>
                                        <p:tav tm="100000">
                                          <p:val>
                                            <p:strVal val="#ppt_w"/>
                                          </p:val>
                                        </p:tav>
                                      </p:tavLst>
                                    </p:anim>
                                    <p:anim calcmode="lin" valueType="num">
                                      <p:cBhvr>
                                        <p:cTn id="47" dur="1500" fill="hold"/>
                                        <p:tgtEl>
                                          <p:spTgt spid="6"/>
                                        </p:tgtEl>
                                        <p:attrNameLst>
                                          <p:attrName>ppt_h</p:attrName>
                                        </p:attrNameLst>
                                      </p:cBhvr>
                                      <p:tavLst>
                                        <p:tav tm="0">
                                          <p:val>
                                            <p:fltVal val="0"/>
                                          </p:val>
                                        </p:tav>
                                        <p:tav tm="100000">
                                          <p:val>
                                            <p:strVal val="#ppt_h"/>
                                          </p:val>
                                        </p:tav>
                                      </p:tavLst>
                                    </p:anim>
                                    <p:anim calcmode="lin" valueType="num">
                                      <p:cBhvr>
                                        <p:cTn id="48" dur="1500" fill="hold"/>
                                        <p:tgtEl>
                                          <p:spTgt spid="6"/>
                                        </p:tgtEl>
                                        <p:attrNameLst>
                                          <p:attrName>style.rotation</p:attrName>
                                        </p:attrNameLst>
                                      </p:cBhvr>
                                      <p:tavLst>
                                        <p:tav tm="0">
                                          <p:val>
                                            <p:fltVal val="90"/>
                                          </p:val>
                                        </p:tav>
                                        <p:tav tm="100000">
                                          <p:val>
                                            <p:fltVal val="0"/>
                                          </p:val>
                                        </p:tav>
                                      </p:tavLst>
                                    </p:anim>
                                    <p:animEffect transition="in" filter="fade">
                                      <p:cBhvr>
                                        <p:cTn id="49" dur="1500"/>
                                        <p:tgtEl>
                                          <p:spTgt spid="6"/>
                                        </p:tgtEl>
                                      </p:cBhvr>
                                    </p:animEffect>
                                  </p:childTnLst>
                                </p:cTn>
                              </p:par>
                            </p:childTnLst>
                          </p:cTn>
                        </p:par>
                        <p:par>
                          <p:cTn id="50" fill="hold">
                            <p:stCondLst>
                              <p:cond delay="10500"/>
                            </p:stCondLst>
                            <p:childTnLst>
                              <p:par>
                                <p:cTn id="51" presetID="42"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500"/>
                                        <p:tgtEl>
                                          <p:spTgt spid="17"/>
                                        </p:tgtEl>
                                      </p:cBhvr>
                                    </p:animEffect>
                                    <p:anim calcmode="lin" valueType="num">
                                      <p:cBhvr>
                                        <p:cTn id="54" dur="1500" fill="hold"/>
                                        <p:tgtEl>
                                          <p:spTgt spid="17"/>
                                        </p:tgtEl>
                                        <p:attrNameLst>
                                          <p:attrName>ppt_x</p:attrName>
                                        </p:attrNameLst>
                                      </p:cBhvr>
                                      <p:tavLst>
                                        <p:tav tm="0">
                                          <p:val>
                                            <p:strVal val="#ppt_x"/>
                                          </p:val>
                                        </p:tav>
                                        <p:tav tm="100000">
                                          <p:val>
                                            <p:strVal val="#ppt_x"/>
                                          </p:val>
                                        </p:tav>
                                      </p:tavLst>
                                    </p:anim>
                                    <p:anim calcmode="lin" valueType="num">
                                      <p:cBhvr>
                                        <p:cTn id="55" dur="15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12000"/>
                            </p:stCondLst>
                            <p:childTnLst>
                              <p:par>
                                <p:cTn id="57" presetID="31"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500" fill="hold"/>
                                        <p:tgtEl>
                                          <p:spTgt spid="7"/>
                                        </p:tgtEl>
                                        <p:attrNameLst>
                                          <p:attrName>ppt_w</p:attrName>
                                        </p:attrNameLst>
                                      </p:cBhvr>
                                      <p:tavLst>
                                        <p:tav tm="0">
                                          <p:val>
                                            <p:fltVal val="0"/>
                                          </p:val>
                                        </p:tav>
                                        <p:tav tm="100000">
                                          <p:val>
                                            <p:strVal val="#ppt_w"/>
                                          </p:val>
                                        </p:tav>
                                      </p:tavLst>
                                    </p:anim>
                                    <p:anim calcmode="lin" valueType="num">
                                      <p:cBhvr>
                                        <p:cTn id="60" dur="1500" fill="hold"/>
                                        <p:tgtEl>
                                          <p:spTgt spid="7"/>
                                        </p:tgtEl>
                                        <p:attrNameLst>
                                          <p:attrName>ppt_h</p:attrName>
                                        </p:attrNameLst>
                                      </p:cBhvr>
                                      <p:tavLst>
                                        <p:tav tm="0">
                                          <p:val>
                                            <p:fltVal val="0"/>
                                          </p:val>
                                        </p:tav>
                                        <p:tav tm="100000">
                                          <p:val>
                                            <p:strVal val="#ppt_h"/>
                                          </p:val>
                                        </p:tav>
                                      </p:tavLst>
                                    </p:anim>
                                    <p:anim calcmode="lin" valueType="num">
                                      <p:cBhvr>
                                        <p:cTn id="61" dur="1500" fill="hold"/>
                                        <p:tgtEl>
                                          <p:spTgt spid="7"/>
                                        </p:tgtEl>
                                        <p:attrNameLst>
                                          <p:attrName>style.rotation</p:attrName>
                                        </p:attrNameLst>
                                      </p:cBhvr>
                                      <p:tavLst>
                                        <p:tav tm="0">
                                          <p:val>
                                            <p:fltVal val="90"/>
                                          </p:val>
                                        </p:tav>
                                        <p:tav tm="100000">
                                          <p:val>
                                            <p:fltVal val="0"/>
                                          </p:val>
                                        </p:tav>
                                      </p:tavLst>
                                    </p:anim>
                                    <p:animEffect transition="in" filter="fade">
                                      <p:cBhvr>
                                        <p:cTn id="62" dur="1500"/>
                                        <p:tgtEl>
                                          <p:spTgt spid="7"/>
                                        </p:tgtEl>
                                      </p:cBhvr>
                                    </p:animEffect>
                                  </p:childTnLst>
                                </p:cTn>
                              </p:par>
                            </p:childTnLst>
                          </p:cTn>
                        </p:par>
                        <p:par>
                          <p:cTn id="63" fill="hold">
                            <p:stCondLst>
                              <p:cond delay="13500"/>
                            </p:stCondLst>
                            <p:childTnLst>
                              <p:par>
                                <p:cTn id="64" presetID="42" presetClass="entr" presetSubtype="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500"/>
                                        <p:tgtEl>
                                          <p:spTgt spid="18"/>
                                        </p:tgtEl>
                                      </p:cBhvr>
                                    </p:animEffect>
                                    <p:anim calcmode="lin" valueType="num">
                                      <p:cBhvr>
                                        <p:cTn id="67" dur="1500" fill="hold"/>
                                        <p:tgtEl>
                                          <p:spTgt spid="18"/>
                                        </p:tgtEl>
                                        <p:attrNameLst>
                                          <p:attrName>ppt_x</p:attrName>
                                        </p:attrNameLst>
                                      </p:cBhvr>
                                      <p:tavLst>
                                        <p:tav tm="0">
                                          <p:val>
                                            <p:strVal val="#ppt_x"/>
                                          </p:val>
                                        </p:tav>
                                        <p:tav tm="100000">
                                          <p:val>
                                            <p:strVal val="#ppt_x"/>
                                          </p:val>
                                        </p:tav>
                                      </p:tavLst>
                                    </p:anim>
                                    <p:anim calcmode="lin" valueType="num">
                                      <p:cBhvr>
                                        <p:cTn id="68"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zh-CN" altLang="en-US" dirty="0">
                <a:latin typeface="+mn-lt"/>
                <a:ea typeface="+mn-ea"/>
                <a:cs typeface="+mn-ea"/>
                <a:sym typeface="+mn-lt"/>
              </a:rPr>
              <a:t>党章的总纲</a:t>
            </a:r>
          </a:p>
        </p:txBody>
      </p:sp>
      <p:sp>
        <p:nvSpPr>
          <p:cNvPr id="4" name="文本占位符 23"/>
          <p:cNvSpPr txBox="1"/>
          <p:nvPr/>
        </p:nvSpPr>
        <p:spPr>
          <a:xfrm>
            <a:off x="10557438" y="599776"/>
            <a:ext cx="1589617" cy="1153584"/>
          </a:xfrm>
          <a:prstGeom prst="rect">
            <a:avLst/>
          </a:prstGeom>
        </p:spPr>
        <p:txBody>
          <a:bodyPr anchor="ctr" anchorCtr="0"/>
          <a:lstStyle>
            <a:lvl1pPr marL="0" indent="0" algn="ctr" defTabSz="1219200" rtl="0" eaLnBrk="1" latinLnBrk="0" hangingPunct="1">
              <a:spcBef>
                <a:spcPct val="20000"/>
              </a:spcBef>
              <a:buFont typeface="Arial" panose="020B0604020202020204" pitchFamily="34" charset="0"/>
              <a:buNone/>
              <a:defRPr sz="5335" b="1" kern="1200">
                <a:solidFill>
                  <a:schemeClr val="accent2">
                    <a:lumMod val="40000"/>
                    <a:lumOff val="60000"/>
                  </a:schemeClr>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dirty="0">
                <a:effectLst>
                  <a:outerShdw blurRad="38100" dist="38100" dir="2700000" algn="tl">
                    <a:srgbClr val="000000">
                      <a:alpha val="43137"/>
                    </a:srgbClr>
                  </a:outerShdw>
                </a:effectLst>
              </a:rPr>
              <a:t>三</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4000">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14:bounceEnd="44000">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14:bounceEnd="44000">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总纲的概述</a:t>
            </a:r>
          </a:p>
        </p:txBody>
      </p:sp>
      <p:sp>
        <p:nvSpPr>
          <p:cNvPr id="5" name="矩形 4"/>
          <p:cNvSpPr/>
          <p:nvPr/>
        </p:nvSpPr>
        <p:spPr>
          <a:xfrm>
            <a:off x="6959601" y="3672463"/>
            <a:ext cx="4704092" cy="2455672"/>
          </a:xfrm>
          <a:prstGeom prst="rect">
            <a:avLst/>
          </a:prstGeom>
        </p:spPr>
        <p:txBody>
          <a:bodyPr wrap="square">
            <a:spAutoFit/>
          </a:bodyPr>
          <a:lstStyle/>
          <a:p>
            <a:pPr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总纲</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集中规定和阐述了党的性质和宗旨、党的指导思想、党的奋斗目标和历史任务、党在社会主义初级阶段的基本路线和中国特色社会主义事业的基本方针、党的建设的目标任务和基本要求等若干重大问题。</a:t>
            </a:r>
          </a:p>
        </p:txBody>
      </p:sp>
      <p:grpSp>
        <p:nvGrpSpPr>
          <p:cNvPr id="7" name="组合 6"/>
          <p:cNvGrpSpPr/>
          <p:nvPr/>
        </p:nvGrpSpPr>
        <p:grpSpPr>
          <a:xfrm>
            <a:off x="1423627" y="3621021"/>
            <a:ext cx="4598492" cy="978729"/>
            <a:chOff x="187027" y="2715766"/>
            <a:chExt cx="3448869" cy="734047"/>
          </a:xfrm>
        </p:grpSpPr>
        <p:sp>
          <p:nvSpPr>
            <p:cNvPr id="20" name="TextBox 19"/>
            <p:cNvSpPr txBox="1"/>
            <p:nvPr/>
          </p:nvSpPr>
          <p:spPr>
            <a:xfrm>
              <a:off x="1476065" y="2715766"/>
              <a:ext cx="2159831" cy="734047"/>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总纲</a:t>
              </a:r>
            </a:p>
          </p:txBody>
        </p:sp>
        <p:sp>
          <p:nvSpPr>
            <p:cNvPr id="21" name="矩形 20"/>
            <p:cNvSpPr/>
            <p:nvPr/>
          </p:nvSpPr>
          <p:spPr>
            <a:xfrm>
              <a:off x="187027" y="2779694"/>
              <a:ext cx="2231419" cy="623248"/>
            </a:xfrm>
            <a:prstGeom prst="rect">
              <a:avLst/>
            </a:prstGeom>
          </p:spPr>
          <p:txBody>
            <a:bodyPr wrap="square">
              <a:spAutoFit/>
            </a:bodyPr>
            <a:lstStyle/>
            <a:p>
              <a:pPr algn="r" defTabSz="1219200"/>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总纲部分共</a:t>
              </a:r>
              <a:r>
                <a:rPr lang="en-US" altLang="zh-CN" sz="2400" dirty="0">
                  <a:solidFill>
                    <a:srgbClr val="000000">
                      <a:lumMod val="75000"/>
                      <a:lumOff val="25000"/>
                    </a:srgbClr>
                  </a:solidFill>
                  <a:latin typeface="Impact" panose="020B0806030902050204"/>
                  <a:ea typeface="微软雅黑" panose="020B0503020204020204" pitchFamily="34" charset="-122"/>
                  <a:cs typeface="+mn-ea"/>
                  <a:sym typeface="+mn-lt"/>
                </a:rPr>
                <a:t>28</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个</a:t>
              </a:r>
              <a:endPar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r" defTabSz="1219200"/>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自然段</a:t>
              </a:r>
              <a:r>
                <a:rPr lang="en-US" altLang="zh-CN" sz="2400" dirty="0">
                  <a:solidFill>
                    <a:srgbClr val="000000">
                      <a:lumMod val="75000"/>
                      <a:lumOff val="25000"/>
                    </a:srgbClr>
                  </a:solidFill>
                  <a:latin typeface="Impact" panose="020B0806030902050204"/>
                  <a:ea typeface="微软雅黑" panose="020B0503020204020204" pitchFamily="34" charset="-122"/>
                  <a:cs typeface="+mn-ea"/>
                  <a:sym typeface="+mn-lt"/>
                </a:rPr>
                <a:t>6000</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余字</a:t>
              </a:r>
              <a:endParaRPr lang="zh-CN" altLang="en-US" sz="2400"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sp>
        <p:nvSpPr>
          <p:cNvPr id="2" name="矩形 1"/>
          <p:cNvSpPr/>
          <p:nvPr/>
        </p:nvSpPr>
        <p:spPr>
          <a:xfrm>
            <a:off x="694885" y="4815080"/>
            <a:ext cx="5592504" cy="1175771"/>
          </a:xfrm>
          <a:prstGeom prst="rect">
            <a:avLst/>
          </a:prstGeom>
        </p:spPr>
        <p:txBody>
          <a:bodyPr wrap="square">
            <a:spAutoFit/>
          </a:bodyPr>
          <a:lstStyle/>
          <a:p>
            <a:pPr algn="just"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总纲</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就是总的纲领、原则和要求，是党章的核心部分，是党的基本政治主张，是党制定各方面方针政策的根本依据。</a:t>
            </a:r>
          </a:p>
        </p:txBody>
      </p:sp>
      <p:grpSp>
        <p:nvGrpSpPr>
          <p:cNvPr id="19" name="组合 18"/>
          <p:cNvGrpSpPr/>
          <p:nvPr/>
        </p:nvGrpSpPr>
        <p:grpSpPr>
          <a:xfrm>
            <a:off x="704011" y="2018453"/>
            <a:ext cx="5583379" cy="1148780"/>
            <a:chOff x="465571" y="1699370"/>
            <a:chExt cx="4187534" cy="861585"/>
          </a:xfrm>
        </p:grpSpPr>
        <p:grpSp>
          <p:nvGrpSpPr>
            <p:cNvPr id="28" name="组合 27"/>
            <p:cNvGrpSpPr>
              <a:grpSpLocks noChangeAspect="1"/>
            </p:cNvGrpSpPr>
            <p:nvPr/>
          </p:nvGrpSpPr>
          <p:grpSpPr>
            <a:xfrm>
              <a:off x="465571" y="1699370"/>
              <a:ext cx="1224587" cy="589855"/>
              <a:chOff x="1672035" y="1687395"/>
              <a:chExt cx="938928" cy="452259"/>
            </a:xfrm>
            <a:effectLst>
              <a:outerShdw blurRad="50800" dist="38100" dir="5400000" algn="t" rotWithShape="0">
                <a:prstClr val="black">
                  <a:alpha val="40000"/>
                </a:prstClr>
              </a:outerShdw>
            </a:effectLst>
          </p:grpSpPr>
          <p:pic>
            <p:nvPicPr>
              <p:cNvPr id="4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3356060" y="1864502"/>
              <a:ext cx="540000" cy="540000"/>
              <a:chOff x="4098675" y="1936897"/>
              <a:chExt cx="1175403" cy="1175401"/>
            </a:xfrm>
            <a:effectLst/>
          </p:grpSpPr>
          <p:sp>
            <p:nvSpPr>
              <p:cNvPr id="40" name="矩形 39"/>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41" name="直接连接符 40"/>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30" name="文本框 55"/>
            <p:cNvSpPr txBox="1"/>
            <p:nvPr/>
          </p:nvSpPr>
          <p:spPr>
            <a:xfrm>
              <a:off x="3374032" y="1846060"/>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章</a:t>
              </a:r>
            </a:p>
          </p:txBody>
        </p:sp>
        <p:grpSp>
          <p:nvGrpSpPr>
            <p:cNvPr id="31" name="组合 30"/>
            <p:cNvGrpSpPr/>
            <p:nvPr/>
          </p:nvGrpSpPr>
          <p:grpSpPr>
            <a:xfrm>
              <a:off x="3932124" y="1864502"/>
              <a:ext cx="540000" cy="540000"/>
              <a:chOff x="4098675" y="1936897"/>
              <a:chExt cx="1175403" cy="1175401"/>
            </a:xfrm>
            <a:effectLst/>
          </p:grpSpPr>
          <p:sp>
            <p:nvSpPr>
              <p:cNvPr id="37" name="矩形 36"/>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38" name="直接连接符 37"/>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32" name="文本框 60"/>
            <p:cNvSpPr txBox="1"/>
            <p:nvPr/>
          </p:nvSpPr>
          <p:spPr>
            <a:xfrm>
              <a:off x="3950096" y="1838038"/>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程</a:t>
              </a:r>
            </a:p>
          </p:txBody>
        </p:sp>
        <p:grpSp>
          <p:nvGrpSpPr>
            <p:cNvPr id="33" name="组合 32"/>
            <p:cNvGrpSpPr/>
            <p:nvPr/>
          </p:nvGrpSpPr>
          <p:grpSpPr>
            <a:xfrm>
              <a:off x="1475221" y="1849006"/>
              <a:ext cx="2102930" cy="640070"/>
              <a:chOff x="539552" y="1491630"/>
              <a:chExt cx="2102930" cy="640070"/>
            </a:xfrm>
          </p:grpSpPr>
          <p:sp>
            <p:nvSpPr>
              <p:cNvPr id="35" name="文本框 62"/>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6"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34" name="矩形 33"/>
            <p:cNvSpPr/>
            <p:nvPr/>
          </p:nvSpPr>
          <p:spPr>
            <a:xfrm>
              <a:off x="476641" y="2495873"/>
              <a:ext cx="4176464" cy="6508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6" name="矩形 5"/>
          <p:cNvSpPr/>
          <p:nvPr/>
        </p:nvSpPr>
        <p:spPr>
          <a:xfrm>
            <a:off x="6768075" y="2276872"/>
            <a:ext cx="5184576" cy="946904"/>
          </a:xfrm>
          <a:prstGeom prst="rect">
            <a:avLst/>
          </a:prstGeom>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200" b="1" dirty="0">
                <a:solidFill>
                  <a:srgbClr val="FFBE00">
                    <a:lumMod val="40000"/>
                    <a:lumOff val="60000"/>
                  </a:srgbClr>
                </a:solidFill>
                <a:latin typeface="Impact" panose="020B0806030902050204"/>
                <a:ea typeface="微软雅黑" panose="020B0503020204020204" pitchFamily="34" charset="-122"/>
              </a:rPr>
              <a:t>学习党章首先要学好总纲</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ppt_x</p:attrName>
                                        </p:attrNameLst>
                                      </p:cBhvr>
                                      <p:tavLst>
                                        <p:tav tm="0">
                                          <p:val>
                                            <p:strVal val="#ppt_x"/>
                                          </p:val>
                                        </p:tav>
                                        <p:tav tm="100000">
                                          <p:val>
                                            <p:strVal val="#ppt_x"/>
                                          </p:val>
                                        </p:tav>
                                      </p:tavLst>
                                    </p:anim>
                                    <p:anim calcmode="lin" valueType="num">
                                      <p:cBhvr>
                                        <p:cTn id="9" dur="1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par>
                          <p:cTn id="14" fill="hold">
                            <p:stCondLst>
                              <p:cond delay="3500"/>
                            </p:stCondLst>
                            <p:childTnLst>
                              <p:par>
                                <p:cTn id="15" presetID="14" presetClass="entr" presetSubtype="1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1500"/>
                                        <p:tgtEl>
                                          <p:spTgt spid="2"/>
                                        </p:tgtEl>
                                      </p:cBhvr>
                                    </p:animEffect>
                                  </p:childTnLst>
                                </p:cTn>
                              </p:par>
                            </p:childTnLst>
                          </p:cTn>
                        </p:par>
                        <p:par>
                          <p:cTn id="18" fill="hold">
                            <p:stCondLst>
                              <p:cond delay="5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style.rotation</p:attrName>
                                        </p:attrNameLst>
                                      </p:cBhvr>
                                      <p:tavLst>
                                        <p:tav tm="0">
                                          <p:val>
                                            <p:fltVal val="90"/>
                                          </p:val>
                                        </p:tav>
                                        <p:tav tm="100000">
                                          <p:val>
                                            <p:fltVal val="0"/>
                                          </p:val>
                                        </p:tav>
                                      </p:tavLst>
                                    </p:anim>
                                    <p:animEffect transition="in" filter="fade">
                                      <p:cBhvr>
                                        <p:cTn id="24" dur="2000"/>
                                        <p:tgtEl>
                                          <p:spTgt spid="6"/>
                                        </p:tgtEl>
                                      </p:cBhvr>
                                    </p:animEffect>
                                  </p:childTnLst>
                                </p:cTn>
                              </p:par>
                            </p:childTnLst>
                          </p:cTn>
                        </p:par>
                        <p:par>
                          <p:cTn id="25" fill="hold">
                            <p:stCondLst>
                              <p:cond delay="70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ppt_x</p:attrName>
                                        </p:attrNameLst>
                                      </p:cBhvr>
                                      <p:tavLst>
                                        <p:tav tm="0">
                                          <p:val>
                                            <p:strVal val="#ppt_x"/>
                                          </p:val>
                                        </p:tav>
                                        <p:tav tm="100000">
                                          <p:val>
                                            <p:strVal val="#ppt_x"/>
                                          </p:val>
                                        </p:tav>
                                      </p:tavLst>
                                    </p:anim>
                                    <p:anim calcmode="lin" valueType="num">
                                      <p:cBhvr>
                                        <p:cTn id="30"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党的性质</a:t>
            </a:r>
          </a:p>
        </p:txBody>
      </p:sp>
      <p:grpSp>
        <p:nvGrpSpPr>
          <p:cNvPr id="2" name="组合 1"/>
          <p:cNvGrpSpPr/>
          <p:nvPr/>
        </p:nvGrpSpPr>
        <p:grpSpPr>
          <a:xfrm>
            <a:off x="746803" y="2122828"/>
            <a:ext cx="4224467" cy="1219383"/>
            <a:chOff x="560102" y="1592122"/>
            <a:chExt cx="3168350" cy="914538"/>
          </a:xfrm>
        </p:grpSpPr>
        <p:grpSp>
          <p:nvGrpSpPr>
            <p:cNvPr id="12" name="组合 11"/>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57"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5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50" name="TextBox 49"/>
          <p:cNvSpPr txBox="1"/>
          <p:nvPr/>
        </p:nvSpPr>
        <p:spPr>
          <a:xfrm>
            <a:off x="1984979" y="3527332"/>
            <a:ext cx="2879775"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党的性质</a:t>
            </a:r>
          </a:p>
        </p:txBody>
      </p:sp>
      <p:sp>
        <p:nvSpPr>
          <p:cNvPr id="4" name="矩形 3"/>
          <p:cNvSpPr/>
          <p:nvPr/>
        </p:nvSpPr>
        <p:spPr>
          <a:xfrm>
            <a:off x="623392" y="4579334"/>
            <a:ext cx="4347880" cy="1520544"/>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第一自然段</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从党的阶级性和先进性、党的地位和作用、党的根本宗旨、党的最高理想和最终目标四个方面，深刻阐明了党的性质。</a:t>
            </a: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7" name="矩形 6"/>
          <p:cNvSpPr/>
          <p:nvPr/>
        </p:nvSpPr>
        <p:spPr>
          <a:xfrm>
            <a:off x="5519936" y="3271610"/>
            <a:ext cx="6336480" cy="2652714"/>
          </a:xfrm>
          <a:prstGeom prst="rect">
            <a:avLst/>
          </a:prstGeom>
        </p:spPr>
        <p:txBody>
          <a:bodyPr wrap="square">
            <a:spAutoFit/>
          </a:bodyPr>
          <a:lstStyle/>
          <a:p>
            <a:pPr algn="just" defTabSz="1219200">
              <a:lnSpc>
                <a:spcPct val="120000"/>
              </a:lnSpc>
            </a:pP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endPar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just" defTabSz="1219200">
              <a:lnSpc>
                <a:spcPct val="120000"/>
              </a:lnSpc>
            </a:pPr>
            <a:r>
              <a:rPr lang="zh-CN" altLang="zh-CN" sz="2135" b="1" dirty="0">
                <a:solidFill>
                  <a:srgbClr val="9B0D13"/>
                </a:solidFill>
                <a:latin typeface="Impact" panose="020B0806030902050204"/>
                <a:ea typeface="微软雅黑" panose="020B0503020204020204" pitchFamily="34" charset="-122"/>
                <a:cs typeface="+mn-ea"/>
                <a:sym typeface="+mn-lt"/>
              </a:rPr>
              <a:t>党的最高理想和最终目标是</a:t>
            </a:r>
            <a:r>
              <a:rPr lang="zh-CN" altLang="en-US" sz="2135" b="1" dirty="0">
                <a:solidFill>
                  <a:srgbClr val="9B0D13"/>
                </a:solidFill>
                <a:latin typeface="Impact" panose="020B0806030902050204"/>
                <a:ea typeface="微软雅黑" panose="020B0503020204020204" pitchFamily="34" charset="-122"/>
                <a:cs typeface="+mn-ea"/>
                <a:sym typeface="+mn-lt"/>
              </a:rPr>
              <a:t>：</a:t>
            </a:r>
            <a:r>
              <a:rPr lang="zh-CN" altLang="zh-CN" sz="3200" b="1" dirty="0">
                <a:solidFill>
                  <a:srgbClr val="9B0D13"/>
                </a:solidFill>
                <a:latin typeface="Impact" panose="020B0806030902050204"/>
                <a:ea typeface="微软雅黑" panose="020B0503020204020204" pitchFamily="34" charset="-122"/>
                <a:cs typeface="+mn-ea"/>
                <a:sym typeface="+mn-lt"/>
              </a:rPr>
              <a:t>实现共产主义</a:t>
            </a:r>
            <a:endParaRPr lang="zh-CN" altLang="en-US" sz="3465" b="1" dirty="0">
              <a:solidFill>
                <a:srgbClr val="9B0D13"/>
              </a:solidFill>
              <a:latin typeface="Impact" panose="020B0806030902050204"/>
              <a:ea typeface="微软雅黑" panose="020B0503020204020204" pitchFamily="34" charset="-122"/>
              <a:cs typeface="+mn-ea"/>
              <a:sym typeface="+mn-lt"/>
            </a:endParaRPr>
          </a:p>
        </p:txBody>
      </p:sp>
      <p:sp>
        <p:nvSpPr>
          <p:cNvPr id="8" name="矩形 7"/>
          <p:cNvSpPr/>
          <p:nvPr/>
        </p:nvSpPr>
        <p:spPr>
          <a:xfrm>
            <a:off x="5664171" y="2533681"/>
            <a:ext cx="1968000"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135" b="1">
                <a:solidFill>
                  <a:srgbClr val="FFBE00">
                    <a:lumMod val="40000"/>
                    <a:lumOff val="60000"/>
                  </a:srgbClr>
                </a:solidFill>
                <a:latin typeface="Impact" panose="020B0806030902050204"/>
                <a:ea typeface="微软雅黑" panose="020B0503020204020204" pitchFamily="34" charset="-122"/>
                <a:cs typeface="+mn-ea"/>
                <a:sym typeface="+mn-lt"/>
              </a:rPr>
              <a:t>两个先锋队</a:t>
            </a:r>
          </a:p>
        </p:txBody>
      </p:sp>
      <p:sp>
        <p:nvSpPr>
          <p:cNvPr id="30" name="矩形 29"/>
          <p:cNvSpPr/>
          <p:nvPr/>
        </p:nvSpPr>
        <p:spPr>
          <a:xfrm>
            <a:off x="7752293" y="2533681"/>
            <a:ext cx="1968000"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一个核心</a:t>
            </a:r>
          </a:p>
        </p:txBody>
      </p:sp>
      <p:sp>
        <p:nvSpPr>
          <p:cNvPr id="31" name="矩形 30"/>
          <p:cNvSpPr/>
          <p:nvPr/>
        </p:nvSpPr>
        <p:spPr>
          <a:xfrm>
            <a:off x="9840416" y="2533681"/>
            <a:ext cx="1968000"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三个代表</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3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500" fill="hold"/>
                                        <p:tgtEl>
                                          <p:spTgt spid="8"/>
                                        </p:tgtEl>
                                        <p:attrNameLst>
                                          <p:attrName>ppt_w</p:attrName>
                                        </p:attrNameLst>
                                      </p:cBhvr>
                                      <p:tavLst>
                                        <p:tav tm="0">
                                          <p:val>
                                            <p:fltVal val="0"/>
                                          </p:val>
                                        </p:tav>
                                        <p:tav tm="100000">
                                          <p:val>
                                            <p:strVal val="#ppt_w"/>
                                          </p:val>
                                        </p:tav>
                                      </p:tavLst>
                                    </p:anim>
                                    <p:anim calcmode="lin" valueType="num">
                                      <p:cBhvr>
                                        <p:cTn id="24" dur="1500" fill="hold"/>
                                        <p:tgtEl>
                                          <p:spTgt spid="8"/>
                                        </p:tgtEl>
                                        <p:attrNameLst>
                                          <p:attrName>ppt_h</p:attrName>
                                        </p:attrNameLst>
                                      </p:cBhvr>
                                      <p:tavLst>
                                        <p:tav tm="0">
                                          <p:val>
                                            <p:fltVal val="0"/>
                                          </p:val>
                                        </p:tav>
                                        <p:tav tm="100000">
                                          <p:val>
                                            <p:strVal val="#ppt_h"/>
                                          </p:val>
                                        </p:tav>
                                      </p:tavLst>
                                    </p:anim>
                                    <p:anim calcmode="lin" valueType="num">
                                      <p:cBhvr>
                                        <p:cTn id="25" dur="1500" fill="hold"/>
                                        <p:tgtEl>
                                          <p:spTgt spid="8"/>
                                        </p:tgtEl>
                                        <p:attrNameLst>
                                          <p:attrName>style.rotation</p:attrName>
                                        </p:attrNameLst>
                                      </p:cBhvr>
                                      <p:tavLst>
                                        <p:tav tm="0">
                                          <p:val>
                                            <p:fltVal val="90"/>
                                          </p:val>
                                        </p:tav>
                                        <p:tav tm="100000">
                                          <p:val>
                                            <p:fltVal val="0"/>
                                          </p:val>
                                        </p:tav>
                                      </p:tavLst>
                                    </p:anim>
                                    <p:animEffect transition="in" filter="fade">
                                      <p:cBhvr>
                                        <p:cTn id="26" dur="1500"/>
                                        <p:tgtEl>
                                          <p:spTgt spid="8"/>
                                        </p:tgtEl>
                                      </p:cBhvr>
                                    </p:animEffect>
                                  </p:childTnLst>
                                </p:cTn>
                              </p:par>
                            </p:childTnLst>
                          </p:cTn>
                        </p:par>
                        <p:par>
                          <p:cTn id="27" fill="hold">
                            <p:stCondLst>
                              <p:cond delay="6000"/>
                            </p:stCondLst>
                            <p:childTnLst>
                              <p:par>
                                <p:cTn id="28" presetID="31"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1500" fill="hold"/>
                                        <p:tgtEl>
                                          <p:spTgt spid="30"/>
                                        </p:tgtEl>
                                        <p:attrNameLst>
                                          <p:attrName>ppt_w</p:attrName>
                                        </p:attrNameLst>
                                      </p:cBhvr>
                                      <p:tavLst>
                                        <p:tav tm="0">
                                          <p:val>
                                            <p:fltVal val="0"/>
                                          </p:val>
                                        </p:tav>
                                        <p:tav tm="100000">
                                          <p:val>
                                            <p:strVal val="#ppt_w"/>
                                          </p:val>
                                        </p:tav>
                                      </p:tavLst>
                                    </p:anim>
                                    <p:anim calcmode="lin" valueType="num">
                                      <p:cBhvr>
                                        <p:cTn id="31" dur="1500" fill="hold"/>
                                        <p:tgtEl>
                                          <p:spTgt spid="30"/>
                                        </p:tgtEl>
                                        <p:attrNameLst>
                                          <p:attrName>ppt_h</p:attrName>
                                        </p:attrNameLst>
                                      </p:cBhvr>
                                      <p:tavLst>
                                        <p:tav tm="0">
                                          <p:val>
                                            <p:fltVal val="0"/>
                                          </p:val>
                                        </p:tav>
                                        <p:tav tm="100000">
                                          <p:val>
                                            <p:strVal val="#ppt_h"/>
                                          </p:val>
                                        </p:tav>
                                      </p:tavLst>
                                    </p:anim>
                                    <p:anim calcmode="lin" valueType="num">
                                      <p:cBhvr>
                                        <p:cTn id="32" dur="1500" fill="hold"/>
                                        <p:tgtEl>
                                          <p:spTgt spid="30"/>
                                        </p:tgtEl>
                                        <p:attrNameLst>
                                          <p:attrName>style.rotation</p:attrName>
                                        </p:attrNameLst>
                                      </p:cBhvr>
                                      <p:tavLst>
                                        <p:tav tm="0">
                                          <p:val>
                                            <p:fltVal val="90"/>
                                          </p:val>
                                        </p:tav>
                                        <p:tav tm="100000">
                                          <p:val>
                                            <p:fltVal val="0"/>
                                          </p:val>
                                        </p:tav>
                                      </p:tavLst>
                                    </p:anim>
                                    <p:animEffect transition="in" filter="fade">
                                      <p:cBhvr>
                                        <p:cTn id="33" dur="1500"/>
                                        <p:tgtEl>
                                          <p:spTgt spid="30"/>
                                        </p:tgtEl>
                                      </p:cBhvr>
                                    </p:animEffect>
                                  </p:childTnLst>
                                </p:cTn>
                              </p:par>
                            </p:childTnLst>
                          </p:cTn>
                        </p:par>
                        <p:par>
                          <p:cTn id="34" fill="hold">
                            <p:stCondLst>
                              <p:cond delay="7500"/>
                            </p:stCondLst>
                            <p:childTnLst>
                              <p:par>
                                <p:cTn id="35" presetID="31"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500" fill="hold"/>
                                        <p:tgtEl>
                                          <p:spTgt spid="31"/>
                                        </p:tgtEl>
                                        <p:attrNameLst>
                                          <p:attrName>ppt_w</p:attrName>
                                        </p:attrNameLst>
                                      </p:cBhvr>
                                      <p:tavLst>
                                        <p:tav tm="0">
                                          <p:val>
                                            <p:fltVal val="0"/>
                                          </p:val>
                                        </p:tav>
                                        <p:tav tm="100000">
                                          <p:val>
                                            <p:strVal val="#ppt_w"/>
                                          </p:val>
                                        </p:tav>
                                      </p:tavLst>
                                    </p:anim>
                                    <p:anim calcmode="lin" valueType="num">
                                      <p:cBhvr>
                                        <p:cTn id="38" dur="1500" fill="hold"/>
                                        <p:tgtEl>
                                          <p:spTgt spid="31"/>
                                        </p:tgtEl>
                                        <p:attrNameLst>
                                          <p:attrName>ppt_h</p:attrName>
                                        </p:attrNameLst>
                                      </p:cBhvr>
                                      <p:tavLst>
                                        <p:tav tm="0">
                                          <p:val>
                                            <p:fltVal val="0"/>
                                          </p:val>
                                        </p:tav>
                                        <p:tav tm="100000">
                                          <p:val>
                                            <p:strVal val="#ppt_h"/>
                                          </p:val>
                                        </p:tav>
                                      </p:tavLst>
                                    </p:anim>
                                    <p:anim calcmode="lin" valueType="num">
                                      <p:cBhvr>
                                        <p:cTn id="39" dur="1500" fill="hold"/>
                                        <p:tgtEl>
                                          <p:spTgt spid="31"/>
                                        </p:tgtEl>
                                        <p:attrNameLst>
                                          <p:attrName>style.rotation</p:attrName>
                                        </p:attrNameLst>
                                      </p:cBhvr>
                                      <p:tavLst>
                                        <p:tav tm="0">
                                          <p:val>
                                            <p:fltVal val="90"/>
                                          </p:val>
                                        </p:tav>
                                        <p:tav tm="100000">
                                          <p:val>
                                            <p:fltVal val="0"/>
                                          </p:val>
                                        </p:tav>
                                      </p:tavLst>
                                    </p:anim>
                                    <p:animEffect transition="in" filter="fade">
                                      <p:cBhvr>
                                        <p:cTn id="40" dur="1500"/>
                                        <p:tgtEl>
                                          <p:spTgt spid="31"/>
                                        </p:tgtEl>
                                      </p:cBhvr>
                                    </p:animEffect>
                                  </p:childTnLst>
                                </p:cTn>
                              </p:par>
                            </p:childTnLst>
                          </p:cTn>
                        </p:par>
                        <p:par>
                          <p:cTn id="41" fill="hold">
                            <p:stCondLst>
                              <p:cond delay="9000"/>
                            </p:stCondLst>
                            <p:childTnLst>
                              <p:par>
                                <p:cTn id="42" presetID="6" presetClass="entr" presetSubtype="16"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7" grpId="0"/>
      <p:bldP spid="8"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行动指南</a:t>
            </a:r>
          </a:p>
        </p:txBody>
      </p:sp>
      <p:sp>
        <p:nvSpPr>
          <p:cNvPr id="50" name="TextBox 49"/>
          <p:cNvSpPr txBox="1"/>
          <p:nvPr/>
        </p:nvSpPr>
        <p:spPr>
          <a:xfrm>
            <a:off x="1984979" y="3527332"/>
            <a:ext cx="2879775"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行动指南</a:t>
            </a:r>
          </a:p>
        </p:txBody>
      </p:sp>
      <p:sp>
        <p:nvSpPr>
          <p:cNvPr id="4" name="矩形 3"/>
          <p:cNvSpPr/>
          <p:nvPr/>
        </p:nvSpPr>
        <p:spPr>
          <a:xfrm>
            <a:off x="623392" y="4579334"/>
            <a:ext cx="4347880" cy="1520544"/>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第二至七自然段</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明确提出了党的行动指南，并用</a:t>
            </a:r>
            <a:r>
              <a:rPr lang="en-US" altLang="zh-CN" sz="1865" dirty="0">
                <a:solidFill>
                  <a:srgbClr val="000000">
                    <a:lumMod val="75000"/>
                    <a:lumOff val="25000"/>
                  </a:srgbClr>
                </a:solidFill>
                <a:latin typeface="Impact" panose="020B0806030902050204"/>
                <a:ea typeface="微软雅黑" panose="020B0503020204020204" pitchFamily="34" charset="-122"/>
                <a:cs typeface="+mn-ea"/>
                <a:sym typeface="+mn-lt"/>
              </a:rPr>
              <a:t>5</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个自然段，分别做出了科学评价，阐明了我们党为什么必须坚持这一行动指南。</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2" name="矩形 21"/>
          <p:cNvSpPr/>
          <p:nvPr/>
        </p:nvSpPr>
        <p:spPr>
          <a:xfrm>
            <a:off x="5450789" y="4746000"/>
            <a:ext cx="6741211" cy="1077026"/>
          </a:xfrm>
          <a:prstGeom prst="rect">
            <a:avLst/>
          </a:prstGeom>
        </p:spPr>
        <p:txBody>
          <a:bodyPr wrap="square">
            <a:spAutoFit/>
          </a:bodyPr>
          <a:lstStyle/>
          <a:p>
            <a:pPr defTabSz="1219200"/>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中国共产党以</a:t>
            </a:r>
            <a:r>
              <a:rPr lang="zh-CN" altLang="zh-CN" sz="2135" b="1" dirty="0">
                <a:solidFill>
                  <a:srgbClr val="9B0D13"/>
                </a:solidFill>
                <a:latin typeface="Impact" panose="020B0806030902050204"/>
                <a:ea typeface="微软雅黑" panose="020B0503020204020204" pitchFamily="34" charset="-122"/>
                <a:cs typeface="+mn-ea"/>
                <a:sym typeface="+mn-lt"/>
              </a:rPr>
              <a:t>马克思列宁主义、毛泽东思想、邓小平理论、“三个代表”重要思想和科学发展观</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作为自己的行动指南。</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 </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3" name="矩形 22"/>
          <p:cNvSpPr/>
          <p:nvPr/>
        </p:nvSpPr>
        <p:spPr>
          <a:xfrm>
            <a:off x="5450789" y="2372883"/>
            <a:ext cx="308932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马克思列宁主义</a:t>
            </a:r>
          </a:p>
        </p:txBody>
      </p:sp>
      <p:sp>
        <p:nvSpPr>
          <p:cNvPr id="24" name="矩形 23"/>
          <p:cNvSpPr/>
          <p:nvPr/>
        </p:nvSpPr>
        <p:spPr>
          <a:xfrm>
            <a:off x="8794183" y="2372883"/>
            <a:ext cx="308932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毛泽东思想</a:t>
            </a:r>
          </a:p>
        </p:txBody>
      </p:sp>
      <p:sp>
        <p:nvSpPr>
          <p:cNvPr id="25" name="矩形 24"/>
          <p:cNvSpPr/>
          <p:nvPr/>
        </p:nvSpPr>
        <p:spPr>
          <a:xfrm>
            <a:off x="5450789" y="3157684"/>
            <a:ext cx="308932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邓小平理论</a:t>
            </a:r>
          </a:p>
        </p:txBody>
      </p:sp>
      <p:sp>
        <p:nvSpPr>
          <p:cNvPr id="26" name="矩形 25"/>
          <p:cNvSpPr/>
          <p:nvPr/>
        </p:nvSpPr>
        <p:spPr>
          <a:xfrm>
            <a:off x="8794183" y="3157684"/>
            <a:ext cx="308932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三个代表重要思想</a:t>
            </a:r>
          </a:p>
        </p:txBody>
      </p:sp>
      <p:sp>
        <p:nvSpPr>
          <p:cNvPr id="27" name="矩形 26"/>
          <p:cNvSpPr/>
          <p:nvPr/>
        </p:nvSpPr>
        <p:spPr>
          <a:xfrm>
            <a:off x="5450789" y="3942487"/>
            <a:ext cx="308932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科学发展观</a:t>
            </a:r>
          </a:p>
        </p:txBody>
      </p:sp>
      <p:grpSp>
        <p:nvGrpSpPr>
          <p:cNvPr id="18" name="组合 17"/>
          <p:cNvGrpSpPr/>
          <p:nvPr/>
        </p:nvGrpSpPr>
        <p:grpSpPr>
          <a:xfrm>
            <a:off x="746803" y="2122828"/>
            <a:ext cx="4224467" cy="1219383"/>
            <a:chOff x="560102" y="1592122"/>
            <a:chExt cx="3168350" cy="914538"/>
          </a:xfrm>
        </p:grpSpPr>
        <p:grpSp>
          <p:nvGrpSpPr>
            <p:cNvPr id="19" name="组合 18"/>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9"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1"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14" presetClass="entr" presetSubtype="1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1250"/>
                                        <p:tgtEl>
                                          <p:spTgt spid="23"/>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1250"/>
                                        <p:tgtEl>
                                          <p:spTgt spid="24"/>
                                        </p:tgtEl>
                                      </p:cBhvr>
                                    </p:animEffect>
                                  </p:childTnLst>
                                </p:cTn>
                              </p:par>
                            </p:childTnLst>
                          </p:cTn>
                        </p:par>
                        <p:par>
                          <p:cTn id="28" fill="hold">
                            <p:stCondLst>
                              <p:cond delay="7500"/>
                            </p:stCondLst>
                            <p:childTnLst>
                              <p:par>
                                <p:cTn id="29" presetID="14" presetClass="entr" presetSubtype="1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1250"/>
                                        <p:tgtEl>
                                          <p:spTgt spid="25"/>
                                        </p:tgtEl>
                                      </p:cBhvr>
                                    </p:animEffect>
                                  </p:childTnLst>
                                </p:cTn>
                              </p:par>
                            </p:childTnLst>
                          </p:cTn>
                        </p:par>
                        <p:par>
                          <p:cTn id="32" fill="hold">
                            <p:stCondLst>
                              <p:cond delay="9000"/>
                            </p:stCondLst>
                            <p:childTnLst>
                              <p:par>
                                <p:cTn id="33" presetID="14" presetClass="entr" presetSubtype="1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1250"/>
                                        <p:tgtEl>
                                          <p:spTgt spid="26"/>
                                        </p:tgtEl>
                                      </p:cBhvr>
                                    </p:animEffect>
                                  </p:childTnLst>
                                </p:cTn>
                              </p:par>
                            </p:childTnLst>
                          </p:cTn>
                        </p:par>
                        <p:par>
                          <p:cTn id="36" fill="hold">
                            <p:stCondLst>
                              <p:cond delay="10500"/>
                            </p:stCondLst>
                            <p:childTnLst>
                              <p:par>
                                <p:cTn id="37" presetID="14" presetClass="entr" presetSubtype="1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1250"/>
                                        <p:tgtEl>
                                          <p:spTgt spid="27"/>
                                        </p:tgtEl>
                                      </p:cBhvr>
                                    </p:animEffect>
                                  </p:childTnLst>
                                </p:cTn>
                              </p:par>
                            </p:childTnLst>
                          </p:cTn>
                        </p:par>
                        <p:par>
                          <p:cTn id="40" fill="hold">
                            <p:stCondLst>
                              <p:cond delay="12000"/>
                            </p:stCondLst>
                            <p:childTnLst>
                              <p:par>
                                <p:cTn id="41" presetID="1" presetClass="entr" presetSubtype="0" fill="hold" grpId="0" nodeType="afterEffect">
                                  <p:stCondLst>
                                    <p:cond delay="0"/>
                                  </p:stCondLst>
                                  <p:iterate type="lt">
                                    <p:tmAbs val="80"/>
                                  </p:iterate>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22" grpId="0"/>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t>主要</a:t>
            </a:r>
            <a:r>
              <a:rPr lang="zh-CN" altLang="zh-CN" dirty="0"/>
              <a:t>成就和新时期</a:t>
            </a:r>
            <a:r>
              <a:rPr lang="zh-CN" altLang="en-US" dirty="0"/>
              <a:t>的</a:t>
            </a:r>
            <a:r>
              <a:rPr lang="zh-CN" altLang="zh-CN" dirty="0"/>
              <a:t>历史任务</a:t>
            </a:r>
            <a:endParaRPr lang="zh-CN" altLang="en-US" dirty="0">
              <a:cs typeface="+mn-ea"/>
              <a:sym typeface="+mn-lt"/>
            </a:endParaRPr>
          </a:p>
        </p:txBody>
      </p:sp>
      <p:sp>
        <p:nvSpPr>
          <p:cNvPr id="50" name="TextBox 49"/>
          <p:cNvSpPr txBox="1"/>
          <p:nvPr/>
        </p:nvSpPr>
        <p:spPr>
          <a:xfrm>
            <a:off x="746803" y="3424659"/>
            <a:ext cx="4117951" cy="1274195"/>
          </a:xfrm>
          <a:prstGeom prst="rect">
            <a:avLst/>
          </a:prstGeom>
          <a:noFill/>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主要成就</a:t>
            </a:r>
            <a:endParaRPr lang="en-US" altLang="zh-CN" sz="3200" b="1" dirty="0">
              <a:solidFill>
                <a:srgbClr val="9B0D13"/>
              </a:solidFill>
              <a:latin typeface="Impact" panose="020B0806030902050204"/>
              <a:ea typeface="微软雅黑" panose="020B0503020204020204" pitchFamily="34" charset="-122"/>
              <a:cs typeface="+mn-ea"/>
              <a:sym typeface="+mn-lt"/>
            </a:endParaRPr>
          </a:p>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历史任务</a:t>
            </a:r>
          </a:p>
        </p:txBody>
      </p:sp>
      <p:sp>
        <p:nvSpPr>
          <p:cNvPr id="4" name="矩形 3"/>
          <p:cNvSpPr/>
          <p:nvPr/>
        </p:nvSpPr>
        <p:spPr>
          <a:xfrm>
            <a:off x="623392" y="4579334"/>
            <a:ext cx="4347880" cy="1520544"/>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第八自然段</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既是对党的指导思想、根本成就、基本经验、新时期党的历史任务高度概括，也是从整体上对中国特色社会主义科学内涵的深刻阐述</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7" name="矩形 6"/>
          <p:cNvSpPr/>
          <p:nvPr/>
        </p:nvSpPr>
        <p:spPr>
          <a:xfrm>
            <a:off x="5519936" y="3271610"/>
            <a:ext cx="6336480" cy="2849563"/>
          </a:xfrm>
          <a:prstGeom prst="rect">
            <a:avLst/>
          </a:prstGeom>
        </p:spPr>
        <p:txBody>
          <a:bodyPr wrap="square">
            <a:spAutoFit/>
          </a:bodyPr>
          <a:lstStyle/>
          <a:p>
            <a:pPr algn="just" defTabSz="1219200">
              <a:lnSpc>
                <a:spcPct val="120000"/>
              </a:lnSpc>
            </a:pP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开辟了中国特色社会主义道路，形成了中国特色社会主义理论体系，确立了中国特色社会主义制度。全党同志要倍加珍惜、长期坚持和不断发展党历经艰辛开创的这条道路、这个理论体系、这个制度，高举中国特色社会主义伟大旗帜，</a:t>
            </a:r>
            <a:r>
              <a:rPr lang="zh-CN" altLang="en-US" sz="2135" b="1" dirty="0">
                <a:solidFill>
                  <a:srgbClr val="9B0D13"/>
                </a:solidFill>
                <a:latin typeface="Impact" panose="020B0806030902050204"/>
                <a:ea typeface="微软雅黑" panose="020B0503020204020204" pitchFamily="34" charset="-122"/>
                <a:cs typeface="+mn-ea"/>
                <a:sym typeface="+mn-lt"/>
              </a:rPr>
              <a:t>为实现推进现代化建设、完成祖国统一、维护世界和平与促进共同发展这三大历史任务而奋斗。</a:t>
            </a:r>
          </a:p>
        </p:txBody>
      </p:sp>
      <p:sp>
        <p:nvSpPr>
          <p:cNvPr id="8" name="矩形 7"/>
          <p:cNvSpPr/>
          <p:nvPr/>
        </p:nvSpPr>
        <p:spPr>
          <a:xfrm>
            <a:off x="5664171" y="1940968"/>
            <a:ext cx="6192245" cy="12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改革开放以来我们取得一切成绩和进步的根本原因，归结起来就是：</a:t>
            </a:r>
          </a:p>
        </p:txBody>
      </p:sp>
      <p:grpSp>
        <p:nvGrpSpPr>
          <p:cNvPr id="13" name="组合 12"/>
          <p:cNvGrpSpPr/>
          <p:nvPr/>
        </p:nvGrpSpPr>
        <p:grpSpPr>
          <a:xfrm>
            <a:off x="746803" y="2122828"/>
            <a:ext cx="4224467" cy="1219383"/>
            <a:chOff x="560102" y="1592122"/>
            <a:chExt cx="3168350" cy="914538"/>
          </a:xfrm>
        </p:grpSpPr>
        <p:grpSp>
          <p:nvGrpSpPr>
            <p:cNvPr id="14" name="组合 1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4"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1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17" name="矩形 1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anim calcmode="lin" valueType="num">
                                      <p:cBhvr>
                                        <p:cTn id="8" dur="1500" fill="hold"/>
                                        <p:tgtEl>
                                          <p:spTgt spid="13"/>
                                        </p:tgtEl>
                                        <p:attrNameLst>
                                          <p:attrName>ppt_x</p:attrName>
                                        </p:attrNameLst>
                                      </p:cBhvr>
                                      <p:tavLst>
                                        <p:tav tm="0">
                                          <p:val>
                                            <p:strVal val="#ppt_x"/>
                                          </p:val>
                                        </p:tav>
                                        <p:tav tm="100000">
                                          <p:val>
                                            <p:strVal val="#ppt_x"/>
                                          </p:val>
                                        </p:tav>
                                      </p:tavLst>
                                    </p:anim>
                                    <p:anim calcmode="lin" valueType="num">
                                      <p:cBhvr>
                                        <p:cTn id="9" dur="1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500"/>
                                        <p:tgtEl>
                                          <p:spTgt spid="8"/>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社会主义初级阶段</a:t>
            </a:r>
          </a:p>
        </p:txBody>
      </p:sp>
      <p:sp>
        <p:nvSpPr>
          <p:cNvPr id="50" name="TextBox 49"/>
          <p:cNvSpPr txBox="1"/>
          <p:nvPr/>
        </p:nvSpPr>
        <p:spPr>
          <a:xfrm>
            <a:off x="746803" y="3527332"/>
            <a:ext cx="4117951" cy="781689"/>
          </a:xfrm>
          <a:prstGeom prst="rect">
            <a:avLst/>
          </a:prstGeom>
          <a:noFill/>
        </p:spPr>
        <p:txBody>
          <a:bodyPr wrap="square" rtlCol="0">
            <a:spAutoFit/>
          </a:bodyPr>
          <a:lstStyle/>
          <a:p>
            <a:pPr algn="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社会主义初级阶段</a:t>
            </a:r>
          </a:p>
        </p:txBody>
      </p:sp>
      <p:sp>
        <p:nvSpPr>
          <p:cNvPr id="4" name="矩形 3"/>
          <p:cNvSpPr/>
          <p:nvPr/>
        </p:nvSpPr>
        <p:spPr>
          <a:xfrm>
            <a:off x="623392" y="4579334"/>
            <a:ext cx="4347880" cy="1520544"/>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第九至十八自然段</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明确指出，“我国正处于并将长期处于社会主义初级阶段”</a:t>
            </a: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阐述了</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rPr>
              <a:t>党在社会主义初级阶段的基本路线和基本任务</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1" name="矩形 30"/>
          <p:cNvSpPr/>
          <p:nvPr/>
        </p:nvSpPr>
        <p:spPr>
          <a:xfrm>
            <a:off x="5711957" y="2224793"/>
            <a:ext cx="1152000" cy="115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发展</a:t>
            </a:r>
            <a:endParaRPr lang="en-US" altLang="zh-CN" sz="2400" b="1"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道路</a:t>
            </a:r>
          </a:p>
        </p:txBody>
      </p:sp>
      <p:sp>
        <p:nvSpPr>
          <p:cNvPr id="10" name="矩形 9"/>
          <p:cNvSpPr/>
          <p:nvPr/>
        </p:nvSpPr>
        <p:spPr>
          <a:xfrm>
            <a:off x="7099037" y="2361268"/>
            <a:ext cx="4757604" cy="748795"/>
          </a:xfrm>
          <a:prstGeom prst="rect">
            <a:avLst/>
          </a:prstGeom>
        </p:spPr>
        <p:txBody>
          <a:bodyPr wrap="square">
            <a:spAutoFit/>
          </a:bodyPr>
          <a:lstStyle/>
          <a:p>
            <a:pPr algn="just" defTabSz="1219200"/>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我国</a:t>
            </a:r>
            <a:r>
              <a:rPr lang="zh-CN" altLang="en-US" sz="2135" b="1" kern="100" dirty="0">
                <a:solidFill>
                  <a:srgbClr val="000000">
                    <a:lumMod val="75000"/>
                    <a:lumOff val="25000"/>
                  </a:srgbClr>
                </a:solidFill>
                <a:latin typeface="Impact" panose="020B0806030902050204"/>
                <a:ea typeface="微软雅黑" panose="020B0503020204020204" pitchFamily="34" charset="-122"/>
                <a:cs typeface="+mn-ea"/>
                <a:sym typeface="+mn-lt"/>
              </a:rPr>
              <a:t>的</a:t>
            </a:r>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社会主义建设，必须从我国的国情出发</a:t>
            </a:r>
            <a:r>
              <a:rPr lang="zh-CN" altLang="en-US" sz="1865" b="1" kern="100" dirty="0">
                <a:solidFill>
                  <a:srgbClr val="000000">
                    <a:lumMod val="75000"/>
                    <a:lumOff val="25000"/>
                  </a:srgbClr>
                </a:solidFill>
                <a:latin typeface="Impact" panose="020B0806030902050204"/>
                <a:ea typeface="微软雅黑" panose="020B0503020204020204" pitchFamily="34" charset="-122"/>
                <a:cs typeface="+mn-ea"/>
                <a:sym typeface="+mn-lt"/>
              </a:rPr>
              <a:t>，</a:t>
            </a:r>
            <a:r>
              <a:rPr lang="en-US" altLang="zh-CN" sz="2135" b="1" kern="100" dirty="0">
                <a:solidFill>
                  <a:srgbClr val="9B0D13"/>
                </a:solidFill>
                <a:latin typeface="Impact" panose="020B0806030902050204"/>
                <a:ea typeface="微软雅黑" panose="020B0503020204020204" pitchFamily="34" charset="-122"/>
                <a:cs typeface="+mn-ea"/>
                <a:sym typeface="+mn-lt"/>
              </a:rPr>
              <a:t> </a:t>
            </a:r>
            <a:r>
              <a:rPr lang="zh-CN" altLang="zh-CN" sz="2135" b="1" kern="100" dirty="0">
                <a:solidFill>
                  <a:srgbClr val="9B0D13"/>
                </a:solidFill>
                <a:latin typeface="Impact" panose="020B0806030902050204"/>
                <a:ea typeface="微软雅黑" panose="020B0503020204020204" pitchFamily="34" charset="-122"/>
                <a:cs typeface="+mn-ea"/>
                <a:sym typeface="+mn-lt"/>
              </a:rPr>
              <a:t>走中国特色社会主义道路</a:t>
            </a:r>
            <a:r>
              <a:rPr lang="zh-CN" altLang="en-US" sz="2135" b="1" kern="100" dirty="0">
                <a:solidFill>
                  <a:srgbClr val="9B0D13"/>
                </a:solidFill>
                <a:latin typeface="Impact" panose="020B0806030902050204"/>
                <a:ea typeface="微软雅黑" panose="020B0503020204020204" pitchFamily="34" charset="-122"/>
                <a:cs typeface="+mn-ea"/>
                <a:sym typeface="+mn-lt"/>
              </a:rPr>
              <a:t>。</a:t>
            </a:r>
            <a:endParaRPr lang="zh-CN" altLang="zh-CN" sz="2400" b="1" kern="100" dirty="0">
              <a:solidFill>
                <a:srgbClr val="9B0D13"/>
              </a:solidFill>
              <a:latin typeface="Impact" panose="020B0806030902050204"/>
              <a:ea typeface="微软雅黑" panose="020B0503020204020204" pitchFamily="34" charset="-122"/>
              <a:cs typeface="+mn-ea"/>
              <a:sym typeface="+mn-lt"/>
            </a:endParaRPr>
          </a:p>
        </p:txBody>
      </p:sp>
      <p:sp>
        <p:nvSpPr>
          <p:cNvPr id="22" name="矩形 21"/>
          <p:cNvSpPr/>
          <p:nvPr/>
        </p:nvSpPr>
        <p:spPr>
          <a:xfrm>
            <a:off x="5711957" y="3607556"/>
            <a:ext cx="1152000" cy="115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主要</a:t>
            </a:r>
            <a:endParaRPr lang="en-US" altLang="zh-CN" sz="2400" b="1"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矛盾</a:t>
            </a:r>
          </a:p>
        </p:txBody>
      </p:sp>
      <p:sp>
        <p:nvSpPr>
          <p:cNvPr id="24" name="矩形 23"/>
          <p:cNvSpPr/>
          <p:nvPr/>
        </p:nvSpPr>
        <p:spPr>
          <a:xfrm>
            <a:off x="5711957" y="4990319"/>
            <a:ext cx="1152000" cy="115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根本</a:t>
            </a:r>
            <a:endParaRPr lang="en-US" altLang="zh-CN" sz="2400" b="1"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任务</a:t>
            </a:r>
          </a:p>
        </p:txBody>
      </p:sp>
      <p:sp>
        <p:nvSpPr>
          <p:cNvPr id="26" name="矩形 25"/>
          <p:cNvSpPr/>
          <p:nvPr/>
        </p:nvSpPr>
        <p:spPr>
          <a:xfrm>
            <a:off x="7099037" y="3665153"/>
            <a:ext cx="4757604" cy="1077026"/>
          </a:xfrm>
          <a:prstGeom prst="rect">
            <a:avLst/>
          </a:prstGeom>
        </p:spPr>
        <p:txBody>
          <a:bodyPr wrap="square">
            <a:spAutoFit/>
          </a:bodyPr>
          <a:lstStyle/>
          <a:p>
            <a:pPr algn="just" defTabSz="1219200"/>
            <a:r>
              <a:rPr lang="zh-CN" altLang="en-US" sz="2135" b="1" kern="100" dirty="0">
                <a:solidFill>
                  <a:srgbClr val="9B0D13"/>
                </a:solidFill>
                <a:latin typeface="Impact" panose="020B0806030902050204"/>
                <a:ea typeface="微软雅黑" panose="020B0503020204020204" pitchFamily="34" charset="-122"/>
                <a:cs typeface="+mn-ea"/>
                <a:sym typeface="+mn-lt"/>
              </a:rPr>
              <a:t>在现阶段，我国社会的主要矛盾：</a:t>
            </a:r>
            <a:r>
              <a:rPr lang="zh-CN" altLang="en-US" sz="2135" b="1" kern="100" dirty="0">
                <a:solidFill>
                  <a:srgbClr val="000000">
                    <a:lumMod val="75000"/>
                    <a:lumOff val="25000"/>
                  </a:srgbClr>
                </a:solidFill>
                <a:latin typeface="Impact" panose="020B0806030902050204"/>
                <a:ea typeface="微软雅黑" panose="020B0503020204020204" pitchFamily="34" charset="-122"/>
                <a:cs typeface="+mn-ea"/>
                <a:sym typeface="+mn-lt"/>
              </a:rPr>
              <a:t>是人民日益增长的物质文化需要同落后的社会生产之间的矛盾。</a:t>
            </a:r>
          </a:p>
        </p:txBody>
      </p:sp>
      <p:sp>
        <p:nvSpPr>
          <p:cNvPr id="27" name="矩形 26"/>
          <p:cNvSpPr/>
          <p:nvPr/>
        </p:nvSpPr>
        <p:spPr>
          <a:xfrm>
            <a:off x="7099037" y="4985557"/>
            <a:ext cx="4853615" cy="1241622"/>
          </a:xfrm>
          <a:prstGeom prst="rect">
            <a:avLst/>
          </a:prstGeom>
        </p:spPr>
        <p:txBody>
          <a:bodyPr wrap="square">
            <a:spAutoFit/>
          </a:bodyPr>
          <a:lstStyle/>
          <a:p>
            <a:pPr algn="just" defTabSz="1219200"/>
            <a:r>
              <a:rPr lang="zh-CN" altLang="en-US" sz="1865" b="1" kern="100" dirty="0">
                <a:solidFill>
                  <a:srgbClr val="9B0D13"/>
                </a:solidFill>
                <a:latin typeface="Impact" panose="020B0806030902050204"/>
                <a:ea typeface="微软雅黑" panose="020B0503020204020204" pitchFamily="34" charset="-122"/>
                <a:cs typeface="+mn-ea"/>
                <a:sym typeface="+mn-lt"/>
              </a:rPr>
              <a:t>我国社会主义建设的根本任务，</a:t>
            </a:r>
            <a:r>
              <a:rPr lang="zh-CN" altLang="en-US" sz="1865" b="1" kern="100" dirty="0">
                <a:solidFill>
                  <a:srgbClr val="000000">
                    <a:lumMod val="75000"/>
                    <a:lumOff val="25000"/>
                  </a:srgbClr>
                </a:solidFill>
                <a:latin typeface="Impact" panose="020B0806030902050204"/>
                <a:ea typeface="微软雅黑" panose="020B0503020204020204" pitchFamily="34" charset="-122"/>
                <a:cs typeface="+mn-ea"/>
                <a:sym typeface="+mn-lt"/>
              </a:rPr>
              <a:t>是进一步解放生产力，发展生产力，逐步实现社会主义现代化，并且为此而改革生产关系和上层建筑中不适应生产力发展的方面和环节。</a:t>
            </a:r>
          </a:p>
        </p:txBody>
      </p:sp>
      <p:cxnSp>
        <p:nvCxnSpPr>
          <p:cNvPr id="17" name="直接连接符 16"/>
          <p:cNvCxnSpPr/>
          <p:nvPr/>
        </p:nvCxnSpPr>
        <p:spPr>
          <a:xfrm>
            <a:off x="5711957" y="3492175"/>
            <a:ext cx="6240000" cy="0"/>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711957" y="4874937"/>
            <a:ext cx="6240000" cy="0"/>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711957" y="6257700"/>
            <a:ext cx="6240000" cy="0"/>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46803" y="2122828"/>
            <a:ext cx="4224467" cy="1219383"/>
            <a:chOff x="560102" y="1592122"/>
            <a:chExt cx="3168350" cy="914538"/>
          </a:xfrm>
        </p:grpSpPr>
        <p:grpSp>
          <p:nvGrpSpPr>
            <p:cNvPr id="33" name="组合 32"/>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9"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7"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anim calcmode="lin" valueType="num">
                                      <p:cBhvr>
                                        <p:cTn id="8" dur="1500" fill="hold"/>
                                        <p:tgtEl>
                                          <p:spTgt spid="21"/>
                                        </p:tgtEl>
                                        <p:attrNameLst>
                                          <p:attrName>ppt_x</p:attrName>
                                        </p:attrNameLst>
                                      </p:cBhvr>
                                      <p:tavLst>
                                        <p:tav tm="0">
                                          <p:val>
                                            <p:strVal val="#ppt_x"/>
                                          </p:val>
                                        </p:tav>
                                        <p:tav tm="100000">
                                          <p:val>
                                            <p:strVal val="#ppt_x"/>
                                          </p:val>
                                        </p:tav>
                                      </p:tavLst>
                                    </p:anim>
                                    <p:anim calcmode="lin" valueType="num">
                                      <p:cBhvr>
                                        <p:cTn id="9" dur="1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31"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500" fill="hold"/>
                                        <p:tgtEl>
                                          <p:spTgt spid="31"/>
                                        </p:tgtEl>
                                        <p:attrNameLst>
                                          <p:attrName>ppt_w</p:attrName>
                                        </p:attrNameLst>
                                      </p:cBhvr>
                                      <p:tavLst>
                                        <p:tav tm="0">
                                          <p:val>
                                            <p:fltVal val="0"/>
                                          </p:val>
                                        </p:tav>
                                        <p:tav tm="100000">
                                          <p:val>
                                            <p:strVal val="#ppt_w"/>
                                          </p:val>
                                        </p:tav>
                                      </p:tavLst>
                                    </p:anim>
                                    <p:anim calcmode="lin" valueType="num">
                                      <p:cBhvr>
                                        <p:cTn id="24" dur="1500" fill="hold"/>
                                        <p:tgtEl>
                                          <p:spTgt spid="31"/>
                                        </p:tgtEl>
                                        <p:attrNameLst>
                                          <p:attrName>ppt_h</p:attrName>
                                        </p:attrNameLst>
                                      </p:cBhvr>
                                      <p:tavLst>
                                        <p:tav tm="0">
                                          <p:val>
                                            <p:fltVal val="0"/>
                                          </p:val>
                                        </p:tav>
                                        <p:tav tm="100000">
                                          <p:val>
                                            <p:strVal val="#ppt_h"/>
                                          </p:val>
                                        </p:tav>
                                      </p:tavLst>
                                    </p:anim>
                                    <p:anim calcmode="lin" valueType="num">
                                      <p:cBhvr>
                                        <p:cTn id="25" dur="1500" fill="hold"/>
                                        <p:tgtEl>
                                          <p:spTgt spid="31"/>
                                        </p:tgtEl>
                                        <p:attrNameLst>
                                          <p:attrName>style.rotation</p:attrName>
                                        </p:attrNameLst>
                                      </p:cBhvr>
                                      <p:tavLst>
                                        <p:tav tm="0">
                                          <p:val>
                                            <p:fltVal val="90"/>
                                          </p:val>
                                        </p:tav>
                                        <p:tav tm="100000">
                                          <p:val>
                                            <p:fltVal val="0"/>
                                          </p:val>
                                        </p:tav>
                                      </p:tavLst>
                                    </p:anim>
                                    <p:animEffect transition="in" filter="fade">
                                      <p:cBhvr>
                                        <p:cTn id="26" dur="1500"/>
                                        <p:tgtEl>
                                          <p:spTgt spid="31"/>
                                        </p:tgtEl>
                                      </p:cBhvr>
                                    </p:animEffect>
                                  </p:childTnLst>
                                </p:cTn>
                              </p:par>
                            </p:childTnLst>
                          </p:cTn>
                        </p:par>
                        <p:par>
                          <p:cTn id="27" fill="hold">
                            <p:stCondLst>
                              <p:cond delay="6000"/>
                            </p:stCondLst>
                            <p:childTnLst>
                              <p:par>
                                <p:cTn id="28" presetID="14"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1000"/>
                                        <p:tgtEl>
                                          <p:spTgt spid="10"/>
                                        </p:tgtEl>
                                      </p:cBhvr>
                                    </p:animEffect>
                                  </p:childTnLst>
                                </p:cTn>
                              </p:par>
                            </p:childTnLst>
                          </p:cTn>
                        </p:par>
                        <p:par>
                          <p:cTn id="31" fill="hold">
                            <p:stCondLst>
                              <p:cond delay="7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1500"/>
                                        <p:tgtEl>
                                          <p:spTgt spid="17"/>
                                        </p:tgtEl>
                                      </p:cBhvr>
                                    </p:animEffect>
                                  </p:childTnLst>
                                </p:cTn>
                              </p:par>
                            </p:childTnLst>
                          </p:cTn>
                        </p:par>
                        <p:par>
                          <p:cTn id="35" fill="hold">
                            <p:stCondLst>
                              <p:cond delay="8500"/>
                            </p:stCondLst>
                            <p:childTnLst>
                              <p:par>
                                <p:cTn id="36" presetID="31"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500" fill="hold"/>
                                        <p:tgtEl>
                                          <p:spTgt spid="22"/>
                                        </p:tgtEl>
                                        <p:attrNameLst>
                                          <p:attrName>ppt_w</p:attrName>
                                        </p:attrNameLst>
                                      </p:cBhvr>
                                      <p:tavLst>
                                        <p:tav tm="0">
                                          <p:val>
                                            <p:fltVal val="0"/>
                                          </p:val>
                                        </p:tav>
                                        <p:tav tm="100000">
                                          <p:val>
                                            <p:strVal val="#ppt_w"/>
                                          </p:val>
                                        </p:tav>
                                      </p:tavLst>
                                    </p:anim>
                                    <p:anim calcmode="lin" valueType="num">
                                      <p:cBhvr>
                                        <p:cTn id="39" dur="1500" fill="hold"/>
                                        <p:tgtEl>
                                          <p:spTgt spid="22"/>
                                        </p:tgtEl>
                                        <p:attrNameLst>
                                          <p:attrName>ppt_h</p:attrName>
                                        </p:attrNameLst>
                                      </p:cBhvr>
                                      <p:tavLst>
                                        <p:tav tm="0">
                                          <p:val>
                                            <p:fltVal val="0"/>
                                          </p:val>
                                        </p:tav>
                                        <p:tav tm="100000">
                                          <p:val>
                                            <p:strVal val="#ppt_h"/>
                                          </p:val>
                                        </p:tav>
                                      </p:tavLst>
                                    </p:anim>
                                    <p:anim calcmode="lin" valueType="num">
                                      <p:cBhvr>
                                        <p:cTn id="40" dur="1500" fill="hold"/>
                                        <p:tgtEl>
                                          <p:spTgt spid="22"/>
                                        </p:tgtEl>
                                        <p:attrNameLst>
                                          <p:attrName>style.rotation</p:attrName>
                                        </p:attrNameLst>
                                      </p:cBhvr>
                                      <p:tavLst>
                                        <p:tav tm="0">
                                          <p:val>
                                            <p:fltVal val="90"/>
                                          </p:val>
                                        </p:tav>
                                        <p:tav tm="100000">
                                          <p:val>
                                            <p:fltVal val="0"/>
                                          </p:val>
                                        </p:tav>
                                      </p:tavLst>
                                    </p:anim>
                                    <p:animEffect transition="in" filter="fade">
                                      <p:cBhvr>
                                        <p:cTn id="41" dur="1500"/>
                                        <p:tgtEl>
                                          <p:spTgt spid="22"/>
                                        </p:tgtEl>
                                      </p:cBhvr>
                                    </p:animEffect>
                                  </p:childTnLst>
                                </p:cTn>
                              </p:par>
                            </p:childTnLst>
                          </p:cTn>
                        </p:par>
                        <p:par>
                          <p:cTn id="42" fill="hold">
                            <p:stCondLst>
                              <p:cond delay="10000"/>
                            </p:stCondLst>
                            <p:childTnLst>
                              <p:par>
                                <p:cTn id="43" presetID="14" presetClass="entr" presetSubtype="1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randombar(horizontal)">
                                      <p:cBhvr>
                                        <p:cTn id="45" dur="1000"/>
                                        <p:tgtEl>
                                          <p:spTgt spid="26"/>
                                        </p:tgtEl>
                                      </p:cBhvr>
                                    </p:animEffect>
                                  </p:childTnLst>
                                </p:cTn>
                              </p:par>
                            </p:childTnLst>
                          </p:cTn>
                        </p:par>
                        <p:par>
                          <p:cTn id="46" fill="hold">
                            <p:stCondLst>
                              <p:cond delay="11000"/>
                            </p:stCondLst>
                            <p:childTnLst>
                              <p:par>
                                <p:cTn id="47" presetID="22" presetClass="entr" presetSubtype="8"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500"/>
                                        <p:tgtEl>
                                          <p:spTgt spid="34"/>
                                        </p:tgtEl>
                                      </p:cBhvr>
                                    </p:animEffect>
                                  </p:childTnLst>
                                </p:cTn>
                              </p:par>
                            </p:childTnLst>
                          </p:cTn>
                        </p:par>
                        <p:par>
                          <p:cTn id="50" fill="hold">
                            <p:stCondLst>
                              <p:cond delay="12500"/>
                            </p:stCondLst>
                            <p:childTnLst>
                              <p:par>
                                <p:cTn id="51" presetID="31"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500" fill="hold"/>
                                        <p:tgtEl>
                                          <p:spTgt spid="24"/>
                                        </p:tgtEl>
                                        <p:attrNameLst>
                                          <p:attrName>ppt_w</p:attrName>
                                        </p:attrNameLst>
                                      </p:cBhvr>
                                      <p:tavLst>
                                        <p:tav tm="0">
                                          <p:val>
                                            <p:fltVal val="0"/>
                                          </p:val>
                                        </p:tav>
                                        <p:tav tm="100000">
                                          <p:val>
                                            <p:strVal val="#ppt_w"/>
                                          </p:val>
                                        </p:tav>
                                      </p:tavLst>
                                    </p:anim>
                                    <p:anim calcmode="lin" valueType="num">
                                      <p:cBhvr>
                                        <p:cTn id="54" dur="1500" fill="hold"/>
                                        <p:tgtEl>
                                          <p:spTgt spid="24"/>
                                        </p:tgtEl>
                                        <p:attrNameLst>
                                          <p:attrName>ppt_h</p:attrName>
                                        </p:attrNameLst>
                                      </p:cBhvr>
                                      <p:tavLst>
                                        <p:tav tm="0">
                                          <p:val>
                                            <p:fltVal val="0"/>
                                          </p:val>
                                        </p:tav>
                                        <p:tav tm="100000">
                                          <p:val>
                                            <p:strVal val="#ppt_h"/>
                                          </p:val>
                                        </p:tav>
                                      </p:tavLst>
                                    </p:anim>
                                    <p:anim calcmode="lin" valueType="num">
                                      <p:cBhvr>
                                        <p:cTn id="55" dur="1500" fill="hold"/>
                                        <p:tgtEl>
                                          <p:spTgt spid="24"/>
                                        </p:tgtEl>
                                        <p:attrNameLst>
                                          <p:attrName>style.rotation</p:attrName>
                                        </p:attrNameLst>
                                      </p:cBhvr>
                                      <p:tavLst>
                                        <p:tav tm="0">
                                          <p:val>
                                            <p:fltVal val="90"/>
                                          </p:val>
                                        </p:tav>
                                        <p:tav tm="100000">
                                          <p:val>
                                            <p:fltVal val="0"/>
                                          </p:val>
                                        </p:tav>
                                      </p:tavLst>
                                    </p:anim>
                                    <p:animEffect transition="in" filter="fade">
                                      <p:cBhvr>
                                        <p:cTn id="56" dur="1500"/>
                                        <p:tgtEl>
                                          <p:spTgt spid="24"/>
                                        </p:tgtEl>
                                      </p:cBhvr>
                                    </p:animEffect>
                                  </p:childTnLst>
                                </p:cTn>
                              </p:par>
                            </p:childTnLst>
                          </p:cTn>
                        </p:par>
                        <p:par>
                          <p:cTn id="57" fill="hold">
                            <p:stCondLst>
                              <p:cond delay="14000"/>
                            </p:stCondLst>
                            <p:childTnLst>
                              <p:par>
                                <p:cTn id="58" presetID="14" presetClass="entr" presetSubtype="1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randombar(horizontal)">
                                      <p:cBhvr>
                                        <p:cTn id="60" dur="1000"/>
                                        <p:tgtEl>
                                          <p:spTgt spid="27"/>
                                        </p:tgtEl>
                                      </p:cBhvr>
                                    </p:animEffect>
                                  </p:childTnLst>
                                </p:cTn>
                              </p:par>
                            </p:childTnLst>
                          </p:cTn>
                        </p:par>
                        <p:par>
                          <p:cTn id="61" fill="hold">
                            <p:stCondLst>
                              <p:cond delay="15000"/>
                            </p:stCondLst>
                            <p:childTnLst>
                              <p:par>
                                <p:cTn id="62" presetID="22" presetClass="entr" presetSubtype="8"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1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31" grpId="0" animBg="1"/>
      <p:bldP spid="10" grpId="0"/>
      <p:bldP spid="22" grpId="0" animBg="1"/>
      <p:bldP spid="24"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 y="0"/>
            <a:ext cx="12191999" cy="6858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pic>
        <p:nvPicPr>
          <p:cNvPr id="12" name="图片 11"/>
          <p:cNvPicPr>
            <a:picLocks noChangeAspect="1"/>
          </p:cNvPicPr>
          <p:nvPr/>
        </p:nvPicPr>
        <p:blipFill>
          <a:blip r:embed="rId3" cstate="email"/>
          <a:stretch>
            <a:fillRect/>
          </a:stretch>
        </p:blipFill>
        <p:spPr>
          <a:xfrm>
            <a:off x="-354" y="0"/>
            <a:ext cx="12192000" cy="5715000"/>
          </a:xfrm>
          <a:prstGeom prst="rect">
            <a:avLst/>
          </a:prstGeom>
        </p:spPr>
      </p:pic>
      <p:sp>
        <p:nvSpPr>
          <p:cNvPr id="26" name="矩形 25"/>
          <p:cNvSpPr/>
          <p:nvPr/>
        </p:nvSpPr>
        <p:spPr>
          <a:xfrm>
            <a:off x="1925309" y="1905506"/>
            <a:ext cx="7296811" cy="3046988"/>
          </a:xfrm>
          <a:prstGeom prst="rect">
            <a:avLst/>
          </a:prstGeom>
          <a:effectLst/>
        </p:spPr>
        <p:txBody>
          <a:bodyPr wrap="square">
            <a:spAutoFit/>
          </a:bodyPr>
          <a:lstStyle/>
          <a:p>
            <a:pPr algn="dist" defTabSz="1219200">
              <a:lnSpc>
                <a:spcPct val="120000"/>
              </a:lnSpc>
            </a:pPr>
            <a:r>
              <a:rPr lang="zh-CN" altLang="en-US" sz="8000" spc="400" dirty="0">
                <a:solidFill>
                  <a:srgbClr val="FFBE00">
                    <a:lumMod val="40000"/>
                    <a:lumOff val="60000"/>
                  </a:srgbClr>
                </a:solidFill>
                <a:effectLst>
                  <a:outerShdw blurRad="50800" dist="38100" dir="2700000" algn="tl" rotWithShape="0">
                    <a:prstClr val="black">
                      <a:alpha val="40000"/>
                    </a:prstClr>
                  </a:outerShdw>
                </a:effectLst>
                <a:latin typeface="文鼎习" panose="020B0602010101010101" pitchFamily="33" charset="-122"/>
                <a:ea typeface="文鼎习" panose="020B0602010101010101" pitchFamily="33" charset="-122"/>
                <a:cs typeface="+mn-ea"/>
                <a:sym typeface="+mn-lt"/>
              </a:rPr>
              <a:t>认真学习党章</a:t>
            </a:r>
            <a:endParaRPr lang="en-US" altLang="zh-CN" sz="8000" spc="400" dirty="0">
              <a:solidFill>
                <a:srgbClr val="FFBE00">
                  <a:lumMod val="40000"/>
                  <a:lumOff val="60000"/>
                </a:srgbClr>
              </a:solidFill>
              <a:effectLst>
                <a:outerShdw blurRad="50800" dist="38100" dir="2700000" algn="tl" rotWithShape="0">
                  <a:prstClr val="black">
                    <a:alpha val="40000"/>
                  </a:prstClr>
                </a:outerShdw>
              </a:effectLst>
              <a:latin typeface="文鼎习" panose="020B0602010101010101" pitchFamily="33" charset="-122"/>
              <a:ea typeface="文鼎习" panose="020B0602010101010101" pitchFamily="33" charset="-122"/>
              <a:cs typeface="+mn-ea"/>
              <a:sym typeface="+mn-lt"/>
            </a:endParaRPr>
          </a:p>
          <a:p>
            <a:pPr algn="dist" defTabSz="1219200">
              <a:lnSpc>
                <a:spcPct val="120000"/>
              </a:lnSpc>
            </a:pPr>
            <a:r>
              <a:rPr lang="zh-CN" altLang="en-US" sz="8000" spc="400" dirty="0">
                <a:solidFill>
                  <a:srgbClr val="FFBE00">
                    <a:lumMod val="40000"/>
                    <a:lumOff val="60000"/>
                  </a:srgbClr>
                </a:solidFill>
                <a:effectLst>
                  <a:outerShdw blurRad="50800" dist="38100" dir="2700000" algn="tl" rotWithShape="0">
                    <a:prstClr val="black">
                      <a:alpha val="40000"/>
                    </a:prstClr>
                  </a:outerShdw>
                </a:effectLst>
                <a:latin typeface="文鼎习" panose="020B0602010101010101" pitchFamily="33" charset="-122"/>
                <a:ea typeface="文鼎习" panose="020B0602010101010101" pitchFamily="33" charset="-122"/>
                <a:cs typeface="+mn-ea"/>
                <a:sym typeface="+mn-lt"/>
              </a:rPr>
              <a:t>严格遵守党章</a:t>
            </a:r>
          </a:p>
        </p:txBody>
      </p:sp>
      <p:sp>
        <p:nvSpPr>
          <p:cNvPr id="4" name="文本框 3"/>
          <p:cNvSpPr txBox="1"/>
          <p:nvPr/>
        </p:nvSpPr>
        <p:spPr>
          <a:xfrm>
            <a:off x="9523741" y="2053509"/>
            <a:ext cx="1071062" cy="3289818"/>
          </a:xfrm>
          <a:prstGeom prst="rect">
            <a:avLst/>
          </a:prstGeom>
          <a:noFill/>
          <a:effectLst>
            <a:outerShdw blurRad="50800" dist="38100" dir="2700000" algn="tl" rotWithShape="0">
              <a:prstClr val="black">
                <a:alpha val="40000"/>
              </a:prstClr>
            </a:outerShdw>
          </a:effectLst>
        </p:spPr>
        <p:txBody>
          <a:bodyPr vert="eaVert" wrap="square" rtlCol="0">
            <a:spAutoFit/>
          </a:bodyPr>
          <a:lstStyle/>
          <a:p>
            <a:pPr defTabSz="1219200">
              <a:lnSpc>
                <a:spcPct val="120000"/>
              </a:lnSpc>
            </a:pPr>
            <a:r>
              <a:rPr lang="zh-CN" altLang="en-US" sz="4800" spc="-400" dirty="0">
                <a:solidFill>
                  <a:srgbClr val="FFBE00">
                    <a:lumMod val="40000"/>
                    <a:lumOff val="60000"/>
                  </a:srgbClr>
                </a:solidFill>
                <a:latin typeface="华文行楷" panose="02010800040101010101" pitchFamily="2" charset="-122"/>
                <a:ea typeface="华文行楷" panose="02010800040101010101" pitchFamily="2" charset="-122"/>
                <a:cs typeface="+mn-ea"/>
                <a:sym typeface="+mn-lt"/>
              </a:rPr>
              <a:t>习近平</a:t>
            </a:r>
          </a:p>
        </p:txBody>
      </p:sp>
      <p:pic>
        <p:nvPicPr>
          <p:cNvPr id="11" name="图片 10" descr="图片包含 蛋糕, 就坐&#10;&#10;已生成极高可信度的说明"/>
          <p:cNvPicPr>
            <a:picLocks noChangeAspect="1"/>
          </p:cNvPicPr>
          <p:nvPr/>
        </p:nvPicPr>
        <p:blipFill rotWithShape="1">
          <a:blip r:embed="rId4" cstate="email"/>
          <a:srcRect/>
          <a:stretch>
            <a:fillRect/>
          </a:stretch>
        </p:blipFill>
        <p:spPr>
          <a:xfrm flipH="1">
            <a:off x="0" y="2574218"/>
            <a:ext cx="12192000" cy="4283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4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社会主义初级阶段</a:t>
            </a:r>
          </a:p>
        </p:txBody>
      </p:sp>
      <p:sp>
        <p:nvSpPr>
          <p:cNvPr id="50" name="TextBox 49"/>
          <p:cNvSpPr txBox="1"/>
          <p:nvPr/>
        </p:nvSpPr>
        <p:spPr>
          <a:xfrm>
            <a:off x="830394" y="1944396"/>
            <a:ext cx="5073585" cy="880306"/>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社会主义  </a:t>
            </a:r>
            <a:r>
              <a:rPr lang="zh-CN" altLang="en-US" sz="4265" b="1" dirty="0">
                <a:solidFill>
                  <a:srgbClr val="9B0D13"/>
                </a:solidFill>
                <a:latin typeface="Impact" panose="020B0806030902050204"/>
                <a:ea typeface="微软雅黑" panose="020B0503020204020204" pitchFamily="34" charset="-122"/>
                <a:cs typeface="+mn-ea"/>
                <a:sym typeface="+mn-lt"/>
              </a:rPr>
              <a:t>初级阶段</a:t>
            </a:r>
          </a:p>
        </p:txBody>
      </p:sp>
      <p:sp>
        <p:nvSpPr>
          <p:cNvPr id="7" name="矩形 6"/>
          <p:cNvSpPr/>
          <p:nvPr/>
        </p:nvSpPr>
        <p:spPr>
          <a:xfrm>
            <a:off x="1790795" y="3193980"/>
            <a:ext cx="4155428" cy="1274003"/>
          </a:xfrm>
          <a:prstGeom prst="rect">
            <a:avLst/>
          </a:prstGeom>
        </p:spPr>
        <p:txBody>
          <a:bodyPr wrap="square">
            <a:spAutoFit/>
          </a:bodyPr>
          <a:lstStyle/>
          <a:p>
            <a:pPr defTabSz="1219200">
              <a:lnSpc>
                <a:spcPct val="120000"/>
              </a:lnSpc>
            </a:pP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必须坚持和完善公有制为主体，多种所有制经济共同发展的</a:t>
            </a:r>
            <a:r>
              <a:rPr lang="zh-CN" altLang="en-US" sz="2135" b="1" dirty="0">
                <a:solidFill>
                  <a:srgbClr val="9B0D13"/>
                </a:solidFill>
                <a:latin typeface="Impact" panose="020B0806030902050204"/>
                <a:ea typeface="微软雅黑" panose="020B0503020204020204" pitchFamily="34" charset="-122"/>
                <a:cs typeface="+mn-ea"/>
                <a:sym typeface="+mn-lt"/>
              </a:rPr>
              <a:t>基本经济制度</a:t>
            </a:r>
          </a:p>
        </p:txBody>
      </p:sp>
      <p:sp>
        <p:nvSpPr>
          <p:cNvPr id="8" name="矩形 7"/>
          <p:cNvSpPr/>
          <p:nvPr/>
        </p:nvSpPr>
        <p:spPr>
          <a:xfrm>
            <a:off x="527382" y="4616123"/>
            <a:ext cx="4042724" cy="880113"/>
          </a:xfrm>
          <a:prstGeom prst="rect">
            <a:avLst/>
          </a:prstGeom>
        </p:spPr>
        <p:txBody>
          <a:bodyPr wrap="square">
            <a:spAutoFit/>
          </a:bodyPr>
          <a:lstStyle/>
          <a:p>
            <a:pPr defTabSz="1219200">
              <a:lnSpc>
                <a:spcPct val="120000"/>
              </a:lnSpc>
            </a:pPr>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坚持和完善按劳分配为主体</a:t>
            </a:r>
            <a:r>
              <a:rPr lang="zh-CN" altLang="en-US" sz="2135" b="1" kern="100" dirty="0">
                <a:solidFill>
                  <a:srgbClr val="000000">
                    <a:lumMod val="75000"/>
                    <a:lumOff val="25000"/>
                  </a:srgbClr>
                </a:solidFill>
                <a:latin typeface="Impact" panose="020B0806030902050204"/>
                <a:ea typeface="微软雅黑" panose="020B0503020204020204" pitchFamily="34" charset="-122"/>
                <a:cs typeface="+mn-ea"/>
                <a:sym typeface="+mn-lt"/>
              </a:rPr>
              <a:t>，</a:t>
            </a:r>
            <a:endParaRPr lang="en-US"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lnSpc>
                <a:spcPct val="120000"/>
              </a:lnSpc>
            </a:pPr>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多种分配方式并存的</a:t>
            </a:r>
            <a:r>
              <a:rPr lang="zh-CN" altLang="zh-CN" sz="2135" b="1" kern="100" dirty="0">
                <a:solidFill>
                  <a:srgbClr val="9B0D13"/>
                </a:solidFill>
                <a:latin typeface="Impact" panose="020B0806030902050204"/>
                <a:ea typeface="微软雅黑" panose="020B0503020204020204" pitchFamily="34" charset="-122"/>
                <a:cs typeface="+mn-ea"/>
                <a:sym typeface="+mn-lt"/>
              </a:rPr>
              <a:t>分配制度</a:t>
            </a:r>
            <a:endParaRPr lang="zh-CN" altLang="en-US" sz="2135" b="1" dirty="0">
              <a:solidFill>
                <a:srgbClr val="9B0D13"/>
              </a:solidFill>
              <a:latin typeface="Impact" panose="020B0806030902050204"/>
              <a:ea typeface="微软雅黑" panose="020B0503020204020204" pitchFamily="34" charset="-122"/>
              <a:cs typeface="+mn-ea"/>
              <a:sym typeface="+mn-lt"/>
            </a:endParaRPr>
          </a:p>
        </p:txBody>
      </p:sp>
      <p:sp>
        <p:nvSpPr>
          <p:cNvPr id="9" name="矩形 8"/>
          <p:cNvSpPr/>
          <p:nvPr/>
        </p:nvSpPr>
        <p:spPr>
          <a:xfrm>
            <a:off x="6320119" y="2936402"/>
            <a:ext cx="5728543" cy="1421928"/>
          </a:xfrm>
          <a:prstGeom prst="rect">
            <a:avLst/>
          </a:prstGeom>
        </p:spPr>
        <p:txBody>
          <a:bodyPr wrap="square">
            <a:spAutoFit/>
          </a:bodyPr>
          <a:lstStyle/>
          <a:p>
            <a:pPr defTabSz="1219200">
              <a:lnSpc>
                <a:spcPct val="120000"/>
              </a:lnSpc>
            </a:pPr>
            <a:r>
              <a:rPr lang="zh-CN" altLang="zh-CN" sz="2400" b="1" dirty="0">
                <a:solidFill>
                  <a:srgbClr val="9B0D13"/>
                </a:solidFill>
                <a:latin typeface="Impact" panose="020B0806030902050204"/>
                <a:ea typeface="微软雅黑" panose="020B0503020204020204" pitchFamily="34" charset="-122"/>
                <a:cs typeface="+mn-ea"/>
                <a:sym typeface="+mn-lt"/>
              </a:rPr>
              <a:t>有利于</a:t>
            </a:r>
            <a:r>
              <a:rPr lang="en-US" altLang="zh-CN" sz="2135" b="1" dirty="0">
                <a:solidFill>
                  <a:srgbClr val="9B0D13"/>
                </a:solidFill>
                <a:latin typeface="Impact" panose="020B0806030902050204"/>
                <a:ea typeface="微软雅黑" panose="020B0503020204020204" pitchFamily="34" charset="-122"/>
                <a:cs typeface="+mn-ea"/>
                <a:sym typeface="+mn-lt"/>
              </a:rPr>
              <a:t>  </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发展社会主义社会的生产力</a:t>
            </a:r>
            <a:endPar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lnSpc>
                <a:spcPct val="120000"/>
              </a:lnSpc>
            </a:pPr>
            <a:r>
              <a:rPr lang="zh-CN" altLang="zh-CN" sz="2400" b="1" dirty="0">
                <a:solidFill>
                  <a:srgbClr val="9B0D13"/>
                </a:solidFill>
                <a:latin typeface="Impact" panose="020B0806030902050204"/>
                <a:ea typeface="微软雅黑" panose="020B0503020204020204" pitchFamily="34" charset="-122"/>
                <a:cs typeface="+mn-ea"/>
                <a:sym typeface="+mn-lt"/>
              </a:rPr>
              <a:t>有利于</a:t>
            </a:r>
            <a:r>
              <a:rPr lang="en-US" altLang="zh-CN" sz="2135" b="1" dirty="0">
                <a:solidFill>
                  <a:srgbClr val="9B0D13"/>
                </a:solidFill>
                <a:latin typeface="Impact" panose="020B0806030902050204"/>
                <a:ea typeface="微软雅黑" panose="020B0503020204020204" pitchFamily="34" charset="-122"/>
                <a:cs typeface="+mn-ea"/>
                <a:sym typeface="+mn-lt"/>
              </a:rPr>
              <a:t>  </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增强社会主义国家的综合国力</a:t>
            </a:r>
            <a:endPar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lnSpc>
                <a:spcPct val="120000"/>
              </a:lnSpc>
            </a:pPr>
            <a:r>
              <a:rPr lang="zh-CN" altLang="zh-CN" sz="2400" b="1" dirty="0">
                <a:solidFill>
                  <a:srgbClr val="9B0D13"/>
                </a:solidFill>
                <a:latin typeface="Impact" panose="020B0806030902050204"/>
                <a:ea typeface="微软雅黑" panose="020B0503020204020204" pitchFamily="34" charset="-122"/>
                <a:cs typeface="+mn-ea"/>
                <a:sym typeface="+mn-lt"/>
              </a:rPr>
              <a:t>有利于</a:t>
            </a:r>
            <a:r>
              <a:rPr lang="en-US" altLang="zh-CN" sz="2400" b="1" dirty="0">
                <a:solidFill>
                  <a:srgbClr val="9B0D13"/>
                </a:solidFill>
                <a:latin typeface="Impact" panose="020B0806030902050204"/>
                <a:ea typeface="微软雅黑" panose="020B0503020204020204" pitchFamily="34" charset="-122"/>
                <a:cs typeface="+mn-ea"/>
                <a:sym typeface="+mn-lt"/>
              </a:rPr>
              <a:t>  </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提高人民的生活水平</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 </a:t>
            </a:r>
          </a:p>
        </p:txBody>
      </p:sp>
      <p:sp>
        <p:nvSpPr>
          <p:cNvPr id="26" name="矩形 25"/>
          <p:cNvSpPr/>
          <p:nvPr/>
        </p:nvSpPr>
        <p:spPr>
          <a:xfrm>
            <a:off x="638795" y="3296323"/>
            <a:ext cx="1152000" cy="115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基本经济制度</a:t>
            </a:r>
          </a:p>
        </p:txBody>
      </p:sp>
      <p:sp>
        <p:nvSpPr>
          <p:cNvPr id="27" name="矩形 26"/>
          <p:cNvSpPr/>
          <p:nvPr/>
        </p:nvSpPr>
        <p:spPr>
          <a:xfrm>
            <a:off x="4570107" y="4448323"/>
            <a:ext cx="1152000" cy="115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分配</a:t>
            </a:r>
            <a:endParaRPr lang="en-US" altLang="zh-CN" sz="2135" b="1"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lnSpc>
                <a:spcPct val="120000"/>
              </a:lnSpc>
            </a:pPr>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制度</a:t>
            </a:r>
          </a:p>
        </p:txBody>
      </p:sp>
      <p:sp>
        <p:nvSpPr>
          <p:cNvPr id="28" name="矩形 27"/>
          <p:cNvSpPr/>
          <p:nvPr/>
        </p:nvSpPr>
        <p:spPr>
          <a:xfrm>
            <a:off x="6306896" y="2209621"/>
            <a:ext cx="5549741"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各项工作总的出发点和检验标准</a:t>
            </a:r>
          </a:p>
        </p:txBody>
      </p:sp>
      <p:sp>
        <p:nvSpPr>
          <p:cNvPr id="11" name="矩形 10"/>
          <p:cNvSpPr/>
          <p:nvPr/>
        </p:nvSpPr>
        <p:spPr>
          <a:xfrm>
            <a:off x="6246970" y="5228260"/>
            <a:ext cx="5648041" cy="1077026"/>
          </a:xfrm>
          <a:prstGeom prst="rect">
            <a:avLst/>
          </a:prstGeom>
        </p:spPr>
        <p:txBody>
          <a:bodyPr wrap="square">
            <a:spAutoFit/>
          </a:bodyPr>
          <a:lstStyle/>
          <a:p>
            <a:pPr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必须按照中国特色社会主义事业总体布局，全面推进</a:t>
            </a:r>
            <a:r>
              <a:rPr lang="zh-CN" altLang="en-US" sz="2135" b="1" dirty="0">
                <a:solidFill>
                  <a:srgbClr val="9B0D13"/>
                </a:solidFill>
                <a:latin typeface="Impact" panose="020B0806030902050204"/>
                <a:ea typeface="微软雅黑" panose="020B0503020204020204" pitchFamily="34" charset="-122"/>
                <a:cs typeface="+mn-ea"/>
                <a:sym typeface="+mn-lt"/>
              </a:rPr>
              <a:t>经济建设、政治建设、文化建设、社会建设、生态文明建设</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a:t>
            </a:r>
          </a:p>
        </p:txBody>
      </p:sp>
      <p:sp>
        <p:nvSpPr>
          <p:cNvPr id="12" name="矩形 11"/>
          <p:cNvSpPr/>
          <p:nvPr/>
        </p:nvSpPr>
        <p:spPr>
          <a:xfrm>
            <a:off x="6306896" y="4525105"/>
            <a:ext cx="5549741"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五位一体战略布局</a:t>
            </a:r>
          </a:p>
        </p:txBody>
      </p:sp>
      <p:sp>
        <p:nvSpPr>
          <p:cNvPr id="2" name="矩形 1"/>
          <p:cNvSpPr/>
          <p:nvPr/>
        </p:nvSpPr>
        <p:spPr>
          <a:xfrm>
            <a:off x="335362" y="2882360"/>
            <a:ext cx="5610861" cy="3453897"/>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endParaRPr>
          </a:p>
        </p:txBody>
      </p:sp>
      <p:sp>
        <p:nvSpPr>
          <p:cNvPr id="4" name="矩形 3"/>
          <p:cNvSpPr/>
          <p:nvPr/>
        </p:nvSpPr>
        <p:spPr>
          <a:xfrm>
            <a:off x="638795" y="5782258"/>
            <a:ext cx="5083312" cy="335041"/>
          </a:xfrm>
          <a:prstGeom prst="rect">
            <a:avLst/>
          </a:prstGeom>
          <a:pattFill prst="dkUpDiag">
            <a:fgClr>
              <a:schemeClr val="accent1"/>
            </a:fgClr>
            <a:bgClr>
              <a:schemeClr val="bg1"/>
            </a:bgClr>
          </a:patt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2000" fill="hold"/>
                                        <p:tgtEl>
                                          <p:spTgt spid="50"/>
                                        </p:tgtEl>
                                        <p:attrNameLst>
                                          <p:attrName>ppt_w</p:attrName>
                                        </p:attrNameLst>
                                      </p:cBhvr>
                                      <p:tavLst>
                                        <p:tav tm="0">
                                          <p:val>
                                            <p:fltVal val="0"/>
                                          </p:val>
                                        </p:tav>
                                        <p:tav tm="100000">
                                          <p:val>
                                            <p:strVal val="#ppt_w"/>
                                          </p:val>
                                        </p:tav>
                                      </p:tavLst>
                                    </p:anim>
                                    <p:anim calcmode="lin" valueType="num">
                                      <p:cBhvr>
                                        <p:cTn id="8" dur="2000" fill="hold"/>
                                        <p:tgtEl>
                                          <p:spTgt spid="50"/>
                                        </p:tgtEl>
                                        <p:attrNameLst>
                                          <p:attrName>ppt_h</p:attrName>
                                        </p:attrNameLst>
                                      </p:cBhvr>
                                      <p:tavLst>
                                        <p:tav tm="0">
                                          <p:val>
                                            <p:fltVal val="0"/>
                                          </p:val>
                                        </p:tav>
                                        <p:tav tm="100000">
                                          <p:val>
                                            <p:strVal val="#ppt_h"/>
                                          </p:val>
                                        </p:tav>
                                      </p:tavLst>
                                    </p:anim>
                                    <p:animEffect transition="in" filter="fade">
                                      <p:cBhvr>
                                        <p:cTn id="9" dur="2000"/>
                                        <p:tgtEl>
                                          <p:spTgt spid="50"/>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anim calcmode="lin" valueType="num">
                                      <p:cBhvr>
                                        <p:cTn id="14" dur="1500" fill="hold"/>
                                        <p:tgtEl>
                                          <p:spTgt spid="2"/>
                                        </p:tgtEl>
                                        <p:attrNameLst>
                                          <p:attrName>ppt_x</p:attrName>
                                        </p:attrNameLst>
                                      </p:cBhvr>
                                      <p:tavLst>
                                        <p:tav tm="0">
                                          <p:val>
                                            <p:strVal val="#ppt_x"/>
                                          </p:val>
                                        </p:tav>
                                        <p:tav tm="100000">
                                          <p:val>
                                            <p:strVal val="#ppt_x"/>
                                          </p:val>
                                        </p:tav>
                                      </p:tavLst>
                                    </p:anim>
                                    <p:anim calcmode="lin" valueType="num">
                                      <p:cBhvr>
                                        <p:cTn id="15" dur="1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6"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ircle(in)">
                                      <p:cBhvr>
                                        <p:cTn id="19" dur="2000"/>
                                        <p:tgtEl>
                                          <p:spTgt spid="26"/>
                                        </p:tgtEl>
                                      </p:cBhvr>
                                    </p:animEffect>
                                  </p:childTnLst>
                                </p:cTn>
                              </p:par>
                            </p:childTnLst>
                          </p:cTn>
                        </p:par>
                        <p:par>
                          <p:cTn id="20" fill="hold">
                            <p:stCondLst>
                              <p:cond delay="5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500"/>
                                        <p:tgtEl>
                                          <p:spTgt spid="7"/>
                                        </p:tgtEl>
                                      </p:cBhvr>
                                    </p:animEffect>
                                    <p:anim calcmode="lin" valueType="num">
                                      <p:cBhvr>
                                        <p:cTn id="24" dur="1500" fill="hold"/>
                                        <p:tgtEl>
                                          <p:spTgt spid="7"/>
                                        </p:tgtEl>
                                        <p:attrNameLst>
                                          <p:attrName>ppt_x</p:attrName>
                                        </p:attrNameLst>
                                      </p:cBhvr>
                                      <p:tavLst>
                                        <p:tav tm="0">
                                          <p:val>
                                            <p:strVal val="#ppt_x"/>
                                          </p:val>
                                        </p:tav>
                                        <p:tav tm="100000">
                                          <p:val>
                                            <p:strVal val="#ppt_x"/>
                                          </p:val>
                                        </p:tav>
                                      </p:tavLst>
                                    </p:anim>
                                    <p:anim calcmode="lin" valueType="num">
                                      <p:cBhvr>
                                        <p:cTn id="25" dur="1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7000"/>
                            </p:stCondLst>
                            <p:childTnLst>
                              <p:par>
                                <p:cTn id="27" presetID="6"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circle(in)">
                                      <p:cBhvr>
                                        <p:cTn id="29" dur="2000"/>
                                        <p:tgtEl>
                                          <p:spTgt spid="27"/>
                                        </p:tgtEl>
                                      </p:cBhvr>
                                    </p:animEffect>
                                  </p:childTnLst>
                                </p:cTn>
                              </p:par>
                            </p:childTnLst>
                          </p:cTn>
                        </p:par>
                        <p:par>
                          <p:cTn id="30" fill="hold">
                            <p:stCondLst>
                              <p:cond delay="9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500"/>
                                        <p:tgtEl>
                                          <p:spTgt spid="8"/>
                                        </p:tgtEl>
                                      </p:cBhvr>
                                    </p:animEffect>
                                    <p:anim calcmode="lin" valueType="num">
                                      <p:cBhvr>
                                        <p:cTn id="34" dur="1500" fill="hold"/>
                                        <p:tgtEl>
                                          <p:spTgt spid="8"/>
                                        </p:tgtEl>
                                        <p:attrNameLst>
                                          <p:attrName>ppt_x</p:attrName>
                                        </p:attrNameLst>
                                      </p:cBhvr>
                                      <p:tavLst>
                                        <p:tav tm="0">
                                          <p:val>
                                            <p:strVal val="#ppt_x"/>
                                          </p:val>
                                        </p:tav>
                                        <p:tav tm="100000">
                                          <p:val>
                                            <p:strVal val="#ppt_x"/>
                                          </p:val>
                                        </p:tav>
                                      </p:tavLst>
                                    </p:anim>
                                    <p:anim calcmode="lin" valueType="num">
                                      <p:cBhvr>
                                        <p:cTn id="35" dur="15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105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500"/>
                                        <p:tgtEl>
                                          <p:spTgt spid="4"/>
                                        </p:tgtEl>
                                      </p:cBhvr>
                                    </p:animEffect>
                                  </p:childTnLst>
                                </p:cTn>
                              </p:par>
                            </p:childTnLst>
                          </p:cTn>
                        </p:par>
                        <p:par>
                          <p:cTn id="40" fill="hold">
                            <p:stCondLst>
                              <p:cond delay="12000"/>
                            </p:stCondLst>
                            <p:childTnLst>
                              <p:par>
                                <p:cTn id="41" presetID="16" presetClass="entr" presetSubtype="2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1500"/>
                                        <p:tgtEl>
                                          <p:spTgt spid="28"/>
                                        </p:tgtEl>
                                      </p:cBhvr>
                                    </p:animEffect>
                                  </p:childTnLst>
                                </p:cTn>
                              </p:par>
                            </p:childTnLst>
                          </p:cTn>
                        </p:par>
                        <p:par>
                          <p:cTn id="44" fill="hold">
                            <p:stCondLst>
                              <p:cond delay="135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500"/>
                                        <p:tgtEl>
                                          <p:spTgt spid="9"/>
                                        </p:tgtEl>
                                      </p:cBhvr>
                                    </p:animEffect>
                                    <p:anim calcmode="lin" valueType="num">
                                      <p:cBhvr>
                                        <p:cTn id="48" dur="1500" fill="hold"/>
                                        <p:tgtEl>
                                          <p:spTgt spid="9"/>
                                        </p:tgtEl>
                                        <p:attrNameLst>
                                          <p:attrName>ppt_x</p:attrName>
                                        </p:attrNameLst>
                                      </p:cBhvr>
                                      <p:tavLst>
                                        <p:tav tm="0">
                                          <p:val>
                                            <p:strVal val="#ppt_x"/>
                                          </p:val>
                                        </p:tav>
                                        <p:tav tm="100000">
                                          <p:val>
                                            <p:strVal val="#ppt_x"/>
                                          </p:val>
                                        </p:tav>
                                      </p:tavLst>
                                    </p:anim>
                                    <p:anim calcmode="lin" valueType="num">
                                      <p:cBhvr>
                                        <p:cTn id="49" dur="15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15000"/>
                            </p:stCondLst>
                            <p:childTnLst>
                              <p:par>
                                <p:cTn id="51" presetID="16" presetClass="entr" presetSubtype="2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1500"/>
                                        <p:tgtEl>
                                          <p:spTgt spid="12"/>
                                        </p:tgtEl>
                                      </p:cBhvr>
                                    </p:animEffect>
                                  </p:childTnLst>
                                </p:cTn>
                              </p:par>
                            </p:childTnLst>
                          </p:cTn>
                        </p:par>
                        <p:par>
                          <p:cTn id="54" fill="hold">
                            <p:stCondLst>
                              <p:cond delay="16500"/>
                            </p:stCondLst>
                            <p:childTnLst>
                              <p:par>
                                <p:cTn id="55" presetID="42"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500"/>
                                        <p:tgtEl>
                                          <p:spTgt spid="11"/>
                                        </p:tgtEl>
                                      </p:cBhvr>
                                    </p:animEffect>
                                    <p:anim calcmode="lin" valueType="num">
                                      <p:cBhvr>
                                        <p:cTn id="58" dur="1500" fill="hold"/>
                                        <p:tgtEl>
                                          <p:spTgt spid="11"/>
                                        </p:tgtEl>
                                        <p:attrNameLst>
                                          <p:attrName>ppt_x</p:attrName>
                                        </p:attrNameLst>
                                      </p:cBhvr>
                                      <p:tavLst>
                                        <p:tav tm="0">
                                          <p:val>
                                            <p:strVal val="#ppt_x"/>
                                          </p:val>
                                        </p:tav>
                                        <p:tav tm="100000">
                                          <p:val>
                                            <p:strVal val="#ppt_x"/>
                                          </p:val>
                                        </p:tav>
                                      </p:tavLst>
                                    </p:anim>
                                    <p:anim calcmode="lin" valueType="num">
                                      <p:cBhvr>
                                        <p:cTn id="59"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 grpId="0"/>
      <p:bldP spid="8" grpId="0"/>
      <p:bldP spid="9" grpId="0"/>
      <p:bldP spid="26" grpId="0" animBg="1"/>
      <p:bldP spid="27" grpId="0" animBg="1"/>
      <p:bldP spid="28" grpId="0" animBg="1"/>
      <p:bldP spid="11" grpId="0"/>
      <p:bldP spid="12" grpId="0" animBg="1"/>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新世纪新阶段的战略目标</a:t>
            </a:r>
          </a:p>
        </p:txBody>
      </p:sp>
      <p:sp>
        <p:nvSpPr>
          <p:cNvPr id="50" name="TextBox 49"/>
          <p:cNvSpPr txBox="1"/>
          <p:nvPr/>
        </p:nvSpPr>
        <p:spPr>
          <a:xfrm>
            <a:off x="746803" y="3527332"/>
            <a:ext cx="4117951" cy="781689"/>
          </a:xfrm>
          <a:prstGeom prst="rect">
            <a:avLst/>
          </a:prstGeom>
          <a:noFill/>
        </p:spPr>
        <p:txBody>
          <a:bodyPr wrap="square" rtlCol="0">
            <a:spAutoFit/>
          </a:bodyPr>
          <a:lstStyle/>
          <a:p>
            <a:pPr algn="r" defTabSz="1219200">
              <a:lnSpc>
                <a:spcPct val="120000"/>
              </a:lnSpc>
            </a:pP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新世纪新阶段</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  </a:t>
            </a:r>
            <a:r>
              <a:rPr lang="zh-CN" altLang="en-US" sz="3735" b="1" dirty="0">
                <a:solidFill>
                  <a:srgbClr val="9B0D13"/>
                </a:solidFill>
                <a:latin typeface="Impact" panose="020B0806030902050204"/>
                <a:ea typeface="微软雅黑" panose="020B0503020204020204" pitchFamily="34" charset="-122"/>
                <a:cs typeface="+mn-ea"/>
                <a:sym typeface="+mn-lt"/>
              </a:rPr>
              <a:t>战略目标</a:t>
            </a:r>
          </a:p>
        </p:txBody>
      </p:sp>
      <p:sp>
        <p:nvSpPr>
          <p:cNvPr id="4" name="矩形 3"/>
          <p:cNvSpPr/>
          <p:nvPr/>
        </p:nvSpPr>
        <p:spPr>
          <a:xfrm>
            <a:off x="623392" y="4579334"/>
            <a:ext cx="4347880" cy="1520544"/>
          </a:xfrm>
          <a:prstGeom prst="rect">
            <a:avLst/>
          </a:prstGeom>
        </p:spPr>
        <p:txBody>
          <a:bodyPr wrap="square">
            <a:spAutoFit/>
          </a:bodyPr>
          <a:lstStyle/>
          <a:p>
            <a:pPr algn="just"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明确指出：在新世纪新阶段，经济和社会发展的战略目标是，巩固和发展已经初步达到的小康水平，实现两个百年奋斗目标。</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16" name="矩形 15"/>
          <p:cNvSpPr/>
          <p:nvPr/>
        </p:nvSpPr>
        <p:spPr>
          <a:xfrm>
            <a:off x="5712037" y="3525012"/>
            <a:ext cx="6144603" cy="748795"/>
          </a:xfrm>
          <a:prstGeom prst="rect">
            <a:avLst/>
          </a:prstGeom>
        </p:spPr>
        <p:txBody>
          <a:bodyPr wrap="square">
            <a:spAutoFit/>
          </a:bodyPr>
          <a:lstStyle/>
          <a:p>
            <a:pPr defTabSz="1219200"/>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rPr>
              <a:t>到建党一百年时，建成惠及十几亿人口的更高水平的小康社会</a:t>
            </a:r>
          </a:p>
        </p:txBody>
      </p:sp>
      <p:sp>
        <p:nvSpPr>
          <p:cNvPr id="23" name="矩形 22"/>
          <p:cNvSpPr/>
          <p:nvPr/>
        </p:nvSpPr>
        <p:spPr>
          <a:xfrm>
            <a:off x="5712037" y="4974172"/>
            <a:ext cx="6144603" cy="748795"/>
          </a:xfrm>
          <a:prstGeom prst="rect">
            <a:avLst/>
          </a:prstGeom>
        </p:spPr>
        <p:txBody>
          <a:bodyPr wrap="square">
            <a:spAutoFit/>
          </a:bodyPr>
          <a:lstStyle/>
          <a:p>
            <a:pPr defTabSz="1219200"/>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rPr>
              <a:t>到建国一百年时，人均国内生产总值达到中等发达国家水平，基本实现现代化</a:t>
            </a:r>
          </a:p>
        </p:txBody>
      </p:sp>
      <p:grpSp>
        <p:nvGrpSpPr>
          <p:cNvPr id="24" name="组合 23"/>
          <p:cNvGrpSpPr/>
          <p:nvPr/>
        </p:nvGrpSpPr>
        <p:grpSpPr>
          <a:xfrm>
            <a:off x="5712038" y="2948947"/>
            <a:ext cx="3260425" cy="420564"/>
            <a:chOff x="3851920" y="1635646"/>
            <a:chExt cx="2445319" cy="315423"/>
          </a:xfrm>
          <a:effectLst>
            <a:outerShdw blurRad="50800" dist="38100" dir="2700000" algn="tl" rotWithShape="0">
              <a:prstClr val="black">
                <a:alpha val="40000"/>
              </a:prstClr>
            </a:outerShdw>
          </a:effectLst>
        </p:grpSpPr>
        <p:sp>
          <p:nvSpPr>
            <p:cNvPr id="25" name="矩形 24"/>
            <p:cNvSpPr/>
            <p:nvPr/>
          </p:nvSpPr>
          <p:spPr>
            <a:xfrm>
              <a:off x="3851920" y="1635646"/>
              <a:ext cx="1372010" cy="315423"/>
            </a:xfrm>
            <a:prstGeom prst="rect">
              <a:avLst/>
            </a:prstGeom>
            <a:solidFill>
              <a:schemeClr val="accent1"/>
            </a:solidFill>
          </p:spPr>
          <p:txBody>
            <a:bodyPr wrap="none">
              <a:spAutoFit/>
            </a:bodyPr>
            <a:lstStyle/>
            <a:p>
              <a:pPr defTabSz="1219200"/>
              <a:r>
                <a:rPr lang="zh-CN" altLang="en-US" sz="2135" b="1" dirty="0">
                  <a:solidFill>
                    <a:srgbClr val="FFBE00">
                      <a:lumMod val="20000"/>
                      <a:lumOff val="80000"/>
                    </a:srgbClr>
                  </a:solidFill>
                  <a:latin typeface="微软雅黑" panose="020B0503020204020204" pitchFamily="34" charset="-122"/>
                  <a:ea typeface="微软雅黑" panose="020B0503020204020204" pitchFamily="34" charset="-122"/>
                </a:rPr>
                <a:t>第一个一百年</a:t>
              </a:r>
              <a:endParaRPr lang="en-US" altLang="zh-CN" sz="2135" b="1" dirty="0">
                <a:solidFill>
                  <a:srgbClr val="FFBE00">
                    <a:lumMod val="20000"/>
                    <a:lumOff val="80000"/>
                  </a:srgbClr>
                </a:solidFill>
                <a:latin typeface="微软雅黑" panose="020B0503020204020204" pitchFamily="34" charset="-122"/>
                <a:ea typeface="微软雅黑" panose="020B0503020204020204" pitchFamily="34" charset="-122"/>
              </a:endParaRPr>
            </a:p>
          </p:txBody>
        </p:sp>
        <p:sp>
          <p:nvSpPr>
            <p:cNvPr id="26" name="矩形 25"/>
            <p:cNvSpPr/>
            <p:nvPr/>
          </p:nvSpPr>
          <p:spPr>
            <a:xfrm>
              <a:off x="5285904" y="1635646"/>
              <a:ext cx="1011335" cy="315423"/>
            </a:xfrm>
            <a:prstGeom prst="rect">
              <a:avLst/>
            </a:prstGeom>
            <a:solidFill>
              <a:schemeClr val="tx1">
                <a:lumMod val="75000"/>
                <a:lumOff val="25000"/>
              </a:schemeClr>
            </a:solidFill>
          </p:spPr>
          <p:txBody>
            <a:bodyPr wrap="none">
              <a:spAutoFit/>
            </a:bodyPr>
            <a:lstStyle/>
            <a:p>
              <a:pPr algn="ctr" defTabSz="1219200"/>
              <a:r>
                <a:rPr lang="en-US" altLang="zh-CN" sz="2135" dirty="0">
                  <a:solidFill>
                    <a:srgbClr val="FFBE00">
                      <a:lumMod val="20000"/>
                      <a:lumOff val="80000"/>
                    </a:srgbClr>
                  </a:solidFill>
                  <a:latin typeface="Impact" panose="020B0806030902050204" pitchFamily="34" charset="0"/>
                  <a:ea typeface="微软雅黑" panose="020B0503020204020204" pitchFamily="34" charset="-122"/>
                </a:rPr>
                <a:t>1921~2021</a:t>
              </a:r>
              <a:endParaRPr lang="en-US" altLang="zh-CN" sz="2135" b="1" dirty="0">
                <a:solidFill>
                  <a:srgbClr val="FFBE00">
                    <a:lumMod val="20000"/>
                    <a:lumOff val="80000"/>
                  </a:srgb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712037" y="4447159"/>
            <a:ext cx="3274888" cy="420564"/>
            <a:chOff x="3851920" y="2427734"/>
            <a:chExt cx="2456166" cy="315423"/>
          </a:xfrm>
          <a:effectLst>
            <a:outerShdw blurRad="50800" dist="38100" dir="2700000" algn="tl" rotWithShape="0">
              <a:prstClr val="black">
                <a:alpha val="40000"/>
              </a:prstClr>
            </a:outerShdw>
          </a:effectLst>
        </p:grpSpPr>
        <p:sp>
          <p:nvSpPr>
            <p:cNvPr id="28" name="矩形 27"/>
            <p:cNvSpPr/>
            <p:nvPr/>
          </p:nvSpPr>
          <p:spPr>
            <a:xfrm>
              <a:off x="3851920" y="2427734"/>
              <a:ext cx="1372010" cy="315423"/>
            </a:xfrm>
            <a:prstGeom prst="rect">
              <a:avLst/>
            </a:prstGeom>
            <a:solidFill>
              <a:schemeClr val="accent1"/>
            </a:solidFill>
          </p:spPr>
          <p:txBody>
            <a:bodyPr wrap="none">
              <a:spAutoFit/>
            </a:bodyPr>
            <a:lstStyle/>
            <a:p>
              <a:pPr defTabSz="1219200"/>
              <a:r>
                <a:rPr lang="zh-CN" altLang="en-US" sz="2135" b="1" dirty="0">
                  <a:solidFill>
                    <a:srgbClr val="FFBE00">
                      <a:lumMod val="20000"/>
                      <a:lumOff val="80000"/>
                    </a:srgbClr>
                  </a:solidFill>
                  <a:latin typeface="微软雅黑" panose="020B0503020204020204" pitchFamily="34" charset="-122"/>
                  <a:ea typeface="微软雅黑" panose="020B0503020204020204" pitchFamily="34" charset="-122"/>
                </a:rPr>
                <a:t>第二个一百年</a:t>
              </a:r>
              <a:endParaRPr lang="en-US" altLang="zh-CN" sz="2135" b="1" dirty="0">
                <a:solidFill>
                  <a:srgbClr val="FFBE00">
                    <a:lumMod val="20000"/>
                    <a:lumOff val="80000"/>
                  </a:srgbClr>
                </a:solidFill>
                <a:latin typeface="微软雅黑" panose="020B0503020204020204" pitchFamily="34" charset="-122"/>
                <a:ea typeface="微软雅黑" panose="020B0503020204020204" pitchFamily="34" charset="-122"/>
              </a:endParaRPr>
            </a:p>
          </p:txBody>
        </p:sp>
        <p:sp>
          <p:nvSpPr>
            <p:cNvPr id="29" name="矩形 28"/>
            <p:cNvSpPr/>
            <p:nvPr/>
          </p:nvSpPr>
          <p:spPr>
            <a:xfrm>
              <a:off x="5234235" y="2427734"/>
              <a:ext cx="1073851" cy="315423"/>
            </a:xfrm>
            <a:prstGeom prst="rect">
              <a:avLst/>
            </a:prstGeom>
            <a:solidFill>
              <a:schemeClr val="tx1">
                <a:lumMod val="75000"/>
                <a:lumOff val="25000"/>
              </a:schemeClr>
            </a:solidFill>
          </p:spPr>
          <p:txBody>
            <a:bodyPr wrap="none">
              <a:spAutoFit/>
            </a:bodyPr>
            <a:lstStyle/>
            <a:p>
              <a:pPr algn="ctr" defTabSz="1219200"/>
              <a:r>
                <a:rPr lang="en-US" altLang="zh-CN" sz="2135" dirty="0">
                  <a:solidFill>
                    <a:srgbClr val="FFBE00">
                      <a:lumMod val="20000"/>
                      <a:lumOff val="80000"/>
                    </a:srgbClr>
                  </a:solidFill>
                  <a:latin typeface="Impact" panose="020B0806030902050204" pitchFamily="34" charset="0"/>
                  <a:ea typeface="微软雅黑" panose="020B0503020204020204" pitchFamily="34" charset="-122"/>
                </a:rPr>
                <a:t>1949~2049</a:t>
              </a:r>
              <a:endParaRPr lang="zh-CN" altLang="en-US" sz="2135" dirty="0">
                <a:solidFill>
                  <a:srgbClr val="FFBE00">
                    <a:lumMod val="20000"/>
                    <a:lumOff val="80000"/>
                  </a:srgbClr>
                </a:solidFill>
                <a:latin typeface="Impact" panose="020B0806030902050204" pitchFamily="34" charset="0"/>
                <a:ea typeface="微软雅黑" panose="020B0503020204020204" pitchFamily="34" charset="-122"/>
              </a:endParaRPr>
            </a:p>
          </p:txBody>
        </p:sp>
      </p:grpSp>
      <p:sp>
        <p:nvSpPr>
          <p:cNvPr id="34" name="TextBox 49"/>
          <p:cNvSpPr txBox="1"/>
          <p:nvPr/>
        </p:nvSpPr>
        <p:spPr>
          <a:xfrm>
            <a:off x="7344139" y="1902998"/>
            <a:ext cx="4117951" cy="683264"/>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两个百年  </a:t>
            </a:r>
            <a:r>
              <a:rPr lang="zh-CN" altLang="en-US" sz="3200" b="1" dirty="0">
                <a:solidFill>
                  <a:srgbClr val="9B0D13"/>
                </a:solidFill>
                <a:latin typeface="Impact" panose="020B0806030902050204"/>
                <a:ea typeface="微软雅黑" panose="020B0503020204020204" pitchFamily="34" charset="-122"/>
                <a:cs typeface="+mn-ea"/>
                <a:sym typeface="+mn-lt"/>
              </a:rPr>
              <a:t>奋斗目标</a:t>
            </a:r>
            <a:endParaRPr lang="zh-CN" altLang="en-US" sz="5335" b="1" dirty="0">
              <a:solidFill>
                <a:srgbClr val="9B0D13"/>
              </a:solidFill>
              <a:latin typeface="Impact" panose="020B0806030902050204"/>
              <a:ea typeface="微软雅黑" panose="020B0503020204020204" pitchFamily="34" charset="-122"/>
              <a:cs typeface="+mn-ea"/>
              <a:sym typeface="+mn-lt"/>
            </a:endParaRPr>
          </a:p>
        </p:txBody>
      </p:sp>
      <p:grpSp>
        <p:nvGrpSpPr>
          <p:cNvPr id="35" name="组合 34"/>
          <p:cNvGrpSpPr/>
          <p:nvPr/>
        </p:nvGrpSpPr>
        <p:grpSpPr>
          <a:xfrm>
            <a:off x="746803" y="2122828"/>
            <a:ext cx="4224467" cy="1219383"/>
            <a:chOff x="560102" y="1592122"/>
            <a:chExt cx="3168350" cy="914538"/>
          </a:xfrm>
        </p:grpSpPr>
        <p:grpSp>
          <p:nvGrpSpPr>
            <p:cNvPr id="36" name="组合 35"/>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40"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8"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500"/>
                                        <p:tgtEl>
                                          <p:spTgt spid="35"/>
                                        </p:tgtEl>
                                      </p:cBhvr>
                                    </p:animEffect>
                                    <p:anim calcmode="lin" valueType="num">
                                      <p:cBhvr>
                                        <p:cTn id="8" dur="1500" fill="hold"/>
                                        <p:tgtEl>
                                          <p:spTgt spid="35"/>
                                        </p:tgtEl>
                                        <p:attrNameLst>
                                          <p:attrName>ppt_x</p:attrName>
                                        </p:attrNameLst>
                                      </p:cBhvr>
                                      <p:tavLst>
                                        <p:tav tm="0">
                                          <p:val>
                                            <p:strVal val="#ppt_x"/>
                                          </p:val>
                                        </p:tav>
                                        <p:tav tm="100000">
                                          <p:val>
                                            <p:strVal val="#ppt_x"/>
                                          </p:val>
                                        </p:tav>
                                      </p:tavLst>
                                    </p:anim>
                                    <p:anim calcmode="lin" valueType="num">
                                      <p:cBhvr>
                                        <p:cTn id="9" dur="1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31"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2000" fill="hold"/>
                                        <p:tgtEl>
                                          <p:spTgt spid="34"/>
                                        </p:tgtEl>
                                        <p:attrNameLst>
                                          <p:attrName>ppt_w</p:attrName>
                                        </p:attrNameLst>
                                      </p:cBhvr>
                                      <p:tavLst>
                                        <p:tav tm="0">
                                          <p:val>
                                            <p:fltVal val="0"/>
                                          </p:val>
                                        </p:tav>
                                        <p:tav tm="100000">
                                          <p:val>
                                            <p:strVal val="#ppt_w"/>
                                          </p:val>
                                        </p:tav>
                                      </p:tavLst>
                                    </p:anim>
                                    <p:anim calcmode="lin" valueType="num">
                                      <p:cBhvr>
                                        <p:cTn id="24" dur="2000" fill="hold"/>
                                        <p:tgtEl>
                                          <p:spTgt spid="34"/>
                                        </p:tgtEl>
                                        <p:attrNameLst>
                                          <p:attrName>ppt_h</p:attrName>
                                        </p:attrNameLst>
                                      </p:cBhvr>
                                      <p:tavLst>
                                        <p:tav tm="0">
                                          <p:val>
                                            <p:fltVal val="0"/>
                                          </p:val>
                                        </p:tav>
                                        <p:tav tm="100000">
                                          <p:val>
                                            <p:strVal val="#ppt_h"/>
                                          </p:val>
                                        </p:tav>
                                      </p:tavLst>
                                    </p:anim>
                                    <p:anim calcmode="lin" valueType="num">
                                      <p:cBhvr>
                                        <p:cTn id="25" dur="2000" fill="hold"/>
                                        <p:tgtEl>
                                          <p:spTgt spid="34"/>
                                        </p:tgtEl>
                                        <p:attrNameLst>
                                          <p:attrName>style.rotation</p:attrName>
                                        </p:attrNameLst>
                                      </p:cBhvr>
                                      <p:tavLst>
                                        <p:tav tm="0">
                                          <p:val>
                                            <p:fltVal val="90"/>
                                          </p:val>
                                        </p:tav>
                                        <p:tav tm="100000">
                                          <p:val>
                                            <p:fltVal val="0"/>
                                          </p:val>
                                        </p:tav>
                                      </p:tavLst>
                                    </p:anim>
                                    <p:animEffect transition="in" filter="fade">
                                      <p:cBhvr>
                                        <p:cTn id="26" dur="2000"/>
                                        <p:tgtEl>
                                          <p:spTgt spid="34"/>
                                        </p:tgtEl>
                                      </p:cBhvr>
                                    </p:animEffect>
                                  </p:childTnLst>
                                </p:cTn>
                              </p:par>
                            </p:childTnLst>
                          </p:cTn>
                        </p:par>
                        <p:par>
                          <p:cTn id="27" fill="hold">
                            <p:stCondLst>
                              <p:cond delay="6500"/>
                            </p:stCondLst>
                            <p:childTnLst>
                              <p:par>
                                <p:cTn id="28" presetID="53" presetClass="entr" presetSubtype="16"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500" fill="hold"/>
                                        <p:tgtEl>
                                          <p:spTgt spid="24"/>
                                        </p:tgtEl>
                                        <p:attrNameLst>
                                          <p:attrName>ppt_w</p:attrName>
                                        </p:attrNameLst>
                                      </p:cBhvr>
                                      <p:tavLst>
                                        <p:tav tm="0">
                                          <p:val>
                                            <p:fltVal val="0"/>
                                          </p:val>
                                        </p:tav>
                                        <p:tav tm="100000">
                                          <p:val>
                                            <p:strVal val="#ppt_w"/>
                                          </p:val>
                                        </p:tav>
                                      </p:tavLst>
                                    </p:anim>
                                    <p:anim calcmode="lin" valueType="num">
                                      <p:cBhvr>
                                        <p:cTn id="31" dur="1500" fill="hold"/>
                                        <p:tgtEl>
                                          <p:spTgt spid="24"/>
                                        </p:tgtEl>
                                        <p:attrNameLst>
                                          <p:attrName>ppt_h</p:attrName>
                                        </p:attrNameLst>
                                      </p:cBhvr>
                                      <p:tavLst>
                                        <p:tav tm="0">
                                          <p:val>
                                            <p:fltVal val="0"/>
                                          </p:val>
                                        </p:tav>
                                        <p:tav tm="100000">
                                          <p:val>
                                            <p:strVal val="#ppt_h"/>
                                          </p:val>
                                        </p:tav>
                                      </p:tavLst>
                                    </p:anim>
                                    <p:animEffect transition="in" filter="fade">
                                      <p:cBhvr>
                                        <p:cTn id="32" dur="1500"/>
                                        <p:tgtEl>
                                          <p:spTgt spid="24"/>
                                        </p:tgtEl>
                                      </p:cBhvr>
                                    </p:animEffect>
                                  </p:childTnLst>
                                </p:cTn>
                              </p:par>
                            </p:childTnLst>
                          </p:cTn>
                        </p:par>
                        <p:par>
                          <p:cTn id="33" fill="hold">
                            <p:stCondLst>
                              <p:cond delay="8000"/>
                            </p:stCondLst>
                            <p:childTnLst>
                              <p:par>
                                <p:cTn id="34" presetID="1" presetClass="entr" presetSubtype="0" fill="hold" grpId="0" nodeType="afterEffect">
                                  <p:stCondLst>
                                    <p:cond delay="0"/>
                                  </p:stCondLst>
                                  <p:iterate type="lt">
                                    <p:tmAbs val="100"/>
                                  </p:iterate>
                                  <p:childTnLst>
                                    <p:set>
                                      <p:cBhvr>
                                        <p:cTn id="35" dur="1" fill="hold">
                                          <p:stCondLst>
                                            <p:cond delay="0"/>
                                          </p:stCondLst>
                                        </p:cTn>
                                        <p:tgtEl>
                                          <p:spTgt spid="16"/>
                                        </p:tgtEl>
                                        <p:attrNameLst>
                                          <p:attrName>style.visibility</p:attrName>
                                        </p:attrNameLst>
                                      </p:cBhvr>
                                      <p:to>
                                        <p:strVal val="visible"/>
                                      </p:to>
                                    </p:set>
                                  </p:childTnLst>
                                </p:cTn>
                              </p:par>
                            </p:childTnLst>
                          </p:cTn>
                        </p:par>
                        <p:par>
                          <p:cTn id="36" fill="hold">
                            <p:stCondLst>
                              <p:cond delay="10699"/>
                            </p:stCondLst>
                            <p:childTnLst>
                              <p:par>
                                <p:cTn id="37" presetID="53" presetClass="entr" presetSubtype="16"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500" fill="hold"/>
                                        <p:tgtEl>
                                          <p:spTgt spid="27"/>
                                        </p:tgtEl>
                                        <p:attrNameLst>
                                          <p:attrName>ppt_w</p:attrName>
                                        </p:attrNameLst>
                                      </p:cBhvr>
                                      <p:tavLst>
                                        <p:tav tm="0">
                                          <p:val>
                                            <p:fltVal val="0"/>
                                          </p:val>
                                        </p:tav>
                                        <p:tav tm="100000">
                                          <p:val>
                                            <p:strVal val="#ppt_w"/>
                                          </p:val>
                                        </p:tav>
                                      </p:tavLst>
                                    </p:anim>
                                    <p:anim calcmode="lin" valueType="num">
                                      <p:cBhvr>
                                        <p:cTn id="40" dur="1500" fill="hold"/>
                                        <p:tgtEl>
                                          <p:spTgt spid="27"/>
                                        </p:tgtEl>
                                        <p:attrNameLst>
                                          <p:attrName>ppt_h</p:attrName>
                                        </p:attrNameLst>
                                      </p:cBhvr>
                                      <p:tavLst>
                                        <p:tav tm="0">
                                          <p:val>
                                            <p:fltVal val="0"/>
                                          </p:val>
                                        </p:tav>
                                        <p:tav tm="100000">
                                          <p:val>
                                            <p:strVal val="#ppt_h"/>
                                          </p:val>
                                        </p:tav>
                                      </p:tavLst>
                                    </p:anim>
                                    <p:animEffect transition="in" filter="fade">
                                      <p:cBhvr>
                                        <p:cTn id="41" dur="1500"/>
                                        <p:tgtEl>
                                          <p:spTgt spid="27"/>
                                        </p:tgtEl>
                                      </p:cBhvr>
                                    </p:animEffect>
                                  </p:childTnLst>
                                </p:cTn>
                              </p:par>
                            </p:childTnLst>
                          </p:cTn>
                        </p:par>
                        <p:par>
                          <p:cTn id="42" fill="hold">
                            <p:stCondLst>
                              <p:cond delay="12199"/>
                            </p:stCondLst>
                            <p:childTnLst>
                              <p:par>
                                <p:cTn id="43" presetID="1" presetClass="entr" presetSubtype="0" fill="hold" grpId="0" nodeType="afterEffect">
                                  <p:stCondLst>
                                    <p:cond delay="0"/>
                                  </p:stCondLst>
                                  <p:iterate type="lt">
                                    <p:tmAbs val="100"/>
                                  </p:iterate>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16" grpId="0"/>
      <p:bldP spid="2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0" y="3246213"/>
            <a:ext cx="7056107"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3" name="文本占位符 2"/>
          <p:cNvSpPr>
            <a:spLocks noGrp="1"/>
          </p:cNvSpPr>
          <p:nvPr>
            <p:ph type="body" sz="quarter" idx="10"/>
          </p:nvPr>
        </p:nvSpPr>
        <p:spPr>
          <a:xfrm>
            <a:off x="1007435" y="390484"/>
            <a:ext cx="4704523" cy="768349"/>
          </a:xfrm>
        </p:spPr>
        <p:txBody>
          <a:bodyPr>
            <a:normAutofit/>
          </a:bodyPr>
          <a:lstStyle/>
          <a:p>
            <a:pPr>
              <a:lnSpc>
                <a:spcPct val="120000"/>
              </a:lnSpc>
              <a:spcBef>
                <a:spcPct val="0"/>
              </a:spcBef>
            </a:pPr>
            <a:r>
              <a:rPr lang="zh-CN" altLang="en-US">
                <a:cs typeface="+mn-ea"/>
                <a:sym typeface="+mn-lt"/>
              </a:rPr>
              <a:t>一个中心、两个基本点</a:t>
            </a:r>
            <a:endParaRPr lang="zh-CN" altLang="en-US" dirty="0">
              <a:cs typeface="+mn-ea"/>
              <a:sym typeface="+mn-lt"/>
            </a:endParaRPr>
          </a:p>
        </p:txBody>
      </p:sp>
      <p:grpSp>
        <p:nvGrpSpPr>
          <p:cNvPr id="13" name="组合 12"/>
          <p:cNvGrpSpPr/>
          <p:nvPr/>
        </p:nvGrpSpPr>
        <p:grpSpPr>
          <a:xfrm>
            <a:off x="2927649" y="2066228"/>
            <a:ext cx="3937036" cy="1102249"/>
            <a:chOff x="971149" y="1592122"/>
            <a:chExt cx="2952777" cy="826687"/>
          </a:xfrm>
        </p:grpSpPr>
        <p:grpSp>
          <p:nvGrpSpPr>
            <p:cNvPr id="12" name="组合 11"/>
            <p:cNvGrpSpPr/>
            <p:nvPr/>
          </p:nvGrpSpPr>
          <p:grpSpPr>
            <a:xfrm>
              <a:off x="971149" y="1592122"/>
              <a:ext cx="1224587" cy="589855"/>
              <a:chOff x="971149" y="1592122"/>
              <a:chExt cx="1224587" cy="589855"/>
            </a:xfrm>
          </p:grpSpPr>
          <p:pic>
            <p:nvPicPr>
              <p:cNvPr id="57"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56"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5" name="矩形 4"/>
          <p:cNvSpPr/>
          <p:nvPr/>
        </p:nvSpPr>
        <p:spPr>
          <a:xfrm>
            <a:off x="527381" y="4560511"/>
            <a:ext cx="6432715" cy="1405256"/>
          </a:xfrm>
          <a:prstGeom prst="rect">
            <a:avLst/>
          </a:prstGeom>
        </p:spPr>
        <p:txBody>
          <a:bodyPr wrap="square">
            <a:spAutoFit/>
          </a:bodyPr>
          <a:lstStyle/>
          <a:p>
            <a:pPr algn="just" defTabSz="1219200"/>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领导和团结全国各族人民，以</a:t>
            </a:r>
            <a:r>
              <a:rPr lang="zh-CN" altLang="zh-CN" sz="2135" b="1" kern="100" dirty="0">
                <a:solidFill>
                  <a:srgbClr val="9B0D13"/>
                </a:solidFill>
                <a:latin typeface="Impact" panose="020B0806030902050204"/>
                <a:ea typeface="微软雅黑" panose="020B0503020204020204" pitchFamily="34" charset="-122"/>
                <a:cs typeface="+mn-ea"/>
                <a:sym typeface="+mn-lt"/>
              </a:rPr>
              <a:t>经济建设为中心，坚持四项基本原则，坚持改革开放</a:t>
            </a:r>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，自力更生，艰苦创业，为把我国建设成为富强民主文明和谐的社会主义现代化国家而奋斗。</a:t>
            </a:r>
          </a:p>
        </p:txBody>
      </p:sp>
      <p:grpSp>
        <p:nvGrpSpPr>
          <p:cNvPr id="2" name="组合 1"/>
          <p:cNvGrpSpPr/>
          <p:nvPr/>
        </p:nvGrpSpPr>
        <p:grpSpPr>
          <a:xfrm>
            <a:off x="719403" y="3407358"/>
            <a:ext cx="6144683" cy="880307"/>
            <a:chOff x="539552" y="2555516"/>
            <a:chExt cx="4608512" cy="660230"/>
          </a:xfrm>
        </p:grpSpPr>
        <p:sp>
          <p:nvSpPr>
            <p:cNvPr id="50" name="TextBox 49"/>
            <p:cNvSpPr txBox="1"/>
            <p:nvPr/>
          </p:nvSpPr>
          <p:spPr>
            <a:xfrm>
              <a:off x="539552" y="2732808"/>
              <a:ext cx="2808312" cy="438630"/>
            </a:xfrm>
            <a:prstGeom prst="rect">
              <a:avLst/>
            </a:prstGeom>
            <a:noFill/>
          </p:spPr>
          <p:txBody>
            <a:bodyPr wrap="square" rtlCol="0">
              <a:spAutoFit/>
            </a:bodyPr>
            <a:lstStyle/>
            <a:p>
              <a:pPr algn="r" defTabSz="1219200">
                <a:lnSpc>
                  <a:spcPct val="120000"/>
                </a:lnSpc>
              </a:pPr>
              <a:r>
                <a:rPr lang="zh-CN" altLang="en-US" sz="2665" b="1" dirty="0">
                  <a:solidFill>
                    <a:srgbClr val="FFBE00">
                      <a:lumMod val="40000"/>
                      <a:lumOff val="60000"/>
                    </a:srgbClr>
                  </a:solidFill>
                  <a:latin typeface="Impact" panose="020B0806030902050204"/>
                  <a:ea typeface="微软雅黑" panose="020B0503020204020204" pitchFamily="34" charset="-122"/>
                  <a:cs typeface="+mn-ea"/>
                  <a:sym typeface="+mn-lt"/>
                </a:rPr>
                <a:t>社会主义初级阶段</a:t>
              </a:r>
              <a:endParaRPr lang="zh-CN" altLang="en-US" sz="6400"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9" name="矩形 8"/>
            <p:cNvSpPr/>
            <p:nvPr/>
          </p:nvSpPr>
          <p:spPr>
            <a:xfrm>
              <a:off x="3260910" y="2555516"/>
              <a:ext cx="1887154" cy="660230"/>
            </a:xfrm>
            <a:prstGeom prst="rect">
              <a:avLst/>
            </a:prstGeom>
          </p:spPr>
          <p:txBody>
            <a:bodyPr wrap="square">
              <a:spAutoFit/>
            </a:bodyPr>
            <a:lstStyle/>
            <a:p>
              <a:pPr algn="r" defTabSz="1219200">
                <a:lnSpc>
                  <a:spcPct val="120000"/>
                </a:lnSpc>
              </a:pPr>
              <a:r>
                <a:rPr lang="zh-CN" altLang="en-US" sz="4265" b="1" dirty="0">
                  <a:solidFill>
                    <a:srgbClr val="FFBE00">
                      <a:lumMod val="40000"/>
                      <a:lumOff val="60000"/>
                    </a:srgbClr>
                  </a:solidFill>
                  <a:latin typeface="Impact" panose="020B0806030902050204"/>
                  <a:ea typeface="微软雅黑" panose="020B0503020204020204" pitchFamily="34" charset="-122"/>
                  <a:cs typeface="+mn-ea"/>
                  <a:sym typeface="+mn-lt"/>
                </a:rPr>
                <a:t>基本路线</a:t>
              </a:r>
              <a:endParaRPr lang="zh-CN" altLang="en-US" sz="3735"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grpSp>
      <p:sp>
        <p:nvSpPr>
          <p:cNvPr id="19" name="矩形 18"/>
          <p:cNvSpPr/>
          <p:nvPr/>
        </p:nvSpPr>
        <p:spPr>
          <a:xfrm>
            <a:off x="7886385" y="3248935"/>
            <a:ext cx="2377574" cy="420564"/>
          </a:xfrm>
          <a:prstGeom prst="rect">
            <a:avLst/>
          </a:prstGeom>
        </p:spPr>
        <p:txBody>
          <a:bodyPr wrap="none">
            <a:spAutoFit/>
          </a:bodyPr>
          <a:lstStyle/>
          <a:p>
            <a:pPr defTabSz="1219200"/>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坚持社会主义道路</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0" name="矩形 19"/>
          <p:cNvSpPr/>
          <p:nvPr/>
        </p:nvSpPr>
        <p:spPr>
          <a:xfrm>
            <a:off x="7886385" y="3702548"/>
            <a:ext cx="2377574" cy="420564"/>
          </a:xfrm>
          <a:prstGeom prst="rect">
            <a:avLst/>
          </a:prstGeom>
        </p:spPr>
        <p:txBody>
          <a:bodyPr wrap="none">
            <a:spAutoFit/>
          </a:bodyPr>
          <a:lstStyle/>
          <a:p>
            <a:pPr defTabSz="1219200"/>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坚持人民民主专政</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1" name="矩形 20"/>
          <p:cNvSpPr/>
          <p:nvPr/>
        </p:nvSpPr>
        <p:spPr>
          <a:xfrm>
            <a:off x="7886386" y="4156161"/>
            <a:ext cx="2925801" cy="420564"/>
          </a:xfrm>
          <a:prstGeom prst="rect">
            <a:avLst/>
          </a:prstGeom>
        </p:spPr>
        <p:txBody>
          <a:bodyPr wrap="none">
            <a:spAutoFit/>
          </a:bodyPr>
          <a:lstStyle/>
          <a:p>
            <a:pPr defTabSz="1219200"/>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坚持中国共产党的领导</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2" name="矩形 21"/>
          <p:cNvSpPr/>
          <p:nvPr/>
        </p:nvSpPr>
        <p:spPr>
          <a:xfrm>
            <a:off x="7886386" y="4609776"/>
            <a:ext cx="4022255" cy="420564"/>
          </a:xfrm>
          <a:prstGeom prst="rect">
            <a:avLst/>
          </a:prstGeom>
        </p:spPr>
        <p:txBody>
          <a:bodyPr wrap="none">
            <a:spAutoFit/>
          </a:bodyPr>
          <a:lstStyle/>
          <a:p>
            <a:pPr defTabSz="1219200"/>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坚持马克思列宁主义毛泽东思想</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3" name="矩形 22"/>
          <p:cNvSpPr/>
          <p:nvPr/>
        </p:nvSpPr>
        <p:spPr>
          <a:xfrm>
            <a:off x="7536240" y="2660915"/>
            <a:ext cx="2878957"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a:solidFill>
                  <a:srgbClr val="FFBE00">
                    <a:lumMod val="40000"/>
                    <a:lumOff val="60000"/>
                  </a:srgbClr>
                </a:solidFill>
                <a:latin typeface="Impact" panose="020B0806030902050204"/>
                <a:ea typeface="微软雅黑" panose="020B0503020204020204" pitchFamily="34" charset="-122"/>
                <a:cs typeface="+mn-ea"/>
                <a:sym typeface="+mn-lt"/>
              </a:rPr>
              <a:t>坚持四项基本原则</a:t>
            </a:r>
          </a:p>
        </p:txBody>
      </p:sp>
      <p:sp>
        <p:nvSpPr>
          <p:cNvPr id="30" name="矩形 29"/>
          <p:cNvSpPr/>
          <p:nvPr/>
        </p:nvSpPr>
        <p:spPr>
          <a:xfrm>
            <a:off x="7536160" y="5253201"/>
            <a:ext cx="2866299"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坚持改革开放</a:t>
            </a:r>
          </a:p>
        </p:txBody>
      </p:sp>
      <p:sp>
        <p:nvSpPr>
          <p:cNvPr id="26" name="矩形 25"/>
          <p:cNvSpPr/>
          <p:nvPr/>
        </p:nvSpPr>
        <p:spPr>
          <a:xfrm>
            <a:off x="7536160" y="3365891"/>
            <a:ext cx="192021" cy="19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34" name="矩形 33"/>
          <p:cNvSpPr/>
          <p:nvPr/>
        </p:nvSpPr>
        <p:spPr>
          <a:xfrm>
            <a:off x="7536160" y="3793025"/>
            <a:ext cx="192021" cy="19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35" name="矩形 34"/>
          <p:cNvSpPr/>
          <p:nvPr/>
        </p:nvSpPr>
        <p:spPr>
          <a:xfrm>
            <a:off x="7536160" y="4264257"/>
            <a:ext cx="192021" cy="19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36" name="矩形 35"/>
          <p:cNvSpPr/>
          <p:nvPr/>
        </p:nvSpPr>
        <p:spPr>
          <a:xfrm>
            <a:off x="7536160" y="4713440"/>
            <a:ext cx="192021" cy="192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33000">
                                          <p:cBhvr additive="base">
                                            <p:cTn id="7" dur="1500" fill="hold"/>
                                            <p:tgtEl>
                                              <p:spTgt spid="49"/>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500"/>
                                            <p:tgtEl>
                                              <p:spTgt spid="13"/>
                                            </p:tgtEl>
                                          </p:cBhvr>
                                        </p:animEffect>
                                        <p:anim calcmode="lin" valueType="num">
                                          <p:cBhvr>
                                            <p:cTn id="13" dur="1500" fill="hold"/>
                                            <p:tgtEl>
                                              <p:spTgt spid="13"/>
                                            </p:tgtEl>
                                            <p:attrNameLst>
                                              <p:attrName>ppt_x</p:attrName>
                                            </p:attrNameLst>
                                          </p:cBhvr>
                                          <p:tavLst>
                                            <p:tav tm="0">
                                              <p:val>
                                                <p:strVal val="#ppt_x"/>
                                              </p:val>
                                            </p:tav>
                                            <p:tav tm="100000">
                                              <p:val>
                                                <p:strVal val="#ppt_x"/>
                                              </p:val>
                                            </p:tav>
                                          </p:tavLst>
                                        </p:anim>
                                        <p:anim calcmode="lin" valueType="num">
                                          <p:cBhvr>
                                            <p:cTn id="14" dur="15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1500"/>
                                            <p:tgtEl>
                                              <p:spTgt spid="2"/>
                                            </p:tgtEl>
                                          </p:cBhvr>
                                        </p:animEffect>
                                      </p:childTnLst>
                                    </p:cTn>
                                  </p:par>
                                </p:childTnLst>
                              </p:cTn>
                            </p:par>
                            <p:par>
                              <p:cTn id="19" fill="hold">
                                <p:stCondLst>
                                  <p:cond delay="4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500"/>
                                            <p:tgtEl>
                                              <p:spTgt spid="5"/>
                                            </p:tgtEl>
                                          </p:cBhvr>
                                        </p:animEffect>
                                        <p:anim calcmode="lin" valueType="num">
                                          <p:cBhvr>
                                            <p:cTn id="23" dur="1500" fill="hold"/>
                                            <p:tgtEl>
                                              <p:spTgt spid="5"/>
                                            </p:tgtEl>
                                            <p:attrNameLst>
                                              <p:attrName>ppt_x</p:attrName>
                                            </p:attrNameLst>
                                          </p:cBhvr>
                                          <p:tavLst>
                                            <p:tav tm="0">
                                              <p:val>
                                                <p:strVal val="#ppt_x"/>
                                              </p:val>
                                            </p:tav>
                                            <p:tav tm="100000">
                                              <p:val>
                                                <p:strVal val="#ppt_x"/>
                                              </p:val>
                                            </p:tav>
                                          </p:tavLst>
                                        </p:anim>
                                        <p:anim calcmode="lin" valueType="num">
                                          <p:cBhvr>
                                            <p:cTn id="24" dur="15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16" presetClass="entr" presetSubtype="2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1000"/>
                                            <p:tgtEl>
                                              <p:spTgt spid="23"/>
                                            </p:tgtEl>
                                          </p:cBhvr>
                                        </p:animEffect>
                                      </p:childTnLst>
                                    </p:cTn>
                                  </p:par>
                                </p:childTnLst>
                              </p:cTn>
                            </p:par>
                            <p:par>
                              <p:cTn id="29" fill="hold">
                                <p:stCondLst>
                                  <p:cond delay="7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childTnLst>
                                    </p:cTn>
                                  </p:par>
                                </p:childTnLst>
                              </p:cTn>
                            </p:par>
                            <p:par>
                              <p:cTn id="33" fill="hold">
                                <p:stCondLst>
                                  <p:cond delay="80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1500"/>
                                            <p:tgtEl>
                                              <p:spTgt spid="19"/>
                                            </p:tgtEl>
                                          </p:cBhvr>
                                        </p:animEffect>
                                      </p:childTnLst>
                                    </p:cTn>
                                  </p:par>
                                </p:childTnLst>
                              </p:cTn>
                            </p:par>
                            <p:par>
                              <p:cTn id="37" fill="hold">
                                <p:stCondLst>
                                  <p:cond delay="9500"/>
                                </p:stCondLst>
                                <p:childTnLst>
                                  <p:par>
                                    <p:cTn id="38" presetID="10"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750"/>
                                            <p:tgtEl>
                                              <p:spTgt spid="34"/>
                                            </p:tgtEl>
                                          </p:cBhvr>
                                        </p:animEffect>
                                      </p:childTnLst>
                                    </p:cTn>
                                  </p:par>
                                </p:childTnLst>
                              </p:cTn>
                            </p:par>
                            <p:par>
                              <p:cTn id="41" fill="hold">
                                <p:stCondLst>
                                  <p:cond delay="10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1500"/>
                                            <p:tgtEl>
                                              <p:spTgt spid="20"/>
                                            </p:tgtEl>
                                          </p:cBhvr>
                                        </p:animEffect>
                                      </p:childTnLst>
                                    </p:cTn>
                                  </p:par>
                                </p:childTnLst>
                              </p:cTn>
                            </p:par>
                            <p:par>
                              <p:cTn id="45" fill="hold">
                                <p:stCondLst>
                                  <p:cond delay="12000"/>
                                </p:stCondLst>
                                <p:childTnLst>
                                  <p:par>
                                    <p:cTn id="46" presetID="10"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750"/>
                                            <p:tgtEl>
                                              <p:spTgt spid="35"/>
                                            </p:tgtEl>
                                          </p:cBhvr>
                                        </p:animEffect>
                                      </p:childTnLst>
                                    </p:cTn>
                                  </p:par>
                                </p:childTnLst>
                              </p:cTn>
                            </p:par>
                            <p:par>
                              <p:cTn id="49" fill="hold">
                                <p:stCondLst>
                                  <p:cond delay="13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1500"/>
                                            <p:tgtEl>
                                              <p:spTgt spid="21"/>
                                            </p:tgtEl>
                                          </p:cBhvr>
                                        </p:animEffect>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750"/>
                                            <p:tgtEl>
                                              <p:spTgt spid="36"/>
                                            </p:tgtEl>
                                          </p:cBhvr>
                                        </p:animEffect>
                                      </p:childTnLst>
                                    </p:cTn>
                                  </p:par>
                                </p:childTnLst>
                              </p:cTn>
                            </p:par>
                            <p:par>
                              <p:cTn id="57" fill="hold">
                                <p:stCondLst>
                                  <p:cond delay="15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1500"/>
                                            <p:tgtEl>
                                              <p:spTgt spid="22"/>
                                            </p:tgtEl>
                                          </p:cBhvr>
                                        </p:animEffect>
                                      </p:childTnLst>
                                    </p:cTn>
                                  </p:par>
                                </p:childTnLst>
                              </p:cTn>
                            </p:par>
                            <p:par>
                              <p:cTn id="61" fill="hold">
                                <p:stCondLst>
                                  <p:cond delay="17000"/>
                                </p:stCondLst>
                                <p:childTnLst>
                                  <p:par>
                                    <p:cTn id="62" presetID="16" presetClass="entr" presetSubtype="21"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 grpId="0"/>
          <p:bldP spid="19" grpId="0"/>
          <p:bldP spid="20" grpId="0"/>
          <p:bldP spid="21" grpId="0"/>
          <p:bldP spid="22" grpId="0"/>
          <p:bldP spid="23" grpId="0" animBg="1"/>
          <p:bldP spid="30" grpId="0" animBg="1"/>
          <p:bldP spid="26"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0-#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500"/>
                                            <p:tgtEl>
                                              <p:spTgt spid="13"/>
                                            </p:tgtEl>
                                          </p:cBhvr>
                                        </p:animEffect>
                                        <p:anim calcmode="lin" valueType="num">
                                          <p:cBhvr>
                                            <p:cTn id="13" dur="1500" fill="hold"/>
                                            <p:tgtEl>
                                              <p:spTgt spid="13"/>
                                            </p:tgtEl>
                                            <p:attrNameLst>
                                              <p:attrName>ppt_x</p:attrName>
                                            </p:attrNameLst>
                                          </p:cBhvr>
                                          <p:tavLst>
                                            <p:tav tm="0">
                                              <p:val>
                                                <p:strVal val="#ppt_x"/>
                                              </p:val>
                                            </p:tav>
                                            <p:tav tm="100000">
                                              <p:val>
                                                <p:strVal val="#ppt_x"/>
                                              </p:val>
                                            </p:tav>
                                          </p:tavLst>
                                        </p:anim>
                                        <p:anim calcmode="lin" valueType="num">
                                          <p:cBhvr>
                                            <p:cTn id="14" dur="15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1500"/>
                                            <p:tgtEl>
                                              <p:spTgt spid="2"/>
                                            </p:tgtEl>
                                          </p:cBhvr>
                                        </p:animEffect>
                                      </p:childTnLst>
                                    </p:cTn>
                                  </p:par>
                                </p:childTnLst>
                              </p:cTn>
                            </p:par>
                            <p:par>
                              <p:cTn id="19" fill="hold">
                                <p:stCondLst>
                                  <p:cond delay="4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500"/>
                                            <p:tgtEl>
                                              <p:spTgt spid="5"/>
                                            </p:tgtEl>
                                          </p:cBhvr>
                                        </p:animEffect>
                                        <p:anim calcmode="lin" valueType="num">
                                          <p:cBhvr>
                                            <p:cTn id="23" dur="1500" fill="hold"/>
                                            <p:tgtEl>
                                              <p:spTgt spid="5"/>
                                            </p:tgtEl>
                                            <p:attrNameLst>
                                              <p:attrName>ppt_x</p:attrName>
                                            </p:attrNameLst>
                                          </p:cBhvr>
                                          <p:tavLst>
                                            <p:tav tm="0">
                                              <p:val>
                                                <p:strVal val="#ppt_x"/>
                                              </p:val>
                                            </p:tav>
                                            <p:tav tm="100000">
                                              <p:val>
                                                <p:strVal val="#ppt_x"/>
                                              </p:val>
                                            </p:tav>
                                          </p:tavLst>
                                        </p:anim>
                                        <p:anim calcmode="lin" valueType="num">
                                          <p:cBhvr>
                                            <p:cTn id="24" dur="15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16" presetClass="entr" presetSubtype="2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1000"/>
                                            <p:tgtEl>
                                              <p:spTgt spid="23"/>
                                            </p:tgtEl>
                                          </p:cBhvr>
                                        </p:animEffect>
                                      </p:childTnLst>
                                    </p:cTn>
                                  </p:par>
                                </p:childTnLst>
                              </p:cTn>
                            </p:par>
                            <p:par>
                              <p:cTn id="29" fill="hold">
                                <p:stCondLst>
                                  <p:cond delay="7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childTnLst>
                                    </p:cTn>
                                  </p:par>
                                </p:childTnLst>
                              </p:cTn>
                            </p:par>
                            <p:par>
                              <p:cTn id="33" fill="hold">
                                <p:stCondLst>
                                  <p:cond delay="80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1500"/>
                                            <p:tgtEl>
                                              <p:spTgt spid="19"/>
                                            </p:tgtEl>
                                          </p:cBhvr>
                                        </p:animEffect>
                                      </p:childTnLst>
                                    </p:cTn>
                                  </p:par>
                                </p:childTnLst>
                              </p:cTn>
                            </p:par>
                            <p:par>
                              <p:cTn id="37" fill="hold">
                                <p:stCondLst>
                                  <p:cond delay="9500"/>
                                </p:stCondLst>
                                <p:childTnLst>
                                  <p:par>
                                    <p:cTn id="38" presetID="10"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750"/>
                                            <p:tgtEl>
                                              <p:spTgt spid="34"/>
                                            </p:tgtEl>
                                          </p:cBhvr>
                                        </p:animEffect>
                                      </p:childTnLst>
                                    </p:cTn>
                                  </p:par>
                                </p:childTnLst>
                              </p:cTn>
                            </p:par>
                            <p:par>
                              <p:cTn id="41" fill="hold">
                                <p:stCondLst>
                                  <p:cond delay="10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1500"/>
                                            <p:tgtEl>
                                              <p:spTgt spid="20"/>
                                            </p:tgtEl>
                                          </p:cBhvr>
                                        </p:animEffect>
                                      </p:childTnLst>
                                    </p:cTn>
                                  </p:par>
                                </p:childTnLst>
                              </p:cTn>
                            </p:par>
                            <p:par>
                              <p:cTn id="45" fill="hold">
                                <p:stCondLst>
                                  <p:cond delay="12000"/>
                                </p:stCondLst>
                                <p:childTnLst>
                                  <p:par>
                                    <p:cTn id="46" presetID="10"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750"/>
                                            <p:tgtEl>
                                              <p:spTgt spid="35"/>
                                            </p:tgtEl>
                                          </p:cBhvr>
                                        </p:animEffect>
                                      </p:childTnLst>
                                    </p:cTn>
                                  </p:par>
                                </p:childTnLst>
                              </p:cTn>
                            </p:par>
                            <p:par>
                              <p:cTn id="49" fill="hold">
                                <p:stCondLst>
                                  <p:cond delay="13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1500"/>
                                            <p:tgtEl>
                                              <p:spTgt spid="21"/>
                                            </p:tgtEl>
                                          </p:cBhvr>
                                        </p:animEffect>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750"/>
                                            <p:tgtEl>
                                              <p:spTgt spid="36"/>
                                            </p:tgtEl>
                                          </p:cBhvr>
                                        </p:animEffect>
                                      </p:childTnLst>
                                    </p:cTn>
                                  </p:par>
                                </p:childTnLst>
                              </p:cTn>
                            </p:par>
                            <p:par>
                              <p:cTn id="57" fill="hold">
                                <p:stCondLst>
                                  <p:cond delay="15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1500"/>
                                            <p:tgtEl>
                                              <p:spTgt spid="22"/>
                                            </p:tgtEl>
                                          </p:cBhvr>
                                        </p:animEffect>
                                      </p:childTnLst>
                                    </p:cTn>
                                  </p:par>
                                </p:childTnLst>
                              </p:cTn>
                            </p:par>
                            <p:par>
                              <p:cTn id="61" fill="hold">
                                <p:stCondLst>
                                  <p:cond delay="17000"/>
                                </p:stCondLst>
                                <p:childTnLst>
                                  <p:par>
                                    <p:cTn id="62" presetID="16" presetClass="entr" presetSubtype="21"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 grpId="0"/>
          <p:bldP spid="19" grpId="0"/>
          <p:bldP spid="20" grpId="0"/>
          <p:bldP spid="21" grpId="0"/>
          <p:bldP spid="22" grpId="0"/>
          <p:bldP spid="23" grpId="0" animBg="1"/>
          <p:bldP spid="30" grpId="0" animBg="1"/>
          <p:bldP spid="26" grpId="0" animBg="1"/>
          <p:bldP spid="34" grpId="0" animBg="1"/>
          <p:bldP spid="35" grpId="0" animBg="1"/>
          <p:bldP spid="3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党领导各项工作的基本方针</a:t>
            </a:r>
          </a:p>
        </p:txBody>
      </p:sp>
      <p:sp>
        <p:nvSpPr>
          <p:cNvPr id="50" name="TextBox 49"/>
          <p:cNvSpPr txBox="1"/>
          <p:nvPr/>
        </p:nvSpPr>
        <p:spPr>
          <a:xfrm>
            <a:off x="746803" y="3527332"/>
            <a:ext cx="4117951" cy="781689"/>
          </a:xfrm>
          <a:prstGeom prst="rect">
            <a:avLst/>
          </a:prstGeom>
          <a:noFill/>
        </p:spPr>
        <p:txBody>
          <a:bodyPr wrap="square" rtlCol="0">
            <a:spAutoFit/>
          </a:bodyPr>
          <a:lstStyle/>
          <a:p>
            <a:pPr algn="r" defTabSz="1219200">
              <a:lnSpc>
                <a:spcPct val="120000"/>
              </a:lnSpc>
            </a:pP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各项工作  </a:t>
            </a:r>
            <a:r>
              <a:rPr lang="zh-CN" altLang="en-US" sz="3735" b="1" dirty="0">
                <a:solidFill>
                  <a:srgbClr val="9B0D13"/>
                </a:solidFill>
                <a:latin typeface="Impact" panose="020B0806030902050204"/>
                <a:ea typeface="微软雅黑" panose="020B0503020204020204" pitchFamily="34" charset="-122"/>
                <a:cs typeface="+mn-ea"/>
                <a:sym typeface="+mn-lt"/>
              </a:rPr>
              <a:t>基本方针</a:t>
            </a:r>
          </a:p>
        </p:txBody>
      </p:sp>
      <p:sp>
        <p:nvSpPr>
          <p:cNvPr id="4" name="矩形 3"/>
          <p:cNvSpPr/>
          <p:nvPr/>
        </p:nvSpPr>
        <p:spPr>
          <a:xfrm>
            <a:off x="623392" y="4579333"/>
            <a:ext cx="4347880" cy="1175771"/>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第十九至二十二自然段</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党关于军队建设、民族工作、宗教工作、统战工作、外交工作的基本方针。</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 name="矩形 1"/>
          <p:cNvSpPr/>
          <p:nvPr/>
        </p:nvSpPr>
        <p:spPr>
          <a:xfrm>
            <a:off x="5327915" y="2158060"/>
            <a:ext cx="6624736" cy="3686650"/>
          </a:xfrm>
          <a:prstGeom prst="rect">
            <a:avLst/>
          </a:prstGeom>
        </p:spPr>
        <p:txBody>
          <a:bodyPr wrap="square">
            <a:spAutoFit/>
          </a:bodyPr>
          <a:lstStyle/>
          <a:p>
            <a:pPr algn="just" defTabSz="1219200">
              <a:lnSpc>
                <a:spcPct val="120000"/>
              </a:lnSpc>
            </a:pP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9B0D13"/>
                </a:solidFill>
                <a:latin typeface="微软雅黑" panose="020B0503020204020204" pitchFamily="34" charset="-122"/>
                <a:ea typeface="微软雅黑" panose="020B0503020204020204" pitchFamily="34" charset="-122"/>
                <a:cs typeface="+mn-ea"/>
                <a:sym typeface="+mn-lt"/>
              </a:rPr>
              <a:t>党章</a:t>
            </a: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2135" b="1" kern="100" dirty="0">
                <a:solidFill>
                  <a:srgbClr val="000000">
                    <a:lumMod val="75000"/>
                    <a:lumOff val="25000"/>
                  </a:srgbClr>
                </a:solidFill>
                <a:latin typeface="微软雅黑" panose="020B0503020204020204" pitchFamily="34" charset="-122"/>
                <a:ea typeface="微软雅黑" panose="020B0503020204020204" pitchFamily="34" charset="-122"/>
                <a:cs typeface="Times New Roman" panose="02020603050405020304" pitchFamily="18" charset="0"/>
              </a:rPr>
              <a:t>分别对党坚持对人民军队和其他人民武装力量的领导，加强军队建设，发挥军队作用；维护和发展国内各民族的平等团结互助和谐关系，实现共同团结奋斗、共同繁荣发展；全面贯彻党的宗教工作基本方针，团结信教群众为经济社会发展作贡献；发展和壮大最广泛的爱国统一战线，完成祖国统一大业；积极发展对外关系，努力为我国的改革开放和现代化建设争取有利的国际环境，推动建设持久和平、共同繁荣的和谐世界等方面的基本原则和方针作了明确规定。</a:t>
            </a:r>
          </a:p>
        </p:txBody>
      </p:sp>
      <p:grpSp>
        <p:nvGrpSpPr>
          <p:cNvPr id="12" name="组合 11"/>
          <p:cNvGrpSpPr/>
          <p:nvPr/>
        </p:nvGrpSpPr>
        <p:grpSpPr>
          <a:xfrm>
            <a:off x="746803" y="2122828"/>
            <a:ext cx="4224467" cy="1219383"/>
            <a:chOff x="560102" y="1592122"/>
            <a:chExt cx="3168350" cy="914538"/>
          </a:xfrm>
        </p:grpSpPr>
        <p:grpSp>
          <p:nvGrpSpPr>
            <p:cNvPr id="13" name="组合 12"/>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15"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党的建设</a:t>
            </a:r>
          </a:p>
        </p:txBody>
      </p:sp>
      <p:sp>
        <p:nvSpPr>
          <p:cNvPr id="50" name="TextBox 49"/>
          <p:cNvSpPr txBox="1"/>
          <p:nvPr/>
        </p:nvSpPr>
        <p:spPr>
          <a:xfrm>
            <a:off x="746803" y="3527333"/>
            <a:ext cx="4117951" cy="781689"/>
          </a:xfrm>
          <a:prstGeom prst="rect">
            <a:avLst/>
          </a:prstGeom>
          <a:noFill/>
        </p:spPr>
        <p:txBody>
          <a:bodyPr wrap="square" rtlCol="0">
            <a:spAutoFit/>
          </a:bodyPr>
          <a:lstStyle/>
          <a:p>
            <a:pPr algn="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党的建设</a:t>
            </a:r>
          </a:p>
        </p:txBody>
      </p:sp>
      <p:sp>
        <p:nvSpPr>
          <p:cNvPr id="4" name="矩形 3"/>
          <p:cNvSpPr/>
          <p:nvPr/>
        </p:nvSpPr>
        <p:spPr>
          <a:xfrm>
            <a:off x="623392" y="4579334"/>
            <a:ext cx="4347880" cy="1520544"/>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第二十三至二十七自然段</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主要围绕领导全国各族人民实现社会主义现代化的宏伟目标，明确了加强和改进党的建设的基本方针和目标任务</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7" name="矩形 6"/>
          <p:cNvSpPr/>
          <p:nvPr/>
        </p:nvSpPr>
        <p:spPr>
          <a:xfrm>
            <a:off x="5512788" y="2262542"/>
            <a:ext cx="6480043" cy="4031104"/>
          </a:xfrm>
          <a:prstGeom prst="rect">
            <a:avLst/>
          </a:prstGeom>
        </p:spPr>
        <p:txBody>
          <a:bodyPr wrap="square">
            <a:spAutoFit/>
          </a:bodyPr>
          <a:lstStyle/>
          <a:p>
            <a:pPr defTabSz="1219200"/>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紧密围绕党的基本路线，加强党的执政能力建设、先进性和纯洁性建设，以改革创新精神全面推进党的建设新的伟大工程，整体推进党的思想建设、组织建设、作风建设、反腐倡廉建设、制度建设，全面提高党的建设科学化水平。坚持立党为公、执政为民，坚持党要管党、从严治党，发扬党的优良传统和作风，不断提高党的领导水平和执政水平，提高拒腐防变和抵御风险的能力，不断增强党的阶级基础和扩大党的群众基础，不断提高党的创造力、凝聚力、战斗力，建设学习型、服务型、创新型的马克思主义执政党，使我们党始终走在时代前列，成为领导全国人民沿着中国特色社会主义道路不断前进的坚强核心。</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nvGrpSpPr>
          <p:cNvPr id="13" name="组合 12"/>
          <p:cNvGrpSpPr/>
          <p:nvPr/>
        </p:nvGrpSpPr>
        <p:grpSpPr>
          <a:xfrm>
            <a:off x="746803" y="2122828"/>
            <a:ext cx="4224467" cy="1219383"/>
            <a:chOff x="560102" y="1592122"/>
            <a:chExt cx="3168350" cy="914538"/>
          </a:xfrm>
        </p:grpSpPr>
        <p:grpSp>
          <p:nvGrpSpPr>
            <p:cNvPr id="14" name="组合 1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5"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3"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anim calcmode="lin" valueType="num">
                                      <p:cBhvr>
                                        <p:cTn id="8" dur="1500" fill="hold"/>
                                        <p:tgtEl>
                                          <p:spTgt spid="13"/>
                                        </p:tgtEl>
                                        <p:attrNameLst>
                                          <p:attrName>ppt_x</p:attrName>
                                        </p:attrNameLst>
                                      </p:cBhvr>
                                      <p:tavLst>
                                        <p:tav tm="0">
                                          <p:val>
                                            <p:strVal val="#ppt_x"/>
                                          </p:val>
                                        </p:tav>
                                        <p:tav tm="100000">
                                          <p:val>
                                            <p:strVal val="#ppt_x"/>
                                          </p:val>
                                        </p:tav>
                                      </p:tavLst>
                                    </p:anim>
                                    <p:anim calcmode="lin" valueType="num">
                                      <p:cBhvr>
                                        <p:cTn id="9" dur="1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党的建设的四项基本要求</a:t>
            </a:r>
          </a:p>
        </p:txBody>
      </p:sp>
      <p:sp>
        <p:nvSpPr>
          <p:cNvPr id="50" name="TextBox 49"/>
          <p:cNvSpPr txBox="1"/>
          <p:nvPr/>
        </p:nvSpPr>
        <p:spPr>
          <a:xfrm>
            <a:off x="746803" y="3527332"/>
            <a:ext cx="4117951" cy="781689"/>
          </a:xfrm>
          <a:prstGeom prst="rect">
            <a:avLst/>
          </a:prstGeom>
          <a:noFill/>
        </p:spPr>
        <p:txBody>
          <a:bodyPr wrap="square" rtlCol="0">
            <a:spAutoFit/>
          </a:bodyPr>
          <a:lstStyle/>
          <a:p>
            <a:pPr algn="r" defTabSz="1219200">
              <a:lnSpc>
                <a:spcPct val="120000"/>
              </a:lnSpc>
            </a:pP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党的建设    </a:t>
            </a:r>
            <a:r>
              <a:rPr lang="zh-CN" altLang="en-US" sz="3735" b="1" dirty="0">
                <a:solidFill>
                  <a:srgbClr val="9B0D13"/>
                </a:solidFill>
                <a:latin typeface="Impact" panose="020B0806030902050204"/>
                <a:ea typeface="微软雅黑" panose="020B0503020204020204" pitchFamily="34" charset="-122"/>
                <a:cs typeface="+mn-ea"/>
                <a:sym typeface="+mn-lt"/>
              </a:rPr>
              <a:t>基本要求</a:t>
            </a:r>
          </a:p>
        </p:txBody>
      </p:sp>
      <p:sp>
        <p:nvSpPr>
          <p:cNvPr id="4" name="矩形 3"/>
          <p:cNvSpPr/>
          <p:nvPr/>
        </p:nvSpPr>
        <p:spPr>
          <a:xfrm>
            <a:off x="623392" y="4579334"/>
            <a:ext cx="4347880" cy="830997"/>
          </a:xfrm>
          <a:prstGeom prst="rect">
            <a:avLst/>
          </a:prstGeom>
        </p:spPr>
        <p:txBody>
          <a:bodyPr wrap="square">
            <a:spAutoFit/>
          </a:bodyPr>
          <a:lstStyle/>
          <a:p>
            <a:pPr algn="just"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指出党的建设必须坚决实现四项基本要求，即四个坚持。</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18" name="矩形 17"/>
          <p:cNvSpPr/>
          <p:nvPr/>
        </p:nvSpPr>
        <p:spPr>
          <a:xfrm>
            <a:off x="5642839" y="2819457"/>
            <a:ext cx="2878957"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坚持党的基本路线</a:t>
            </a:r>
          </a:p>
        </p:txBody>
      </p:sp>
      <p:sp>
        <p:nvSpPr>
          <p:cNvPr id="19" name="矩形 18"/>
          <p:cNvSpPr/>
          <p:nvPr/>
        </p:nvSpPr>
        <p:spPr>
          <a:xfrm>
            <a:off x="5642839" y="3523557"/>
            <a:ext cx="6150275"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坚持解放思想，实事求是，与时俱进，求真务实</a:t>
            </a:r>
          </a:p>
        </p:txBody>
      </p:sp>
      <p:sp>
        <p:nvSpPr>
          <p:cNvPr id="20" name="矩形 19"/>
          <p:cNvSpPr/>
          <p:nvPr/>
        </p:nvSpPr>
        <p:spPr>
          <a:xfrm>
            <a:off x="5642840" y="4227657"/>
            <a:ext cx="3941265"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坚持全心全意为人民服务</a:t>
            </a:r>
          </a:p>
        </p:txBody>
      </p:sp>
      <p:sp>
        <p:nvSpPr>
          <p:cNvPr id="21" name="矩形 20"/>
          <p:cNvSpPr/>
          <p:nvPr/>
        </p:nvSpPr>
        <p:spPr>
          <a:xfrm>
            <a:off x="5642839" y="4931756"/>
            <a:ext cx="2878957"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坚持民主集中制</a:t>
            </a:r>
          </a:p>
        </p:txBody>
      </p:sp>
      <p:sp>
        <p:nvSpPr>
          <p:cNvPr id="8" name="矩形 7"/>
          <p:cNvSpPr/>
          <p:nvPr/>
        </p:nvSpPr>
        <p:spPr>
          <a:xfrm>
            <a:off x="5615947" y="5529621"/>
            <a:ext cx="6096000" cy="748795"/>
          </a:xfrm>
          <a:prstGeom prst="rect">
            <a:avLst/>
          </a:prstGeom>
        </p:spPr>
        <p:txBody>
          <a:bodyPr>
            <a:spAutoFit/>
          </a:bodyPr>
          <a:lstStyle/>
          <a:p>
            <a:pPr defTabSz="1219200"/>
            <a:r>
              <a:rPr lang="zh-CN" altLang="en-US" sz="2135" b="1">
                <a:solidFill>
                  <a:srgbClr val="000000">
                    <a:lumMod val="75000"/>
                    <a:lumOff val="25000"/>
                  </a:srgbClr>
                </a:solidFill>
                <a:latin typeface="Impact" panose="020B0806030902050204"/>
                <a:ea typeface="微软雅黑" panose="020B0503020204020204" pitchFamily="34" charset="-122"/>
                <a:cs typeface="+mn-ea"/>
                <a:sym typeface="+mn-lt"/>
              </a:rPr>
              <a:t>这四项基本要求，是党的建设必须始终牢牢把握的着力点。</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nvGrpSpPr>
          <p:cNvPr id="2" name="组合 1"/>
          <p:cNvGrpSpPr/>
          <p:nvPr/>
        </p:nvGrpSpPr>
        <p:grpSpPr>
          <a:xfrm>
            <a:off x="746803" y="2122828"/>
            <a:ext cx="4224467" cy="1219383"/>
            <a:chOff x="560102" y="1592122"/>
            <a:chExt cx="3168350" cy="914538"/>
          </a:xfrm>
        </p:grpSpPr>
        <p:grpSp>
          <p:nvGrpSpPr>
            <p:cNvPr id="22" name="组合 21"/>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500"/>
                                        <p:tgtEl>
                                          <p:spTgt spid="18"/>
                                        </p:tgtEl>
                                      </p:cBhvr>
                                    </p:animEffect>
                                    <p:anim calcmode="lin" valueType="num">
                                      <p:cBhvr>
                                        <p:cTn id="24" dur="1500" fill="hold"/>
                                        <p:tgtEl>
                                          <p:spTgt spid="18"/>
                                        </p:tgtEl>
                                        <p:attrNameLst>
                                          <p:attrName>ppt_x</p:attrName>
                                        </p:attrNameLst>
                                      </p:cBhvr>
                                      <p:tavLst>
                                        <p:tav tm="0">
                                          <p:val>
                                            <p:strVal val="#ppt_x"/>
                                          </p:val>
                                        </p:tav>
                                        <p:tav tm="100000">
                                          <p:val>
                                            <p:strVal val="#ppt_x"/>
                                          </p:val>
                                        </p:tav>
                                      </p:tavLst>
                                    </p:anim>
                                    <p:anim calcmode="lin" valueType="num">
                                      <p:cBhvr>
                                        <p:cTn id="25" dur="15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500"/>
                                        <p:tgtEl>
                                          <p:spTgt spid="19"/>
                                        </p:tgtEl>
                                      </p:cBhvr>
                                    </p:animEffect>
                                    <p:anim calcmode="lin" valueType="num">
                                      <p:cBhvr>
                                        <p:cTn id="30" dur="1500" fill="hold"/>
                                        <p:tgtEl>
                                          <p:spTgt spid="19"/>
                                        </p:tgtEl>
                                        <p:attrNameLst>
                                          <p:attrName>ppt_x</p:attrName>
                                        </p:attrNameLst>
                                      </p:cBhvr>
                                      <p:tavLst>
                                        <p:tav tm="0">
                                          <p:val>
                                            <p:strVal val="#ppt_x"/>
                                          </p:val>
                                        </p:tav>
                                        <p:tav tm="100000">
                                          <p:val>
                                            <p:strVal val="#ppt_x"/>
                                          </p:val>
                                        </p:tav>
                                      </p:tavLst>
                                    </p:anim>
                                    <p:anim calcmode="lin" valueType="num">
                                      <p:cBhvr>
                                        <p:cTn id="31" dur="15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75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500"/>
                                        <p:tgtEl>
                                          <p:spTgt spid="20"/>
                                        </p:tgtEl>
                                      </p:cBhvr>
                                    </p:animEffect>
                                    <p:anim calcmode="lin" valueType="num">
                                      <p:cBhvr>
                                        <p:cTn id="36" dur="1500" fill="hold"/>
                                        <p:tgtEl>
                                          <p:spTgt spid="20"/>
                                        </p:tgtEl>
                                        <p:attrNameLst>
                                          <p:attrName>ppt_x</p:attrName>
                                        </p:attrNameLst>
                                      </p:cBhvr>
                                      <p:tavLst>
                                        <p:tav tm="0">
                                          <p:val>
                                            <p:strVal val="#ppt_x"/>
                                          </p:val>
                                        </p:tav>
                                        <p:tav tm="100000">
                                          <p:val>
                                            <p:strVal val="#ppt_x"/>
                                          </p:val>
                                        </p:tav>
                                      </p:tavLst>
                                    </p:anim>
                                    <p:anim calcmode="lin" valueType="num">
                                      <p:cBhvr>
                                        <p:cTn id="37" dur="15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42"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500"/>
                                        <p:tgtEl>
                                          <p:spTgt spid="21"/>
                                        </p:tgtEl>
                                      </p:cBhvr>
                                    </p:animEffect>
                                    <p:anim calcmode="lin" valueType="num">
                                      <p:cBhvr>
                                        <p:cTn id="42" dur="1500" fill="hold"/>
                                        <p:tgtEl>
                                          <p:spTgt spid="21"/>
                                        </p:tgtEl>
                                        <p:attrNameLst>
                                          <p:attrName>ppt_x</p:attrName>
                                        </p:attrNameLst>
                                      </p:cBhvr>
                                      <p:tavLst>
                                        <p:tav tm="0">
                                          <p:val>
                                            <p:strVal val="#ppt_x"/>
                                          </p:val>
                                        </p:tav>
                                        <p:tav tm="100000">
                                          <p:val>
                                            <p:strVal val="#ppt_x"/>
                                          </p:val>
                                        </p:tav>
                                      </p:tavLst>
                                    </p:anim>
                                    <p:anim calcmode="lin" valueType="num">
                                      <p:cBhvr>
                                        <p:cTn id="43" dur="1500" fill="hold"/>
                                        <p:tgtEl>
                                          <p:spTgt spid="21"/>
                                        </p:tgtEl>
                                        <p:attrNameLst>
                                          <p:attrName>ppt_y</p:attrName>
                                        </p:attrNameLst>
                                      </p:cBhvr>
                                      <p:tavLst>
                                        <p:tav tm="0">
                                          <p:val>
                                            <p:strVal val="#ppt_y+.1"/>
                                          </p:val>
                                        </p:tav>
                                        <p:tav tm="100000">
                                          <p:val>
                                            <p:strVal val="#ppt_y"/>
                                          </p:val>
                                        </p:tav>
                                      </p:tavLst>
                                    </p:anim>
                                  </p:childTnLst>
                                </p:cTn>
                              </p:par>
                            </p:childTnLst>
                          </p:cTn>
                        </p:par>
                        <p:par>
                          <p:cTn id="44" fill="hold">
                            <p:stCondLst>
                              <p:cond delay="10500"/>
                            </p:stCondLst>
                            <p:childTnLst>
                              <p:par>
                                <p:cTn id="45" presetID="6"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18" grpId="0" animBg="1"/>
      <p:bldP spid="19" grpId="0" animBg="1"/>
      <p:bldP spid="20" grpId="0" animBg="1"/>
      <p:bldP spid="21"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党的领导</a:t>
            </a:r>
          </a:p>
        </p:txBody>
      </p:sp>
      <p:sp>
        <p:nvSpPr>
          <p:cNvPr id="50" name="TextBox 49"/>
          <p:cNvSpPr txBox="1"/>
          <p:nvPr/>
        </p:nvSpPr>
        <p:spPr>
          <a:xfrm>
            <a:off x="746803" y="3527333"/>
            <a:ext cx="4117951" cy="781689"/>
          </a:xfrm>
          <a:prstGeom prst="rect">
            <a:avLst/>
          </a:prstGeom>
          <a:noFill/>
        </p:spPr>
        <p:txBody>
          <a:bodyPr wrap="square" rtlCol="0">
            <a:spAutoFit/>
          </a:bodyPr>
          <a:lstStyle/>
          <a:p>
            <a:pPr algn="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党的领导</a:t>
            </a:r>
          </a:p>
        </p:txBody>
      </p:sp>
      <p:sp>
        <p:nvSpPr>
          <p:cNvPr id="4" name="矩形 3"/>
          <p:cNvSpPr/>
          <p:nvPr/>
        </p:nvSpPr>
        <p:spPr>
          <a:xfrm>
            <a:off x="623392" y="4579333"/>
            <a:ext cx="4347880" cy="1175771"/>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第二十八自然段</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明确了党的领导的三种形态，并具体阐明了如何加强和改善党的领导问题</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 name="矩形 1"/>
          <p:cNvSpPr/>
          <p:nvPr/>
        </p:nvSpPr>
        <p:spPr>
          <a:xfrm>
            <a:off x="5652334" y="2335603"/>
            <a:ext cx="3257623" cy="502766"/>
          </a:xfrm>
          <a:prstGeom prst="rect">
            <a:avLst/>
          </a:prstGeom>
        </p:spPr>
        <p:txBody>
          <a:bodyPr wrap="none">
            <a:spAutoFit/>
          </a:bodyPr>
          <a:lstStyle/>
          <a:p>
            <a:pPr defTabSz="1219200"/>
            <a:r>
              <a:rPr lang="zh-CN" altLang="zh-CN" sz="2665" b="1" dirty="0">
                <a:solidFill>
                  <a:srgbClr val="000000">
                    <a:lumMod val="75000"/>
                    <a:lumOff val="25000"/>
                  </a:srgbClr>
                </a:solidFill>
                <a:latin typeface="Impact" panose="020B0806030902050204"/>
                <a:ea typeface="微软雅黑" panose="020B0503020204020204" pitchFamily="34" charset="-122"/>
                <a:cs typeface="+mn-ea"/>
                <a:sym typeface="+mn-lt"/>
              </a:rPr>
              <a:t>党的领导</a:t>
            </a:r>
            <a:r>
              <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rPr>
              <a:t>：三种形态</a:t>
            </a:r>
          </a:p>
        </p:txBody>
      </p:sp>
      <p:sp>
        <p:nvSpPr>
          <p:cNvPr id="5" name="矩形 4"/>
          <p:cNvSpPr/>
          <p:nvPr/>
        </p:nvSpPr>
        <p:spPr>
          <a:xfrm>
            <a:off x="5721782" y="4013023"/>
            <a:ext cx="6144245" cy="1200329"/>
          </a:xfrm>
          <a:prstGeom prst="rect">
            <a:avLst/>
          </a:prstGeom>
        </p:spPr>
        <p:txBody>
          <a:bodyPr wrap="square">
            <a:spAutoFit/>
          </a:bodyPr>
          <a:lstStyle/>
          <a:p>
            <a:pPr defTabSz="1219200"/>
            <a:r>
              <a:rPr lang="zh-CN"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党要适应改革开放和社会主义现代化建设的要求，坚持科学执政、民主执政、依法执政，加强和改善党的领导。</a:t>
            </a:r>
            <a:endPar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18" name="矩形 17"/>
          <p:cNvSpPr/>
          <p:nvPr/>
        </p:nvSpPr>
        <p:spPr>
          <a:xfrm>
            <a:off x="5721780" y="3230807"/>
            <a:ext cx="1968000"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政治领导</a:t>
            </a:r>
          </a:p>
        </p:txBody>
      </p:sp>
      <p:sp>
        <p:nvSpPr>
          <p:cNvPr id="19" name="矩形 18"/>
          <p:cNvSpPr/>
          <p:nvPr/>
        </p:nvSpPr>
        <p:spPr>
          <a:xfrm>
            <a:off x="7809903" y="3230807"/>
            <a:ext cx="1968000"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思想领导</a:t>
            </a:r>
          </a:p>
        </p:txBody>
      </p:sp>
      <p:sp>
        <p:nvSpPr>
          <p:cNvPr id="20" name="矩形 19"/>
          <p:cNvSpPr/>
          <p:nvPr/>
        </p:nvSpPr>
        <p:spPr>
          <a:xfrm>
            <a:off x="9898025" y="3230807"/>
            <a:ext cx="1968000" cy="528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组织领导</a:t>
            </a:r>
          </a:p>
        </p:txBody>
      </p:sp>
      <p:grpSp>
        <p:nvGrpSpPr>
          <p:cNvPr id="27" name="组合 26"/>
          <p:cNvGrpSpPr/>
          <p:nvPr/>
        </p:nvGrpSpPr>
        <p:grpSpPr>
          <a:xfrm>
            <a:off x="746803" y="2122828"/>
            <a:ext cx="4224467" cy="1219383"/>
            <a:chOff x="560102" y="1592122"/>
            <a:chExt cx="3168350" cy="914538"/>
          </a:xfrm>
        </p:grpSpPr>
        <p:grpSp>
          <p:nvGrpSpPr>
            <p:cNvPr id="28" name="组合 27"/>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2"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0"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1500"/>
                                        <p:tgtEl>
                                          <p:spTgt spid="50"/>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500" fill="hold"/>
                                        <p:tgtEl>
                                          <p:spTgt spid="2"/>
                                        </p:tgtEl>
                                        <p:attrNameLst>
                                          <p:attrName>ppt_w</p:attrName>
                                        </p:attrNameLst>
                                      </p:cBhvr>
                                      <p:tavLst>
                                        <p:tav tm="0">
                                          <p:val>
                                            <p:fltVal val="0"/>
                                          </p:val>
                                        </p:tav>
                                        <p:tav tm="100000">
                                          <p:val>
                                            <p:strVal val="#ppt_w"/>
                                          </p:val>
                                        </p:tav>
                                      </p:tavLst>
                                    </p:anim>
                                    <p:anim calcmode="lin" valueType="num">
                                      <p:cBhvr>
                                        <p:cTn id="24" dur="1500" fill="hold"/>
                                        <p:tgtEl>
                                          <p:spTgt spid="2"/>
                                        </p:tgtEl>
                                        <p:attrNameLst>
                                          <p:attrName>ppt_h</p:attrName>
                                        </p:attrNameLst>
                                      </p:cBhvr>
                                      <p:tavLst>
                                        <p:tav tm="0">
                                          <p:val>
                                            <p:fltVal val="0"/>
                                          </p:val>
                                        </p:tav>
                                        <p:tav tm="100000">
                                          <p:val>
                                            <p:strVal val="#ppt_h"/>
                                          </p:val>
                                        </p:tav>
                                      </p:tavLst>
                                    </p:anim>
                                    <p:animEffect transition="in" filter="fade">
                                      <p:cBhvr>
                                        <p:cTn id="25" dur="1500"/>
                                        <p:tgtEl>
                                          <p:spTgt spid="2"/>
                                        </p:tgtEl>
                                      </p:cBhvr>
                                    </p:animEffect>
                                  </p:childTnLst>
                                </p:cTn>
                              </p:par>
                            </p:childTnLst>
                          </p:cTn>
                        </p:par>
                        <p:par>
                          <p:cTn id="26" fill="hold">
                            <p:stCondLst>
                              <p:cond delay="6000"/>
                            </p:stCondLst>
                            <p:childTnLst>
                              <p:par>
                                <p:cTn id="27" presetID="31"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500" fill="hold"/>
                                        <p:tgtEl>
                                          <p:spTgt spid="18"/>
                                        </p:tgtEl>
                                        <p:attrNameLst>
                                          <p:attrName>ppt_w</p:attrName>
                                        </p:attrNameLst>
                                      </p:cBhvr>
                                      <p:tavLst>
                                        <p:tav tm="0">
                                          <p:val>
                                            <p:fltVal val="0"/>
                                          </p:val>
                                        </p:tav>
                                        <p:tav tm="100000">
                                          <p:val>
                                            <p:strVal val="#ppt_w"/>
                                          </p:val>
                                        </p:tav>
                                      </p:tavLst>
                                    </p:anim>
                                    <p:anim calcmode="lin" valueType="num">
                                      <p:cBhvr>
                                        <p:cTn id="30" dur="1500" fill="hold"/>
                                        <p:tgtEl>
                                          <p:spTgt spid="18"/>
                                        </p:tgtEl>
                                        <p:attrNameLst>
                                          <p:attrName>ppt_h</p:attrName>
                                        </p:attrNameLst>
                                      </p:cBhvr>
                                      <p:tavLst>
                                        <p:tav tm="0">
                                          <p:val>
                                            <p:fltVal val="0"/>
                                          </p:val>
                                        </p:tav>
                                        <p:tav tm="100000">
                                          <p:val>
                                            <p:strVal val="#ppt_h"/>
                                          </p:val>
                                        </p:tav>
                                      </p:tavLst>
                                    </p:anim>
                                    <p:anim calcmode="lin" valueType="num">
                                      <p:cBhvr>
                                        <p:cTn id="31" dur="1500" fill="hold"/>
                                        <p:tgtEl>
                                          <p:spTgt spid="18"/>
                                        </p:tgtEl>
                                        <p:attrNameLst>
                                          <p:attrName>style.rotation</p:attrName>
                                        </p:attrNameLst>
                                      </p:cBhvr>
                                      <p:tavLst>
                                        <p:tav tm="0">
                                          <p:val>
                                            <p:fltVal val="90"/>
                                          </p:val>
                                        </p:tav>
                                        <p:tav tm="100000">
                                          <p:val>
                                            <p:fltVal val="0"/>
                                          </p:val>
                                        </p:tav>
                                      </p:tavLst>
                                    </p:anim>
                                    <p:animEffect transition="in" filter="fade">
                                      <p:cBhvr>
                                        <p:cTn id="32" dur="1500"/>
                                        <p:tgtEl>
                                          <p:spTgt spid="18"/>
                                        </p:tgtEl>
                                      </p:cBhvr>
                                    </p:animEffect>
                                  </p:childTnLst>
                                </p:cTn>
                              </p:par>
                            </p:childTnLst>
                          </p:cTn>
                        </p:par>
                        <p:par>
                          <p:cTn id="33" fill="hold">
                            <p:stCondLst>
                              <p:cond delay="7500"/>
                            </p:stCondLst>
                            <p:childTnLst>
                              <p:par>
                                <p:cTn id="34" presetID="31"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500" fill="hold"/>
                                        <p:tgtEl>
                                          <p:spTgt spid="19"/>
                                        </p:tgtEl>
                                        <p:attrNameLst>
                                          <p:attrName>ppt_w</p:attrName>
                                        </p:attrNameLst>
                                      </p:cBhvr>
                                      <p:tavLst>
                                        <p:tav tm="0">
                                          <p:val>
                                            <p:fltVal val="0"/>
                                          </p:val>
                                        </p:tav>
                                        <p:tav tm="100000">
                                          <p:val>
                                            <p:strVal val="#ppt_w"/>
                                          </p:val>
                                        </p:tav>
                                      </p:tavLst>
                                    </p:anim>
                                    <p:anim calcmode="lin" valueType="num">
                                      <p:cBhvr>
                                        <p:cTn id="37" dur="1500" fill="hold"/>
                                        <p:tgtEl>
                                          <p:spTgt spid="19"/>
                                        </p:tgtEl>
                                        <p:attrNameLst>
                                          <p:attrName>ppt_h</p:attrName>
                                        </p:attrNameLst>
                                      </p:cBhvr>
                                      <p:tavLst>
                                        <p:tav tm="0">
                                          <p:val>
                                            <p:fltVal val="0"/>
                                          </p:val>
                                        </p:tav>
                                        <p:tav tm="100000">
                                          <p:val>
                                            <p:strVal val="#ppt_h"/>
                                          </p:val>
                                        </p:tav>
                                      </p:tavLst>
                                    </p:anim>
                                    <p:anim calcmode="lin" valueType="num">
                                      <p:cBhvr>
                                        <p:cTn id="38" dur="1500" fill="hold"/>
                                        <p:tgtEl>
                                          <p:spTgt spid="19"/>
                                        </p:tgtEl>
                                        <p:attrNameLst>
                                          <p:attrName>style.rotation</p:attrName>
                                        </p:attrNameLst>
                                      </p:cBhvr>
                                      <p:tavLst>
                                        <p:tav tm="0">
                                          <p:val>
                                            <p:fltVal val="90"/>
                                          </p:val>
                                        </p:tav>
                                        <p:tav tm="100000">
                                          <p:val>
                                            <p:fltVal val="0"/>
                                          </p:val>
                                        </p:tav>
                                      </p:tavLst>
                                    </p:anim>
                                    <p:animEffect transition="in" filter="fade">
                                      <p:cBhvr>
                                        <p:cTn id="39" dur="1500"/>
                                        <p:tgtEl>
                                          <p:spTgt spid="19"/>
                                        </p:tgtEl>
                                      </p:cBhvr>
                                    </p:animEffect>
                                  </p:childTnLst>
                                </p:cTn>
                              </p:par>
                            </p:childTnLst>
                          </p:cTn>
                        </p:par>
                        <p:par>
                          <p:cTn id="40" fill="hold">
                            <p:stCondLst>
                              <p:cond delay="9000"/>
                            </p:stCondLst>
                            <p:childTnLst>
                              <p:par>
                                <p:cTn id="41" presetID="31"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500" fill="hold"/>
                                        <p:tgtEl>
                                          <p:spTgt spid="20"/>
                                        </p:tgtEl>
                                        <p:attrNameLst>
                                          <p:attrName>ppt_w</p:attrName>
                                        </p:attrNameLst>
                                      </p:cBhvr>
                                      <p:tavLst>
                                        <p:tav tm="0">
                                          <p:val>
                                            <p:fltVal val="0"/>
                                          </p:val>
                                        </p:tav>
                                        <p:tav tm="100000">
                                          <p:val>
                                            <p:strVal val="#ppt_w"/>
                                          </p:val>
                                        </p:tav>
                                      </p:tavLst>
                                    </p:anim>
                                    <p:anim calcmode="lin" valueType="num">
                                      <p:cBhvr>
                                        <p:cTn id="44" dur="1500" fill="hold"/>
                                        <p:tgtEl>
                                          <p:spTgt spid="20"/>
                                        </p:tgtEl>
                                        <p:attrNameLst>
                                          <p:attrName>ppt_h</p:attrName>
                                        </p:attrNameLst>
                                      </p:cBhvr>
                                      <p:tavLst>
                                        <p:tav tm="0">
                                          <p:val>
                                            <p:fltVal val="0"/>
                                          </p:val>
                                        </p:tav>
                                        <p:tav tm="100000">
                                          <p:val>
                                            <p:strVal val="#ppt_h"/>
                                          </p:val>
                                        </p:tav>
                                      </p:tavLst>
                                    </p:anim>
                                    <p:anim calcmode="lin" valueType="num">
                                      <p:cBhvr>
                                        <p:cTn id="45" dur="1500" fill="hold"/>
                                        <p:tgtEl>
                                          <p:spTgt spid="20"/>
                                        </p:tgtEl>
                                        <p:attrNameLst>
                                          <p:attrName>style.rotation</p:attrName>
                                        </p:attrNameLst>
                                      </p:cBhvr>
                                      <p:tavLst>
                                        <p:tav tm="0">
                                          <p:val>
                                            <p:fltVal val="90"/>
                                          </p:val>
                                        </p:tav>
                                        <p:tav tm="100000">
                                          <p:val>
                                            <p:fltVal val="0"/>
                                          </p:val>
                                        </p:tav>
                                      </p:tavLst>
                                    </p:anim>
                                    <p:animEffect transition="in" filter="fade">
                                      <p:cBhvr>
                                        <p:cTn id="46" dur="1500"/>
                                        <p:tgtEl>
                                          <p:spTgt spid="20"/>
                                        </p:tgtEl>
                                      </p:cBhvr>
                                    </p:animEffect>
                                  </p:childTnLst>
                                </p:cTn>
                              </p:par>
                            </p:childTnLst>
                          </p:cTn>
                        </p:par>
                        <p:par>
                          <p:cTn id="47" fill="hold">
                            <p:stCondLst>
                              <p:cond delay="10500"/>
                            </p:stCondLst>
                            <p:childTnLst>
                              <p:par>
                                <p:cTn id="48" presetID="1" presetClass="entr" presetSubtype="0" fill="hold" grpId="0" nodeType="afterEffect">
                                  <p:stCondLst>
                                    <p:cond delay="0"/>
                                  </p:stCondLst>
                                  <p:iterate type="lt">
                                    <p:tmAbs val="80"/>
                                  </p:iterate>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2" grpId="0"/>
      <p:bldP spid="5" grpId="0"/>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normAutofit/>
          </a:bodyPr>
          <a:lstStyle/>
          <a:p>
            <a:r>
              <a:rPr lang="zh-CN" altLang="en-US" dirty="0">
                <a:latin typeface="+mn-lt"/>
                <a:ea typeface="+mn-ea"/>
                <a:cs typeface="+mn-ea"/>
                <a:sym typeface="+mn-lt"/>
              </a:rPr>
              <a:t>党章的条文</a:t>
            </a:r>
          </a:p>
        </p:txBody>
      </p:sp>
      <p:sp>
        <p:nvSpPr>
          <p:cNvPr id="4" name="文本占位符 23"/>
          <p:cNvSpPr txBox="1"/>
          <p:nvPr/>
        </p:nvSpPr>
        <p:spPr>
          <a:xfrm>
            <a:off x="10557438" y="599776"/>
            <a:ext cx="1589617" cy="1153584"/>
          </a:xfrm>
          <a:prstGeom prst="rect">
            <a:avLst/>
          </a:prstGeom>
        </p:spPr>
        <p:txBody>
          <a:bodyPr anchor="ctr" anchorCtr="0"/>
          <a:lstStyle>
            <a:lvl1pPr marL="0" indent="0" algn="ctr" defTabSz="1219200" rtl="0" eaLnBrk="1" latinLnBrk="0" hangingPunct="1">
              <a:spcBef>
                <a:spcPct val="20000"/>
              </a:spcBef>
              <a:buFont typeface="Arial" panose="020B0604020202020204" pitchFamily="34" charset="0"/>
              <a:buNone/>
              <a:defRPr sz="5335" b="1" kern="1200">
                <a:solidFill>
                  <a:schemeClr val="accent2">
                    <a:lumMod val="40000"/>
                    <a:lumOff val="60000"/>
                  </a:schemeClr>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dirty="0">
                <a:effectLst>
                  <a:outerShdw blurRad="38100" dist="38100" dir="2700000" algn="tl">
                    <a:srgbClr val="000000">
                      <a:alpha val="43137"/>
                    </a:srgbClr>
                  </a:outerShdw>
                </a:effectLst>
              </a:rPr>
              <a:t>四</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4000">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14:bounceEnd="44000">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14:bounceEnd="44000">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党章的条文</a:t>
            </a:r>
          </a:p>
        </p:txBody>
      </p:sp>
      <p:grpSp>
        <p:nvGrpSpPr>
          <p:cNvPr id="2" name="组合 1"/>
          <p:cNvGrpSpPr/>
          <p:nvPr/>
        </p:nvGrpSpPr>
        <p:grpSpPr>
          <a:xfrm>
            <a:off x="1623807" y="3621021"/>
            <a:ext cx="4398312" cy="978729"/>
            <a:chOff x="187027" y="2715766"/>
            <a:chExt cx="3298734" cy="734047"/>
          </a:xfrm>
        </p:grpSpPr>
        <p:sp>
          <p:nvSpPr>
            <p:cNvPr id="13" name="TextBox 12"/>
            <p:cNvSpPr txBox="1"/>
            <p:nvPr/>
          </p:nvSpPr>
          <p:spPr>
            <a:xfrm>
              <a:off x="1325930" y="2715766"/>
              <a:ext cx="2159831" cy="734047"/>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条文</a:t>
              </a:r>
            </a:p>
          </p:txBody>
        </p:sp>
        <p:sp>
          <p:nvSpPr>
            <p:cNvPr id="16" name="矩形 15"/>
            <p:cNvSpPr/>
            <p:nvPr/>
          </p:nvSpPr>
          <p:spPr>
            <a:xfrm>
              <a:off x="187027" y="2779694"/>
              <a:ext cx="2231419" cy="623248"/>
            </a:xfrm>
            <a:prstGeom prst="rect">
              <a:avLst/>
            </a:prstGeom>
          </p:spPr>
          <p:txBody>
            <a:bodyPr wrap="square">
              <a:spAutoFit/>
            </a:bodyPr>
            <a:lstStyle/>
            <a:p>
              <a:pPr algn="r" defTabSz="1219200"/>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共十一章</a:t>
              </a:r>
              <a:endPar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r" defTabSz="1219200"/>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五十三条</a:t>
              </a:r>
              <a:endParaRPr lang="zh-CN" altLang="en-US" sz="2400"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sp>
        <p:nvSpPr>
          <p:cNvPr id="17" name="矩形 16"/>
          <p:cNvSpPr/>
          <p:nvPr/>
        </p:nvSpPr>
        <p:spPr>
          <a:xfrm>
            <a:off x="694885" y="4815080"/>
            <a:ext cx="5592504" cy="1175771"/>
          </a:xfrm>
          <a:prstGeom prst="rect">
            <a:avLst/>
          </a:prstGeom>
        </p:spPr>
        <p:txBody>
          <a:bodyPr wrap="square">
            <a:spAutoFit/>
          </a:bodyPr>
          <a:lstStyle/>
          <a:p>
            <a:pPr algn="just" defTabSz="1219200">
              <a:lnSpc>
                <a:spcPct val="120000"/>
              </a:lnSpc>
            </a:pP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党章条文</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部分共十一章五十三条，是每个党员、党的干部和各级党的组织必须严格遵守的行为规范。概括起来，包括以下五个方面的内容。</a:t>
            </a:r>
          </a:p>
        </p:txBody>
      </p:sp>
      <p:sp>
        <p:nvSpPr>
          <p:cNvPr id="36" name="矩形 35"/>
          <p:cNvSpPr/>
          <p:nvPr/>
        </p:nvSpPr>
        <p:spPr>
          <a:xfrm>
            <a:off x="7920629" y="2180861"/>
            <a:ext cx="3840000" cy="62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党员和党的干部</a:t>
            </a:r>
          </a:p>
        </p:txBody>
      </p:sp>
      <p:sp>
        <p:nvSpPr>
          <p:cNvPr id="37" name="矩形 36"/>
          <p:cNvSpPr/>
          <p:nvPr/>
        </p:nvSpPr>
        <p:spPr>
          <a:xfrm>
            <a:off x="7920629" y="2984968"/>
            <a:ext cx="3840000" cy="62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党的组织制度</a:t>
            </a:r>
          </a:p>
        </p:txBody>
      </p:sp>
      <p:sp>
        <p:nvSpPr>
          <p:cNvPr id="38" name="矩形 37"/>
          <p:cNvSpPr/>
          <p:nvPr/>
        </p:nvSpPr>
        <p:spPr>
          <a:xfrm>
            <a:off x="7920629" y="3789075"/>
            <a:ext cx="3840000" cy="62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党的组织体系</a:t>
            </a:r>
          </a:p>
        </p:txBody>
      </p:sp>
      <p:sp>
        <p:nvSpPr>
          <p:cNvPr id="39" name="矩形 38"/>
          <p:cNvSpPr/>
          <p:nvPr/>
        </p:nvSpPr>
        <p:spPr>
          <a:xfrm>
            <a:off x="7920629" y="4593181"/>
            <a:ext cx="3840000" cy="62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党的纪律和纪律检查机关</a:t>
            </a:r>
          </a:p>
        </p:txBody>
      </p:sp>
      <p:sp>
        <p:nvSpPr>
          <p:cNvPr id="40" name="矩形 39"/>
          <p:cNvSpPr/>
          <p:nvPr/>
        </p:nvSpPr>
        <p:spPr>
          <a:xfrm>
            <a:off x="7920629" y="5397288"/>
            <a:ext cx="3840000" cy="62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党和共产主义青年团的关系</a:t>
            </a:r>
            <a:endParaRPr lang="en-US" altLang="zh-CN" sz="2135" b="1" dirty="0">
              <a:solidFill>
                <a:srgbClr val="FFBE00">
                  <a:lumMod val="40000"/>
                  <a:lumOff val="60000"/>
                </a:srgbClr>
              </a:solidFill>
              <a:latin typeface="Impact" panose="020B0806030902050204"/>
              <a:ea typeface="微软雅黑" panose="020B0503020204020204" pitchFamily="34" charset="-122"/>
              <a:cs typeface="+mn-ea"/>
              <a:sym typeface="+mn-lt"/>
            </a:endParaRPr>
          </a:p>
          <a:p>
            <a:pP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党旗党徽</a:t>
            </a:r>
          </a:p>
        </p:txBody>
      </p:sp>
      <p:sp>
        <p:nvSpPr>
          <p:cNvPr id="41" name="矩形 40"/>
          <p:cNvSpPr/>
          <p:nvPr/>
        </p:nvSpPr>
        <p:spPr>
          <a:xfrm>
            <a:off x="7002180" y="2180861"/>
            <a:ext cx="768085" cy="624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cs typeface="+mn-ea"/>
                <a:sym typeface="+mn-lt"/>
              </a:rPr>
              <a:t>01</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42" name="矩形 41"/>
          <p:cNvSpPr/>
          <p:nvPr/>
        </p:nvSpPr>
        <p:spPr>
          <a:xfrm>
            <a:off x="7002180" y="2984968"/>
            <a:ext cx="768085" cy="624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cs typeface="+mn-ea"/>
                <a:sym typeface="+mn-lt"/>
              </a:rPr>
              <a:t>02</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43" name="矩形 42"/>
          <p:cNvSpPr/>
          <p:nvPr/>
        </p:nvSpPr>
        <p:spPr>
          <a:xfrm>
            <a:off x="7002180" y="3789075"/>
            <a:ext cx="768085" cy="624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cs typeface="+mn-ea"/>
                <a:sym typeface="+mn-lt"/>
              </a:rPr>
              <a:t>03</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44" name="矩形 43"/>
          <p:cNvSpPr/>
          <p:nvPr/>
        </p:nvSpPr>
        <p:spPr>
          <a:xfrm>
            <a:off x="7002180" y="4593181"/>
            <a:ext cx="768085" cy="624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cs typeface="+mn-ea"/>
                <a:sym typeface="+mn-lt"/>
              </a:rPr>
              <a:t>04</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45" name="矩形 44"/>
          <p:cNvSpPr/>
          <p:nvPr/>
        </p:nvSpPr>
        <p:spPr>
          <a:xfrm>
            <a:off x="7002180" y="5397288"/>
            <a:ext cx="768085" cy="624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cs typeface="+mn-ea"/>
                <a:sym typeface="+mn-lt"/>
              </a:rPr>
              <a:t>05</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grpSp>
        <p:nvGrpSpPr>
          <p:cNvPr id="24" name="组合 23"/>
          <p:cNvGrpSpPr/>
          <p:nvPr/>
        </p:nvGrpSpPr>
        <p:grpSpPr>
          <a:xfrm>
            <a:off x="704011" y="2018453"/>
            <a:ext cx="5583379" cy="1148780"/>
            <a:chOff x="465571" y="1699370"/>
            <a:chExt cx="4187534" cy="861585"/>
          </a:xfrm>
        </p:grpSpPr>
        <p:grpSp>
          <p:nvGrpSpPr>
            <p:cNvPr id="25" name="组合 24"/>
            <p:cNvGrpSpPr>
              <a:grpSpLocks noChangeAspect="1"/>
            </p:cNvGrpSpPr>
            <p:nvPr/>
          </p:nvGrpSpPr>
          <p:grpSpPr>
            <a:xfrm>
              <a:off x="465571" y="1699370"/>
              <a:ext cx="1224587" cy="589855"/>
              <a:chOff x="1672035" y="1687395"/>
              <a:chExt cx="938928" cy="452259"/>
            </a:xfrm>
            <a:effectLst>
              <a:outerShdw blurRad="50800" dist="38100" dir="5400000" algn="t" rotWithShape="0">
                <a:prstClr val="black">
                  <a:alpha val="40000"/>
                </a:prstClr>
              </a:outerShdw>
            </a:effectLst>
          </p:grpSpPr>
          <p:pic>
            <p:nvPicPr>
              <p:cNvPr id="57"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组合 25"/>
            <p:cNvGrpSpPr/>
            <p:nvPr/>
          </p:nvGrpSpPr>
          <p:grpSpPr>
            <a:xfrm>
              <a:off x="3356060" y="1864502"/>
              <a:ext cx="540000" cy="540000"/>
              <a:chOff x="4098675" y="1936897"/>
              <a:chExt cx="1175403" cy="1175401"/>
            </a:xfrm>
            <a:effectLst/>
          </p:grpSpPr>
          <p:sp>
            <p:nvSpPr>
              <p:cNvPr id="54" name="矩形 53"/>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55" name="直接连接符 54"/>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7" name="文本框 55"/>
            <p:cNvSpPr txBox="1"/>
            <p:nvPr/>
          </p:nvSpPr>
          <p:spPr>
            <a:xfrm>
              <a:off x="3374032" y="1846060"/>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章</a:t>
              </a:r>
            </a:p>
          </p:txBody>
        </p:sp>
        <p:grpSp>
          <p:nvGrpSpPr>
            <p:cNvPr id="28" name="组合 27"/>
            <p:cNvGrpSpPr/>
            <p:nvPr/>
          </p:nvGrpSpPr>
          <p:grpSpPr>
            <a:xfrm>
              <a:off x="3932124" y="1864502"/>
              <a:ext cx="540000" cy="540000"/>
              <a:chOff x="4098675" y="1936897"/>
              <a:chExt cx="1175403" cy="1175401"/>
            </a:xfrm>
            <a:effectLst/>
          </p:grpSpPr>
          <p:sp>
            <p:nvSpPr>
              <p:cNvPr id="51" name="矩形 50"/>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52" name="直接连接符 51"/>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9" name="文本框 60"/>
            <p:cNvSpPr txBox="1"/>
            <p:nvPr/>
          </p:nvSpPr>
          <p:spPr>
            <a:xfrm>
              <a:off x="3950096" y="1838038"/>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程</a:t>
              </a:r>
            </a:p>
          </p:txBody>
        </p:sp>
        <p:grpSp>
          <p:nvGrpSpPr>
            <p:cNvPr id="30" name="组合 29"/>
            <p:cNvGrpSpPr/>
            <p:nvPr/>
          </p:nvGrpSpPr>
          <p:grpSpPr>
            <a:xfrm>
              <a:off x="1475221" y="1849006"/>
              <a:ext cx="2102930" cy="640070"/>
              <a:chOff x="539552" y="1491630"/>
              <a:chExt cx="2102930" cy="640070"/>
            </a:xfrm>
          </p:grpSpPr>
          <p:sp>
            <p:nvSpPr>
              <p:cNvPr id="49" name="文本框 62"/>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50"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48" name="矩形 47"/>
            <p:cNvSpPr/>
            <p:nvPr/>
          </p:nvSpPr>
          <p:spPr>
            <a:xfrm>
              <a:off x="476641" y="2495873"/>
              <a:ext cx="4176464" cy="6508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500"/>
                                            <p:tgtEl>
                                              <p:spTgt spid="2"/>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500"/>
                                            <p:tgtEl>
                                              <p:spTgt spid="17"/>
                                            </p:tgtEl>
                                          </p:cBhvr>
                                        </p:animEffect>
                                        <p:anim calcmode="lin" valueType="num">
                                          <p:cBhvr>
                                            <p:cTn id="18" dur="1500" fill="hold"/>
                                            <p:tgtEl>
                                              <p:spTgt spid="17"/>
                                            </p:tgtEl>
                                            <p:attrNameLst>
                                              <p:attrName>ppt_x</p:attrName>
                                            </p:attrNameLst>
                                          </p:cBhvr>
                                          <p:tavLst>
                                            <p:tav tm="0">
                                              <p:val>
                                                <p:strVal val="#ppt_x"/>
                                              </p:val>
                                            </p:tav>
                                            <p:tav tm="100000">
                                              <p:val>
                                                <p:strVal val="#ppt_x"/>
                                              </p:val>
                                            </p:tav>
                                          </p:tavLst>
                                        </p:anim>
                                        <p:anim calcmode="lin" valueType="num">
                                          <p:cBhvr>
                                            <p:cTn id="19" dur="1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31"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1500" fill="hold"/>
                                            <p:tgtEl>
                                              <p:spTgt spid="41"/>
                                            </p:tgtEl>
                                            <p:attrNameLst>
                                              <p:attrName>ppt_w</p:attrName>
                                            </p:attrNameLst>
                                          </p:cBhvr>
                                          <p:tavLst>
                                            <p:tav tm="0">
                                              <p:val>
                                                <p:fltVal val="0"/>
                                              </p:val>
                                            </p:tav>
                                            <p:tav tm="100000">
                                              <p:val>
                                                <p:strVal val="#ppt_w"/>
                                              </p:val>
                                            </p:tav>
                                          </p:tavLst>
                                        </p:anim>
                                        <p:anim calcmode="lin" valueType="num">
                                          <p:cBhvr>
                                            <p:cTn id="24" dur="1500" fill="hold"/>
                                            <p:tgtEl>
                                              <p:spTgt spid="41"/>
                                            </p:tgtEl>
                                            <p:attrNameLst>
                                              <p:attrName>ppt_h</p:attrName>
                                            </p:attrNameLst>
                                          </p:cBhvr>
                                          <p:tavLst>
                                            <p:tav tm="0">
                                              <p:val>
                                                <p:fltVal val="0"/>
                                              </p:val>
                                            </p:tav>
                                            <p:tav tm="100000">
                                              <p:val>
                                                <p:strVal val="#ppt_h"/>
                                              </p:val>
                                            </p:tav>
                                          </p:tavLst>
                                        </p:anim>
                                        <p:anim calcmode="lin" valueType="num">
                                          <p:cBhvr>
                                            <p:cTn id="25" dur="1500" fill="hold"/>
                                            <p:tgtEl>
                                              <p:spTgt spid="41"/>
                                            </p:tgtEl>
                                            <p:attrNameLst>
                                              <p:attrName>style.rotation</p:attrName>
                                            </p:attrNameLst>
                                          </p:cBhvr>
                                          <p:tavLst>
                                            <p:tav tm="0">
                                              <p:val>
                                                <p:fltVal val="90"/>
                                              </p:val>
                                            </p:tav>
                                            <p:tav tm="100000">
                                              <p:val>
                                                <p:fltVal val="0"/>
                                              </p:val>
                                            </p:tav>
                                          </p:tavLst>
                                        </p:anim>
                                        <p:animEffect transition="in" filter="fade">
                                          <p:cBhvr>
                                            <p:cTn id="26" dur="1500"/>
                                            <p:tgtEl>
                                              <p:spTgt spid="41"/>
                                            </p:tgtEl>
                                          </p:cBhvr>
                                        </p:animEffect>
                                      </p:childTnLst>
                                    </p:cTn>
                                  </p:par>
                                </p:childTnLst>
                              </p:cTn>
                            </p:par>
                            <p:par>
                              <p:cTn id="27" fill="hold">
                                <p:stCondLst>
                                  <p:cond delay="6000"/>
                                </p:stCondLst>
                                <p:childTnLst>
                                  <p:par>
                                    <p:cTn id="28" presetID="2" presetClass="entr" presetSubtype="2" fill="hold" grpId="0" nodeType="afterEffect" p14:presetBounceEnd="33000">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14:bounceEnd="33000">
                                          <p:cBhvr additive="base">
                                            <p:cTn id="30" dur="1500" fill="hold"/>
                                            <p:tgtEl>
                                              <p:spTgt spid="36"/>
                                            </p:tgtEl>
                                            <p:attrNameLst>
                                              <p:attrName>ppt_x</p:attrName>
                                            </p:attrNameLst>
                                          </p:cBhvr>
                                          <p:tavLst>
                                            <p:tav tm="0">
                                              <p:val>
                                                <p:strVal val="1+#ppt_w/2"/>
                                              </p:val>
                                            </p:tav>
                                            <p:tav tm="100000">
                                              <p:val>
                                                <p:strVal val="#ppt_x"/>
                                              </p:val>
                                            </p:tav>
                                          </p:tavLst>
                                        </p:anim>
                                        <p:anim calcmode="lin" valueType="num" p14:bounceEnd="33000">
                                          <p:cBhvr additive="base">
                                            <p:cTn id="31" dur="1500" fill="hold"/>
                                            <p:tgtEl>
                                              <p:spTgt spid="36"/>
                                            </p:tgtEl>
                                            <p:attrNameLst>
                                              <p:attrName>ppt_y</p:attrName>
                                            </p:attrNameLst>
                                          </p:cBhvr>
                                          <p:tavLst>
                                            <p:tav tm="0">
                                              <p:val>
                                                <p:strVal val="#ppt_y"/>
                                              </p:val>
                                            </p:tav>
                                            <p:tav tm="100000">
                                              <p:val>
                                                <p:strVal val="#ppt_y"/>
                                              </p:val>
                                            </p:tav>
                                          </p:tavLst>
                                        </p:anim>
                                      </p:childTnLst>
                                    </p:cTn>
                                  </p:par>
                                </p:childTnLst>
                              </p:cTn>
                            </p:par>
                            <p:par>
                              <p:cTn id="32" fill="hold">
                                <p:stCondLst>
                                  <p:cond delay="7500"/>
                                </p:stCondLst>
                                <p:childTnLst>
                                  <p:par>
                                    <p:cTn id="33" presetID="31"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1500" fill="hold"/>
                                            <p:tgtEl>
                                              <p:spTgt spid="42"/>
                                            </p:tgtEl>
                                            <p:attrNameLst>
                                              <p:attrName>ppt_w</p:attrName>
                                            </p:attrNameLst>
                                          </p:cBhvr>
                                          <p:tavLst>
                                            <p:tav tm="0">
                                              <p:val>
                                                <p:fltVal val="0"/>
                                              </p:val>
                                            </p:tav>
                                            <p:tav tm="100000">
                                              <p:val>
                                                <p:strVal val="#ppt_w"/>
                                              </p:val>
                                            </p:tav>
                                          </p:tavLst>
                                        </p:anim>
                                        <p:anim calcmode="lin" valueType="num">
                                          <p:cBhvr>
                                            <p:cTn id="36" dur="1500" fill="hold"/>
                                            <p:tgtEl>
                                              <p:spTgt spid="42"/>
                                            </p:tgtEl>
                                            <p:attrNameLst>
                                              <p:attrName>ppt_h</p:attrName>
                                            </p:attrNameLst>
                                          </p:cBhvr>
                                          <p:tavLst>
                                            <p:tav tm="0">
                                              <p:val>
                                                <p:fltVal val="0"/>
                                              </p:val>
                                            </p:tav>
                                            <p:tav tm="100000">
                                              <p:val>
                                                <p:strVal val="#ppt_h"/>
                                              </p:val>
                                            </p:tav>
                                          </p:tavLst>
                                        </p:anim>
                                        <p:anim calcmode="lin" valueType="num">
                                          <p:cBhvr>
                                            <p:cTn id="37" dur="1500" fill="hold"/>
                                            <p:tgtEl>
                                              <p:spTgt spid="42"/>
                                            </p:tgtEl>
                                            <p:attrNameLst>
                                              <p:attrName>style.rotation</p:attrName>
                                            </p:attrNameLst>
                                          </p:cBhvr>
                                          <p:tavLst>
                                            <p:tav tm="0">
                                              <p:val>
                                                <p:fltVal val="90"/>
                                              </p:val>
                                            </p:tav>
                                            <p:tav tm="100000">
                                              <p:val>
                                                <p:fltVal val="0"/>
                                              </p:val>
                                            </p:tav>
                                          </p:tavLst>
                                        </p:anim>
                                        <p:animEffect transition="in" filter="fade">
                                          <p:cBhvr>
                                            <p:cTn id="38" dur="1500"/>
                                            <p:tgtEl>
                                              <p:spTgt spid="42"/>
                                            </p:tgtEl>
                                          </p:cBhvr>
                                        </p:animEffect>
                                      </p:childTnLst>
                                    </p:cTn>
                                  </p:par>
                                </p:childTnLst>
                              </p:cTn>
                            </p:par>
                            <p:par>
                              <p:cTn id="39" fill="hold">
                                <p:stCondLst>
                                  <p:cond delay="9000"/>
                                </p:stCondLst>
                                <p:childTnLst>
                                  <p:par>
                                    <p:cTn id="40" presetID="2" presetClass="entr" presetSubtype="2" fill="hold" grpId="0" nodeType="afterEffect" p14:presetBounceEnd="33000">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14:bounceEnd="33000">
                                          <p:cBhvr additive="base">
                                            <p:cTn id="42" dur="1500" fill="hold"/>
                                            <p:tgtEl>
                                              <p:spTgt spid="37"/>
                                            </p:tgtEl>
                                            <p:attrNameLst>
                                              <p:attrName>ppt_x</p:attrName>
                                            </p:attrNameLst>
                                          </p:cBhvr>
                                          <p:tavLst>
                                            <p:tav tm="0">
                                              <p:val>
                                                <p:strVal val="1+#ppt_w/2"/>
                                              </p:val>
                                            </p:tav>
                                            <p:tav tm="100000">
                                              <p:val>
                                                <p:strVal val="#ppt_x"/>
                                              </p:val>
                                            </p:tav>
                                          </p:tavLst>
                                        </p:anim>
                                        <p:anim calcmode="lin" valueType="num" p14:bounceEnd="33000">
                                          <p:cBhvr additive="base">
                                            <p:cTn id="43" dur="1500" fill="hold"/>
                                            <p:tgtEl>
                                              <p:spTgt spid="37"/>
                                            </p:tgtEl>
                                            <p:attrNameLst>
                                              <p:attrName>ppt_y</p:attrName>
                                            </p:attrNameLst>
                                          </p:cBhvr>
                                          <p:tavLst>
                                            <p:tav tm="0">
                                              <p:val>
                                                <p:strVal val="#ppt_y"/>
                                              </p:val>
                                            </p:tav>
                                            <p:tav tm="100000">
                                              <p:val>
                                                <p:strVal val="#ppt_y"/>
                                              </p:val>
                                            </p:tav>
                                          </p:tavLst>
                                        </p:anim>
                                      </p:childTnLst>
                                    </p:cTn>
                                  </p:par>
                                </p:childTnLst>
                              </p:cTn>
                            </p:par>
                            <p:par>
                              <p:cTn id="44" fill="hold">
                                <p:stCondLst>
                                  <p:cond delay="10500"/>
                                </p:stCondLst>
                                <p:childTnLst>
                                  <p:par>
                                    <p:cTn id="45" presetID="31"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1500" fill="hold"/>
                                            <p:tgtEl>
                                              <p:spTgt spid="43"/>
                                            </p:tgtEl>
                                            <p:attrNameLst>
                                              <p:attrName>ppt_w</p:attrName>
                                            </p:attrNameLst>
                                          </p:cBhvr>
                                          <p:tavLst>
                                            <p:tav tm="0">
                                              <p:val>
                                                <p:fltVal val="0"/>
                                              </p:val>
                                            </p:tav>
                                            <p:tav tm="100000">
                                              <p:val>
                                                <p:strVal val="#ppt_w"/>
                                              </p:val>
                                            </p:tav>
                                          </p:tavLst>
                                        </p:anim>
                                        <p:anim calcmode="lin" valueType="num">
                                          <p:cBhvr>
                                            <p:cTn id="48" dur="1500" fill="hold"/>
                                            <p:tgtEl>
                                              <p:spTgt spid="43"/>
                                            </p:tgtEl>
                                            <p:attrNameLst>
                                              <p:attrName>ppt_h</p:attrName>
                                            </p:attrNameLst>
                                          </p:cBhvr>
                                          <p:tavLst>
                                            <p:tav tm="0">
                                              <p:val>
                                                <p:fltVal val="0"/>
                                              </p:val>
                                            </p:tav>
                                            <p:tav tm="100000">
                                              <p:val>
                                                <p:strVal val="#ppt_h"/>
                                              </p:val>
                                            </p:tav>
                                          </p:tavLst>
                                        </p:anim>
                                        <p:anim calcmode="lin" valueType="num">
                                          <p:cBhvr>
                                            <p:cTn id="49" dur="1500" fill="hold"/>
                                            <p:tgtEl>
                                              <p:spTgt spid="43"/>
                                            </p:tgtEl>
                                            <p:attrNameLst>
                                              <p:attrName>style.rotation</p:attrName>
                                            </p:attrNameLst>
                                          </p:cBhvr>
                                          <p:tavLst>
                                            <p:tav tm="0">
                                              <p:val>
                                                <p:fltVal val="90"/>
                                              </p:val>
                                            </p:tav>
                                            <p:tav tm="100000">
                                              <p:val>
                                                <p:fltVal val="0"/>
                                              </p:val>
                                            </p:tav>
                                          </p:tavLst>
                                        </p:anim>
                                        <p:animEffect transition="in" filter="fade">
                                          <p:cBhvr>
                                            <p:cTn id="50" dur="1500"/>
                                            <p:tgtEl>
                                              <p:spTgt spid="43"/>
                                            </p:tgtEl>
                                          </p:cBhvr>
                                        </p:animEffect>
                                      </p:childTnLst>
                                    </p:cTn>
                                  </p:par>
                                </p:childTnLst>
                              </p:cTn>
                            </p:par>
                            <p:par>
                              <p:cTn id="51" fill="hold">
                                <p:stCondLst>
                                  <p:cond delay="12000"/>
                                </p:stCondLst>
                                <p:childTnLst>
                                  <p:par>
                                    <p:cTn id="52" presetID="2" presetClass="entr" presetSubtype="2" fill="hold" grpId="0" nodeType="afterEffect" p14:presetBounceEnd="33000">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14:bounceEnd="33000">
                                          <p:cBhvr additive="base">
                                            <p:cTn id="54" dur="1500" fill="hold"/>
                                            <p:tgtEl>
                                              <p:spTgt spid="38"/>
                                            </p:tgtEl>
                                            <p:attrNameLst>
                                              <p:attrName>ppt_x</p:attrName>
                                            </p:attrNameLst>
                                          </p:cBhvr>
                                          <p:tavLst>
                                            <p:tav tm="0">
                                              <p:val>
                                                <p:strVal val="1+#ppt_w/2"/>
                                              </p:val>
                                            </p:tav>
                                            <p:tav tm="100000">
                                              <p:val>
                                                <p:strVal val="#ppt_x"/>
                                              </p:val>
                                            </p:tav>
                                          </p:tavLst>
                                        </p:anim>
                                        <p:anim calcmode="lin" valueType="num" p14:bounceEnd="33000">
                                          <p:cBhvr additive="base">
                                            <p:cTn id="55" dur="1500" fill="hold"/>
                                            <p:tgtEl>
                                              <p:spTgt spid="38"/>
                                            </p:tgtEl>
                                            <p:attrNameLst>
                                              <p:attrName>ppt_y</p:attrName>
                                            </p:attrNameLst>
                                          </p:cBhvr>
                                          <p:tavLst>
                                            <p:tav tm="0">
                                              <p:val>
                                                <p:strVal val="#ppt_y"/>
                                              </p:val>
                                            </p:tav>
                                            <p:tav tm="100000">
                                              <p:val>
                                                <p:strVal val="#ppt_y"/>
                                              </p:val>
                                            </p:tav>
                                          </p:tavLst>
                                        </p:anim>
                                      </p:childTnLst>
                                    </p:cTn>
                                  </p:par>
                                </p:childTnLst>
                              </p:cTn>
                            </p:par>
                            <p:par>
                              <p:cTn id="56" fill="hold">
                                <p:stCondLst>
                                  <p:cond delay="13500"/>
                                </p:stCondLst>
                                <p:childTnLst>
                                  <p:par>
                                    <p:cTn id="57" presetID="31"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500" fill="hold"/>
                                            <p:tgtEl>
                                              <p:spTgt spid="44"/>
                                            </p:tgtEl>
                                            <p:attrNameLst>
                                              <p:attrName>ppt_w</p:attrName>
                                            </p:attrNameLst>
                                          </p:cBhvr>
                                          <p:tavLst>
                                            <p:tav tm="0">
                                              <p:val>
                                                <p:fltVal val="0"/>
                                              </p:val>
                                            </p:tav>
                                            <p:tav tm="100000">
                                              <p:val>
                                                <p:strVal val="#ppt_w"/>
                                              </p:val>
                                            </p:tav>
                                          </p:tavLst>
                                        </p:anim>
                                        <p:anim calcmode="lin" valueType="num">
                                          <p:cBhvr>
                                            <p:cTn id="60" dur="1500" fill="hold"/>
                                            <p:tgtEl>
                                              <p:spTgt spid="44"/>
                                            </p:tgtEl>
                                            <p:attrNameLst>
                                              <p:attrName>ppt_h</p:attrName>
                                            </p:attrNameLst>
                                          </p:cBhvr>
                                          <p:tavLst>
                                            <p:tav tm="0">
                                              <p:val>
                                                <p:fltVal val="0"/>
                                              </p:val>
                                            </p:tav>
                                            <p:tav tm="100000">
                                              <p:val>
                                                <p:strVal val="#ppt_h"/>
                                              </p:val>
                                            </p:tav>
                                          </p:tavLst>
                                        </p:anim>
                                        <p:anim calcmode="lin" valueType="num">
                                          <p:cBhvr>
                                            <p:cTn id="61" dur="1500" fill="hold"/>
                                            <p:tgtEl>
                                              <p:spTgt spid="44"/>
                                            </p:tgtEl>
                                            <p:attrNameLst>
                                              <p:attrName>style.rotation</p:attrName>
                                            </p:attrNameLst>
                                          </p:cBhvr>
                                          <p:tavLst>
                                            <p:tav tm="0">
                                              <p:val>
                                                <p:fltVal val="90"/>
                                              </p:val>
                                            </p:tav>
                                            <p:tav tm="100000">
                                              <p:val>
                                                <p:fltVal val="0"/>
                                              </p:val>
                                            </p:tav>
                                          </p:tavLst>
                                        </p:anim>
                                        <p:animEffect transition="in" filter="fade">
                                          <p:cBhvr>
                                            <p:cTn id="62" dur="1500"/>
                                            <p:tgtEl>
                                              <p:spTgt spid="44"/>
                                            </p:tgtEl>
                                          </p:cBhvr>
                                        </p:animEffect>
                                      </p:childTnLst>
                                    </p:cTn>
                                  </p:par>
                                </p:childTnLst>
                              </p:cTn>
                            </p:par>
                            <p:par>
                              <p:cTn id="63" fill="hold">
                                <p:stCondLst>
                                  <p:cond delay="15000"/>
                                </p:stCondLst>
                                <p:childTnLst>
                                  <p:par>
                                    <p:cTn id="64" presetID="2" presetClass="entr" presetSubtype="2" fill="hold" grpId="0" nodeType="afterEffect" p14:presetBounceEnd="33000">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14:bounceEnd="33000">
                                          <p:cBhvr additive="base">
                                            <p:cTn id="66" dur="1500" fill="hold"/>
                                            <p:tgtEl>
                                              <p:spTgt spid="39"/>
                                            </p:tgtEl>
                                            <p:attrNameLst>
                                              <p:attrName>ppt_x</p:attrName>
                                            </p:attrNameLst>
                                          </p:cBhvr>
                                          <p:tavLst>
                                            <p:tav tm="0">
                                              <p:val>
                                                <p:strVal val="1+#ppt_w/2"/>
                                              </p:val>
                                            </p:tav>
                                            <p:tav tm="100000">
                                              <p:val>
                                                <p:strVal val="#ppt_x"/>
                                              </p:val>
                                            </p:tav>
                                          </p:tavLst>
                                        </p:anim>
                                        <p:anim calcmode="lin" valueType="num" p14:bounceEnd="33000">
                                          <p:cBhvr additive="base">
                                            <p:cTn id="67" dur="1500" fill="hold"/>
                                            <p:tgtEl>
                                              <p:spTgt spid="39"/>
                                            </p:tgtEl>
                                            <p:attrNameLst>
                                              <p:attrName>ppt_y</p:attrName>
                                            </p:attrNameLst>
                                          </p:cBhvr>
                                          <p:tavLst>
                                            <p:tav tm="0">
                                              <p:val>
                                                <p:strVal val="#ppt_y"/>
                                              </p:val>
                                            </p:tav>
                                            <p:tav tm="100000">
                                              <p:val>
                                                <p:strVal val="#ppt_y"/>
                                              </p:val>
                                            </p:tav>
                                          </p:tavLst>
                                        </p:anim>
                                      </p:childTnLst>
                                    </p:cTn>
                                  </p:par>
                                </p:childTnLst>
                              </p:cTn>
                            </p:par>
                            <p:par>
                              <p:cTn id="68" fill="hold">
                                <p:stCondLst>
                                  <p:cond delay="16500"/>
                                </p:stCondLst>
                                <p:childTnLst>
                                  <p:par>
                                    <p:cTn id="69" presetID="3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1500" fill="hold"/>
                                            <p:tgtEl>
                                              <p:spTgt spid="45"/>
                                            </p:tgtEl>
                                            <p:attrNameLst>
                                              <p:attrName>ppt_w</p:attrName>
                                            </p:attrNameLst>
                                          </p:cBhvr>
                                          <p:tavLst>
                                            <p:tav tm="0">
                                              <p:val>
                                                <p:fltVal val="0"/>
                                              </p:val>
                                            </p:tav>
                                            <p:tav tm="100000">
                                              <p:val>
                                                <p:strVal val="#ppt_w"/>
                                              </p:val>
                                            </p:tav>
                                          </p:tavLst>
                                        </p:anim>
                                        <p:anim calcmode="lin" valueType="num">
                                          <p:cBhvr>
                                            <p:cTn id="72" dur="1500" fill="hold"/>
                                            <p:tgtEl>
                                              <p:spTgt spid="45"/>
                                            </p:tgtEl>
                                            <p:attrNameLst>
                                              <p:attrName>ppt_h</p:attrName>
                                            </p:attrNameLst>
                                          </p:cBhvr>
                                          <p:tavLst>
                                            <p:tav tm="0">
                                              <p:val>
                                                <p:fltVal val="0"/>
                                              </p:val>
                                            </p:tav>
                                            <p:tav tm="100000">
                                              <p:val>
                                                <p:strVal val="#ppt_h"/>
                                              </p:val>
                                            </p:tav>
                                          </p:tavLst>
                                        </p:anim>
                                        <p:anim calcmode="lin" valueType="num">
                                          <p:cBhvr>
                                            <p:cTn id="73" dur="1500" fill="hold"/>
                                            <p:tgtEl>
                                              <p:spTgt spid="45"/>
                                            </p:tgtEl>
                                            <p:attrNameLst>
                                              <p:attrName>style.rotation</p:attrName>
                                            </p:attrNameLst>
                                          </p:cBhvr>
                                          <p:tavLst>
                                            <p:tav tm="0">
                                              <p:val>
                                                <p:fltVal val="90"/>
                                              </p:val>
                                            </p:tav>
                                            <p:tav tm="100000">
                                              <p:val>
                                                <p:fltVal val="0"/>
                                              </p:val>
                                            </p:tav>
                                          </p:tavLst>
                                        </p:anim>
                                        <p:animEffect transition="in" filter="fade">
                                          <p:cBhvr>
                                            <p:cTn id="74" dur="1500"/>
                                            <p:tgtEl>
                                              <p:spTgt spid="45"/>
                                            </p:tgtEl>
                                          </p:cBhvr>
                                        </p:animEffect>
                                      </p:childTnLst>
                                    </p:cTn>
                                  </p:par>
                                </p:childTnLst>
                              </p:cTn>
                            </p:par>
                            <p:par>
                              <p:cTn id="75" fill="hold">
                                <p:stCondLst>
                                  <p:cond delay="18000"/>
                                </p:stCondLst>
                                <p:childTnLst>
                                  <p:par>
                                    <p:cTn id="76" presetID="2" presetClass="entr" presetSubtype="2" fill="hold" grpId="0" nodeType="afterEffect" p14:presetBounceEnd="33000">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14:bounceEnd="33000">
                                          <p:cBhvr additive="base">
                                            <p:cTn id="78" dur="1500" fill="hold"/>
                                            <p:tgtEl>
                                              <p:spTgt spid="40"/>
                                            </p:tgtEl>
                                            <p:attrNameLst>
                                              <p:attrName>ppt_x</p:attrName>
                                            </p:attrNameLst>
                                          </p:cBhvr>
                                          <p:tavLst>
                                            <p:tav tm="0">
                                              <p:val>
                                                <p:strVal val="1+#ppt_w/2"/>
                                              </p:val>
                                            </p:tav>
                                            <p:tav tm="100000">
                                              <p:val>
                                                <p:strVal val="#ppt_x"/>
                                              </p:val>
                                            </p:tav>
                                          </p:tavLst>
                                        </p:anim>
                                        <p:anim calcmode="lin" valueType="num" p14:bounceEnd="33000">
                                          <p:cBhvr additive="base">
                                            <p:cTn id="79" dur="1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500"/>
                                            <p:tgtEl>
                                              <p:spTgt spid="2"/>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500"/>
                                            <p:tgtEl>
                                              <p:spTgt spid="17"/>
                                            </p:tgtEl>
                                          </p:cBhvr>
                                        </p:animEffect>
                                        <p:anim calcmode="lin" valueType="num">
                                          <p:cBhvr>
                                            <p:cTn id="18" dur="1500" fill="hold"/>
                                            <p:tgtEl>
                                              <p:spTgt spid="17"/>
                                            </p:tgtEl>
                                            <p:attrNameLst>
                                              <p:attrName>ppt_x</p:attrName>
                                            </p:attrNameLst>
                                          </p:cBhvr>
                                          <p:tavLst>
                                            <p:tav tm="0">
                                              <p:val>
                                                <p:strVal val="#ppt_x"/>
                                              </p:val>
                                            </p:tav>
                                            <p:tav tm="100000">
                                              <p:val>
                                                <p:strVal val="#ppt_x"/>
                                              </p:val>
                                            </p:tav>
                                          </p:tavLst>
                                        </p:anim>
                                        <p:anim calcmode="lin" valueType="num">
                                          <p:cBhvr>
                                            <p:cTn id="19" dur="1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31"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1500" fill="hold"/>
                                            <p:tgtEl>
                                              <p:spTgt spid="41"/>
                                            </p:tgtEl>
                                            <p:attrNameLst>
                                              <p:attrName>ppt_w</p:attrName>
                                            </p:attrNameLst>
                                          </p:cBhvr>
                                          <p:tavLst>
                                            <p:tav tm="0">
                                              <p:val>
                                                <p:fltVal val="0"/>
                                              </p:val>
                                            </p:tav>
                                            <p:tav tm="100000">
                                              <p:val>
                                                <p:strVal val="#ppt_w"/>
                                              </p:val>
                                            </p:tav>
                                          </p:tavLst>
                                        </p:anim>
                                        <p:anim calcmode="lin" valueType="num">
                                          <p:cBhvr>
                                            <p:cTn id="24" dur="1500" fill="hold"/>
                                            <p:tgtEl>
                                              <p:spTgt spid="41"/>
                                            </p:tgtEl>
                                            <p:attrNameLst>
                                              <p:attrName>ppt_h</p:attrName>
                                            </p:attrNameLst>
                                          </p:cBhvr>
                                          <p:tavLst>
                                            <p:tav tm="0">
                                              <p:val>
                                                <p:fltVal val="0"/>
                                              </p:val>
                                            </p:tav>
                                            <p:tav tm="100000">
                                              <p:val>
                                                <p:strVal val="#ppt_h"/>
                                              </p:val>
                                            </p:tav>
                                          </p:tavLst>
                                        </p:anim>
                                        <p:anim calcmode="lin" valueType="num">
                                          <p:cBhvr>
                                            <p:cTn id="25" dur="1500" fill="hold"/>
                                            <p:tgtEl>
                                              <p:spTgt spid="41"/>
                                            </p:tgtEl>
                                            <p:attrNameLst>
                                              <p:attrName>style.rotation</p:attrName>
                                            </p:attrNameLst>
                                          </p:cBhvr>
                                          <p:tavLst>
                                            <p:tav tm="0">
                                              <p:val>
                                                <p:fltVal val="90"/>
                                              </p:val>
                                            </p:tav>
                                            <p:tav tm="100000">
                                              <p:val>
                                                <p:fltVal val="0"/>
                                              </p:val>
                                            </p:tav>
                                          </p:tavLst>
                                        </p:anim>
                                        <p:animEffect transition="in" filter="fade">
                                          <p:cBhvr>
                                            <p:cTn id="26" dur="1500"/>
                                            <p:tgtEl>
                                              <p:spTgt spid="41"/>
                                            </p:tgtEl>
                                          </p:cBhvr>
                                        </p:animEffect>
                                      </p:childTnLst>
                                    </p:cTn>
                                  </p:par>
                                </p:childTnLst>
                              </p:cTn>
                            </p:par>
                            <p:par>
                              <p:cTn id="27" fill="hold">
                                <p:stCondLst>
                                  <p:cond delay="6000"/>
                                </p:stCondLst>
                                <p:childTnLst>
                                  <p:par>
                                    <p:cTn id="28" presetID="2" presetClass="entr" presetSubtype="2"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1500" fill="hold"/>
                                            <p:tgtEl>
                                              <p:spTgt spid="36"/>
                                            </p:tgtEl>
                                            <p:attrNameLst>
                                              <p:attrName>ppt_x</p:attrName>
                                            </p:attrNameLst>
                                          </p:cBhvr>
                                          <p:tavLst>
                                            <p:tav tm="0">
                                              <p:val>
                                                <p:strVal val="1+#ppt_w/2"/>
                                              </p:val>
                                            </p:tav>
                                            <p:tav tm="100000">
                                              <p:val>
                                                <p:strVal val="#ppt_x"/>
                                              </p:val>
                                            </p:tav>
                                          </p:tavLst>
                                        </p:anim>
                                        <p:anim calcmode="lin" valueType="num">
                                          <p:cBhvr additive="base">
                                            <p:cTn id="31" dur="1500" fill="hold"/>
                                            <p:tgtEl>
                                              <p:spTgt spid="36"/>
                                            </p:tgtEl>
                                            <p:attrNameLst>
                                              <p:attrName>ppt_y</p:attrName>
                                            </p:attrNameLst>
                                          </p:cBhvr>
                                          <p:tavLst>
                                            <p:tav tm="0">
                                              <p:val>
                                                <p:strVal val="#ppt_y"/>
                                              </p:val>
                                            </p:tav>
                                            <p:tav tm="100000">
                                              <p:val>
                                                <p:strVal val="#ppt_y"/>
                                              </p:val>
                                            </p:tav>
                                          </p:tavLst>
                                        </p:anim>
                                      </p:childTnLst>
                                    </p:cTn>
                                  </p:par>
                                </p:childTnLst>
                              </p:cTn>
                            </p:par>
                            <p:par>
                              <p:cTn id="32" fill="hold">
                                <p:stCondLst>
                                  <p:cond delay="7500"/>
                                </p:stCondLst>
                                <p:childTnLst>
                                  <p:par>
                                    <p:cTn id="33" presetID="31"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1500" fill="hold"/>
                                            <p:tgtEl>
                                              <p:spTgt spid="42"/>
                                            </p:tgtEl>
                                            <p:attrNameLst>
                                              <p:attrName>ppt_w</p:attrName>
                                            </p:attrNameLst>
                                          </p:cBhvr>
                                          <p:tavLst>
                                            <p:tav tm="0">
                                              <p:val>
                                                <p:fltVal val="0"/>
                                              </p:val>
                                            </p:tav>
                                            <p:tav tm="100000">
                                              <p:val>
                                                <p:strVal val="#ppt_w"/>
                                              </p:val>
                                            </p:tav>
                                          </p:tavLst>
                                        </p:anim>
                                        <p:anim calcmode="lin" valueType="num">
                                          <p:cBhvr>
                                            <p:cTn id="36" dur="1500" fill="hold"/>
                                            <p:tgtEl>
                                              <p:spTgt spid="42"/>
                                            </p:tgtEl>
                                            <p:attrNameLst>
                                              <p:attrName>ppt_h</p:attrName>
                                            </p:attrNameLst>
                                          </p:cBhvr>
                                          <p:tavLst>
                                            <p:tav tm="0">
                                              <p:val>
                                                <p:fltVal val="0"/>
                                              </p:val>
                                            </p:tav>
                                            <p:tav tm="100000">
                                              <p:val>
                                                <p:strVal val="#ppt_h"/>
                                              </p:val>
                                            </p:tav>
                                          </p:tavLst>
                                        </p:anim>
                                        <p:anim calcmode="lin" valueType="num">
                                          <p:cBhvr>
                                            <p:cTn id="37" dur="1500" fill="hold"/>
                                            <p:tgtEl>
                                              <p:spTgt spid="42"/>
                                            </p:tgtEl>
                                            <p:attrNameLst>
                                              <p:attrName>style.rotation</p:attrName>
                                            </p:attrNameLst>
                                          </p:cBhvr>
                                          <p:tavLst>
                                            <p:tav tm="0">
                                              <p:val>
                                                <p:fltVal val="90"/>
                                              </p:val>
                                            </p:tav>
                                            <p:tav tm="100000">
                                              <p:val>
                                                <p:fltVal val="0"/>
                                              </p:val>
                                            </p:tav>
                                          </p:tavLst>
                                        </p:anim>
                                        <p:animEffect transition="in" filter="fade">
                                          <p:cBhvr>
                                            <p:cTn id="38" dur="1500"/>
                                            <p:tgtEl>
                                              <p:spTgt spid="42"/>
                                            </p:tgtEl>
                                          </p:cBhvr>
                                        </p:animEffect>
                                      </p:childTnLst>
                                    </p:cTn>
                                  </p:par>
                                </p:childTnLst>
                              </p:cTn>
                            </p:par>
                            <p:par>
                              <p:cTn id="39" fill="hold">
                                <p:stCondLst>
                                  <p:cond delay="9000"/>
                                </p:stCondLst>
                                <p:childTnLst>
                                  <p:par>
                                    <p:cTn id="40" presetID="2" presetClass="entr" presetSubtype="2"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1500" fill="hold"/>
                                            <p:tgtEl>
                                              <p:spTgt spid="37"/>
                                            </p:tgtEl>
                                            <p:attrNameLst>
                                              <p:attrName>ppt_x</p:attrName>
                                            </p:attrNameLst>
                                          </p:cBhvr>
                                          <p:tavLst>
                                            <p:tav tm="0">
                                              <p:val>
                                                <p:strVal val="1+#ppt_w/2"/>
                                              </p:val>
                                            </p:tav>
                                            <p:tav tm="100000">
                                              <p:val>
                                                <p:strVal val="#ppt_x"/>
                                              </p:val>
                                            </p:tav>
                                          </p:tavLst>
                                        </p:anim>
                                        <p:anim calcmode="lin" valueType="num">
                                          <p:cBhvr additive="base">
                                            <p:cTn id="43" dur="1500" fill="hold"/>
                                            <p:tgtEl>
                                              <p:spTgt spid="37"/>
                                            </p:tgtEl>
                                            <p:attrNameLst>
                                              <p:attrName>ppt_y</p:attrName>
                                            </p:attrNameLst>
                                          </p:cBhvr>
                                          <p:tavLst>
                                            <p:tav tm="0">
                                              <p:val>
                                                <p:strVal val="#ppt_y"/>
                                              </p:val>
                                            </p:tav>
                                            <p:tav tm="100000">
                                              <p:val>
                                                <p:strVal val="#ppt_y"/>
                                              </p:val>
                                            </p:tav>
                                          </p:tavLst>
                                        </p:anim>
                                      </p:childTnLst>
                                    </p:cTn>
                                  </p:par>
                                </p:childTnLst>
                              </p:cTn>
                            </p:par>
                            <p:par>
                              <p:cTn id="44" fill="hold">
                                <p:stCondLst>
                                  <p:cond delay="10500"/>
                                </p:stCondLst>
                                <p:childTnLst>
                                  <p:par>
                                    <p:cTn id="45" presetID="31"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1500" fill="hold"/>
                                            <p:tgtEl>
                                              <p:spTgt spid="43"/>
                                            </p:tgtEl>
                                            <p:attrNameLst>
                                              <p:attrName>ppt_w</p:attrName>
                                            </p:attrNameLst>
                                          </p:cBhvr>
                                          <p:tavLst>
                                            <p:tav tm="0">
                                              <p:val>
                                                <p:fltVal val="0"/>
                                              </p:val>
                                            </p:tav>
                                            <p:tav tm="100000">
                                              <p:val>
                                                <p:strVal val="#ppt_w"/>
                                              </p:val>
                                            </p:tav>
                                          </p:tavLst>
                                        </p:anim>
                                        <p:anim calcmode="lin" valueType="num">
                                          <p:cBhvr>
                                            <p:cTn id="48" dur="1500" fill="hold"/>
                                            <p:tgtEl>
                                              <p:spTgt spid="43"/>
                                            </p:tgtEl>
                                            <p:attrNameLst>
                                              <p:attrName>ppt_h</p:attrName>
                                            </p:attrNameLst>
                                          </p:cBhvr>
                                          <p:tavLst>
                                            <p:tav tm="0">
                                              <p:val>
                                                <p:fltVal val="0"/>
                                              </p:val>
                                            </p:tav>
                                            <p:tav tm="100000">
                                              <p:val>
                                                <p:strVal val="#ppt_h"/>
                                              </p:val>
                                            </p:tav>
                                          </p:tavLst>
                                        </p:anim>
                                        <p:anim calcmode="lin" valueType="num">
                                          <p:cBhvr>
                                            <p:cTn id="49" dur="1500" fill="hold"/>
                                            <p:tgtEl>
                                              <p:spTgt spid="43"/>
                                            </p:tgtEl>
                                            <p:attrNameLst>
                                              <p:attrName>style.rotation</p:attrName>
                                            </p:attrNameLst>
                                          </p:cBhvr>
                                          <p:tavLst>
                                            <p:tav tm="0">
                                              <p:val>
                                                <p:fltVal val="90"/>
                                              </p:val>
                                            </p:tav>
                                            <p:tav tm="100000">
                                              <p:val>
                                                <p:fltVal val="0"/>
                                              </p:val>
                                            </p:tav>
                                          </p:tavLst>
                                        </p:anim>
                                        <p:animEffect transition="in" filter="fade">
                                          <p:cBhvr>
                                            <p:cTn id="50" dur="1500"/>
                                            <p:tgtEl>
                                              <p:spTgt spid="43"/>
                                            </p:tgtEl>
                                          </p:cBhvr>
                                        </p:animEffect>
                                      </p:childTnLst>
                                    </p:cTn>
                                  </p:par>
                                </p:childTnLst>
                              </p:cTn>
                            </p:par>
                            <p:par>
                              <p:cTn id="51" fill="hold">
                                <p:stCondLst>
                                  <p:cond delay="12000"/>
                                </p:stCondLst>
                                <p:childTnLst>
                                  <p:par>
                                    <p:cTn id="52" presetID="2" presetClass="entr" presetSubtype="2"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1500" fill="hold"/>
                                            <p:tgtEl>
                                              <p:spTgt spid="38"/>
                                            </p:tgtEl>
                                            <p:attrNameLst>
                                              <p:attrName>ppt_x</p:attrName>
                                            </p:attrNameLst>
                                          </p:cBhvr>
                                          <p:tavLst>
                                            <p:tav tm="0">
                                              <p:val>
                                                <p:strVal val="1+#ppt_w/2"/>
                                              </p:val>
                                            </p:tav>
                                            <p:tav tm="100000">
                                              <p:val>
                                                <p:strVal val="#ppt_x"/>
                                              </p:val>
                                            </p:tav>
                                          </p:tavLst>
                                        </p:anim>
                                        <p:anim calcmode="lin" valueType="num">
                                          <p:cBhvr additive="base">
                                            <p:cTn id="55" dur="1500" fill="hold"/>
                                            <p:tgtEl>
                                              <p:spTgt spid="38"/>
                                            </p:tgtEl>
                                            <p:attrNameLst>
                                              <p:attrName>ppt_y</p:attrName>
                                            </p:attrNameLst>
                                          </p:cBhvr>
                                          <p:tavLst>
                                            <p:tav tm="0">
                                              <p:val>
                                                <p:strVal val="#ppt_y"/>
                                              </p:val>
                                            </p:tav>
                                            <p:tav tm="100000">
                                              <p:val>
                                                <p:strVal val="#ppt_y"/>
                                              </p:val>
                                            </p:tav>
                                          </p:tavLst>
                                        </p:anim>
                                      </p:childTnLst>
                                    </p:cTn>
                                  </p:par>
                                </p:childTnLst>
                              </p:cTn>
                            </p:par>
                            <p:par>
                              <p:cTn id="56" fill="hold">
                                <p:stCondLst>
                                  <p:cond delay="13500"/>
                                </p:stCondLst>
                                <p:childTnLst>
                                  <p:par>
                                    <p:cTn id="57" presetID="31"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500" fill="hold"/>
                                            <p:tgtEl>
                                              <p:spTgt spid="44"/>
                                            </p:tgtEl>
                                            <p:attrNameLst>
                                              <p:attrName>ppt_w</p:attrName>
                                            </p:attrNameLst>
                                          </p:cBhvr>
                                          <p:tavLst>
                                            <p:tav tm="0">
                                              <p:val>
                                                <p:fltVal val="0"/>
                                              </p:val>
                                            </p:tav>
                                            <p:tav tm="100000">
                                              <p:val>
                                                <p:strVal val="#ppt_w"/>
                                              </p:val>
                                            </p:tav>
                                          </p:tavLst>
                                        </p:anim>
                                        <p:anim calcmode="lin" valueType="num">
                                          <p:cBhvr>
                                            <p:cTn id="60" dur="1500" fill="hold"/>
                                            <p:tgtEl>
                                              <p:spTgt spid="44"/>
                                            </p:tgtEl>
                                            <p:attrNameLst>
                                              <p:attrName>ppt_h</p:attrName>
                                            </p:attrNameLst>
                                          </p:cBhvr>
                                          <p:tavLst>
                                            <p:tav tm="0">
                                              <p:val>
                                                <p:fltVal val="0"/>
                                              </p:val>
                                            </p:tav>
                                            <p:tav tm="100000">
                                              <p:val>
                                                <p:strVal val="#ppt_h"/>
                                              </p:val>
                                            </p:tav>
                                          </p:tavLst>
                                        </p:anim>
                                        <p:anim calcmode="lin" valueType="num">
                                          <p:cBhvr>
                                            <p:cTn id="61" dur="1500" fill="hold"/>
                                            <p:tgtEl>
                                              <p:spTgt spid="44"/>
                                            </p:tgtEl>
                                            <p:attrNameLst>
                                              <p:attrName>style.rotation</p:attrName>
                                            </p:attrNameLst>
                                          </p:cBhvr>
                                          <p:tavLst>
                                            <p:tav tm="0">
                                              <p:val>
                                                <p:fltVal val="90"/>
                                              </p:val>
                                            </p:tav>
                                            <p:tav tm="100000">
                                              <p:val>
                                                <p:fltVal val="0"/>
                                              </p:val>
                                            </p:tav>
                                          </p:tavLst>
                                        </p:anim>
                                        <p:animEffect transition="in" filter="fade">
                                          <p:cBhvr>
                                            <p:cTn id="62" dur="1500"/>
                                            <p:tgtEl>
                                              <p:spTgt spid="44"/>
                                            </p:tgtEl>
                                          </p:cBhvr>
                                        </p:animEffect>
                                      </p:childTnLst>
                                    </p:cTn>
                                  </p:par>
                                </p:childTnLst>
                              </p:cTn>
                            </p:par>
                            <p:par>
                              <p:cTn id="63" fill="hold">
                                <p:stCondLst>
                                  <p:cond delay="15000"/>
                                </p:stCondLst>
                                <p:childTnLst>
                                  <p:par>
                                    <p:cTn id="64" presetID="2" presetClass="entr" presetSubtype="2"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1500" fill="hold"/>
                                            <p:tgtEl>
                                              <p:spTgt spid="39"/>
                                            </p:tgtEl>
                                            <p:attrNameLst>
                                              <p:attrName>ppt_x</p:attrName>
                                            </p:attrNameLst>
                                          </p:cBhvr>
                                          <p:tavLst>
                                            <p:tav tm="0">
                                              <p:val>
                                                <p:strVal val="1+#ppt_w/2"/>
                                              </p:val>
                                            </p:tav>
                                            <p:tav tm="100000">
                                              <p:val>
                                                <p:strVal val="#ppt_x"/>
                                              </p:val>
                                            </p:tav>
                                          </p:tavLst>
                                        </p:anim>
                                        <p:anim calcmode="lin" valueType="num">
                                          <p:cBhvr additive="base">
                                            <p:cTn id="67" dur="1500" fill="hold"/>
                                            <p:tgtEl>
                                              <p:spTgt spid="39"/>
                                            </p:tgtEl>
                                            <p:attrNameLst>
                                              <p:attrName>ppt_y</p:attrName>
                                            </p:attrNameLst>
                                          </p:cBhvr>
                                          <p:tavLst>
                                            <p:tav tm="0">
                                              <p:val>
                                                <p:strVal val="#ppt_y"/>
                                              </p:val>
                                            </p:tav>
                                            <p:tav tm="100000">
                                              <p:val>
                                                <p:strVal val="#ppt_y"/>
                                              </p:val>
                                            </p:tav>
                                          </p:tavLst>
                                        </p:anim>
                                      </p:childTnLst>
                                    </p:cTn>
                                  </p:par>
                                </p:childTnLst>
                              </p:cTn>
                            </p:par>
                            <p:par>
                              <p:cTn id="68" fill="hold">
                                <p:stCondLst>
                                  <p:cond delay="16500"/>
                                </p:stCondLst>
                                <p:childTnLst>
                                  <p:par>
                                    <p:cTn id="69" presetID="3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1500" fill="hold"/>
                                            <p:tgtEl>
                                              <p:spTgt spid="45"/>
                                            </p:tgtEl>
                                            <p:attrNameLst>
                                              <p:attrName>ppt_w</p:attrName>
                                            </p:attrNameLst>
                                          </p:cBhvr>
                                          <p:tavLst>
                                            <p:tav tm="0">
                                              <p:val>
                                                <p:fltVal val="0"/>
                                              </p:val>
                                            </p:tav>
                                            <p:tav tm="100000">
                                              <p:val>
                                                <p:strVal val="#ppt_w"/>
                                              </p:val>
                                            </p:tav>
                                          </p:tavLst>
                                        </p:anim>
                                        <p:anim calcmode="lin" valueType="num">
                                          <p:cBhvr>
                                            <p:cTn id="72" dur="1500" fill="hold"/>
                                            <p:tgtEl>
                                              <p:spTgt spid="45"/>
                                            </p:tgtEl>
                                            <p:attrNameLst>
                                              <p:attrName>ppt_h</p:attrName>
                                            </p:attrNameLst>
                                          </p:cBhvr>
                                          <p:tavLst>
                                            <p:tav tm="0">
                                              <p:val>
                                                <p:fltVal val="0"/>
                                              </p:val>
                                            </p:tav>
                                            <p:tav tm="100000">
                                              <p:val>
                                                <p:strVal val="#ppt_h"/>
                                              </p:val>
                                            </p:tav>
                                          </p:tavLst>
                                        </p:anim>
                                        <p:anim calcmode="lin" valueType="num">
                                          <p:cBhvr>
                                            <p:cTn id="73" dur="1500" fill="hold"/>
                                            <p:tgtEl>
                                              <p:spTgt spid="45"/>
                                            </p:tgtEl>
                                            <p:attrNameLst>
                                              <p:attrName>style.rotation</p:attrName>
                                            </p:attrNameLst>
                                          </p:cBhvr>
                                          <p:tavLst>
                                            <p:tav tm="0">
                                              <p:val>
                                                <p:fltVal val="90"/>
                                              </p:val>
                                            </p:tav>
                                            <p:tav tm="100000">
                                              <p:val>
                                                <p:fltVal val="0"/>
                                              </p:val>
                                            </p:tav>
                                          </p:tavLst>
                                        </p:anim>
                                        <p:animEffect transition="in" filter="fade">
                                          <p:cBhvr>
                                            <p:cTn id="74" dur="1500"/>
                                            <p:tgtEl>
                                              <p:spTgt spid="45"/>
                                            </p:tgtEl>
                                          </p:cBhvr>
                                        </p:animEffect>
                                      </p:childTnLst>
                                    </p:cTn>
                                  </p:par>
                                </p:childTnLst>
                              </p:cTn>
                            </p:par>
                            <p:par>
                              <p:cTn id="75" fill="hold">
                                <p:stCondLst>
                                  <p:cond delay="18000"/>
                                </p:stCondLst>
                                <p:childTnLst>
                                  <p:par>
                                    <p:cTn id="76" presetID="2" presetClass="entr" presetSubtype="2"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500" fill="hold"/>
                                            <p:tgtEl>
                                              <p:spTgt spid="40"/>
                                            </p:tgtEl>
                                            <p:attrNameLst>
                                              <p:attrName>ppt_x</p:attrName>
                                            </p:attrNameLst>
                                          </p:cBhvr>
                                          <p:tavLst>
                                            <p:tav tm="0">
                                              <p:val>
                                                <p:strVal val="1+#ppt_w/2"/>
                                              </p:val>
                                            </p:tav>
                                            <p:tav tm="100000">
                                              <p:val>
                                                <p:strVal val="#ppt_x"/>
                                              </p:val>
                                            </p:tav>
                                          </p:tavLst>
                                        </p:anim>
                                        <p:anim calcmode="lin" valueType="num">
                                          <p:cBhvr additive="base">
                                            <p:cTn id="79" dur="1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党章条文的主要内容</a:t>
            </a:r>
          </a:p>
        </p:txBody>
      </p:sp>
      <p:sp>
        <p:nvSpPr>
          <p:cNvPr id="4" name="矩形 3"/>
          <p:cNvSpPr/>
          <p:nvPr/>
        </p:nvSpPr>
        <p:spPr>
          <a:xfrm>
            <a:off x="287755" y="2835691"/>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第一章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党员</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2" name="矩形 21"/>
          <p:cNvSpPr/>
          <p:nvPr/>
        </p:nvSpPr>
        <p:spPr>
          <a:xfrm>
            <a:off x="287755" y="2065213"/>
            <a:ext cx="336000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党员和党的干部</a:t>
            </a:r>
          </a:p>
        </p:txBody>
      </p:sp>
      <p:sp>
        <p:nvSpPr>
          <p:cNvPr id="23" name="矩形 22"/>
          <p:cNvSpPr/>
          <p:nvPr/>
        </p:nvSpPr>
        <p:spPr>
          <a:xfrm>
            <a:off x="287755" y="3481512"/>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六</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党的干部</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4" name="矩形 23"/>
          <p:cNvSpPr/>
          <p:nvPr/>
        </p:nvSpPr>
        <p:spPr>
          <a:xfrm>
            <a:off x="287755" y="4127331"/>
            <a:ext cx="336000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党的组织制度</a:t>
            </a:r>
          </a:p>
        </p:txBody>
      </p:sp>
      <p:sp>
        <p:nvSpPr>
          <p:cNvPr id="25" name="矩形 24"/>
          <p:cNvSpPr/>
          <p:nvPr/>
        </p:nvSpPr>
        <p:spPr>
          <a:xfrm>
            <a:off x="287755" y="4897809"/>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二</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党的组织制度</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6" name="矩形 25"/>
          <p:cNvSpPr/>
          <p:nvPr/>
        </p:nvSpPr>
        <p:spPr>
          <a:xfrm>
            <a:off x="4362941" y="2065213"/>
            <a:ext cx="336000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党的组织体系</a:t>
            </a:r>
          </a:p>
        </p:txBody>
      </p:sp>
      <p:sp>
        <p:nvSpPr>
          <p:cNvPr id="27" name="矩形 26"/>
          <p:cNvSpPr/>
          <p:nvPr/>
        </p:nvSpPr>
        <p:spPr>
          <a:xfrm>
            <a:off x="4362941" y="2866857"/>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三</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党的中央组织</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8" name="矩形 27"/>
          <p:cNvSpPr/>
          <p:nvPr/>
        </p:nvSpPr>
        <p:spPr>
          <a:xfrm>
            <a:off x="4362941" y="3543841"/>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四</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党的地方组织</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9" name="矩形 28"/>
          <p:cNvSpPr/>
          <p:nvPr/>
        </p:nvSpPr>
        <p:spPr>
          <a:xfrm>
            <a:off x="4362941" y="4220825"/>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五</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党的基层组织</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0" name="矩形 29"/>
          <p:cNvSpPr/>
          <p:nvPr/>
        </p:nvSpPr>
        <p:spPr>
          <a:xfrm>
            <a:off x="8304244" y="2065213"/>
            <a:ext cx="3360000" cy="5760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党的纪律和纪律检查机关</a:t>
            </a:r>
          </a:p>
        </p:txBody>
      </p:sp>
      <p:sp>
        <p:nvSpPr>
          <p:cNvPr id="31" name="矩形 30"/>
          <p:cNvSpPr/>
          <p:nvPr/>
        </p:nvSpPr>
        <p:spPr>
          <a:xfrm>
            <a:off x="8111463" y="2835708"/>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七</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党的纪律</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2" name="矩形 31"/>
          <p:cNvSpPr/>
          <p:nvPr/>
        </p:nvSpPr>
        <p:spPr>
          <a:xfrm>
            <a:off x="8111463" y="3481544"/>
            <a:ext cx="3841188"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八</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党的纪律检察机关</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3" name="矩形 32"/>
          <p:cNvSpPr/>
          <p:nvPr/>
        </p:nvSpPr>
        <p:spPr>
          <a:xfrm>
            <a:off x="8304244" y="4127377"/>
            <a:ext cx="3360000"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FFBE00">
                    <a:lumMod val="40000"/>
                    <a:lumOff val="60000"/>
                  </a:srgbClr>
                </a:solidFill>
                <a:latin typeface="Impact" panose="020B0806030902050204"/>
                <a:ea typeface="微软雅黑" panose="020B0503020204020204" pitchFamily="34" charset="-122"/>
                <a:cs typeface="+mn-ea"/>
                <a:sym typeface="+mn-lt"/>
              </a:rPr>
              <a:t>其他</a:t>
            </a:r>
          </a:p>
        </p:txBody>
      </p:sp>
      <p:sp>
        <p:nvSpPr>
          <p:cNvPr id="34" name="矩形 33"/>
          <p:cNvSpPr/>
          <p:nvPr/>
        </p:nvSpPr>
        <p:spPr>
          <a:xfrm>
            <a:off x="8111464" y="4897808"/>
            <a:ext cx="3816625" cy="748795"/>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十</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党和共产主义青年</a:t>
            </a:r>
            <a:endPar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                            团的关系</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5" name="矩形 34"/>
          <p:cNvSpPr/>
          <p:nvPr/>
        </p:nvSpPr>
        <p:spPr>
          <a:xfrm>
            <a:off x="8111463" y="5829268"/>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十一</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党徽党旗</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6" name="矩形 35"/>
          <p:cNvSpPr/>
          <p:nvPr/>
        </p:nvSpPr>
        <p:spPr>
          <a:xfrm>
            <a:off x="4362941" y="4897808"/>
            <a:ext cx="3360000" cy="420564"/>
          </a:xfrm>
          <a:prstGeom prst="rect">
            <a:avLst/>
          </a:prstGeom>
        </p:spPr>
        <p:txBody>
          <a:bodyPr wrap="square">
            <a:spAutoFit/>
          </a:bodyPr>
          <a:lstStyle/>
          <a:p>
            <a:pPr defTabSz="1219200"/>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第</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九</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章</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党组</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500" fill="hold"/>
                                        <p:tgtEl>
                                          <p:spTgt spid="22"/>
                                        </p:tgtEl>
                                        <p:attrNameLst>
                                          <p:attrName>ppt_w</p:attrName>
                                        </p:attrNameLst>
                                      </p:cBhvr>
                                      <p:tavLst>
                                        <p:tav tm="0">
                                          <p:val>
                                            <p:fltVal val="0"/>
                                          </p:val>
                                        </p:tav>
                                        <p:tav tm="100000">
                                          <p:val>
                                            <p:strVal val="#ppt_w"/>
                                          </p:val>
                                        </p:tav>
                                      </p:tavLst>
                                    </p:anim>
                                    <p:anim calcmode="lin" valueType="num">
                                      <p:cBhvr>
                                        <p:cTn id="8" dur="1500" fill="hold"/>
                                        <p:tgtEl>
                                          <p:spTgt spid="22"/>
                                        </p:tgtEl>
                                        <p:attrNameLst>
                                          <p:attrName>ppt_h</p:attrName>
                                        </p:attrNameLst>
                                      </p:cBhvr>
                                      <p:tavLst>
                                        <p:tav tm="0">
                                          <p:val>
                                            <p:fltVal val="0"/>
                                          </p:val>
                                        </p:tav>
                                        <p:tav tm="100000">
                                          <p:val>
                                            <p:strVal val="#ppt_h"/>
                                          </p:val>
                                        </p:tav>
                                      </p:tavLst>
                                    </p:anim>
                                    <p:animEffect transition="in" filter="fade">
                                      <p:cBhvr>
                                        <p:cTn id="9" dur="1500"/>
                                        <p:tgtEl>
                                          <p:spTgt spid="22"/>
                                        </p:tgtEl>
                                      </p:cBhvr>
                                    </p:animEffect>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anim calcmode="lin" valueType="num">
                                      <p:cBhvr>
                                        <p:cTn id="14" dur="1500" fill="hold"/>
                                        <p:tgtEl>
                                          <p:spTgt spid="4"/>
                                        </p:tgtEl>
                                        <p:attrNameLst>
                                          <p:attrName>ppt_x</p:attrName>
                                        </p:attrNameLst>
                                      </p:cBhvr>
                                      <p:tavLst>
                                        <p:tav tm="0">
                                          <p:val>
                                            <p:strVal val="#ppt_x"/>
                                          </p:val>
                                        </p:tav>
                                        <p:tav tm="100000">
                                          <p:val>
                                            <p:strVal val="#ppt_x"/>
                                          </p:val>
                                        </p:tav>
                                      </p:tavLst>
                                    </p:anim>
                                    <p:anim calcmode="lin" valueType="num">
                                      <p:cBhvr>
                                        <p:cTn id="15" dur="1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500"/>
                                        <p:tgtEl>
                                          <p:spTgt spid="23"/>
                                        </p:tgtEl>
                                      </p:cBhvr>
                                    </p:animEffect>
                                    <p:anim calcmode="lin" valueType="num">
                                      <p:cBhvr>
                                        <p:cTn id="20" dur="1500" fill="hold"/>
                                        <p:tgtEl>
                                          <p:spTgt spid="23"/>
                                        </p:tgtEl>
                                        <p:attrNameLst>
                                          <p:attrName>ppt_x</p:attrName>
                                        </p:attrNameLst>
                                      </p:cBhvr>
                                      <p:tavLst>
                                        <p:tav tm="0">
                                          <p:val>
                                            <p:strVal val="#ppt_x"/>
                                          </p:val>
                                        </p:tav>
                                        <p:tav tm="100000">
                                          <p:val>
                                            <p:strVal val="#ppt_x"/>
                                          </p:val>
                                        </p:tav>
                                      </p:tavLst>
                                    </p:anim>
                                    <p:anim calcmode="lin" valueType="num">
                                      <p:cBhvr>
                                        <p:cTn id="21" dur="1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500" fill="hold"/>
                                        <p:tgtEl>
                                          <p:spTgt spid="24"/>
                                        </p:tgtEl>
                                        <p:attrNameLst>
                                          <p:attrName>ppt_w</p:attrName>
                                        </p:attrNameLst>
                                      </p:cBhvr>
                                      <p:tavLst>
                                        <p:tav tm="0">
                                          <p:val>
                                            <p:fltVal val="0"/>
                                          </p:val>
                                        </p:tav>
                                        <p:tav tm="100000">
                                          <p:val>
                                            <p:strVal val="#ppt_w"/>
                                          </p:val>
                                        </p:tav>
                                      </p:tavLst>
                                    </p:anim>
                                    <p:anim calcmode="lin" valueType="num">
                                      <p:cBhvr>
                                        <p:cTn id="26" dur="1500" fill="hold"/>
                                        <p:tgtEl>
                                          <p:spTgt spid="24"/>
                                        </p:tgtEl>
                                        <p:attrNameLst>
                                          <p:attrName>ppt_h</p:attrName>
                                        </p:attrNameLst>
                                      </p:cBhvr>
                                      <p:tavLst>
                                        <p:tav tm="0">
                                          <p:val>
                                            <p:fltVal val="0"/>
                                          </p:val>
                                        </p:tav>
                                        <p:tav tm="100000">
                                          <p:val>
                                            <p:strVal val="#ppt_h"/>
                                          </p:val>
                                        </p:tav>
                                      </p:tavLst>
                                    </p:anim>
                                    <p:animEffect transition="in" filter="fade">
                                      <p:cBhvr>
                                        <p:cTn id="27" dur="1500"/>
                                        <p:tgtEl>
                                          <p:spTgt spid="24"/>
                                        </p:tgtEl>
                                      </p:cBhvr>
                                    </p:animEffect>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500"/>
                                        <p:tgtEl>
                                          <p:spTgt spid="25"/>
                                        </p:tgtEl>
                                      </p:cBhvr>
                                    </p:animEffect>
                                    <p:anim calcmode="lin" valueType="num">
                                      <p:cBhvr>
                                        <p:cTn id="32" dur="1500" fill="hold"/>
                                        <p:tgtEl>
                                          <p:spTgt spid="25"/>
                                        </p:tgtEl>
                                        <p:attrNameLst>
                                          <p:attrName>ppt_x</p:attrName>
                                        </p:attrNameLst>
                                      </p:cBhvr>
                                      <p:tavLst>
                                        <p:tav tm="0">
                                          <p:val>
                                            <p:strVal val="#ppt_x"/>
                                          </p:val>
                                        </p:tav>
                                        <p:tav tm="100000">
                                          <p:val>
                                            <p:strVal val="#ppt_x"/>
                                          </p:val>
                                        </p:tav>
                                      </p:tavLst>
                                    </p:anim>
                                    <p:anim calcmode="lin" valueType="num">
                                      <p:cBhvr>
                                        <p:cTn id="33" dur="1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500" fill="hold"/>
                                        <p:tgtEl>
                                          <p:spTgt spid="26"/>
                                        </p:tgtEl>
                                        <p:attrNameLst>
                                          <p:attrName>ppt_w</p:attrName>
                                        </p:attrNameLst>
                                      </p:cBhvr>
                                      <p:tavLst>
                                        <p:tav tm="0">
                                          <p:val>
                                            <p:fltVal val="0"/>
                                          </p:val>
                                        </p:tav>
                                        <p:tav tm="100000">
                                          <p:val>
                                            <p:strVal val="#ppt_w"/>
                                          </p:val>
                                        </p:tav>
                                      </p:tavLst>
                                    </p:anim>
                                    <p:anim calcmode="lin" valueType="num">
                                      <p:cBhvr>
                                        <p:cTn id="38" dur="1500" fill="hold"/>
                                        <p:tgtEl>
                                          <p:spTgt spid="26"/>
                                        </p:tgtEl>
                                        <p:attrNameLst>
                                          <p:attrName>ppt_h</p:attrName>
                                        </p:attrNameLst>
                                      </p:cBhvr>
                                      <p:tavLst>
                                        <p:tav tm="0">
                                          <p:val>
                                            <p:fltVal val="0"/>
                                          </p:val>
                                        </p:tav>
                                        <p:tav tm="100000">
                                          <p:val>
                                            <p:strVal val="#ppt_h"/>
                                          </p:val>
                                        </p:tav>
                                      </p:tavLst>
                                    </p:anim>
                                    <p:animEffect transition="in" filter="fade">
                                      <p:cBhvr>
                                        <p:cTn id="39" dur="1500"/>
                                        <p:tgtEl>
                                          <p:spTgt spid="26"/>
                                        </p:tgtEl>
                                      </p:cBhvr>
                                    </p:animEffect>
                                  </p:childTnLst>
                                </p:cTn>
                              </p:par>
                            </p:childTnLst>
                          </p:cTn>
                        </p:par>
                        <p:par>
                          <p:cTn id="40" fill="hold">
                            <p:stCondLst>
                              <p:cond delay="9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500"/>
                                        <p:tgtEl>
                                          <p:spTgt spid="27"/>
                                        </p:tgtEl>
                                      </p:cBhvr>
                                    </p:animEffect>
                                    <p:anim calcmode="lin" valueType="num">
                                      <p:cBhvr>
                                        <p:cTn id="44" dur="1500" fill="hold"/>
                                        <p:tgtEl>
                                          <p:spTgt spid="27"/>
                                        </p:tgtEl>
                                        <p:attrNameLst>
                                          <p:attrName>ppt_x</p:attrName>
                                        </p:attrNameLst>
                                      </p:cBhvr>
                                      <p:tavLst>
                                        <p:tav tm="0">
                                          <p:val>
                                            <p:strVal val="#ppt_x"/>
                                          </p:val>
                                        </p:tav>
                                        <p:tav tm="100000">
                                          <p:val>
                                            <p:strVal val="#ppt_x"/>
                                          </p:val>
                                        </p:tav>
                                      </p:tavLst>
                                    </p:anim>
                                    <p:anim calcmode="lin" valueType="num">
                                      <p:cBhvr>
                                        <p:cTn id="45" dur="15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500"/>
                                        <p:tgtEl>
                                          <p:spTgt spid="28"/>
                                        </p:tgtEl>
                                      </p:cBhvr>
                                    </p:animEffect>
                                    <p:anim calcmode="lin" valueType="num">
                                      <p:cBhvr>
                                        <p:cTn id="50" dur="1500" fill="hold"/>
                                        <p:tgtEl>
                                          <p:spTgt spid="28"/>
                                        </p:tgtEl>
                                        <p:attrNameLst>
                                          <p:attrName>ppt_x</p:attrName>
                                        </p:attrNameLst>
                                      </p:cBhvr>
                                      <p:tavLst>
                                        <p:tav tm="0">
                                          <p:val>
                                            <p:strVal val="#ppt_x"/>
                                          </p:val>
                                        </p:tav>
                                        <p:tav tm="100000">
                                          <p:val>
                                            <p:strVal val="#ppt_x"/>
                                          </p:val>
                                        </p:tav>
                                      </p:tavLst>
                                    </p:anim>
                                    <p:anim calcmode="lin" valueType="num">
                                      <p:cBhvr>
                                        <p:cTn id="51" dur="15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500"/>
                                        <p:tgtEl>
                                          <p:spTgt spid="29"/>
                                        </p:tgtEl>
                                      </p:cBhvr>
                                    </p:animEffect>
                                    <p:anim calcmode="lin" valueType="num">
                                      <p:cBhvr>
                                        <p:cTn id="56" dur="1500" fill="hold"/>
                                        <p:tgtEl>
                                          <p:spTgt spid="29"/>
                                        </p:tgtEl>
                                        <p:attrNameLst>
                                          <p:attrName>ppt_x</p:attrName>
                                        </p:attrNameLst>
                                      </p:cBhvr>
                                      <p:tavLst>
                                        <p:tav tm="0">
                                          <p:val>
                                            <p:strVal val="#ppt_x"/>
                                          </p:val>
                                        </p:tav>
                                        <p:tav tm="100000">
                                          <p:val>
                                            <p:strVal val="#ppt_x"/>
                                          </p:val>
                                        </p:tav>
                                      </p:tavLst>
                                    </p:anim>
                                    <p:anim calcmode="lin" valueType="num">
                                      <p:cBhvr>
                                        <p:cTn id="57" dur="15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135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500"/>
                                        <p:tgtEl>
                                          <p:spTgt spid="36"/>
                                        </p:tgtEl>
                                      </p:cBhvr>
                                    </p:animEffect>
                                    <p:anim calcmode="lin" valueType="num">
                                      <p:cBhvr>
                                        <p:cTn id="62" dur="1500" fill="hold"/>
                                        <p:tgtEl>
                                          <p:spTgt spid="36"/>
                                        </p:tgtEl>
                                        <p:attrNameLst>
                                          <p:attrName>ppt_x</p:attrName>
                                        </p:attrNameLst>
                                      </p:cBhvr>
                                      <p:tavLst>
                                        <p:tav tm="0">
                                          <p:val>
                                            <p:strVal val="#ppt_x"/>
                                          </p:val>
                                        </p:tav>
                                        <p:tav tm="100000">
                                          <p:val>
                                            <p:strVal val="#ppt_x"/>
                                          </p:val>
                                        </p:tav>
                                      </p:tavLst>
                                    </p:anim>
                                    <p:anim calcmode="lin" valueType="num">
                                      <p:cBhvr>
                                        <p:cTn id="63" dur="15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5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500" fill="hold"/>
                                        <p:tgtEl>
                                          <p:spTgt spid="30"/>
                                        </p:tgtEl>
                                        <p:attrNameLst>
                                          <p:attrName>ppt_w</p:attrName>
                                        </p:attrNameLst>
                                      </p:cBhvr>
                                      <p:tavLst>
                                        <p:tav tm="0">
                                          <p:val>
                                            <p:fltVal val="0"/>
                                          </p:val>
                                        </p:tav>
                                        <p:tav tm="100000">
                                          <p:val>
                                            <p:strVal val="#ppt_w"/>
                                          </p:val>
                                        </p:tav>
                                      </p:tavLst>
                                    </p:anim>
                                    <p:anim calcmode="lin" valueType="num">
                                      <p:cBhvr>
                                        <p:cTn id="68" dur="1500" fill="hold"/>
                                        <p:tgtEl>
                                          <p:spTgt spid="30"/>
                                        </p:tgtEl>
                                        <p:attrNameLst>
                                          <p:attrName>ppt_h</p:attrName>
                                        </p:attrNameLst>
                                      </p:cBhvr>
                                      <p:tavLst>
                                        <p:tav tm="0">
                                          <p:val>
                                            <p:fltVal val="0"/>
                                          </p:val>
                                        </p:tav>
                                        <p:tav tm="100000">
                                          <p:val>
                                            <p:strVal val="#ppt_h"/>
                                          </p:val>
                                        </p:tav>
                                      </p:tavLst>
                                    </p:anim>
                                    <p:animEffect transition="in" filter="fade">
                                      <p:cBhvr>
                                        <p:cTn id="69" dur="1500"/>
                                        <p:tgtEl>
                                          <p:spTgt spid="30"/>
                                        </p:tgtEl>
                                      </p:cBhvr>
                                    </p:animEffect>
                                  </p:childTnLst>
                                </p:cTn>
                              </p:par>
                            </p:childTnLst>
                          </p:cTn>
                        </p:par>
                        <p:par>
                          <p:cTn id="70" fill="hold">
                            <p:stCondLst>
                              <p:cond delay="165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500"/>
                                        <p:tgtEl>
                                          <p:spTgt spid="31"/>
                                        </p:tgtEl>
                                      </p:cBhvr>
                                    </p:animEffect>
                                    <p:anim calcmode="lin" valueType="num">
                                      <p:cBhvr>
                                        <p:cTn id="74" dur="1500" fill="hold"/>
                                        <p:tgtEl>
                                          <p:spTgt spid="31"/>
                                        </p:tgtEl>
                                        <p:attrNameLst>
                                          <p:attrName>ppt_x</p:attrName>
                                        </p:attrNameLst>
                                      </p:cBhvr>
                                      <p:tavLst>
                                        <p:tav tm="0">
                                          <p:val>
                                            <p:strVal val="#ppt_x"/>
                                          </p:val>
                                        </p:tav>
                                        <p:tav tm="100000">
                                          <p:val>
                                            <p:strVal val="#ppt_x"/>
                                          </p:val>
                                        </p:tav>
                                      </p:tavLst>
                                    </p:anim>
                                    <p:anim calcmode="lin" valueType="num">
                                      <p:cBhvr>
                                        <p:cTn id="75" dur="1500" fill="hold"/>
                                        <p:tgtEl>
                                          <p:spTgt spid="31"/>
                                        </p:tgtEl>
                                        <p:attrNameLst>
                                          <p:attrName>ppt_y</p:attrName>
                                        </p:attrNameLst>
                                      </p:cBhvr>
                                      <p:tavLst>
                                        <p:tav tm="0">
                                          <p:val>
                                            <p:strVal val="#ppt_y+.1"/>
                                          </p:val>
                                        </p:tav>
                                        <p:tav tm="100000">
                                          <p:val>
                                            <p:strVal val="#ppt_y"/>
                                          </p:val>
                                        </p:tav>
                                      </p:tavLst>
                                    </p:anim>
                                  </p:childTnLst>
                                </p:cTn>
                              </p:par>
                            </p:childTnLst>
                          </p:cTn>
                        </p:par>
                        <p:par>
                          <p:cTn id="76" fill="hold">
                            <p:stCondLst>
                              <p:cond delay="1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500"/>
                                        <p:tgtEl>
                                          <p:spTgt spid="32"/>
                                        </p:tgtEl>
                                      </p:cBhvr>
                                    </p:animEffect>
                                    <p:anim calcmode="lin" valueType="num">
                                      <p:cBhvr>
                                        <p:cTn id="80" dur="1500" fill="hold"/>
                                        <p:tgtEl>
                                          <p:spTgt spid="32"/>
                                        </p:tgtEl>
                                        <p:attrNameLst>
                                          <p:attrName>ppt_x</p:attrName>
                                        </p:attrNameLst>
                                      </p:cBhvr>
                                      <p:tavLst>
                                        <p:tav tm="0">
                                          <p:val>
                                            <p:strVal val="#ppt_x"/>
                                          </p:val>
                                        </p:tav>
                                        <p:tav tm="100000">
                                          <p:val>
                                            <p:strVal val="#ppt_x"/>
                                          </p:val>
                                        </p:tav>
                                      </p:tavLst>
                                    </p:anim>
                                    <p:anim calcmode="lin" valueType="num">
                                      <p:cBhvr>
                                        <p:cTn id="81" dur="15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19500"/>
                            </p:stCondLst>
                            <p:childTnLst>
                              <p:par>
                                <p:cTn id="83" presetID="53" presetClass="entr" presetSubtype="16"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1500" fill="hold"/>
                                        <p:tgtEl>
                                          <p:spTgt spid="33"/>
                                        </p:tgtEl>
                                        <p:attrNameLst>
                                          <p:attrName>ppt_w</p:attrName>
                                        </p:attrNameLst>
                                      </p:cBhvr>
                                      <p:tavLst>
                                        <p:tav tm="0">
                                          <p:val>
                                            <p:fltVal val="0"/>
                                          </p:val>
                                        </p:tav>
                                        <p:tav tm="100000">
                                          <p:val>
                                            <p:strVal val="#ppt_w"/>
                                          </p:val>
                                        </p:tav>
                                      </p:tavLst>
                                    </p:anim>
                                    <p:anim calcmode="lin" valueType="num">
                                      <p:cBhvr>
                                        <p:cTn id="86" dur="1500" fill="hold"/>
                                        <p:tgtEl>
                                          <p:spTgt spid="33"/>
                                        </p:tgtEl>
                                        <p:attrNameLst>
                                          <p:attrName>ppt_h</p:attrName>
                                        </p:attrNameLst>
                                      </p:cBhvr>
                                      <p:tavLst>
                                        <p:tav tm="0">
                                          <p:val>
                                            <p:fltVal val="0"/>
                                          </p:val>
                                        </p:tav>
                                        <p:tav tm="100000">
                                          <p:val>
                                            <p:strVal val="#ppt_h"/>
                                          </p:val>
                                        </p:tav>
                                      </p:tavLst>
                                    </p:anim>
                                    <p:animEffect transition="in" filter="fade">
                                      <p:cBhvr>
                                        <p:cTn id="87" dur="1500"/>
                                        <p:tgtEl>
                                          <p:spTgt spid="33"/>
                                        </p:tgtEl>
                                      </p:cBhvr>
                                    </p:animEffect>
                                  </p:childTnLst>
                                </p:cTn>
                              </p:par>
                            </p:childTnLst>
                          </p:cTn>
                        </p:par>
                        <p:par>
                          <p:cTn id="88" fill="hold">
                            <p:stCondLst>
                              <p:cond delay="21000"/>
                            </p:stCondLst>
                            <p:childTnLst>
                              <p:par>
                                <p:cTn id="89" presetID="42"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500"/>
                                        <p:tgtEl>
                                          <p:spTgt spid="34"/>
                                        </p:tgtEl>
                                      </p:cBhvr>
                                    </p:animEffect>
                                    <p:anim calcmode="lin" valueType="num">
                                      <p:cBhvr>
                                        <p:cTn id="92" dur="1500" fill="hold"/>
                                        <p:tgtEl>
                                          <p:spTgt spid="34"/>
                                        </p:tgtEl>
                                        <p:attrNameLst>
                                          <p:attrName>ppt_x</p:attrName>
                                        </p:attrNameLst>
                                      </p:cBhvr>
                                      <p:tavLst>
                                        <p:tav tm="0">
                                          <p:val>
                                            <p:strVal val="#ppt_x"/>
                                          </p:val>
                                        </p:tav>
                                        <p:tav tm="100000">
                                          <p:val>
                                            <p:strVal val="#ppt_x"/>
                                          </p:val>
                                        </p:tav>
                                      </p:tavLst>
                                    </p:anim>
                                    <p:anim calcmode="lin" valueType="num">
                                      <p:cBhvr>
                                        <p:cTn id="93" dur="1500" fill="hold"/>
                                        <p:tgtEl>
                                          <p:spTgt spid="34"/>
                                        </p:tgtEl>
                                        <p:attrNameLst>
                                          <p:attrName>ppt_y</p:attrName>
                                        </p:attrNameLst>
                                      </p:cBhvr>
                                      <p:tavLst>
                                        <p:tav tm="0">
                                          <p:val>
                                            <p:strVal val="#ppt_y+.1"/>
                                          </p:val>
                                        </p:tav>
                                        <p:tav tm="100000">
                                          <p:val>
                                            <p:strVal val="#ppt_y"/>
                                          </p:val>
                                        </p:tav>
                                      </p:tavLst>
                                    </p:anim>
                                  </p:childTnLst>
                                </p:cTn>
                              </p:par>
                            </p:childTnLst>
                          </p:cTn>
                        </p:par>
                        <p:par>
                          <p:cTn id="94" fill="hold">
                            <p:stCondLst>
                              <p:cond delay="22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500"/>
                                        <p:tgtEl>
                                          <p:spTgt spid="35"/>
                                        </p:tgtEl>
                                      </p:cBhvr>
                                    </p:animEffect>
                                    <p:anim calcmode="lin" valueType="num">
                                      <p:cBhvr>
                                        <p:cTn id="98" dur="1500" fill="hold"/>
                                        <p:tgtEl>
                                          <p:spTgt spid="35"/>
                                        </p:tgtEl>
                                        <p:attrNameLst>
                                          <p:attrName>ppt_x</p:attrName>
                                        </p:attrNameLst>
                                      </p:cBhvr>
                                      <p:tavLst>
                                        <p:tav tm="0">
                                          <p:val>
                                            <p:strVal val="#ppt_x"/>
                                          </p:val>
                                        </p:tav>
                                        <p:tav tm="100000">
                                          <p:val>
                                            <p:strVal val="#ppt_x"/>
                                          </p:val>
                                        </p:tav>
                                      </p:tavLst>
                                    </p:anim>
                                    <p:anim calcmode="lin" valueType="num">
                                      <p:cBhvr>
                                        <p:cTn id="99" dur="1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P spid="23" grpId="0"/>
      <p:bldP spid="24" grpId="0" animBg="1"/>
      <p:bldP spid="25" grpId="0"/>
      <p:bldP spid="26" grpId="0" animBg="1"/>
      <p:bldP spid="27" grpId="0"/>
      <p:bldP spid="28" grpId="0"/>
      <p:bldP spid="29" grpId="0"/>
      <p:bldP spid="30" grpId="0" animBg="1"/>
      <p:bldP spid="31" grpId="0"/>
      <p:bldP spid="32" grpId="0"/>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24551" y="967679"/>
            <a:ext cx="4675972" cy="748988"/>
            <a:chOff x="4593413" y="725759"/>
            <a:chExt cx="3506979" cy="561741"/>
          </a:xfrm>
        </p:grpSpPr>
        <p:sp>
          <p:nvSpPr>
            <p:cNvPr id="29" name="文本框 28"/>
            <p:cNvSpPr txBox="1"/>
            <p:nvPr/>
          </p:nvSpPr>
          <p:spPr>
            <a:xfrm>
              <a:off x="4593413" y="725759"/>
              <a:ext cx="720080" cy="561741"/>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defTabSz="1219200"/>
              <a:r>
                <a:rPr lang="en-US" altLang="zh-CN" sz="4265" dirty="0">
                  <a:solidFill>
                    <a:srgbClr val="FFBE00">
                      <a:lumMod val="40000"/>
                      <a:lumOff val="60000"/>
                    </a:srgbClr>
                  </a:solidFill>
                  <a:latin typeface="Impact" panose="020B0806030902050204"/>
                  <a:ea typeface="微软雅黑" panose="020B0503020204020204" pitchFamily="34" charset="-122"/>
                  <a:cs typeface="+mn-ea"/>
                  <a:sym typeface="+mn-lt"/>
                </a:rPr>
                <a:t>01</a:t>
              </a:r>
              <a:endParaRPr lang="zh-CN" altLang="en-US" sz="42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30" name="文本框 29"/>
            <p:cNvSpPr txBox="1"/>
            <p:nvPr/>
          </p:nvSpPr>
          <p:spPr>
            <a:xfrm>
              <a:off x="5508104" y="756536"/>
              <a:ext cx="2592288" cy="500090"/>
            </a:xfrm>
            <a:prstGeom prst="rect">
              <a:avLst/>
            </a:prstGeom>
            <a:noFill/>
          </p:spPr>
          <p:txBody>
            <a:bodyPr wrap="square" rtlCol="0">
              <a:spAutoFit/>
            </a:bodyPr>
            <a:lstStyle/>
            <a:p>
              <a:pPr defTabSz="1219200"/>
              <a:r>
                <a:rPr lang="zh-CN" altLang="en-US" sz="3735" b="1" dirty="0">
                  <a:solidFill>
                    <a:srgbClr val="9B0D13"/>
                  </a:solidFill>
                  <a:latin typeface="Impact" panose="020B0806030902050204"/>
                  <a:ea typeface="微软雅黑" panose="020B0503020204020204" pitchFamily="34" charset="-122"/>
                  <a:cs typeface="+mn-ea"/>
                  <a:sym typeface="+mn-lt"/>
                </a:rPr>
                <a:t>党章的概述</a:t>
              </a:r>
            </a:p>
          </p:txBody>
        </p:sp>
      </p:grpSp>
      <p:grpSp>
        <p:nvGrpSpPr>
          <p:cNvPr id="7" name="组合 6"/>
          <p:cNvGrpSpPr/>
          <p:nvPr/>
        </p:nvGrpSpPr>
        <p:grpSpPr>
          <a:xfrm>
            <a:off x="6124552" y="2027735"/>
            <a:ext cx="5732089" cy="748988"/>
            <a:chOff x="4593413" y="1520801"/>
            <a:chExt cx="4299067" cy="561741"/>
          </a:xfrm>
        </p:grpSpPr>
        <p:sp>
          <p:nvSpPr>
            <p:cNvPr id="33" name="文本框 32"/>
            <p:cNvSpPr txBox="1"/>
            <p:nvPr/>
          </p:nvSpPr>
          <p:spPr>
            <a:xfrm>
              <a:off x="4593413" y="1520801"/>
              <a:ext cx="720080" cy="561741"/>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defTabSz="1219200"/>
              <a:r>
                <a:rPr lang="en-US" altLang="zh-CN" sz="4265" dirty="0">
                  <a:solidFill>
                    <a:srgbClr val="FFBE00">
                      <a:lumMod val="40000"/>
                      <a:lumOff val="60000"/>
                    </a:srgbClr>
                  </a:solidFill>
                  <a:latin typeface="Impact" panose="020B0806030902050204"/>
                  <a:ea typeface="微软雅黑" panose="020B0503020204020204" pitchFamily="34" charset="-122"/>
                  <a:cs typeface="+mn-ea"/>
                  <a:sym typeface="+mn-lt"/>
                </a:rPr>
                <a:t>02</a:t>
              </a:r>
              <a:endParaRPr lang="zh-CN" altLang="en-US" sz="42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34" name="文本框 33"/>
            <p:cNvSpPr txBox="1"/>
            <p:nvPr/>
          </p:nvSpPr>
          <p:spPr>
            <a:xfrm>
              <a:off x="5508104" y="1551578"/>
              <a:ext cx="3384376" cy="500089"/>
            </a:xfrm>
            <a:prstGeom prst="rect">
              <a:avLst/>
            </a:prstGeom>
            <a:noFill/>
          </p:spPr>
          <p:txBody>
            <a:bodyPr wrap="square" rtlCol="0">
              <a:spAutoFit/>
            </a:bodyPr>
            <a:lstStyle/>
            <a:p>
              <a:pPr defTabSz="1219200"/>
              <a:r>
                <a:rPr lang="zh-CN" altLang="en-US" sz="3735" b="1" dirty="0">
                  <a:solidFill>
                    <a:srgbClr val="9B0D13"/>
                  </a:solidFill>
                  <a:latin typeface="Impact" panose="020B0806030902050204"/>
                  <a:ea typeface="微软雅黑" panose="020B0503020204020204" pitchFamily="34" charset="-122"/>
                  <a:cs typeface="+mn-ea"/>
                  <a:sym typeface="+mn-lt"/>
                </a:rPr>
                <a:t>党章的发展历程</a:t>
              </a:r>
            </a:p>
          </p:txBody>
        </p:sp>
      </p:grpSp>
      <p:grpSp>
        <p:nvGrpSpPr>
          <p:cNvPr id="8" name="组合 7"/>
          <p:cNvGrpSpPr/>
          <p:nvPr/>
        </p:nvGrpSpPr>
        <p:grpSpPr>
          <a:xfrm>
            <a:off x="6124551" y="3087791"/>
            <a:ext cx="4675972" cy="748988"/>
            <a:chOff x="4593413" y="2315843"/>
            <a:chExt cx="3506979" cy="561741"/>
          </a:xfrm>
        </p:grpSpPr>
        <p:sp>
          <p:nvSpPr>
            <p:cNvPr id="36" name="文本框 35"/>
            <p:cNvSpPr txBox="1"/>
            <p:nvPr/>
          </p:nvSpPr>
          <p:spPr>
            <a:xfrm>
              <a:off x="4593413" y="2315843"/>
              <a:ext cx="720080" cy="561741"/>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defTabSz="1219200"/>
              <a:r>
                <a:rPr lang="en-US" altLang="zh-CN" sz="4265" dirty="0">
                  <a:solidFill>
                    <a:srgbClr val="FFBE00">
                      <a:lumMod val="40000"/>
                      <a:lumOff val="60000"/>
                    </a:srgbClr>
                  </a:solidFill>
                  <a:latin typeface="Impact" panose="020B0806030902050204"/>
                  <a:ea typeface="微软雅黑" panose="020B0503020204020204" pitchFamily="34" charset="-122"/>
                  <a:cs typeface="+mn-ea"/>
                  <a:sym typeface="+mn-lt"/>
                </a:rPr>
                <a:t>03</a:t>
              </a:r>
              <a:endParaRPr lang="zh-CN" altLang="en-US" sz="42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37" name="文本框 36"/>
            <p:cNvSpPr txBox="1"/>
            <p:nvPr/>
          </p:nvSpPr>
          <p:spPr>
            <a:xfrm>
              <a:off x="5508104" y="2346620"/>
              <a:ext cx="2592288" cy="500090"/>
            </a:xfrm>
            <a:prstGeom prst="rect">
              <a:avLst/>
            </a:prstGeom>
            <a:noFill/>
          </p:spPr>
          <p:txBody>
            <a:bodyPr wrap="square" rtlCol="0">
              <a:spAutoFit/>
            </a:bodyPr>
            <a:lstStyle/>
            <a:p>
              <a:pPr defTabSz="1219200"/>
              <a:r>
                <a:rPr lang="zh-CN" altLang="en-US" sz="3735" b="1" dirty="0">
                  <a:solidFill>
                    <a:srgbClr val="9B0D13"/>
                  </a:solidFill>
                  <a:latin typeface="Impact" panose="020B0806030902050204"/>
                  <a:ea typeface="微软雅黑" panose="020B0503020204020204" pitchFamily="34" charset="-122"/>
                  <a:cs typeface="+mn-ea"/>
                  <a:sym typeface="+mn-lt"/>
                </a:rPr>
                <a:t>党章的总纲</a:t>
              </a:r>
            </a:p>
          </p:txBody>
        </p:sp>
      </p:grpSp>
      <p:grpSp>
        <p:nvGrpSpPr>
          <p:cNvPr id="9" name="组合 8"/>
          <p:cNvGrpSpPr/>
          <p:nvPr/>
        </p:nvGrpSpPr>
        <p:grpSpPr>
          <a:xfrm>
            <a:off x="6124551" y="4147847"/>
            <a:ext cx="4675972" cy="748988"/>
            <a:chOff x="4593413" y="3110885"/>
            <a:chExt cx="3506979" cy="561741"/>
          </a:xfrm>
        </p:grpSpPr>
        <p:sp>
          <p:nvSpPr>
            <p:cNvPr id="39" name="文本框 38"/>
            <p:cNvSpPr txBox="1"/>
            <p:nvPr/>
          </p:nvSpPr>
          <p:spPr>
            <a:xfrm>
              <a:off x="4593413" y="3110885"/>
              <a:ext cx="720080" cy="561741"/>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defTabSz="1219200"/>
              <a:r>
                <a:rPr lang="en-US" altLang="zh-CN" sz="4265" dirty="0">
                  <a:solidFill>
                    <a:srgbClr val="FFBE00">
                      <a:lumMod val="40000"/>
                      <a:lumOff val="60000"/>
                    </a:srgbClr>
                  </a:solidFill>
                  <a:latin typeface="Impact" panose="020B0806030902050204"/>
                  <a:ea typeface="微软雅黑" panose="020B0503020204020204" pitchFamily="34" charset="-122"/>
                  <a:cs typeface="+mn-ea"/>
                  <a:sym typeface="+mn-lt"/>
                </a:rPr>
                <a:t>04</a:t>
              </a:r>
              <a:endParaRPr lang="zh-CN" altLang="en-US" sz="42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40" name="文本框 39"/>
            <p:cNvSpPr txBox="1"/>
            <p:nvPr/>
          </p:nvSpPr>
          <p:spPr>
            <a:xfrm>
              <a:off x="5508104" y="3141662"/>
              <a:ext cx="2592288" cy="500090"/>
            </a:xfrm>
            <a:prstGeom prst="rect">
              <a:avLst/>
            </a:prstGeom>
            <a:noFill/>
          </p:spPr>
          <p:txBody>
            <a:bodyPr wrap="square" rtlCol="0">
              <a:spAutoFit/>
            </a:bodyPr>
            <a:lstStyle/>
            <a:p>
              <a:pPr defTabSz="1219200"/>
              <a:r>
                <a:rPr lang="zh-CN" altLang="en-US" sz="3735" b="1" dirty="0">
                  <a:solidFill>
                    <a:srgbClr val="9B0D13"/>
                  </a:solidFill>
                  <a:latin typeface="Impact" panose="020B0806030902050204"/>
                  <a:ea typeface="微软雅黑" panose="020B0503020204020204" pitchFamily="34" charset="-122"/>
                  <a:cs typeface="+mn-ea"/>
                  <a:sym typeface="+mn-lt"/>
                </a:rPr>
                <a:t>党章的条文</a:t>
              </a:r>
            </a:p>
          </p:txBody>
        </p:sp>
      </p:grpSp>
      <p:grpSp>
        <p:nvGrpSpPr>
          <p:cNvPr id="10" name="组合 9"/>
          <p:cNvGrpSpPr/>
          <p:nvPr/>
        </p:nvGrpSpPr>
        <p:grpSpPr>
          <a:xfrm>
            <a:off x="6124552" y="5207906"/>
            <a:ext cx="5732089" cy="748988"/>
            <a:chOff x="4593413" y="3905929"/>
            <a:chExt cx="4299067" cy="561741"/>
          </a:xfrm>
        </p:grpSpPr>
        <p:sp>
          <p:nvSpPr>
            <p:cNvPr id="42" name="文本框 41"/>
            <p:cNvSpPr txBox="1"/>
            <p:nvPr/>
          </p:nvSpPr>
          <p:spPr>
            <a:xfrm>
              <a:off x="4593413" y="3905929"/>
              <a:ext cx="720080" cy="561741"/>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defTabSz="1219200"/>
              <a:r>
                <a:rPr lang="en-US" altLang="zh-CN" sz="4265" dirty="0">
                  <a:solidFill>
                    <a:srgbClr val="FFBE00">
                      <a:lumMod val="40000"/>
                      <a:lumOff val="60000"/>
                    </a:srgbClr>
                  </a:solidFill>
                  <a:latin typeface="Impact" panose="020B0806030902050204"/>
                  <a:ea typeface="微软雅黑" panose="020B0503020204020204" pitchFamily="34" charset="-122"/>
                  <a:cs typeface="+mn-ea"/>
                  <a:sym typeface="+mn-lt"/>
                </a:rPr>
                <a:t>05</a:t>
              </a:r>
              <a:endParaRPr lang="zh-CN" altLang="en-US" sz="42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43" name="文本框 42"/>
            <p:cNvSpPr txBox="1"/>
            <p:nvPr/>
          </p:nvSpPr>
          <p:spPr>
            <a:xfrm>
              <a:off x="5508104" y="3936706"/>
              <a:ext cx="3384376" cy="500089"/>
            </a:xfrm>
            <a:prstGeom prst="rect">
              <a:avLst/>
            </a:prstGeom>
            <a:noFill/>
          </p:spPr>
          <p:txBody>
            <a:bodyPr wrap="square" rtlCol="0">
              <a:spAutoFit/>
            </a:bodyPr>
            <a:lstStyle/>
            <a:p>
              <a:pPr defTabSz="1219200"/>
              <a:r>
                <a:rPr lang="zh-CN" altLang="en-US" sz="3735" b="1">
                  <a:solidFill>
                    <a:srgbClr val="9B0D13"/>
                  </a:solidFill>
                  <a:latin typeface="Impact" panose="020B0806030902050204"/>
                  <a:ea typeface="微软雅黑" panose="020B0503020204020204" pitchFamily="34" charset="-122"/>
                  <a:cs typeface="+mn-ea"/>
                  <a:sym typeface="+mn-lt"/>
                </a:rPr>
                <a:t>学习和遵守党章</a:t>
              </a:r>
              <a:endParaRPr lang="zh-CN" altLang="en-US" sz="3735" b="1" dirty="0">
                <a:solidFill>
                  <a:srgbClr val="9B0D13"/>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6000">
                                          <p:cBhvr additive="base">
                                            <p:cTn id="7" dur="1500" fill="hold"/>
                                            <p:tgtEl>
                                              <p:spTgt spid="2"/>
                                            </p:tgtEl>
                                            <p:attrNameLst>
                                              <p:attrName>ppt_x</p:attrName>
                                            </p:attrNameLst>
                                          </p:cBhvr>
                                          <p:tavLst>
                                            <p:tav tm="0">
                                              <p:val>
                                                <p:strVal val="1+#ppt_w/2"/>
                                              </p:val>
                                            </p:tav>
                                            <p:tav tm="100000">
                                              <p:val>
                                                <p:strVal val="#ppt_x"/>
                                              </p:val>
                                            </p:tav>
                                          </p:tavLst>
                                        </p:anim>
                                        <p:anim calcmode="lin" valueType="num" p14:bounceEnd="46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4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46000">
                                          <p:cBhvr additive="base">
                                            <p:cTn id="12" dur="1500" fill="hold"/>
                                            <p:tgtEl>
                                              <p:spTgt spid="7"/>
                                            </p:tgtEl>
                                            <p:attrNameLst>
                                              <p:attrName>ppt_x</p:attrName>
                                            </p:attrNameLst>
                                          </p:cBhvr>
                                          <p:tavLst>
                                            <p:tav tm="0">
                                              <p:val>
                                                <p:strVal val="1+#ppt_w/2"/>
                                              </p:val>
                                            </p:tav>
                                            <p:tav tm="100000">
                                              <p:val>
                                                <p:strVal val="#ppt_x"/>
                                              </p:val>
                                            </p:tav>
                                          </p:tavLst>
                                        </p:anim>
                                        <p:anim calcmode="lin" valueType="num" p14:bounceEnd="46000">
                                          <p:cBhvr additive="base">
                                            <p:cTn id="13" dur="1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14:presetBounceEnd="46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6000">
                                          <p:cBhvr additive="base">
                                            <p:cTn id="17" dur="1500" fill="hold"/>
                                            <p:tgtEl>
                                              <p:spTgt spid="8"/>
                                            </p:tgtEl>
                                            <p:attrNameLst>
                                              <p:attrName>ppt_x</p:attrName>
                                            </p:attrNameLst>
                                          </p:cBhvr>
                                          <p:tavLst>
                                            <p:tav tm="0">
                                              <p:val>
                                                <p:strVal val="1+#ppt_w/2"/>
                                              </p:val>
                                            </p:tav>
                                            <p:tav tm="100000">
                                              <p:val>
                                                <p:strVal val="#ppt_x"/>
                                              </p:val>
                                            </p:tav>
                                          </p:tavLst>
                                        </p:anim>
                                        <p:anim calcmode="lin" valueType="num" p14:bounceEnd="46000">
                                          <p:cBhvr additive="base">
                                            <p:cTn id="18" dur="1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14:presetBounceEnd="46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6000">
                                          <p:cBhvr additive="base">
                                            <p:cTn id="22" dur="1500" fill="hold"/>
                                            <p:tgtEl>
                                              <p:spTgt spid="9"/>
                                            </p:tgtEl>
                                            <p:attrNameLst>
                                              <p:attrName>ppt_x</p:attrName>
                                            </p:attrNameLst>
                                          </p:cBhvr>
                                          <p:tavLst>
                                            <p:tav tm="0">
                                              <p:val>
                                                <p:strVal val="1+#ppt_w/2"/>
                                              </p:val>
                                            </p:tav>
                                            <p:tav tm="100000">
                                              <p:val>
                                                <p:strVal val="#ppt_x"/>
                                              </p:val>
                                            </p:tav>
                                          </p:tavLst>
                                        </p:anim>
                                        <p:anim calcmode="lin" valueType="num" p14:bounceEnd="46000">
                                          <p:cBhvr additive="base">
                                            <p:cTn id="23" dur="1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14:presetBounceEnd="46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46000">
                                          <p:cBhvr additive="base">
                                            <p:cTn id="27" dur="1500" fill="hold"/>
                                            <p:tgtEl>
                                              <p:spTgt spid="10"/>
                                            </p:tgtEl>
                                            <p:attrNameLst>
                                              <p:attrName>ppt_x</p:attrName>
                                            </p:attrNameLst>
                                          </p:cBhvr>
                                          <p:tavLst>
                                            <p:tav tm="0">
                                              <p:val>
                                                <p:strVal val="1+#ppt_w/2"/>
                                              </p:val>
                                            </p:tav>
                                            <p:tav tm="100000">
                                              <p:val>
                                                <p:strVal val="#ppt_x"/>
                                              </p:val>
                                            </p:tav>
                                          </p:tavLst>
                                        </p:anim>
                                        <p:anim calcmode="lin" valueType="num" p14:bounceEnd="46000">
                                          <p:cBhvr additive="base">
                                            <p:cTn id="2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500" fill="hold"/>
                                            <p:tgtEl>
                                              <p:spTgt spid="7"/>
                                            </p:tgtEl>
                                            <p:attrNameLst>
                                              <p:attrName>ppt_x</p:attrName>
                                            </p:attrNameLst>
                                          </p:cBhvr>
                                          <p:tavLst>
                                            <p:tav tm="0">
                                              <p:val>
                                                <p:strVal val="1+#ppt_w/2"/>
                                              </p:val>
                                            </p:tav>
                                            <p:tav tm="100000">
                                              <p:val>
                                                <p:strVal val="#ppt_x"/>
                                              </p:val>
                                            </p:tav>
                                          </p:tavLst>
                                        </p:anim>
                                        <p:anim calcmode="lin" valueType="num">
                                          <p:cBhvr additive="base">
                                            <p:cTn id="13" dur="1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1+#ppt_w/2"/>
                                              </p:val>
                                            </p:tav>
                                            <p:tav tm="100000">
                                              <p:val>
                                                <p:strVal val="#ppt_x"/>
                                              </p:val>
                                            </p:tav>
                                          </p:tavLst>
                                        </p:anim>
                                        <p:anim calcmode="lin" valueType="num">
                                          <p:cBhvr additive="base">
                                            <p:cTn id="18" dur="1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500" fill="hold"/>
                                            <p:tgtEl>
                                              <p:spTgt spid="9"/>
                                            </p:tgtEl>
                                            <p:attrNameLst>
                                              <p:attrName>ppt_x</p:attrName>
                                            </p:attrNameLst>
                                          </p:cBhvr>
                                          <p:tavLst>
                                            <p:tav tm="0">
                                              <p:val>
                                                <p:strVal val="1+#ppt_w/2"/>
                                              </p:val>
                                            </p:tav>
                                            <p:tav tm="100000">
                                              <p:val>
                                                <p:strVal val="#ppt_x"/>
                                              </p:val>
                                            </p:tav>
                                          </p:tavLst>
                                        </p:anim>
                                        <p:anim calcmode="lin" valueType="num">
                                          <p:cBhvr additive="base">
                                            <p:cTn id="23" dur="1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1+#ppt_w/2"/>
                                              </p:val>
                                            </p:tav>
                                            <p:tav tm="100000">
                                              <p:val>
                                                <p:strVal val="#ppt_x"/>
                                              </p:val>
                                            </p:tav>
                                          </p:tavLst>
                                        </p:anim>
                                        <p:anim calcmode="lin" valueType="num">
                                          <p:cBhvr additive="base">
                                            <p:cTn id="2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335360" y="3140968"/>
            <a:ext cx="11521280" cy="1344083"/>
          </a:xfrm>
          <a:prstGeom prst="rect">
            <a:avLst/>
          </a:prstGeom>
        </p:spPr>
        <p:txBody>
          <a:bodyPr>
            <a:noAutofit/>
          </a:bodyPr>
          <a:lstStyle/>
          <a:p>
            <a:pPr marL="0" indent="0" algn="ctr">
              <a:buNone/>
            </a:pPr>
            <a:r>
              <a:rPr lang="zh-CN" altLang="en-US" sz="7200" b="1" dirty="0">
                <a:solidFill>
                  <a:schemeClr val="accent1"/>
                </a:solidFill>
              </a:rPr>
              <a:t>党    员</a:t>
            </a:r>
          </a:p>
        </p:txBody>
      </p:sp>
      <p:sp>
        <p:nvSpPr>
          <p:cNvPr id="8" name="矩形 7"/>
          <p:cNvSpPr/>
          <p:nvPr/>
        </p:nvSpPr>
        <p:spPr>
          <a:xfrm>
            <a:off x="1295467" y="4581128"/>
            <a:ext cx="9601067" cy="502766"/>
          </a:xfrm>
          <a:prstGeom prst="rect">
            <a:avLst/>
          </a:prstGeom>
        </p:spPr>
        <p:txBody>
          <a:bodyPr wrap="square">
            <a:spAutoFit/>
          </a:bodyPr>
          <a:lstStyle/>
          <a:p>
            <a:pPr algn="ctr" defTabSz="1219200"/>
            <a:r>
              <a:rPr lang="en-US" altLang="zh-CN" sz="2665"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en-US" sz="2665" b="1" dirty="0">
                <a:solidFill>
                  <a:srgbClr val="000000">
                    <a:lumMod val="75000"/>
                    <a:lumOff val="25000"/>
                  </a:srgbClr>
                </a:solidFill>
                <a:latin typeface="微软雅黑" panose="020B0503020204020204" pitchFamily="34" charset="-122"/>
                <a:ea typeface="微软雅黑" panose="020B0503020204020204" pitchFamily="34" charset="-122"/>
              </a:rPr>
              <a:t>第一章</a:t>
            </a:r>
            <a:r>
              <a:rPr lang="en-US" altLang="zh-CN" sz="2665" b="1" dirty="0">
                <a:solidFill>
                  <a:srgbClr val="000000">
                    <a:lumMod val="75000"/>
                    <a:lumOff val="25000"/>
                  </a:srgb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申请入党的条件</a:t>
            </a:r>
          </a:p>
        </p:txBody>
      </p:sp>
      <p:sp>
        <p:nvSpPr>
          <p:cNvPr id="17" name="矩形 16"/>
          <p:cNvSpPr/>
          <p:nvPr/>
        </p:nvSpPr>
        <p:spPr>
          <a:xfrm>
            <a:off x="694885" y="4815080"/>
            <a:ext cx="4441008" cy="1175771"/>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第一章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第一条至第九条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主要是对党员的条件，党员的吸收、党员的管理和处置等做出具体规定。</a:t>
            </a:r>
          </a:p>
        </p:txBody>
      </p:sp>
      <p:sp>
        <p:nvSpPr>
          <p:cNvPr id="2" name="矩形 1"/>
          <p:cNvSpPr/>
          <p:nvPr/>
        </p:nvSpPr>
        <p:spPr>
          <a:xfrm>
            <a:off x="5731544" y="3050495"/>
            <a:ext cx="6096000" cy="3243452"/>
          </a:xfrm>
          <a:prstGeom prst="rect">
            <a:avLst/>
          </a:prstGeom>
        </p:spPr>
        <p:txBody>
          <a:bodyPr>
            <a:spAutoFit/>
          </a:bodyPr>
          <a:lstStyle/>
          <a:p>
            <a:pPr defTabSz="1219200">
              <a:lnSpc>
                <a:spcPct val="120000"/>
              </a:lnSpc>
            </a:pP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年满十八岁</a:t>
            </a:r>
            <a:endParaRPr lang="en-US" altLang="zh-CN" sz="2135" b="1" dirty="0">
              <a:solidFill>
                <a:srgbClr val="9B0D13"/>
              </a:solidFill>
              <a:latin typeface="微软雅黑" panose="020B0503020204020204" pitchFamily="34" charset="-122"/>
              <a:ea typeface="微软雅黑" panose="020B0503020204020204" pitchFamily="34" charset="-122"/>
              <a:cs typeface="+mn-ea"/>
              <a:sym typeface="+mn-lt"/>
            </a:endParaRPr>
          </a:p>
          <a:p>
            <a:pPr defTabSz="1219200">
              <a:lnSpc>
                <a:spcPct val="120000"/>
              </a:lnSpc>
            </a:pP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中国工人、农民、军人、知识分子和其他社会阶层的先进分子</a:t>
            </a:r>
            <a:endParaRPr lang="en-US" altLang="zh-CN" sz="2135" b="1" dirty="0">
              <a:solidFill>
                <a:srgbClr val="9B0D13"/>
              </a:solidFill>
              <a:latin typeface="微软雅黑" panose="020B0503020204020204" pitchFamily="34" charset="-122"/>
              <a:ea typeface="微软雅黑" panose="020B0503020204020204" pitchFamily="34" charset="-122"/>
              <a:cs typeface="+mn-ea"/>
              <a:sym typeface="+mn-lt"/>
            </a:endParaRPr>
          </a:p>
          <a:p>
            <a:pPr defTabSz="1219200">
              <a:lnSpc>
                <a:spcPct val="120000"/>
              </a:lnSpc>
            </a:pP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承认党的纲领和章程</a:t>
            </a:r>
            <a:endParaRPr lang="en-US" altLang="zh-CN" sz="2135" b="1" dirty="0">
              <a:solidFill>
                <a:srgbClr val="9B0D13"/>
              </a:solidFill>
              <a:latin typeface="微软雅黑" panose="020B0503020204020204" pitchFamily="34" charset="-122"/>
              <a:ea typeface="微软雅黑" panose="020B0503020204020204" pitchFamily="34" charset="-122"/>
              <a:cs typeface="+mn-ea"/>
              <a:sym typeface="+mn-lt"/>
            </a:endParaRPr>
          </a:p>
          <a:p>
            <a:pPr defTabSz="1219200">
              <a:lnSpc>
                <a:spcPct val="120000"/>
              </a:lnSpc>
            </a:pP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愿意参加党的一个组织并在其中积极工作、执行党的决议和按期交纳党费</a:t>
            </a:r>
            <a:endParaRPr lang="en-US" altLang="zh-CN" sz="2135" b="1" dirty="0">
              <a:solidFill>
                <a:srgbClr val="9B0D13"/>
              </a:solidFill>
              <a:latin typeface="微软雅黑" panose="020B0503020204020204" pitchFamily="34" charset="-122"/>
              <a:ea typeface="微软雅黑" panose="020B0503020204020204" pitchFamily="34" charset="-122"/>
              <a:cs typeface="+mn-ea"/>
              <a:sym typeface="+mn-lt"/>
            </a:endParaRPr>
          </a:p>
          <a:p>
            <a:pPr defTabSz="1219200">
              <a:lnSpc>
                <a:spcPct val="120000"/>
              </a:lnSpc>
            </a:pPr>
            <a:endParaRPr lang="en-US" altLang="zh-CN"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endParaRPr>
          </a:p>
          <a:p>
            <a:pPr defTabSz="1219200">
              <a:lnSpc>
                <a:spcPct val="120000"/>
              </a:lnSpc>
            </a:pPr>
            <a:r>
              <a:rPr lang="zh-CN" altLang="zh-CN"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可以申请加入中国共产党</a:t>
            </a:r>
            <a:r>
              <a:rPr lang="en-US" altLang="zh-CN"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 </a:t>
            </a:r>
            <a:endParaRPr lang="zh-CN" altLang="zh-CN"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5639785" y="2120082"/>
            <a:ext cx="3877985" cy="535531"/>
          </a:xfrm>
          <a:prstGeom prst="rect">
            <a:avLst/>
          </a:prstGeom>
        </p:spPr>
        <p:txBody>
          <a:bodyPr wrap="none">
            <a:spAutoFit/>
          </a:bodyPr>
          <a:lstStyle/>
          <a:p>
            <a:pPr defTabSz="1219200">
              <a:lnSpc>
                <a:spcPct val="120000"/>
              </a:lnSpc>
            </a:pP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第一条</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申请入党的条件</a:t>
            </a:r>
            <a:endPar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nvGrpSpPr>
          <p:cNvPr id="24" name="组合 23"/>
          <p:cNvGrpSpPr/>
          <p:nvPr/>
        </p:nvGrpSpPr>
        <p:grpSpPr>
          <a:xfrm>
            <a:off x="746803" y="2122828"/>
            <a:ext cx="4224467" cy="1219383"/>
            <a:chOff x="560102" y="1592122"/>
            <a:chExt cx="3168350" cy="914538"/>
          </a:xfrm>
        </p:grpSpPr>
        <p:grpSp>
          <p:nvGrpSpPr>
            <p:cNvPr id="25" name="组合 24"/>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9"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7"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grpSp>
        <p:nvGrpSpPr>
          <p:cNvPr id="6" name="组合 5"/>
          <p:cNvGrpSpPr/>
          <p:nvPr/>
        </p:nvGrpSpPr>
        <p:grpSpPr>
          <a:xfrm>
            <a:off x="-720757" y="3621021"/>
            <a:ext cx="5368439" cy="1202650"/>
            <a:chOff x="-540568" y="2715766"/>
            <a:chExt cx="4026329" cy="901988"/>
          </a:xfrm>
        </p:grpSpPr>
        <p:sp>
          <p:nvSpPr>
            <p:cNvPr id="13" name="TextBox 12"/>
            <p:cNvSpPr txBox="1"/>
            <p:nvPr/>
          </p:nvSpPr>
          <p:spPr>
            <a:xfrm>
              <a:off x="-540568" y="2715766"/>
              <a:ext cx="4026329" cy="734047"/>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  员</a:t>
              </a:r>
            </a:p>
          </p:txBody>
        </p:sp>
        <p:sp>
          <p:nvSpPr>
            <p:cNvPr id="5" name="矩形 4"/>
            <p:cNvSpPr/>
            <p:nvPr/>
          </p:nvSpPr>
          <p:spPr>
            <a:xfrm>
              <a:off x="1318573" y="2994506"/>
              <a:ext cx="138548" cy="623248"/>
            </a:xfrm>
            <a:prstGeom prst="rect">
              <a:avLst/>
            </a:prstGeom>
          </p:spPr>
          <p:txBody>
            <a:bodyPr wrap="none">
              <a:spAutoFit/>
            </a:bodyPr>
            <a:lstStyle/>
            <a:p>
              <a:pPr defTabSz="1219200"/>
              <a:endParaRPr lang="zh-CN" altLang="en-US" sz="4800" dirty="0">
                <a:solidFill>
                  <a:srgbClr val="000000"/>
                </a:solidFill>
                <a:latin typeface="Impact" panose="020B080603090205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500"/>
                                        <p:tgtEl>
                                          <p:spTgt spid="6"/>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500"/>
                                        <p:tgtEl>
                                          <p:spTgt spid="17"/>
                                        </p:tgtEl>
                                      </p:cBhvr>
                                    </p:animEffect>
                                    <p:anim calcmode="lin" valueType="num">
                                      <p:cBhvr>
                                        <p:cTn id="18" dur="1500" fill="hold"/>
                                        <p:tgtEl>
                                          <p:spTgt spid="17"/>
                                        </p:tgtEl>
                                        <p:attrNameLst>
                                          <p:attrName>ppt_x</p:attrName>
                                        </p:attrNameLst>
                                      </p:cBhvr>
                                      <p:tavLst>
                                        <p:tav tm="0">
                                          <p:val>
                                            <p:strVal val="#ppt_x"/>
                                          </p:val>
                                        </p:tav>
                                        <p:tav tm="100000">
                                          <p:val>
                                            <p:strVal val="#ppt_x"/>
                                          </p:val>
                                        </p:tav>
                                      </p:tavLst>
                                    </p:anim>
                                    <p:anim calcmode="lin" valueType="num">
                                      <p:cBhvr>
                                        <p:cTn id="19" dur="1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500"/>
                                        <p:tgtEl>
                                          <p:spTgt spid="4"/>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共产党员条件和标准</a:t>
            </a:r>
          </a:p>
        </p:txBody>
      </p:sp>
      <p:sp>
        <p:nvSpPr>
          <p:cNvPr id="13" name="TextBox 12"/>
          <p:cNvSpPr txBox="1"/>
          <p:nvPr/>
        </p:nvSpPr>
        <p:spPr>
          <a:xfrm>
            <a:off x="6260433" y="3467791"/>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党员的条件</a:t>
            </a:r>
          </a:p>
        </p:txBody>
      </p:sp>
      <p:sp>
        <p:nvSpPr>
          <p:cNvPr id="17" name="矩形 16"/>
          <p:cNvSpPr/>
          <p:nvPr/>
        </p:nvSpPr>
        <p:spPr>
          <a:xfrm>
            <a:off x="7676075" y="4661850"/>
            <a:ext cx="4150107" cy="1520544"/>
          </a:xfrm>
          <a:prstGeom prst="rect">
            <a:avLst/>
          </a:prstGeom>
        </p:spPr>
        <p:txBody>
          <a:bodyPr wrap="square">
            <a:spAutoFit/>
          </a:bodyPr>
          <a:lstStyle/>
          <a:p>
            <a:pPr algn="just" defTabSz="1219200">
              <a:lnSpc>
                <a:spcPct val="120000"/>
              </a:lnSpc>
            </a:pP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党章</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第二条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186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，是对“先进分子”含义的明确界定，是对共产党员本质属性的高度概括，是共产党员区别于其他政党和社会团体成员的根本标志。</a:t>
            </a:r>
          </a:p>
        </p:txBody>
      </p:sp>
      <p:sp>
        <p:nvSpPr>
          <p:cNvPr id="2" name="矩形 1"/>
          <p:cNvSpPr/>
          <p:nvPr/>
        </p:nvSpPr>
        <p:spPr>
          <a:xfrm>
            <a:off x="619141" y="2956264"/>
            <a:ext cx="6340459" cy="2849563"/>
          </a:xfrm>
          <a:prstGeom prst="rect">
            <a:avLst/>
          </a:prstGeom>
        </p:spPr>
        <p:txBody>
          <a:bodyPr wrap="square">
            <a:spAutoFit/>
          </a:bodyPr>
          <a:lstStyle/>
          <a:p>
            <a:pPr defTabSz="1219200">
              <a:lnSpc>
                <a:spcPct val="120000"/>
              </a:lnSpc>
            </a:pP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中国共产党党员是中国工人阶级的有共产主义觉悟的先锋战士。</a:t>
            </a:r>
            <a:endPar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lnSpc>
                <a:spcPct val="120000"/>
              </a:lnSpc>
            </a:pP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中国共产党党员必须全心全意为人民服务，不惜牺牲个人的一切，为实现共产主义奋斗终身。</a:t>
            </a:r>
            <a:endPar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lnSpc>
                <a:spcPct val="120000"/>
              </a:lnSpc>
            </a:pP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中国共产党党员永远是劳动人民的普通一员。除了法律和政策规定范围内的个人利益和工作职权以外，所有共产党员都不得谋求任何私利和特权。</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4" name="矩形 3"/>
          <p:cNvSpPr/>
          <p:nvPr/>
        </p:nvSpPr>
        <p:spPr>
          <a:xfrm>
            <a:off x="527381" y="2025852"/>
            <a:ext cx="4493538" cy="535531"/>
          </a:xfrm>
          <a:prstGeom prst="rect">
            <a:avLst/>
          </a:prstGeom>
        </p:spPr>
        <p:txBody>
          <a:bodyPr wrap="none">
            <a:spAutoFit/>
          </a:bodyPr>
          <a:lstStyle/>
          <a:p>
            <a:pPr defTabSz="1219200">
              <a:lnSpc>
                <a:spcPct val="120000"/>
              </a:lnSpc>
            </a:pP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第二条</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共产党员条件和标准</a:t>
            </a:r>
          </a:p>
        </p:txBody>
      </p:sp>
      <p:grpSp>
        <p:nvGrpSpPr>
          <p:cNvPr id="16" name="组合 15"/>
          <p:cNvGrpSpPr/>
          <p:nvPr/>
        </p:nvGrpSpPr>
        <p:grpSpPr>
          <a:xfrm>
            <a:off x="7638895" y="2122828"/>
            <a:ext cx="4224467" cy="1219383"/>
            <a:chOff x="560102" y="1592122"/>
            <a:chExt cx="3168350" cy="914538"/>
          </a:xfrm>
        </p:grpSpPr>
        <p:grpSp>
          <p:nvGrpSpPr>
            <p:cNvPr id="18" name="组合 17"/>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2"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0"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500"/>
                                        <p:tgtEl>
                                          <p:spTgt spid="13"/>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500"/>
                                        <p:tgtEl>
                                          <p:spTgt spid="17"/>
                                        </p:tgtEl>
                                      </p:cBhvr>
                                    </p:animEffect>
                                    <p:anim calcmode="lin" valueType="num">
                                      <p:cBhvr>
                                        <p:cTn id="18" dur="1500" fill="hold"/>
                                        <p:tgtEl>
                                          <p:spTgt spid="17"/>
                                        </p:tgtEl>
                                        <p:attrNameLst>
                                          <p:attrName>ppt_x</p:attrName>
                                        </p:attrNameLst>
                                      </p:cBhvr>
                                      <p:tavLst>
                                        <p:tav tm="0">
                                          <p:val>
                                            <p:strVal val="#ppt_x"/>
                                          </p:val>
                                        </p:tav>
                                        <p:tav tm="100000">
                                          <p:val>
                                            <p:strVal val="#ppt_x"/>
                                          </p:val>
                                        </p:tav>
                                      </p:tavLst>
                                    </p:anim>
                                    <p:anim calcmode="lin" valueType="num">
                                      <p:cBhvr>
                                        <p:cTn id="19" dur="1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500"/>
                                        <p:tgtEl>
                                          <p:spTgt spid="4"/>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党员的八项义务</a:t>
            </a:r>
          </a:p>
        </p:txBody>
      </p:sp>
      <p:sp>
        <p:nvSpPr>
          <p:cNvPr id="38" name="TextBox 37"/>
          <p:cNvSpPr txBox="1"/>
          <p:nvPr/>
        </p:nvSpPr>
        <p:spPr>
          <a:xfrm>
            <a:off x="-720757" y="3621022"/>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党员义务</a:t>
            </a:r>
          </a:p>
        </p:txBody>
      </p:sp>
      <p:sp>
        <p:nvSpPr>
          <p:cNvPr id="39" name="矩形 38"/>
          <p:cNvSpPr/>
          <p:nvPr/>
        </p:nvSpPr>
        <p:spPr>
          <a:xfrm>
            <a:off x="787240" y="5110546"/>
            <a:ext cx="4057753" cy="748795"/>
          </a:xfrm>
          <a:prstGeom prst="rect">
            <a:avLst/>
          </a:prstGeom>
        </p:spPr>
        <p:txBody>
          <a:bodyPr wrap="square">
            <a:spAutoFit/>
          </a:bodyPr>
          <a:lstStyle/>
          <a:p>
            <a:pPr algn="just"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第三条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规定了党员必须履行的八项义务</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a:t>
            </a:r>
          </a:p>
        </p:txBody>
      </p:sp>
      <p:sp>
        <p:nvSpPr>
          <p:cNvPr id="49" name="矩形 48"/>
          <p:cNvSpPr/>
          <p:nvPr/>
        </p:nvSpPr>
        <p:spPr>
          <a:xfrm>
            <a:off x="5327915" y="2214856"/>
            <a:ext cx="6480000" cy="192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一</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认真学习马克思列宁主义、毛泽东思想、邓小平理论、“三个代表”重要思想和科学发展观，学习党的路线、方针、政策和决议，学习党的基本知识，学习科学、文化、法律和业务知识，努力提高为人民服务的本领</a:t>
            </a:r>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50" name="矩形 49"/>
          <p:cNvSpPr/>
          <p:nvPr/>
        </p:nvSpPr>
        <p:spPr>
          <a:xfrm>
            <a:off x="5327915" y="4389320"/>
            <a:ext cx="6480000" cy="192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二</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贯彻执行党的基本路线和各项方针、政策，带头参加改革开放和社会主义现代化建设，带动群众为经济发展和社会进步艰苦奋斗，在生产、工作、学习和社会生活中起先锋模范作用</a:t>
            </a:r>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nvGrpSpPr>
          <p:cNvPr id="14" name="组合 13"/>
          <p:cNvGrpSpPr/>
          <p:nvPr/>
        </p:nvGrpSpPr>
        <p:grpSpPr>
          <a:xfrm>
            <a:off x="746803" y="2122828"/>
            <a:ext cx="4224467" cy="1219383"/>
            <a:chOff x="560102" y="1592122"/>
            <a:chExt cx="3168350" cy="914538"/>
          </a:xfrm>
        </p:grpSpPr>
        <p:grpSp>
          <p:nvGrpSpPr>
            <p:cNvPr id="15" name="组合 14"/>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6"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4"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anim calcmode="lin" valueType="num">
                                      <p:cBhvr>
                                        <p:cTn id="8" dur="1500" fill="hold"/>
                                        <p:tgtEl>
                                          <p:spTgt spid="14"/>
                                        </p:tgtEl>
                                        <p:attrNameLst>
                                          <p:attrName>ppt_x</p:attrName>
                                        </p:attrNameLst>
                                      </p:cBhvr>
                                      <p:tavLst>
                                        <p:tav tm="0">
                                          <p:val>
                                            <p:strVal val="#ppt_x"/>
                                          </p:val>
                                        </p:tav>
                                        <p:tav tm="100000">
                                          <p:val>
                                            <p:strVal val="#ppt_x"/>
                                          </p:val>
                                        </p:tav>
                                      </p:tavLst>
                                    </p:anim>
                                    <p:anim calcmode="lin" valueType="num">
                                      <p:cBhvr>
                                        <p:cTn id="9" dur="1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1500"/>
                                        <p:tgtEl>
                                          <p:spTgt spid="3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500"/>
                                        <p:tgtEl>
                                          <p:spTgt spid="39"/>
                                        </p:tgtEl>
                                      </p:cBhvr>
                                    </p:animEffect>
                                    <p:anim calcmode="lin" valueType="num">
                                      <p:cBhvr>
                                        <p:cTn id="18" dur="1500" fill="hold"/>
                                        <p:tgtEl>
                                          <p:spTgt spid="39"/>
                                        </p:tgtEl>
                                        <p:attrNameLst>
                                          <p:attrName>ppt_x</p:attrName>
                                        </p:attrNameLst>
                                      </p:cBhvr>
                                      <p:tavLst>
                                        <p:tav tm="0">
                                          <p:val>
                                            <p:strVal val="#ppt_x"/>
                                          </p:val>
                                        </p:tav>
                                        <p:tav tm="100000">
                                          <p:val>
                                            <p:strVal val="#ppt_x"/>
                                          </p:val>
                                        </p:tav>
                                      </p:tavLst>
                                    </p:anim>
                                    <p:anim calcmode="lin" valueType="num">
                                      <p:cBhvr>
                                        <p:cTn id="19" dur="1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500"/>
                                        <p:tgtEl>
                                          <p:spTgt spid="49"/>
                                        </p:tgtEl>
                                      </p:cBhvr>
                                    </p:animEffect>
                                    <p:anim calcmode="lin" valueType="num">
                                      <p:cBhvr>
                                        <p:cTn id="24" dur="1500" fill="hold"/>
                                        <p:tgtEl>
                                          <p:spTgt spid="49"/>
                                        </p:tgtEl>
                                        <p:attrNameLst>
                                          <p:attrName>ppt_x</p:attrName>
                                        </p:attrNameLst>
                                      </p:cBhvr>
                                      <p:tavLst>
                                        <p:tav tm="0">
                                          <p:val>
                                            <p:strVal val="#ppt_x"/>
                                          </p:val>
                                        </p:tav>
                                        <p:tav tm="100000">
                                          <p:val>
                                            <p:strVal val="#ppt_x"/>
                                          </p:val>
                                        </p:tav>
                                      </p:tavLst>
                                    </p:anim>
                                    <p:anim calcmode="lin" valueType="num">
                                      <p:cBhvr>
                                        <p:cTn id="25" dur="15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党员八项义务</a:t>
            </a:r>
          </a:p>
        </p:txBody>
      </p:sp>
      <p:sp>
        <p:nvSpPr>
          <p:cNvPr id="8" name="矩形 7"/>
          <p:cNvSpPr/>
          <p:nvPr/>
        </p:nvSpPr>
        <p:spPr>
          <a:xfrm>
            <a:off x="527381" y="1893299"/>
            <a:ext cx="5520000" cy="13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三</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坚持党和人民的利益高于一切，个人利益服从党和人民的利益，吃苦在前，享受在后，克己奉公，多做贡献。</a:t>
            </a:r>
          </a:p>
        </p:txBody>
      </p:sp>
      <p:sp>
        <p:nvSpPr>
          <p:cNvPr id="9" name="矩形 8"/>
          <p:cNvSpPr/>
          <p:nvPr/>
        </p:nvSpPr>
        <p:spPr>
          <a:xfrm>
            <a:off x="527381" y="3429309"/>
            <a:ext cx="5520000" cy="13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四</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自觉遵守党的纪律，模范遵守国家的法律法规，严格保守党和国家的秘密，执行党的决定，服从组织分配，积极完成党的任务</a:t>
            </a:r>
          </a:p>
        </p:txBody>
      </p:sp>
      <p:sp>
        <p:nvSpPr>
          <p:cNvPr id="10" name="矩形 9"/>
          <p:cNvSpPr/>
          <p:nvPr/>
        </p:nvSpPr>
        <p:spPr>
          <a:xfrm>
            <a:off x="527381" y="4965320"/>
            <a:ext cx="5520000" cy="13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五</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维护党的团结和统一，对党忠诚老实，言行一致，坚决反对一切派别组织和小集团活动，反对阳奉阴违的两面派行为和一切阴谋诡</a:t>
            </a:r>
          </a:p>
        </p:txBody>
      </p:sp>
      <p:sp>
        <p:nvSpPr>
          <p:cNvPr id="11" name="矩形 10"/>
          <p:cNvSpPr/>
          <p:nvPr/>
        </p:nvSpPr>
        <p:spPr>
          <a:xfrm>
            <a:off x="6240629" y="1893299"/>
            <a:ext cx="5520000" cy="13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六</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切实开展批评和自我批评，勇于揭露和纠正工作中的缺点、错误，坚决同消极腐败现象作斗争</a:t>
            </a:r>
          </a:p>
        </p:txBody>
      </p:sp>
      <p:sp>
        <p:nvSpPr>
          <p:cNvPr id="12" name="矩形 11"/>
          <p:cNvSpPr/>
          <p:nvPr/>
        </p:nvSpPr>
        <p:spPr>
          <a:xfrm>
            <a:off x="6240629" y="3429309"/>
            <a:ext cx="5520000" cy="13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七</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密切联系群众，向群众宣传党的主张，遇事同群众商量，及时向党反映群众的意见和要求，维护群众的正当利益</a:t>
            </a:r>
          </a:p>
        </p:txBody>
      </p:sp>
      <p:sp>
        <p:nvSpPr>
          <p:cNvPr id="13" name="矩形 12"/>
          <p:cNvSpPr/>
          <p:nvPr/>
        </p:nvSpPr>
        <p:spPr>
          <a:xfrm>
            <a:off x="6240629" y="4965320"/>
            <a:ext cx="5520000" cy="134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八</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发扬社会主义新风尚，带头实践社会主义荣辱观，提倡共产主义道德，为了保护国家和人民的利益，在一切困难和危险的时刻挺身而出，英勇斗争，不怕牺牲</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500"/>
                                        <p:tgtEl>
                                          <p:spTgt spid="9"/>
                                        </p:tgtEl>
                                      </p:cBhvr>
                                    </p:animEffect>
                                    <p:anim calcmode="lin" valueType="num">
                                      <p:cBhvr>
                                        <p:cTn id="14" dur="1500" fill="hold"/>
                                        <p:tgtEl>
                                          <p:spTgt spid="9"/>
                                        </p:tgtEl>
                                        <p:attrNameLst>
                                          <p:attrName>ppt_x</p:attrName>
                                        </p:attrNameLst>
                                      </p:cBhvr>
                                      <p:tavLst>
                                        <p:tav tm="0">
                                          <p:val>
                                            <p:strVal val="#ppt_x"/>
                                          </p:val>
                                        </p:tav>
                                        <p:tav tm="100000">
                                          <p:val>
                                            <p:strVal val="#ppt_x"/>
                                          </p:val>
                                        </p:tav>
                                      </p:tavLst>
                                    </p:anim>
                                    <p:anim calcmode="lin" valueType="num">
                                      <p:cBhvr>
                                        <p:cTn id="15" dur="1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anim calcmode="lin" valueType="num">
                                      <p:cBhvr>
                                        <p:cTn id="20" dur="1500" fill="hold"/>
                                        <p:tgtEl>
                                          <p:spTgt spid="10"/>
                                        </p:tgtEl>
                                        <p:attrNameLst>
                                          <p:attrName>ppt_x</p:attrName>
                                        </p:attrNameLst>
                                      </p:cBhvr>
                                      <p:tavLst>
                                        <p:tav tm="0">
                                          <p:val>
                                            <p:strVal val="#ppt_x"/>
                                          </p:val>
                                        </p:tav>
                                        <p:tav tm="100000">
                                          <p:val>
                                            <p:strVal val="#ppt_x"/>
                                          </p:val>
                                        </p:tav>
                                      </p:tavLst>
                                    </p:anim>
                                    <p:anim calcmode="lin" valueType="num">
                                      <p:cBhvr>
                                        <p:cTn id="21" dur="1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500"/>
                                        <p:tgtEl>
                                          <p:spTgt spid="11"/>
                                        </p:tgtEl>
                                      </p:cBhvr>
                                    </p:animEffect>
                                    <p:anim calcmode="lin" valueType="num">
                                      <p:cBhvr>
                                        <p:cTn id="26" dur="1500" fill="hold"/>
                                        <p:tgtEl>
                                          <p:spTgt spid="11"/>
                                        </p:tgtEl>
                                        <p:attrNameLst>
                                          <p:attrName>ppt_x</p:attrName>
                                        </p:attrNameLst>
                                      </p:cBhvr>
                                      <p:tavLst>
                                        <p:tav tm="0">
                                          <p:val>
                                            <p:strVal val="#ppt_x"/>
                                          </p:val>
                                        </p:tav>
                                        <p:tav tm="100000">
                                          <p:val>
                                            <p:strVal val="#ppt_x"/>
                                          </p:val>
                                        </p:tav>
                                      </p:tavLst>
                                    </p:anim>
                                    <p:anim calcmode="lin" valueType="num">
                                      <p:cBhvr>
                                        <p:cTn id="27" dur="1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500"/>
                                        <p:tgtEl>
                                          <p:spTgt spid="12"/>
                                        </p:tgtEl>
                                      </p:cBhvr>
                                    </p:animEffect>
                                    <p:anim calcmode="lin" valueType="num">
                                      <p:cBhvr>
                                        <p:cTn id="32" dur="1500" fill="hold"/>
                                        <p:tgtEl>
                                          <p:spTgt spid="12"/>
                                        </p:tgtEl>
                                        <p:attrNameLst>
                                          <p:attrName>ppt_x</p:attrName>
                                        </p:attrNameLst>
                                      </p:cBhvr>
                                      <p:tavLst>
                                        <p:tav tm="0">
                                          <p:val>
                                            <p:strVal val="#ppt_x"/>
                                          </p:val>
                                        </p:tav>
                                        <p:tav tm="100000">
                                          <p:val>
                                            <p:strVal val="#ppt_x"/>
                                          </p:val>
                                        </p:tav>
                                      </p:tavLst>
                                    </p:anim>
                                    <p:anim calcmode="lin" valueType="num">
                                      <p:cBhvr>
                                        <p:cTn id="33" dur="1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500"/>
                                        <p:tgtEl>
                                          <p:spTgt spid="13"/>
                                        </p:tgtEl>
                                      </p:cBhvr>
                                    </p:animEffect>
                                    <p:anim calcmode="lin" valueType="num">
                                      <p:cBhvr>
                                        <p:cTn id="38" dur="1500" fill="hold"/>
                                        <p:tgtEl>
                                          <p:spTgt spid="13"/>
                                        </p:tgtEl>
                                        <p:attrNameLst>
                                          <p:attrName>ppt_x</p:attrName>
                                        </p:attrNameLst>
                                      </p:cBhvr>
                                      <p:tavLst>
                                        <p:tav tm="0">
                                          <p:val>
                                            <p:strVal val="#ppt_x"/>
                                          </p:val>
                                        </p:tav>
                                        <p:tav tm="100000">
                                          <p:val>
                                            <p:strVal val="#ppt_x"/>
                                          </p:val>
                                        </p:tav>
                                      </p:tavLst>
                                    </p:anim>
                                    <p:anim calcmode="lin" valueType="num">
                                      <p:cBhvr>
                                        <p:cTn id="39"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党员的八项权力</a:t>
            </a:r>
          </a:p>
        </p:txBody>
      </p:sp>
      <p:sp>
        <p:nvSpPr>
          <p:cNvPr id="38" name="TextBox 37"/>
          <p:cNvSpPr txBox="1"/>
          <p:nvPr/>
        </p:nvSpPr>
        <p:spPr>
          <a:xfrm>
            <a:off x="-720757" y="3621022"/>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党员权力</a:t>
            </a:r>
            <a:endParaRPr lang="zh-CN" altLang="en-US" sz="5335" b="1" dirty="0">
              <a:solidFill>
                <a:srgbClr val="9B0D13"/>
              </a:solidFill>
              <a:latin typeface="Impact" panose="020B0806030902050204"/>
              <a:ea typeface="微软雅黑" panose="020B0503020204020204" pitchFamily="34" charset="-122"/>
              <a:cs typeface="+mn-ea"/>
              <a:sym typeface="+mn-lt"/>
            </a:endParaRPr>
          </a:p>
        </p:txBody>
      </p:sp>
      <p:sp>
        <p:nvSpPr>
          <p:cNvPr id="39" name="矩形 38"/>
          <p:cNvSpPr/>
          <p:nvPr/>
        </p:nvSpPr>
        <p:spPr>
          <a:xfrm>
            <a:off x="787240" y="5110546"/>
            <a:ext cx="4057753" cy="995209"/>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第四条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规定了党员</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享有</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的八项</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权力。并指出党的任何一级组织直至中央都无权剥夺党员的上述权利。</a:t>
            </a:r>
          </a:p>
        </p:txBody>
      </p:sp>
      <p:sp>
        <p:nvSpPr>
          <p:cNvPr id="4" name="矩形 3"/>
          <p:cNvSpPr/>
          <p:nvPr/>
        </p:nvSpPr>
        <p:spPr>
          <a:xfrm>
            <a:off x="5135893" y="1892829"/>
            <a:ext cx="2400267"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9B0D13"/>
                </a:solidFill>
                <a:latin typeface="Impact" panose="020B0806030902050204"/>
                <a:ea typeface="微软雅黑" panose="020B0503020204020204" pitchFamily="34" charset="-122"/>
                <a:cs typeface="+mn-ea"/>
                <a:sym typeface="+mn-lt"/>
              </a:rPr>
              <a:t>一</a:t>
            </a:r>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参加党的有关会议，阅读党的有关文件，接受党的教育和培训 </a:t>
            </a:r>
          </a:p>
        </p:txBody>
      </p:sp>
      <p:sp>
        <p:nvSpPr>
          <p:cNvPr id="24" name="矩形 23"/>
          <p:cNvSpPr/>
          <p:nvPr/>
        </p:nvSpPr>
        <p:spPr>
          <a:xfrm>
            <a:off x="7651516" y="1892829"/>
            <a:ext cx="2553600"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9B0D13"/>
                </a:solidFill>
                <a:latin typeface="Impact" panose="020B0806030902050204"/>
                <a:ea typeface="微软雅黑" panose="020B0503020204020204" pitchFamily="34" charset="-122"/>
                <a:cs typeface="+mn-ea"/>
                <a:sym typeface="+mn-lt"/>
              </a:rPr>
              <a:t>二</a:t>
            </a:r>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 在党的会议上和党报党刊上，参加关于党的政策问题的讨论 </a:t>
            </a:r>
          </a:p>
        </p:txBody>
      </p:sp>
      <p:sp>
        <p:nvSpPr>
          <p:cNvPr id="27" name="矩形 26"/>
          <p:cNvSpPr/>
          <p:nvPr/>
        </p:nvSpPr>
        <p:spPr>
          <a:xfrm>
            <a:off x="10320471" y="1892829"/>
            <a:ext cx="1536171"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9B0D13"/>
                </a:solidFill>
                <a:latin typeface="Impact" panose="020B0806030902050204"/>
                <a:ea typeface="微软雅黑" panose="020B0503020204020204" pitchFamily="34" charset="-122"/>
                <a:cs typeface="+mn-ea"/>
                <a:sym typeface="+mn-lt"/>
              </a:rPr>
              <a:t>三</a:t>
            </a:r>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对党的工作提出建议和倡议</a:t>
            </a:r>
          </a:p>
        </p:txBody>
      </p:sp>
      <p:sp>
        <p:nvSpPr>
          <p:cNvPr id="28" name="矩形 27"/>
          <p:cNvSpPr/>
          <p:nvPr/>
        </p:nvSpPr>
        <p:spPr>
          <a:xfrm>
            <a:off x="5135895" y="2996989"/>
            <a:ext cx="6720747"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9B0D13"/>
                </a:solidFill>
                <a:latin typeface="Impact" panose="020B0806030902050204"/>
                <a:ea typeface="微软雅黑" panose="020B0503020204020204" pitchFamily="34" charset="-122"/>
                <a:cs typeface="+mn-ea"/>
                <a:sym typeface="+mn-lt"/>
              </a:rPr>
              <a:t>四</a:t>
            </a:r>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在党的会议上有根据地批评党的任何组织和任何党员，向党负责地揭发、检举党的任何组织和任何党员违法乱纪的事实，要求处分违法乱纪的党员，要求罢免或撤换不称职的干部</a:t>
            </a:r>
          </a:p>
        </p:txBody>
      </p:sp>
      <p:sp>
        <p:nvSpPr>
          <p:cNvPr id="30" name="矩形 29"/>
          <p:cNvSpPr/>
          <p:nvPr/>
        </p:nvSpPr>
        <p:spPr>
          <a:xfrm>
            <a:off x="5135893" y="4101149"/>
            <a:ext cx="1823707"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9B0D13"/>
                </a:solidFill>
                <a:latin typeface="Impact" panose="020B0806030902050204"/>
                <a:ea typeface="微软雅黑" panose="020B0503020204020204" pitchFamily="34" charset="-122"/>
                <a:cs typeface="+mn-ea"/>
                <a:sym typeface="+mn-lt"/>
              </a:rPr>
              <a:t>五</a:t>
            </a:r>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行使表决权、选举权，有被选举权</a:t>
            </a:r>
          </a:p>
        </p:txBody>
      </p:sp>
      <p:sp>
        <p:nvSpPr>
          <p:cNvPr id="40" name="矩形 39"/>
          <p:cNvSpPr/>
          <p:nvPr/>
        </p:nvSpPr>
        <p:spPr>
          <a:xfrm>
            <a:off x="7104113" y="4101149"/>
            <a:ext cx="4752529"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9B0D13"/>
                </a:solidFill>
                <a:latin typeface="Impact" panose="020B0806030902050204"/>
                <a:ea typeface="微软雅黑" panose="020B0503020204020204" pitchFamily="34" charset="-122"/>
                <a:cs typeface="+mn-ea"/>
                <a:sym typeface="+mn-lt"/>
              </a:rPr>
              <a:t>六</a:t>
            </a:r>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 在党组织讨论决定对党员的党纪处分或作出鉴定时，本人有权参加和进行申辩，其他党员可以为他作证和辩护</a:t>
            </a:r>
          </a:p>
        </p:txBody>
      </p:sp>
      <p:sp>
        <p:nvSpPr>
          <p:cNvPr id="42" name="矩形 41"/>
          <p:cNvSpPr/>
          <p:nvPr/>
        </p:nvSpPr>
        <p:spPr>
          <a:xfrm>
            <a:off x="5135894" y="5205309"/>
            <a:ext cx="3936437"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9B0D13"/>
                </a:solidFill>
                <a:latin typeface="Impact" panose="020B0806030902050204"/>
                <a:ea typeface="微软雅黑" panose="020B0503020204020204" pitchFamily="34" charset="-122"/>
                <a:cs typeface="+mn-ea"/>
                <a:sym typeface="+mn-lt"/>
              </a:rPr>
              <a:t>七</a:t>
            </a:r>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对党的决议和政策如有不同意见，在坚决执行的前提下，可以声明保留，并且可以把自己的意见向党的上级组织直至中央提出 </a:t>
            </a:r>
          </a:p>
        </p:txBody>
      </p:sp>
      <p:sp>
        <p:nvSpPr>
          <p:cNvPr id="43" name="矩形 42"/>
          <p:cNvSpPr/>
          <p:nvPr/>
        </p:nvSpPr>
        <p:spPr>
          <a:xfrm>
            <a:off x="9166578" y="5205309"/>
            <a:ext cx="2690063"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9B0D13"/>
                </a:solidFill>
                <a:latin typeface="Impact" panose="020B0806030902050204"/>
                <a:ea typeface="微软雅黑" panose="020B0503020204020204" pitchFamily="34" charset="-122"/>
                <a:cs typeface="+mn-ea"/>
                <a:sym typeface="+mn-lt"/>
              </a:rPr>
              <a:t>八</a:t>
            </a:r>
            <a:r>
              <a:rPr lang="en-US" altLang="zh-CN" sz="1600" b="1" dirty="0">
                <a:solidFill>
                  <a:srgbClr val="9B0D13"/>
                </a:solidFill>
                <a:latin typeface="Impact" panose="020B0806030902050204"/>
                <a:ea typeface="微软雅黑" panose="020B0503020204020204" pitchFamily="34" charset="-122"/>
                <a:cs typeface="+mn-ea"/>
                <a:sym typeface="+mn-lt"/>
              </a:rPr>
              <a:t>】</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向党的上级组织直至中央提出请求、申诉和控告，并要求有关组织给以负责的答复</a:t>
            </a:r>
          </a:p>
        </p:txBody>
      </p:sp>
      <p:grpSp>
        <p:nvGrpSpPr>
          <p:cNvPr id="20" name="组合 19"/>
          <p:cNvGrpSpPr/>
          <p:nvPr/>
        </p:nvGrpSpPr>
        <p:grpSpPr>
          <a:xfrm>
            <a:off x="746803" y="2122828"/>
            <a:ext cx="4224467" cy="1219383"/>
            <a:chOff x="560102" y="1592122"/>
            <a:chExt cx="3168350" cy="914538"/>
          </a:xfrm>
        </p:grpSpPr>
        <p:grpSp>
          <p:nvGrpSpPr>
            <p:cNvPr id="31" name="组合 30"/>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5"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3"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4" name="矩形 33"/>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500"/>
                                            <p:tgtEl>
                                              <p:spTgt spid="20"/>
                                            </p:tgtEl>
                                          </p:cBhvr>
                                        </p:animEffect>
                                        <p:anim calcmode="lin" valueType="num">
                                          <p:cBhvr>
                                            <p:cTn id="8" dur="1500" fill="hold"/>
                                            <p:tgtEl>
                                              <p:spTgt spid="20"/>
                                            </p:tgtEl>
                                            <p:attrNameLst>
                                              <p:attrName>ppt_x</p:attrName>
                                            </p:attrNameLst>
                                          </p:cBhvr>
                                          <p:tavLst>
                                            <p:tav tm="0">
                                              <p:val>
                                                <p:strVal val="#ppt_x"/>
                                              </p:val>
                                            </p:tav>
                                            <p:tav tm="100000">
                                              <p:val>
                                                <p:strVal val="#ppt_x"/>
                                              </p:val>
                                            </p:tav>
                                          </p:tavLst>
                                        </p:anim>
                                        <p:anim calcmode="lin" valueType="num">
                                          <p:cBhvr>
                                            <p:cTn id="9" dur="1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1500"/>
                                            <p:tgtEl>
                                              <p:spTgt spid="3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500"/>
                                            <p:tgtEl>
                                              <p:spTgt spid="39"/>
                                            </p:tgtEl>
                                          </p:cBhvr>
                                        </p:animEffect>
                                        <p:anim calcmode="lin" valueType="num">
                                          <p:cBhvr>
                                            <p:cTn id="18" dur="1500" fill="hold"/>
                                            <p:tgtEl>
                                              <p:spTgt spid="39"/>
                                            </p:tgtEl>
                                            <p:attrNameLst>
                                              <p:attrName>ppt_x</p:attrName>
                                            </p:attrNameLst>
                                          </p:cBhvr>
                                          <p:tavLst>
                                            <p:tav tm="0">
                                              <p:val>
                                                <p:strVal val="#ppt_x"/>
                                              </p:val>
                                            </p:tav>
                                            <p:tav tm="100000">
                                              <p:val>
                                                <p:strVal val="#ppt_x"/>
                                              </p:val>
                                            </p:tav>
                                          </p:tavLst>
                                        </p:anim>
                                        <p:anim calcmode="lin" valueType="num">
                                          <p:cBhvr>
                                            <p:cTn id="19" dur="1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31"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anim calcmode="lin" valueType="num">
                                          <p:cBhvr>
                                            <p:cTn id="25" dur="1500" fill="hold"/>
                                            <p:tgtEl>
                                              <p:spTgt spid="4"/>
                                            </p:tgtEl>
                                            <p:attrNameLst>
                                              <p:attrName>style.rotation</p:attrName>
                                            </p:attrNameLst>
                                          </p:cBhvr>
                                          <p:tavLst>
                                            <p:tav tm="0">
                                              <p:val>
                                                <p:fltVal val="90"/>
                                              </p:val>
                                            </p:tav>
                                            <p:tav tm="100000">
                                              <p:val>
                                                <p:fltVal val="0"/>
                                              </p:val>
                                            </p:tav>
                                          </p:tavLst>
                                        </p:anim>
                                        <p:animEffect transition="in" filter="fade">
                                          <p:cBhvr>
                                            <p:cTn id="26" dur="1500"/>
                                            <p:tgtEl>
                                              <p:spTgt spid="4"/>
                                            </p:tgtEl>
                                          </p:cBhvr>
                                        </p:animEffect>
                                      </p:childTnLst>
                                    </p:cTn>
                                  </p:par>
                                </p:childTnLst>
                              </p:cTn>
                            </p:par>
                            <p:par>
                              <p:cTn id="27" fill="hold">
                                <p:stCondLst>
                                  <p:cond delay="6000"/>
                                </p:stCondLst>
                                <p:childTnLst>
                                  <p:par>
                                    <p:cTn id="28" presetID="2" presetClass="entr" presetSubtype="2" fill="hold" grpId="0" nodeType="afterEffect" p14:presetBounceEnd="33000">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14:bounceEnd="33000">
                                          <p:cBhvr additive="base">
                                            <p:cTn id="30" dur="1500" fill="hold"/>
                                            <p:tgtEl>
                                              <p:spTgt spid="24"/>
                                            </p:tgtEl>
                                            <p:attrNameLst>
                                              <p:attrName>ppt_x</p:attrName>
                                            </p:attrNameLst>
                                          </p:cBhvr>
                                          <p:tavLst>
                                            <p:tav tm="0">
                                              <p:val>
                                                <p:strVal val="1+#ppt_w/2"/>
                                              </p:val>
                                            </p:tav>
                                            <p:tav tm="100000">
                                              <p:val>
                                                <p:strVal val="#ppt_x"/>
                                              </p:val>
                                            </p:tav>
                                          </p:tavLst>
                                        </p:anim>
                                        <p:anim calcmode="lin" valueType="num" p14:bounceEnd="33000">
                                          <p:cBhvr additive="base">
                                            <p:cTn id="31" dur="1500" fill="hold"/>
                                            <p:tgtEl>
                                              <p:spTgt spid="24"/>
                                            </p:tgtEl>
                                            <p:attrNameLst>
                                              <p:attrName>ppt_y</p:attrName>
                                            </p:attrNameLst>
                                          </p:cBhvr>
                                          <p:tavLst>
                                            <p:tav tm="0">
                                              <p:val>
                                                <p:strVal val="#ppt_y"/>
                                              </p:val>
                                            </p:tav>
                                            <p:tav tm="100000">
                                              <p:val>
                                                <p:strVal val="#ppt_y"/>
                                              </p:val>
                                            </p:tav>
                                          </p:tavLst>
                                        </p:anim>
                                      </p:childTnLst>
                                    </p:cTn>
                                  </p:par>
                                </p:childTnLst>
                              </p:cTn>
                            </p:par>
                            <p:par>
                              <p:cTn id="32" fill="hold">
                                <p:stCondLst>
                                  <p:cond delay="7500"/>
                                </p:stCondLst>
                                <p:childTnLst>
                                  <p:par>
                                    <p:cTn id="33" presetID="6"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childTnLst>
                              </p:cTn>
                            </p:par>
                            <p:par>
                              <p:cTn id="36" fill="hold">
                                <p:stCondLst>
                                  <p:cond delay="9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500"/>
                                            <p:tgtEl>
                                              <p:spTgt spid="28"/>
                                            </p:tgtEl>
                                          </p:cBhvr>
                                        </p:animEffect>
                                        <p:anim calcmode="lin" valueType="num">
                                          <p:cBhvr>
                                            <p:cTn id="40" dur="1500" fill="hold"/>
                                            <p:tgtEl>
                                              <p:spTgt spid="28"/>
                                            </p:tgtEl>
                                            <p:attrNameLst>
                                              <p:attrName>ppt_x</p:attrName>
                                            </p:attrNameLst>
                                          </p:cBhvr>
                                          <p:tavLst>
                                            <p:tav tm="0">
                                              <p:val>
                                                <p:strVal val="#ppt_x"/>
                                              </p:val>
                                            </p:tav>
                                            <p:tav tm="100000">
                                              <p:val>
                                                <p:strVal val="#ppt_x"/>
                                              </p:val>
                                            </p:tav>
                                          </p:tavLst>
                                        </p:anim>
                                        <p:anim calcmode="lin" valueType="num">
                                          <p:cBhvr>
                                            <p:cTn id="41" dur="1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11000"/>
                                </p:stCondLst>
                                <p:childTnLst>
                                  <p:par>
                                    <p:cTn id="43" presetID="31"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1500" fill="hold"/>
                                            <p:tgtEl>
                                              <p:spTgt spid="30"/>
                                            </p:tgtEl>
                                            <p:attrNameLst>
                                              <p:attrName>ppt_w</p:attrName>
                                            </p:attrNameLst>
                                          </p:cBhvr>
                                          <p:tavLst>
                                            <p:tav tm="0">
                                              <p:val>
                                                <p:fltVal val="0"/>
                                              </p:val>
                                            </p:tav>
                                            <p:tav tm="100000">
                                              <p:val>
                                                <p:strVal val="#ppt_w"/>
                                              </p:val>
                                            </p:tav>
                                          </p:tavLst>
                                        </p:anim>
                                        <p:anim calcmode="lin" valueType="num">
                                          <p:cBhvr>
                                            <p:cTn id="46" dur="1500" fill="hold"/>
                                            <p:tgtEl>
                                              <p:spTgt spid="30"/>
                                            </p:tgtEl>
                                            <p:attrNameLst>
                                              <p:attrName>ppt_h</p:attrName>
                                            </p:attrNameLst>
                                          </p:cBhvr>
                                          <p:tavLst>
                                            <p:tav tm="0">
                                              <p:val>
                                                <p:fltVal val="0"/>
                                              </p:val>
                                            </p:tav>
                                            <p:tav tm="100000">
                                              <p:val>
                                                <p:strVal val="#ppt_h"/>
                                              </p:val>
                                            </p:tav>
                                          </p:tavLst>
                                        </p:anim>
                                        <p:anim calcmode="lin" valueType="num">
                                          <p:cBhvr>
                                            <p:cTn id="47" dur="1500" fill="hold"/>
                                            <p:tgtEl>
                                              <p:spTgt spid="30"/>
                                            </p:tgtEl>
                                            <p:attrNameLst>
                                              <p:attrName>style.rotation</p:attrName>
                                            </p:attrNameLst>
                                          </p:cBhvr>
                                          <p:tavLst>
                                            <p:tav tm="0">
                                              <p:val>
                                                <p:fltVal val="90"/>
                                              </p:val>
                                            </p:tav>
                                            <p:tav tm="100000">
                                              <p:val>
                                                <p:fltVal val="0"/>
                                              </p:val>
                                            </p:tav>
                                          </p:tavLst>
                                        </p:anim>
                                        <p:animEffect transition="in" filter="fade">
                                          <p:cBhvr>
                                            <p:cTn id="48" dur="1500"/>
                                            <p:tgtEl>
                                              <p:spTgt spid="30"/>
                                            </p:tgtEl>
                                          </p:cBhvr>
                                        </p:animEffect>
                                      </p:childTnLst>
                                    </p:cTn>
                                  </p:par>
                                </p:childTnLst>
                              </p:cTn>
                            </p:par>
                            <p:par>
                              <p:cTn id="49" fill="hold">
                                <p:stCondLst>
                                  <p:cond delay="12500"/>
                                </p:stCondLst>
                                <p:childTnLst>
                                  <p:par>
                                    <p:cTn id="50" presetID="14" presetClass="entr" presetSubtype="1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randombar(horizontal)">
                                          <p:cBhvr>
                                            <p:cTn id="52" dur="1500"/>
                                            <p:tgtEl>
                                              <p:spTgt spid="40"/>
                                            </p:tgtEl>
                                          </p:cBhvr>
                                        </p:animEffect>
                                      </p:childTnLst>
                                    </p:cTn>
                                  </p:par>
                                </p:childTnLst>
                              </p:cTn>
                            </p:par>
                            <p:par>
                              <p:cTn id="53" fill="hold">
                                <p:stCondLst>
                                  <p:cond delay="14000"/>
                                </p:stCondLst>
                                <p:childTnLst>
                                  <p:par>
                                    <p:cTn id="54" presetID="16" presetClass="entr" presetSubtype="21"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arn(inVertical)">
                                          <p:cBhvr>
                                            <p:cTn id="56" dur="1500"/>
                                            <p:tgtEl>
                                              <p:spTgt spid="42"/>
                                            </p:tgtEl>
                                          </p:cBhvr>
                                        </p:animEffect>
                                      </p:childTnLst>
                                    </p:cTn>
                                  </p:par>
                                </p:childTnLst>
                              </p:cTn>
                            </p:par>
                            <p:par>
                              <p:cTn id="57" fill="hold">
                                <p:stCondLst>
                                  <p:cond delay="15500"/>
                                </p:stCondLst>
                                <p:childTnLst>
                                  <p:par>
                                    <p:cTn id="58" presetID="42" presetClass="entr" presetSubtype="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500"/>
                                            <p:tgtEl>
                                              <p:spTgt spid="43"/>
                                            </p:tgtEl>
                                          </p:cBhvr>
                                        </p:animEffect>
                                        <p:anim calcmode="lin" valueType="num">
                                          <p:cBhvr>
                                            <p:cTn id="61" dur="1500" fill="hold"/>
                                            <p:tgtEl>
                                              <p:spTgt spid="43"/>
                                            </p:tgtEl>
                                            <p:attrNameLst>
                                              <p:attrName>ppt_x</p:attrName>
                                            </p:attrNameLst>
                                          </p:cBhvr>
                                          <p:tavLst>
                                            <p:tav tm="0">
                                              <p:val>
                                                <p:strVal val="#ppt_x"/>
                                              </p:val>
                                            </p:tav>
                                            <p:tav tm="100000">
                                              <p:val>
                                                <p:strVal val="#ppt_x"/>
                                              </p:val>
                                            </p:tav>
                                          </p:tavLst>
                                        </p:anim>
                                        <p:anim calcmode="lin" valueType="num">
                                          <p:cBhvr>
                                            <p:cTn id="62" dur="1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 grpId="0" animBg="1"/>
          <p:bldP spid="24" grpId="0" animBg="1"/>
          <p:bldP spid="27" grpId="0" animBg="1"/>
          <p:bldP spid="28" grpId="0" animBg="1"/>
          <p:bldP spid="30" grpId="0" animBg="1"/>
          <p:bldP spid="40" grpId="0" animBg="1"/>
          <p:bldP spid="42" grpId="0"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500"/>
                                            <p:tgtEl>
                                              <p:spTgt spid="20"/>
                                            </p:tgtEl>
                                          </p:cBhvr>
                                        </p:animEffect>
                                        <p:anim calcmode="lin" valueType="num">
                                          <p:cBhvr>
                                            <p:cTn id="8" dur="1500" fill="hold"/>
                                            <p:tgtEl>
                                              <p:spTgt spid="20"/>
                                            </p:tgtEl>
                                            <p:attrNameLst>
                                              <p:attrName>ppt_x</p:attrName>
                                            </p:attrNameLst>
                                          </p:cBhvr>
                                          <p:tavLst>
                                            <p:tav tm="0">
                                              <p:val>
                                                <p:strVal val="#ppt_x"/>
                                              </p:val>
                                            </p:tav>
                                            <p:tav tm="100000">
                                              <p:val>
                                                <p:strVal val="#ppt_x"/>
                                              </p:val>
                                            </p:tav>
                                          </p:tavLst>
                                        </p:anim>
                                        <p:anim calcmode="lin" valueType="num">
                                          <p:cBhvr>
                                            <p:cTn id="9" dur="1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1500"/>
                                            <p:tgtEl>
                                              <p:spTgt spid="3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500"/>
                                            <p:tgtEl>
                                              <p:spTgt spid="39"/>
                                            </p:tgtEl>
                                          </p:cBhvr>
                                        </p:animEffect>
                                        <p:anim calcmode="lin" valueType="num">
                                          <p:cBhvr>
                                            <p:cTn id="18" dur="1500" fill="hold"/>
                                            <p:tgtEl>
                                              <p:spTgt spid="39"/>
                                            </p:tgtEl>
                                            <p:attrNameLst>
                                              <p:attrName>ppt_x</p:attrName>
                                            </p:attrNameLst>
                                          </p:cBhvr>
                                          <p:tavLst>
                                            <p:tav tm="0">
                                              <p:val>
                                                <p:strVal val="#ppt_x"/>
                                              </p:val>
                                            </p:tav>
                                            <p:tav tm="100000">
                                              <p:val>
                                                <p:strVal val="#ppt_x"/>
                                              </p:val>
                                            </p:tav>
                                          </p:tavLst>
                                        </p:anim>
                                        <p:anim calcmode="lin" valueType="num">
                                          <p:cBhvr>
                                            <p:cTn id="19" dur="1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31"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anim calcmode="lin" valueType="num">
                                          <p:cBhvr>
                                            <p:cTn id="25" dur="1500" fill="hold"/>
                                            <p:tgtEl>
                                              <p:spTgt spid="4"/>
                                            </p:tgtEl>
                                            <p:attrNameLst>
                                              <p:attrName>style.rotation</p:attrName>
                                            </p:attrNameLst>
                                          </p:cBhvr>
                                          <p:tavLst>
                                            <p:tav tm="0">
                                              <p:val>
                                                <p:fltVal val="90"/>
                                              </p:val>
                                            </p:tav>
                                            <p:tav tm="100000">
                                              <p:val>
                                                <p:fltVal val="0"/>
                                              </p:val>
                                            </p:tav>
                                          </p:tavLst>
                                        </p:anim>
                                        <p:animEffect transition="in" filter="fade">
                                          <p:cBhvr>
                                            <p:cTn id="26" dur="1500"/>
                                            <p:tgtEl>
                                              <p:spTgt spid="4"/>
                                            </p:tgtEl>
                                          </p:cBhvr>
                                        </p:animEffect>
                                      </p:childTnLst>
                                    </p:cTn>
                                  </p:par>
                                </p:childTnLst>
                              </p:cTn>
                            </p:par>
                            <p:par>
                              <p:cTn id="27" fill="hold">
                                <p:stCondLst>
                                  <p:cond delay="6000"/>
                                </p:stCondLst>
                                <p:childTnLst>
                                  <p:par>
                                    <p:cTn id="28" presetID="2" presetClass="entr" presetSubtype="2"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1500" fill="hold"/>
                                            <p:tgtEl>
                                              <p:spTgt spid="24"/>
                                            </p:tgtEl>
                                            <p:attrNameLst>
                                              <p:attrName>ppt_x</p:attrName>
                                            </p:attrNameLst>
                                          </p:cBhvr>
                                          <p:tavLst>
                                            <p:tav tm="0">
                                              <p:val>
                                                <p:strVal val="1+#ppt_w/2"/>
                                              </p:val>
                                            </p:tav>
                                            <p:tav tm="100000">
                                              <p:val>
                                                <p:strVal val="#ppt_x"/>
                                              </p:val>
                                            </p:tav>
                                          </p:tavLst>
                                        </p:anim>
                                        <p:anim calcmode="lin" valueType="num">
                                          <p:cBhvr additive="base">
                                            <p:cTn id="31" dur="1500" fill="hold"/>
                                            <p:tgtEl>
                                              <p:spTgt spid="24"/>
                                            </p:tgtEl>
                                            <p:attrNameLst>
                                              <p:attrName>ppt_y</p:attrName>
                                            </p:attrNameLst>
                                          </p:cBhvr>
                                          <p:tavLst>
                                            <p:tav tm="0">
                                              <p:val>
                                                <p:strVal val="#ppt_y"/>
                                              </p:val>
                                            </p:tav>
                                            <p:tav tm="100000">
                                              <p:val>
                                                <p:strVal val="#ppt_y"/>
                                              </p:val>
                                            </p:tav>
                                          </p:tavLst>
                                        </p:anim>
                                      </p:childTnLst>
                                    </p:cTn>
                                  </p:par>
                                </p:childTnLst>
                              </p:cTn>
                            </p:par>
                            <p:par>
                              <p:cTn id="32" fill="hold">
                                <p:stCondLst>
                                  <p:cond delay="7500"/>
                                </p:stCondLst>
                                <p:childTnLst>
                                  <p:par>
                                    <p:cTn id="33" presetID="6"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childTnLst>
                              </p:cTn>
                            </p:par>
                            <p:par>
                              <p:cTn id="36" fill="hold">
                                <p:stCondLst>
                                  <p:cond delay="9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500"/>
                                            <p:tgtEl>
                                              <p:spTgt spid="28"/>
                                            </p:tgtEl>
                                          </p:cBhvr>
                                        </p:animEffect>
                                        <p:anim calcmode="lin" valueType="num">
                                          <p:cBhvr>
                                            <p:cTn id="40" dur="1500" fill="hold"/>
                                            <p:tgtEl>
                                              <p:spTgt spid="28"/>
                                            </p:tgtEl>
                                            <p:attrNameLst>
                                              <p:attrName>ppt_x</p:attrName>
                                            </p:attrNameLst>
                                          </p:cBhvr>
                                          <p:tavLst>
                                            <p:tav tm="0">
                                              <p:val>
                                                <p:strVal val="#ppt_x"/>
                                              </p:val>
                                            </p:tav>
                                            <p:tav tm="100000">
                                              <p:val>
                                                <p:strVal val="#ppt_x"/>
                                              </p:val>
                                            </p:tav>
                                          </p:tavLst>
                                        </p:anim>
                                        <p:anim calcmode="lin" valueType="num">
                                          <p:cBhvr>
                                            <p:cTn id="41" dur="1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11000"/>
                                </p:stCondLst>
                                <p:childTnLst>
                                  <p:par>
                                    <p:cTn id="43" presetID="31"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1500" fill="hold"/>
                                            <p:tgtEl>
                                              <p:spTgt spid="30"/>
                                            </p:tgtEl>
                                            <p:attrNameLst>
                                              <p:attrName>ppt_w</p:attrName>
                                            </p:attrNameLst>
                                          </p:cBhvr>
                                          <p:tavLst>
                                            <p:tav tm="0">
                                              <p:val>
                                                <p:fltVal val="0"/>
                                              </p:val>
                                            </p:tav>
                                            <p:tav tm="100000">
                                              <p:val>
                                                <p:strVal val="#ppt_w"/>
                                              </p:val>
                                            </p:tav>
                                          </p:tavLst>
                                        </p:anim>
                                        <p:anim calcmode="lin" valueType="num">
                                          <p:cBhvr>
                                            <p:cTn id="46" dur="1500" fill="hold"/>
                                            <p:tgtEl>
                                              <p:spTgt spid="30"/>
                                            </p:tgtEl>
                                            <p:attrNameLst>
                                              <p:attrName>ppt_h</p:attrName>
                                            </p:attrNameLst>
                                          </p:cBhvr>
                                          <p:tavLst>
                                            <p:tav tm="0">
                                              <p:val>
                                                <p:fltVal val="0"/>
                                              </p:val>
                                            </p:tav>
                                            <p:tav tm="100000">
                                              <p:val>
                                                <p:strVal val="#ppt_h"/>
                                              </p:val>
                                            </p:tav>
                                          </p:tavLst>
                                        </p:anim>
                                        <p:anim calcmode="lin" valueType="num">
                                          <p:cBhvr>
                                            <p:cTn id="47" dur="1500" fill="hold"/>
                                            <p:tgtEl>
                                              <p:spTgt spid="30"/>
                                            </p:tgtEl>
                                            <p:attrNameLst>
                                              <p:attrName>style.rotation</p:attrName>
                                            </p:attrNameLst>
                                          </p:cBhvr>
                                          <p:tavLst>
                                            <p:tav tm="0">
                                              <p:val>
                                                <p:fltVal val="90"/>
                                              </p:val>
                                            </p:tav>
                                            <p:tav tm="100000">
                                              <p:val>
                                                <p:fltVal val="0"/>
                                              </p:val>
                                            </p:tav>
                                          </p:tavLst>
                                        </p:anim>
                                        <p:animEffect transition="in" filter="fade">
                                          <p:cBhvr>
                                            <p:cTn id="48" dur="1500"/>
                                            <p:tgtEl>
                                              <p:spTgt spid="30"/>
                                            </p:tgtEl>
                                          </p:cBhvr>
                                        </p:animEffect>
                                      </p:childTnLst>
                                    </p:cTn>
                                  </p:par>
                                </p:childTnLst>
                              </p:cTn>
                            </p:par>
                            <p:par>
                              <p:cTn id="49" fill="hold">
                                <p:stCondLst>
                                  <p:cond delay="12500"/>
                                </p:stCondLst>
                                <p:childTnLst>
                                  <p:par>
                                    <p:cTn id="50" presetID="14" presetClass="entr" presetSubtype="1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randombar(horizontal)">
                                          <p:cBhvr>
                                            <p:cTn id="52" dur="1500"/>
                                            <p:tgtEl>
                                              <p:spTgt spid="40"/>
                                            </p:tgtEl>
                                          </p:cBhvr>
                                        </p:animEffect>
                                      </p:childTnLst>
                                    </p:cTn>
                                  </p:par>
                                </p:childTnLst>
                              </p:cTn>
                            </p:par>
                            <p:par>
                              <p:cTn id="53" fill="hold">
                                <p:stCondLst>
                                  <p:cond delay="14000"/>
                                </p:stCondLst>
                                <p:childTnLst>
                                  <p:par>
                                    <p:cTn id="54" presetID="16" presetClass="entr" presetSubtype="21"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arn(inVertical)">
                                          <p:cBhvr>
                                            <p:cTn id="56" dur="1500"/>
                                            <p:tgtEl>
                                              <p:spTgt spid="42"/>
                                            </p:tgtEl>
                                          </p:cBhvr>
                                        </p:animEffect>
                                      </p:childTnLst>
                                    </p:cTn>
                                  </p:par>
                                </p:childTnLst>
                              </p:cTn>
                            </p:par>
                            <p:par>
                              <p:cTn id="57" fill="hold">
                                <p:stCondLst>
                                  <p:cond delay="15500"/>
                                </p:stCondLst>
                                <p:childTnLst>
                                  <p:par>
                                    <p:cTn id="58" presetID="42" presetClass="entr" presetSubtype="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500"/>
                                            <p:tgtEl>
                                              <p:spTgt spid="43"/>
                                            </p:tgtEl>
                                          </p:cBhvr>
                                        </p:animEffect>
                                        <p:anim calcmode="lin" valueType="num">
                                          <p:cBhvr>
                                            <p:cTn id="61" dur="1500" fill="hold"/>
                                            <p:tgtEl>
                                              <p:spTgt spid="43"/>
                                            </p:tgtEl>
                                            <p:attrNameLst>
                                              <p:attrName>ppt_x</p:attrName>
                                            </p:attrNameLst>
                                          </p:cBhvr>
                                          <p:tavLst>
                                            <p:tav tm="0">
                                              <p:val>
                                                <p:strVal val="#ppt_x"/>
                                              </p:val>
                                            </p:tav>
                                            <p:tav tm="100000">
                                              <p:val>
                                                <p:strVal val="#ppt_x"/>
                                              </p:val>
                                            </p:tav>
                                          </p:tavLst>
                                        </p:anim>
                                        <p:anim calcmode="lin" valueType="num">
                                          <p:cBhvr>
                                            <p:cTn id="62" dur="1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 grpId="0" animBg="1"/>
          <p:bldP spid="24" grpId="0" animBg="1"/>
          <p:bldP spid="27" grpId="0" animBg="1"/>
          <p:bldP spid="28" grpId="0" animBg="1"/>
          <p:bldP spid="30" grpId="0" animBg="1"/>
          <p:bldP spid="40" grpId="0" animBg="1"/>
          <p:bldP spid="42" grpId="0" animBg="1"/>
          <p:bldP spid="43"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发展党员的有关规定</a:t>
            </a:r>
          </a:p>
        </p:txBody>
      </p:sp>
      <p:sp>
        <p:nvSpPr>
          <p:cNvPr id="38" name="TextBox 37"/>
          <p:cNvSpPr txBox="1"/>
          <p:nvPr/>
        </p:nvSpPr>
        <p:spPr>
          <a:xfrm>
            <a:off x="-720757" y="3645331"/>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发展党员</a:t>
            </a:r>
            <a:endParaRPr lang="en-US" altLang="zh-CN" sz="4800" b="1" dirty="0">
              <a:solidFill>
                <a:srgbClr val="9B0D13"/>
              </a:solidFill>
              <a:latin typeface="Impact" panose="020B0806030902050204"/>
              <a:ea typeface="微软雅黑" panose="020B0503020204020204" pitchFamily="34" charset="-122"/>
              <a:cs typeface="+mn-ea"/>
              <a:sym typeface="+mn-lt"/>
            </a:endParaRPr>
          </a:p>
        </p:txBody>
      </p:sp>
      <p:sp>
        <p:nvSpPr>
          <p:cNvPr id="2" name="矩形 1"/>
          <p:cNvSpPr/>
          <p:nvPr/>
        </p:nvSpPr>
        <p:spPr>
          <a:xfrm>
            <a:off x="5305622" y="2363666"/>
            <a:ext cx="6523583" cy="830997"/>
          </a:xfrm>
          <a:prstGeom prst="rect">
            <a:avLst/>
          </a:prstGeom>
        </p:spPr>
        <p:txBody>
          <a:bodyPr wrap="square">
            <a:spAutoFit/>
          </a:bodyPr>
          <a:lstStyle/>
          <a:p>
            <a:pPr defTabSz="1219200">
              <a:lnSpc>
                <a:spcPct val="120000"/>
              </a:lnSpc>
            </a:pP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第五条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发展党员，必须经过党的支部，坚持个别吸收的原则</a:t>
            </a:r>
          </a:p>
        </p:txBody>
      </p:sp>
      <p:sp>
        <p:nvSpPr>
          <p:cNvPr id="5" name="矩形 4"/>
          <p:cNvSpPr/>
          <p:nvPr/>
        </p:nvSpPr>
        <p:spPr>
          <a:xfrm>
            <a:off x="5305622" y="3046569"/>
            <a:ext cx="6523581" cy="781881"/>
          </a:xfrm>
          <a:prstGeom prst="rect">
            <a:avLst/>
          </a:prstGeom>
        </p:spPr>
        <p:txBody>
          <a:bodyPr wrap="square">
            <a:spAutoFit/>
          </a:bodyPr>
          <a:lstStyle/>
          <a:p>
            <a:pPr defTabSz="1219200">
              <a:lnSpc>
                <a:spcPct val="120000"/>
              </a:lnSpc>
            </a:pP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在特殊情况下，党的中央和省、自治区、直辖市委员会可以直接接收党员</a:t>
            </a:r>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6" name="矩形 5"/>
          <p:cNvSpPr/>
          <p:nvPr/>
        </p:nvSpPr>
        <p:spPr>
          <a:xfrm>
            <a:off x="5305622" y="3819181"/>
            <a:ext cx="6523581" cy="535531"/>
          </a:xfrm>
          <a:prstGeom prst="rect">
            <a:avLst/>
          </a:prstGeom>
        </p:spPr>
        <p:txBody>
          <a:bodyPr wrap="square">
            <a:spAutoFit/>
          </a:bodyPr>
          <a:lstStyle/>
          <a:p>
            <a:pPr defTabSz="1219200">
              <a:lnSpc>
                <a:spcPct val="120000"/>
              </a:lnSpc>
            </a:pP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第六条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预备党员必须面向党旗进行</a:t>
            </a:r>
            <a:r>
              <a:rPr lang="zh-CN" altLang="zh-CN" sz="2400" b="1" dirty="0">
                <a:solidFill>
                  <a:srgbClr val="9B0D13"/>
                </a:solidFill>
                <a:latin typeface="Impact" panose="020B0806030902050204"/>
                <a:ea typeface="微软雅黑" panose="020B0503020204020204" pitchFamily="34" charset="-122"/>
                <a:cs typeface="+mn-ea"/>
                <a:sym typeface="+mn-lt"/>
              </a:rPr>
              <a:t>入党宣誓</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a:t>
            </a:r>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7" name="矩形 6"/>
          <p:cNvSpPr/>
          <p:nvPr/>
        </p:nvSpPr>
        <p:spPr>
          <a:xfrm>
            <a:off x="5305622" y="4321235"/>
            <a:ext cx="6523581" cy="830997"/>
          </a:xfrm>
          <a:prstGeom prst="rect">
            <a:avLst/>
          </a:prstGeom>
        </p:spPr>
        <p:txBody>
          <a:bodyPr wrap="square">
            <a:spAutoFit/>
          </a:bodyPr>
          <a:lstStyle/>
          <a:p>
            <a:pPr defTabSz="1219200">
              <a:lnSpc>
                <a:spcPct val="120000"/>
              </a:lnSpc>
            </a:pP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第七条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预备党员的预备期为一年。党组织对预备党员应当认真教育和考察</a:t>
            </a:r>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8" name="矩形 7"/>
          <p:cNvSpPr/>
          <p:nvPr/>
        </p:nvSpPr>
        <p:spPr>
          <a:xfrm>
            <a:off x="5305622" y="5110546"/>
            <a:ext cx="6523581" cy="781881"/>
          </a:xfrm>
          <a:prstGeom prst="rect">
            <a:avLst/>
          </a:prstGeom>
        </p:spPr>
        <p:txBody>
          <a:bodyPr wrap="square">
            <a:spAutoFit/>
          </a:bodyPr>
          <a:lstStyle/>
          <a:p>
            <a:pPr defTabSz="1219200">
              <a:lnSpc>
                <a:spcPct val="120000"/>
              </a:lnSpc>
            </a:pP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预备党员的义务同正式党员一样。预备党员的权利，除了没有表决权、选举权和被选举权以外，也同正式党员一样</a:t>
            </a:r>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nvGrpSpPr>
          <p:cNvPr id="24" name="组合 23"/>
          <p:cNvGrpSpPr/>
          <p:nvPr/>
        </p:nvGrpSpPr>
        <p:grpSpPr>
          <a:xfrm>
            <a:off x="746803" y="2122828"/>
            <a:ext cx="4224467" cy="1219383"/>
            <a:chOff x="560102" y="1592122"/>
            <a:chExt cx="3168350" cy="914538"/>
          </a:xfrm>
        </p:grpSpPr>
        <p:grpSp>
          <p:nvGrpSpPr>
            <p:cNvPr id="25" name="组合 24"/>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9"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7"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16" name="矩形 15"/>
          <p:cNvSpPr/>
          <p:nvPr/>
        </p:nvSpPr>
        <p:spPr>
          <a:xfrm>
            <a:off x="660481" y="5110546"/>
            <a:ext cx="4252644" cy="995209"/>
          </a:xfrm>
          <a:prstGeom prst="rect">
            <a:avLst/>
          </a:prstGeom>
        </p:spPr>
        <p:txBody>
          <a:bodyPr wrap="square">
            <a:spAutoFit/>
          </a:bodyPr>
          <a:lstStyle/>
          <a:p>
            <a:pPr algn="just" defTabSz="1219200"/>
            <a:r>
              <a:rPr lang="zh-CN" altLang="en-US" sz="2135" b="1" dirty="0">
                <a:solidFill>
                  <a:srgbClr val="9B0D13"/>
                </a:solidFill>
                <a:latin typeface="Impact" panose="020B0806030902050204"/>
                <a:ea typeface="微软雅黑" panose="020B0503020204020204" pitchFamily="34" charset="-122"/>
                <a:cs typeface="+mn-ea"/>
                <a:sym typeface="+mn-lt"/>
              </a:rPr>
              <a:t>党章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第五条至第七条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规定了</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发展党员的基本原则和程序方法，对预备</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党员</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的管理及权力义务进行了明确。</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1500"/>
                                        <p:tgtEl>
                                          <p:spTgt spid="3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500"/>
                                        <p:tgtEl>
                                          <p:spTgt spid="16"/>
                                        </p:tgtEl>
                                      </p:cBhvr>
                                    </p:animEffect>
                                    <p:anim calcmode="lin" valueType="num">
                                      <p:cBhvr>
                                        <p:cTn id="18" dur="1500" fill="hold"/>
                                        <p:tgtEl>
                                          <p:spTgt spid="16"/>
                                        </p:tgtEl>
                                        <p:attrNameLst>
                                          <p:attrName>ppt_x</p:attrName>
                                        </p:attrNameLst>
                                      </p:cBhvr>
                                      <p:tavLst>
                                        <p:tav tm="0">
                                          <p:val>
                                            <p:strVal val="#ppt_x"/>
                                          </p:val>
                                        </p:tav>
                                        <p:tav tm="100000">
                                          <p:val>
                                            <p:strVal val="#ppt_x"/>
                                          </p:val>
                                        </p:tav>
                                      </p:tavLst>
                                    </p:anim>
                                    <p:anim calcmode="lin" valueType="num">
                                      <p:cBhvr>
                                        <p:cTn id="19" dur="1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500"/>
                                        <p:tgtEl>
                                          <p:spTgt spid="2"/>
                                        </p:tgtEl>
                                      </p:cBhvr>
                                    </p:animEffect>
                                    <p:anim calcmode="lin" valueType="num">
                                      <p:cBhvr>
                                        <p:cTn id="24" dur="1500" fill="hold"/>
                                        <p:tgtEl>
                                          <p:spTgt spid="2"/>
                                        </p:tgtEl>
                                        <p:attrNameLst>
                                          <p:attrName>ppt_x</p:attrName>
                                        </p:attrNameLst>
                                      </p:cBhvr>
                                      <p:tavLst>
                                        <p:tav tm="0">
                                          <p:val>
                                            <p:strVal val="#ppt_x"/>
                                          </p:val>
                                        </p:tav>
                                        <p:tav tm="100000">
                                          <p:val>
                                            <p:strVal val="#ppt_x"/>
                                          </p:val>
                                        </p:tav>
                                      </p:tavLst>
                                    </p:anim>
                                    <p:anim calcmode="lin" valueType="num">
                                      <p:cBhvr>
                                        <p:cTn id="25" dur="15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500"/>
                                        <p:tgtEl>
                                          <p:spTgt spid="5"/>
                                        </p:tgtEl>
                                      </p:cBhvr>
                                    </p:animEffect>
                                    <p:anim calcmode="lin" valueType="num">
                                      <p:cBhvr>
                                        <p:cTn id="30" dur="1500" fill="hold"/>
                                        <p:tgtEl>
                                          <p:spTgt spid="5"/>
                                        </p:tgtEl>
                                        <p:attrNameLst>
                                          <p:attrName>ppt_x</p:attrName>
                                        </p:attrNameLst>
                                      </p:cBhvr>
                                      <p:tavLst>
                                        <p:tav tm="0">
                                          <p:val>
                                            <p:strVal val="#ppt_x"/>
                                          </p:val>
                                        </p:tav>
                                        <p:tav tm="100000">
                                          <p:val>
                                            <p:strVal val="#ppt_x"/>
                                          </p:val>
                                        </p:tav>
                                      </p:tavLst>
                                    </p:anim>
                                    <p:anim calcmode="lin" valueType="num">
                                      <p:cBhvr>
                                        <p:cTn id="31" dur="1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75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500"/>
                                        <p:tgtEl>
                                          <p:spTgt spid="6"/>
                                        </p:tgtEl>
                                      </p:cBhvr>
                                    </p:animEffect>
                                    <p:anim calcmode="lin" valueType="num">
                                      <p:cBhvr>
                                        <p:cTn id="36" dur="1500" fill="hold"/>
                                        <p:tgtEl>
                                          <p:spTgt spid="6"/>
                                        </p:tgtEl>
                                        <p:attrNameLst>
                                          <p:attrName>ppt_x</p:attrName>
                                        </p:attrNameLst>
                                      </p:cBhvr>
                                      <p:tavLst>
                                        <p:tav tm="0">
                                          <p:val>
                                            <p:strVal val="#ppt_x"/>
                                          </p:val>
                                        </p:tav>
                                        <p:tav tm="100000">
                                          <p:val>
                                            <p:strVal val="#ppt_x"/>
                                          </p:val>
                                        </p:tav>
                                      </p:tavLst>
                                    </p:anim>
                                    <p:anim calcmode="lin" valueType="num">
                                      <p:cBhvr>
                                        <p:cTn id="37" dur="15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500"/>
                                        <p:tgtEl>
                                          <p:spTgt spid="7"/>
                                        </p:tgtEl>
                                      </p:cBhvr>
                                    </p:animEffect>
                                    <p:anim calcmode="lin" valueType="num">
                                      <p:cBhvr>
                                        <p:cTn id="42" dur="1500" fill="hold"/>
                                        <p:tgtEl>
                                          <p:spTgt spid="7"/>
                                        </p:tgtEl>
                                        <p:attrNameLst>
                                          <p:attrName>ppt_x</p:attrName>
                                        </p:attrNameLst>
                                      </p:cBhvr>
                                      <p:tavLst>
                                        <p:tav tm="0">
                                          <p:val>
                                            <p:strVal val="#ppt_x"/>
                                          </p:val>
                                        </p:tav>
                                        <p:tav tm="100000">
                                          <p:val>
                                            <p:strVal val="#ppt_x"/>
                                          </p:val>
                                        </p:tav>
                                      </p:tavLst>
                                    </p:anim>
                                    <p:anim calcmode="lin" valueType="num">
                                      <p:cBhvr>
                                        <p:cTn id="43" dur="1500" fill="hold"/>
                                        <p:tgtEl>
                                          <p:spTgt spid="7"/>
                                        </p:tgtEl>
                                        <p:attrNameLst>
                                          <p:attrName>ppt_y</p:attrName>
                                        </p:attrNameLst>
                                      </p:cBhvr>
                                      <p:tavLst>
                                        <p:tav tm="0">
                                          <p:val>
                                            <p:strVal val="#ppt_y+.1"/>
                                          </p:val>
                                        </p:tav>
                                        <p:tav tm="100000">
                                          <p:val>
                                            <p:strVal val="#ppt_y"/>
                                          </p:val>
                                        </p:tav>
                                      </p:tavLst>
                                    </p:anim>
                                  </p:childTnLst>
                                </p:cTn>
                              </p:par>
                            </p:childTnLst>
                          </p:cTn>
                        </p:par>
                        <p:par>
                          <p:cTn id="44" fill="hold">
                            <p:stCondLst>
                              <p:cond delay="10500"/>
                            </p:stCondLst>
                            <p:childTnLst>
                              <p:par>
                                <p:cTn id="45" presetID="42"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500"/>
                                        <p:tgtEl>
                                          <p:spTgt spid="8"/>
                                        </p:tgtEl>
                                      </p:cBhvr>
                                    </p:animEffect>
                                    <p:anim calcmode="lin" valueType="num">
                                      <p:cBhvr>
                                        <p:cTn id="48" dur="1500" fill="hold"/>
                                        <p:tgtEl>
                                          <p:spTgt spid="8"/>
                                        </p:tgtEl>
                                        <p:attrNameLst>
                                          <p:attrName>ppt_x</p:attrName>
                                        </p:attrNameLst>
                                      </p:cBhvr>
                                      <p:tavLst>
                                        <p:tav tm="0">
                                          <p:val>
                                            <p:strVal val="#ppt_x"/>
                                          </p:val>
                                        </p:tav>
                                        <p:tav tm="100000">
                                          <p:val>
                                            <p:strVal val="#ppt_x"/>
                                          </p:val>
                                        </p:tav>
                                      </p:tavLst>
                                    </p:anim>
                                    <p:anim calcmode="lin" valueType="num">
                                      <p:cBhvr>
                                        <p:cTn id="49"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P spid="5" grpId="0"/>
      <p:bldP spid="6" grpId="0"/>
      <p:bldP spid="7" grpId="0"/>
      <p:bldP spid="8"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007435" y="3236979"/>
            <a:ext cx="10465163" cy="2456057"/>
          </a:xfrm>
          <a:prstGeom prst="rect">
            <a:avLst/>
          </a:prstGeom>
          <a:effectLst/>
        </p:spPr>
        <p:txBody>
          <a:bodyPr wrap="square">
            <a:spAutoFit/>
          </a:bodyPr>
          <a:lstStyle/>
          <a:p>
            <a:pPr algn="just" defTabSz="1219200">
              <a:lnSpc>
                <a:spcPct val="120000"/>
              </a:lnSpc>
            </a:pP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       我志愿加入中国共产党</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拥护党的纲领</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遵守党的章程</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履行党员义务</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执行党的决定</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严守党的纪律</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保守党的秘密</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对党忠诚</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积极工作</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为共产主义奋斗终身</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随时准备为党和人民牺牲一切</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永不叛党</a:t>
            </a:r>
            <a:r>
              <a:rPr lang="zh-CN" altLang="en-US" sz="3200" b="1" dirty="0">
                <a:solidFill>
                  <a:srgbClr val="FFBE00">
                    <a:lumMod val="40000"/>
                    <a:lumOff val="60000"/>
                  </a:srgbClr>
                </a:solidFill>
                <a:latin typeface="华文中宋" panose="02010600040101010101" pitchFamily="2" charset="-122"/>
                <a:ea typeface="华文中宋" panose="02010600040101010101" pitchFamily="2" charset="-122"/>
                <a:cs typeface="+mn-ea"/>
                <a:sym typeface="+mn-lt"/>
              </a:rPr>
              <a:t>。</a:t>
            </a:r>
          </a:p>
        </p:txBody>
      </p:sp>
      <p:pic>
        <p:nvPicPr>
          <p:cNvPr id="13" name="Picture 3" descr="C:\Users\xb\Desktop\53bf653e36a06.png"/>
          <p:cNvPicPr>
            <a:picLocks noChangeAspect="1" noChangeArrowheads="1"/>
          </p:cNvPicPr>
          <p:nvPr userDrawn="1"/>
        </p:nvPicPr>
        <p:blipFill>
          <a:blip r:embed="rId3" cstate="print"/>
          <a:srcRect/>
          <a:stretch>
            <a:fillRect/>
          </a:stretch>
        </p:blipFill>
        <p:spPr bwMode="auto">
          <a:xfrm>
            <a:off x="675815" y="423224"/>
            <a:ext cx="1371603" cy="123488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62"/>
          <p:cNvSpPr txBox="1"/>
          <p:nvPr/>
        </p:nvSpPr>
        <p:spPr>
          <a:xfrm>
            <a:off x="2213834" y="988517"/>
            <a:ext cx="3037428" cy="880306"/>
          </a:xfrm>
          <a:prstGeom prst="rect">
            <a:avLst/>
          </a:prstGeom>
          <a:noFill/>
          <a:effectLst/>
        </p:spPr>
        <p:txBody>
          <a:bodyPr wrap="square" rtlCol="0">
            <a:spAutoFit/>
          </a:bodyPr>
          <a:lstStyle/>
          <a:p>
            <a:pPr algn="r" defTabSz="1219200">
              <a:lnSpc>
                <a:spcPct val="120000"/>
              </a:lnSpc>
            </a:pPr>
            <a:r>
              <a:rPr lang="zh-CN" altLang="en-US" sz="4265" b="1" dirty="0">
                <a:solidFill>
                  <a:srgbClr val="FFBE00">
                    <a:lumMod val="40000"/>
                    <a:lumOff val="60000"/>
                  </a:srgbClr>
                </a:solidFill>
                <a:latin typeface="Impact" panose="020B0806030902050204"/>
                <a:ea typeface="微软雅黑" panose="020B0503020204020204" pitchFamily="34" charset="-122"/>
                <a:cs typeface="+mn-ea"/>
                <a:sym typeface="+mn-lt"/>
              </a:rPr>
              <a:t>中国共产党</a:t>
            </a:r>
          </a:p>
        </p:txBody>
      </p:sp>
      <p:sp>
        <p:nvSpPr>
          <p:cNvPr id="10" name="TextBox 19"/>
          <p:cNvSpPr txBox="1"/>
          <p:nvPr/>
        </p:nvSpPr>
        <p:spPr>
          <a:xfrm>
            <a:off x="1421591" y="1677774"/>
            <a:ext cx="3805272" cy="486223"/>
          </a:xfrm>
          <a:prstGeom prst="rect">
            <a:avLst/>
          </a:prstGeom>
          <a:noFill/>
          <a:effectLst/>
        </p:spPr>
        <p:txBody>
          <a:bodyPr wrap="none" rtlCol="0">
            <a:spAutoFit/>
          </a:bodyPr>
          <a:lstStyle/>
          <a:p>
            <a:pPr algn="r" defTabSz="1219200">
              <a:lnSpc>
                <a:spcPct val="120000"/>
              </a:lnSpc>
            </a:pPr>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Communist Party of China</a:t>
            </a:r>
            <a:endPar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6525251" y="860291"/>
            <a:ext cx="1202931" cy="1274195"/>
            <a:chOff x="4756882" y="863184"/>
            <a:chExt cx="949656" cy="1005917"/>
          </a:xfrm>
          <a:effectLst>
            <a:outerShdw blurRad="50800" dist="38100" dir="2700000" algn="tl" rotWithShape="0">
              <a:prstClr val="black">
                <a:alpha val="40000"/>
              </a:prstClr>
            </a:outerShdw>
          </a:effectLst>
        </p:grpSpPr>
        <p:sp>
          <p:nvSpPr>
            <p:cNvPr id="17" name="矩形 16"/>
            <p:cNvSpPr/>
            <p:nvPr/>
          </p:nvSpPr>
          <p:spPr>
            <a:xfrm>
              <a:off x="4756882" y="888814"/>
              <a:ext cx="949656" cy="949655"/>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64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18" name="直接连接符 17"/>
            <p:cNvCxnSpPr/>
            <p:nvPr/>
          </p:nvCxnSpPr>
          <p:spPr>
            <a:xfrm>
              <a:off x="4756882" y="1363641"/>
              <a:ext cx="949656"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756883" y="1363641"/>
              <a:ext cx="949655"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4782615" y="863184"/>
              <a:ext cx="898191" cy="1005917"/>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64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入</a:t>
              </a:r>
            </a:p>
          </p:txBody>
        </p:sp>
      </p:grpSp>
      <p:grpSp>
        <p:nvGrpSpPr>
          <p:cNvPr id="20" name="组合 19"/>
          <p:cNvGrpSpPr/>
          <p:nvPr/>
        </p:nvGrpSpPr>
        <p:grpSpPr>
          <a:xfrm>
            <a:off x="7901405" y="860291"/>
            <a:ext cx="1202931" cy="1274195"/>
            <a:chOff x="4756882" y="863184"/>
            <a:chExt cx="949656" cy="1005917"/>
          </a:xfrm>
          <a:effectLst>
            <a:outerShdw blurRad="50800" dist="38100" dir="2700000" algn="tl" rotWithShape="0">
              <a:prstClr val="black">
                <a:alpha val="40000"/>
              </a:prstClr>
            </a:outerShdw>
          </a:effectLst>
        </p:grpSpPr>
        <p:sp>
          <p:nvSpPr>
            <p:cNvPr id="21" name="矩形 20"/>
            <p:cNvSpPr/>
            <p:nvPr/>
          </p:nvSpPr>
          <p:spPr>
            <a:xfrm>
              <a:off x="4756882" y="888814"/>
              <a:ext cx="949656" cy="949655"/>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64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22" name="直接连接符 21"/>
            <p:cNvCxnSpPr/>
            <p:nvPr/>
          </p:nvCxnSpPr>
          <p:spPr>
            <a:xfrm>
              <a:off x="4756882" y="1363641"/>
              <a:ext cx="949656"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4756883" y="1363641"/>
              <a:ext cx="949655"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14"/>
            <p:cNvSpPr txBox="1"/>
            <p:nvPr/>
          </p:nvSpPr>
          <p:spPr>
            <a:xfrm>
              <a:off x="4782615" y="863184"/>
              <a:ext cx="898191" cy="1005917"/>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64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党</a:t>
              </a:r>
            </a:p>
          </p:txBody>
        </p:sp>
      </p:grpSp>
      <p:grpSp>
        <p:nvGrpSpPr>
          <p:cNvPr id="25" name="组合 24"/>
          <p:cNvGrpSpPr/>
          <p:nvPr/>
        </p:nvGrpSpPr>
        <p:grpSpPr>
          <a:xfrm>
            <a:off x="9277560" y="859438"/>
            <a:ext cx="1202928" cy="1274195"/>
            <a:chOff x="4756882" y="863184"/>
            <a:chExt cx="949656" cy="1005918"/>
          </a:xfrm>
          <a:effectLst>
            <a:outerShdw blurRad="50800" dist="38100" dir="2700000" algn="tl" rotWithShape="0">
              <a:prstClr val="black">
                <a:alpha val="40000"/>
              </a:prstClr>
            </a:outerShdw>
          </a:effectLst>
        </p:grpSpPr>
        <p:sp>
          <p:nvSpPr>
            <p:cNvPr id="27" name="矩形 26"/>
            <p:cNvSpPr/>
            <p:nvPr/>
          </p:nvSpPr>
          <p:spPr>
            <a:xfrm>
              <a:off x="4756882" y="888814"/>
              <a:ext cx="949656" cy="949655"/>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64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28" name="直接连接符 27"/>
            <p:cNvCxnSpPr/>
            <p:nvPr/>
          </p:nvCxnSpPr>
          <p:spPr>
            <a:xfrm>
              <a:off x="4756882" y="1363641"/>
              <a:ext cx="949656"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4756883" y="1363641"/>
              <a:ext cx="949655"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14"/>
            <p:cNvSpPr txBox="1"/>
            <p:nvPr/>
          </p:nvSpPr>
          <p:spPr>
            <a:xfrm>
              <a:off x="4782615" y="863184"/>
              <a:ext cx="898191" cy="1005918"/>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64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誓</a:t>
              </a:r>
            </a:p>
          </p:txBody>
        </p:sp>
      </p:grpSp>
      <p:grpSp>
        <p:nvGrpSpPr>
          <p:cNvPr id="31" name="组合 30"/>
          <p:cNvGrpSpPr/>
          <p:nvPr/>
        </p:nvGrpSpPr>
        <p:grpSpPr>
          <a:xfrm>
            <a:off x="10653712" y="859438"/>
            <a:ext cx="1202928" cy="1274195"/>
            <a:chOff x="4756882" y="863184"/>
            <a:chExt cx="949656" cy="1005918"/>
          </a:xfrm>
          <a:effectLst>
            <a:outerShdw blurRad="50800" dist="38100" dir="2700000" algn="tl" rotWithShape="0">
              <a:prstClr val="black">
                <a:alpha val="40000"/>
              </a:prstClr>
            </a:outerShdw>
          </a:effectLst>
        </p:grpSpPr>
        <p:sp>
          <p:nvSpPr>
            <p:cNvPr id="32" name="矩形 31"/>
            <p:cNvSpPr/>
            <p:nvPr/>
          </p:nvSpPr>
          <p:spPr>
            <a:xfrm>
              <a:off x="4756882" y="888814"/>
              <a:ext cx="949656" cy="949655"/>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64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33" name="直接连接符 32"/>
            <p:cNvCxnSpPr/>
            <p:nvPr/>
          </p:nvCxnSpPr>
          <p:spPr>
            <a:xfrm>
              <a:off x="4756882" y="1363641"/>
              <a:ext cx="949656"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4756883" y="1363641"/>
              <a:ext cx="949655"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TextBox 14"/>
            <p:cNvSpPr txBox="1"/>
            <p:nvPr/>
          </p:nvSpPr>
          <p:spPr>
            <a:xfrm>
              <a:off x="4782615" y="863184"/>
              <a:ext cx="898191" cy="1005918"/>
            </a:xfrm>
            <a:prstGeom prst="rect">
              <a:avLst/>
            </a:prstGeom>
            <a:noFill/>
            <a:effectLst>
              <a:outerShdw blurRad="50800" dist="101600" dir="2700000" algn="tl" rotWithShape="0">
                <a:prstClr val="black">
                  <a:alpha val="40000"/>
                </a:prstClr>
              </a:outerShdw>
            </a:effectLst>
          </p:spPr>
          <p:txBody>
            <a:bodyPr wrap="square" rtlCol="0">
              <a:spAutoFit/>
            </a:bodyPr>
            <a:lstStyle/>
            <a:p>
              <a:pPr algn="ctr" defTabSz="1219200">
                <a:lnSpc>
                  <a:spcPct val="120000"/>
                </a:lnSpc>
              </a:pPr>
              <a:r>
                <a:rPr lang="zh-CN" altLang="en-US" sz="64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词</a:t>
              </a:r>
            </a:p>
          </p:txBody>
        </p:sp>
      </p:grpSp>
      <p:sp>
        <p:nvSpPr>
          <p:cNvPr id="36" name="矩形 35"/>
          <p:cNvSpPr/>
          <p:nvPr/>
        </p:nvSpPr>
        <p:spPr>
          <a:xfrm>
            <a:off x="0" y="2568850"/>
            <a:ext cx="12192000" cy="119861"/>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党的组织生活</a:t>
            </a:r>
          </a:p>
        </p:txBody>
      </p:sp>
      <p:sp>
        <p:nvSpPr>
          <p:cNvPr id="38" name="TextBox 37"/>
          <p:cNvSpPr txBox="1"/>
          <p:nvPr/>
        </p:nvSpPr>
        <p:spPr>
          <a:xfrm>
            <a:off x="-720757" y="3645331"/>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组织生活</a:t>
            </a:r>
          </a:p>
        </p:txBody>
      </p:sp>
      <p:sp>
        <p:nvSpPr>
          <p:cNvPr id="4" name="矩形 3"/>
          <p:cNvSpPr/>
          <p:nvPr/>
        </p:nvSpPr>
        <p:spPr>
          <a:xfrm>
            <a:off x="5353051" y="2664254"/>
            <a:ext cx="6503589" cy="1118127"/>
          </a:xfrm>
          <a:prstGeom prst="rect">
            <a:avLst/>
          </a:prstGeom>
        </p:spPr>
        <p:txBody>
          <a:bodyPr wrap="square">
            <a:spAutoFit/>
          </a:bodyPr>
          <a:lstStyle/>
          <a:p>
            <a:pPr defTabSz="1219200"/>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9B0D13"/>
                </a:solidFill>
                <a:latin typeface="微软雅黑" panose="020B0503020204020204" pitchFamily="34" charset="-122"/>
                <a:ea typeface="微软雅黑" panose="020B0503020204020204" pitchFamily="34" charset="-122"/>
                <a:cs typeface="+mn-ea"/>
                <a:sym typeface="+mn-lt"/>
              </a:rPr>
              <a:t>第八条</a:t>
            </a: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每个党员，不论职务高低，都必须编入党的一个支部、小组或其他特定组织，参加党的组织生活，接受党内外群众的监督</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nvGrpSpPr>
          <p:cNvPr id="21" name="组合 20"/>
          <p:cNvGrpSpPr/>
          <p:nvPr/>
        </p:nvGrpSpPr>
        <p:grpSpPr>
          <a:xfrm>
            <a:off x="746803" y="2122828"/>
            <a:ext cx="4224467" cy="1219383"/>
            <a:chOff x="560102" y="1592122"/>
            <a:chExt cx="3168350" cy="914538"/>
          </a:xfrm>
        </p:grpSpPr>
        <p:grpSp>
          <p:nvGrpSpPr>
            <p:cNvPr id="22" name="组合 21"/>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6"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4"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5" name="矩形 4"/>
          <p:cNvSpPr/>
          <p:nvPr/>
        </p:nvSpPr>
        <p:spPr>
          <a:xfrm>
            <a:off x="5353051" y="4033713"/>
            <a:ext cx="6336704" cy="420564"/>
          </a:xfrm>
          <a:prstGeom prst="rect">
            <a:avLst/>
          </a:prstGeom>
        </p:spPr>
        <p:txBody>
          <a:bodyPr wrap="square">
            <a:spAutoFit/>
          </a:bodyPr>
          <a:lstStyle/>
          <a:p>
            <a:pPr defTabSz="1219200"/>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党员领导干部还必须参加党委、党组的民主生活会。</a:t>
            </a:r>
          </a:p>
        </p:txBody>
      </p:sp>
      <p:sp>
        <p:nvSpPr>
          <p:cNvPr id="6" name="矩形 5"/>
          <p:cNvSpPr/>
          <p:nvPr/>
        </p:nvSpPr>
        <p:spPr>
          <a:xfrm>
            <a:off x="5353050" y="4817282"/>
            <a:ext cx="6792383" cy="1077218"/>
          </a:xfrm>
          <a:prstGeom prst="rect">
            <a:avLst/>
          </a:prstGeom>
        </p:spPr>
        <p:txBody>
          <a:bodyPr wrap="square">
            <a:spAutoFit/>
          </a:bodyPr>
          <a:lstStyle/>
          <a:p>
            <a:pPr defTabSz="1219200"/>
            <a:r>
              <a:rPr lang="zh-CN" altLang="zh-CN" sz="3200" b="1" dirty="0">
                <a:solidFill>
                  <a:srgbClr val="9B0D13"/>
                </a:solidFill>
                <a:latin typeface="Impact" panose="020B0806030902050204"/>
                <a:ea typeface="微软雅黑" panose="020B0503020204020204" pitchFamily="34" charset="-122"/>
                <a:cs typeface="+mn-ea"/>
                <a:sym typeface="+mn-lt"/>
              </a:rPr>
              <a:t>不允许有任何不参加党的组织生活</a:t>
            </a:r>
            <a:endParaRPr lang="en-US" altLang="zh-CN" sz="3200" b="1" dirty="0">
              <a:solidFill>
                <a:srgbClr val="9B0D13"/>
              </a:solidFill>
              <a:latin typeface="Impact" panose="020B0806030902050204"/>
              <a:ea typeface="微软雅黑" panose="020B0503020204020204" pitchFamily="34" charset="-122"/>
              <a:cs typeface="+mn-ea"/>
              <a:sym typeface="+mn-lt"/>
            </a:endParaRPr>
          </a:p>
          <a:p>
            <a:pPr defTabSz="1219200"/>
            <a:r>
              <a:rPr lang="zh-CN" altLang="zh-CN" sz="3200" b="1" dirty="0">
                <a:solidFill>
                  <a:srgbClr val="9B0D13"/>
                </a:solidFill>
                <a:latin typeface="Impact" panose="020B0806030902050204"/>
                <a:ea typeface="微软雅黑" panose="020B0503020204020204" pitchFamily="34" charset="-122"/>
                <a:cs typeface="+mn-ea"/>
                <a:sym typeface="+mn-lt"/>
              </a:rPr>
              <a:t>不接受党内外群众监督的特殊党员</a:t>
            </a:r>
          </a:p>
        </p:txBody>
      </p:sp>
      <p:sp>
        <p:nvSpPr>
          <p:cNvPr id="15" name="矩形 14"/>
          <p:cNvSpPr/>
          <p:nvPr/>
        </p:nvSpPr>
        <p:spPr>
          <a:xfrm>
            <a:off x="660481" y="5110546"/>
            <a:ext cx="4252644" cy="1118127"/>
          </a:xfrm>
          <a:prstGeom prst="rect">
            <a:avLst/>
          </a:prstGeom>
        </p:spPr>
        <p:txBody>
          <a:bodyPr wrap="square">
            <a:spAutoFit/>
          </a:bodyPr>
          <a:lstStyle/>
          <a:p>
            <a:pPr algn="just" defTabSz="1219200"/>
            <a:r>
              <a:rPr lang="zh-CN" altLang="en-US" sz="2400" b="1" dirty="0">
                <a:solidFill>
                  <a:srgbClr val="9B0D13"/>
                </a:solidFill>
                <a:latin typeface="Impact" panose="020B0806030902050204"/>
                <a:ea typeface="微软雅黑" panose="020B0503020204020204" pitchFamily="34" charset="-122"/>
                <a:cs typeface="+mn-ea"/>
                <a:sym typeface="+mn-lt"/>
              </a:rPr>
              <a:t>党章</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第八条</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对党员和党员领导干部参加党的组织生活进行了规定。</a:t>
            </a:r>
            <a:endPar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anim calcmode="lin" valueType="num">
                                      <p:cBhvr>
                                        <p:cTn id="8" dur="1500" fill="hold"/>
                                        <p:tgtEl>
                                          <p:spTgt spid="21"/>
                                        </p:tgtEl>
                                        <p:attrNameLst>
                                          <p:attrName>ppt_x</p:attrName>
                                        </p:attrNameLst>
                                      </p:cBhvr>
                                      <p:tavLst>
                                        <p:tav tm="0">
                                          <p:val>
                                            <p:strVal val="#ppt_x"/>
                                          </p:val>
                                        </p:tav>
                                        <p:tav tm="100000">
                                          <p:val>
                                            <p:strVal val="#ppt_x"/>
                                          </p:val>
                                        </p:tav>
                                      </p:tavLst>
                                    </p:anim>
                                    <p:anim calcmode="lin" valueType="num">
                                      <p:cBhvr>
                                        <p:cTn id="9" dur="1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1500"/>
                                        <p:tgtEl>
                                          <p:spTgt spid="3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500"/>
                                        <p:tgtEl>
                                          <p:spTgt spid="15"/>
                                        </p:tgtEl>
                                      </p:cBhvr>
                                    </p:animEffect>
                                    <p:anim calcmode="lin" valueType="num">
                                      <p:cBhvr>
                                        <p:cTn id="18" dur="1500" fill="hold"/>
                                        <p:tgtEl>
                                          <p:spTgt spid="15"/>
                                        </p:tgtEl>
                                        <p:attrNameLst>
                                          <p:attrName>ppt_x</p:attrName>
                                        </p:attrNameLst>
                                      </p:cBhvr>
                                      <p:tavLst>
                                        <p:tav tm="0">
                                          <p:val>
                                            <p:strVal val="#ppt_x"/>
                                          </p:val>
                                        </p:tav>
                                        <p:tav tm="100000">
                                          <p:val>
                                            <p:strVal val="#ppt_x"/>
                                          </p:val>
                                        </p:tav>
                                      </p:tavLst>
                                    </p:anim>
                                    <p:anim calcmode="lin" valueType="num">
                                      <p:cBhvr>
                                        <p:cTn id="19" dur="1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500"/>
                                        <p:tgtEl>
                                          <p:spTgt spid="4"/>
                                        </p:tgtEl>
                                      </p:cBhvr>
                                    </p:animEffect>
                                    <p:anim calcmode="lin" valueType="num">
                                      <p:cBhvr>
                                        <p:cTn id="24" dur="1500" fill="hold"/>
                                        <p:tgtEl>
                                          <p:spTgt spid="4"/>
                                        </p:tgtEl>
                                        <p:attrNameLst>
                                          <p:attrName>ppt_x</p:attrName>
                                        </p:attrNameLst>
                                      </p:cBhvr>
                                      <p:tavLst>
                                        <p:tav tm="0">
                                          <p:val>
                                            <p:strVal val="#ppt_x"/>
                                          </p:val>
                                        </p:tav>
                                        <p:tav tm="100000">
                                          <p:val>
                                            <p:strVal val="#ppt_x"/>
                                          </p:val>
                                        </p:tav>
                                      </p:tavLst>
                                    </p:anim>
                                    <p:anim calcmode="lin" valueType="num">
                                      <p:cBhvr>
                                        <p:cTn id="25" dur="15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500"/>
                                        <p:tgtEl>
                                          <p:spTgt spid="5"/>
                                        </p:tgtEl>
                                      </p:cBhvr>
                                    </p:animEffect>
                                    <p:anim calcmode="lin" valueType="num">
                                      <p:cBhvr>
                                        <p:cTn id="30" dur="1500" fill="hold"/>
                                        <p:tgtEl>
                                          <p:spTgt spid="5"/>
                                        </p:tgtEl>
                                        <p:attrNameLst>
                                          <p:attrName>ppt_x</p:attrName>
                                        </p:attrNameLst>
                                      </p:cBhvr>
                                      <p:tavLst>
                                        <p:tav tm="0">
                                          <p:val>
                                            <p:strVal val="#ppt_x"/>
                                          </p:val>
                                        </p:tav>
                                        <p:tav tm="100000">
                                          <p:val>
                                            <p:strVal val="#ppt_x"/>
                                          </p:val>
                                        </p:tav>
                                      </p:tavLst>
                                    </p:anim>
                                    <p:anim calcmode="lin" valueType="num">
                                      <p:cBhvr>
                                        <p:cTn id="31" dur="1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7500"/>
                            </p:stCondLst>
                            <p:childTnLst>
                              <p:par>
                                <p:cTn id="33" presetID="6"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p:bldP spid="5" grpId="0"/>
      <p:bldP spid="6"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党员退党的有关规定</a:t>
            </a:r>
          </a:p>
        </p:txBody>
      </p:sp>
      <p:sp>
        <p:nvSpPr>
          <p:cNvPr id="38" name="TextBox 37"/>
          <p:cNvSpPr txBox="1"/>
          <p:nvPr/>
        </p:nvSpPr>
        <p:spPr>
          <a:xfrm>
            <a:off x="-720757" y="3645331"/>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党员退党</a:t>
            </a:r>
          </a:p>
        </p:txBody>
      </p:sp>
      <p:grpSp>
        <p:nvGrpSpPr>
          <p:cNvPr id="21" name="组合 20"/>
          <p:cNvGrpSpPr/>
          <p:nvPr/>
        </p:nvGrpSpPr>
        <p:grpSpPr>
          <a:xfrm>
            <a:off x="746803" y="2122828"/>
            <a:ext cx="4224467" cy="1219383"/>
            <a:chOff x="560102" y="1592122"/>
            <a:chExt cx="3168350" cy="914538"/>
          </a:xfrm>
        </p:grpSpPr>
        <p:grpSp>
          <p:nvGrpSpPr>
            <p:cNvPr id="22" name="组合 21"/>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6"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4"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2" name="矩形 1"/>
          <p:cNvSpPr/>
          <p:nvPr/>
        </p:nvSpPr>
        <p:spPr>
          <a:xfrm>
            <a:off x="5310296" y="3696897"/>
            <a:ext cx="6835137" cy="2718180"/>
          </a:xfrm>
          <a:prstGeom prst="rect">
            <a:avLst/>
          </a:prstGeom>
        </p:spPr>
        <p:txBody>
          <a:bodyPr wrap="square">
            <a:spAutoFit/>
          </a:bodyPr>
          <a:lstStyle/>
          <a:p>
            <a:pPr defTabSz="1219200"/>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如被劝告退党的党员坚持不退，应当提交支部大会讨论，决定把他除名，并报上级党组织批准。</a:t>
            </a:r>
            <a:endParaRPr lang="en-US" altLang="zh-CN"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endParaRPr>
          </a:p>
          <a:p>
            <a:pPr defTabSz="1219200"/>
            <a:endPar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endParaRPr>
          </a:p>
          <a:p>
            <a:pPr defTabSz="1219200"/>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党员如果没有正当理由，连续六个月不参加党的组织生活，或不交纳党费，或不做党所分配的工作，就被认为是自行脱党。支部大会应当决定把这样的党员除名，并报上级党组织批准。</a:t>
            </a:r>
          </a:p>
          <a:p>
            <a:pPr defTabSz="1219200"/>
            <a:endPar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5721780" y="1892829"/>
            <a:ext cx="1440000" cy="1440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3735" b="1" dirty="0">
                <a:solidFill>
                  <a:srgbClr val="FFBE00">
                    <a:lumMod val="40000"/>
                    <a:lumOff val="60000"/>
                  </a:srgbClr>
                </a:solidFill>
                <a:latin typeface="Impact" panose="020B0806030902050204"/>
                <a:ea typeface="微软雅黑" panose="020B0503020204020204" pitchFamily="34" charset="-122"/>
                <a:cs typeface="+mn-ea"/>
                <a:sym typeface="+mn-lt"/>
              </a:rPr>
              <a:t>退党</a:t>
            </a:r>
          </a:p>
        </p:txBody>
      </p:sp>
      <p:sp>
        <p:nvSpPr>
          <p:cNvPr id="14" name="矩形 13"/>
          <p:cNvSpPr/>
          <p:nvPr/>
        </p:nvSpPr>
        <p:spPr>
          <a:xfrm>
            <a:off x="7809903" y="1892829"/>
            <a:ext cx="1440000" cy="1440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3735" b="1" dirty="0">
                <a:solidFill>
                  <a:srgbClr val="FFBE00">
                    <a:lumMod val="40000"/>
                    <a:lumOff val="60000"/>
                  </a:srgbClr>
                </a:solidFill>
                <a:latin typeface="Impact" panose="020B0806030902050204"/>
                <a:ea typeface="微软雅黑" panose="020B0503020204020204" pitchFamily="34" charset="-122"/>
                <a:cs typeface="+mn-ea"/>
                <a:sym typeface="+mn-lt"/>
              </a:rPr>
              <a:t>除名</a:t>
            </a:r>
          </a:p>
        </p:txBody>
      </p:sp>
      <p:sp>
        <p:nvSpPr>
          <p:cNvPr id="15" name="矩形 14"/>
          <p:cNvSpPr/>
          <p:nvPr/>
        </p:nvSpPr>
        <p:spPr>
          <a:xfrm>
            <a:off x="9898025" y="1892829"/>
            <a:ext cx="1440000" cy="1440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3735" b="1" dirty="0">
                <a:solidFill>
                  <a:srgbClr val="FFBE00">
                    <a:lumMod val="40000"/>
                    <a:lumOff val="60000"/>
                  </a:srgbClr>
                </a:solidFill>
                <a:latin typeface="Impact" panose="020B0806030902050204"/>
                <a:ea typeface="微软雅黑" panose="020B0503020204020204" pitchFamily="34" charset="-122"/>
                <a:cs typeface="+mn-ea"/>
                <a:sym typeface="+mn-lt"/>
              </a:rPr>
              <a:t>自行脱党</a:t>
            </a:r>
          </a:p>
        </p:txBody>
      </p:sp>
      <p:sp>
        <p:nvSpPr>
          <p:cNvPr id="16" name="矩形 15"/>
          <p:cNvSpPr/>
          <p:nvPr/>
        </p:nvSpPr>
        <p:spPr>
          <a:xfrm>
            <a:off x="660479" y="4733872"/>
            <a:ext cx="4252644" cy="1774588"/>
          </a:xfrm>
          <a:prstGeom prst="rect">
            <a:avLst/>
          </a:prstGeom>
        </p:spPr>
        <p:txBody>
          <a:bodyPr wrap="square">
            <a:spAutoFit/>
          </a:bodyPr>
          <a:lstStyle/>
          <a:p>
            <a:pPr algn="just" defTabSz="1219200"/>
            <a:r>
              <a:rPr lang="zh-CN" altLang="en-US" sz="2400" b="1" dirty="0">
                <a:solidFill>
                  <a:srgbClr val="9B0D13"/>
                </a:solidFill>
                <a:latin typeface="Impact" panose="020B0806030902050204"/>
                <a:ea typeface="微软雅黑" panose="020B0503020204020204" pitchFamily="34" charset="-122"/>
                <a:cs typeface="+mn-ea"/>
                <a:sym typeface="+mn-lt"/>
              </a:rPr>
              <a:t>党章</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400" b="1" dirty="0">
                <a:solidFill>
                  <a:srgbClr val="9B0D13"/>
                </a:solidFill>
                <a:latin typeface="Impact" panose="020B0806030902050204"/>
                <a:ea typeface="微软雅黑" panose="020B0503020204020204" pitchFamily="34" charset="-122"/>
                <a:cs typeface="+mn-ea"/>
                <a:sym typeface="+mn-lt"/>
              </a:rPr>
              <a:t>第九条</a:t>
            </a:r>
            <a:r>
              <a:rPr lang="en-US" altLang="zh-CN" sz="2400"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党员有退党的自由。党员要求退党，应当经支部大会讨论后宣布除名，并报上级党组织备案。</a:t>
            </a:r>
          </a:p>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anim calcmode="lin" valueType="num">
                                      <p:cBhvr>
                                        <p:cTn id="8" dur="1500" fill="hold"/>
                                        <p:tgtEl>
                                          <p:spTgt spid="21"/>
                                        </p:tgtEl>
                                        <p:attrNameLst>
                                          <p:attrName>ppt_x</p:attrName>
                                        </p:attrNameLst>
                                      </p:cBhvr>
                                      <p:tavLst>
                                        <p:tav tm="0">
                                          <p:val>
                                            <p:strVal val="#ppt_x"/>
                                          </p:val>
                                        </p:tav>
                                        <p:tav tm="100000">
                                          <p:val>
                                            <p:strVal val="#ppt_x"/>
                                          </p:val>
                                        </p:tav>
                                      </p:tavLst>
                                    </p:anim>
                                    <p:anim calcmode="lin" valueType="num">
                                      <p:cBhvr>
                                        <p:cTn id="9" dur="1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1500"/>
                                        <p:tgtEl>
                                          <p:spTgt spid="3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500"/>
                                        <p:tgtEl>
                                          <p:spTgt spid="16"/>
                                        </p:tgtEl>
                                      </p:cBhvr>
                                    </p:animEffect>
                                    <p:anim calcmode="lin" valueType="num">
                                      <p:cBhvr>
                                        <p:cTn id="18" dur="1500" fill="hold"/>
                                        <p:tgtEl>
                                          <p:spTgt spid="16"/>
                                        </p:tgtEl>
                                        <p:attrNameLst>
                                          <p:attrName>ppt_x</p:attrName>
                                        </p:attrNameLst>
                                      </p:cBhvr>
                                      <p:tavLst>
                                        <p:tav tm="0">
                                          <p:val>
                                            <p:strVal val="#ppt_x"/>
                                          </p:val>
                                        </p:tav>
                                        <p:tav tm="100000">
                                          <p:val>
                                            <p:strVal val="#ppt_x"/>
                                          </p:val>
                                        </p:tav>
                                      </p:tavLst>
                                    </p:anim>
                                    <p:anim calcmode="lin" valueType="num">
                                      <p:cBhvr>
                                        <p:cTn id="19" dur="1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3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500" fill="hold"/>
                                        <p:tgtEl>
                                          <p:spTgt spid="13"/>
                                        </p:tgtEl>
                                        <p:attrNameLst>
                                          <p:attrName>ppt_w</p:attrName>
                                        </p:attrNameLst>
                                      </p:cBhvr>
                                      <p:tavLst>
                                        <p:tav tm="0">
                                          <p:val>
                                            <p:fltVal val="0"/>
                                          </p:val>
                                        </p:tav>
                                        <p:tav tm="100000">
                                          <p:val>
                                            <p:strVal val="#ppt_w"/>
                                          </p:val>
                                        </p:tav>
                                      </p:tavLst>
                                    </p:anim>
                                    <p:anim calcmode="lin" valueType="num">
                                      <p:cBhvr>
                                        <p:cTn id="24" dur="1500" fill="hold"/>
                                        <p:tgtEl>
                                          <p:spTgt spid="13"/>
                                        </p:tgtEl>
                                        <p:attrNameLst>
                                          <p:attrName>ppt_h</p:attrName>
                                        </p:attrNameLst>
                                      </p:cBhvr>
                                      <p:tavLst>
                                        <p:tav tm="0">
                                          <p:val>
                                            <p:fltVal val="0"/>
                                          </p:val>
                                        </p:tav>
                                        <p:tav tm="100000">
                                          <p:val>
                                            <p:strVal val="#ppt_h"/>
                                          </p:val>
                                        </p:tav>
                                      </p:tavLst>
                                    </p:anim>
                                    <p:anim calcmode="lin" valueType="num">
                                      <p:cBhvr>
                                        <p:cTn id="25" dur="1500" fill="hold"/>
                                        <p:tgtEl>
                                          <p:spTgt spid="13"/>
                                        </p:tgtEl>
                                        <p:attrNameLst>
                                          <p:attrName>style.rotation</p:attrName>
                                        </p:attrNameLst>
                                      </p:cBhvr>
                                      <p:tavLst>
                                        <p:tav tm="0">
                                          <p:val>
                                            <p:fltVal val="90"/>
                                          </p:val>
                                        </p:tav>
                                        <p:tav tm="100000">
                                          <p:val>
                                            <p:fltVal val="0"/>
                                          </p:val>
                                        </p:tav>
                                      </p:tavLst>
                                    </p:anim>
                                    <p:animEffect transition="in" filter="fade">
                                      <p:cBhvr>
                                        <p:cTn id="26" dur="1500"/>
                                        <p:tgtEl>
                                          <p:spTgt spid="13"/>
                                        </p:tgtEl>
                                      </p:cBhvr>
                                    </p:animEffect>
                                  </p:childTnLst>
                                </p:cTn>
                              </p:par>
                            </p:childTnLst>
                          </p:cTn>
                        </p:par>
                        <p:par>
                          <p:cTn id="27" fill="hold">
                            <p:stCondLst>
                              <p:cond delay="6000"/>
                            </p:stCondLst>
                            <p:childTnLst>
                              <p:par>
                                <p:cTn id="28" presetID="31"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500" fill="hold"/>
                                        <p:tgtEl>
                                          <p:spTgt spid="14"/>
                                        </p:tgtEl>
                                        <p:attrNameLst>
                                          <p:attrName>ppt_w</p:attrName>
                                        </p:attrNameLst>
                                      </p:cBhvr>
                                      <p:tavLst>
                                        <p:tav tm="0">
                                          <p:val>
                                            <p:fltVal val="0"/>
                                          </p:val>
                                        </p:tav>
                                        <p:tav tm="100000">
                                          <p:val>
                                            <p:strVal val="#ppt_w"/>
                                          </p:val>
                                        </p:tav>
                                      </p:tavLst>
                                    </p:anim>
                                    <p:anim calcmode="lin" valueType="num">
                                      <p:cBhvr>
                                        <p:cTn id="31" dur="1500" fill="hold"/>
                                        <p:tgtEl>
                                          <p:spTgt spid="14"/>
                                        </p:tgtEl>
                                        <p:attrNameLst>
                                          <p:attrName>ppt_h</p:attrName>
                                        </p:attrNameLst>
                                      </p:cBhvr>
                                      <p:tavLst>
                                        <p:tav tm="0">
                                          <p:val>
                                            <p:fltVal val="0"/>
                                          </p:val>
                                        </p:tav>
                                        <p:tav tm="100000">
                                          <p:val>
                                            <p:strVal val="#ppt_h"/>
                                          </p:val>
                                        </p:tav>
                                      </p:tavLst>
                                    </p:anim>
                                    <p:anim calcmode="lin" valueType="num">
                                      <p:cBhvr>
                                        <p:cTn id="32" dur="1500" fill="hold"/>
                                        <p:tgtEl>
                                          <p:spTgt spid="14"/>
                                        </p:tgtEl>
                                        <p:attrNameLst>
                                          <p:attrName>style.rotation</p:attrName>
                                        </p:attrNameLst>
                                      </p:cBhvr>
                                      <p:tavLst>
                                        <p:tav tm="0">
                                          <p:val>
                                            <p:fltVal val="90"/>
                                          </p:val>
                                        </p:tav>
                                        <p:tav tm="100000">
                                          <p:val>
                                            <p:fltVal val="0"/>
                                          </p:val>
                                        </p:tav>
                                      </p:tavLst>
                                    </p:anim>
                                    <p:animEffect transition="in" filter="fade">
                                      <p:cBhvr>
                                        <p:cTn id="33" dur="1500"/>
                                        <p:tgtEl>
                                          <p:spTgt spid="14"/>
                                        </p:tgtEl>
                                      </p:cBhvr>
                                    </p:animEffect>
                                  </p:childTnLst>
                                </p:cTn>
                              </p:par>
                            </p:childTnLst>
                          </p:cTn>
                        </p:par>
                        <p:par>
                          <p:cTn id="34" fill="hold">
                            <p:stCondLst>
                              <p:cond delay="7500"/>
                            </p:stCondLst>
                            <p:childTnLst>
                              <p:par>
                                <p:cTn id="35" presetID="31"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500" fill="hold"/>
                                        <p:tgtEl>
                                          <p:spTgt spid="15"/>
                                        </p:tgtEl>
                                        <p:attrNameLst>
                                          <p:attrName>ppt_w</p:attrName>
                                        </p:attrNameLst>
                                      </p:cBhvr>
                                      <p:tavLst>
                                        <p:tav tm="0">
                                          <p:val>
                                            <p:fltVal val="0"/>
                                          </p:val>
                                        </p:tav>
                                        <p:tav tm="100000">
                                          <p:val>
                                            <p:strVal val="#ppt_w"/>
                                          </p:val>
                                        </p:tav>
                                      </p:tavLst>
                                    </p:anim>
                                    <p:anim calcmode="lin" valueType="num">
                                      <p:cBhvr>
                                        <p:cTn id="38" dur="1500" fill="hold"/>
                                        <p:tgtEl>
                                          <p:spTgt spid="15"/>
                                        </p:tgtEl>
                                        <p:attrNameLst>
                                          <p:attrName>ppt_h</p:attrName>
                                        </p:attrNameLst>
                                      </p:cBhvr>
                                      <p:tavLst>
                                        <p:tav tm="0">
                                          <p:val>
                                            <p:fltVal val="0"/>
                                          </p:val>
                                        </p:tav>
                                        <p:tav tm="100000">
                                          <p:val>
                                            <p:strVal val="#ppt_h"/>
                                          </p:val>
                                        </p:tav>
                                      </p:tavLst>
                                    </p:anim>
                                    <p:anim calcmode="lin" valueType="num">
                                      <p:cBhvr>
                                        <p:cTn id="39" dur="1500" fill="hold"/>
                                        <p:tgtEl>
                                          <p:spTgt spid="15"/>
                                        </p:tgtEl>
                                        <p:attrNameLst>
                                          <p:attrName>style.rotation</p:attrName>
                                        </p:attrNameLst>
                                      </p:cBhvr>
                                      <p:tavLst>
                                        <p:tav tm="0">
                                          <p:val>
                                            <p:fltVal val="90"/>
                                          </p:val>
                                        </p:tav>
                                        <p:tav tm="100000">
                                          <p:val>
                                            <p:fltVal val="0"/>
                                          </p:val>
                                        </p:tav>
                                      </p:tavLst>
                                    </p:anim>
                                    <p:animEffect transition="in" filter="fade">
                                      <p:cBhvr>
                                        <p:cTn id="40" dur="1500"/>
                                        <p:tgtEl>
                                          <p:spTgt spid="15"/>
                                        </p:tgtEl>
                                      </p:cBhvr>
                                    </p:animEffect>
                                  </p:childTnLst>
                                </p:cTn>
                              </p:par>
                            </p:childTnLst>
                          </p:cTn>
                        </p:par>
                        <p:par>
                          <p:cTn id="41" fill="hold">
                            <p:stCondLst>
                              <p:cond delay="9000"/>
                            </p:stCondLst>
                            <p:childTnLst>
                              <p:par>
                                <p:cTn id="42" presetID="42"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500"/>
                                        <p:tgtEl>
                                          <p:spTgt spid="2"/>
                                        </p:tgtEl>
                                      </p:cBhvr>
                                    </p:animEffect>
                                    <p:anim calcmode="lin" valueType="num">
                                      <p:cBhvr>
                                        <p:cTn id="45" dur="1500" fill="hold"/>
                                        <p:tgtEl>
                                          <p:spTgt spid="2"/>
                                        </p:tgtEl>
                                        <p:attrNameLst>
                                          <p:attrName>ppt_x</p:attrName>
                                        </p:attrNameLst>
                                      </p:cBhvr>
                                      <p:tavLst>
                                        <p:tav tm="0">
                                          <p:val>
                                            <p:strVal val="#ppt_x"/>
                                          </p:val>
                                        </p:tav>
                                        <p:tav tm="100000">
                                          <p:val>
                                            <p:strVal val="#ppt_x"/>
                                          </p:val>
                                        </p:tav>
                                      </p:tavLst>
                                    </p:anim>
                                    <p:anim calcmode="lin" valueType="num">
                                      <p:cBhvr>
                                        <p:cTn id="46"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P spid="13" grpId="0" animBg="1"/>
      <p:bldP spid="14"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zh-CN" altLang="en-US" dirty="0">
                <a:effectLst>
                  <a:outerShdw blurRad="38100" dist="38100" dir="2700000" algn="tl">
                    <a:srgbClr val="000000">
                      <a:alpha val="43137"/>
                    </a:srgbClr>
                  </a:outerShdw>
                </a:effectLst>
                <a:latin typeface="+mn-lt"/>
                <a:ea typeface="+mn-ea"/>
                <a:cs typeface="+mn-ea"/>
                <a:sym typeface="+mn-lt"/>
              </a:rPr>
              <a:t>党章的概述</a:t>
            </a:r>
          </a:p>
        </p:txBody>
      </p:sp>
      <p:sp>
        <p:nvSpPr>
          <p:cNvPr id="4" name="文本占位符 23"/>
          <p:cNvSpPr txBox="1"/>
          <p:nvPr/>
        </p:nvSpPr>
        <p:spPr>
          <a:xfrm>
            <a:off x="10557438" y="599776"/>
            <a:ext cx="1589617" cy="1153584"/>
          </a:xfrm>
          <a:prstGeom prst="rect">
            <a:avLst/>
          </a:prstGeom>
        </p:spPr>
        <p:txBody>
          <a:bodyPr anchor="ctr" anchorCtr="0"/>
          <a:lstStyle>
            <a:lvl1pPr marL="0" indent="0" algn="ctr" defTabSz="1219200" rtl="0" eaLnBrk="1" latinLnBrk="0" hangingPunct="1">
              <a:spcBef>
                <a:spcPct val="20000"/>
              </a:spcBef>
              <a:buFont typeface="Arial" panose="020B0604020202020204" pitchFamily="34" charset="0"/>
              <a:buNone/>
              <a:defRPr sz="5335" b="1" kern="1200">
                <a:solidFill>
                  <a:schemeClr val="accent2">
                    <a:lumMod val="40000"/>
                    <a:lumOff val="60000"/>
                  </a:schemeClr>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dirty="0">
                <a:effectLst>
                  <a:outerShdw blurRad="38100" dist="38100" dir="2700000" algn="tl">
                    <a:srgbClr val="000000">
                      <a:alpha val="43137"/>
                    </a:srgbClr>
                  </a:outerShdw>
                </a:effectLst>
              </a:rPr>
              <a:t>一</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4000">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14:bounceEnd="44000">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14:bounceEnd="44000">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2831638" y="3332990"/>
            <a:ext cx="6537791" cy="1344084"/>
          </a:xfrm>
        </p:spPr>
        <p:txBody>
          <a:bodyPr/>
          <a:lstStyle/>
          <a:p>
            <a:pPr algn="ctr"/>
            <a:r>
              <a:rPr lang="zh-CN" altLang="en-US" dirty="0"/>
              <a:t>党的组织制度</a:t>
            </a:r>
          </a:p>
        </p:txBody>
      </p:sp>
      <p:sp>
        <p:nvSpPr>
          <p:cNvPr id="7" name="矩形 6"/>
          <p:cNvSpPr/>
          <p:nvPr/>
        </p:nvSpPr>
        <p:spPr>
          <a:xfrm>
            <a:off x="2975654" y="4760761"/>
            <a:ext cx="6240693" cy="461665"/>
          </a:xfrm>
          <a:prstGeom prst="rect">
            <a:avLst/>
          </a:prstGeom>
        </p:spPr>
        <p:txBody>
          <a:bodyPr wrap="square">
            <a:spAutoFit/>
          </a:bodyPr>
          <a:lstStyle/>
          <a:p>
            <a:pPr algn="ctr" defTabSz="1219200"/>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第</a:t>
            </a:r>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二</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a:t>
            </a:r>
            <a:endParaRPr lang="zh-CN" altLang="zh-CN" sz="2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党的组织制度</a:t>
            </a:r>
          </a:p>
        </p:txBody>
      </p:sp>
      <p:sp>
        <p:nvSpPr>
          <p:cNvPr id="38" name="TextBox 37"/>
          <p:cNvSpPr txBox="1"/>
          <p:nvPr/>
        </p:nvSpPr>
        <p:spPr>
          <a:xfrm>
            <a:off x="-627460" y="3846833"/>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党的组织制度</a:t>
            </a:r>
          </a:p>
        </p:txBody>
      </p:sp>
      <p:sp>
        <p:nvSpPr>
          <p:cNvPr id="39" name="矩形 38"/>
          <p:cNvSpPr/>
          <p:nvPr/>
        </p:nvSpPr>
        <p:spPr>
          <a:xfrm>
            <a:off x="5272354" y="2410542"/>
            <a:ext cx="6663625" cy="1405256"/>
          </a:xfrm>
          <a:prstGeom prst="rect">
            <a:avLst/>
          </a:prstGeom>
          <a:solidFill>
            <a:schemeClr val="accent1"/>
          </a:solidFill>
          <a:effectLst>
            <a:outerShdw blurRad="50800" dist="38100" dir="2700000" algn="tl" rotWithShape="0">
              <a:prstClr val="black">
                <a:alpha val="40000"/>
              </a:prstClr>
            </a:outerShdw>
          </a:effectLst>
        </p:spPr>
        <p:txBody>
          <a:bodyPr wrap="square">
            <a:spAutoFit/>
          </a:bodyPr>
          <a:lstStyle/>
          <a:p>
            <a:pP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中国共产党是根据自己的纲领和章程，按照民主集中制组织起来的统一整体。民主集中制是我们党的根本组织制度，是全体党员、党的组织和党内活动必须严格遵循的基本准则。</a:t>
            </a:r>
          </a:p>
        </p:txBody>
      </p:sp>
      <p:sp>
        <p:nvSpPr>
          <p:cNvPr id="2" name="矩形 1"/>
          <p:cNvSpPr/>
          <p:nvPr/>
        </p:nvSpPr>
        <p:spPr>
          <a:xfrm>
            <a:off x="5272353" y="5246834"/>
            <a:ext cx="6912768" cy="748795"/>
          </a:xfrm>
          <a:prstGeom prst="rect">
            <a:avLst/>
          </a:prstGeom>
        </p:spPr>
        <p:txBody>
          <a:bodyPr wrap="square">
            <a:spAutoFit/>
          </a:bodyPr>
          <a:lstStyle/>
          <a:p>
            <a:pP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2135" b="1" dirty="0">
                <a:solidFill>
                  <a:srgbClr val="9B0D13"/>
                </a:solidFill>
                <a:latin typeface="Impact" panose="020B0806030902050204"/>
                <a:ea typeface="微软雅黑" panose="020B0503020204020204" pitchFamily="34" charset="-122"/>
                <a:cs typeface="+mn-ea"/>
                <a:sym typeface="+mn-lt"/>
              </a:rPr>
              <a:t>第十一至十七条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对执行民主集中制的一些相关问题作了规定。</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5" name="矩形 4"/>
          <p:cNvSpPr/>
          <p:nvPr/>
        </p:nvSpPr>
        <p:spPr>
          <a:xfrm>
            <a:off x="5272353" y="4185472"/>
            <a:ext cx="6912768" cy="748795"/>
          </a:xfrm>
          <a:prstGeom prst="rect">
            <a:avLst/>
          </a:prstGeom>
        </p:spPr>
        <p:txBody>
          <a:bodyPr wrap="square">
            <a:spAutoFit/>
          </a:bodyPr>
          <a:lstStyle/>
          <a:p>
            <a:pP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2135" b="1" dirty="0">
                <a:solidFill>
                  <a:srgbClr val="9B0D13"/>
                </a:solidFill>
                <a:latin typeface="Impact" panose="020B0806030902050204"/>
                <a:ea typeface="微软雅黑" panose="020B0503020204020204" pitchFamily="34" charset="-122"/>
                <a:cs typeface="+mn-ea"/>
                <a:sym typeface="+mn-lt"/>
              </a:rPr>
              <a:t>第十条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党是根据自己的纲领和章程，按照民主集中制组织起来的统一整体。</a:t>
            </a:r>
          </a:p>
        </p:txBody>
      </p:sp>
      <p:sp>
        <p:nvSpPr>
          <p:cNvPr id="23" name="矩形 22"/>
          <p:cNvSpPr/>
          <p:nvPr/>
        </p:nvSpPr>
        <p:spPr>
          <a:xfrm>
            <a:off x="694885" y="4815080"/>
            <a:ext cx="4441008" cy="1175771"/>
          </a:xfrm>
          <a:prstGeom prst="rect">
            <a:avLst/>
          </a:prstGeom>
        </p:spPr>
        <p:txBody>
          <a:bodyPr wrap="square">
            <a:spAutoFit/>
          </a:bodyPr>
          <a:lstStyle/>
          <a:p>
            <a:pPr algn="just" defTabSz="1219200">
              <a:lnSpc>
                <a:spcPct val="120000"/>
              </a:lnSpc>
            </a:pPr>
            <a:r>
              <a:rPr lang="zh-CN" altLang="en-US" sz="2135" b="1" dirty="0">
                <a:solidFill>
                  <a:srgbClr val="9B0D13"/>
                </a:solidFill>
                <a:latin typeface="Impact" panose="020B0806030902050204"/>
                <a:ea typeface="微软雅黑" panose="020B0503020204020204" pitchFamily="34" charset="-122"/>
                <a:cs typeface="+mn-ea"/>
                <a:sym typeface="+mn-lt"/>
              </a:rPr>
              <a:t>第二章</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共八条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明确规定了民主集中制的六条基本原则，对执行民主集中制的一些相关问题作了具体规定。</a:t>
            </a:r>
          </a:p>
        </p:txBody>
      </p:sp>
      <p:grpSp>
        <p:nvGrpSpPr>
          <p:cNvPr id="24" name="组合 23"/>
          <p:cNvGrpSpPr/>
          <p:nvPr/>
        </p:nvGrpSpPr>
        <p:grpSpPr>
          <a:xfrm>
            <a:off x="746803" y="2122828"/>
            <a:ext cx="4224467" cy="1219383"/>
            <a:chOff x="560102" y="1592122"/>
            <a:chExt cx="3168350" cy="914538"/>
          </a:xfrm>
        </p:grpSpPr>
        <p:grpSp>
          <p:nvGrpSpPr>
            <p:cNvPr id="25" name="组合 24"/>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9"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7"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1500"/>
                                        <p:tgtEl>
                                          <p:spTgt spid="3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500"/>
                                        <p:tgtEl>
                                          <p:spTgt spid="23"/>
                                        </p:tgtEl>
                                      </p:cBhvr>
                                    </p:animEffect>
                                    <p:anim calcmode="lin" valueType="num">
                                      <p:cBhvr>
                                        <p:cTn id="18" dur="1500" fill="hold"/>
                                        <p:tgtEl>
                                          <p:spTgt spid="23"/>
                                        </p:tgtEl>
                                        <p:attrNameLst>
                                          <p:attrName>ppt_x</p:attrName>
                                        </p:attrNameLst>
                                      </p:cBhvr>
                                      <p:tavLst>
                                        <p:tav tm="0">
                                          <p:val>
                                            <p:strVal val="#ppt_x"/>
                                          </p:val>
                                        </p:tav>
                                        <p:tav tm="100000">
                                          <p:val>
                                            <p:strVal val="#ppt_x"/>
                                          </p:val>
                                        </p:tav>
                                      </p:tavLst>
                                    </p:anim>
                                    <p:anim calcmode="lin" valueType="num">
                                      <p:cBhvr>
                                        <p:cTn id="19" dur="15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16" presetClass="entr" presetSubtype="2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1500"/>
                                        <p:tgtEl>
                                          <p:spTgt spid="39"/>
                                        </p:tgtEl>
                                      </p:cBhvr>
                                    </p:animEffect>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500"/>
                                        <p:tgtEl>
                                          <p:spTgt spid="5"/>
                                        </p:tgtEl>
                                      </p:cBhvr>
                                    </p:animEffect>
                                    <p:anim calcmode="lin" valueType="num">
                                      <p:cBhvr>
                                        <p:cTn id="28" dur="1500" fill="hold"/>
                                        <p:tgtEl>
                                          <p:spTgt spid="5"/>
                                        </p:tgtEl>
                                        <p:attrNameLst>
                                          <p:attrName>ppt_x</p:attrName>
                                        </p:attrNameLst>
                                      </p:cBhvr>
                                      <p:tavLst>
                                        <p:tav tm="0">
                                          <p:val>
                                            <p:strVal val="#ppt_x"/>
                                          </p:val>
                                        </p:tav>
                                        <p:tav tm="100000">
                                          <p:val>
                                            <p:strVal val="#ppt_x"/>
                                          </p:val>
                                        </p:tav>
                                      </p:tavLst>
                                    </p:anim>
                                    <p:anim calcmode="lin" valueType="num">
                                      <p:cBhvr>
                                        <p:cTn id="29" dur="15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500"/>
                                        <p:tgtEl>
                                          <p:spTgt spid="2"/>
                                        </p:tgtEl>
                                      </p:cBhvr>
                                    </p:animEffect>
                                    <p:anim calcmode="lin" valueType="num">
                                      <p:cBhvr>
                                        <p:cTn id="34" dur="1500" fill="hold"/>
                                        <p:tgtEl>
                                          <p:spTgt spid="2"/>
                                        </p:tgtEl>
                                        <p:attrNameLst>
                                          <p:attrName>ppt_x</p:attrName>
                                        </p:attrNameLst>
                                      </p:cBhvr>
                                      <p:tavLst>
                                        <p:tav tm="0">
                                          <p:val>
                                            <p:strVal val="#ppt_x"/>
                                          </p:val>
                                        </p:tav>
                                        <p:tav tm="100000">
                                          <p:val>
                                            <p:strVal val="#ppt_x"/>
                                          </p:val>
                                        </p:tav>
                                      </p:tavLst>
                                    </p:anim>
                                    <p:anim calcmode="lin" valueType="num">
                                      <p:cBhvr>
                                        <p:cTn id="3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2" grpId="0"/>
      <p:bldP spid="5"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1007435" y="390484"/>
            <a:ext cx="7393616" cy="768349"/>
          </a:xfrm>
        </p:spPr>
        <p:txBody>
          <a:bodyPr>
            <a:normAutofit/>
          </a:bodyPr>
          <a:lstStyle/>
          <a:p>
            <a:pPr>
              <a:lnSpc>
                <a:spcPct val="120000"/>
              </a:lnSpc>
              <a:spcBef>
                <a:spcPct val="0"/>
              </a:spcBef>
            </a:pPr>
            <a:r>
              <a:rPr lang="zh-CN" altLang="en-US" dirty="0">
                <a:cs typeface="+mn-ea"/>
                <a:sym typeface="+mn-lt"/>
              </a:rPr>
              <a:t>党的民主集中制的基本原则</a:t>
            </a:r>
          </a:p>
        </p:txBody>
      </p:sp>
      <p:sp>
        <p:nvSpPr>
          <p:cNvPr id="2" name="矩形 1"/>
          <p:cNvSpPr/>
          <p:nvPr/>
        </p:nvSpPr>
        <p:spPr>
          <a:xfrm>
            <a:off x="5231904" y="2189715"/>
            <a:ext cx="6720747" cy="1520544"/>
          </a:xfrm>
          <a:prstGeom prst="rect">
            <a:avLst/>
          </a:prstGeom>
        </p:spPr>
        <p:txBody>
          <a:bodyPr wrap="square">
            <a:spAutoFit/>
          </a:bodyPr>
          <a:lstStyle/>
          <a:p>
            <a:pPr algn="just"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一</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党员个人服从党的组织，少数服从多数，下级组织服从上级组织，全党各个组织和全体党员服从党的全国代表大会和中央委员会。</a:t>
            </a: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just" defTabSz="1219200">
              <a:lnSpc>
                <a:spcPct val="120000"/>
              </a:lnSpc>
            </a:pP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5" name="矩形 4"/>
          <p:cNvSpPr/>
          <p:nvPr/>
        </p:nvSpPr>
        <p:spPr>
          <a:xfrm>
            <a:off x="5231904" y="4542254"/>
            <a:ext cx="6720747" cy="1520544"/>
          </a:xfrm>
          <a:prstGeom prst="rect">
            <a:avLst/>
          </a:prstGeom>
        </p:spPr>
        <p:txBody>
          <a:bodyPr wrap="square">
            <a:spAutoFit/>
          </a:bodyPr>
          <a:lstStyle/>
          <a:p>
            <a:pPr algn="just"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三</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党的最高领导机关，是党的全国代表大会和它所产生的中央委员会。党的地方各级领导机关，是党的地方各级代表大会和它们所产生的委员会。党的各级委员会向同级的代表大会负责并报告工作。</a:t>
            </a: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6" name="矩形 5"/>
          <p:cNvSpPr/>
          <p:nvPr/>
        </p:nvSpPr>
        <p:spPr>
          <a:xfrm>
            <a:off x="5231904" y="3562962"/>
            <a:ext cx="6720747" cy="1175771"/>
          </a:xfrm>
          <a:prstGeom prst="rect">
            <a:avLst/>
          </a:prstGeom>
        </p:spPr>
        <p:txBody>
          <a:bodyPr wrap="square">
            <a:spAutoFit/>
          </a:bodyPr>
          <a:lstStyle/>
          <a:p>
            <a:pPr algn="just"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二</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党的各级领导机关，除它们派出的代表机关和在非党组织中的党组外，都由选举产生。</a:t>
            </a:r>
          </a:p>
          <a:p>
            <a:pPr algn="just" defTabSz="1219200">
              <a:lnSpc>
                <a:spcPct val="120000"/>
              </a:lnSpc>
            </a:pP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3" name="TextBox 22"/>
          <p:cNvSpPr txBox="1"/>
          <p:nvPr/>
        </p:nvSpPr>
        <p:spPr>
          <a:xfrm>
            <a:off x="694886" y="3645331"/>
            <a:ext cx="3952796" cy="1865126"/>
          </a:xfrm>
          <a:prstGeom prst="rect">
            <a:avLst/>
          </a:prstGeom>
          <a:noFill/>
        </p:spPr>
        <p:txBody>
          <a:bodyPr wrap="square" rtlCol="0">
            <a:spAutoFit/>
          </a:bodyPr>
          <a:lstStyle/>
          <a:p>
            <a:pP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民主集中制</a:t>
            </a:r>
            <a:endParaRPr lang="en-US" altLang="zh-CN" sz="4800" b="1" dirty="0">
              <a:solidFill>
                <a:srgbClr val="9B0D13"/>
              </a:solidFill>
              <a:latin typeface="Impact" panose="020B0806030902050204"/>
              <a:ea typeface="微软雅黑" panose="020B0503020204020204" pitchFamily="34" charset="-122"/>
              <a:cs typeface="+mn-ea"/>
              <a:sym typeface="+mn-lt"/>
            </a:endParaRPr>
          </a:p>
          <a:p>
            <a:pPr algn="r" defTabSz="1219200">
              <a:lnSpc>
                <a:spcPct val="120000"/>
              </a:lnSpc>
            </a:pPr>
            <a:r>
              <a:rPr lang="zh-CN" altLang="en-US" sz="4800" b="1" dirty="0">
                <a:solidFill>
                  <a:srgbClr val="000000">
                    <a:lumMod val="75000"/>
                    <a:lumOff val="25000"/>
                  </a:srgbClr>
                </a:solidFill>
                <a:latin typeface="Impact" panose="020B0806030902050204"/>
                <a:ea typeface="微软雅黑" panose="020B0503020204020204" pitchFamily="34" charset="-122"/>
                <a:cs typeface="+mn-ea"/>
                <a:sym typeface="+mn-lt"/>
              </a:rPr>
              <a:t>六项基本原则</a:t>
            </a:r>
          </a:p>
        </p:txBody>
      </p:sp>
      <p:grpSp>
        <p:nvGrpSpPr>
          <p:cNvPr id="16" name="组合 15"/>
          <p:cNvGrpSpPr/>
          <p:nvPr/>
        </p:nvGrpSpPr>
        <p:grpSpPr>
          <a:xfrm>
            <a:off x="746803" y="2122828"/>
            <a:ext cx="4224467" cy="1219383"/>
            <a:chOff x="560102" y="1592122"/>
            <a:chExt cx="3168350" cy="914538"/>
          </a:xfrm>
        </p:grpSpPr>
        <p:grpSp>
          <p:nvGrpSpPr>
            <p:cNvPr id="17" name="组合 16"/>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1"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19"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6"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2000"/>
                                        <p:tgtEl>
                                          <p:spTgt spid="23"/>
                                        </p:tgtEl>
                                      </p:cBhvr>
                                    </p:animEffect>
                                  </p:childTnLst>
                                </p:cTn>
                              </p:par>
                            </p:childTnLst>
                          </p:cTn>
                        </p:par>
                        <p:par>
                          <p:cTn id="14" fill="hold">
                            <p:stCondLst>
                              <p:cond delay="35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anim calcmode="lin" valueType="num">
                                      <p:cBhvr>
                                        <p:cTn id="18" dur="1500" fill="hold"/>
                                        <p:tgtEl>
                                          <p:spTgt spid="2"/>
                                        </p:tgtEl>
                                        <p:attrNameLst>
                                          <p:attrName>ppt_x</p:attrName>
                                        </p:attrNameLst>
                                      </p:cBhvr>
                                      <p:tavLst>
                                        <p:tav tm="0">
                                          <p:val>
                                            <p:strVal val="#ppt_x"/>
                                          </p:val>
                                        </p:tav>
                                        <p:tav tm="100000">
                                          <p:val>
                                            <p:strVal val="#ppt_x"/>
                                          </p:val>
                                        </p:tav>
                                      </p:tavLst>
                                    </p:anim>
                                    <p:anim calcmode="lin" valueType="num">
                                      <p:cBhvr>
                                        <p:cTn id="19" dur="1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anim calcmode="lin" valueType="num">
                                      <p:cBhvr>
                                        <p:cTn id="24" dur="1500" fill="hold"/>
                                        <p:tgtEl>
                                          <p:spTgt spid="6"/>
                                        </p:tgtEl>
                                        <p:attrNameLst>
                                          <p:attrName>ppt_x</p:attrName>
                                        </p:attrNameLst>
                                      </p:cBhvr>
                                      <p:tavLst>
                                        <p:tav tm="0">
                                          <p:val>
                                            <p:strVal val="#ppt_x"/>
                                          </p:val>
                                        </p:tav>
                                        <p:tav tm="100000">
                                          <p:val>
                                            <p:strVal val="#ppt_x"/>
                                          </p:val>
                                        </p:tav>
                                      </p:tavLst>
                                    </p:anim>
                                    <p:anim calcmode="lin" valueType="num">
                                      <p:cBhvr>
                                        <p:cTn id="25" dur="1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6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500"/>
                                        <p:tgtEl>
                                          <p:spTgt spid="5"/>
                                        </p:tgtEl>
                                      </p:cBhvr>
                                    </p:animEffect>
                                    <p:anim calcmode="lin" valueType="num">
                                      <p:cBhvr>
                                        <p:cTn id="30" dur="1500" fill="hold"/>
                                        <p:tgtEl>
                                          <p:spTgt spid="5"/>
                                        </p:tgtEl>
                                        <p:attrNameLst>
                                          <p:attrName>ppt_x</p:attrName>
                                        </p:attrNameLst>
                                      </p:cBhvr>
                                      <p:tavLst>
                                        <p:tav tm="0">
                                          <p:val>
                                            <p:strVal val="#ppt_x"/>
                                          </p:val>
                                        </p:tav>
                                        <p:tav tm="100000">
                                          <p:val>
                                            <p:strVal val="#ppt_x"/>
                                          </p:val>
                                        </p:tav>
                                      </p:tavLst>
                                    </p:anim>
                                    <p:anim calcmode="lin" valueType="num">
                                      <p:cBhvr>
                                        <p:cTn id="31"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党的民主集中制的基本原则</a:t>
            </a:r>
          </a:p>
        </p:txBody>
      </p:sp>
      <p:sp>
        <p:nvSpPr>
          <p:cNvPr id="5" name="矩形 4"/>
          <p:cNvSpPr/>
          <p:nvPr/>
        </p:nvSpPr>
        <p:spPr>
          <a:xfrm>
            <a:off x="335362" y="1928920"/>
            <a:ext cx="7104789" cy="1865319"/>
          </a:xfrm>
          <a:prstGeom prst="rect">
            <a:avLst/>
          </a:prstGeom>
        </p:spPr>
        <p:txBody>
          <a:bodyPr wrap="square">
            <a:spAutoFit/>
          </a:bodyPr>
          <a:lstStyle/>
          <a:p>
            <a:pPr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四</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的上级组织要经常听取下级组织和党员群众的意见，及时解决他们提出的问题。党的下级组织既要向上级组织请示和报告工作，又要独立负责地解决自己职责范围内的问题。上下级组织之间要互通情报、互相支持和互相监督。党的各级组织要按规定实行党务公开，使党员对党内事务有更多的了解和参与。</a:t>
            </a:r>
          </a:p>
        </p:txBody>
      </p:sp>
      <p:sp>
        <p:nvSpPr>
          <p:cNvPr id="6" name="矩形 5"/>
          <p:cNvSpPr/>
          <p:nvPr/>
        </p:nvSpPr>
        <p:spPr>
          <a:xfrm>
            <a:off x="335361" y="3698443"/>
            <a:ext cx="7081488" cy="1520544"/>
          </a:xfrm>
          <a:prstGeom prst="rect">
            <a:avLst/>
          </a:prstGeom>
        </p:spPr>
        <p:txBody>
          <a:bodyPr wrap="square">
            <a:spAutoFit/>
          </a:bodyPr>
          <a:lstStyle/>
          <a:p>
            <a:pPr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五</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的各级委员会实行集体领导和个人分工负责相结合的制度。凡属重大问题都要按照集体领导、民主集中、个别酝酿、会议决定的原则，由党的委员会集体讨论，作出决定；委员会成员要根据集体的决定和分工，切实履行自己的职责。</a:t>
            </a:r>
          </a:p>
        </p:txBody>
      </p:sp>
      <p:sp>
        <p:nvSpPr>
          <p:cNvPr id="7" name="矩形 6"/>
          <p:cNvSpPr/>
          <p:nvPr/>
        </p:nvSpPr>
        <p:spPr>
          <a:xfrm>
            <a:off x="335361" y="5203254"/>
            <a:ext cx="7089255" cy="1175771"/>
          </a:xfrm>
          <a:prstGeom prst="rect">
            <a:avLst/>
          </a:prstGeom>
        </p:spPr>
        <p:txBody>
          <a:bodyPr wrap="square">
            <a:spAutoFit/>
          </a:bodyPr>
          <a:lstStyle/>
          <a:p>
            <a:pPr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六</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党禁止任何形式的个人崇拜。要保证党的领导人的活动处于党和人民的监督之下，同时维护一切代表党和人民利益的领导人的威信。</a:t>
            </a:r>
          </a:p>
        </p:txBody>
      </p:sp>
      <p:sp>
        <p:nvSpPr>
          <p:cNvPr id="13" name="TextBox 12"/>
          <p:cNvSpPr txBox="1"/>
          <p:nvPr/>
        </p:nvSpPr>
        <p:spPr>
          <a:xfrm>
            <a:off x="7632171" y="3885970"/>
            <a:ext cx="3952796" cy="1865126"/>
          </a:xfrm>
          <a:prstGeom prst="rect">
            <a:avLst/>
          </a:prstGeom>
          <a:noFill/>
        </p:spPr>
        <p:txBody>
          <a:bodyPr wrap="square" rtlCol="0">
            <a:spAutoFit/>
          </a:bodyPr>
          <a:lstStyle/>
          <a:p>
            <a:pP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民主集中制</a:t>
            </a:r>
            <a:endParaRPr lang="en-US" altLang="zh-CN" sz="4800" b="1" dirty="0">
              <a:solidFill>
                <a:srgbClr val="9B0D13"/>
              </a:solidFill>
              <a:latin typeface="Impact" panose="020B0806030902050204"/>
              <a:ea typeface="微软雅黑" panose="020B0503020204020204" pitchFamily="34" charset="-122"/>
              <a:cs typeface="+mn-ea"/>
              <a:sym typeface="+mn-lt"/>
            </a:endParaRPr>
          </a:p>
          <a:p>
            <a:pPr algn="r" defTabSz="1219200">
              <a:lnSpc>
                <a:spcPct val="120000"/>
              </a:lnSpc>
            </a:pPr>
            <a:r>
              <a:rPr lang="zh-CN" altLang="en-US" sz="4800" b="1" dirty="0">
                <a:solidFill>
                  <a:srgbClr val="000000">
                    <a:lumMod val="75000"/>
                    <a:lumOff val="25000"/>
                  </a:srgbClr>
                </a:solidFill>
                <a:latin typeface="Impact" panose="020B0806030902050204"/>
                <a:ea typeface="微软雅黑" panose="020B0503020204020204" pitchFamily="34" charset="-122"/>
                <a:cs typeface="+mn-ea"/>
                <a:sym typeface="+mn-lt"/>
              </a:rPr>
              <a:t>六项基本原则</a:t>
            </a:r>
          </a:p>
        </p:txBody>
      </p:sp>
      <p:grpSp>
        <p:nvGrpSpPr>
          <p:cNvPr id="16" name="组合 15"/>
          <p:cNvGrpSpPr/>
          <p:nvPr/>
        </p:nvGrpSpPr>
        <p:grpSpPr>
          <a:xfrm>
            <a:off x="7638895" y="2122828"/>
            <a:ext cx="4224467" cy="1219383"/>
            <a:chOff x="560102" y="1592122"/>
            <a:chExt cx="3168350" cy="914538"/>
          </a:xfrm>
        </p:grpSpPr>
        <p:grpSp>
          <p:nvGrpSpPr>
            <p:cNvPr id="17" name="组合 16"/>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25"/>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6"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par>
                          <p:cTn id="14" fill="hold">
                            <p:stCondLst>
                              <p:cond delay="3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anim calcmode="lin" valueType="num">
                                      <p:cBhvr>
                                        <p:cTn id="18" dur="1500" fill="hold"/>
                                        <p:tgtEl>
                                          <p:spTgt spid="5"/>
                                        </p:tgtEl>
                                        <p:attrNameLst>
                                          <p:attrName>ppt_x</p:attrName>
                                        </p:attrNameLst>
                                      </p:cBhvr>
                                      <p:tavLst>
                                        <p:tav tm="0">
                                          <p:val>
                                            <p:strVal val="#ppt_x"/>
                                          </p:val>
                                        </p:tav>
                                        <p:tav tm="100000">
                                          <p:val>
                                            <p:strVal val="#ppt_x"/>
                                          </p:val>
                                        </p:tav>
                                      </p:tavLst>
                                    </p:anim>
                                    <p:anim calcmode="lin" valueType="num">
                                      <p:cBhvr>
                                        <p:cTn id="19" dur="1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anim calcmode="lin" valueType="num">
                                      <p:cBhvr>
                                        <p:cTn id="24" dur="1500" fill="hold"/>
                                        <p:tgtEl>
                                          <p:spTgt spid="6"/>
                                        </p:tgtEl>
                                        <p:attrNameLst>
                                          <p:attrName>ppt_x</p:attrName>
                                        </p:attrNameLst>
                                      </p:cBhvr>
                                      <p:tavLst>
                                        <p:tav tm="0">
                                          <p:val>
                                            <p:strVal val="#ppt_x"/>
                                          </p:val>
                                        </p:tav>
                                        <p:tav tm="100000">
                                          <p:val>
                                            <p:strVal val="#ppt_x"/>
                                          </p:val>
                                        </p:tav>
                                      </p:tavLst>
                                    </p:anim>
                                    <p:anim calcmode="lin" valueType="num">
                                      <p:cBhvr>
                                        <p:cTn id="25" dur="1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65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anim calcmode="lin" valueType="num">
                                      <p:cBhvr>
                                        <p:cTn id="30" dur="1500" fill="hold"/>
                                        <p:tgtEl>
                                          <p:spTgt spid="7"/>
                                        </p:tgtEl>
                                        <p:attrNameLst>
                                          <p:attrName>ppt_x</p:attrName>
                                        </p:attrNameLst>
                                      </p:cBhvr>
                                      <p:tavLst>
                                        <p:tav tm="0">
                                          <p:val>
                                            <p:strVal val="#ppt_x"/>
                                          </p:val>
                                        </p:tav>
                                        <p:tav tm="100000">
                                          <p:val>
                                            <p:strVal val="#ppt_x"/>
                                          </p:val>
                                        </p:tav>
                                      </p:tavLst>
                                    </p:anim>
                                    <p:anim calcmode="lin" valueType="num">
                                      <p:cBhvr>
                                        <p:cTn id="31"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2827104" y="3108018"/>
            <a:ext cx="6537791" cy="1344084"/>
          </a:xfrm>
        </p:spPr>
        <p:txBody>
          <a:bodyPr/>
          <a:lstStyle/>
          <a:p>
            <a:pPr algn="ctr"/>
            <a:r>
              <a:rPr lang="zh-CN" altLang="en-US" dirty="0"/>
              <a:t>党的组织体系</a:t>
            </a:r>
          </a:p>
        </p:txBody>
      </p:sp>
      <p:sp>
        <p:nvSpPr>
          <p:cNvPr id="3" name="矩形 2"/>
          <p:cNvSpPr/>
          <p:nvPr/>
        </p:nvSpPr>
        <p:spPr>
          <a:xfrm>
            <a:off x="2971120" y="4535789"/>
            <a:ext cx="6240693" cy="461665"/>
          </a:xfrm>
          <a:prstGeom prst="rect">
            <a:avLst/>
          </a:prstGeom>
        </p:spPr>
        <p:txBody>
          <a:bodyPr wrap="square">
            <a:spAutoFit/>
          </a:bodyPr>
          <a:lstStyle/>
          <a:p>
            <a:pPr defTabSz="1219200"/>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第三章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第</a:t>
            </a:r>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四</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第</a:t>
            </a:r>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五</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第九章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a:t>
            </a:r>
            <a:endParaRPr lang="zh-CN" altLang="zh-CN" sz="2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党的组织体系</a:t>
            </a:r>
          </a:p>
        </p:txBody>
      </p:sp>
      <p:sp>
        <p:nvSpPr>
          <p:cNvPr id="39" name="矩形 38"/>
          <p:cNvSpPr/>
          <p:nvPr/>
        </p:nvSpPr>
        <p:spPr>
          <a:xfrm>
            <a:off x="694886" y="4737854"/>
            <a:ext cx="6361221" cy="789896"/>
          </a:xfrm>
          <a:prstGeom prst="rect">
            <a:avLst/>
          </a:prstGeom>
        </p:spPr>
        <p:txBody>
          <a:bodyPr wrap="square">
            <a:spAutoFit/>
          </a:bodyPr>
          <a:lstStyle/>
          <a:p>
            <a:pPr defTabSz="1219200"/>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9B0D13"/>
                </a:solidFill>
                <a:latin typeface="微软雅黑" panose="020B0503020204020204" pitchFamily="34" charset="-122"/>
                <a:ea typeface="微软雅黑" panose="020B0503020204020204" pitchFamily="34" charset="-122"/>
                <a:cs typeface="+mn-ea"/>
                <a:sym typeface="+mn-lt"/>
              </a:rPr>
              <a:t>党的组织体系</a:t>
            </a: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包括党的中央组织、党的地方组织、党的基层组织和党组。</a:t>
            </a:r>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nvGrpSpPr>
          <p:cNvPr id="4" name="组合 3"/>
          <p:cNvGrpSpPr/>
          <p:nvPr/>
        </p:nvGrpSpPr>
        <p:grpSpPr>
          <a:xfrm>
            <a:off x="7621760" y="2276873"/>
            <a:ext cx="4618923" cy="516909"/>
            <a:chOff x="5716320" y="1707654"/>
            <a:chExt cx="3464192" cy="387682"/>
          </a:xfrm>
        </p:grpSpPr>
        <p:sp>
          <p:nvSpPr>
            <p:cNvPr id="2" name="矩形 1"/>
            <p:cNvSpPr/>
            <p:nvPr/>
          </p:nvSpPr>
          <p:spPr>
            <a:xfrm>
              <a:off x="6804247" y="1707654"/>
              <a:ext cx="2376265" cy="377075"/>
            </a:xfrm>
            <a:prstGeom prst="rect">
              <a:avLst/>
            </a:prstGeom>
          </p:spPr>
          <p:txBody>
            <a:bodyPr wrap="square">
              <a:spAutoFit/>
            </a:bodyPr>
            <a:lstStyle/>
            <a:p>
              <a:pPr defTabSz="1219200"/>
              <a:r>
                <a:rPr lang="zh-CN" altLang="zh-CN" sz="2665" b="1" dirty="0">
                  <a:solidFill>
                    <a:srgbClr val="000000">
                      <a:lumMod val="75000"/>
                      <a:lumOff val="25000"/>
                    </a:srgbClr>
                  </a:solidFill>
                  <a:latin typeface="Impact" panose="020B0806030902050204"/>
                  <a:ea typeface="微软雅黑" panose="020B0503020204020204" pitchFamily="34" charset="-122"/>
                  <a:cs typeface="+mn-ea"/>
                  <a:sym typeface="+mn-lt"/>
                </a:rPr>
                <a:t>党的中央组织</a:t>
              </a:r>
              <a:endPar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5" name="矩形 4"/>
            <p:cNvSpPr/>
            <p:nvPr/>
          </p:nvSpPr>
          <p:spPr>
            <a:xfrm>
              <a:off x="5716320" y="1718261"/>
              <a:ext cx="906739" cy="377075"/>
            </a:xfrm>
            <a:prstGeom prst="rect">
              <a:avLst/>
            </a:prstGeom>
            <a:solidFill>
              <a:schemeClr val="accent1"/>
            </a:solidFill>
            <a:effectLst>
              <a:outerShdw blurRad="50800" dist="38100" dir="2700000" algn="tl" rotWithShape="0">
                <a:prstClr val="black">
                  <a:alpha val="40000"/>
                </a:prstClr>
              </a:outerShdw>
            </a:effectLst>
          </p:spPr>
          <p:txBody>
            <a:bodyPr wrap="none">
              <a:spAutoFit/>
            </a:bodyPr>
            <a:lstStyle/>
            <a:p>
              <a:pPr defTabSz="1219200"/>
              <a:r>
                <a:rPr lang="zh-CN" altLang="zh-CN" sz="2665" b="1" dirty="0">
                  <a:solidFill>
                    <a:srgbClr val="FFBE00">
                      <a:lumMod val="40000"/>
                      <a:lumOff val="60000"/>
                    </a:srgbClr>
                  </a:solidFill>
                  <a:latin typeface="Impact" panose="020B0806030902050204"/>
                  <a:ea typeface="微软雅黑" panose="020B0503020204020204" pitchFamily="34" charset="-122"/>
                  <a:cs typeface="+mn-ea"/>
                  <a:sym typeface="+mn-lt"/>
                </a:rPr>
                <a:t>第三章</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grpSp>
      <p:grpSp>
        <p:nvGrpSpPr>
          <p:cNvPr id="9" name="组合 8"/>
          <p:cNvGrpSpPr/>
          <p:nvPr/>
        </p:nvGrpSpPr>
        <p:grpSpPr>
          <a:xfrm>
            <a:off x="7621760" y="3221461"/>
            <a:ext cx="4618923" cy="508458"/>
            <a:chOff x="5716320" y="2416093"/>
            <a:chExt cx="3464192" cy="381343"/>
          </a:xfrm>
        </p:grpSpPr>
        <p:sp>
          <p:nvSpPr>
            <p:cNvPr id="22" name="矩形 21"/>
            <p:cNvSpPr/>
            <p:nvPr/>
          </p:nvSpPr>
          <p:spPr>
            <a:xfrm>
              <a:off x="6804247" y="2420362"/>
              <a:ext cx="2376265" cy="377074"/>
            </a:xfrm>
            <a:prstGeom prst="rect">
              <a:avLst/>
            </a:prstGeom>
          </p:spPr>
          <p:txBody>
            <a:bodyPr wrap="square">
              <a:spAutoFit/>
            </a:bodyPr>
            <a:lstStyle/>
            <a:p>
              <a:pPr defTabSz="1219200"/>
              <a:r>
                <a:rPr lang="zh-CN" altLang="zh-CN" sz="2665" b="1" dirty="0">
                  <a:solidFill>
                    <a:srgbClr val="000000">
                      <a:lumMod val="75000"/>
                      <a:lumOff val="25000"/>
                    </a:srgbClr>
                  </a:solidFill>
                  <a:latin typeface="Impact" panose="020B0806030902050204"/>
                  <a:ea typeface="微软雅黑" panose="020B0503020204020204" pitchFamily="34" charset="-122"/>
                  <a:cs typeface="+mn-ea"/>
                  <a:sym typeface="+mn-lt"/>
                </a:rPr>
                <a:t>党的</a:t>
              </a:r>
              <a:r>
                <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rPr>
                <a:t>地方</a:t>
              </a:r>
              <a:r>
                <a:rPr lang="zh-CN" altLang="zh-CN" sz="2665" b="1" dirty="0">
                  <a:solidFill>
                    <a:srgbClr val="000000">
                      <a:lumMod val="75000"/>
                      <a:lumOff val="25000"/>
                    </a:srgbClr>
                  </a:solidFill>
                  <a:latin typeface="Impact" panose="020B0806030902050204"/>
                  <a:ea typeface="微软雅黑" panose="020B0503020204020204" pitchFamily="34" charset="-122"/>
                  <a:cs typeface="+mn-ea"/>
                  <a:sym typeface="+mn-lt"/>
                </a:rPr>
                <a:t>组织</a:t>
              </a:r>
              <a:endPar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6" name="矩形 5"/>
            <p:cNvSpPr/>
            <p:nvPr/>
          </p:nvSpPr>
          <p:spPr>
            <a:xfrm>
              <a:off x="5716320" y="2416093"/>
              <a:ext cx="906739" cy="377074"/>
            </a:xfrm>
            <a:prstGeom prst="rect">
              <a:avLst/>
            </a:prstGeom>
            <a:solidFill>
              <a:schemeClr val="accent1"/>
            </a:solidFill>
            <a:effectLst>
              <a:outerShdw blurRad="50800" dist="38100" dir="2700000" algn="tl" rotWithShape="0">
                <a:prstClr val="black">
                  <a:alpha val="40000"/>
                </a:prstClr>
              </a:outerShdw>
            </a:effectLst>
          </p:spPr>
          <p:txBody>
            <a:bodyPr wrap="none">
              <a:spAutoFit/>
            </a:bodyPr>
            <a:lstStyle/>
            <a:p>
              <a:pPr defTabSz="1219200"/>
              <a:r>
                <a:rPr lang="zh-CN" altLang="zh-CN" sz="2665" b="1" dirty="0">
                  <a:solidFill>
                    <a:srgbClr val="FFBE00">
                      <a:lumMod val="40000"/>
                      <a:lumOff val="60000"/>
                    </a:srgbClr>
                  </a:solidFill>
                  <a:latin typeface="Impact" panose="020B0806030902050204"/>
                  <a:ea typeface="微软雅黑" panose="020B0503020204020204" pitchFamily="34" charset="-122"/>
                  <a:cs typeface="+mn-ea"/>
                  <a:sym typeface="+mn-lt"/>
                </a:rPr>
                <a:t>第</a:t>
              </a:r>
              <a:r>
                <a:rPr lang="zh-CN" altLang="en-US" sz="2665" b="1" dirty="0">
                  <a:solidFill>
                    <a:srgbClr val="FFBE00">
                      <a:lumMod val="40000"/>
                      <a:lumOff val="60000"/>
                    </a:srgbClr>
                  </a:solidFill>
                  <a:latin typeface="Impact" panose="020B0806030902050204"/>
                  <a:ea typeface="微软雅黑" panose="020B0503020204020204" pitchFamily="34" charset="-122"/>
                  <a:cs typeface="+mn-ea"/>
                  <a:sym typeface="+mn-lt"/>
                </a:rPr>
                <a:t>四</a:t>
              </a:r>
              <a:r>
                <a:rPr lang="zh-CN" altLang="zh-CN" sz="2665" b="1" dirty="0">
                  <a:solidFill>
                    <a:srgbClr val="FFBE00">
                      <a:lumMod val="40000"/>
                      <a:lumOff val="60000"/>
                    </a:srgbClr>
                  </a:solidFill>
                  <a:latin typeface="Impact" panose="020B0806030902050204"/>
                  <a:ea typeface="微软雅黑" panose="020B0503020204020204" pitchFamily="34" charset="-122"/>
                  <a:cs typeface="+mn-ea"/>
                  <a:sym typeface="+mn-lt"/>
                </a:rPr>
                <a:t>章</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grpSp>
      <p:grpSp>
        <p:nvGrpSpPr>
          <p:cNvPr id="10" name="组合 9"/>
          <p:cNvGrpSpPr/>
          <p:nvPr/>
        </p:nvGrpSpPr>
        <p:grpSpPr>
          <a:xfrm>
            <a:off x="7621760" y="4151901"/>
            <a:ext cx="4618923" cy="528293"/>
            <a:chOff x="5716320" y="3113925"/>
            <a:chExt cx="3464192" cy="396220"/>
          </a:xfrm>
        </p:grpSpPr>
        <p:sp>
          <p:nvSpPr>
            <p:cNvPr id="23" name="矩形 22"/>
            <p:cNvSpPr/>
            <p:nvPr/>
          </p:nvSpPr>
          <p:spPr>
            <a:xfrm>
              <a:off x="6804247" y="3133070"/>
              <a:ext cx="2376265" cy="377075"/>
            </a:xfrm>
            <a:prstGeom prst="rect">
              <a:avLst/>
            </a:prstGeom>
          </p:spPr>
          <p:txBody>
            <a:bodyPr wrap="square">
              <a:spAutoFit/>
            </a:bodyPr>
            <a:lstStyle/>
            <a:p>
              <a:pPr defTabSz="1219200"/>
              <a:r>
                <a:rPr lang="zh-CN" altLang="zh-CN" sz="2665" b="1" dirty="0">
                  <a:solidFill>
                    <a:srgbClr val="000000">
                      <a:lumMod val="75000"/>
                      <a:lumOff val="25000"/>
                    </a:srgbClr>
                  </a:solidFill>
                  <a:latin typeface="Impact" panose="020B0806030902050204"/>
                  <a:ea typeface="微软雅黑" panose="020B0503020204020204" pitchFamily="34" charset="-122"/>
                  <a:cs typeface="+mn-ea"/>
                  <a:sym typeface="+mn-lt"/>
                </a:rPr>
                <a:t>党的</a:t>
              </a:r>
              <a:r>
                <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rPr>
                <a:t>基层</a:t>
              </a:r>
              <a:r>
                <a:rPr lang="zh-CN" altLang="zh-CN" sz="2665" b="1" dirty="0">
                  <a:solidFill>
                    <a:srgbClr val="000000">
                      <a:lumMod val="75000"/>
                      <a:lumOff val="25000"/>
                    </a:srgbClr>
                  </a:solidFill>
                  <a:latin typeface="Impact" panose="020B0806030902050204"/>
                  <a:ea typeface="微软雅黑" panose="020B0503020204020204" pitchFamily="34" charset="-122"/>
                  <a:cs typeface="+mn-ea"/>
                  <a:sym typeface="+mn-lt"/>
                </a:rPr>
                <a:t>组织</a:t>
              </a:r>
              <a:endPar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7" name="矩形 6"/>
            <p:cNvSpPr/>
            <p:nvPr/>
          </p:nvSpPr>
          <p:spPr>
            <a:xfrm>
              <a:off x="5716320" y="3113925"/>
              <a:ext cx="906739" cy="377075"/>
            </a:xfrm>
            <a:prstGeom prst="rect">
              <a:avLst/>
            </a:prstGeom>
            <a:solidFill>
              <a:schemeClr val="accent1"/>
            </a:solidFill>
            <a:effectLst>
              <a:outerShdw blurRad="50800" dist="38100" dir="2700000" algn="tl" rotWithShape="0">
                <a:prstClr val="black">
                  <a:alpha val="40000"/>
                </a:prstClr>
              </a:outerShdw>
            </a:effectLst>
          </p:spPr>
          <p:txBody>
            <a:bodyPr wrap="none">
              <a:spAutoFit/>
            </a:bodyPr>
            <a:lstStyle/>
            <a:p>
              <a:pPr defTabSz="1219200"/>
              <a:r>
                <a:rPr lang="zh-CN" altLang="zh-CN" sz="2665" b="1" dirty="0">
                  <a:solidFill>
                    <a:srgbClr val="FFBE00">
                      <a:lumMod val="40000"/>
                      <a:lumOff val="60000"/>
                    </a:srgbClr>
                  </a:solidFill>
                  <a:latin typeface="Impact" panose="020B0806030902050204"/>
                  <a:ea typeface="微软雅黑" panose="020B0503020204020204" pitchFamily="34" charset="-122"/>
                  <a:cs typeface="+mn-ea"/>
                  <a:sym typeface="+mn-lt"/>
                </a:rPr>
                <a:t>第</a:t>
              </a:r>
              <a:r>
                <a:rPr lang="zh-CN" altLang="en-US" sz="2665" b="1" dirty="0">
                  <a:solidFill>
                    <a:srgbClr val="FFBE00">
                      <a:lumMod val="40000"/>
                      <a:lumOff val="60000"/>
                    </a:srgbClr>
                  </a:solidFill>
                  <a:latin typeface="Impact" panose="020B0806030902050204"/>
                  <a:ea typeface="微软雅黑" panose="020B0503020204020204" pitchFamily="34" charset="-122"/>
                  <a:cs typeface="+mn-ea"/>
                  <a:sym typeface="+mn-lt"/>
                </a:rPr>
                <a:t>五</a:t>
              </a:r>
              <a:r>
                <a:rPr lang="zh-CN" altLang="zh-CN" sz="2665" b="1" dirty="0">
                  <a:solidFill>
                    <a:srgbClr val="FFBE00">
                      <a:lumMod val="40000"/>
                      <a:lumOff val="60000"/>
                    </a:srgbClr>
                  </a:solidFill>
                  <a:latin typeface="Impact" panose="020B0806030902050204"/>
                  <a:ea typeface="微软雅黑" panose="020B0503020204020204" pitchFamily="34" charset="-122"/>
                  <a:cs typeface="+mn-ea"/>
                  <a:sym typeface="+mn-lt"/>
                </a:rPr>
                <a:t>章</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grpSp>
      <p:grpSp>
        <p:nvGrpSpPr>
          <p:cNvPr id="11" name="组合 10"/>
          <p:cNvGrpSpPr/>
          <p:nvPr/>
        </p:nvGrpSpPr>
        <p:grpSpPr>
          <a:xfrm>
            <a:off x="7621760" y="5082341"/>
            <a:ext cx="4618923" cy="548129"/>
            <a:chOff x="5716320" y="3811756"/>
            <a:chExt cx="3464192" cy="411097"/>
          </a:xfrm>
        </p:grpSpPr>
        <p:sp>
          <p:nvSpPr>
            <p:cNvPr id="25" name="矩形 24"/>
            <p:cNvSpPr/>
            <p:nvPr/>
          </p:nvSpPr>
          <p:spPr>
            <a:xfrm>
              <a:off x="6804247" y="3845778"/>
              <a:ext cx="2376265" cy="377075"/>
            </a:xfrm>
            <a:prstGeom prst="rect">
              <a:avLst/>
            </a:prstGeom>
          </p:spPr>
          <p:txBody>
            <a:bodyPr wrap="square">
              <a:spAutoFit/>
            </a:bodyPr>
            <a:lstStyle/>
            <a:p>
              <a:pPr defTabSz="1219200"/>
              <a:r>
                <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rPr>
                <a:t>党组</a:t>
              </a:r>
            </a:p>
          </p:txBody>
        </p:sp>
        <p:sp>
          <p:nvSpPr>
            <p:cNvPr id="8" name="矩形 7"/>
            <p:cNvSpPr/>
            <p:nvPr/>
          </p:nvSpPr>
          <p:spPr>
            <a:xfrm>
              <a:off x="5716320" y="3811756"/>
              <a:ext cx="906739" cy="377075"/>
            </a:xfrm>
            <a:prstGeom prst="rect">
              <a:avLst/>
            </a:prstGeom>
            <a:solidFill>
              <a:schemeClr val="accent1"/>
            </a:solidFill>
            <a:effectLst>
              <a:outerShdw blurRad="50800" dist="38100" dir="2700000" algn="tl" rotWithShape="0">
                <a:prstClr val="black">
                  <a:alpha val="40000"/>
                </a:prstClr>
              </a:outerShdw>
            </a:effectLst>
          </p:spPr>
          <p:txBody>
            <a:bodyPr wrap="none">
              <a:spAutoFit/>
            </a:bodyPr>
            <a:lstStyle/>
            <a:p>
              <a:pPr defTabSz="1219200"/>
              <a:r>
                <a:rPr lang="zh-CN" altLang="zh-CN" sz="2665" b="1" dirty="0">
                  <a:solidFill>
                    <a:srgbClr val="FFBE00">
                      <a:lumMod val="40000"/>
                      <a:lumOff val="60000"/>
                    </a:srgbClr>
                  </a:solidFill>
                  <a:latin typeface="Impact" panose="020B0806030902050204"/>
                  <a:ea typeface="微软雅黑" panose="020B0503020204020204" pitchFamily="34" charset="-122"/>
                  <a:cs typeface="+mn-ea"/>
                  <a:sym typeface="+mn-lt"/>
                </a:rPr>
                <a:t>第</a:t>
              </a:r>
              <a:r>
                <a:rPr lang="zh-CN" altLang="en-US" sz="2665" b="1" dirty="0">
                  <a:solidFill>
                    <a:srgbClr val="FFBE00">
                      <a:lumMod val="40000"/>
                      <a:lumOff val="60000"/>
                    </a:srgbClr>
                  </a:solidFill>
                  <a:latin typeface="Impact" panose="020B0806030902050204"/>
                  <a:ea typeface="微软雅黑" panose="020B0503020204020204" pitchFamily="34" charset="-122"/>
                  <a:cs typeface="+mn-ea"/>
                  <a:sym typeface="+mn-lt"/>
                </a:rPr>
                <a:t>九</a:t>
              </a:r>
              <a:r>
                <a:rPr lang="zh-CN" altLang="zh-CN" sz="2665" b="1" dirty="0">
                  <a:solidFill>
                    <a:srgbClr val="FFBE00">
                      <a:lumMod val="40000"/>
                      <a:lumOff val="60000"/>
                    </a:srgbClr>
                  </a:solidFill>
                  <a:latin typeface="Impact" panose="020B0806030902050204"/>
                  <a:ea typeface="微软雅黑" panose="020B0503020204020204" pitchFamily="34" charset="-122"/>
                  <a:cs typeface="+mn-ea"/>
                  <a:sym typeface="+mn-lt"/>
                </a:rPr>
                <a:t>章</a:t>
              </a:r>
              <a:endParaRPr lang="zh-CN" altLang="en-US" sz="2665"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grpSp>
      <p:sp>
        <p:nvSpPr>
          <p:cNvPr id="21" name="矩形 20"/>
          <p:cNvSpPr/>
          <p:nvPr/>
        </p:nvSpPr>
        <p:spPr>
          <a:xfrm>
            <a:off x="0" y="3246213"/>
            <a:ext cx="7056107"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nvGrpSpPr>
          <p:cNvPr id="24" name="组合 23"/>
          <p:cNvGrpSpPr/>
          <p:nvPr/>
        </p:nvGrpSpPr>
        <p:grpSpPr>
          <a:xfrm>
            <a:off x="2927649" y="2066228"/>
            <a:ext cx="3937036" cy="1102249"/>
            <a:chOff x="971149" y="1592122"/>
            <a:chExt cx="2952777" cy="826687"/>
          </a:xfrm>
        </p:grpSpPr>
        <p:grpSp>
          <p:nvGrpSpPr>
            <p:cNvPr id="26" name="组合 25"/>
            <p:cNvGrpSpPr/>
            <p:nvPr/>
          </p:nvGrpSpPr>
          <p:grpSpPr>
            <a:xfrm>
              <a:off x="971149" y="1592122"/>
              <a:ext cx="1224587" cy="589855"/>
              <a:chOff x="971149" y="1592122"/>
              <a:chExt cx="1224587" cy="589855"/>
            </a:xfrm>
          </p:grpSpPr>
          <p:pic>
            <p:nvPicPr>
              <p:cNvPr id="29"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8"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41" name="矩形 40"/>
          <p:cNvSpPr/>
          <p:nvPr/>
        </p:nvSpPr>
        <p:spPr>
          <a:xfrm>
            <a:off x="1736516" y="3366829"/>
            <a:ext cx="4800533" cy="978729"/>
          </a:xfrm>
          <a:prstGeom prst="rect">
            <a:avLst/>
          </a:prstGeom>
        </p:spPr>
        <p:txBody>
          <a:bodyPr wrap="square">
            <a:spAutoFit/>
          </a:bodyPr>
          <a:lstStyle/>
          <a:p>
            <a:pPr algn="r" defTabSz="1219200">
              <a:lnSpc>
                <a:spcPct val="120000"/>
              </a:lnSpc>
            </a:pPr>
            <a:r>
              <a:rPr lang="zh-CN" altLang="en-US" sz="4800" b="1" dirty="0">
                <a:solidFill>
                  <a:srgbClr val="FFBE00">
                    <a:lumMod val="40000"/>
                    <a:lumOff val="60000"/>
                  </a:srgbClr>
                </a:solidFill>
                <a:latin typeface="Impact" panose="020B0806030902050204"/>
                <a:ea typeface="微软雅黑" panose="020B0503020204020204" pitchFamily="34" charset="-122"/>
                <a:cs typeface="+mn-ea"/>
                <a:sym typeface="+mn-lt"/>
              </a:rPr>
              <a:t>党的组织体系</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33000">
                                          <p:cBhvr additive="base">
                                            <p:cTn id="7" dur="1500" fill="hold"/>
                                            <p:tgtEl>
                                              <p:spTgt spid="21"/>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500"/>
                                            <p:tgtEl>
                                              <p:spTgt spid="24"/>
                                            </p:tgtEl>
                                          </p:cBhvr>
                                        </p:animEffect>
                                        <p:anim calcmode="lin" valueType="num">
                                          <p:cBhvr>
                                            <p:cTn id="13" dur="1500" fill="hold"/>
                                            <p:tgtEl>
                                              <p:spTgt spid="24"/>
                                            </p:tgtEl>
                                            <p:attrNameLst>
                                              <p:attrName>ppt_x</p:attrName>
                                            </p:attrNameLst>
                                          </p:cBhvr>
                                          <p:tavLst>
                                            <p:tav tm="0">
                                              <p:val>
                                                <p:strVal val="#ppt_x"/>
                                              </p:val>
                                            </p:tav>
                                            <p:tav tm="100000">
                                              <p:val>
                                                <p:strVal val="#ppt_x"/>
                                              </p:val>
                                            </p:tav>
                                          </p:tavLst>
                                        </p:anim>
                                        <p:anim calcmode="lin" valueType="num">
                                          <p:cBhvr>
                                            <p:cTn id="14" dur="15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1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circle(in)">
                                          <p:cBhvr>
                                            <p:cTn id="23" dur="2000"/>
                                            <p:tgtEl>
                                              <p:spTgt spid="39"/>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500"/>
                                            <p:tgtEl>
                                              <p:spTgt spid="4"/>
                                            </p:tgtEl>
                                          </p:cBhvr>
                                        </p:animEffect>
                                        <p:anim calcmode="lin" valueType="num">
                                          <p:cBhvr>
                                            <p:cTn id="28" dur="1500" fill="hold"/>
                                            <p:tgtEl>
                                              <p:spTgt spid="4"/>
                                            </p:tgtEl>
                                            <p:attrNameLst>
                                              <p:attrName>ppt_x</p:attrName>
                                            </p:attrNameLst>
                                          </p:cBhvr>
                                          <p:tavLst>
                                            <p:tav tm="0">
                                              <p:val>
                                                <p:strVal val="#ppt_x"/>
                                              </p:val>
                                            </p:tav>
                                            <p:tav tm="100000">
                                              <p:val>
                                                <p:strVal val="#ppt_x"/>
                                              </p:val>
                                            </p:tav>
                                          </p:tavLst>
                                        </p:anim>
                                        <p:anim calcmode="lin" valueType="num">
                                          <p:cBhvr>
                                            <p:cTn id="29" dur="1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500"/>
                                            <p:tgtEl>
                                              <p:spTgt spid="9"/>
                                            </p:tgtEl>
                                          </p:cBhvr>
                                        </p:animEffect>
                                        <p:anim calcmode="lin" valueType="num">
                                          <p:cBhvr>
                                            <p:cTn id="34" dur="1500" fill="hold"/>
                                            <p:tgtEl>
                                              <p:spTgt spid="9"/>
                                            </p:tgtEl>
                                            <p:attrNameLst>
                                              <p:attrName>ppt_x</p:attrName>
                                            </p:attrNameLst>
                                          </p:cBhvr>
                                          <p:tavLst>
                                            <p:tav tm="0">
                                              <p:val>
                                                <p:strVal val="#ppt_x"/>
                                              </p:val>
                                            </p:tav>
                                            <p:tav tm="100000">
                                              <p:val>
                                                <p:strVal val="#ppt_x"/>
                                              </p:val>
                                            </p:tav>
                                          </p:tavLst>
                                        </p:anim>
                                        <p:anim calcmode="lin" valueType="num">
                                          <p:cBhvr>
                                            <p:cTn id="35" dur="15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500"/>
                                            <p:tgtEl>
                                              <p:spTgt spid="10"/>
                                            </p:tgtEl>
                                          </p:cBhvr>
                                        </p:animEffect>
                                        <p:anim calcmode="lin" valueType="num">
                                          <p:cBhvr>
                                            <p:cTn id="40" dur="1500" fill="hold"/>
                                            <p:tgtEl>
                                              <p:spTgt spid="10"/>
                                            </p:tgtEl>
                                            <p:attrNameLst>
                                              <p:attrName>ppt_x</p:attrName>
                                            </p:attrNameLst>
                                          </p:cBhvr>
                                          <p:tavLst>
                                            <p:tav tm="0">
                                              <p:val>
                                                <p:strVal val="#ppt_x"/>
                                              </p:val>
                                            </p:tav>
                                            <p:tav tm="100000">
                                              <p:val>
                                                <p:strVal val="#ppt_x"/>
                                              </p:val>
                                            </p:tav>
                                          </p:tavLst>
                                        </p:anim>
                                        <p:anim calcmode="lin" valueType="num">
                                          <p:cBhvr>
                                            <p:cTn id="41" dur="15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500"/>
                                            <p:tgtEl>
                                              <p:spTgt spid="11"/>
                                            </p:tgtEl>
                                          </p:cBhvr>
                                        </p:animEffect>
                                        <p:anim calcmode="lin" valueType="num">
                                          <p:cBhvr>
                                            <p:cTn id="46" dur="1500" fill="hold"/>
                                            <p:tgtEl>
                                              <p:spTgt spid="11"/>
                                            </p:tgtEl>
                                            <p:attrNameLst>
                                              <p:attrName>ppt_x</p:attrName>
                                            </p:attrNameLst>
                                          </p:cBhvr>
                                          <p:tavLst>
                                            <p:tav tm="0">
                                              <p:val>
                                                <p:strVal val="#ppt_x"/>
                                              </p:val>
                                            </p:tav>
                                            <p:tav tm="100000">
                                              <p:val>
                                                <p:strVal val="#ppt_x"/>
                                              </p:val>
                                            </p:tav>
                                          </p:tavLst>
                                        </p:anim>
                                        <p:anim calcmode="lin" valueType="num">
                                          <p:cBhvr>
                                            <p:cTn id="47"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1" grpId="0" animBg="1"/>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500"/>
                                            <p:tgtEl>
                                              <p:spTgt spid="24"/>
                                            </p:tgtEl>
                                          </p:cBhvr>
                                        </p:animEffect>
                                        <p:anim calcmode="lin" valueType="num">
                                          <p:cBhvr>
                                            <p:cTn id="13" dur="1500" fill="hold"/>
                                            <p:tgtEl>
                                              <p:spTgt spid="24"/>
                                            </p:tgtEl>
                                            <p:attrNameLst>
                                              <p:attrName>ppt_x</p:attrName>
                                            </p:attrNameLst>
                                          </p:cBhvr>
                                          <p:tavLst>
                                            <p:tav tm="0">
                                              <p:val>
                                                <p:strVal val="#ppt_x"/>
                                              </p:val>
                                            </p:tav>
                                            <p:tav tm="100000">
                                              <p:val>
                                                <p:strVal val="#ppt_x"/>
                                              </p:val>
                                            </p:tav>
                                          </p:tavLst>
                                        </p:anim>
                                        <p:anim calcmode="lin" valueType="num">
                                          <p:cBhvr>
                                            <p:cTn id="14" dur="15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1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circle(in)">
                                          <p:cBhvr>
                                            <p:cTn id="23" dur="2000"/>
                                            <p:tgtEl>
                                              <p:spTgt spid="39"/>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500"/>
                                            <p:tgtEl>
                                              <p:spTgt spid="4"/>
                                            </p:tgtEl>
                                          </p:cBhvr>
                                        </p:animEffect>
                                        <p:anim calcmode="lin" valueType="num">
                                          <p:cBhvr>
                                            <p:cTn id="28" dur="1500" fill="hold"/>
                                            <p:tgtEl>
                                              <p:spTgt spid="4"/>
                                            </p:tgtEl>
                                            <p:attrNameLst>
                                              <p:attrName>ppt_x</p:attrName>
                                            </p:attrNameLst>
                                          </p:cBhvr>
                                          <p:tavLst>
                                            <p:tav tm="0">
                                              <p:val>
                                                <p:strVal val="#ppt_x"/>
                                              </p:val>
                                            </p:tav>
                                            <p:tav tm="100000">
                                              <p:val>
                                                <p:strVal val="#ppt_x"/>
                                              </p:val>
                                            </p:tav>
                                          </p:tavLst>
                                        </p:anim>
                                        <p:anim calcmode="lin" valueType="num">
                                          <p:cBhvr>
                                            <p:cTn id="29" dur="1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500"/>
                                            <p:tgtEl>
                                              <p:spTgt spid="9"/>
                                            </p:tgtEl>
                                          </p:cBhvr>
                                        </p:animEffect>
                                        <p:anim calcmode="lin" valueType="num">
                                          <p:cBhvr>
                                            <p:cTn id="34" dur="1500" fill="hold"/>
                                            <p:tgtEl>
                                              <p:spTgt spid="9"/>
                                            </p:tgtEl>
                                            <p:attrNameLst>
                                              <p:attrName>ppt_x</p:attrName>
                                            </p:attrNameLst>
                                          </p:cBhvr>
                                          <p:tavLst>
                                            <p:tav tm="0">
                                              <p:val>
                                                <p:strVal val="#ppt_x"/>
                                              </p:val>
                                            </p:tav>
                                            <p:tav tm="100000">
                                              <p:val>
                                                <p:strVal val="#ppt_x"/>
                                              </p:val>
                                            </p:tav>
                                          </p:tavLst>
                                        </p:anim>
                                        <p:anim calcmode="lin" valueType="num">
                                          <p:cBhvr>
                                            <p:cTn id="35" dur="15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500"/>
                                            <p:tgtEl>
                                              <p:spTgt spid="10"/>
                                            </p:tgtEl>
                                          </p:cBhvr>
                                        </p:animEffect>
                                        <p:anim calcmode="lin" valueType="num">
                                          <p:cBhvr>
                                            <p:cTn id="40" dur="1500" fill="hold"/>
                                            <p:tgtEl>
                                              <p:spTgt spid="10"/>
                                            </p:tgtEl>
                                            <p:attrNameLst>
                                              <p:attrName>ppt_x</p:attrName>
                                            </p:attrNameLst>
                                          </p:cBhvr>
                                          <p:tavLst>
                                            <p:tav tm="0">
                                              <p:val>
                                                <p:strVal val="#ppt_x"/>
                                              </p:val>
                                            </p:tav>
                                            <p:tav tm="100000">
                                              <p:val>
                                                <p:strVal val="#ppt_x"/>
                                              </p:val>
                                            </p:tav>
                                          </p:tavLst>
                                        </p:anim>
                                        <p:anim calcmode="lin" valueType="num">
                                          <p:cBhvr>
                                            <p:cTn id="41" dur="15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500"/>
                                            <p:tgtEl>
                                              <p:spTgt spid="11"/>
                                            </p:tgtEl>
                                          </p:cBhvr>
                                        </p:animEffect>
                                        <p:anim calcmode="lin" valueType="num">
                                          <p:cBhvr>
                                            <p:cTn id="46" dur="1500" fill="hold"/>
                                            <p:tgtEl>
                                              <p:spTgt spid="11"/>
                                            </p:tgtEl>
                                            <p:attrNameLst>
                                              <p:attrName>ppt_x</p:attrName>
                                            </p:attrNameLst>
                                          </p:cBhvr>
                                          <p:tavLst>
                                            <p:tav tm="0">
                                              <p:val>
                                                <p:strVal val="#ppt_x"/>
                                              </p:val>
                                            </p:tav>
                                            <p:tav tm="100000">
                                              <p:val>
                                                <p:strVal val="#ppt_x"/>
                                              </p:val>
                                            </p:tav>
                                          </p:tavLst>
                                        </p:anim>
                                        <p:anim calcmode="lin" valueType="num">
                                          <p:cBhvr>
                                            <p:cTn id="47"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1" grpId="0" animBg="1"/>
          <p:bldP spid="41"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 y="3246213"/>
            <a:ext cx="6576484"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nvGrpSpPr>
          <p:cNvPr id="30" name="组合 29"/>
          <p:cNvGrpSpPr/>
          <p:nvPr/>
        </p:nvGrpSpPr>
        <p:grpSpPr>
          <a:xfrm>
            <a:off x="2447595" y="2066228"/>
            <a:ext cx="3937036" cy="1102249"/>
            <a:chOff x="971149" y="1592122"/>
            <a:chExt cx="2952777" cy="826687"/>
          </a:xfrm>
        </p:grpSpPr>
        <p:grpSp>
          <p:nvGrpSpPr>
            <p:cNvPr id="31" name="组合 30"/>
            <p:cNvGrpSpPr/>
            <p:nvPr/>
          </p:nvGrpSpPr>
          <p:grpSpPr>
            <a:xfrm>
              <a:off x="971149" y="1592122"/>
              <a:ext cx="1224587" cy="589855"/>
              <a:chOff x="971149" y="1592122"/>
              <a:chExt cx="1224587" cy="589855"/>
            </a:xfrm>
          </p:grpSpPr>
          <p:pic>
            <p:nvPicPr>
              <p:cNvPr id="34"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3"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第三章：党的中央组织</a:t>
            </a:r>
          </a:p>
        </p:txBody>
      </p:sp>
      <p:sp>
        <p:nvSpPr>
          <p:cNvPr id="38" name="TextBox 37"/>
          <p:cNvSpPr txBox="1"/>
          <p:nvPr/>
        </p:nvSpPr>
        <p:spPr>
          <a:xfrm>
            <a:off x="294914" y="3371045"/>
            <a:ext cx="5368439" cy="978729"/>
          </a:xfrm>
          <a:prstGeom prst="rect">
            <a:avLst/>
          </a:prstGeom>
          <a:noFill/>
        </p:spPr>
        <p:txBody>
          <a:bodyPr wrap="square" rtlCol="0">
            <a:spAutoFit/>
          </a:bodyPr>
          <a:lstStyle/>
          <a:p>
            <a:pPr algn="r" defTabSz="1219200">
              <a:lnSpc>
                <a:spcPct val="120000"/>
              </a:lnSpc>
            </a:pPr>
            <a:r>
              <a:rPr lang="zh-CN" altLang="en-US" sz="3200" b="1" dirty="0">
                <a:solidFill>
                  <a:srgbClr val="FFBE00">
                    <a:lumMod val="40000"/>
                    <a:lumOff val="60000"/>
                  </a:srgbClr>
                </a:solidFill>
                <a:latin typeface="Impact" panose="020B0806030902050204"/>
                <a:ea typeface="微软雅黑" panose="020B0503020204020204" pitchFamily="34" charset="-122"/>
                <a:cs typeface="+mn-ea"/>
                <a:sym typeface="+mn-lt"/>
              </a:rPr>
              <a:t>党的  </a:t>
            </a:r>
            <a:r>
              <a:rPr lang="zh-CN" altLang="en-US" sz="4800" b="1" dirty="0">
                <a:solidFill>
                  <a:srgbClr val="FFBE00">
                    <a:lumMod val="40000"/>
                    <a:lumOff val="60000"/>
                  </a:srgbClr>
                </a:solidFill>
                <a:latin typeface="Impact" panose="020B0806030902050204"/>
                <a:ea typeface="微软雅黑" panose="020B0503020204020204" pitchFamily="34" charset="-122"/>
                <a:cs typeface="+mn-ea"/>
                <a:sym typeface="+mn-lt"/>
              </a:rPr>
              <a:t>中央组织</a:t>
            </a:r>
          </a:p>
        </p:txBody>
      </p:sp>
      <p:sp>
        <p:nvSpPr>
          <p:cNvPr id="39" name="矩形 38"/>
          <p:cNvSpPr/>
          <p:nvPr/>
        </p:nvSpPr>
        <p:spPr>
          <a:xfrm>
            <a:off x="393271" y="4630247"/>
            <a:ext cx="6229197" cy="1569853"/>
          </a:xfrm>
          <a:prstGeom prst="rect">
            <a:avLst/>
          </a:prstGeom>
        </p:spPr>
        <p:txBody>
          <a:bodyPr wrap="square">
            <a:spAutoFit/>
          </a:bodyPr>
          <a:lstStyle/>
          <a:p>
            <a:pP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党的中央组织</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是指党的全国代表大会和它产生的中央委员会、中央纪律检查委员会；由中央委员会全体会议选举产生的中央政治局、中央政治局常务委员会；由中央委员会决定的中央军事委员会，以及由中央政治局常务委员会提名、中央委员会全体会议通过的中央书记处</a:t>
            </a:r>
          </a:p>
        </p:txBody>
      </p:sp>
      <p:sp>
        <p:nvSpPr>
          <p:cNvPr id="4" name="矩形 3"/>
          <p:cNvSpPr/>
          <p:nvPr/>
        </p:nvSpPr>
        <p:spPr>
          <a:xfrm>
            <a:off x="6864085" y="2127728"/>
            <a:ext cx="4976992" cy="480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zh-CN" sz="2135" b="1" dirty="0">
                <a:solidFill>
                  <a:srgbClr val="FFBE00">
                    <a:lumMod val="40000"/>
                    <a:lumOff val="60000"/>
                  </a:srgbClr>
                </a:solidFill>
                <a:latin typeface="Impact" panose="020B0806030902050204"/>
                <a:ea typeface="微软雅黑" panose="020B0503020204020204" pitchFamily="34" charset="-122"/>
                <a:cs typeface="+mn-ea"/>
                <a:sym typeface="+mn-lt"/>
              </a:rPr>
              <a:t>党的全国代表大会</a:t>
            </a:r>
            <a:endPar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24" name="矩形 23"/>
          <p:cNvSpPr/>
          <p:nvPr/>
        </p:nvSpPr>
        <p:spPr>
          <a:xfrm>
            <a:off x="7632170" y="2730897"/>
            <a:ext cx="4208908" cy="480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党的中央委员会</a:t>
            </a:r>
          </a:p>
        </p:txBody>
      </p:sp>
      <p:sp>
        <p:nvSpPr>
          <p:cNvPr id="40" name="矩形 39"/>
          <p:cNvSpPr/>
          <p:nvPr/>
        </p:nvSpPr>
        <p:spPr>
          <a:xfrm>
            <a:off x="8400255" y="5143575"/>
            <a:ext cx="3440823" cy="48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中央军事委员会</a:t>
            </a:r>
          </a:p>
        </p:txBody>
      </p:sp>
      <p:sp>
        <p:nvSpPr>
          <p:cNvPr id="81" name="矩形 80"/>
          <p:cNvSpPr/>
          <p:nvPr/>
        </p:nvSpPr>
        <p:spPr>
          <a:xfrm>
            <a:off x="7632170" y="5746747"/>
            <a:ext cx="4208908" cy="480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中央纪律检查委员会</a:t>
            </a:r>
          </a:p>
        </p:txBody>
      </p:sp>
      <p:cxnSp>
        <p:nvCxnSpPr>
          <p:cNvPr id="85" name="直接连接符 84"/>
          <p:cNvCxnSpPr/>
          <p:nvPr/>
        </p:nvCxnSpPr>
        <p:spPr>
          <a:xfrm>
            <a:off x="7056107" y="2970898"/>
            <a:ext cx="0" cy="29968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7056107" y="2970897"/>
            <a:ext cx="576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7056107" y="5986747"/>
            <a:ext cx="576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7920203" y="3176353"/>
            <a:ext cx="0" cy="10165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920203" y="5383575"/>
            <a:ext cx="480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83" idx="1"/>
            <a:endCxn id="28" idx="1"/>
          </p:cNvCxnSpPr>
          <p:nvPr/>
        </p:nvCxnSpPr>
        <p:spPr>
          <a:xfrm rot="10800000" flipH="1" flipV="1">
            <a:off x="8400254" y="3574067"/>
            <a:ext cx="1" cy="1206339"/>
          </a:xfrm>
          <a:prstGeom prst="bentConnector3">
            <a:avLst>
              <a:gd name="adj1" fmla="val -22860000000"/>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7920203" y="4192948"/>
            <a:ext cx="192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400255" y="3334067"/>
            <a:ext cx="3440824" cy="1686339"/>
            <a:chOff x="6300191" y="2500550"/>
            <a:chExt cx="2580618" cy="1264754"/>
          </a:xfrm>
        </p:grpSpPr>
        <p:sp>
          <p:nvSpPr>
            <p:cNvPr id="26" name="矩形 25"/>
            <p:cNvSpPr/>
            <p:nvPr/>
          </p:nvSpPr>
          <p:spPr>
            <a:xfrm>
              <a:off x="6300192" y="2952927"/>
              <a:ext cx="1613494" cy="36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中央政治局常委会</a:t>
              </a:r>
            </a:p>
          </p:txBody>
        </p:sp>
        <p:sp>
          <p:nvSpPr>
            <p:cNvPr id="28" name="矩形 27"/>
            <p:cNvSpPr/>
            <p:nvPr/>
          </p:nvSpPr>
          <p:spPr>
            <a:xfrm>
              <a:off x="6300192" y="3405304"/>
              <a:ext cx="1613494" cy="36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中央政治局</a:t>
              </a:r>
            </a:p>
          </p:txBody>
        </p:sp>
        <p:sp>
          <p:nvSpPr>
            <p:cNvPr id="83" name="矩形 82"/>
            <p:cNvSpPr/>
            <p:nvPr/>
          </p:nvSpPr>
          <p:spPr>
            <a:xfrm>
              <a:off x="6300191" y="2500550"/>
              <a:ext cx="2580617" cy="36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总书记</a:t>
              </a:r>
            </a:p>
          </p:txBody>
        </p:sp>
        <p:sp>
          <p:nvSpPr>
            <p:cNvPr id="97" name="矩形 96"/>
            <p:cNvSpPr/>
            <p:nvPr/>
          </p:nvSpPr>
          <p:spPr>
            <a:xfrm>
              <a:off x="8043241" y="2952926"/>
              <a:ext cx="837568" cy="81237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办事机构</a:t>
              </a:r>
              <a:endParaRPr lang="en-US" altLang="zh-CN" sz="1600"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r>
                <a:rPr lang="zh-CN" altLang="en-US" sz="1600" b="1" dirty="0">
                  <a:solidFill>
                    <a:srgbClr val="9B0D13"/>
                  </a:solidFill>
                  <a:latin typeface="Impact" panose="020B0806030902050204"/>
                  <a:ea typeface="微软雅黑" panose="020B0503020204020204" pitchFamily="34" charset="-122"/>
                  <a:cs typeface="+mn-ea"/>
                  <a:sym typeface="+mn-lt"/>
                </a:rPr>
                <a:t>中央</a:t>
              </a:r>
              <a:endParaRPr lang="en-US" altLang="zh-CN" sz="1600" b="1" dirty="0">
                <a:solidFill>
                  <a:srgbClr val="9B0D13"/>
                </a:solidFill>
                <a:latin typeface="Impact" panose="020B0806030902050204"/>
                <a:ea typeface="微软雅黑" panose="020B0503020204020204" pitchFamily="34" charset="-122"/>
                <a:cs typeface="+mn-ea"/>
                <a:sym typeface="+mn-lt"/>
              </a:endParaRPr>
            </a:p>
            <a:p>
              <a:pPr algn="ctr" defTabSz="1219200"/>
              <a:r>
                <a:rPr lang="zh-CN" altLang="en-US" sz="1600" b="1" dirty="0">
                  <a:solidFill>
                    <a:srgbClr val="9B0D13"/>
                  </a:solidFill>
                  <a:latin typeface="Impact" panose="020B0806030902050204"/>
                  <a:ea typeface="微软雅黑" panose="020B0503020204020204" pitchFamily="34" charset="-122"/>
                  <a:cs typeface="+mn-ea"/>
                  <a:sym typeface="+mn-lt"/>
                </a:rPr>
                <a:t>书记处</a:t>
              </a:r>
            </a:p>
          </p:txBody>
        </p:sp>
      </p:grpSp>
      <p:cxnSp>
        <p:nvCxnSpPr>
          <p:cNvPr id="7" name="直接连接符 6"/>
          <p:cNvCxnSpPr/>
          <p:nvPr/>
        </p:nvCxnSpPr>
        <p:spPr>
          <a:xfrm flipV="1">
            <a:off x="7056107" y="2607729"/>
            <a:ext cx="0" cy="36316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920203" y="4192948"/>
            <a:ext cx="0" cy="119062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33000">
                                          <p:cBhvr additive="base">
                                            <p:cTn id="7" dur="1500" fill="hold"/>
                                            <p:tgtEl>
                                              <p:spTgt spid="29"/>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500"/>
                                            <p:tgtEl>
                                              <p:spTgt spid="30"/>
                                            </p:tgtEl>
                                          </p:cBhvr>
                                        </p:animEffect>
                                        <p:anim calcmode="lin" valueType="num">
                                          <p:cBhvr>
                                            <p:cTn id="13" dur="1500" fill="hold"/>
                                            <p:tgtEl>
                                              <p:spTgt spid="30"/>
                                            </p:tgtEl>
                                            <p:attrNameLst>
                                              <p:attrName>ppt_x</p:attrName>
                                            </p:attrNameLst>
                                          </p:cBhvr>
                                          <p:tavLst>
                                            <p:tav tm="0">
                                              <p:val>
                                                <p:strVal val="#ppt_x"/>
                                              </p:val>
                                            </p:tav>
                                            <p:tav tm="100000">
                                              <p:val>
                                                <p:strVal val="#ppt_x"/>
                                              </p:val>
                                            </p:tav>
                                          </p:tavLst>
                                        </p:anim>
                                        <p:anim calcmode="lin" valueType="num">
                                          <p:cBhvr>
                                            <p:cTn id="14" dur="1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1500"/>
                                            <p:tgtEl>
                                              <p:spTgt spid="38"/>
                                            </p:tgtEl>
                                          </p:cBhvr>
                                        </p:animEffect>
                                      </p:childTnLst>
                                    </p:cTn>
                                  </p:par>
                                </p:childTnLst>
                              </p:cTn>
                            </p:par>
                            <p:par>
                              <p:cTn id="19" fill="hold">
                                <p:stCondLst>
                                  <p:cond delay="45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500"/>
                                            <p:tgtEl>
                                              <p:spTgt spid="39"/>
                                            </p:tgtEl>
                                          </p:cBhvr>
                                        </p:animEffect>
                                        <p:anim calcmode="lin" valueType="num">
                                          <p:cBhvr>
                                            <p:cTn id="23" dur="1500" fill="hold"/>
                                            <p:tgtEl>
                                              <p:spTgt spid="39"/>
                                            </p:tgtEl>
                                            <p:attrNameLst>
                                              <p:attrName>ppt_x</p:attrName>
                                            </p:attrNameLst>
                                          </p:cBhvr>
                                          <p:tavLst>
                                            <p:tav tm="0">
                                              <p:val>
                                                <p:strVal val="#ppt_x"/>
                                              </p:val>
                                            </p:tav>
                                            <p:tav tm="100000">
                                              <p:val>
                                                <p:strVal val="#ppt_x"/>
                                              </p:val>
                                            </p:tav>
                                          </p:tavLst>
                                        </p:anim>
                                        <p:anim calcmode="lin" valueType="num">
                                          <p:cBhvr>
                                            <p:cTn id="24" dur="15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3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500" fill="hold"/>
                                            <p:tgtEl>
                                              <p:spTgt spid="4"/>
                                            </p:tgtEl>
                                            <p:attrNameLst>
                                              <p:attrName>ppt_w</p:attrName>
                                            </p:attrNameLst>
                                          </p:cBhvr>
                                          <p:tavLst>
                                            <p:tav tm="0">
                                              <p:val>
                                                <p:fltVal val="0"/>
                                              </p:val>
                                            </p:tav>
                                            <p:tav tm="100000">
                                              <p:val>
                                                <p:strVal val="#ppt_w"/>
                                              </p:val>
                                            </p:tav>
                                          </p:tavLst>
                                        </p:anim>
                                        <p:anim calcmode="lin" valueType="num">
                                          <p:cBhvr>
                                            <p:cTn id="29" dur="1500" fill="hold"/>
                                            <p:tgtEl>
                                              <p:spTgt spid="4"/>
                                            </p:tgtEl>
                                            <p:attrNameLst>
                                              <p:attrName>ppt_h</p:attrName>
                                            </p:attrNameLst>
                                          </p:cBhvr>
                                          <p:tavLst>
                                            <p:tav tm="0">
                                              <p:val>
                                                <p:fltVal val="0"/>
                                              </p:val>
                                            </p:tav>
                                            <p:tav tm="100000">
                                              <p:val>
                                                <p:strVal val="#ppt_h"/>
                                              </p:val>
                                            </p:tav>
                                          </p:tavLst>
                                        </p:anim>
                                        <p:anim calcmode="lin" valueType="num">
                                          <p:cBhvr>
                                            <p:cTn id="30" dur="1500" fill="hold"/>
                                            <p:tgtEl>
                                              <p:spTgt spid="4"/>
                                            </p:tgtEl>
                                            <p:attrNameLst>
                                              <p:attrName>style.rotation</p:attrName>
                                            </p:attrNameLst>
                                          </p:cBhvr>
                                          <p:tavLst>
                                            <p:tav tm="0">
                                              <p:val>
                                                <p:fltVal val="90"/>
                                              </p:val>
                                            </p:tav>
                                            <p:tav tm="100000">
                                              <p:val>
                                                <p:fltVal val="0"/>
                                              </p:val>
                                            </p:tav>
                                          </p:tavLst>
                                        </p:anim>
                                        <p:animEffect transition="in" filter="fade">
                                          <p:cBhvr>
                                            <p:cTn id="31" dur="1500"/>
                                            <p:tgtEl>
                                              <p:spTgt spid="4"/>
                                            </p:tgtEl>
                                          </p:cBhvr>
                                        </p:animEffect>
                                      </p:childTnLst>
                                    </p:cTn>
                                  </p:par>
                                </p:childTnLst>
                              </p:cTn>
                            </p:par>
                            <p:par>
                              <p:cTn id="32" fill="hold">
                                <p:stCondLst>
                                  <p:cond delay="7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8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500"/>
                                            <p:tgtEl>
                                              <p:spTgt spid="24"/>
                                            </p:tgtEl>
                                          </p:cBhvr>
                                        </p:animEffect>
                                      </p:childTnLst>
                                    </p:cTn>
                                  </p:par>
                                </p:childTnLst>
                              </p:cTn>
                            </p:par>
                            <p:par>
                              <p:cTn id="44" fill="hold">
                                <p:stCondLst>
                                  <p:cond delay="10000"/>
                                </p:stCondLst>
                                <p:childTnLst>
                                  <p:par>
                                    <p:cTn id="45" presetID="22" presetClass="entr" presetSubtype="1"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up)">
                                          <p:cBhvr>
                                            <p:cTn id="47" dur="1000"/>
                                            <p:tgtEl>
                                              <p:spTgt spid="89"/>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wipe(left)">
                                          <p:cBhvr>
                                            <p:cTn id="51" dur="500"/>
                                            <p:tgtEl>
                                              <p:spTgt spid="95"/>
                                            </p:tgtEl>
                                          </p:cBhvr>
                                        </p:animEffect>
                                      </p:childTnLst>
                                    </p:cTn>
                                  </p:par>
                                </p:childTnLst>
                              </p:cTn>
                            </p:par>
                            <p:par>
                              <p:cTn id="52" fill="hold">
                                <p:stCondLst>
                                  <p:cond delay="11500"/>
                                </p:stCondLst>
                                <p:childTnLst>
                                  <p:par>
                                    <p:cTn id="53" presetID="16" presetClass="entr" presetSubtype="4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barn(outHorizontal)">
                                          <p:cBhvr>
                                            <p:cTn id="55" dur="500"/>
                                            <p:tgtEl>
                                              <p:spTgt spid="94"/>
                                            </p:tgtEl>
                                          </p:cBhvr>
                                        </p:animEffect>
                                      </p:childTnLst>
                                    </p:cTn>
                                  </p:par>
                                </p:childTnLst>
                              </p:cTn>
                            </p:par>
                            <p:par>
                              <p:cTn id="56" fill="hold">
                                <p:stCondLst>
                                  <p:cond delay="12000"/>
                                </p:stCondLst>
                                <p:childTnLst>
                                  <p:par>
                                    <p:cTn id="57" presetID="22" presetClass="entr" presetSubtype="8"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1500"/>
                                            <p:tgtEl>
                                              <p:spTgt spid="8"/>
                                            </p:tgtEl>
                                          </p:cBhvr>
                                        </p:animEffect>
                                      </p:childTnLst>
                                    </p:cTn>
                                  </p:par>
                                </p:childTnLst>
                              </p:cTn>
                            </p:par>
                            <p:par>
                              <p:cTn id="60" fill="hold">
                                <p:stCondLst>
                                  <p:cond delay="13500"/>
                                </p:stCondLst>
                                <p:childTnLst>
                                  <p:par>
                                    <p:cTn id="61" presetID="22" presetClass="entr" presetSubtype="1"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1000"/>
                                            <p:tgtEl>
                                              <p:spTgt spid="6"/>
                                            </p:tgtEl>
                                          </p:cBhvr>
                                        </p:animEffect>
                                      </p:childTnLst>
                                    </p:cTn>
                                  </p:par>
                                </p:childTnLst>
                              </p:cTn>
                            </p:par>
                            <p:par>
                              <p:cTn id="64" fill="hold">
                                <p:stCondLst>
                                  <p:cond delay="14500"/>
                                </p:stCondLst>
                                <p:childTnLst>
                                  <p:par>
                                    <p:cTn id="65" presetID="22" presetClass="entr" presetSubtype="8" fill="hold" nodeType="after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wipe(left)">
                                          <p:cBhvr>
                                            <p:cTn id="67" dur="500"/>
                                            <p:tgtEl>
                                              <p:spTgt spid="92"/>
                                            </p:tgtEl>
                                          </p:cBhvr>
                                        </p:animEffect>
                                      </p:childTnLst>
                                    </p:cTn>
                                  </p:par>
                                </p:childTnLst>
                              </p:cTn>
                            </p:par>
                            <p:par>
                              <p:cTn id="68" fill="hold">
                                <p:stCondLst>
                                  <p:cond delay="150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1500"/>
                                            <p:tgtEl>
                                              <p:spTgt spid="40"/>
                                            </p:tgtEl>
                                          </p:cBhvr>
                                        </p:animEffect>
                                      </p:childTnLst>
                                    </p:cTn>
                                  </p:par>
                                </p:childTnLst>
                              </p:cTn>
                            </p:par>
                            <p:par>
                              <p:cTn id="72" fill="hold">
                                <p:stCondLst>
                                  <p:cond delay="16500"/>
                                </p:stCondLst>
                                <p:childTnLst>
                                  <p:par>
                                    <p:cTn id="73" presetID="22" presetClass="entr" presetSubtype="1" fill="hold"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up)">
                                          <p:cBhvr>
                                            <p:cTn id="75" dur="1500"/>
                                            <p:tgtEl>
                                              <p:spTgt spid="85"/>
                                            </p:tgtEl>
                                          </p:cBhvr>
                                        </p:animEffect>
                                      </p:childTnLst>
                                    </p:cTn>
                                  </p:par>
                                </p:childTnLst>
                              </p:cTn>
                            </p:par>
                            <p:par>
                              <p:cTn id="76" fill="hold">
                                <p:stCondLst>
                                  <p:cond delay="18000"/>
                                </p:stCondLst>
                                <p:childTnLst>
                                  <p:par>
                                    <p:cTn id="77" presetID="22" presetClass="entr" presetSubtype="8" fill="hold"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wipe(left)">
                                          <p:cBhvr>
                                            <p:cTn id="79" dur="500"/>
                                            <p:tgtEl>
                                              <p:spTgt spid="88"/>
                                            </p:tgtEl>
                                          </p:cBhvr>
                                        </p:animEffect>
                                      </p:childTnLst>
                                    </p:cTn>
                                  </p:par>
                                </p:childTnLst>
                              </p:cTn>
                            </p:par>
                            <p:par>
                              <p:cTn id="80" fill="hold">
                                <p:stCondLst>
                                  <p:cond delay="18500"/>
                                </p:stCondLst>
                                <p:childTnLst>
                                  <p:par>
                                    <p:cTn id="81" presetID="22" presetClass="entr" presetSubtype="8" fill="hold" grpId="0" nodeType="after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wipe(left)">
                                          <p:cBhvr>
                                            <p:cTn id="83" dur="1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 grpId="0"/>
          <p:bldP spid="39" grpId="0"/>
          <p:bldP spid="4" grpId="0" animBg="1"/>
          <p:bldP spid="24" grpId="0" animBg="1"/>
          <p:bldP spid="40" grpId="0" animBg="1"/>
          <p:bldP spid="8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0-#ppt_w/2"/>
                                              </p:val>
                                            </p:tav>
                                            <p:tav tm="100000">
                                              <p:val>
                                                <p:strVal val="#ppt_x"/>
                                              </p:val>
                                            </p:tav>
                                          </p:tavLst>
                                        </p:anim>
                                        <p:anim calcmode="lin" valueType="num">
                                          <p:cBhvr additive="base">
                                            <p:cTn id="8" dur="1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500"/>
                                            <p:tgtEl>
                                              <p:spTgt spid="30"/>
                                            </p:tgtEl>
                                          </p:cBhvr>
                                        </p:animEffect>
                                        <p:anim calcmode="lin" valueType="num">
                                          <p:cBhvr>
                                            <p:cTn id="13" dur="1500" fill="hold"/>
                                            <p:tgtEl>
                                              <p:spTgt spid="30"/>
                                            </p:tgtEl>
                                            <p:attrNameLst>
                                              <p:attrName>ppt_x</p:attrName>
                                            </p:attrNameLst>
                                          </p:cBhvr>
                                          <p:tavLst>
                                            <p:tav tm="0">
                                              <p:val>
                                                <p:strVal val="#ppt_x"/>
                                              </p:val>
                                            </p:tav>
                                            <p:tav tm="100000">
                                              <p:val>
                                                <p:strVal val="#ppt_x"/>
                                              </p:val>
                                            </p:tav>
                                          </p:tavLst>
                                        </p:anim>
                                        <p:anim calcmode="lin" valueType="num">
                                          <p:cBhvr>
                                            <p:cTn id="14" dur="1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1500"/>
                                            <p:tgtEl>
                                              <p:spTgt spid="38"/>
                                            </p:tgtEl>
                                          </p:cBhvr>
                                        </p:animEffect>
                                      </p:childTnLst>
                                    </p:cTn>
                                  </p:par>
                                </p:childTnLst>
                              </p:cTn>
                            </p:par>
                            <p:par>
                              <p:cTn id="19" fill="hold">
                                <p:stCondLst>
                                  <p:cond delay="45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500"/>
                                            <p:tgtEl>
                                              <p:spTgt spid="39"/>
                                            </p:tgtEl>
                                          </p:cBhvr>
                                        </p:animEffect>
                                        <p:anim calcmode="lin" valueType="num">
                                          <p:cBhvr>
                                            <p:cTn id="23" dur="1500" fill="hold"/>
                                            <p:tgtEl>
                                              <p:spTgt spid="39"/>
                                            </p:tgtEl>
                                            <p:attrNameLst>
                                              <p:attrName>ppt_x</p:attrName>
                                            </p:attrNameLst>
                                          </p:cBhvr>
                                          <p:tavLst>
                                            <p:tav tm="0">
                                              <p:val>
                                                <p:strVal val="#ppt_x"/>
                                              </p:val>
                                            </p:tav>
                                            <p:tav tm="100000">
                                              <p:val>
                                                <p:strVal val="#ppt_x"/>
                                              </p:val>
                                            </p:tav>
                                          </p:tavLst>
                                        </p:anim>
                                        <p:anim calcmode="lin" valueType="num">
                                          <p:cBhvr>
                                            <p:cTn id="24" dur="15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3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500" fill="hold"/>
                                            <p:tgtEl>
                                              <p:spTgt spid="4"/>
                                            </p:tgtEl>
                                            <p:attrNameLst>
                                              <p:attrName>ppt_w</p:attrName>
                                            </p:attrNameLst>
                                          </p:cBhvr>
                                          <p:tavLst>
                                            <p:tav tm="0">
                                              <p:val>
                                                <p:fltVal val="0"/>
                                              </p:val>
                                            </p:tav>
                                            <p:tav tm="100000">
                                              <p:val>
                                                <p:strVal val="#ppt_w"/>
                                              </p:val>
                                            </p:tav>
                                          </p:tavLst>
                                        </p:anim>
                                        <p:anim calcmode="lin" valueType="num">
                                          <p:cBhvr>
                                            <p:cTn id="29" dur="1500" fill="hold"/>
                                            <p:tgtEl>
                                              <p:spTgt spid="4"/>
                                            </p:tgtEl>
                                            <p:attrNameLst>
                                              <p:attrName>ppt_h</p:attrName>
                                            </p:attrNameLst>
                                          </p:cBhvr>
                                          <p:tavLst>
                                            <p:tav tm="0">
                                              <p:val>
                                                <p:fltVal val="0"/>
                                              </p:val>
                                            </p:tav>
                                            <p:tav tm="100000">
                                              <p:val>
                                                <p:strVal val="#ppt_h"/>
                                              </p:val>
                                            </p:tav>
                                          </p:tavLst>
                                        </p:anim>
                                        <p:anim calcmode="lin" valueType="num">
                                          <p:cBhvr>
                                            <p:cTn id="30" dur="1500" fill="hold"/>
                                            <p:tgtEl>
                                              <p:spTgt spid="4"/>
                                            </p:tgtEl>
                                            <p:attrNameLst>
                                              <p:attrName>style.rotation</p:attrName>
                                            </p:attrNameLst>
                                          </p:cBhvr>
                                          <p:tavLst>
                                            <p:tav tm="0">
                                              <p:val>
                                                <p:fltVal val="90"/>
                                              </p:val>
                                            </p:tav>
                                            <p:tav tm="100000">
                                              <p:val>
                                                <p:fltVal val="0"/>
                                              </p:val>
                                            </p:tav>
                                          </p:tavLst>
                                        </p:anim>
                                        <p:animEffect transition="in" filter="fade">
                                          <p:cBhvr>
                                            <p:cTn id="31" dur="1500"/>
                                            <p:tgtEl>
                                              <p:spTgt spid="4"/>
                                            </p:tgtEl>
                                          </p:cBhvr>
                                        </p:animEffect>
                                      </p:childTnLst>
                                    </p:cTn>
                                  </p:par>
                                </p:childTnLst>
                              </p:cTn>
                            </p:par>
                            <p:par>
                              <p:cTn id="32" fill="hold">
                                <p:stCondLst>
                                  <p:cond delay="7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8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500"/>
                                            <p:tgtEl>
                                              <p:spTgt spid="24"/>
                                            </p:tgtEl>
                                          </p:cBhvr>
                                        </p:animEffect>
                                      </p:childTnLst>
                                    </p:cTn>
                                  </p:par>
                                </p:childTnLst>
                              </p:cTn>
                            </p:par>
                            <p:par>
                              <p:cTn id="44" fill="hold">
                                <p:stCondLst>
                                  <p:cond delay="10000"/>
                                </p:stCondLst>
                                <p:childTnLst>
                                  <p:par>
                                    <p:cTn id="45" presetID="22" presetClass="entr" presetSubtype="1"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up)">
                                          <p:cBhvr>
                                            <p:cTn id="47" dur="1000"/>
                                            <p:tgtEl>
                                              <p:spTgt spid="89"/>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wipe(left)">
                                          <p:cBhvr>
                                            <p:cTn id="51" dur="500"/>
                                            <p:tgtEl>
                                              <p:spTgt spid="95"/>
                                            </p:tgtEl>
                                          </p:cBhvr>
                                        </p:animEffect>
                                      </p:childTnLst>
                                    </p:cTn>
                                  </p:par>
                                </p:childTnLst>
                              </p:cTn>
                            </p:par>
                            <p:par>
                              <p:cTn id="52" fill="hold">
                                <p:stCondLst>
                                  <p:cond delay="11500"/>
                                </p:stCondLst>
                                <p:childTnLst>
                                  <p:par>
                                    <p:cTn id="53" presetID="16" presetClass="entr" presetSubtype="4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barn(outHorizontal)">
                                          <p:cBhvr>
                                            <p:cTn id="55" dur="500"/>
                                            <p:tgtEl>
                                              <p:spTgt spid="94"/>
                                            </p:tgtEl>
                                          </p:cBhvr>
                                        </p:animEffect>
                                      </p:childTnLst>
                                    </p:cTn>
                                  </p:par>
                                </p:childTnLst>
                              </p:cTn>
                            </p:par>
                            <p:par>
                              <p:cTn id="56" fill="hold">
                                <p:stCondLst>
                                  <p:cond delay="12000"/>
                                </p:stCondLst>
                                <p:childTnLst>
                                  <p:par>
                                    <p:cTn id="57" presetID="22" presetClass="entr" presetSubtype="8"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1500"/>
                                            <p:tgtEl>
                                              <p:spTgt spid="8"/>
                                            </p:tgtEl>
                                          </p:cBhvr>
                                        </p:animEffect>
                                      </p:childTnLst>
                                    </p:cTn>
                                  </p:par>
                                </p:childTnLst>
                              </p:cTn>
                            </p:par>
                            <p:par>
                              <p:cTn id="60" fill="hold">
                                <p:stCondLst>
                                  <p:cond delay="13500"/>
                                </p:stCondLst>
                                <p:childTnLst>
                                  <p:par>
                                    <p:cTn id="61" presetID="22" presetClass="entr" presetSubtype="1"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1000"/>
                                            <p:tgtEl>
                                              <p:spTgt spid="6"/>
                                            </p:tgtEl>
                                          </p:cBhvr>
                                        </p:animEffect>
                                      </p:childTnLst>
                                    </p:cTn>
                                  </p:par>
                                </p:childTnLst>
                              </p:cTn>
                            </p:par>
                            <p:par>
                              <p:cTn id="64" fill="hold">
                                <p:stCondLst>
                                  <p:cond delay="14500"/>
                                </p:stCondLst>
                                <p:childTnLst>
                                  <p:par>
                                    <p:cTn id="65" presetID="22" presetClass="entr" presetSubtype="8" fill="hold" nodeType="after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wipe(left)">
                                          <p:cBhvr>
                                            <p:cTn id="67" dur="500"/>
                                            <p:tgtEl>
                                              <p:spTgt spid="92"/>
                                            </p:tgtEl>
                                          </p:cBhvr>
                                        </p:animEffect>
                                      </p:childTnLst>
                                    </p:cTn>
                                  </p:par>
                                </p:childTnLst>
                              </p:cTn>
                            </p:par>
                            <p:par>
                              <p:cTn id="68" fill="hold">
                                <p:stCondLst>
                                  <p:cond delay="150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1500"/>
                                            <p:tgtEl>
                                              <p:spTgt spid="40"/>
                                            </p:tgtEl>
                                          </p:cBhvr>
                                        </p:animEffect>
                                      </p:childTnLst>
                                    </p:cTn>
                                  </p:par>
                                </p:childTnLst>
                              </p:cTn>
                            </p:par>
                            <p:par>
                              <p:cTn id="72" fill="hold">
                                <p:stCondLst>
                                  <p:cond delay="16500"/>
                                </p:stCondLst>
                                <p:childTnLst>
                                  <p:par>
                                    <p:cTn id="73" presetID="22" presetClass="entr" presetSubtype="1" fill="hold"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up)">
                                          <p:cBhvr>
                                            <p:cTn id="75" dur="1500"/>
                                            <p:tgtEl>
                                              <p:spTgt spid="85"/>
                                            </p:tgtEl>
                                          </p:cBhvr>
                                        </p:animEffect>
                                      </p:childTnLst>
                                    </p:cTn>
                                  </p:par>
                                </p:childTnLst>
                              </p:cTn>
                            </p:par>
                            <p:par>
                              <p:cTn id="76" fill="hold">
                                <p:stCondLst>
                                  <p:cond delay="18000"/>
                                </p:stCondLst>
                                <p:childTnLst>
                                  <p:par>
                                    <p:cTn id="77" presetID="22" presetClass="entr" presetSubtype="8" fill="hold"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wipe(left)">
                                          <p:cBhvr>
                                            <p:cTn id="79" dur="500"/>
                                            <p:tgtEl>
                                              <p:spTgt spid="88"/>
                                            </p:tgtEl>
                                          </p:cBhvr>
                                        </p:animEffect>
                                      </p:childTnLst>
                                    </p:cTn>
                                  </p:par>
                                </p:childTnLst>
                              </p:cTn>
                            </p:par>
                            <p:par>
                              <p:cTn id="80" fill="hold">
                                <p:stCondLst>
                                  <p:cond delay="18500"/>
                                </p:stCondLst>
                                <p:childTnLst>
                                  <p:par>
                                    <p:cTn id="81" presetID="22" presetClass="entr" presetSubtype="8" fill="hold" grpId="0" nodeType="after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wipe(left)">
                                          <p:cBhvr>
                                            <p:cTn id="83" dur="1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 grpId="0"/>
          <p:bldP spid="39" grpId="0"/>
          <p:bldP spid="4" grpId="0" animBg="1"/>
          <p:bldP spid="24" grpId="0" animBg="1"/>
          <p:bldP spid="40" grpId="0" animBg="1"/>
          <p:bldP spid="81" grpId="0" animBg="1"/>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3827" y="533269"/>
            <a:ext cx="11584835" cy="5919282"/>
            <a:chOff x="347870" y="399951"/>
            <a:chExt cx="8688626" cy="4439462"/>
          </a:xfrm>
        </p:grpSpPr>
        <p:cxnSp>
          <p:nvCxnSpPr>
            <p:cNvPr id="103" name="直接连接符 102"/>
            <p:cNvCxnSpPr/>
            <p:nvPr/>
          </p:nvCxnSpPr>
          <p:spPr>
            <a:xfrm flipH="1">
              <a:off x="3090563" y="1908519"/>
              <a:ext cx="257301"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1" name="组合 30"/>
            <p:cNvGrpSpPr>
              <a:grpSpLocks noChangeAspect="1"/>
            </p:cNvGrpSpPr>
            <p:nvPr/>
          </p:nvGrpSpPr>
          <p:grpSpPr>
            <a:xfrm>
              <a:off x="487763" y="399951"/>
              <a:ext cx="1224587" cy="589855"/>
              <a:chOff x="1672035" y="1687395"/>
              <a:chExt cx="938928" cy="452259"/>
            </a:xfrm>
            <a:effectLst>
              <a:outerShdw blurRad="50800" dist="38100" dir="5400000" algn="t" rotWithShape="0">
                <a:prstClr val="black">
                  <a:alpha val="40000"/>
                </a:prstClr>
              </a:outerShdw>
            </a:effectLst>
          </p:grpSpPr>
          <p:pic>
            <p:nvPicPr>
              <p:cNvPr id="32"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组合 33"/>
            <p:cNvGrpSpPr/>
            <p:nvPr/>
          </p:nvGrpSpPr>
          <p:grpSpPr>
            <a:xfrm>
              <a:off x="862048" y="948547"/>
              <a:ext cx="2102930" cy="640070"/>
              <a:chOff x="539552" y="1491630"/>
              <a:chExt cx="2102930" cy="640070"/>
            </a:xfrm>
          </p:grpSpPr>
          <p:sp>
            <p:nvSpPr>
              <p:cNvPr id="35" name="文本框 62"/>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6"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25" name="矩形 24"/>
            <p:cNvSpPr/>
            <p:nvPr/>
          </p:nvSpPr>
          <p:spPr>
            <a:xfrm>
              <a:off x="6024021" y="948547"/>
              <a:ext cx="830997" cy="346249"/>
            </a:xfrm>
            <a:prstGeom prst="rect">
              <a:avLst/>
            </a:prstGeom>
          </p:spPr>
          <p:txBody>
            <a:bodyPr wrap="none">
              <a:spAutoFit/>
            </a:bodyPr>
            <a:lstStyle/>
            <a:p>
              <a:pPr algn="ctr" defTabSz="1219200"/>
              <a:r>
                <a:rPr lang="zh-CN" altLang="en-US" sz="2400" b="1" dirty="0">
                  <a:solidFill>
                    <a:srgbClr val="9B0D13"/>
                  </a:solidFill>
                  <a:latin typeface="Impact" panose="020B0806030902050204"/>
                  <a:ea typeface="微软雅黑" panose="020B0503020204020204" pitchFamily="34" charset="-122"/>
                  <a:cs typeface="+mn-ea"/>
                  <a:sym typeface="+mn-lt"/>
                </a:rPr>
                <a:t>习近平</a:t>
              </a:r>
            </a:p>
          </p:txBody>
        </p:sp>
        <p:sp>
          <p:nvSpPr>
            <p:cNvPr id="7" name="矩形 6"/>
            <p:cNvSpPr/>
            <p:nvPr/>
          </p:nvSpPr>
          <p:spPr>
            <a:xfrm>
              <a:off x="3605166" y="3056350"/>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习近平</a:t>
              </a:r>
            </a:p>
          </p:txBody>
        </p:sp>
        <p:sp>
          <p:nvSpPr>
            <p:cNvPr id="50" name="矩形 49"/>
            <p:cNvSpPr/>
            <p:nvPr/>
          </p:nvSpPr>
          <p:spPr>
            <a:xfrm>
              <a:off x="4383321" y="3056350"/>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李克强</a:t>
              </a:r>
            </a:p>
          </p:txBody>
        </p:sp>
        <p:sp>
          <p:nvSpPr>
            <p:cNvPr id="53" name="矩形 52"/>
            <p:cNvSpPr/>
            <p:nvPr/>
          </p:nvSpPr>
          <p:spPr>
            <a:xfrm>
              <a:off x="5161476" y="3056350"/>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张德江</a:t>
              </a:r>
            </a:p>
          </p:txBody>
        </p:sp>
        <p:sp>
          <p:nvSpPr>
            <p:cNvPr id="56" name="矩形 55"/>
            <p:cNvSpPr/>
            <p:nvPr/>
          </p:nvSpPr>
          <p:spPr>
            <a:xfrm>
              <a:off x="5939631" y="3056350"/>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俞正声</a:t>
              </a:r>
            </a:p>
          </p:txBody>
        </p:sp>
        <p:sp>
          <p:nvSpPr>
            <p:cNvPr id="59" name="矩形 58"/>
            <p:cNvSpPr/>
            <p:nvPr/>
          </p:nvSpPr>
          <p:spPr>
            <a:xfrm>
              <a:off x="6717786" y="3056350"/>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刘云山</a:t>
              </a:r>
            </a:p>
          </p:txBody>
        </p:sp>
        <p:sp>
          <p:nvSpPr>
            <p:cNvPr id="62" name="矩形 61"/>
            <p:cNvSpPr/>
            <p:nvPr/>
          </p:nvSpPr>
          <p:spPr>
            <a:xfrm>
              <a:off x="7495941" y="3056350"/>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王岐山</a:t>
              </a:r>
            </a:p>
          </p:txBody>
        </p:sp>
        <p:sp>
          <p:nvSpPr>
            <p:cNvPr id="65" name="矩形 64"/>
            <p:cNvSpPr/>
            <p:nvPr/>
          </p:nvSpPr>
          <p:spPr>
            <a:xfrm>
              <a:off x="8274096" y="3056350"/>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9B0D13"/>
                  </a:solidFill>
                  <a:latin typeface="Impact" panose="020B0806030902050204"/>
                  <a:ea typeface="微软雅黑" panose="020B0503020204020204" pitchFamily="34" charset="-122"/>
                  <a:cs typeface="+mn-ea"/>
                  <a:sym typeface="+mn-lt"/>
                </a:rPr>
                <a:t>张高丽</a:t>
              </a:r>
            </a:p>
          </p:txBody>
        </p:sp>
        <p:grpSp>
          <p:nvGrpSpPr>
            <p:cNvPr id="88" name="组合 87"/>
            <p:cNvGrpSpPr/>
            <p:nvPr/>
          </p:nvGrpSpPr>
          <p:grpSpPr>
            <a:xfrm>
              <a:off x="1742799" y="2195987"/>
              <a:ext cx="1243129" cy="496696"/>
              <a:chOff x="1742799" y="1547915"/>
              <a:chExt cx="1243129" cy="496696"/>
            </a:xfrm>
          </p:grpSpPr>
          <p:sp>
            <p:nvSpPr>
              <p:cNvPr id="66" name="矩形 65"/>
              <p:cNvSpPr/>
              <p:nvPr/>
            </p:nvSpPr>
            <p:spPr>
              <a:xfrm>
                <a:off x="1742799" y="1547915"/>
                <a:ext cx="996907" cy="253916"/>
              </a:xfrm>
              <a:prstGeom prst="rect">
                <a:avLst/>
              </a:prstGeom>
            </p:spPr>
            <p:txBody>
              <a:bodyPr wrap="none">
                <a:spAutoFit/>
              </a:bodyPr>
              <a:lstStyle/>
              <a:p>
                <a:pPr defTabSz="1219200"/>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委员：</a:t>
                </a:r>
                <a:r>
                  <a:rPr lang="en-US" altLang="zh-CN" sz="1600" dirty="0">
                    <a:solidFill>
                      <a:srgbClr val="000000">
                        <a:lumMod val="75000"/>
                        <a:lumOff val="25000"/>
                      </a:srgbClr>
                    </a:solidFill>
                    <a:latin typeface="Impact" panose="020B0806030902050204"/>
                    <a:ea typeface="微软雅黑" panose="020B0503020204020204" pitchFamily="34" charset="-122"/>
                    <a:cs typeface="+mn-ea"/>
                    <a:sym typeface="+mn-lt"/>
                  </a:rPr>
                  <a:t>205</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名</a:t>
                </a:r>
              </a:p>
            </p:txBody>
          </p:sp>
          <p:sp>
            <p:nvSpPr>
              <p:cNvPr id="67" name="矩形 66"/>
              <p:cNvSpPr/>
              <p:nvPr/>
            </p:nvSpPr>
            <p:spPr>
              <a:xfrm>
                <a:off x="1742799" y="1790695"/>
                <a:ext cx="1243129" cy="253916"/>
              </a:xfrm>
              <a:prstGeom prst="rect">
                <a:avLst/>
              </a:prstGeom>
            </p:spPr>
            <p:txBody>
              <a:bodyPr wrap="none">
                <a:spAutoFit/>
              </a:bodyPr>
              <a:lstStyle/>
              <a:p>
                <a:pPr defTabSz="1219200"/>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候补委员：</a:t>
                </a:r>
                <a:r>
                  <a:rPr lang="en-US" altLang="zh-CN" sz="1600" dirty="0">
                    <a:solidFill>
                      <a:srgbClr val="000000">
                        <a:lumMod val="75000"/>
                        <a:lumOff val="25000"/>
                      </a:srgbClr>
                    </a:solidFill>
                    <a:latin typeface="Impact" panose="020B0806030902050204"/>
                    <a:ea typeface="微软雅黑" panose="020B0503020204020204" pitchFamily="34" charset="-122"/>
                    <a:cs typeface="+mn-ea"/>
                    <a:sym typeface="+mn-lt"/>
                  </a:rPr>
                  <a:t>171</a:t>
                </a:r>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名</a:t>
                </a:r>
              </a:p>
            </p:txBody>
          </p:sp>
        </p:grpSp>
        <p:sp>
          <p:nvSpPr>
            <p:cNvPr id="9" name="矩形 8"/>
            <p:cNvSpPr/>
            <p:nvPr/>
          </p:nvSpPr>
          <p:spPr>
            <a:xfrm>
              <a:off x="1742799" y="1707654"/>
              <a:ext cx="1440000"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中央委员会</a:t>
              </a:r>
            </a:p>
          </p:txBody>
        </p:sp>
        <p:sp>
          <p:nvSpPr>
            <p:cNvPr id="68" name="矩形 67"/>
            <p:cNvSpPr/>
            <p:nvPr/>
          </p:nvSpPr>
          <p:spPr>
            <a:xfrm>
              <a:off x="3565139" y="1707654"/>
              <a:ext cx="2734491"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中央政治局常务委员会</a:t>
              </a:r>
            </a:p>
          </p:txBody>
        </p:sp>
        <p:sp>
          <p:nvSpPr>
            <p:cNvPr id="69" name="矩形 68"/>
            <p:cNvSpPr/>
            <p:nvPr/>
          </p:nvSpPr>
          <p:spPr>
            <a:xfrm>
              <a:off x="3565140" y="3457076"/>
              <a:ext cx="1948142"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中央政治局委员</a:t>
              </a:r>
            </a:p>
          </p:txBody>
        </p:sp>
        <p:sp>
          <p:nvSpPr>
            <p:cNvPr id="70" name="矩形 69"/>
            <p:cNvSpPr/>
            <p:nvPr/>
          </p:nvSpPr>
          <p:spPr>
            <a:xfrm>
              <a:off x="7596496" y="3454741"/>
              <a:ext cx="1440000"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中央书记处</a:t>
              </a:r>
            </a:p>
          </p:txBody>
        </p:sp>
        <p:sp>
          <p:nvSpPr>
            <p:cNvPr id="71" name="矩形 70"/>
            <p:cNvSpPr/>
            <p:nvPr/>
          </p:nvSpPr>
          <p:spPr>
            <a:xfrm>
              <a:off x="3565140" y="3958075"/>
              <a:ext cx="1948142"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中央军事委员会</a:t>
              </a:r>
            </a:p>
          </p:txBody>
        </p:sp>
        <p:sp>
          <p:nvSpPr>
            <p:cNvPr id="72" name="矩形 71"/>
            <p:cNvSpPr/>
            <p:nvPr/>
          </p:nvSpPr>
          <p:spPr>
            <a:xfrm>
              <a:off x="1742799" y="4443413"/>
              <a:ext cx="2422370"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中央纪律检查委员会</a:t>
              </a:r>
            </a:p>
          </p:txBody>
        </p:sp>
        <p:cxnSp>
          <p:nvCxnSpPr>
            <p:cNvPr id="14" name="直接连接符 13"/>
            <p:cNvCxnSpPr/>
            <p:nvPr/>
          </p:nvCxnSpPr>
          <p:spPr>
            <a:xfrm>
              <a:off x="3347864" y="1091436"/>
              <a:ext cx="0" cy="25686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2388264" y="4156075"/>
              <a:ext cx="1176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3347864" y="3660065"/>
              <a:ext cx="2172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3605165" y="893436"/>
              <a:ext cx="2276311" cy="39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中央委员会总书记</a:t>
              </a:r>
            </a:p>
          </p:txBody>
        </p:sp>
        <p:cxnSp>
          <p:nvCxnSpPr>
            <p:cNvPr id="79" name="直接连接符 78"/>
            <p:cNvCxnSpPr/>
            <p:nvPr/>
          </p:nvCxnSpPr>
          <p:spPr>
            <a:xfrm flipH="1">
              <a:off x="2388265" y="2727198"/>
              <a:ext cx="539" cy="14288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6" idx="1"/>
            </p:cNvCxnSpPr>
            <p:nvPr/>
          </p:nvCxnSpPr>
          <p:spPr>
            <a:xfrm flipH="1">
              <a:off x="3347864" y="1091436"/>
              <a:ext cx="2573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3347864" y="1908519"/>
              <a:ext cx="2573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347870" y="2498195"/>
              <a:ext cx="955129" cy="894164"/>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全国代表大会</a:t>
              </a:r>
            </a:p>
          </p:txBody>
        </p:sp>
        <p:cxnSp>
          <p:nvCxnSpPr>
            <p:cNvPr id="96" name="肘形连接符 95"/>
            <p:cNvCxnSpPr>
              <a:stCxn id="9" idx="1"/>
              <a:endCxn id="94" idx="0"/>
            </p:cNvCxnSpPr>
            <p:nvPr/>
          </p:nvCxnSpPr>
          <p:spPr>
            <a:xfrm rot="10800000" flipV="1">
              <a:off x="825435" y="1905653"/>
              <a:ext cx="917364" cy="592541"/>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98" name="肘形连接符 97"/>
            <p:cNvCxnSpPr>
              <a:stCxn id="72" idx="1"/>
              <a:endCxn id="94" idx="2"/>
            </p:cNvCxnSpPr>
            <p:nvPr/>
          </p:nvCxnSpPr>
          <p:spPr>
            <a:xfrm rot="10800000">
              <a:off x="825435" y="3392359"/>
              <a:ext cx="917364" cy="1249054"/>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105" name="矩形 104"/>
            <p:cNvSpPr/>
            <p:nvPr/>
          </p:nvSpPr>
          <p:spPr>
            <a:xfrm>
              <a:off x="1734777" y="2106174"/>
              <a:ext cx="1448022" cy="623544"/>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106" name="矩形 105"/>
            <p:cNvSpPr/>
            <p:nvPr/>
          </p:nvSpPr>
          <p:spPr>
            <a:xfrm>
              <a:off x="5698389" y="3971409"/>
              <a:ext cx="1372010" cy="315423"/>
            </a:xfrm>
            <a:prstGeom prst="rect">
              <a:avLst/>
            </a:prstGeom>
          </p:spPr>
          <p:txBody>
            <a:bodyPr wrap="none">
              <a:spAutoFit/>
            </a:bodyPr>
            <a:lstStyle/>
            <a:p>
              <a:pPr algn="ctr"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主席：习近平</a:t>
              </a:r>
            </a:p>
          </p:txBody>
        </p:sp>
        <p:sp>
          <p:nvSpPr>
            <p:cNvPr id="107" name="矩形 106"/>
            <p:cNvSpPr/>
            <p:nvPr/>
          </p:nvSpPr>
          <p:spPr>
            <a:xfrm>
              <a:off x="4282616" y="4515163"/>
              <a:ext cx="1372010" cy="315423"/>
            </a:xfrm>
            <a:prstGeom prst="rect">
              <a:avLst/>
            </a:prstGeom>
          </p:spPr>
          <p:txBody>
            <a:bodyPr wrap="none">
              <a:spAutoFit/>
            </a:bodyPr>
            <a:lstStyle/>
            <a:p>
              <a:pPr algn="ctr" defTabSz="1219200"/>
              <a:r>
                <a:rPr lang="zh-CN" altLang="en-US" sz="2135" b="1">
                  <a:solidFill>
                    <a:srgbClr val="000000">
                      <a:lumMod val="75000"/>
                      <a:lumOff val="25000"/>
                    </a:srgbClr>
                  </a:solidFill>
                  <a:latin typeface="Impact" panose="020B0806030902050204"/>
                  <a:ea typeface="微软雅黑" panose="020B0503020204020204" pitchFamily="34" charset="-122"/>
                  <a:cs typeface="+mn-ea"/>
                  <a:sym typeface="+mn-lt"/>
                </a:rPr>
                <a:t>书记：王岐山</a:t>
              </a:r>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第四章：党的地方组织</a:t>
            </a:r>
          </a:p>
        </p:txBody>
      </p:sp>
      <p:sp>
        <p:nvSpPr>
          <p:cNvPr id="8" name="矩形 7"/>
          <p:cNvSpPr/>
          <p:nvPr/>
        </p:nvSpPr>
        <p:spPr>
          <a:xfrm>
            <a:off x="6912498" y="2563863"/>
            <a:ext cx="1087397" cy="1033183"/>
          </a:xfrm>
          <a:prstGeom prst="rect">
            <a:avLst/>
          </a:prstGeom>
          <a:solidFill>
            <a:schemeClr val="accent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665" b="1" dirty="0">
                <a:solidFill>
                  <a:srgbClr val="FFBE00">
                    <a:lumMod val="40000"/>
                    <a:lumOff val="60000"/>
                  </a:srgbClr>
                </a:solidFill>
                <a:latin typeface="Impact" panose="020B0806030902050204"/>
                <a:ea typeface="微软雅黑" panose="020B0503020204020204" pitchFamily="34" charset="-122"/>
                <a:cs typeface="+mn-ea"/>
                <a:sym typeface="+mn-lt"/>
              </a:rPr>
              <a:t>三个</a:t>
            </a:r>
            <a:endParaRPr lang="en-US" altLang="zh-CN" sz="2665" b="1"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r>
              <a:rPr lang="zh-CN" altLang="en-US" sz="2665" b="1" dirty="0">
                <a:solidFill>
                  <a:srgbClr val="FFBE00">
                    <a:lumMod val="40000"/>
                    <a:lumOff val="60000"/>
                  </a:srgbClr>
                </a:solidFill>
                <a:latin typeface="Impact" panose="020B0806030902050204"/>
                <a:ea typeface="微软雅黑" panose="020B0503020204020204" pitchFamily="34" charset="-122"/>
                <a:cs typeface="+mn-ea"/>
                <a:sym typeface="+mn-lt"/>
              </a:rPr>
              <a:t>层级</a:t>
            </a:r>
          </a:p>
        </p:txBody>
      </p:sp>
      <p:sp>
        <p:nvSpPr>
          <p:cNvPr id="2" name="矩形 1"/>
          <p:cNvSpPr/>
          <p:nvPr/>
        </p:nvSpPr>
        <p:spPr>
          <a:xfrm>
            <a:off x="560047" y="4791072"/>
            <a:ext cx="6096000" cy="1282531"/>
          </a:xfrm>
          <a:prstGeom prst="rect">
            <a:avLst/>
          </a:prstGeom>
        </p:spPr>
        <p:txBody>
          <a:bodyPr>
            <a:spAutoFit/>
          </a:bodyPr>
          <a:lstStyle/>
          <a:p>
            <a:pP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党的地方组织</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是指党的省、自治区、直辖市，设区的市和自治州以及县（旗）、自治县、不设区的市和市辖区的代表大会和它们所产生的委员会，还包括经党代表大会选举产生的纪律检查委员会</a:t>
            </a:r>
          </a:p>
        </p:txBody>
      </p:sp>
      <p:sp>
        <p:nvSpPr>
          <p:cNvPr id="4" name="矩形 3"/>
          <p:cNvSpPr/>
          <p:nvPr/>
        </p:nvSpPr>
        <p:spPr>
          <a:xfrm>
            <a:off x="8208235" y="2563861"/>
            <a:ext cx="3360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zh-CN" sz="2135" b="1">
                <a:solidFill>
                  <a:srgbClr val="FFBE00">
                    <a:lumMod val="40000"/>
                    <a:lumOff val="60000"/>
                  </a:srgbClr>
                </a:solidFill>
                <a:latin typeface="Impact" panose="020B0806030902050204"/>
                <a:ea typeface="微软雅黑" panose="020B0503020204020204" pitchFamily="34" charset="-122"/>
                <a:cs typeface="+mn-ea"/>
                <a:sym typeface="+mn-lt"/>
              </a:rPr>
              <a:t>省、自治区、直辖市</a:t>
            </a:r>
            <a:endPar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27" name="矩形 26"/>
          <p:cNvSpPr/>
          <p:nvPr/>
        </p:nvSpPr>
        <p:spPr>
          <a:xfrm>
            <a:off x="8208235" y="3155379"/>
            <a:ext cx="3360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zh-CN" sz="2135" b="1" dirty="0">
                <a:solidFill>
                  <a:srgbClr val="FFBE00">
                    <a:lumMod val="40000"/>
                    <a:lumOff val="60000"/>
                  </a:srgbClr>
                </a:solidFill>
                <a:latin typeface="Impact" panose="020B0806030902050204"/>
                <a:ea typeface="微软雅黑" panose="020B0503020204020204" pitchFamily="34" charset="-122"/>
                <a:cs typeface="+mn-ea"/>
                <a:sym typeface="+mn-lt"/>
              </a:rPr>
              <a:t>设区的市和自治州</a:t>
            </a:r>
            <a:endPar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28" name="矩形 27"/>
          <p:cNvSpPr/>
          <p:nvPr/>
        </p:nvSpPr>
        <p:spPr>
          <a:xfrm>
            <a:off x="6912498" y="3746895"/>
            <a:ext cx="4655737"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1865" b="1" dirty="0">
                <a:solidFill>
                  <a:srgbClr val="FFBE00">
                    <a:lumMod val="40000"/>
                    <a:lumOff val="60000"/>
                  </a:srgbClr>
                </a:solidFill>
                <a:latin typeface="Impact" panose="020B0806030902050204"/>
                <a:ea typeface="微软雅黑" panose="020B0503020204020204" pitchFamily="34" charset="-122"/>
                <a:cs typeface="+mn-ea"/>
                <a:sym typeface="+mn-lt"/>
              </a:rPr>
              <a:t>县（旗）、自治县、不设区的市和市辖区</a:t>
            </a:r>
          </a:p>
        </p:txBody>
      </p:sp>
      <p:sp>
        <p:nvSpPr>
          <p:cNvPr id="29" name="矩形 28"/>
          <p:cNvSpPr/>
          <p:nvPr/>
        </p:nvSpPr>
        <p:spPr>
          <a:xfrm>
            <a:off x="10517006" y="4664156"/>
            <a:ext cx="1087397" cy="1650051"/>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665" b="1" dirty="0">
                <a:solidFill>
                  <a:srgbClr val="9B0D13"/>
                </a:solidFill>
                <a:latin typeface="Impact" panose="020B0806030902050204"/>
                <a:ea typeface="微软雅黑" panose="020B0503020204020204" pitchFamily="34" charset="-122"/>
                <a:cs typeface="+mn-ea"/>
                <a:sym typeface="+mn-lt"/>
              </a:rPr>
              <a:t>三会</a:t>
            </a:r>
          </a:p>
        </p:txBody>
      </p:sp>
      <p:sp>
        <p:nvSpPr>
          <p:cNvPr id="30" name="矩形 29"/>
          <p:cNvSpPr/>
          <p:nvPr/>
        </p:nvSpPr>
        <p:spPr>
          <a:xfrm>
            <a:off x="6914128" y="4664156"/>
            <a:ext cx="3360000" cy="48000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9B0D13"/>
                </a:solidFill>
                <a:latin typeface="Impact" panose="020B0806030902050204"/>
                <a:ea typeface="微软雅黑" panose="020B0503020204020204" pitchFamily="34" charset="-122"/>
                <a:cs typeface="+mn-ea"/>
                <a:sym typeface="+mn-lt"/>
              </a:rPr>
              <a:t>党的代表大会</a:t>
            </a:r>
          </a:p>
        </p:txBody>
      </p:sp>
      <p:sp>
        <p:nvSpPr>
          <p:cNvPr id="40" name="矩形 39"/>
          <p:cNvSpPr/>
          <p:nvPr/>
        </p:nvSpPr>
        <p:spPr>
          <a:xfrm>
            <a:off x="6914128" y="5255673"/>
            <a:ext cx="3360000" cy="48000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9B0D13"/>
                </a:solidFill>
                <a:latin typeface="Impact" panose="020B0806030902050204"/>
                <a:ea typeface="微软雅黑" panose="020B0503020204020204" pitchFamily="34" charset="-122"/>
                <a:cs typeface="+mn-ea"/>
                <a:sym typeface="+mn-lt"/>
              </a:rPr>
              <a:t>党的委员会</a:t>
            </a:r>
          </a:p>
        </p:txBody>
      </p:sp>
      <p:sp>
        <p:nvSpPr>
          <p:cNvPr id="41" name="矩形 40"/>
          <p:cNvSpPr/>
          <p:nvPr/>
        </p:nvSpPr>
        <p:spPr>
          <a:xfrm>
            <a:off x="6914128" y="5847189"/>
            <a:ext cx="3360000" cy="48000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2135" b="1" dirty="0">
                <a:solidFill>
                  <a:srgbClr val="9B0D13"/>
                </a:solidFill>
                <a:latin typeface="Impact" panose="020B0806030902050204"/>
                <a:ea typeface="微软雅黑" panose="020B0503020204020204" pitchFamily="34" charset="-122"/>
                <a:cs typeface="+mn-ea"/>
                <a:sym typeface="+mn-lt"/>
              </a:rPr>
              <a:t>党的纪律检查委员会</a:t>
            </a:r>
          </a:p>
        </p:txBody>
      </p:sp>
      <p:sp>
        <p:nvSpPr>
          <p:cNvPr id="26" name="矩形 25"/>
          <p:cNvSpPr/>
          <p:nvPr/>
        </p:nvSpPr>
        <p:spPr>
          <a:xfrm>
            <a:off x="1" y="3246213"/>
            <a:ext cx="6576484"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nvGrpSpPr>
          <p:cNvPr id="31" name="组合 30"/>
          <p:cNvGrpSpPr/>
          <p:nvPr/>
        </p:nvGrpSpPr>
        <p:grpSpPr>
          <a:xfrm>
            <a:off x="2447595" y="2066228"/>
            <a:ext cx="3937036" cy="1102249"/>
            <a:chOff x="971149" y="1592122"/>
            <a:chExt cx="2952777" cy="826687"/>
          </a:xfrm>
        </p:grpSpPr>
        <p:grpSp>
          <p:nvGrpSpPr>
            <p:cNvPr id="32" name="组合 31"/>
            <p:cNvGrpSpPr/>
            <p:nvPr/>
          </p:nvGrpSpPr>
          <p:grpSpPr>
            <a:xfrm>
              <a:off x="971149" y="1592122"/>
              <a:ext cx="1224587" cy="589855"/>
              <a:chOff x="971149" y="1592122"/>
              <a:chExt cx="1224587" cy="589855"/>
            </a:xfrm>
          </p:grpSpPr>
          <p:pic>
            <p:nvPicPr>
              <p:cNvPr id="35"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4"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37" name="TextBox 36"/>
          <p:cNvSpPr txBox="1"/>
          <p:nvPr/>
        </p:nvSpPr>
        <p:spPr>
          <a:xfrm>
            <a:off x="294914" y="3371045"/>
            <a:ext cx="5368439" cy="978729"/>
          </a:xfrm>
          <a:prstGeom prst="rect">
            <a:avLst/>
          </a:prstGeom>
          <a:noFill/>
        </p:spPr>
        <p:txBody>
          <a:bodyPr wrap="square" rtlCol="0">
            <a:spAutoFit/>
          </a:bodyPr>
          <a:lstStyle/>
          <a:p>
            <a:pPr algn="r" defTabSz="1219200">
              <a:lnSpc>
                <a:spcPct val="120000"/>
              </a:lnSpc>
            </a:pPr>
            <a:r>
              <a:rPr lang="zh-CN" altLang="en-US" sz="3200" b="1" dirty="0">
                <a:solidFill>
                  <a:srgbClr val="FFBE00">
                    <a:lumMod val="40000"/>
                    <a:lumOff val="60000"/>
                  </a:srgbClr>
                </a:solidFill>
                <a:latin typeface="Impact" panose="020B0806030902050204"/>
                <a:ea typeface="微软雅黑" panose="020B0503020204020204" pitchFamily="34" charset="-122"/>
                <a:cs typeface="+mn-ea"/>
                <a:sym typeface="+mn-lt"/>
              </a:rPr>
              <a:t>党的  </a:t>
            </a:r>
            <a:r>
              <a:rPr lang="zh-CN" altLang="en-US" sz="4800" b="1" dirty="0">
                <a:solidFill>
                  <a:srgbClr val="FFBE00">
                    <a:lumMod val="40000"/>
                    <a:lumOff val="60000"/>
                  </a:srgbClr>
                </a:solidFill>
                <a:latin typeface="Impact" panose="020B0806030902050204"/>
                <a:ea typeface="微软雅黑" panose="020B0503020204020204" pitchFamily="34" charset="-122"/>
                <a:cs typeface="+mn-ea"/>
                <a:sym typeface="+mn-lt"/>
              </a:rPr>
              <a:t>地方组织</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33000">
                                          <p:cBhvr additive="base">
                                            <p:cTn id="7" dur="1500" fill="hold"/>
                                            <p:tgtEl>
                                              <p:spTgt spid="26"/>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1500"/>
                                            <p:tgtEl>
                                              <p:spTgt spid="37"/>
                                            </p:tgtEl>
                                          </p:cBhvr>
                                        </p:animEffect>
                                      </p:childTnLst>
                                    </p:cTn>
                                  </p:par>
                                </p:childTnLst>
                              </p:cTn>
                            </p:par>
                            <p:par>
                              <p:cTn id="19" fill="hold">
                                <p:stCondLst>
                                  <p:cond delay="4000"/>
                                </p:stCondLst>
                                <p:childTnLst>
                                  <p:par>
                                    <p:cTn id="20" presetID="6"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250"/>
                                            <p:tgtEl>
                                              <p:spTgt spid="4"/>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1250"/>
                                            <p:tgtEl>
                                              <p:spTgt spid="27"/>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1250"/>
                                            <p:tgtEl>
                                              <p:spTgt spid="28"/>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500"/>
                                            <p:tgtEl>
                                              <p:spTgt spid="30"/>
                                            </p:tgtEl>
                                          </p:cBhvr>
                                        </p:animEffect>
                                        <p:anim calcmode="lin" valueType="num">
                                          <p:cBhvr>
                                            <p:cTn id="47" dur="1500" fill="hold"/>
                                            <p:tgtEl>
                                              <p:spTgt spid="30"/>
                                            </p:tgtEl>
                                            <p:attrNameLst>
                                              <p:attrName>ppt_x</p:attrName>
                                            </p:attrNameLst>
                                          </p:cBhvr>
                                          <p:tavLst>
                                            <p:tav tm="0">
                                              <p:val>
                                                <p:strVal val="#ppt_x"/>
                                              </p:val>
                                            </p:tav>
                                            <p:tav tm="100000">
                                              <p:val>
                                                <p:strVal val="#ppt_x"/>
                                              </p:val>
                                            </p:tav>
                                          </p:tavLst>
                                        </p:anim>
                                        <p:anim calcmode="lin" valueType="num">
                                          <p:cBhvr>
                                            <p:cTn id="48" dur="1500" fill="hold"/>
                                            <p:tgtEl>
                                              <p:spTgt spid="30"/>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500"/>
                                            <p:tgtEl>
                                              <p:spTgt spid="40"/>
                                            </p:tgtEl>
                                          </p:cBhvr>
                                        </p:animEffect>
                                        <p:anim calcmode="lin" valueType="num">
                                          <p:cBhvr>
                                            <p:cTn id="53" dur="1500" fill="hold"/>
                                            <p:tgtEl>
                                              <p:spTgt spid="40"/>
                                            </p:tgtEl>
                                            <p:attrNameLst>
                                              <p:attrName>ppt_x</p:attrName>
                                            </p:attrNameLst>
                                          </p:cBhvr>
                                          <p:tavLst>
                                            <p:tav tm="0">
                                              <p:val>
                                                <p:strVal val="#ppt_x"/>
                                              </p:val>
                                            </p:tav>
                                            <p:tav tm="100000">
                                              <p:val>
                                                <p:strVal val="#ppt_x"/>
                                              </p:val>
                                            </p:tav>
                                          </p:tavLst>
                                        </p:anim>
                                        <p:anim calcmode="lin" valueType="num">
                                          <p:cBhvr>
                                            <p:cTn id="54" dur="1500" fill="hold"/>
                                            <p:tgtEl>
                                              <p:spTgt spid="40"/>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42"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500"/>
                                            <p:tgtEl>
                                              <p:spTgt spid="41"/>
                                            </p:tgtEl>
                                          </p:cBhvr>
                                        </p:animEffect>
                                        <p:anim calcmode="lin" valueType="num">
                                          <p:cBhvr>
                                            <p:cTn id="59" dur="1500" fill="hold"/>
                                            <p:tgtEl>
                                              <p:spTgt spid="41"/>
                                            </p:tgtEl>
                                            <p:attrNameLst>
                                              <p:attrName>ppt_x</p:attrName>
                                            </p:attrNameLst>
                                          </p:cBhvr>
                                          <p:tavLst>
                                            <p:tav tm="0">
                                              <p:val>
                                                <p:strVal val="#ppt_x"/>
                                              </p:val>
                                            </p:tav>
                                            <p:tav tm="100000">
                                              <p:val>
                                                <p:strVal val="#ppt_x"/>
                                              </p:val>
                                            </p:tav>
                                          </p:tavLst>
                                        </p:anim>
                                        <p:anim calcmode="lin" valueType="num">
                                          <p:cBhvr>
                                            <p:cTn id="60" dur="1500" fill="hold"/>
                                            <p:tgtEl>
                                              <p:spTgt spid="41"/>
                                            </p:tgtEl>
                                            <p:attrNameLst>
                                              <p:attrName>ppt_y</p:attrName>
                                            </p:attrNameLst>
                                          </p:cBhvr>
                                          <p:tavLst>
                                            <p:tav tm="0">
                                              <p:val>
                                                <p:strVal val="#ppt_y+.1"/>
                                              </p:val>
                                            </p:tav>
                                            <p:tav tm="100000">
                                              <p:val>
                                                <p:strVal val="#ppt_y"/>
                                              </p:val>
                                            </p:tav>
                                          </p:tavLst>
                                        </p:anim>
                                      </p:childTnLst>
                                    </p:cTn>
                                  </p:par>
                                </p:childTnLst>
                              </p:cTn>
                            </p:par>
                            <p:par>
                              <p:cTn id="61" fill="hold">
                                <p:stCondLst>
                                  <p:cond delay="10000"/>
                                </p:stCondLst>
                                <p:childTnLst>
                                  <p:par>
                                    <p:cTn id="62" presetID="14" presetClass="entr" presetSubtype="1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randombar(horizontal)">
                                          <p:cBhvr>
                                            <p:cTn id="6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animBg="1"/>
          <p:bldP spid="27" grpId="0" animBg="1"/>
          <p:bldP spid="28" grpId="0" animBg="1"/>
          <p:bldP spid="29" grpId="0" animBg="1"/>
          <p:bldP spid="30" grpId="0" animBg="1"/>
          <p:bldP spid="40" grpId="0" animBg="1"/>
          <p:bldP spid="41" grpId="0" animBg="1"/>
          <p:bldP spid="26"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500" fill="hold"/>
                                            <p:tgtEl>
                                              <p:spTgt spid="26"/>
                                            </p:tgtEl>
                                            <p:attrNameLst>
                                              <p:attrName>ppt_x</p:attrName>
                                            </p:attrNameLst>
                                          </p:cBhvr>
                                          <p:tavLst>
                                            <p:tav tm="0">
                                              <p:val>
                                                <p:strVal val="0-#ppt_w/2"/>
                                              </p:val>
                                            </p:tav>
                                            <p:tav tm="100000">
                                              <p:val>
                                                <p:strVal val="#ppt_x"/>
                                              </p:val>
                                            </p:tav>
                                          </p:tavLst>
                                        </p:anim>
                                        <p:anim calcmode="lin" valueType="num">
                                          <p:cBhvr additive="base">
                                            <p:cTn id="8" dur="1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1500"/>
                                            <p:tgtEl>
                                              <p:spTgt spid="37"/>
                                            </p:tgtEl>
                                          </p:cBhvr>
                                        </p:animEffect>
                                      </p:childTnLst>
                                    </p:cTn>
                                  </p:par>
                                </p:childTnLst>
                              </p:cTn>
                            </p:par>
                            <p:par>
                              <p:cTn id="19" fill="hold">
                                <p:stCondLst>
                                  <p:cond delay="4000"/>
                                </p:stCondLst>
                                <p:childTnLst>
                                  <p:par>
                                    <p:cTn id="20" presetID="6"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250"/>
                                            <p:tgtEl>
                                              <p:spTgt spid="4"/>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1250"/>
                                            <p:tgtEl>
                                              <p:spTgt spid="27"/>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1250"/>
                                            <p:tgtEl>
                                              <p:spTgt spid="28"/>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500"/>
                                            <p:tgtEl>
                                              <p:spTgt spid="30"/>
                                            </p:tgtEl>
                                          </p:cBhvr>
                                        </p:animEffect>
                                        <p:anim calcmode="lin" valueType="num">
                                          <p:cBhvr>
                                            <p:cTn id="47" dur="1500" fill="hold"/>
                                            <p:tgtEl>
                                              <p:spTgt spid="30"/>
                                            </p:tgtEl>
                                            <p:attrNameLst>
                                              <p:attrName>ppt_x</p:attrName>
                                            </p:attrNameLst>
                                          </p:cBhvr>
                                          <p:tavLst>
                                            <p:tav tm="0">
                                              <p:val>
                                                <p:strVal val="#ppt_x"/>
                                              </p:val>
                                            </p:tav>
                                            <p:tav tm="100000">
                                              <p:val>
                                                <p:strVal val="#ppt_x"/>
                                              </p:val>
                                            </p:tav>
                                          </p:tavLst>
                                        </p:anim>
                                        <p:anim calcmode="lin" valueType="num">
                                          <p:cBhvr>
                                            <p:cTn id="48" dur="1500" fill="hold"/>
                                            <p:tgtEl>
                                              <p:spTgt spid="30"/>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500"/>
                                            <p:tgtEl>
                                              <p:spTgt spid="40"/>
                                            </p:tgtEl>
                                          </p:cBhvr>
                                        </p:animEffect>
                                        <p:anim calcmode="lin" valueType="num">
                                          <p:cBhvr>
                                            <p:cTn id="53" dur="1500" fill="hold"/>
                                            <p:tgtEl>
                                              <p:spTgt spid="40"/>
                                            </p:tgtEl>
                                            <p:attrNameLst>
                                              <p:attrName>ppt_x</p:attrName>
                                            </p:attrNameLst>
                                          </p:cBhvr>
                                          <p:tavLst>
                                            <p:tav tm="0">
                                              <p:val>
                                                <p:strVal val="#ppt_x"/>
                                              </p:val>
                                            </p:tav>
                                            <p:tav tm="100000">
                                              <p:val>
                                                <p:strVal val="#ppt_x"/>
                                              </p:val>
                                            </p:tav>
                                          </p:tavLst>
                                        </p:anim>
                                        <p:anim calcmode="lin" valueType="num">
                                          <p:cBhvr>
                                            <p:cTn id="54" dur="1500" fill="hold"/>
                                            <p:tgtEl>
                                              <p:spTgt spid="40"/>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42"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500"/>
                                            <p:tgtEl>
                                              <p:spTgt spid="41"/>
                                            </p:tgtEl>
                                          </p:cBhvr>
                                        </p:animEffect>
                                        <p:anim calcmode="lin" valueType="num">
                                          <p:cBhvr>
                                            <p:cTn id="59" dur="1500" fill="hold"/>
                                            <p:tgtEl>
                                              <p:spTgt spid="41"/>
                                            </p:tgtEl>
                                            <p:attrNameLst>
                                              <p:attrName>ppt_x</p:attrName>
                                            </p:attrNameLst>
                                          </p:cBhvr>
                                          <p:tavLst>
                                            <p:tav tm="0">
                                              <p:val>
                                                <p:strVal val="#ppt_x"/>
                                              </p:val>
                                            </p:tav>
                                            <p:tav tm="100000">
                                              <p:val>
                                                <p:strVal val="#ppt_x"/>
                                              </p:val>
                                            </p:tav>
                                          </p:tavLst>
                                        </p:anim>
                                        <p:anim calcmode="lin" valueType="num">
                                          <p:cBhvr>
                                            <p:cTn id="60" dur="1500" fill="hold"/>
                                            <p:tgtEl>
                                              <p:spTgt spid="41"/>
                                            </p:tgtEl>
                                            <p:attrNameLst>
                                              <p:attrName>ppt_y</p:attrName>
                                            </p:attrNameLst>
                                          </p:cBhvr>
                                          <p:tavLst>
                                            <p:tav tm="0">
                                              <p:val>
                                                <p:strVal val="#ppt_y+.1"/>
                                              </p:val>
                                            </p:tav>
                                            <p:tav tm="100000">
                                              <p:val>
                                                <p:strVal val="#ppt_y"/>
                                              </p:val>
                                            </p:tav>
                                          </p:tavLst>
                                        </p:anim>
                                      </p:childTnLst>
                                    </p:cTn>
                                  </p:par>
                                </p:childTnLst>
                              </p:cTn>
                            </p:par>
                            <p:par>
                              <p:cTn id="61" fill="hold">
                                <p:stCondLst>
                                  <p:cond delay="10000"/>
                                </p:stCondLst>
                                <p:childTnLst>
                                  <p:par>
                                    <p:cTn id="62" presetID="14" presetClass="entr" presetSubtype="1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randombar(horizontal)">
                                          <p:cBhvr>
                                            <p:cTn id="6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animBg="1"/>
          <p:bldP spid="27" grpId="0" animBg="1"/>
          <p:bldP spid="28" grpId="0" animBg="1"/>
          <p:bldP spid="29" grpId="0" animBg="1"/>
          <p:bldP spid="30" grpId="0" animBg="1"/>
          <p:bldP spid="40" grpId="0" animBg="1"/>
          <p:bldP spid="41" grpId="0" animBg="1"/>
          <p:bldP spid="26" grpId="0" animBg="1"/>
          <p:bldP spid="37" grpId="0"/>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第五章：党的基层组织</a:t>
            </a:r>
          </a:p>
        </p:txBody>
      </p:sp>
      <p:sp>
        <p:nvSpPr>
          <p:cNvPr id="2" name="矩形 1"/>
          <p:cNvSpPr/>
          <p:nvPr/>
        </p:nvSpPr>
        <p:spPr>
          <a:xfrm>
            <a:off x="447704" y="4918539"/>
            <a:ext cx="11296593" cy="1446358"/>
          </a:xfrm>
          <a:prstGeom prst="rect">
            <a:avLst/>
          </a:prstGeom>
        </p:spPr>
        <p:txBody>
          <a:bodyPr wrap="square">
            <a:spAutoFit/>
          </a:bodyPr>
          <a:lstStyle/>
          <a:p>
            <a:pPr defTabSz="1219200"/>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9B0D13"/>
                </a:solidFill>
                <a:latin typeface="微软雅黑" panose="020B0503020204020204" pitchFamily="34" charset="-122"/>
                <a:ea typeface="微软雅黑" panose="020B0503020204020204" pitchFamily="34" charset="-122"/>
                <a:cs typeface="+mn-ea"/>
                <a:sym typeface="+mn-lt"/>
              </a:rPr>
              <a:t>党章</a:t>
            </a: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规定，企业、农村、机关、学校、科研院所、街道社区、社会组织、人民解放军连队和其他基层单位，凡是有正式党员三人以上的，都应当成立党的基层组织。党的基层组织，根据工作需要和党员人数，经上级党组织批准，分别设立党的基层委员会、总支部委员会、支部委员会。</a:t>
            </a:r>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4" name="矩形 3"/>
          <p:cNvSpPr/>
          <p:nvPr/>
        </p:nvSpPr>
        <p:spPr>
          <a:xfrm>
            <a:off x="5676801" y="2558619"/>
            <a:ext cx="1968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FFBE00">
                    <a:lumMod val="40000"/>
                    <a:lumOff val="60000"/>
                  </a:srgbClr>
                </a:solidFill>
                <a:latin typeface="Impact" panose="020B0806030902050204"/>
                <a:ea typeface="微软雅黑" panose="020B0503020204020204" pitchFamily="34" charset="-122"/>
                <a:cs typeface="+mn-ea"/>
                <a:sym typeface="+mn-lt"/>
              </a:rPr>
              <a:t>党的基层委员会</a:t>
            </a:r>
          </a:p>
        </p:txBody>
      </p:sp>
      <p:sp>
        <p:nvSpPr>
          <p:cNvPr id="27" name="矩形 26"/>
          <p:cNvSpPr/>
          <p:nvPr/>
        </p:nvSpPr>
        <p:spPr>
          <a:xfrm>
            <a:off x="7782720" y="2558619"/>
            <a:ext cx="1968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FFBE00">
                    <a:lumMod val="40000"/>
                    <a:lumOff val="60000"/>
                  </a:srgbClr>
                </a:solidFill>
                <a:latin typeface="Impact" panose="020B0806030902050204"/>
                <a:ea typeface="微软雅黑" panose="020B0503020204020204" pitchFamily="34" charset="-122"/>
                <a:cs typeface="+mn-ea"/>
                <a:sym typeface="+mn-lt"/>
              </a:rPr>
              <a:t>总支部委员会</a:t>
            </a:r>
          </a:p>
        </p:txBody>
      </p:sp>
      <p:sp>
        <p:nvSpPr>
          <p:cNvPr id="26" name="矩形 25"/>
          <p:cNvSpPr/>
          <p:nvPr/>
        </p:nvSpPr>
        <p:spPr>
          <a:xfrm>
            <a:off x="9888640" y="2558619"/>
            <a:ext cx="1968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FFBE00">
                    <a:lumMod val="40000"/>
                    <a:lumOff val="60000"/>
                  </a:srgbClr>
                </a:solidFill>
                <a:latin typeface="Impact" panose="020B0806030902050204"/>
                <a:ea typeface="微软雅黑" panose="020B0503020204020204" pitchFamily="34" charset="-122"/>
                <a:cs typeface="+mn-ea"/>
                <a:sym typeface="+mn-lt"/>
              </a:rPr>
              <a:t>支部委员会</a:t>
            </a:r>
          </a:p>
        </p:txBody>
      </p:sp>
      <p:sp>
        <p:nvSpPr>
          <p:cNvPr id="6" name="文本框 5"/>
          <p:cNvSpPr txBox="1"/>
          <p:nvPr/>
        </p:nvSpPr>
        <p:spPr>
          <a:xfrm>
            <a:off x="5841553" y="3524437"/>
            <a:ext cx="1638496" cy="584775"/>
          </a:xfrm>
          <a:prstGeom prst="rect">
            <a:avLst/>
          </a:prstGeom>
          <a:noFill/>
        </p:spPr>
        <p:txBody>
          <a:bodyPr wrap="square" rtlCol="0">
            <a:spAutoFit/>
          </a:bodyPr>
          <a:lstStyle/>
          <a:p>
            <a:pPr algn="ctr" defTabSz="1219200"/>
            <a:r>
              <a:rPr lang="zh-CN" altLang="en-US" sz="3200" b="1" dirty="0">
                <a:solidFill>
                  <a:srgbClr val="9B0D13"/>
                </a:solidFill>
                <a:latin typeface="Impact" panose="020B0806030902050204"/>
                <a:ea typeface="微软雅黑" panose="020B0503020204020204" pitchFamily="34" charset="-122"/>
                <a:cs typeface="+mn-ea"/>
                <a:sym typeface="+mn-lt"/>
              </a:rPr>
              <a:t>党    委</a:t>
            </a:r>
          </a:p>
        </p:txBody>
      </p:sp>
      <p:sp>
        <p:nvSpPr>
          <p:cNvPr id="31" name="文本框 30"/>
          <p:cNvSpPr txBox="1"/>
          <p:nvPr/>
        </p:nvSpPr>
        <p:spPr>
          <a:xfrm>
            <a:off x="7947472" y="3524437"/>
            <a:ext cx="1638496" cy="584775"/>
          </a:xfrm>
          <a:prstGeom prst="rect">
            <a:avLst/>
          </a:prstGeom>
          <a:noFill/>
        </p:spPr>
        <p:txBody>
          <a:bodyPr wrap="square" rtlCol="0">
            <a:spAutoFit/>
          </a:bodyPr>
          <a:lstStyle/>
          <a:p>
            <a:pPr algn="ctr" defTabSz="1219200"/>
            <a:r>
              <a:rPr lang="zh-CN" altLang="en-US" sz="3200" b="1" dirty="0">
                <a:solidFill>
                  <a:srgbClr val="9B0D13"/>
                </a:solidFill>
                <a:latin typeface="Impact" panose="020B0806030902050204"/>
                <a:ea typeface="微软雅黑" panose="020B0503020204020204" pitchFamily="34" charset="-122"/>
                <a:cs typeface="+mn-ea"/>
                <a:sym typeface="+mn-lt"/>
              </a:rPr>
              <a:t>党总支</a:t>
            </a:r>
          </a:p>
        </p:txBody>
      </p:sp>
      <p:sp>
        <p:nvSpPr>
          <p:cNvPr id="32" name="文本框 31"/>
          <p:cNvSpPr txBox="1"/>
          <p:nvPr/>
        </p:nvSpPr>
        <p:spPr>
          <a:xfrm>
            <a:off x="10053392" y="3524437"/>
            <a:ext cx="1638496" cy="584775"/>
          </a:xfrm>
          <a:prstGeom prst="rect">
            <a:avLst/>
          </a:prstGeom>
          <a:noFill/>
        </p:spPr>
        <p:txBody>
          <a:bodyPr wrap="square" rtlCol="0">
            <a:spAutoFit/>
          </a:bodyPr>
          <a:lstStyle/>
          <a:p>
            <a:pPr algn="ctr" defTabSz="1219200"/>
            <a:r>
              <a:rPr lang="zh-CN" altLang="en-US" sz="3200" b="1" dirty="0">
                <a:solidFill>
                  <a:srgbClr val="9B0D13"/>
                </a:solidFill>
                <a:latin typeface="Impact" panose="020B0806030902050204"/>
                <a:ea typeface="微软雅黑" panose="020B0503020204020204" pitchFamily="34" charset="-122"/>
                <a:cs typeface="+mn-ea"/>
                <a:sym typeface="+mn-lt"/>
              </a:rPr>
              <a:t>党支部</a:t>
            </a:r>
          </a:p>
        </p:txBody>
      </p:sp>
      <p:sp>
        <p:nvSpPr>
          <p:cNvPr id="7" name="矩形 6"/>
          <p:cNvSpPr/>
          <p:nvPr/>
        </p:nvSpPr>
        <p:spPr>
          <a:xfrm>
            <a:off x="5676801" y="3246213"/>
            <a:ext cx="1968000" cy="117200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33" name="矩形 32"/>
          <p:cNvSpPr/>
          <p:nvPr/>
        </p:nvSpPr>
        <p:spPr>
          <a:xfrm>
            <a:off x="7782720" y="3246213"/>
            <a:ext cx="1968000" cy="117200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34" name="矩形 33"/>
          <p:cNvSpPr/>
          <p:nvPr/>
        </p:nvSpPr>
        <p:spPr>
          <a:xfrm>
            <a:off x="9888640" y="3246213"/>
            <a:ext cx="1968000" cy="117200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28" name="矩形 27"/>
          <p:cNvSpPr/>
          <p:nvPr/>
        </p:nvSpPr>
        <p:spPr>
          <a:xfrm>
            <a:off x="1" y="3246213"/>
            <a:ext cx="5254440"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nvGrpSpPr>
          <p:cNvPr id="29" name="组合 28"/>
          <p:cNvGrpSpPr/>
          <p:nvPr/>
        </p:nvGrpSpPr>
        <p:grpSpPr>
          <a:xfrm>
            <a:off x="1335914" y="2066228"/>
            <a:ext cx="3937036" cy="1102249"/>
            <a:chOff x="971149" y="1592122"/>
            <a:chExt cx="2952777" cy="826687"/>
          </a:xfrm>
        </p:grpSpPr>
        <p:grpSp>
          <p:nvGrpSpPr>
            <p:cNvPr id="30" name="组合 29"/>
            <p:cNvGrpSpPr/>
            <p:nvPr/>
          </p:nvGrpSpPr>
          <p:grpSpPr>
            <a:xfrm>
              <a:off x="971149" y="1592122"/>
              <a:ext cx="1224587" cy="589855"/>
              <a:chOff x="971149" y="1592122"/>
              <a:chExt cx="1224587" cy="589855"/>
            </a:xfrm>
          </p:grpSpPr>
          <p:pic>
            <p:nvPicPr>
              <p:cNvPr id="37"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6"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39" name="TextBox 38"/>
          <p:cNvSpPr txBox="1"/>
          <p:nvPr/>
        </p:nvSpPr>
        <p:spPr>
          <a:xfrm>
            <a:off x="-816768" y="3371045"/>
            <a:ext cx="5368439" cy="978729"/>
          </a:xfrm>
          <a:prstGeom prst="rect">
            <a:avLst/>
          </a:prstGeom>
          <a:noFill/>
        </p:spPr>
        <p:txBody>
          <a:bodyPr wrap="square" rtlCol="0">
            <a:spAutoFit/>
          </a:bodyPr>
          <a:lstStyle/>
          <a:p>
            <a:pPr algn="r" defTabSz="1219200">
              <a:lnSpc>
                <a:spcPct val="120000"/>
              </a:lnSpc>
            </a:pPr>
            <a:r>
              <a:rPr lang="zh-CN" altLang="en-US" sz="3200" b="1" dirty="0">
                <a:solidFill>
                  <a:srgbClr val="FFBE00">
                    <a:lumMod val="40000"/>
                    <a:lumOff val="60000"/>
                  </a:srgbClr>
                </a:solidFill>
                <a:latin typeface="Impact" panose="020B0806030902050204"/>
                <a:ea typeface="微软雅黑" panose="020B0503020204020204" pitchFamily="34" charset="-122"/>
                <a:cs typeface="+mn-ea"/>
                <a:sym typeface="+mn-lt"/>
              </a:rPr>
              <a:t>党的  </a:t>
            </a:r>
            <a:r>
              <a:rPr lang="zh-CN" altLang="en-US" sz="4800" b="1" dirty="0">
                <a:solidFill>
                  <a:srgbClr val="FFBE00">
                    <a:lumMod val="40000"/>
                    <a:lumOff val="60000"/>
                  </a:srgbClr>
                </a:solidFill>
                <a:latin typeface="Impact" panose="020B0806030902050204"/>
                <a:ea typeface="微软雅黑" panose="020B0503020204020204" pitchFamily="34" charset="-122"/>
                <a:cs typeface="+mn-ea"/>
                <a:sym typeface="+mn-lt"/>
              </a:rPr>
              <a:t>基层组织</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33000">
                                          <p:cBhvr additive="base">
                                            <p:cTn id="7" dur="1500" fill="hold"/>
                                            <p:tgtEl>
                                              <p:spTgt spid="28"/>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500"/>
                                            <p:tgtEl>
                                              <p:spTgt spid="29"/>
                                            </p:tgtEl>
                                          </p:cBhvr>
                                        </p:animEffect>
                                        <p:anim calcmode="lin" valueType="num">
                                          <p:cBhvr>
                                            <p:cTn id="13" dur="1500" fill="hold"/>
                                            <p:tgtEl>
                                              <p:spTgt spid="29"/>
                                            </p:tgtEl>
                                            <p:attrNameLst>
                                              <p:attrName>ppt_x</p:attrName>
                                            </p:attrNameLst>
                                          </p:cBhvr>
                                          <p:tavLst>
                                            <p:tav tm="0">
                                              <p:val>
                                                <p:strVal val="#ppt_x"/>
                                              </p:val>
                                            </p:tav>
                                            <p:tav tm="100000">
                                              <p:val>
                                                <p:strVal val="#ppt_x"/>
                                              </p:val>
                                            </p:tav>
                                          </p:tavLst>
                                        </p:anim>
                                        <p:anim calcmode="lin" valueType="num">
                                          <p:cBhvr>
                                            <p:cTn id="14" dur="15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randombar(horizontal)">
                                          <p:cBhvr>
                                            <p:cTn id="18" dur="1500"/>
                                            <p:tgtEl>
                                              <p:spTgt spid="39"/>
                                            </p:tgtEl>
                                          </p:cBhvr>
                                        </p:animEffect>
                                      </p:childTnLst>
                                    </p:cTn>
                                  </p:par>
                                </p:childTnLst>
                              </p:cTn>
                            </p:par>
                            <p:par>
                              <p:cTn id="19" fill="hold">
                                <p:stCondLst>
                                  <p:cond delay="4500"/>
                                </p:stCondLst>
                                <p:childTnLst>
                                  <p:par>
                                    <p:cTn id="20" presetID="47"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500"/>
                                            <p:tgtEl>
                                              <p:spTgt spid="4"/>
                                            </p:tgtEl>
                                          </p:cBhvr>
                                        </p:animEffect>
                                        <p:anim calcmode="lin" valueType="num">
                                          <p:cBhvr>
                                            <p:cTn id="23" dur="1500" fill="hold"/>
                                            <p:tgtEl>
                                              <p:spTgt spid="4"/>
                                            </p:tgtEl>
                                            <p:attrNameLst>
                                              <p:attrName>ppt_x</p:attrName>
                                            </p:attrNameLst>
                                          </p:cBhvr>
                                          <p:tavLst>
                                            <p:tav tm="0">
                                              <p:val>
                                                <p:strVal val="#ppt_x"/>
                                              </p:val>
                                            </p:tav>
                                            <p:tav tm="100000">
                                              <p:val>
                                                <p:strVal val="#ppt_x"/>
                                              </p:val>
                                            </p:tav>
                                          </p:tavLst>
                                        </p:anim>
                                        <p:anim calcmode="lin" valueType="num">
                                          <p:cBhvr>
                                            <p:cTn id="24" dur="15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500"/>
                                            <p:tgtEl>
                                              <p:spTgt spid="27"/>
                                            </p:tgtEl>
                                          </p:cBhvr>
                                        </p:animEffect>
                                        <p:anim calcmode="lin" valueType="num">
                                          <p:cBhvr>
                                            <p:cTn id="28" dur="1500" fill="hold"/>
                                            <p:tgtEl>
                                              <p:spTgt spid="27"/>
                                            </p:tgtEl>
                                            <p:attrNameLst>
                                              <p:attrName>ppt_x</p:attrName>
                                            </p:attrNameLst>
                                          </p:cBhvr>
                                          <p:tavLst>
                                            <p:tav tm="0">
                                              <p:val>
                                                <p:strVal val="#ppt_x"/>
                                              </p:val>
                                            </p:tav>
                                            <p:tav tm="100000">
                                              <p:val>
                                                <p:strVal val="#ppt_x"/>
                                              </p:val>
                                            </p:tav>
                                          </p:tavLst>
                                        </p:anim>
                                        <p:anim calcmode="lin" valueType="num">
                                          <p:cBhvr>
                                            <p:cTn id="29" dur="1500" fill="hold"/>
                                            <p:tgtEl>
                                              <p:spTgt spid="2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anim calcmode="lin" valueType="num">
                                          <p:cBhvr>
                                            <p:cTn id="33" dur="1500" fill="hold"/>
                                            <p:tgtEl>
                                              <p:spTgt spid="26"/>
                                            </p:tgtEl>
                                            <p:attrNameLst>
                                              <p:attrName>ppt_x</p:attrName>
                                            </p:attrNameLst>
                                          </p:cBhvr>
                                          <p:tavLst>
                                            <p:tav tm="0">
                                              <p:val>
                                                <p:strVal val="#ppt_x"/>
                                              </p:val>
                                            </p:tav>
                                            <p:tav tm="100000">
                                              <p:val>
                                                <p:strVal val="#ppt_x"/>
                                              </p:val>
                                            </p:tav>
                                          </p:tavLst>
                                        </p:anim>
                                        <p:anim calcmode="lin" valueType="num">
                                          <p:cBhvr>
                                            <p:cTn id="34" dur="1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500"/>
                                            <p:tgtEl>
                                              <p:spTgt spid="7"/>
                                            </p:tgtEl>
                                          </p:cBhvr>
                                        </p:animEffect>
                                        <p:anim calcmode="lin" valueType="num">
                                          <p:cBhvr>
                                            <p:cTn id="38" dur="1500" fill="hold"/>
                                            <p:tgtEl>
                                              <p:spTgt spid="7"/>
                                            </p:tgtEl>
                                            <p:attrNameLst>
                                              <p:attrName>ppt_x</p:attrName>
                                            </p:attrNameLst>
                                          </p:cBhvr>
                                          <p:tavLst>
                                            <p:tav tm="0">
                                              <p:val>
                                                <p:strVal val="#ppt_x"/>
                                              </p:val>
                                            </p:tav>
                                            <p:tav tm="100000">
                                              <p:val>
                                                <p:strVal val="#ppt_x"/>
                                              </p:val>
                                            </p:tav>
                                          </p:tavLst>
                                        </p:anim>
                                        <p:anim calcmode="lin" valueType="num">
                                          <p:cBhvr>
                                            <p:cTn id="39" dur="15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500"/>
                                            <p:tgtEl>
                                              <p:spTgt spid="33"/>
                                            </p:tgtEl>
                                          </p:cBhvr>
                                        </p:animEffect>
                                        <p:anim calcmode="lin" valueType="num">
                                          <p:cBhvr>
                                            <p:cTn id="43" dur="1500" fill="hold"/>
                                            <p:tgtEl>
                                              <p:spTgt spid="33"/>
                                            </p:tgtEl>
                                            <p:attrNameLst>
                                              <p:attrName>ppt_x</p:attrName>
                                            </p:attrNameLst>
                                          </p:cBhvr>
                                          <p:tavLst>
                                            <p:tav tm="0">
                                              <p:val>
                                                <p:strVal val="#ppt_x"/>
                                              </p:val>
                                            </p:tav>
                                            <p:tav tm="100000">
                                              <p:val>
                                                <p:strVal val="#ppt_x"/>
                                              </p:val>
                                            </p:tav>
                                          </p:tavLst>
                                        </p:anim>
                                        <p:anim calcmode="lin" valueType="num">
                                          <p:cBhvr>
                                            <p:cTn id="44" dur="15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500"/>
                                            <p:tgtEl>
                                              <p:spTgt spid="34"/>
                                            </p:tgtEl>
                                          </p:cBhvr>
                                        </p:animEffect>
                                        <p:anim calcmode="lin" valueType="num">
                                          <p:cBhvr>
                                            <p:cTn id="48" dur="1500" fill="hold"/>
                                            <p:tgtEl>
                                              <p:spTgt spid="34"/>
                                            </p:tgtEl>
                                            <p:attrNameLst>
                                              <p:attrName>ppt_x</p:attrName>
                                            </p:attrNameLst>
                                          </p:cBhvr>
                                          <p:tavLst>
                                            <p:tav tm="0">
                                              <p:val>
                                                <p:strVal val="#ppt_x"/>
                                              </p:val>
                                            </p:tav>
                                            <p:tav tm="100000">
                                              <p:val>
                                                <p:strVal val="#ppt_x"/>
                                              </p:val>
                                            </p:tav>
                                          </p:tavLst>
                                        </p:anim>
                                        <p:anim calcmode="lin" valueType="num">
                                          <p:cBhvr>
                                            <p:cTn id="49" dur="15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500"/>
                                            <p:tgtEl>
                                              <p:spTgt spid="32"/>
                                            </p:tgtEl>
                                          </p:cBhvr>
                                        </p:animEffect>
                                        <p:anim calcmode="lin" valueType="num">
                                          <p:cBhvr>
                                            <p:cTn id="53" dur="1500" fill="hold"/>
                                            <p:tgtEl>
                                              <p:spTgt spid="32"/>
                                            </p:tgtEl>
                                            <p:attrNameLst>
                                              <p:attrName>ppt_x</p:attrName>
                                            </p:attrNameLst>
                                          </p:cBhvr>
                                          <p:tavLst>
                                            <p:tav tm="0">
                                              <p:val>
                                                <p:strVal val="#ppt_x"/>
                                              </p:val>
                                            </p:tav>
                                            <p:tav tm="100000">
                                              <p:val>
                                                <p:strVal val="#ppt_x"/>
                                              </p:val>
                                            </p:tav>
                                          </p:tavLst>
                                        </p:anim>
                                        <p:anim calcmode="lin" valueType="num">
                                          <p:cBhvr>
                                            <p:cTn id="54" dur="15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500"/>
                                            <p:tgtEl>
                                              <p:spTgt spid="31"/>
                                            </p:tgtEl>
                                          </p:cBhvr>
                                        </p:animEffect>
                                        <p:anim calcmode="lin" valueType="num">
                                          <p:cBhvr>
                                            <p:cTn id="58" dur="1500" fill="hold"/>
                                            <p:tgtEl>
                                              <p:spTgt spid="31"/>
                                            </p:tgtEl>
                                            <p:attrNameLst>
                                              <p:attrName>ppt_x</p:attrName>
                                            </p:attrNameLst>
                                          </p:cBhvr>
                                          <p:tavLst>
                                            <p:tav tm="0">
                                              <p:val>
                                                <p:strVal val="#ppt_x"/>
                                              </p:val>
                                            </p:tav>
                                            <p:tav tm="100000">
                                              <p:val>
                                                <p:strVal val="#ppt_x"/>
                                              </p:val>
                                            </p:tav>
                                          </p:tavLst>
                                        </p:anim>
                                        <p:anim calcmode="lin" valueType="num">
                                          <p:cBhvr>
                                            <p:cTn id="59" dur="15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500"/>
                                            <p:tgtEl>
                                              <p:spTgt spid="6"/>
                                            </p:tgtEl>
                                          </p:cBhvr>
                                        </p:animEffect>
                                        <p:anim calcmode="lin" valueType="num">
                                          <p:cBhvr>
                                            <p:cTn id="63" dur="1500" fill="hold"/>
                                            <p:tgtEl>
                                              <p:spTgt spid="6"/>
                                            </p:tgtEl>
                                            <p:attrNameLst>
                                              <p:attrName>ppt_x</p:attrName>
                                            </p:attrNameLst>
                                          </p:cBhvr>
                                          <p:tavLst>
                                            <p:tav tm="0">
                                              <p:val>
                                                <p:strVal val="#ppt_x"/>
                                              </p:val>
                                            </p:tav>
                                            <p:tav tm="100000">
                                              <p:val>
                                                <p:strVal val="#ppt_x"/>
                                              </p:val>
                                            </p:tav>
                                          </p:tavLst>
                                        </p:anim>
                                        <p:anim calcmode="lin" valueType="num">
                                          <p:cBhvr>
                                            <p:cTn id="64" dur="1500" fill="hold"/>
                                            <p:tgtEl>
                                              <p:spTgt spid="6"/>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1" presetClass="entr" presetSubtype="0" fill="hold" grpId="0" nodeType="afterEffect">
                                      <p:stCondLst>
                                        <p:cond delay="0"/>
                                      </p:stCondLst>
                                      <p:iterate type="lt">
                                        <p:tmAbs val="50"/>
                                      </p:iterate>
                                      <p:childTnLst>
                                        <p:set>
                                          <p:cBhvr>
                                            <p:cTn id="6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7" grpId="0" animBg="1"/>
          <p:bldP spid="26" grpId="0" animBg="1"/>
          <p:bldP spid="6" grpId="0"/>
          <p:bldP spid="31" grpId="0"/>
          <p:bldP spid="32" grpId="0"/>
          <p:bldP spid="7" grpId="0" animBg="1"/>
          <p:bldP spid="33" grpId="0" animBg="1"/>
          <p:bldP spid="34" grpId="0" animBg="1"/>
          <p:bldP spid="28" grpId="0" animBg="1"/>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500"/>
                                            <p:tgtEl>
                                              <p:spTgt spid="29"/>
                                            </p:tgtEl>
                                          </p:cBhvr>
                                        </p:animEffect>
                                        <p:anim calcmode="lin" valueType="num">
                                          <p:cBhvr>
                                            <p:cTn id="13" dur="1500" fill="hold"/>
                                            <p:tgtEl>
                                              <p:spTgt spid="29"/>
                                            </p:tgtEl>
                                            <p:attrNameLst>
                                              <p:attrName>ppt_x</p:attrName>
                                            </p:attrNameLst>
                                          </p:cBhvr>
                                          <p:tavLst>
                                            <p:tav tm="0">
                                              <p:val>
                                                <p:strVal val="#ppt_x"/>
                                              </p:val>
                                            </p:tav>
                                            <p:tav tm="100000">
                                              <p:val>
                                                <p:strVal val="#ppt_x"/>
                                              </p:val>
                                            </p:tav>
                                          </p:tavLst>
                                        </p:anim>
                                        <p:anim calcmode="lin" valueType="num">
                                          <p:cBhvr>
                                            <p:cTn id="14" dur="15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randombar(horizontal)">
                                          <p:cBhvr>
                                            <p:cTn id="18" dur="1500"/>
                                            <p:tgtEl>
                                              <p:spTgt spid="39"/>
                                            </p:tgtEl>
                                          </p:cBhvr>
                                        </p:animEffect>
                                      </p:childTnLst>
                                    </p:cTn>
                                  </p:par>
                                </p:childTnLst>
                              </p:cTn>
                            </p:par>
                            <p:par>
                              <p:cTn id="19" fill="hold">
                                <p:stCondLst>
                                  <p:cond delay="4500"/>
                                </p:stCondLst>
                                <p:childTnLst>
                                  <p:par>
                                    <p:cTn id="20" presetID="47"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500"/>
                                            <p:tgtEl>
                                              <p:spTgt spid="4"/>
                                            </p:tgtEl>
                                          </p:cBhvr>
                                        </p:animEffect>
                                        <p:anim calcmode="lin" valueType="num">
                                          <p:cBhvr>
                                            <p:cTn id="23" dur="1500" fill="hold"/>
                                            <p:tgtEl>
                                              <p:spTgt spid="4"/>
                                            </p:tgtEl>
                                            <p:attrNameLst>
                                              <p:attrName>ppt_x</p:attrName>
                                            </p:attrNameLst>
                                          </p:cBhvr>
                                          <p:tavLst>
                                            <p:tav tm="0">
                                              <p:val>
                                                <p:strVal val="#ppt_x"/>
                                              </p:val>
                                            </p:tav>
                                            <p:tav tm="100000">
                                              <p:val>
                                                <p:strVal val="#ppt_x"/>
                                              </p:val>
                                            </p:tav>
                                          </p:tavLst>
                                        </p:anim>
                                        <p:anim calcmode="lin" valueType="num">
                                          <p:cBhvr>
                                            <p:cTn id="24" dur="15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500"/>
                                            <p:tgtEl>
                                              <p:spTgt spid="27"/>
                                            </p:tgtEl>
                                          </p:cBhvr>
                                        </p:animEffect>
                                        <p:anim calcmode="lin" valueType="num">
                                          <p:cBhvr>
                                            <p:cTn id="28" dur="1500" fill="hold"/>
                                            <p:tgtEl>
                                              <p:spTgt spid="27"/>
                                            </p:tgtEl>
                                            <p:attrNameLst>
                                              <p:attrName>ppt_x</p:attrName>
                                            </p:attrNameLst>
                                          </p:cBhvr>
                                          <p:tavLst>
                                            <p:tav tm="0">
                                              <p:val>
                                                <p:strVal val="#ppt_x"/>
                                              </p:val>
                                            </p:tav>
                                            <p:tav tm="100000">
                                              <p:val>
                                                <p:strVal val="#ppt_x"/>
                                              </p:val>
                                            </p:tav>
                                          </p:tavLst>
                                        </p:anim>
                                        <p:anim calcmode="lin" valueType="num">
                                          <p:cBhvr>
                                            <p:cTn id="29" dur="1500" fill="hold"/>
                                            <p:tgtEl>
                                              <p:spTgt spid="2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anim calcmode="lin" valueType="num">
                                          <p:cBhvr>
                                            <p:cTn id="33" dur="1500" fill="hold"/>
                                            <p:tgtEl>
                                              <p:spTgt spid="26"/>
                                            </p:tgtEl>
                                            <p:attrNameLst>
                                              <p:attrName>ppt_x</p:attrName>
                                            </p:attrNameLst>
                                          </p:cBhvr>
                                          <p:tavLst>
                                            <p:tav tm="0">
                                              <p:val>
                                                <p:strVal val="#ppt_x"/>
                                              </p:val>
                                            </p:tav>
                                            <p:tav tm="100000">
                                              <p:val>
                                                <p:strVal val="#ppt_x"/>
                                              </p:val>
                                            </p:tav>
                                          </p:tavLst>
                                        </p:anim>
                                        <p:anim calcmode="lin" valueType="num">
                                          <p:cBhvr>
                                            <p:cTn id="34" dur="1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500"/>
                                            <p:tgtEl>
                                              <p:spTgt spid="7"/>
                                            </p:tgtEl>
                                          </p:cBhvr>
                                        </p:animEffect>
                                        <p:anim calcmode="lin" valueType="num">
                                          <p:cBhvr>
                                            <p:cTn id="38" dur="1500" fill="hold"/>
                                            <p:tgtEl>
                                              <p:spTgt spid="7"/>
                                            </p:tgtEl>
                                            <p:attrNameLst>
                                              <p:attrName>ppt_x</p:attrName>
                                            </p:attrNameLst>
                                          </p:cBhvr>
                                          <p:tavLst>
                                            <p:tav tm="0">
                                              <p:val>
                                                <p:strVal val="#ppt_x"/>
                                              </p:val>
                                            </p:tav>
                                            <p:tav tm="100000">
                                              <p:val>
                                                <p:strVal val="#ppt_x"/>
                                              </p:val>
                                            </p:tav>
                                          </p:tavLst>
                                        </p:anim>
                                        <p:anim calcmode="lin" valueType="num">
                                          <p:cBhvr>
                                            <p:cTn id="39" dur="15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500"/>
                                            <p:tgtEl>
                                              <p:spTgt spid="33"/>
                                            </p:tgtEl>
                                          </p:cBhvr>
                                        </p:animEffect>
                                        <p:anim calcmode="lin" valueType="num">
                                          <p:cBhvr>
                                            <p:cTn id="43" dur="1500" fill="hold"/>
                                            <p:tgtEl>
                                              <p:spTgt spid="33"/>
                                            </p:tgtEl>
                                            <p:attrNameLst>
                                              <p:attrName>ppt_x</p:attrName>
                                            </p:attrNameLst>
                                          </p:cBhvr>
                                          <p:tavLst>
                                            <p:tav tm="0">
                                              <p:val>
                                                <p:strVal val="#ppt_x"/>
                                              </p:val>
                                            </p:tav>
                                            <p:tav tm="100000">
                                              <p:val>
                                                <p:strVal val="#ppt_x"/>
                                              </p:val>
                                            </p:tav>
                                          </p:tavLst>
                                        </p:anim>
                                        <p:anim calcmode="lin" valueType="num">
                                          <p:cBhvr>
                                            <p:cTn id="44" dur="15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500"/>
                                            <p:tgtEl>
                                              <p:spTgt spid="34"/>
                                            </p:tgtEl>
                                          </p:cBhvr>
                                        </p:animEffect>
                                        <p:anim calcmode="lin" valueType="num">
                                          <p:cBhvr>
                                            <p:cTn id="48" dur="1500" fill="hold"/>
                                            <p:tgtEl>
                                              <p:spTgt spid="34"/>
                                            </p:tgtEl>
                                            <p:attrNameLst>
                                              <p:attrName>ppt_x</p:attrName>
                                            </p:attrNameLst>
                                          </p:cBhvr>
                                          <p:tavLst>
                                            <p:tav tm="0">
                                              <p:val>
                                                <p:strVal val="#ppt_x"/>
                                              </p:val>
                                            </p:tav>
                                            <p:tav tm="100000">
                                              <p:val>
                                                <p:strVal val="#ppt_x"/>
                                              </p:val>
                                            </p:tav>
                                          </p:tavLst>
                                        </p:anim>
                                        <p:anim calcmode="lin" valueType="num">
                                          <p:cBhvr>
                                            <p:cTn id="49" dur="15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500"/>
                                            <p:tgtEl>
                                              <p:spTgt spid="32"/>
                                            </p:tgtEl>
                                          </p:cBhvr>
                                        </p:animEffect>
                                        <p:anim calcmode="lin" valueType="num">
                                          <p:cBhvr>
                                            <p:cTn id="53" dur="1500" fill="hold"/>
                                            <p:tgtEl>
                                              <p:spTgt spid="32"/>
                                            </p:tgtEl>
                                            <p:attrNameLst>
                                              <p:attrName>ppt_x</p:attrName>
                                            </p:attrNameLst>
                                          </p:cBhvr>
                                          <p:tavLst>
                                            <p:tav tm="0">
                                              <p:val>
                                                <p:strVal val="#ppt_x"/>
                                              </p:val>
                                            </p:tav>
                                            <p:tav tm="100000">
                                              <p:val>
                                                <p:strVal val="#ppt_x"/>
                                              </p:val>
                                            </p:tav>
                                          </p:tavLst>
                                        </p:anim>
                                        <p:anim calcmode="lin" valueType="num">
                                          <p:cBhvr>
                                            <p:cTn id="54" dur="15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500"/>
                                            <p:tgtEl>
                                              <p:spTgt spid="31"/>
                                            </p:tgtEl>
                                          </p:cBhvr>
                                        </p:animEffect>
                                        <p:anim calcmode="lin" valueType="num">
                                          <p:cBhvr>
                                            <p:cTn id="58" dur="1500" fill="hold"/>
                                            <p:tgtEl>
                                              <p:spTgt spid="31"/>
                                            </p:tgtEl>
                                            <p:attrNameLst>
                                              <p:attrName>ppt_x</p:attrName>
                                            </p:attrNameLst>
                                          </p:cBhvr>
                                          <p:tavLst>
                                            <p:tav tm="0">
                                              <p:val>
                                                <p:strVal val="#ppt_x"/>
                                              </p:val>
                                            </p:tav>
                                            <p:tav tm="100000">
                                              <p:val>
                                                <p:strVal val="#ppt_x"/>
                                              </p:val>
                                            </p:tav>
                                          </p:tavLst>
                                        </p:anim>
                                        <p:anim calcmode="lin" valueType="num">
                                          <p:cBhvr>
                                            <p:cTn id="59" dur="15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500"/>
                                            <p:tgtEl>
                                              <p:spTgt spid="6"/>
                                            </p:tgtEl>
                                          </p:cBhvr>
                                        </p:animEffect>
                                        <p:anim calcmode="lin" valueType="num">
                                          <p:cBhvr>
                                            <p:cTn id="63" dur="1500" fill="hold"/>
                                            <p:tgtEl>
                                              <p:spTgt spid="6"/>
                                            </p:tgtEl>
                                            <p:attrNameLst>
                                              <p:attrName>ppt_x</p:attrName>
                                            </p:attrNameLst>
                                          </p:cBhvr>
                                          <p:tavLst>
                                            <p:tav tm="0">
                                              <p:val>
                                                <p:strVal val="#ppt_x"/>
                                              </p:val>
                                            </p:tav>
                                            <p:tav tm="100000">
                                              <p:val>
                                                <p:strVal val="#ppt_x"/>
                                              </p:val>
                                            </p:tav>
                                          </p:tavLst>
                                        </p:anim>
                                        <p:anim calcmode="lin" valueType="num">
                                          <p:cBhvr>
                                            <p:cTn id="64" dur="1500" fill="hold"/>
                                            <p:tgtEl>
                                              <p:spTgt spid="6"/>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1" presetClass="entr" presetSubtype="0" fill="hold" grpId="0" nodeType="afterEffect">
                                      <p:stCondLst>
                                        <p:cond delay="0"/>
                                      </p:stCondLst>
                                      <p:iterate type="lt">
                                        <p:tmAbs val="50"/>
                                      </p:iterate>
                                      <p:childTnLst>
                                        <p:set>
                                          <p:cBhvr>
                                            <p:cTn id="6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7" grpId="0" animBg="1"/>
          <p:bldP spid="26" grpId="0" animBg="1"/>
          <p:bldP spid="6" grpId="0"/>
          <p:bldP spid="31" grpId="0"/>
          <p:bldP spid="32" grpId="0"/>
          <p:bldP spid="7" grpId="0" animBg="1"/>
          <p:bldP spid="33" grpId="0" animBg="1"/>
          <p:bldP spid="34" grpId="0" animBg="1"/>
          <p:bldP spid="28" grpId="0" animBg="1"/>
          <p:bldP spid="3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60399" y="2273308"/>
            <a:ext cx="5583379" cy="1148780"/>
            <a:chOff x="4695299" y="1704980"/>
            <a:chExt cx="4187534" cy="861585"/>
          </a:xfrm>
        </p:grpSpPr>
        <p:grpSp>
          <p:nvGrpSpPr>
            <p:cNvPr id="10" name="组合 9"/>
            <p:cNvGrpSpPr>
              <a:grpSpLocks noChangeAspect="1"/>
            </p:cNvGrpSpPr>
            <p:nvPr/>
          </p:nvGrpSpPr>
          <p:grpSpPr>
            <a:xfrm>
              <a:off x="4695299" y="1704980"/>
              <a:ext cx="1224587" cy="589855"/>
              <a:chOff x="1672035" y="1687395"/>
              <a:chExt cx="938928" cy="452259"/>
            </a:xfrm>
            <a:effectLst>
              <a:outerShdw blurRad="50800" dist="38100" dir="2700000" algn="tl" rotWithShape="0">
                <a:prstClr val="black">
                  <a:alpha val="40000"/>
                </a:prstClr>
              </a:outerShdw>
            </a:effectLst>
          </p:grpSpPr>
          <p:pic>
            <p:nvPicPr>
              <p:cNvPr id="11"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7585788" y="1870112"/>
              <a:ext cx="540000" cy="540000"/>
              <a:chOff x="4098675" y="1936897"/>
              <a:chExt cx="1175403" cy="1175401"/>
            </a:xfrm>
            <a:effectLst/>
          </p:grpSpPr>
          <p:sp>
            <p:nvSpPr>
              <p:cNvPr id="18" name="矩形 17"/>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19" name="直接连接符 18"/>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7603760" y="1851670"/>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章</a:t>
              </a:r>
            </a:p>
          </p:txBody>
        </p:sp>
        <p:grpSp>
          <p:nvGrpSpPr>
            <p:cNvPr id="22" name="组合 21"/>
            <p:cNvGrpSpPr/>
            <p:nvPr/>
          </p:nvGrpSpPr>
          <p:grpSpPr>
            <a:xfrm>
              <a:off x="8161852" y="1870112"/>
              <a:ext cx="540000" cy="540000"/>
              <a:chOff x="4098675" y="1936897"/>
              <a:chExt cx="1175403" cy="1175401"/>
            </a:xfrm>
            <a:effectLst/>
          </p:grpSpPr>
          <p:sp>
            <p:nvSpPr>
              <p:cNvPr id="23" name="矩形 22"/>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24" name="直接连接符 23"/>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8179824" y="1843648"/>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程</a:t>
              </a:r>
            </a:p>
          </p:txBody>
        </p:sp>
        <p:grpSp>
          <p:nvGrpSpPr>
            <p:cNvPr id="29" name="组合 28"/>
            <p:cNvGrpSpPr/>
            <p:nvPr/>
          </p:nvGrpSpPr>
          <p:grpSpPr>
            <a:xfrm>
              <a:off x="5704949" y="1854616"/>
              <a:ext cx="2102930" cy="640070"/>
              <a:chOff x="539552" y="1491630"/>
              <a:chExt cx="2102930" cy="640070"/>
            </a:xfrm>
            <a:effectLst/>
          </p:grpSpPr>
          <p:sp>
            <p:nvSpPr>
              <p:cNvPr id="14" name="文本框 13"/>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8"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21" name="矩形 20"/>
            <p:cNvSpPr/>
            <p:nvPr/>
          </p:nvSpPr>
          <p:spPr>
            <a:xfrm>
              <a:off x="4922393" y="2501483"/>
              <a:ext cx="3960440" cy="65082"/>
            </a:xfrm>
            <a:prstGeom prst="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46" name="文本框 45"/>
          <p:cNvSpPr txBox="1"/>
          <p:nvPr/>
        </p:nvSpPr>
        <p:spPr>
          <a:xfrm>
            <a:off x="6422408" y="4217325"/>
            <a:ext cx="5455241" cy="978729"/>
          </a:xfrm>
          <a:prstGeom prst="rect">
            <a:avLst/>
          </a:prstGeom>
          <a:noFill/>
        </p:spPr>
        <p:txBody>
          <a:bodyPr wrap="square" rtlCol="0">
            <a:spAutoFit/>
          </a:bodyPr>
          <a:lstStyle/>
          <a:p>
            <a:pPr algn="just" defTabSz="1219200">
              <a:lnSpc>
                <a:spcPct val="120000"/>
              </a:lnSpc>
            </a:pPr>
            <a:r>
              <a:rPr lang="zh-CN" altLang="en-US" sz="2400" b="1" dirty="0">
                <a:solidFill>
                  <a:srgbClr val="9B0D13"/>
                </a:solidFill>
                <a:latin typeface="Impact" panose="020B0806030902050204"/>
                <a:ea typeface="微软雅黑" panose="020B0503020204020204" pitchFamily="34" charset="-122"/>
                <a:cs typeface="+mn-ea"/>
                <a:sym typeface="+mn-lt"/>
              </a:rPr>
              <a:t>        中国共产党第十八次全国代表大会部分修改，</a:t>
            </a:r>
            <a:r>
              <a:rPr lang="en-US" altLang="zh-CN" sz="2400" dirty="0">
                <a:solidFill>
                  <a:srgbClr val="9B0D13"/>
                </a:solidFill>
                <a:latin typeface="Impact" panose="020B0806030902050204"/>
                <a:ea typeface="微软雅黑" panose="020B0503020204020204" pitchFamily="34" charset="-122"/>
                <a:cs typeface="+mn-ea"/>
                <a:sym typeface="+mn-lt"/>
              </a:rPr>
              <a:t>2012</a:t>
            </a:r>
            <a:r>
              <a:rPr lang="zh-CN" altLang="en-US" sz="2400" b="1" dirty="0">
                <a:solidFill>
                  <a:srgbClr val="9B0D13"/>
                </a:solidFill>
                <a:latin typeface="Impact" panose="020B0806030902050204"/>
                <a:ea typeface="微软雅黑" panose="020B0503020204020204" pitchFamily="34" charset="-122"/>
                <a:cs typeface="+mn-ea"/>
                <a:sym typeface="+mn-lt"/>
              </a:rPr>
              <a:t>年</a:t>
            </a:r>
            <a:r>
              <a:rPr lang="en-US" altLang="zh-CN" sz="2400" dirty="0">
                <a:solidFill>
                  <a:srgbClr val="9B0D13"/>
                </a:solidFill>
                <a:latin typeface="Impact" panose="020B0806030902050204"/>
                <a:ea typeface="微软雅黑" panose="020B0503020204020204" pitchFamily="34" charset="-122"/>
                <a:cs typeface="+mn-ea"/>
                <a:sym typeface="+mn-lt"/>
              </a:rPr>
              <a:t>11</a:t>
            </a:r>
            <a:r>
              <a:rPr lang="zh-CN" altLang="en-US" sz="2400" b="1" dirty="0">
                <a:solidFill>
                  <a:srgbClr val="9B0D13"/>
                </a:solidFill>
                <a:latin typeface="Impact" panose="020B0806030902050204"/>
                <a:ea typeface="微软雅黑" panose="020B0503020204020204" pitchFamily="34" charset="-122"/>
                <a:cs typeface="+mn-ea"/>
                <a:sym typeface="+mn-lt"/>
              </a:rPr>
              <a:t>月</a:t>
            </a:r>
            <a:r>
              <a:rPr lang="en-US" altLang="zh-CN" sz="2400" dirty="0">
                <a:solidFill>
                  <a:srgbClr val="9B0D13"/>
                </a:solidFill>
                <a:latin typeface="Impact" panose="020B0806030902050204"/>
                <a:ea typeface="微软雅黑" panose="020B0503020204020204" pitchFamily="34" charset="-122"/>
                <a:cs typeface="+mn-ea"/>
                <a:sym typeface="+mn-lt"/>
              </a:rPr>
              <a:t>14</a:t>
            </a:r>
            <a:r>
              <a:rPr lang="zh-CN" altLang="en-US" sz="2400" b="1" dirty="0">
                <a:solidFill>
                  <a:srgbClr val="9B0D13"/>
                </a:solidFill>
                <a:latin typeface="Impact" panose="020B0806030902050204"/>
                <a:ea typeface="微软雅黑" panose="020B0503020204020204" pitchFamily="34" charset="-122"/>
                <a:cs typeface="+mn-ea"/>
                <a:sym typeface="+mn-lt"/>
              </a:rPr>
              <a:t>日通过</a:t>
            </a:r>
            <a:endParaRPr lang="en-US" altLang="zh-CN" sz="3200" b="1" dirty="0">
              <a:solidFill>
                <a:srgbClr val="9B0D13"/>
              </a:solidFill>
              <a:latin typeface="Impact" panose="020B0806030902050204"/>
              <a:ea typeface="微软雅黑" panose="020B0503020204020204" pitchFamily="34" charset="-122"/>
              <a:cs typeface="+mn-ea"/>
              <a:sym typeface="+mn-lt"/>
            </a:endParaRPr>
          </a:p>
        </p:txBody>
      </p:sp>
      <p:sp>
        <p:nvSpPr>
          <p:cNvPr id="47" name="文本框 46"/>
          <p:cNvSpPr txBox="1"/>
          <p:nvPr/>
        </p:nvSpPr>
        <p:spPr>
          <a:xfrm>
            <a:off x="599624" y="2768745"/>
            <a:ext cx="5222949" cy="2554867"/>
          </a:xfrm>
          <a:prstGeom prst="rect">
            <a:avLst/>
          </a:prstGeom>
          <a:noFill/>
        </p:spPr>
        <p:txBody>
          <a:bodyPr wrap="square" rtlCol="0">
            <a:spAutoFit/>
          </a:bodyPr>
          <a:lstStyle/>
          <a:p>
            <a:pPr defTabSz="1219200">
              <a:lnSpc>
                <a:spcPct val="120000"/>
              </a:lnSpc>
            </a:pPr>
            <a:r>
              <a:rPr lang="en-US" altLang="zh-CN" sz="266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rPr>
              <a:t>中国共产党章程</a:t>
            </a:r>
            <a:r>
              <a:rPr lang="en-US" altLang="zh-CN" sz="2665"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665" b="1" dirty="0">
                <a:solidFill>
                  <a:srgbClr val="000000">
                    <a:lumMod val="75000"/>
                    <a:lumOff val="25000"/>
                  </a:srgbClr>
                </a:solidFill>
                <a:latin typeface="Impact" panose="020B0806030902050204"/>
                <a:ea typeface="微软雅黑" panose="020B0503020204020204" pitchFamily="34" charset="-122"/>
                <a:cs typeface="+mn-ea"/>
                <a:sym typeface="+mn-lt"/>
              </a:rPr>
              <a:t>（以下简称党章）是中国共产党为实现党的纲领制定的根本法规，是党的各级组织和全体党员必须严格遵守的基本准则和规定。</a:t>
            </a:r>
            <a:endParaRPr lang="en-US" altLang="zh-CN" sz="37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 name="文本占位符 2"/>
          <p:cNvSpPr>
            <a:spLocks noGrp="1"/>
          </p:cNvSpPr>
          <p:nvPr>
            <p:ph type="body" sz="quarter" idx="10"/>
          </p:nvPr>
        </p:nvSpPr>
        <p:spPr/>
        <p:txBody>
          <a:bodyPr/>
          <a:lstStyle/>
          <a:p>
            <a:pPr>
              <a:lnSpc>
                <a:spcPct val="120000"/>
              </a:lnSpc>
              <a:spcBef>
                <a:spcPct val="0"/>
              </a:spcBef>
            </a:pPr>
            <a:r>
              <a:rPr lang="zh-CN" altLang="en-US" dirty="0">
                <a:cs typeface="+mn-ea"/>
                <a:sym typeface="+mn-lt"/>
              </a:rPr>
              <a:t>党章的概念</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33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3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33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500"/>
                                            <p:tgtEl>
                                              <p:spTgt spid="46"/>
                                            </p:tgtEl>
                                          </p:cBhvr>
                                        </p:animEffect>
                                        <p:anim calcmode="lin" valueType="num">
                                          <p:cBhvr>
                                            <p:cTn id="13" dur="1500" fill="hold"/>
                                            <p:tgtEl>
                                              <p:spTgt spid="46"/>
                                            </p:tgtEl>
                                            <p:attrNameLst>
                                              <p:attrName>ppt_x</p:attrName>
                                            </p:attrNameLst>
                                          </p:cBhvr>
                                          <p:tavLst>
                                            <p:tav tm="0">
                                              <p:val>
                                                <p:strVal val="#ppt_x"/>
                                              </p:val>
                                            </p:tav>
                                            <p:tav tm="100000">
                                              <p:val>
                                                <p:strVal val="#ppt_x"/>
                                              </p:val>
                                            </p:tav>
                                          </p:tavLst>
                                        </p:anim>
                                        <p:anim calcmode="lin" valueType="num">
                                          <p:cBhvr>
                                            <p:cTn id="14" dur="1500" fill="hold"/>
                                            <p:tgtEl>
                                              <p:spTgt spid="46"/>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14" presetClass="entr" presetSubtype="1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randombar(horizontal)">
                                          <p:cBhvr>
                                            <p:cTn id="18"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500"/>
                                            <p:tgtEl>
                                              <p:spTgt spid="46"/>
                                            </p:tgtEl>
                                          </p:cBhvr>
                                        </p:animEffect>
                                        <p:anim calcmode="lin" valueType="num">
                                          <p:cBhvr>
                                            <p:cTn id="13" dur="1500" fill="hold"/>
                                            <p:tgtEl>
                                              <p:spTgt spid="46"/>
                                            </p:tgtEl>
                                            <p:attrNameLst>
                                              <p:attrName>ppt_x</p:attrName>
                                            </p:attrNameLst>
                                          </p:cBhvr>
                                          <p:tavLst>
                                            <p:tav tm="0">
                                              <p:val>
                                                <p:strVal val="#ppt_x"/>
                                              </p:val>
                                            </p:tav>
                                            <p:tav tm="100000">
                                              <p:val>
                                                <p:strVal val="#ppt_x"/>
                                              </p:val>
                                            </p:tav>
                                          </p:tavLst>
                                        </p:anim>
                                        <p:anim calcmode="lin" valueType="num">
                                          <p:cBhvr>
                                            <p:cTn id="14" dur="1500" fill="hold"/>
                                            <p:tgtEl>
                                              <p:spTgt spid="46"/>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14" presetClass="entr" presetSubtype="1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randombar(horizontal)">
                                          <p:cBhvr>
                                            <p:cTn id="18"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第九章：党组</a:t>
            </a:r>
          </a:p>
        </p:txBody>
      </p:sp>
      <p:sp>
        <p:nvSpPr>
          <p:cNvPr id="2" name="矩形 1"/>
          <p:cNvSpPr/>
          <p:nvPr/>
        </p:nvSpPr>
        <p:spPr>
          <a:xfrm>
            <a:off x="335361" y="5013081"/>
            <a:ext cx="4800535" cy="954300"/>
          </a:xfrm>
          <a:prstGeom prst="rect">
            <a:avLst/>
          </a:prstGeom>
        </p:spPr>
        <p:txBody>
          <a:bodyPr wrap="square">
            <a:spAutoFit/>
          </a:bodyPr>
          <a:lstStyle/>
          <a:p>
            <a:pPr defTabSz="1219200"/>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9B0D13"/>
                </a:solidFill>
                <a:latin typeface="Impact" panose="020B0806030902050204"/>
                <a:ea typeface="微软雅黑" panose="020B0503020204020204" pitchFamily="34" charset="-122"/>
                <a:cs typeface="+mn-ea"/>
                <a:sym typeface="+mn-lt"/>
              </a:rPr>
              <a:t>党章</a:t>
            </a:r>
            <a:r>
              <a:rPr lang="en-US" altLang="zh-CN" sz="1865" b="1" dirty="0">
                <a:solidFill>
                  <a:srgbClr val="9B0D13"/>
                </a:solidFill>
                <a:latin typeface="Impact" panose="020B0806030902050204"/>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规定，在中央和地方国家机关、人民团体、经济组织、文化组织和其他非党组织的领导机关中，可以成立党组。</a:t>
            </a:r>
            <a:endPar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8" name="矩形 7"/>
          <p:cNvSpPr/>
          <p:nvPr/>
        </p:nvSpPr>
        <p:spPr>
          <a:xfrm>
            <a:off x="5785796" y="3137060"/>
            <a:ext cx="6096000" cy="1733488"/>
          </a:xfrm>
          <a:prstGeom prst="rect">
            <a:avLst/>
          </a:prstGeom>
        </p:spPr>
        <p:txBody>
          <a:bodyPr>
            <a:spAutoFit/>
          </a:bodyPr>
          <a:lstStyle/>
          <a:p>
            <a:pPr defTabSz="1219200"/>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党组的任务主要是：</a:t>
            </a:r>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负责贯彻执行党的路线、方针、政策；讨论和决定本单位的重大问题；做好干部管理工作；团结党外干部和群众，完成党和国家交给的任务；指导机关和直属单位党组织的工作。</a:t>
            </a:r>
            <a:endParaRPr lang="zh-CN" altLang="en-US" sz="186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6576053" y="5505525"/>
            <a:ext cx="5416868" cy="461665"/>
          </a:xfrm>
          <a:prstGeom prst="rect">
            <a:avLst/>
          </a:prstGeom>
        </p:spPr>
        <p:txBody>
          <a:bodyPr wrap="none">
            <a:spAutoFit/>
          </a:bodyPr>
          <a:lstStyle/>
          <a:p>
            <a:pPr defTabSz="1219200"/>
            <a:r>
              <a:rPr lang="zh-CN" altLang="zh-CN" sz="2400" b="1" dirty="0">
                <a:solidFill>
                  <a:srgbClr val="9B0D13"/>
                </a:solidFill>
                <a:latin typeface="Impact" panose="020B0806030902050204"/>
                <a:ea typeface="微软雅黑" panose="020B0503020204020204" pitchFamily="34" charset="-122"/>
                <a:cs typeface="+mn-ea"/>
                <a:sym typeface="+mn-lt"/>
              </a:rPr>
              <a:t>党组必须服从批准它成立的党组织领导</a:t>
            </a:r>
            <a:endParaRPr lang="zh-CN" altLang="en-US" sz="2400" b="1" dirty="0">
              <a:solidFill>
                <a:srgbClr val="9B0D13"/>
              </a:solidFill>
              <a:latin typeface="Impact" panose="020B0806030902050204"/>
              <a:ea typeface="微软雅黑" panose="020B0503020204020204" pitchFamily="34" charset="-122"/>
              <a:cs typeface="+mn-ea"/>
              <a:sym typeface="+mn-lt"/>
            </a:endParaRPr>
          </a:p>
        </p:txBody>
      </p:sp>
      <p:sp>
        <p:nvSpPr>
          <p:cNvPr id="28" name="矩形 27"/>
          <p:cNvSpPr/>
          <p:nvPr/>
        </p:nvSpPr>
        <p:spPr>
          <a:xfrm>
            <a:off x="5833445" y="2486596"/>
            <a:ext cx="1606705" cy="480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党组作用</a:t>
            </a:r>
          </a:p>
        </p:txBody>
      </p:sp>
      <p:sp>
        <p:nvSpPr>
          <p:cNvPr id="16" name="矩形 15"/>
          <p:cNvSpPr/>
          <p:nvPr/>
        </p:nvSpPr>
        <p:spPr>
          <a:xfrm>
            <a:off x="1" y="3246213"/>
            <a:ext cx="5254440"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nvGrpSpPr>
          <p:cNvPr id="17" name="组合 16"/>
          <p:cNvGrpSpPr/>
          <p:nvPr/>
        </p:nvGrpSpPr>
        <p:grpSpPr>
          <a:xfrm>
            <a:off x="1335914" y="2066228"/>
            <a:ext cx="3937036" cy="1102249"/>
            <a:chOff x="971149" y="1592122"/>
            <a:chExt cx="2952777" cy="826687"/>
          </a:xfrm>
        </p:grpSpPr>
        <p:grpSp>
          <p:nvGrpSpPr>
            <p:cNvPr id="26" name="组合 25"/>
            <p:cNvGrpSpPr/>
            <p:nvPr/>
          </p:nvGrpSpPr>
          <p:grpSpPr>
            <a:xfrm>
              <a:off x="971149" y="1592122"/>
              <a:ext cx="1224587" cy="589855"/>
              <a:chOff x="971149" y="1592122"/>
              <a:chExt cx="1224587" cy="589855"/>
            </a:xfrm>
          </p:grpSpPr>
          <p:pic>
            <p:nvPicPr>
              <p:cNvPr id="30"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9"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32" name="TextBox 31"/>
          <p:cNvSpPr txBox="1"/>
          <p:nvPr/>
        </p:nvSpPr>
        <p:spPr>
          <a:xfrm>
            <a:off x="-816768" y="3371045"/>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FFBE00">
                    <a:lumMod val="40000"/>
                    <a:lumOff val="60000"/>
                  </a:srgbClr>
                </a:solidFill>
                <a:latin typeface="Impact" panose="020B0806030902050204"/>
                <a:ea typeface="微软雅黑" panose="020B0503020204020204" pitchFamily="34" charset="-122"/>
                <a:cs typeface="+mn-ea"/>
                <a:sym typeface="+mn-lt"/>
              </a:rPr>
              <a:t>党组</a:t>
            </a:r>
          </a:p>
        </p:txBody>
      </p:sp>
      <p:sp>
        <p:nvSpPr>
          <p:cNvPr id="33" name="矩形 32"/>
          <p:cNvSpPr/>
          <p:nvPr/>
        </p:nvSpPr>
        <p:spPr>
          <a:xfrm>
            <a:off x="7632171" y="2486596"/>
            <a:ext cx="3999768"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党组发挥领导核心作用</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33000">
                                          <p:cBhvr additive="base">
                                            <p:cTn id="7" dur="1500" fill="hold"/>
                                            <p:tgtEl>
                                              <p:spTgt spid="16"/>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500"/>
                                            <p:tgtEl>
                                              <p:spTgt spid="17"/>
                                            </p:tgtEl>
                                          </p:cBhvr>
                                        </p:animEffect>
                                        <p:anim calcmode="lin" valueType="num">
                                          <p:cBhvr>
                                            <p:cTn id="13" dur="1500" fill="hold"/>
                                            <p:tgtEl>
                                              <p:spTgt spid="17"/>
                                            </p:tgtEl>
                                            <p:attrNameLst>
                                              <p:attrName>ppt_x</p:attrName>
                                            </p:attrNameLst>
                                          </p:cBhvr>
                                          <p:tavLst>
                                            <p:tav tm="0">
                                              <p:val>
                                                <p:strVal val="#ppt_x"/>
                                              </p:val>
                                            </p:tav>
                                            <p:tav tm="100000">
                                              <p:val>
                                                <p:strVal val="#ppt_x"/>
                                              </p:val>
                                            </p:tav>
                                          </p:tavLst>
                                        </p:anim>
                                        <p:anim calcmode="lin" valueType="num">
                                          <p:cBhvr>
                                            <p:cTn id="14" dur="1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1500"/>
                                            <p:tgtEl>
                                              <p:spTgt spid="32"/>
                                            </p:tgtEl>
                                          </p:cBhvr>
                                        </p:animEffect>
                                      </p:childTnLst>
                                    </p:cTn>
                                  </p:par>
                                </p:childTnLst>
                              </p:cTn>
                            </p:par>
                            <p:par>
                              <p:cTn id="19" fill="hold">
                                <p:stCondLst>
                                  <p:cond delay="45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500"/>
                                            <p:tgtEl>
                                              <p:spTgt spid="2"/>
                                            </p:tgtEl>
                                          </p:cBhvr>
                                        </p:animEffect>
                                        <p:anim calcmode="lin" valueType="num">
                                          <p:cBhvr>
                                            <p:cTn id="23" dur="1500" fill="hold"/>
                                            <p:tgtEl>
                                              <p:spTgt spid="2"/>
                                            </p:tgtEl>
                                            <p:attrNameLst>
                                              <p:attrName>ppt_x</p:attrName>
                                            </p:attrNameLst>
                                          </p:cBhvr>
                                          <p:tavLst>
                                            <p:tav tm="0">
                                              <p:val>
                                                <p:strVal val="#ppt_x"/>
                                              </p:val>
                                            </p:tav>
                                            <p:tav tm="100000">
                                              <p:val>
                                                <p:strVal val="#ppt_x"/>
                                              </p:val>
                                            </p:tav>
                                          </p:tavLst>
                                        </p:anim>
                                        <p:anim calcmode="lin" valueType="num">
                                          <p:cBhvr>
                                            <p:cTn id="24" dur="15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3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500" fill="hold"/>
                                            <p:tgtEl>
                                              <p:spTgt spid="28"/>
                                            </p:tgtEl>
                                            <p:attrNameLst>
                                              <p:attrName>ppt_w</p:attrName>
                                            </p:attrNameLst>
                                          </p:cBhvr>
                                          <p:tavLst>
                                            <p:tav tm="0">
                                              <p:val>
                                                <p:fltVal val="0"/>
                                              </p:val>
                                            </p:tav>
                                            <p:tav tm="100000">
                                              <p:val>
                                                <p:strVal val="#ppt_w"/>
                                              </p:val>
                                            </p:tav>
                                          </p:tavLst>
                                        </p:anim>
                                        <p:anim calcmode="lin" valueType="num">
                                          <p:cBhvr>
                                            <p:cTn id="29" dur="1500" fill="hold"/>
                                            <p:tgtEl>
                                              <p:spTgt spid="28"/>
                                            </p:tgtEl>
                                            <p:attrNameLst>
                                              <p:attrName>ppt_h</p:attrName>
                                            </p:attrNameLst>
                                          </p:cBhvr>
                                          <p:tavLst>
                                            <p:tav tm="0">
                                              <p:val>
                                                <p:fltVal val="0"/>
                                              </p:val>
                                            </p:tav>
                                            <p:tav tm="100000">
                                              <p:val>
                                                <p:strVal val="#ppt_h"/>
                                              </p:val>
                                            </p:tav>
                                          </p:tavLst>
                                        </p:anim>
                                        <p:anim calcmode="lin" valueType="num">
                                          <p:cBhvr>
                                            <p:cTn id="30" dur="1500" fill="hold"/>
                                            <p:tgtEl>
                                              <p:spTgt spid="28"/>
                                            </p:tgtEl>
                                            <p:attrNameLst>
                                              <p:attrName>style.rotation</p:attrName>
                                            </p:attrNameLst>
                                          </p:cBhvr>
                                          <p:tavLst>
                                            <p:tav tm="0">
                                              <p:val>
                                                <p:fltVal val="90"/>
                                              </p:val>
                                            </p:tav>
                                            <p:tav tm="100000">
                                              <p:val>
                                                <p:fltVal val="0"/>
                                              </p:val>
                                            </p:tav>
                                          </p:tavLst>
                                        </p:anim>
                                        <p:animEffect transition="in" filter="fade">
                                          <p:cBhvr>
                                            <p:cTn id="31" dur="1500"/>
                                            <p:tgtEl>
                                              <p:spTgt spid="28"/>
                                            </p:tgtEl>
                                          </p:cBhvr>
                                        </p:animEffect>
                                      </p:childTnLst>
                                    </p:cTn>
                                  </p:par>
                                </p:childTnLst>
                              </p:cTn>
                            </p:par>
                            <p:par>
                              <p:cTn id="32" fill="hold">
                                <p:stCondLst>
                                  <p:cond delay="7500"/>
                                </p:stCondLst>
                                <p:childTnLst>
                                  <p:par>
                                    <p:cTn id="33" presetID="16" presetClass="entr" presetSubtype="2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1500"/>
                                            <p:tgtEl>
                                              <p:spTgt spid="33"/>
                                            </p:tgtEl>
                                          </p:cBhvr>
                                        </p:animEffect>
                                      </p:childTnLst>
                                    </p:cTn>
                                  </p:par>
                                </p:childTnLst>
                              </p:cTn>
                            </p:par>
                            <p:par>
                              <p:cTn id="36" fill="hold">
                                <p:stCondLst>
                                  <p:cond delay="9000"/>
                                </p:stCondLst>
                                <p:childTnLst>
                                  <p:par>
                                    <p:cTn id="37" presetID="6"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par>
                              <p:cTn id="40" fill="hold">
                                <p:stCondLst>
                                  <p:cond delay="11000"/>
                                </p:stCondLst>
                                <p:childTnLst>
                                  <p:par>
                                    <p:cTn id="41" presetID="14"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28" grpId="0" animBg="1"/>
          <p:bldP spid="16" grpId="0" animBg="1"/>
          <p:bldP spid="32" grpId="0"/>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500"/>
                                            <p:tgtEl>
                                              <p:spTgt spid="17"/>
                                            </p:tgtEl>
                                          </p:cBhvr>
                                        </p:animEffect>
                                        <p:anim calcmode="lin" valueType="num">
                                          <p:cBhvr>
                                            <p:cTn id="13" dur="1500" fill="hold"/>
                                            <p:tgtEl>
                                              <p:spTgt spid="17"/>
                                            </p:tgtEl>
                                            <p:attrNameLst>
                                              <p:attrName>ppt_x</p:attrName>
                                            </p:attrNameLst>
                                          </p:cBhvr>
                                          <p:tavLst>
                                            <p:tav tm="0">
                                              <p:val>
                                                <p:strVal val="#ppt_x"/>
                                              </p:val>
                                            </p:tav>
                                            <p:tav tm="100000">
                                              <p:val>
                                                <p:strVal val="#ppt_x"/>
                                              </p:val>
                                            </p:tav>
                                          </p:tavLst>
                                        </p:anim>
                                        <p:anim calcmode="lin" valueType="num">
                                          <p:cBhvr>
                                            <p:cTn id="14" dur="1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1500"/>
                                            <p:tgtEl>
                                              <p:spTgt spid="32"/>
                                            </p:tgtEl>
                                          </p:cBhvr>
                                        </p:animEffect>
                                      </p:childTnLst>
                                    </p:cTn>
                                  </p:par>
                                </p:childTnLst>
                              </p:cTn>
                            </p:par>
                            <p:par>
                              <p:cTn id="19" fill="hold">
                                <p:stCondLst>
                                  <p:cond delay="45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500"/>
                                            <p:tgtEl>
                                              <p:spTgt spid="2"/>
                                            </p:tgtEl>
                                          </p:cBhvr>
                                        </p:animEffect>
                                        <p:anim calcmode="lin" valueType="num">
                                          <p:cBhvr>
                                            <p:cTn id="23" dur="1500" fill="hold"/>
                                            <p:tgtEl>
                                              <p:spTgt spid="2"/>
                                            </p:tgtEl>
                                            <p:attrNameLst>
                                              <p:attrName>ppt_x</p:attrName>
                                            </p:attrNameLst>
                                          </p:cBhvr>
                                          <p:tavLst>
                                            <p:tav tm="0">
                                              <p:val>
                                                <p:strVal val="#ppt_x"/>
                                              </p:val>
                                            </p:tav>
                                            <p:tav tm="100000">
                                              <p:val>
                                                <p:strVal val="#ppt_x"/>
                                              </p:val>
                                            </p:tav>
                                          </p:tavLst>
                                        </p:anim>
                                        <p:anim calcmode="lin" valueType="num">
                                          <p:cBhvr>
                                            <p:cTn id="24" dur="15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3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500" fill="hold"/>
                                            <p:tgtEl>
                                              <p:spTgt spid="28"/>
                                            </p:tgtEl>
                                            <p:attrNameLst>
                                              <p:attrName>ppt_w</p:attrName>
                                            </p:attrNameLst>
                                          </p:cBhvr>
                                          <p:tavLst>
                                            <p:tav tm="0">
                                              <p:val>
                                                <p:fltVal val="0"/>
                                              </p:val>
                                            </p:tav>
                                            <p:tav tm="100000">
                                              <p:val>
                                                <p:strVal val="#ppt_w"/>
                                              </p:val>
                                            </p:tav>
                                          </p:tavLst>
                                        </p:anim>
                                        <p:anim calcmode="lin" valueType="num">
                                          <p:cBhvr>
                                            <p:cTn id="29" dur="1500" fill="hold"/>
                                            <p:tgtEl>
                                              <p:spTgt spid="28"/>
                                            </p:tgtEl>
                                            <p:attrNameLst>
                                              <p:attrName>ppt_h</p:attrName>
                                            </p:attrNameLst>
                                          </p:cBhvr>
                                          <p:tavLst>
                                            <p:tav tm="0">
                                              <p:val>
                                                <p:fltVal val="0"/>
                                              </p:val>
                                            </p:tav>
                                            <p:tav tm="100000">
                                              <p:val>
                                                <p:strVal val="#ppt_h"/>
                                              </p:val>
                                            </p:tav>
                                          </p:tavLst>
                                        </p:anim>
                                        <p:anim calcmode="lin" valueType="num">
                                          <p:cBhvr>
                                            <p:cTn id="30" dur="1500" fill="hold"/>
                                            <p:tgtEl>
                                              <p:spTgt spid="28"/>
                                            </p:tgtEl>
                                            <p:attrNameLst>
                                              <p:attrName>style.rotation</p:attrName>
                                            </p:attrNameLst>
                                          </p:cBhvr>
                                          <p:tavLst>
                                            <p:tav tm="0">
                                              <p:val>
                                                <p:fltVal val="90"/>
                                              </p:val>
                                            </p:tav>
                                            <p:tav tm="100000">
                                              <p:val>
                                                <p:fltVal val="0"/>
                                              </p:val>
                                            </p:tav>
                                          </p:tavLst>
                                        </p:anim>
                                        <p:animEffect transition="in" filter="fade">
                                          <p:cBhvr>
                                            <p:cTn id="31" dur="1500"/>
                                            <p:tgtEl>
                                              <p:spTgt spid="28"/>
                                            </p:tgtEl>
                                          </p:cBhvr>
                                        </p:animEffect>
                                      </p:childTnLst>
                                    </p:cTn>
                                  </p:par>
                                </p:childTnLst>
                              </p:cTn>
                            </p:par>
                            <p:par>
                              <p:cTn id="32" fill="hold">
                                <p:stCondLst>
                                  <p:cond delay="7500"/>
                                </p:stCondLst>
                                <p:childTnLst>
                                  <p:par>
                                    <p:cTn id="33" presetID="16" presetClass="entr" presetSubtype="2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1500"/>
                                            <p:tgtEl>
                                              <p:spTgt spid="33"/>
                                            </p:tgtEl>
                                          </p:cBhvr>
                                        </p:animEffect>
                                      </p:childTnLst>
                                    </p:cTn>
                                  </p:par>
                                </p:childTnLst>
                              </p:cTn>
                            </p:par>
                            <p:par>
                              <p:cTn id="36" fill="hold">
                                <p:stCondLst>
                                  <p:cond delay="9000"/>
                                </p:stCondLst>
                                <p:childTnLst>
                                  <p:par>
                                    <p:cTn id="37" presetID="6"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par>
                              <p:cTn id="40" fill="hold">
                                <p:stCondLst>
                                  <p:cond delay="11000"/>
                                </p:stCondLst>
                                <p:childTnLst>
                                  <p:par>
                                    <p:cTn id="41" presetID="14"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28" grpId="0" animBg="1"/>
          <p:bldP spid="16" grpId="0" animBg="1"/>
          <p:bldP spid="32" grpId="0"/>
          <p:bldP spid="33" grpId="0" animBg="1"/>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335360" y="3140968"/>
            <a:ext cx="11521280" cy="1344083"/>
          </a:xfrm>
          <a:prstGeom prst="rect">
            <a:avLst/>
          </a:prstGeom>
        </p:spPr>
        <p:txBody>
          <a:bodyPr>
            <a:noAutofit/>
          </a:bodyPr>
          <a:lstStyle/>
          <a:p>
            <a:pPr marL="0" indent="0" algn="ctr">
              <a:buNone/>
            </a:pPr>
            <a:r>
              <a:rPr lang="zh-CN" altLang="en-US" sz="7200" b="1" dirty="0">
                <a:solidFill>
                  <a:schemeClr val="accent1"/>
                </a:solidFill>
              </a:rPr>
              <a:t>党的干部</a:t>
            </a:r>
          </a:p>
        </p:txBody>
      </p:sp>
      <p:sp>
        <p:nvSpPr>
          <p:cNvPr id="8" name="矩形 7"/>
          <p:cNvSpPr/>
          <p:nvPr/>
        </p:nvSpPr>
        <p:spPr>
          <a:xfrm>
            <a:off x="1295467" y="4581128"/>
            <a:ext cx="9601067" cy="502766"/>
          </a:xfrm>
          <a:prstGeom prst="rect">
            <a:avLst/>
          </a:prstGeom>
        </p:spPr>
        <p:txBody>
          <a:bodyPr wrap="square">
            <a:spAutoFit/>
          </a:bodyPr>
          <a:lstStyle/>
          <a:p>
            <a:pPr algn="ctr" defTabSz="1219200"/>
            <a:r>
              <a:rPr lang="en-US" altLang="zh-CN" sz="2665"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en-US" sz="2665" b="1" dirty="0">
                <a:solidFill>
                  <a:srgbClr val="000000">
                    <a:lumMod val="75000"/>
                    <a:lumOff val="25000"/>
                  </a:srgbClr>
                </a:solidFill>
                <a:latin typeface="微软雅黑" panose="020B0503020204020204" pitchFamily="34" charset="-122"/>
                <a:ea typeface="微软雅黑" panose="020B0503020204020204" pitchFamily="34" charset="-122"/>
              </a:rPr>
              <a:t>第六章</a:t>
            </a:r>
            <a:r>
              <a:rPr lang="en-US" altLang="zh-CN" sz="2665" b="1" dirty="0">
                <a:solidFill>
                  <a:srgbClr val="000000">
                    <a:lumMod val="75000"/>
                    <a:lumOff val="25000"/>
                  </a:srgb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spcBef>
                <a:spcPct val="0"/>
              </a:spcBef>
            </a:pPr>
            <a:r>
              <a:rPr lang="zh-CN" altLang="en-US" dirty="0">
                <a:cs typeface="+mn-ea"/>
                <a:sym typeface="+mn-lt"/>
              </a:rPr>
              <a:t>党的干部</a:t>
            </a:r>
          </a:p>
        </p:txBody>
      </p:sp>
      <p:sp>
        <p:nvSpPr>
          <p:cNvPr id="39" name="矩形 38"/>
          <p:cNvSpPr/>
          <p:nvPr/>
        </p:nvSpPr>
        <p:spPr>
          <a:xfrm>
            <a:off x="468459" y="4850712"/>
            <a:ext cx="4636687" cy="1282531"/>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第六章</a:t>
            </a:r>
            <a:r>
              <a:rPr lang="en-US" altLang="zh-CN" sz="186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1865" b="1" dirty="0">
                <a:solidFill>
                  <a:srgbClr val="9B0D13"/>
                </a:solidFill>
                <a:latin typeface="微软雅黑" panose="020B0503020204020204" pitchFamily="34" charset="-122"/>
                <a:ea typeface="微软雅黑" panose="020B0503020204020204" pitchFamily="34" charset="-122"/>
                <a:cs typeface="+mn-ea"/>
                <a:sym typeface="+mn-lt"/>
              </a:rPr>
              <a:t>第三十三条至第三十六条</a:t>
            </a:r>
            <a:r>
              <a:rPr lang="en-US" altLang="zh-CN" sz="186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党的干部是党的事业的骨干，对他们的要求应当更高、更严格。因此，党章第六章对此专门作了规定。</a:t>
            </a:r>
          </a:p>
        </p:txBody>
      </p:sp>
      <p:sp>
        <p:nvSpPr>
          <p:cNvPr id="26" name="TextBox 25"/>
          <p:cNvSpPr txBox="1"/>
          <p:nvPr/>
        </p:nvSpPr>
        <p:spPr>
          <a:xfrm>
            <a:off x="1295467" y="3621021"/>
            <a:ext cx="3352215" cy="830997"/>
          </a:xfrm>
          <a:prstGeom prst="rect">
            <a:avLst/>
          </a:prstGeom>
          <a:noFill/>
        </p:spPr>
        <p:txBody>
          <a:bodyPr wrap="square" rtlCol="0">
            <a:spAutoFit/>
          </a:bodyPr>
          <a:lstStyle/>
          <a:p>
            <a:pPr algn="r" defTabSz="1219200"/>
            <a:r>
              <a:rPr lang="zh-CN" altLang="en-US" sz="4800" b="1" dirty="0">
                <a:solidFill>
                  <a:srgbClr val="9B0D13"/>
                </a:solidFill>
                <a:latin typeface="Impact" panose="020B0806030902050204"/>
                <a:ea typeface="微软雅黑" panose="020B0503020204020204" pitchFamily="34" charset="-122"/>
                <a:cs typeface="+mn-ea"/>
                <a:sym typeface="+mn-lt"/>
              </a:rPr>
              <a:t>党的干部</a:t>
            </a:r>
          </a:p>
        </p:txBody>
      </p:sp>
      <p:grpSp>
        <p:nvGrpSpPr>
          <p:cNvPr id="27" name="组合 26"/>
          <p:cNvGrpSpPr/>
          <p:nvPr/>
        </p:nvGrpSpPr>
        <p:grpSpPr>
          <a:xfrm>
            <a:off x="746803" y="2122830"/>
            <a:ext cx="4224467" cy="1219384"/>
            <a:chOff x="560102" y="1592122"/>
            <a:chExt cx="3168350" cy="914538"/>
          </a:xfrm>
        </p:grpSpPr>
        <p:grpSp>
          <p:nvGrpSpPr>
            <p:cNvPr id="28" name="组合 27"/>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文本框 62"/>
            <p:cNvSpPr txBox="1"/>
            <p:nvPr/>
          </p:nvSpPr>
          <p:spPr>
            <a:xfrm>
              <a:off x="2000261" y="1741758"/>
              <a:ext cx="1728191" cy="438581"/>
            </a:xfrm>
            <a:prstGeom prst="rect">
              <a:avLst/>
            </a:prstGeom>
            <a:noFill/>
            <a:effectLst/>
          </p:spPr>
          <p:txBody>
            <a:bodyPr wrap="square" rtlCol="0">
              <a:spAutoFit/>
            </a:bodyPr>
            <a:lstStyle/>
            <a:p>
              <a:pPr algn="r" defTabSz="1219200"/>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1" name="TextBox 19"/>
            <p:cNvSpPr txBox="1"/>
            <p:nvPr/>
          </p:nvSpPr>
          <p:spPr>
            <a:xfrm>
              <a:off x="1540369" y="2127960"/>
              <a:ext cx="2174201" cy="253916"/>
            </a:xfrm>
            <a:prstGeom prst="rect">
              <a:avLst/>
            </a:prstGeom>
            <a:noFill/>
            <a:effectLst/>
          </p:spPr>
          <p:txBody>
            <a:bodyPr wrap="none" rtlCol="0">
              <a:spAutoFit/>
            </a:bodyPr>
            <a:lstStyle/>
            <a:p>
              <a:pPr algn="r" defTabSz="1219200"/>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grpSp>
      <p:grpSp>
        <p:nvGrpSpPr>
          <p:cNvPr id="4" name="组合 3"/>
          <p:cNvGrpSpPr/>
          <p:nvPr/>
        </p:nvGrpSpPr>
        <p:grpSpPr>
          <a:xfrm>
            <a:off x="5433957" y="2457899"/>
            <a:ext cx="6432713" cy="480000"/>
            <a:chOff x="4067944" y="1485875"/>
            <a:chExt cx="4824535" cy="360000"/>
          </a:xfrm>
        </p:grpSpPr>
        <p:sp>
          <p:nvSpPr>
            <p:cNvPr id="14" name="矩形 13"/>
            <p:cNvSpPr/>
            <p:nvPr/>
          </p:nvSpPr>
          <p:spPr>
            <a:xfrm>
              <a:off x="5580112" y="1485875"/>
              <a:ext cx="3312367" cy="315423"/>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选拔干部的原则、方针和基本政策</a:t>
              </a:r>
              <a:endParaRPr lang="zh-CN"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16" name="矩形 15"/>
            <p:cNvSpPr/>
            <p:nvPr/>
          </p:nvSpPr>
          <p:spPr>
            <a:xfrm>
              <a:off x="4067944" y="1485875"/>
              <a:ext cx="144016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第三十三条</a:t>
              </a:r>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18" name="组合 17"/>
          <p:cNvGrpSpPr/>
          <p:nvPr/>
        </p:nvGrpSpPr>
        <p:grpSpPr>
          <a:xfrm>
            <a:off x="5433957" y="3251429"/>
            <a:ext cx="6432713" cy="480000"/>
            <a:chOff x="4067944" y="1485875"/>
            <a:chExt cx="4824535" cy="360000"/>
          </a:xfrm>
        </p:grpSpPr>
        <p:sp>
          <p:nvSpPr>
            <p:cNvPr id="19" name="矩形 18"/>
            <p:cNvSpPr/>
            <p:nvPr/>
          </p:nvSpPr>
          <p:spPr>
            <a:xfrm>
              <a:off x="5580112" y="1485875"/>
              <a:ext cx="3312367" cy="315423"/>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党员干部必须具备的六项基本条件</a:t>
              </a:r>
            </a:p>
          </p:txBody>
        </p:sp>
        <p:sp>
          <p:nvSpPr>
            <p:cNvPr id="20" name="矩形 19"/>
            <p:cNvSpPr/>
            <p:nvPr/>
          </p:nvSpPr>
          <p:spPr>
            <a:xfrm>
              <a:off x="4067944" y="1485875"/>
              <a:ext cx="144016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第三十四条</a:t>
              </a:r>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21" name="组合 20"/>
          <p:cNvGrpSpPr/>
          <p:nvPr/>
        </p:nvGrpSpPr>
        <p:grpSpPr>
          <a:xfrm>
            <a:off x="5433957" y="4044958"/>
            <a:ext cx="6659628" cy="480000"/>
            <a:chOff x="4067944" y="1485875"/>
            <a:chExt cx="4994721" cy="360000"/>
          </a:xfrm>
        </p:grpSpPr>
        <p:sp>
          <p:nvSpPr>
            <p:cNvPr id="22" name="矩形 21"/>
            <p:cNvSpPr/>
            <p:nvPr/>
          </p:nvSpPr>
          <p:spPr>
            <a:xfrm>
              <a:off x="5580112" y="1485875"/>
              <a:ext cx="3482553" cy="315423"/>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党员干部要善于同党外干部合作共事</a:t>
              </a:r>
            </a:p>
          </p:txBody>
        </p:sp>
        <p:sp>
          <p:nvSpPr>
            <p:cNvPr id="23" name="矩形 22"/>
            <p:cNvSpPr/>
            <p:nvPr/>
          </p:nvSpPr>
          <p:spPr>
            <a:xfrm>
              <a:off x="4067944" y="1485875"/>
              <a:ext cx="144016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第三十五条</a:t>
              </a:r>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24" name="组合 23"/>
          <p:cNvGrpSpPr/>
          <p:nvPr/>
        </p:nvGrpSpPr>
        <p:grpSpPr>
          <a:xfrm>
            <a:off x="5433957" y="4838489"/>
            <a:ext cx="6432713" cy="480000"/>
            <a:chOff x="4067944" y="1485875"/>
            <a:chExt cx="4824535" cy="360000"/>
          </a:xfrm>
        </p:grpSpPr>
        <p:sp>
          <p:nvSpPr>
            <p:cNvPr id="25" name="矩形 24"/>
            <p:cNvSpPr/>
            <p:nvPr/>
          </p:nvSpPr>
          <p:spPr>
            <a:xfrm>
              <a:off x="5580112" y="1485875"/>
              <a:ext cx="3312367" cy="315423"/>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干部职务的变动或解除、退休离休</a:t>
              </a:r>
            </a:p>
          </p:txBody>
        </p:sp>
        <p:sp>
          <p:nvSpPr>
            <p:cNvPr id="29" name="矩形 28"/>
            <p:cNvSpPr/>
            <p:nvPr/>
          </p:nvSpPr>
          <p:spPr>
            <a:xfrm>
              <a:off x="4067944" y="1485875"/>
              <a:ext cx="144016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第三十六条</a:t>
              </a:r>
              <a:r>
                <a:rPr lang="en-US" altLang="zh-CN"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1500"/>
                                        <p:tgtEl>
                                          <p:spTgt spid="26"/>
                                        </p:tgtEl>
                                      </p:cBhvr>
                                    </p:animEffect>
                                  </p:childTnLst>
                                </p:cTn>
                              </p:par>
                            </p:childTnLst>
                          </p:cTn>
                        </p:par>
                        <p:par>
                          <p:cTn id="14" fill="hold">
                            <p:stCondLst>
                              <p:cond delay="3000"/>
                            </p:stCondLst>
                            <p:childTnLst>
                              <p:par>
                                <p:cTn id="15" presetID="1" presetClass="entr" presetSubtype="0" fill="hold" grpId="0" nodeType="afterEffect">
                                  <p:stCondLst>
                                    <p:cond delay="0"/>
                                  </p:stCondLst>
                                  <p:iterate type="lt">
                                    <p:tmAbs val="60"/>
                                  </p:iterate>
                                  <p:childTnLst>
                                    <p:set>
                                      <p:cBhvr>
                                        <p:cTn id="16" dur="1" fill="hold">
                                          <p:stCondLst>
                                            <p:cond delay="0"/>
                                          </p:stCondLst>
                                        </p:cTn>
                                        <p:tgtEl>
                                          <p:spTgt spid="39"/>
                                        </p:tgtEl>
                                        <p:attrNameLst>
                                          <p:attrName>style.visibility</p:attrName>
                                        </p:attrNameLst>
                                      </p:cBhvr>
                                      <p:to>
                                        <p:strVal val="visible"/>
                                      </p:to>
                                    </p:set>
                                  </p:childTnLst>
                                </p:cTn>
                              </p:par>
                            </p:childTnLst>
                          </p:cTn>
                        </p:par>
                        <p:par>
                          <p:cTn id="17" fill="hold">
                            <p:stCondLst>
                              <p:cond delay="6779"/>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500"/>
                                        <p:tgtEl>
                                          <p:spTgt spid="4"/>
                                        </p:tgtEl>
                                      </p:cBhvr>
                                    </p:animEffect>
                                    <p:anim calcmode="lin" valueType="num">
                                      <p:cBhvr>
                                        <p:cTn id="21" dur="1500" fill="hold"/>
                                        <p:tgtEl>
                                          <p:spTgt spid="4"/>
                                        </p:tgtEl>
                                        <p:attrNameLst>
                                          <p:attrName>ppt_x</p:attrName>
                                        </p:attrNameLst>
                                      </p:cBhvr>
                                      <p:tavLst>
                                        <p:tav tm="0">
                                          <p:val>
                                            <p:strVal val="#ppt_x"/>
                                          </p:val>
                                        </p:tav>
                                        <p:tav tm="100000">
                                          <p:val>
                                            <p:strVal val="#ppt_x"/>
                                          </p:val>
                                        </p:tav>
                                      </p:tavLst>
                                    </p:anim>
                                    <p:anim calcmode="lin" valueType="num">
                                      <p:cBhvr>
                                        <p:cTn id="22" dur="15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8279"/>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500"/>
                                        <p:tgtEl>
                                          <p:spTgt spid="18"/>
                                        </p:tgtEl>
                                      </p:cBhvr>
                                    </p:animEffect>
                                    <p:anim calcmode="lin" valueType="num">
                                      <p:cBhvr>
                                        <p:cTn id="27" dur="1500" fill="hold"/>
                                        <p:tgtEl>
                                          <p:spTgt spid="18"/>
                                        </p:tgtEl>
                                        <p:attrNameLst>
                                          <p:attrName>ppt_x</p:attrName>
                                        </p:attrNameLst>
                                      </p:cBhvr>
                                      <p:tavLst>
                                        <p:tav tm="0">
                                          <p:val>
                                            <p:strVal val="#ppt_x"/>
                                          </p:val>
                                        </p:tav>
                                        <p:tav tm="100000">
                                          <p:val>
                                            <p:strVal val="#ppt_x"/>
                                          </p:val>
                                        </p:tav>
                                      </p:tavLst>
                                    </p:anim>
                                    <p:anim calcmode="lin" valueType="num">
                                      <p:cBhvr>
                                        <p:cTn id="28" dur="15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9779"/>
                            </p:stCondLst>
                            <p:childTnLst>
                              <p:par>
                                <p:cTn id="30" presetID="42"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500"/>
                                        <p:tgtEl>
                                          <p:spTgt spid="21"/>
                                        </p:tgtEl>
                                      </p:cBhvr>
                                    </p:animEffect>
                                    <p:anim calcmode="lin" valueType="num">
                                      <p:cBhvr>
                                        <p:cTn id="33" dur="1500" fill="hold"/>
                                        <p:tgtEl>
                                          <p:spTgt spid="21"/>
                                        </p:tgtEl>
                                        <p:attrNameLst>
                                          <p:attrName>ppt_x</p:attrName>
                                        </p:attrNameLst>
                                      </p:cBhvr>
                                      <p:tavLst>
                                        <p:tav tm="0">
                                          <p:val>
                                            <p:strVal val="#ppt_x"/>
                                          </p:val>
                                        </p:tav>
                                        <p:tav tm="100000">
                                          <p:val>
                                            <p:strVal val="#ppt_x"/>
                                          </p:val>
                                        </p:tav>
                                      </p:tavLst>
                                    </p:anim>
                                    <p:anim calcmode="lin" valueType="num">
                                      <p:cBhvr>
                                        <p:cTn id="34" dur="150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11279"/>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500"/>
                                        <p:tgtEl>
                                          <p:spTgt spid="24"/>
                                        </p:tgtEl>
                                      </p:cBhvr>
                                    </p:animEffect>
                                    <p:anim calcmode="lin" valueType="num">
                                      <p:cBhvr>
                                        <p:cTn id="39" dur="1500" fill="hold"/>
                                        <p:tgtEl>
                                          <p:spTgt spid="24"/>
                                        </p:tgtEl>
                                        <p:attrNameLst>
                                          <p:attrName>ppt_x</p:attrName>
                                        </p:attrNameLst>
                                      </p:cBhvr>
                                      <p:tavLst>
                                        <p:tav tm="0">
                                          <p:val>
                                            <p:strVal val="#ppt_x"/>
                                          </p:val>
                                        </p:tav>
                                        <p:tav tm="100000">
                                          <p:val>
                                            <p:strVal val="#ppt_x"/>
                                          </p:val>
                                        </p:tav>
                                      </p:tavLst>
                                    </p:anim>
                                    <p:anim calcmode="lin" valueType="num">
                                      <p:cBhvr>
                                        <p:cTn id="40" dur="1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spcBef>
                <a:spcPct val="0"/>
              </a:spcBef>
            </a:pPr>
            <a:r>
              <a:rPr lang="zh-CN" altLang="en-US" dirty="0">
                <a:cs typeface="+mn-ea"/>
                <a:sym typeface="+mn-lt"/>
              </a:rPr>
              <a:t>党的干部政策</a:t>
            </a:r>
          </a:p>
        </p:txBody>
      </p:sp>
      <p:sp>
        <p:nvSpPr>
          <p:cNvPr id="26" name="TextBox 25"/>
          <p:cNvSpPr txBox="1"/>
          <p:nvPr/>
        </p:nvSpPr>
        <p:spPr>
          <a:xfrm>
            <a:off x="335360" y="3908529"/>
            <a:ext cx="4635909" cy="1569660"/>
          </a:xfrm>
          <a:prstGeom prst="rect">
            <a:avLst/>
          </a:prstGeom>
          <a:noFill/>
        </p:spPr>
        <p:txBody>
          <a:bodyPr wrap="square" rtlCol="0">
            <a:spAutoFit/>
          </a:bodyPr>
          <a:lstStyle/>
          <a:p>
            <a:pPr algn="r" defTabSz="1219200"/>
            <a:r>
              <a:rPr lang="zh-CN" altLang="en-US" sz="4800" b="1" dirty="0">
                <a:solidFill>
                  <a:srgbClr val="9B0D13"/>
                </a:solidFill>
                <a:latin typeface="Impact" panose="020B0806030902050204"/>
                <a:ea typeface="微软雅黑" panose="020B0503020204020204" pitchFamily="34" charset="-122"/>
                <a:cs typeface="+mn-ea"/>
                <a:sym typeface="+mn-lt"/>
              </a:rPr>
              <a:t>党管干部的原则</a:t>
            </a:r>
            <a:endParaRPr lang="en-US" altLang="zh-CN" sz="4800" b="1" dirty="0">
              <a:solidFill>
                <a:srgbClr val="9B0D13"/>
              </a:solidFill>
              <a:latin typeface="Impact" panose="020B0806030902050204"/>
              <a:ea typeface="微软雅黑" panose="020B0503020204020204" pitchFamily="34" charset="-122"/>
              <a:cs typeface="+mn-ea"/>
              <a:sym typeface="+mn-lt"/>
            </a:endParaRPr>
          </a:p>
          <a:p>
            <a:pPr algn="r" defTabSz="1219200"/>
            <a:r>
              <a:rPr lang="zh-CN" altLang="en-US" sz="4800" b="1" dirty="0">
                <a:solidFill>
                  <a:srgbClr val="9B0D13"/>
                </a:solidFill>
                <a:latin typeface="Impact" panose="020B0806030902050204"/>
                <a:ea typeface="微软雅黑" panose="020B0503020204020204" pitchFamily="34" charset="-122"/>
                <a:cs typeface="+mn-ea"/>
                <a:sym typeface="+mn-lt"/>
              </a:rPr>
              <a:t>方针和基本政策</a:t>
            </a:r>
          </a:p>
        </p:txBody>
      </p:sp>
      <p:grpSp>
        <p:nvGrpSpPr>
          <p:cNvPr id="27" name="组合 26"/>
          <p:cNvGrpSpPr/>
          <p:nvPr/>
        </p:nvGrpSpPr>
        <p:grpSpPr>
          <a:xfrm>
            <a:off x="746803" y="2122830"/>
            <a:ext cx="4224467" cy="1219384"/>
            <a:chOff x="560102" y="1592122"/>
            <a:chExt cx="3168350" cy="914538"/>
          </a:xfrm>
        </p:grpSpPr>
        <p:grpSp>
          <p:nvGrpSpPr>
            <p:cNvPr id="28" name="组合 27"/>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文本框 62"/>
            <p:cNvSpPr txBox="1"/>
            <p:nvPr/>
          </p:nvSpPr>
          <p:spPr>
            <a:xfrm>
              <a:off x="2000261" y="1741758"/>
              <a:ext cx="1728191" cy="438581"/>
            </a:xfrm>
            <a:prstGeom prst="rect">
              <a:avLst/>
            </a:prstGeom>
            <a:noFill/>
            <a:effectLst/>
          </p:spPr>
          <p:txBody>
            <a:bodyPr wrap="square" rtlCol="0">
              <a:spAutoFit/>
            </a:bodyPr>
            <a:lstStyle/>
            <a:p>
              <a:pPr algn="r" defTabSz="1219200"/>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1" name="TextBox 19"/>
            <p:cNvSpPr txBox="1"/>
            <p:nvPr/>
          </p:nvSpPr>
          <p:spPr>
            <a:xfrm>
              <a:off x="1540369" y="2127960"/>
              <a:ext cx="2174201" cy="253916"/>
            </a:xfrm>
            <a:prstGeom prst="rect">
              <a:avLst/>
            </a:prstGeom>
            <a:noFill/>
            <a:effectLst/>
          </p:spPr>
          <p:txBody>
            <a:bodyPr wrap="none" rtlCol="0">
              <a:spAutoFit/>
            </a:bodyPr>
            <a:lstStyle/>
            <a:p>
              <a:pPr algn="r" defTabSz="1219200"/>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14" name="矩形 13"/>
          <p:cNvSpPr/>
          <p:nvPr/>
        </p:nvSpPr>
        <p:spPr>
          <a:xfrm>
            <a:off x="5433170" y="2460551"/>
            <a:ext cx="6568185" cy="3374642"/>
          </a:xfrm>
          <a:prstGeom prst="rect">
            <a:avLst/>
          </a:prstGeom>
        </p:spPr>
        <p:txBody>
          <a:bodyPr wrap="square">
            <a:spAutoFit/>
          </a:bodyPr>
          <a:lstStyle/>
          <a:p>
            <a:pP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第三十三条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党的干部是党的事业的骨干，是人民的公仆。党按照德才兼备、以德为先的原则选拔干部，坚持五湖四海、任人唯贤，反对任人唯亲，努力实现干部队伍的革命化、年轻化、知识化、专业化。</a:t>
            </a:r>
          </a:p>
          <a:p>
            <a:pPr defTabSz="1219200"/>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党重视教育、培训、选拔、考核和监督干部，特别是培养、选拔优秀年轻干部。积极推进干部制度改革。</a:t>
            </a:r>
          </a:p>
          <a:p>
            <a:pPr defTabSz="1219200"/>
            <a:endPar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党重视培养、选拔女干部和少数民族干部。</a:t>
            </a:r>
          </a:p>
          <a:p>
            <a:pPr defTabSz="1219200"/>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1500"/>
                                        <p:tgtEl>
                                          <p:spTgt spid="26"/>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spcBef>
                <a:spcPct val="0"/>
              </a:spcBef>
            </a:pPr>
            <a:r>
              <a:rPr lang="zh-CN" altLang="en-US" dirty="0">
                <a:cs typeface="+mn-ea"/>
                <a:sym typeface="+mn-lt"/>
              </a:rPr>
              <a:t>领导干部必须具备的基本条件</a:t>
            </a:r>
          </a:p>
        </p:txBody>
      </p:sp>
      <p:sp>
        <p:nvSpPr>
          <p:cNvPr id="26" name="TextBox 25"/>
          <p:cNvSpPr txBox="1"/>
          <p:nvPr/>
        </p:nvSpPr>
        <p:spPr>
          <a:xfrm>
            <a:off x="-397169" y="3908530"/>
            <a:ext cx="5368439" cy="1569660"/>
          </a:xfrm>
          <a:prstGeom prst="rect">
            <a:avLst/>
          </a:prstGeom>
          <a:noFill/>
        </p:spPr>
        <p:txBody>
          <a:bodyPr wrap="square" rtlCol="0">
            <a:spAutoFit/>
          </a:bodyPr>
          <a:lstStyle/>
          <a:p>
            <a:pPr algn="r" defTabSz="1219200"/>
            <a:r>
              <a:rPr lang="zh-CN" altLang="en-US" sz="4800" b="1" dirty="0">
                <a:solidFill>
                  <a:srgbClr val="9B0D13"/>
                </a:solidFill>
                <a:latin typeface="Impact" panose="020B0806030902050204"/>
                <a:ea typeface="微软雅黑" panose="020B0503020204020204" pitchFamily="34" charset="-122"/>
                <a:cs typeface="+mn-ea"/>
                <a:sym typeface="+mn-lt"/>
              </a:rPr>
              <a:t>领导干部必须</a:t>
            </a:r>
            <a:endParaRPr lang="en-US" altLang="zh-CN" sz="4800" b="1" dirty="0">
              <a:solidFill>
                <a:srgbClr val="9B0D13"/>
              </a:solidFill>
              <a:latin typeface="Impact" panose="020B0806030902050204"/>
              <a:ea typeface="微软雅黑" panose="020B0503020204020204" pitchFamily="34" charset="-122"/>
              <a:cs typeface="+mn-ea"/>
              <a:sym typeface="+mn-lt"/>
            </a:endParaRPr>
          </a:p>
          <a:p>
            <a:pPr algn="r" defTabSz="1219200"/>
            <a:r>
              <a:rPr lang="zh-CN" altLang="en-US" sz="4800" b="1" dirty="0">
                <a:solidFill>
                  <a:srgbClr val="9B0D13"/>
                </a:solidFill>
                <a:latin typeface="Impact" panose="020B0806030902050204"/>
                <a:ea typeface="微软雅黑" panose="020B0503020204020204" pitchFamily="34" charset="-122"/>
                <a:cs typeface="+mn-ea"/>
                <a:sym typeface="+mn-lt"/>
              </a:rPr>
              <a:t>具备的基本条件</a:t>
            </a:r>
          </a:p>
        </p:txBody>
      </p:sp>
      <p:grpSp>
        <p:nvGrpSpPr>
          <p:cNvPr id="27" name="组合 26"/>
          <p:cNvGrpSpPr/>
          <p:nvPr/>
        </p:nvGrpSpPr>
        <p:grpSpPr>
          <a:xfrm>
            <a:off x="746803" y="2122830"/>
            <a:ext cx="4224467" cy="1219384"/>
            <a:chOff x="560102" y="1592122"/>
            <a:chExt cx="3168350" cy="914538"/>
          </a:xfrm>
        </p:grpSpPr>
        <p:grpSp>
          <p:nvGrpSpPr>
            <p:cNvPr id="28" name="组合 27"/>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文本框 62"/>
            <p:cNvSpPr txBox="1"/>
            <p:nvPr/>
          </p:nvSpPr>
          <p:spPr>
            <a:xfrm>
              <a:off x="2000261" y="1741758"/>
              <a:ext cx="1728191" cy="438581"/>
            </a:xfrm>
            <a:prstGeom prst="rect">
              <a:avLst/>
            </a:prstGeom>
            <a:noFill/>
            <a:effectLst/>
          </p:spPr>
          <p:txBody>
            <a:bodyPr wrap="square" rtlCol="0">
              <a:spAutoFit/>
            </a:bodyPr>
            <a:lstStyle/>
            <a:p>
              <a:pPr algn="r" defTabSz="1219200"/>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1" name="TextBox 19"/>
            <p:cNvSpPr txBox="1"/>
            <p:nvPr/>
          </p:nvSpPr>
          <p:spPr>
            <a:xfrm>
              <a:off x="1540369" y="2127960"/>
              <a:ext cx="2174201" cy="253916"/>
            </a:xfrm>
            <a:prstGeom prst="rect">
              <a:avLst/>
            </a:prstGeom>
            <a:noFill/>
            <a:effectLst/>
          </p:spPr>
          <p:txBody>
            <a:bodyPr wrap="none" rtlCol="0">
              <a:spAutoFit/>
            </a:bodyPr>
            <a:lstStyle/>
            <a:p>
              <a:pPr algn="r" defTabSz="1219200"/>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14" name="矩形 13"/>
          <p:cNvSpPr/>
          <p:nvPr/>
        </p:nvSpPr>
        <p:spPr>
          <a:xfrm>
            <a:off x="5423926" y="2186217"/>
            <a:ext cx="6568185" cy="1077026"/>
          </a:xfrm>
          <a:prstGeom prst="rect">
            <a:avLst/>
          </a:prstGeom>
        </p:spPr>
        <p:txBody>
          <a:bodyPr wrap="square">
            <a:spAutoFit/>
          </a:bodyPr>
          <a:lstStyle/>
          <a:p>
            <a:pP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第三十四条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党的各级领导干部必须模范地履行本章程第三条所规定的党员的各项义务，并且必须具备的基本条件：</a:t>
            </a:r>
          </a:p>
        </p:txBody>
      </p:sp>
      <p:sp>
        <p:nvSpPr>
          <p:cNvPr id="4" name="矩形 3"/>
          <p:cNvSpPr/>
          <p:nvPr/>
        </p:nvSpPr>
        <p:spPr>
          <a:xfrm>
            <a:off x="5615947" y="3919139"/>
            <a:ext cx="2160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zh-CN" sz="2135" b="1">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政治理论</a:t>
            </a:r>
            <a:endParaRPr lang="zh-CN" altLang="en-US" sz="2135">
              <a:solidFill>
                <a:srgbClr val="FFBE00">
                  <a:lumMod val="40000"/>
                  <a:lumOff val="60000"/>
                </a:srgbClr>
              </a:solidFill>
              <a:latin typeface="Impact" panose="020B0806030902050204"/>
              <a:ea typeface="微软雅黑" panose="020B0503020204020204" pitchFamily="34" charset="-122"/>
            </a:endParaRPr>
          </a:p>
        </p:txBody>
      </p:sp>
      <p:sp>
        <p:nvSpPr>
          <p:cNvPr id="15" name="矩形 14"/>
          <p:cNvSpPr/>
          <p:nvPr/>
        </p:nvSpPr>
        <p:spPr>
          <a:xfrm>
            <a:off x="7920203" y="3919139"/>
            <a:ext cx="2160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理想信念</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sp>
        <p:nvSpPr>
          <p:cNvPr id="16" name="矩形 15"/>
          <p:cNvSpPr/>
          <p:nvPr/>
        </p:nvSpPr>
        <p:spPr>
          <a:xfrm>
            <a:off x="5615947" y="4503868"/>
            <a:ext cx="2160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思想作风</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sp>
        <p:nvSpPr>
          <p:cNvPr id="17" name="矩形 16"/>
          <p:cNvSpPr/>
          <p:nvPr/>
        </p:nvSpPr>
        <p:spPr>
          <a:xfrm>
            <a:off x="7920203" y="4503868"/>
            <a:ext cx="2160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能力水平</a:t>
            </a:r>
          </a:p>
        </p:txBody>
      </p:sp>
      <p:sp>
        <p:nvSpPr>
          <p:cNvPr id="18" name="矩形 17"/>
          <p:cNvSpPr/>
          <p:nvPr/>
        </p:nvSpPr>
        <p:spPr>
          <a:xfrm>
            <a:off x="5615947" y="5102912"/>
            <a:ext cx="2160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勤政廉洁</a:t>
            </a:r>
          </a:p>
        </p:txBody>
      </p:sp>
      <p:sp>
        <p:nvSpPr>
          <p:cNvPr id="19" name="矩形 18"/>
          <p:cNvSpPr/>
          <p:nvPr/>
        </p:nvSpPr>
        <p:spPr>
          <a:xfrm>
            <a:off x="7920203" y="5102912"/>
            <a:ext cx="2160000" cy="48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微软雅黑" panose="020B0503020204020204" pitchFamily="34" charset="-122"/>
                <a:ea typeface="微软雅黑" panose="020B0503020204020204" pitchFamily="34" charset="-122"/>
                <a:cs typeface="Times New Roman" panose="02020603050405020304" pitchFamily="18" charset="0"/>
              </a:rPr>
              <a:t>民主团结</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sp>
        <p:nvSpPr>
          <p:cNvPr id="5" name="矩形 4"/>
          <p:cNvSpPr/>
          <p:nvPr/>
        </p:nvSpPr>
        <p:spPr>
          <a:xfrm>
            <a:off x="10224459" y="3908529"/>
            <a:ext cx="1584000" cy="1674383"/>
          </a:xfrm>
          <a:prstGeom prst="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735" b="1" dirty="0">
                <a:solidFill>
                  <a:srgbClr val="9B0D13"/>
                </a:solidFill>
                <a:latin typeface="Impact" panose="020B0806030902050204"/>
                <a:ea typeface="微软雅黑" panose="020B0503020204020204" pitchFamily="34" charset="-122"/>
              </a:rPr>
              <a:t>六个</a:t>
            </a:r>
            <a:endParaRPr lang="en-US" altLang="zh-CN" sz="3735" b="1" dirty="0">
              <a:solidFill>
                <a:srgbClr val="9B0D13"/>
              </a:solidFill>
              <a:latin typeface="Impact" panose="020B0806030902050204"/>
              <a:ea typeface="微软雅黑" panose="020B0503020204020204" pitchFamily="34" charset="-122"/>
            </a:endParaRPr>
          </a:p>
          <a:p>
            <a:pPr algn="ctr" defTabSz="1219200"/>
            <a:r>
              <a:rPr lang="zh-CN" altLang="en-US" sz="3735" b="1" dirty="0">
                <a:solidFill>
                  <a:srgbClr val="9B0D13"/>
                </a:solidFill>
                <a:latin typeface="Impact" panose="020B0806030902050204"/>
                <a:ea typeface="微软雅黑" panose="020B0503020204020204" pitchFamily="34" charset="-122"/>
              </a:rPr>
              <a:t>方面</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1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500"/>
                                        <p:tgtEl>
                                          <p:spTgt spid="14"/>
                                        </p:tgtEl>
                                      </p:cBhvr>
                                    </p:animEffect>
                                    <p:anim calcmode="lin" valueType="num">
                                      <p:cBhvr>
                                        <p:cTn id="19" dur="1500" fill="hold"/>
                                        <p:tgtEl>
                                          <p:spTgt spid="14"/>
                                        </p:tgtEl>
                                        <p:attrNameLst>
                                          <p:attrName>ppt_x</p:attrName>
                                        </p:attrNameLst>
                                      </p:cBhvr>
                                      <p:tavLst>
                                        <p:tav tm="0">
                                          <p:val>
                                            <p:strVal val="#ppt_x"/>
                                          </p:val>
                                        </p:tav>
                                        <p:tav tm="100000">
                                          <p:val>
                                            <p:strVal val="#ppt_x"/>
                                          </p:val>
                                        </p:tav>
                                      </p:tavLst>
                                    </p:anim>
                                    <p:anim calcmode="lin" valueType="num">
                                      <p:cBhvr>
                                        <p:cTn id="20" dur="15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500" fill="hold"/>
                                        <p:tgtEl>
                                          <p:spTgt spid="4"/>
                                        </p:tgtEl>
                                        <p:attrNameLst>
                                          <p:attrName>ppt_w</p:attrName>
                                        </p:attrNameLst>
                                      </p:cBhvr>
                                      <p:tavLst>
                                        <p:tav tm="0">
                                          <p:val>
                                            <p:fltVal val="0"/>
                                          </p:val>
                                        </p:tav>
                                        <p:tav tm="100000">
                                          <p:val>
                                            <p:strVal val="#ppt_w"/>
                                          </p:val>
                                        </p:tav>
                                      </p:tavLst>
                                    </p:anim>
                                    <p:anim calcmode="lin" valueType="num">
                                      <p:cBhvr>
                                        <p:cTn id="25" dur="1500" fill="hold"/>
                                        <p:tgtEl>
                                          <p:spTgt spid="4"/>
                                        </p:tgtEl>
                                        <p:attrNameLst>
                                          <p:attrName>ppt_h</p:attrName>
                                        </p:attrNameLst>
                                      </p:cBhvr>
                                      <p:tavLst>
                                        <p:tav tm="0">
                                          <p:val>
                                            <p:fltVal val="0"/>
                                          </p:val>
                                        </p:tav>
                                        <p:tav tm="100000">
                                          <p:val>
                                            <p:strVal val="#ppt_h"/>
                                          </p:val>
                                        </p:tav>
                                      </p:tavLst>
                                    </p:anim>
                                    <p:anim calcmode="lin" valueType="num">
                                      <p:cBhvr>
                                        <p:cTn id="26" dur="1500" fill="hold"/>
                                        <p:tgtEl>
                                          <p:spTgt spid="4"/>
                                        </p:tgtEl>
                                        <p:attrNameLst>
                                          <p:attrName>style.rotation</p:attrName>
                                        </p:attrNameLst>
                                      </p:cBhvr>
                                      <p:tavLst>
                                        <p:tav tm="0">
                                          <p:val>
                                            <p:fltVal val="90"/>
                                          </p:val>
                                        </p:tav>
                                        <p:tav tm="100000">
                                          <p:val>
                                            <p:fltVal val="0"/>
                                          </p:val>
                                        </p:tav>
                                      </p:tavLst>
                                    </p:anim>
                                    <p:animEffect transition="in" filter="fade">
                                      <p:cBhvr>
                                        <p:cTn id="27" dur="1500"/>
                                        <p:tgtEl>
                                          <p:spTgt spid="4"/>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500" fill="hold"/>
                                        <p:tgtEl>
                                          <p:spTgt spid="15"/>
                                        </p:tgtEl>
                                        <p:attrNameLst>
                                          <p:attrName>ppt_w</p:attrName>
                                        </p:attrNameLst>
                                      </p:cBhvr>
                                      <p:tavLst>
                                        <p:tav tm="0">
                                          <p:val>
                                            <p:fltVal val="0"/>
                                          </p:val>
                                        </p:tav>
                                        <p:tav tm="100000">
                                          <p:val>
                                            <p:strVal val="#ppt_w"/>
                                          </p:val>
                                        </p:tav>
                                      </p:tavLst>
                                    </p:anim>
                                    <p:anim calcmode="lin" valueType="num">
                                      <p:cBhvr>
                                        <p:cTn id="32" dur="1500" fill="hold"/>
                                        <p:tgtEl>
                                          <p:spTgt spid="15"/>
                                        </p:tgtEl>
                                        <p:attrNameLst>
                                          <p:attrName>ppt_h</p:attrName>
                                        </p:attrNameLst>
                                      </p:cBhvr>
                                      <p:tavLst>
                                        <p:tav tm="0">
                                          <p:val>
                                            <p:fltVal val="0"/>
                                          </p:val>
                                        </p:tav>
                                        <p:tav tm="100000">
                                          <p:val>
                                            <p:strVal val="#ppt_h"/>
                                          </p:val>
                                        </p:tav>
                                      </p:tavLst>
                                    </p:anim>
                                    <p:anim calcmode="lin" valueType="num">
                                      <p:cBhvr>
                                        <p:cTn id="33" dur="1500" fill="hold"/>
                                        <p:tgtEl>
                                          <p:spTgt spid="15"/>
                                        </p:tgtEl>
                                        <p:attrNameLst>
                                          <p:attrName>style.rotation</p:attrName>
                                        </p:attrNameLst>
                                      </p:cBhvr>
                                      <p:tavLst>
                                        <p:tav tm="0">
                                          <p:val>
                                            <p:fltVal val="90"/>
                                          </p:val>
                                        </p:tav>
                                        <p:tav tm="100000">
                                          <p:val>
                                            <p:fltVal val="0"/>
                                          </p:val>
                                        </p:tav>
                                      </p:tavLst>
                                    </p:anim>
                                    <p:animEffect transition="in" filter="fade">
                                      <p:cBhvr>
                                        <p:cTn id="34" dur="1500"/>
                                        <p:tgtEl>
                                          <p:spTgt spid="15"/>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500" fill="hold"/>
                                        <p:tgtEl>
                                          <p:spTgt spid="16"/>
                                        </p:tgtEl>
                                        <p:attrNameLst>
                                          <p:attrName>ppt_w</p:attrName>
                                        </p:attrNameLst>
                                      </p:cBhvr>
                                      <p:tavLst>
                                        <p:tav tm="0">
                                          <p:val>
                                            <p:fltVal val="0"/>
                                          </p:val>
                                        </p:tav>
                                        <p:tav tm="100000">
                                          <p:val>
                                            <p:strVal val="#ppt_w"/>
                                          </p:val>
                                        </p:tav>
                                      </p:tavLst>
                                    </p:anim>
                                    <p:anim calcmode="lin" valueType="num">
                                      <p:cBhvr>
                                        <p:cTn id="39" dur="1500" fill="hold"/>
                                        <p:tgtEl>
                                          <p:spTgt spid="16"/>
                                        </p:tgtEl>
                                        <p:attrNameLst>
                                          <p:attrName>ppt_h</p:attrName>
                                        </p:attrNameLst>
                                      </p:cBhvr>
                                      <p:tavLst>
                                        <p:tav tm="0">
                                          <p:val>
                                            <p:fltVal val="0"/>
                                          </p:val>
                                        </p:tav>
                                        <p:tav tm="100000">
                                          <p:val>
                                            <p:strVal val="#ppt_h"/>
                                          </p:val>
                                        </p:tav>
                                      </p:tavLst>
                                    </p:anim>
                                    <p:anim calcmode="lin" valueType="num">
                                      <p:cBhvr>
                                        <p:cTn id="40" dur="1500" fill="hold"/>
                                        <p:tgtEl>
                                          <p:spTgt spid="16"/>
                                        </p:tgtEl>
                                        <p:attrNameLst>
                                          <p:attrName>style.rotation</p:attrName>
                                        </p:attrNameLst>
                                      </p:cBhvr>
                                      <p:tavLst>
                                        <p:tav tm="0">
                                          <p:val>
                                            <p:fltVal val="90"/>
                                          </p:val>
                                        </p:tav>
                                        <p:tav tm="100000">
                                          <p:val>
                                            <p:fltVal val="0"/>
                                          </p:val>
                                        </p:tav>
                                      </p:tavLst>
                                    </p:anim>
                                    <p:animEffect transition="in" filter="fade">
                                      <p:cBhvr>
                                        <p:cTn id="41" dur="1500"/>
                                        <p:tgtEl>
                                          <p:spTgt spid="16"/>
                                        </p:tgtEl>
                                      </p:cBhvr>
                                    </p:animEffect>
                                  </p:childTnLst>
                                </p:cTn>
                              </p:par>
                            </p:childTnLst>
                          </p:cTn>
                        </p:par>
                        <p:par>
                          <p:cTn id="42" fill="hold">
                            <p:stCondLst>
                              <p:cond delay="6000"/>
                            </p:stCondLst>
                            <p:childTnLst>
                              <p:par>
                                <p:cTn id="43" presetID="31"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500" fill="hold"/>
                                        <p:tgtEl>
                                          <p:spTgt spid="17"/>
                                        </p:tgtEl>
                                        <p:attrNameLst>
                                          <p:attrName>ppt_w</p:attrName>
                                        </p:attrNameLst>
                                      </p:cBhvr>
                                      <p:tavLst>
                                        <p:tav tm="0">
                                          <p:val>
                                            <p:fltVal val="0"/>
                                          </p:val>
                                        </p:tav>
                                        <p:tav tm="100000">
                                          <p:val>
                                            <p:strVal val="#ppt_w"/>
                                          </p:val>
                                        </p:tav>
                                      </p:tavLst>
                                    </p:anim>
                                    <p:anim calcmode="lin" valueType="num">
                                      <p:cBhvr>
                                        <p:cTn id="46" dur="1500" fill="hold"/>
                                        <p:tgtEl>
                                          <p:spTgt spid="17"/>
                                        </p:tgtEl>
                                        <p:attrNameLst>
                                          <p:attrName>ppt_h</p:attrName>
                                        </p:attrNameLst>
                                      </p:cBhvr>
                                      <p:tavLst>
                                        <p:tav tm="0">
                                          <p:val>
                                            <p:fltVal val="0"/>
                                          </p:val>
                                        </p:tav>
                                        <p:tav tm="100000">
                                          <p:val>
                                            <p:strVal val="#ppt_h"/>
                                          </p:val>
                                        </p:tav>
                                      </p:tavLst>
                                    </p:anim>
                                    <p:anim calcmode="lin" valueType="num">
                                      <p:cBhvr>
                                        <p:cTn id="47" dur="1500" fill="hold"/>
                                        <p:tgtEl>
                                          <p:spTgt spid="17"/>
                                        </p:tgtEl>
                                        <p:attrNameLst>
                                          <p:attrName>style.rotation</p:attrName>
                                        </p:attrNameLst>
                                      </p:cBhvr>
                                      <p:tavLst>
                                        <p:tav tm="0">
                                          <p:val>
                                            <p:fltVal val="90"/>
                                          </p:val>
                                        </p:tav>
                                        <p:tav tm="100000">
                                          <p:val>
                                            <p:fltVal val="0"/>
                                          </p:val>
                                        </p:tav>
                                      </p:tavLst>
                                    </p:anim>
                                    <p:animEffect transition="in" filter="fade">
                                      <p:cBhvr>
                                        <p:cTn id="48" dur="1500"/>
                                        <p:tgtEl>
                                          <p:spTgt spid="17"/>
                                        </p:tgtEl>
                                      </p:cBhvr>
                                    </p:animEffect>
                                  </p:childTnLst>
                                </p:cTn>
                              </p:par>
                            </p:childTnLst>
                          </p:cTn>
                        </p:par>
                        <p:par>
                          <p:cTn id="49" fill="hold">
                            <p:stCondLst>
                              <p:cond delay="7500"/>
                            </p:stCondLst>
                            <p:childTnLst>
                              <p:par>
                                <p:cTn id="50" presetID="31"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500" fill="hold"/>
                                        <p:tgtEl>
                                          <p:spTgt spid="18"/>
                                        </p:tgtEl>
                                        <p:attrNameLst>
                                          <p:attrName>ppt_w</p:attrName>
                                        </p:attrNameLst>
                                      </p:cBhvr>
                                      <p:tavLst>
                                        <p:tav tm="0">
                                          <p:val>
                                            <p:fltVal val="0"/>
                                          </p:val>
                                        </p:tav>
                                        <p:tav tm="100000">
                                          <p:val>
                                            <p:strVal val="#ppt_w"/>
                                          </p:val>
                                        </p:tav>
                                      </p:tavLst>
                                    </p:anim>
                                    <p:anim calcmode="lin" valueType="num">
                                      <p:cBhvr>
                                        <p:cTn id="53" dur="1500" fill="hold"/>
                                        <p:tgtEl>
                                          <p:spTgt spid="18"/>
                                        </p:tgtEl>
                                        <p:attrNameLst>
                                          <p:attrName>ppt_h</p:attrName>
                                        </p:attrNameLst>
                                      </p:cBhvr>
                                      <p:tavLst>
                                        <p:tav tm="0">
                                          <p:val>
                                            <p:fltVal val="0"/>
                                          </p:val>
                                        </p:tav>
                                        <p:tav tm="100000">
                                          <p:val>
                                            <p:strVal val="#ppt_h"/>
                                          </p:val>
                                        </p:tav>
                                      </p:tavLst>
                                    </p:anim>
                                    <p:anim calcmode="lin" valueType="num">
                                      <p:cBhvr>
                                        <p:cTn id="54" dur="1500" fill="hold"/>
                                        <p:tgtEl>
                                          <p:spTgt spid="18"/>
                                        </p:tgtEl>
                                        <p:attrNameLst>
                                          <p:attrName>style.rotation</p:attrName>
                                        </p:attrNameLst>
                                      </p:cBhvr>
                                      <p:tavLst>
                                        <p:tav tm="0">
                                          <p:val>
                                            <p:fltVal val="90"/>
                                          </p:val>
                                        </p:tav>
                                        <p:tav tm="100000">
                                          <p:val>
                                            <p:fltVal val="0"/>
                                          </p:val>
                                        </p:tav>
                                      </p:tavLst>
                                    </p:anim>
                                    <p:animEffect transition="in" filter="fade">
                                      <p:cBhvr>
                                        <p:cTn id="55" dur="1500"/>
                                        <p:tgtEl>
                                          <p:spTgt spid="18"/>
                                        </p:tgtEl>
                                      </p:cBhvr>
                                    </p:animEffect>
                                  </p:childTnLst>
                                </p:cTn>
                              </p:par>
                            </p:childTnLst>
                          </p:cTn>
                        </p:par>
                        <p:par>
                          <p:cTn id="56" fill="hold">
                            <p:stCondLst>
                              <p:cond delay="9000"/>
                            </p:stCondLst>
                            <p:childTnLst>
                              <p:par>
                                <p:cTn id="57" presetID="31"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500" fill="hold"/>
                                        <p:tgtEl>
                                          <p:spTgt spid="19"/>
                                        </p:tgtEl>
                                        <p:attrNameLst>
                                          <p:attrName>ppt_w</p:attrName>
                                        </p:attrNameLst>
                                      </p:cBhvr>
                                      <p:tavLst>
                                        <p:tav tm="0">
                                          <p:val>
                                            <p:fltVal val="0"/>
                                          </p:val>
                                        </p:tav>
                                        <p:tav tm="100000">
                                          <p:val>
                                            <p:strVal val="#ppt_w"/>
                                          </p:val>
                                        </p:tav>
                                      </p:tavLst>
                                    </p:anim>
                                    <p:anim calcmode="lin" valueType="num">
                                      <p:cBhvr>
                                        <p:cTn id="60" dur="1500" fill="hold"/>
                                        <p:tgtEl>
                                          <p:spTgt spid="19"/>
                                        </p:tgtEl>
                                        <p:attrNameLst>
                                          <p:attrName>ppt_h</p:attrName>
                                        </p:attrNameLst>
                                      </p:cBhvr>
                                      <p:tavLst>
                                        <p:tav tm="0">
                                          <p:val>
                                            <p:fltVal val="0"/>
                                          </p:val>
                                        </p:tav>
                                        <p:tav tm="100000">
                                          <p:val>
                                            <p:strVal val="#ppt_h"/>
                                          </p:val>
                                        </p:tav>
                                      </p:tavLst>
                                    </p:anim>
                                    <p:anim calcmode="lin" valueType="num">
                                      <p:cBhvr>
                                        <p:cTn id="61" dur="1500" fill="hold"/>
                                        <p:tgtEl>
                                          <p:spTgt spid="19"/>
                                        </p:tgtEl>
                                        <p:attrNameLst>
                                          <p:attrName>style.rotation</p:attrName>
                                        </p:attrNameLst>
                                      </p:cBhvr>
                                      <p:tavLst>
                                        <p:tav tm="0">
                                          <p:val>
                                            <p:fltVal val="90"/>
                                          </p:val>
                                        </p:tav>
                                        <p:tav tm="100000">
                                          <p:val>
                                            <p:fltVal val="0"/>
                                          </p:val>
                                        </p:tav>
                                      </p:tavLst>
                                    </p:anim>
                                    <p:animEffect transition="in" filter="fade">
                                      <p:cBhvr>
                                        <p:cTn id="62" dur="1500"/>
                                        <p:tgtEl>
                                          <p:spTgt spid="19"/>
                                        </p:tgtEl>
                                      </p:cBhvr>
                                    </p:animEffect>
                                  </p:childTnLst>
                                </p:cTn>
                              </p:par>
                            </p:childTnLst>
                          </p:cTn>
                        </p:par>
                        <p:par>
                          <p:cTn id="63" fill="hold">
                            <p:stCondLst>
                              <p:cond delay="10500"/>
                            </p:stCondLst>
                            <p:childTnLst>
                              <p:par>
                                <p:cTn id="64" presetID="21" presetClass="entr" presetSubtype="1"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heel(1)">
                                      <p:cBhvr>
                                        <p:cTn id="6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4" grpId="0" animBg="1"/>
      <p:bldP spid="15" grpId="0" animBg="1"/>
      <p:bldP spid="16" grpId="0" animBg="1"/>
      <p:bldP spid="17" grpId="0" animBg="1"/>
      <p:bldP spid="18" grpId="0" animBg="1"/>
      <p:bldP spid="19"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spcBef>
                <a:spcPct val="0"/>
              </a:spcBef>
            </a:pPr>
            <a:r>
              <a:rPr lang="zh-CN" altLang="en-US" dirty="0">
                <a:cs typeface="+mn-ea"/>
                <a:sym typeface="+mn-lt"/>
              </a:rPr>
              <a:t>党员干部的其他规定</a:t>
            </a:r>
          </a:p>
        </p:txBody>
      </p:sp>
      <p:sp>
        <p:nvSpPr>
          <p:cNvPr id="26" name="TextBox 25"/>
          <p:cNvSpPr txBox="1"/>
          <p:nvPr/>
        </p:nvSpPr>
        <p:spPr>
          <a:xfrm>
            <a:off x="943148" y="3920119"/>
            <a:ext cx="3909037" cy="1569660"/>
          </a:xfrm>
          <a:prstGeom prst="rect">
            <a:avLst/>
          </a:prstGeom>
          <a:noFill/>
        </p:spPr>
        <p:txBody>
          <a:bodyPr wrap="square" rtlCol="0">
            <a:spAutoFit/>
          </a:bodyPr>
          <a:lstStyle/>
          <a:p>
            <a:pPr defTabSz="1219200"/>
            <a:r>
              <a:rPr lang="zh-CN" altLang="en-US" sz="4800" b="1" dirty="0">
                <a:solidFill>
                  <a:srgbClr val="9B0D13"/>
                </a:solidFill>
                <a:latin typeface="Impact" panose="020B0806030902050204"/>
                <a:ea typeface="微软雅黑" panose="020B0503020204020204" pitchFamily="34" charset="-122"/>
                <a:cs typeface="+mn-ea"/>
                <a:sym typeface="+mn-lt"/>
              </a:rPr>
              <a:t>合作共事</a:t>
            </a:r>
            <a:endParaRPr lang="en-US" altLang="zh-CN" sz="4800" b="1" dirty="0">
              <a:solidFill>
                <a:srgbClr val="9B0D13"/>
              </a:solidFill>
              <a:latin typeface="Impact" panose="020B0806030902050204"/>
              <a:ea typeface="微软雅黑" panose="020B0503020204020204" pitchFamily="34" charset="-122"/>
              <a:cs typeface="+mn-ea"/>
              <a:sym typeface="+mn-lt"/>
            </a:endParaRPr>
          </a:p>
          <a:p>
            <a:pPr algn="r" defTabSz="1219200"/>
            <a:r>
              <a:rPr lang="zh-CN" altLang="en-US" sz="4800" b="1" dirty="0">
                <a:solidFill>
                  <a:srgbClr val="9B0D13"/>
                </a:solidFill>
                <a:latin typeface="Impact" panose="020B0806030902050204"/>
                <a:ea typeface="微软雅黑" panose="020B0503020204020204" pitchFamily="34" charset="-122"/>
                <a:cs typeface="+mn-ea"/>
                <a:sym typeface="+mn-lt"/>
              </a:rPr>
              <a:t>退休离休</a:t>
            </a:r>
          </a:p>
        </p:txBody>
      </p:sp>
      <p:grpSp>
        <p:nvGrpSpPr>
          <p:cNvPr id="27" name="组合 26"/>
          <p:cNvGrpSpPr/>
          <p:nvPr/>
        </p:nvGrpSpPr>
        <p:grpSpPr>
          <a:xfrm>
            <a:off x="746803" y="2122830"/>
            <a:ext cx="4224467" cy="1219384"/>
            <a:chOff x="560102" y="1592122"/>
            <a:chExt cx="3168350" cy="914538"/>
          </a:xfrm>
        </p:grpSpPr>
        <p:grpSp>
          <p:nvGrpSpPr>
            <p:cNvPr id="28" name="组合 27"/>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文本框 62"/>
            <p:cNvSpPr txBox="1"/>
            <p:nvPr/>
          </p:nvSpPr>
          <p:spPr>
            <a:xfrm>
              <a:off x="2000261" y="1741758"/>
              <a:ext cx="1728191" cy="438581"/>
            </a:xfrm>
            <a:prstGeom prst="rect">
              <a:avLst/>
            </a:prstGeom>
            <a:noFill/>
            <a:effectLst/>
          </p:spPr>
          <p:txBody>
            <a:bodyPr wrap="square" rtlCol="0">
              <a:spAutoFit/>
            </a:bodyPr>
            <a:lstStyle/>
            <a:p>
              <a:pPr algn="r" defTabSz="1219200"/>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1" name="TextBox 19"/>
            <p:cNvSpPr txBox="1"/>
            <p:nvPr/>
          </p:nvSpPr>
          <p:spPr>
            <a:xfrm>
              <a:off x="1540369" y="2127960"/>
              <a:ext cx="2174201" cy="253916"/>
            </a:xfrm>
            <a:prstGeom prst="rect">
              <a:avLst/>
            </a:prstGeom>
            <a:noFill/>
            <a:effectLst/>
          </p:spPr>
          <p:txBody>
            <a:bodyPr wrap="none" rtlCol="0">
              <a:spAutoFit/>
            </a:bodyPr>
            <a:lstStyle/>
            <a:p>
              <a:pPr algn="r" defTabSz="1219200"/>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14" name="矩形 13"/>
          <p:cNvSpPr/>
          <p:nvPr/>
        </p:nvSpPr>
        <p:spPr>
          <a:xfrm>
            <a:off x="5528644" y="2322344"/>
            <a:ext cx="6568185" cy="1733488"/>
          </a:xfrm>
          <a:prstGeom prst="rect">
            <a:avLst/>
          </a:prstGeom>
        </p:spPr>
        <p:txBody>
          <a:bodyPr wrap="square">
            <a:spAutoFit/>
          </a:bodyPr>
          <a:lstStyle/>
          <a:p>
            <a:pP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第三十五条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 党员干部要善于同党外干部合作共事，尊重他们，虚心学习他们的长处。</a:t>
            </a:r>
          </a:p>
          <a:p>
            <a:pPr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党的各级组织要善于发现和推荐有真才实学的党外干部担任领导工作，保证他们有职有权，充分发挥他们的作用。</a:t>
            </a:r>
          </a:p>
        </p:txBody>
      </p:sp>
      <p:sp>
        <p:nvSpPr>
          <p:cNvPr id="20" name="矩形 19"/>
          <p:cNvSpPr/>
          <p:nvPr/>
        </p:nvSpPr>
        <p:spPr>
          <a:xfrm>
            <a:off x="5528642" y="4368147"/>
            <a:ext cx="6568185" cy="1733488"/>
          </a:xfrm>
          <a:prstGeom prst="rect">
            <a:avLst/>
          </a:prstGeom>
        </p:spPr>
        <p:txBody>
          <a:bodyPr wrap="square">
            <a:spAutoFit/>
          </a:bodyPr>
          <a:lstStyle/>
          <a:p>
            <a:pPr defTabSz="1219200"/>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第三十四条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党的各级领导干部，无论是由民主选举产生的，或是由领导机关任命的，他们的职务都不是终身的，都可以变动或解除。</a:t>
            </a:r>
          </a:p>
          <a:p>
            <a:pPr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年龄和健康状况不适宜于继续担任工作的干部，应当按照国家的规定退、离休。</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1500"/>
                                        <p:tgtEl>
                                          <p:spTgt spid="26"/>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500"/>
                                        <p:tgtEl>
                                          <p:spTgt spid="14"/>
                                        </p:tgtEl>
                                      </p:cBhvr>
                                    </p:animEffect>
                                    <p:anim calcmode="lin" valueType="num">
                                      <p:cBhvr>
                                        <p:cTn id="18" dur="1500" fill="hold"/>
                                        <p:tgtEl>
                                          <p:spTgt spid="14"/>
                                        </p:tgtEl>
                                        <p:attrNameLst>
                                          <p:attrName>ppt_x</p:attrName>
                                        </p:attrNameLst>
                                      </p:cBhvr>
                                      <p:tavLst>
                                        <p:tav tm="0">
                                          <p:val>
                                            <p:strVal val="#ppt_x"/>
                                          </p:val>
                                        </p:tav>
                                        <p:tav tm="100000">
                                          <p:val>
                                            <p:strVal val="#ppt_x"/>
                                          </p:val>
                                        </p:tav>
                                      </p:tavLst>
                                    </p:anim>
                                    <p:anim calcmode="lin" valueType="num">
                                      <p:cBhvr>
                                        <p:cTn id="19" dur="15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500"/>
                                        <p:tgtEl>
                                          <p:spTgt spid="20"/>
                                        </p:tgtEl>
                                      </p:cBhvr>
                                    </p:animEffect>
                                    <p:anim calcmode="lin" valueType="num">
                                      <p:cBhvr>
                                        <p:cTn id="24" dur="1500" fill="hold"/>
                                        <p:tgtEl>
                                          <p:spTgt spid="20"/>
                                        </p:tgtEl>
                                        <p:attrNameLst>
                                          <p:attrName>ppt_x</p:attrName>
                                        </p:attrNameLst>
                                      </p:cBhvr>
                                      <p:tavLst>
                                        <p:tav tm="0">
                                          <p:val>
                                            <p:strVal val="#ppt_x"/>
                                          </p:val>
                                        </p:tav>
                                        <p:tav tm="100000">
                                          <p:val>
                                            <p:strVal val="#ppt_x"/>
                                          </p:val>
                                        </p:tav>
                                      </p:tavLst>
                                    </p:anim>
                                    <p:anim calcmode="lin" valueType="num">
                                      <p:cBhvr>
                                        <p:cTn id="25" dur="1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2831638" y="3332990"/>
            <a:ext cx="6537791" cy="1344084"/>
          </a:xfrm>
        </p:spPr>
        <p:txBody>
          <a:bodyPr/>
          <a:lstStyle/>
          <a:p>
            <a:pPr algn="ctr"/>
            <a:r>
              <a:rPr lang="zh-CN" altLang="en-US" dirty="0"/>
              <a:t>党的纪律</a:t>
            </a:r>
          </a:p>
        </p:txBody>
      </p:sp>
      <p:sp>
        <p:nvSpPr>
          <p:cNvPr id="7" name="矩形 6"/>
          <p:cNvSpPr/>
          <p:nvPr/>
        </p:nvSpPr>
        <p:spPr>
          <a:xfrm>
            <a:off x="2975654" y="4760761"/>
            <a:ext cx="6240693" cy="461665"/>
          </a:xfrm>
          <a:prstGeom prst="rect">
            <a:avLst/>
          </a:prstGeom>
        </p:spPr>
        <p:txBody>
          <a:bodyPr wrap="square">
            <a:spAutoFit/>
          </a:bodyPr>
          <a:lstStyle/>
          <a:p>
            <a:pPr algn="ctr" defTabSz="1219200"/>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第</a:t>
            </a:r>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七</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endParaRPr lang="zh-CN" altLang="zh-CN" sz="2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党的纪律</a:t>
            </a:r>
          </a:p>
        </p:txBody>
      </p:sp>
      <p:sp>
        <p:nvSpPr>
          <p:cNvPr id="39" name="矩形 38"/>
          <p:cNvSpPr/>
          <p:nvPr/>
        </p:nvSpPr>
        <p:spPr>
          <a:xfrm>
            <a:off x="499207" y="5028473"/>
            <a:ext cx="4636687" cy="1175771"/>
          </a:xfrm>
          <a:prstGeom prst="rect">
            <a:avLst/>
          </a:prstGeom>
        </p:spPr>
        <p:txBody>
          <a:bodyPr wrap="square">
            <a:spAutoFit/>
          </a:bodyPr>
          <a:lstStyle/>
          <a:p>
            <a:pPr defTabSz="1219200">
              <a:lnSpc>
                <a:spcPct val="120000"/>
              </a:lnSpc>
            </a:pP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第七章</a:t>
            </a:r>
            <a:r>
              <a:rPr lang="en-US" altLang="zh-CN" sz="186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1865" b="1" dirty="0">
                <a:solidFill>
                  <a:srgbClr val="9B0D13"/>
                </a:solidFill>
                <a:latin typeface="微软雅黑" panose="020B0503020204020204" pitchFamily="34" charset="-122"/>
                <a:ea typeface="微软雅黑" panose="020B0503020204020204" pitchFamily="34" charset="-122"/>
                <a:cs typeface="+mn-ea"/>
                <a:sym typeface="+mn-lt"/>
              </a:rPr>
              <a:t>第三十七条至第四十二条</a:t>
            </a:r>
            <a:r>
              <a:rPr lang="en-US" altLang="zh-CN" sz="186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强调党组织必须严格执行和维护党的纪律，共产党员必须自觉接受党的纪律的约束。</a:t>
            </a:r>
          </a:p>
        </p:txBody>
      </p:sp>
      <p:sp>
        <p:nvSpPr>
          <p:cNvPr id="26" name="TextBox 25"/>
          <p:cNvSpPr txBox="1"/>
          <p:nvPr/>
        </p:nvSpPr>
        <p:spPr>
          <a:xfrm>
            <a:off x="-720757" y="3621022"/>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党的纪律</a:t>
            </a:r>
          </a:p>
        </p:txBody>
      </p:sp>
      <p:grpSp>
        <p:nvGrpSpPr>
          <p:cNvPr id="27" name="组合 26"/>
          <p:cNvGrpSpPr/>
          <p:nvPr/>
        </p:nvGrpSpPr>
        <p:grpSpPr>
          <a:xfrm>
            <a:off x="746803" y="2122828"/>
            <a:ext cx="4224467" cy="1219383"/>
            <a:chOff x="560102" y="1592122"/>
            <a:chExt cx="3168350" cy="914538"/>
          </a:xfrm>
        </p:grpSpPr>
        <p:grpSp>
          <p:nvGrpSpPr>
            <p:cNvPr id="28" name="组合 27"/>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1"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2" name="矩形 1"/>
          <p:cNvSpPr/>
          <p:nvPr/>
        </p:nvSpPr>
        <p:spPr>
          <a:xfrm>
            <a:off x="5519937" y="2180862"/>
            <a:ext cx="6266876" cy="1520544"/>
          </a:xfrm>
          <a:prstGeom prst="rect">
            <a:avLst/>
          </a:prstGeom>
        </p:spPr>
        <p:txBody>
          <a:bodyPr wrap="square">
            <a:spAutoFit/>
          </a:bodyPr>
          <a:lstStyle/>
          <a:p>
            <a:pPr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第三十七条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党的纪律是党的各级组织和全体党员必须遵守的行为规则，是维护党的团结统一、完成党的任务的保证。党组织必须严格执行和维护党的纪律，共产党员必须自觉接受党的纪律的约束。</a:t>
            </a:r>
          </a:p>
        </p:txBody>
      </p:sp>
      <p:sp>
        <p:nvSpPr>
          <p:cNvPr id="4" name="矩形 3"/>
          <p:cNvSpPr/>
          <p:nvPr/>
        </p:nvSpPr>
        <p:spPr>
          <a:xfrm>
            <a:off x="5519935" y="3701448"/>
            <a:ext cx="6266876" cy="2899640"/>
          </a:xfrm>
          <a:prstGeom prst="rect">
            <a:avLst/>
          </a:prstGeom>
        </p:spPr>
        <p:txBody>
          <a:bodyPr wrap="square">
            <a:spAutoFit/>
          </a:bodyPr>
          <a:lstStyle/>
          <a:p>
            <a:pPr defTabSz="1219200">
              <a:lnSpc>
                <a:spcPct val="120000"/>
              </a:lnSpc>
            </a:pP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en-US" sz="2135" b="1" dirty="0">
                <a:solidFill>
                  <a:srgbClr val="9B0D13"/>
                </a:solidFill>
                <a:latin typeface="Impact" panose="020B0806030902050204"/>
                <a:ea typeface="微软雅黑" panose="020B0503020204020204" pitchFamily="34" charset="-122"/>
                <a:cs typeface="+mn-ea"/>
                <a:sym typeface="+mn-lt"/>
              </a:rPr>
              <a:t>第三十八条</a:t>
            </a:r>
            <a:r>
              <a:rPr lang="en-US" altLang="zh-CN" sz="2135" b="1" dirty="0">
                <a:solidFill>
                  <a:srgbClr val="9B0D13"/>
                </a:solidFill>
                <a:latin typeface="Impact" panose="020B0806030902050204"/>
                <a:ea typeface="微软雅黑" panose="020B0503020204020204" pitchFamily="34" charset="-122"/>
                <a:cs typeface="+mn-ea"/>
                <a:sym typeface="+mn-lt"/>
              </a:rPr>
              <a:t>】</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党组织对违犯党的纪律的党员，应当本着惩前毖后、治病救人的精神，按照错误性质和情节轻重，给以批评教育直至纪律处分。</a:t>
            </a:r>
          </a:p>
          <a:p>
            <a:pPr defTabSz="1219200">
              <a:lnSpc>
                <a:spcPct val="120000"/>
              </a:lnSpc>
            </a:pP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严重触犯刑律的党员必须开除党籍。</a:t>
            </a:r>
          </a:p>
          <a:p>
            <a:pPr defTabSz="1219200">
              <a:lnSpc>
                <a:spcPct val="120000"/>
              </a:lnSpc>
            </a:pP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a:t>
            </a:r>
            <a:r>
              <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党内严格禁止用违反党章和国家法律的手段对待党员，严格禁止打击报复和诬告陷害。违反这些规定的组织或个人必须受到党的纪律和国家法律的追究。</a:t>
            </a:r>
          </a:p>
          <a:p>
            <a:pPr defTabSz="1219200">
              <a:lnSpc>
                <a:spcPct val="120000"/>
              </a:lnSpc>
            </a:pPr>
            <a:r>
              <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rPr>
              <a:t> </a:t>
            </a:r>
            <a:endParaRPr lang="zh-CN"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1500"/>
                                        <p:tgtEl>
                                          <p:spTgt spid="26"/>
                                        </p:tgtEl>
                                      </p:cBhvr>
                                    </p:animEffect>
                                  </p:childTnLst>
                                </p:cTn>
                              </p:par>
                            </p:childTnLst>
                          </p:cTn>
                        </p:par>
                        <p:par>
                          <p:cTn id="14" fill="hold">
                            <p:stCondLst>
                              <p:cond delay="3000"/>
                            </p:stCondLst>
                            <p:childTnLst>
                              <p:par>
                                <p:cTn id="15" presetID="1" presetClass="entr" presetSubtype="0" fill="hold" grpId="0" nodeType="afterEffect">
                                  <p:stCondLst>
                                    <p:cond delay="0"/>
                                  </p:stCondLst>
                                  <p:iterate type="lt">
                                    <p:tmAbs val="60"/>
                                  </p:iterate>
                                  <p:childTnLst>
                                    <p:set>
                                      <p:cBhvr>
                                        <p:cTn id="16" dur="1" fill="hold">
                                          <p:stCondLst>
                                            <p:cond delay="0"/>
                                          </p:stCondLst>
                                        </p:cTn>
                                        <p:tgtEl>
                                          <p:spTgt spid="39"/>
                                        </p:tgtEl>
                                        <p:attrNameLst>
                                          <p:attrName>style.visibility</p:attrName>
                                        </p:attrNameLst>
                                      </p:cBhvr>
                                      <p:to>
                                        <p:strVal val="visible"/>
                                      </p:to>
                                    </p:set>
                                  </p:childTnLst>
                                </p:cTn>
                              </p:par>
                            </p:childTnLst>
                          </p:cTn>
                        </p:par>
                        <p:par>
                          <p:cTn id="17" fill="hold">
                            <p:stCondLst>
                              <p:cond delay="63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1500"/>
                                        <p:tgtEl>
                                          <p:spTgt spid="2"/>
                                        </p:tgtEl>
                                      </p:cBhvr>
                                    </p:animEffect>
                                  </p:childTnLst>
                                </p:cTn>
                              </p:par>
                            </p:childTnLst>
                          </p:cTn>
                        </p:par>
                        <p:par>
                          <p:cTn id="21" fill="hold">
                            <p:stCondLst>
                              <p:cond delay="7800"/>
                            </p:stCondLst>
                            <p:childTnLst>
                              <p:par>
                                <p:cTn id="22" presetID="14"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党的纪律处分</a:t>
            </a:r>
          </a:p>
        </p:txBody>
      </p:sp>
      <p:sp>
        <p:nvSpPr>
          <p:cNvPr id="39" name="矩形 38"/>
          <p:cNvSpPr/>
          <p:nvPr/>
        </p:nvSpPr>
        <p:spPr>
          <a:xfrm>
            <a:off x="499207" y="5145578"/>
            <a:ext cx="4327596" cy="748795"/>
          </a:xfrm>
          <a:prstGeom prst="rect">
            <a:avLst/>
          </a:prstGeom>
        </p:spPr>
        <p:txBody>
          <a:bodyPr wrap="square">
            <a:spAutoFit/>
          </a:bodyPr>
          <a:lstStyle/>
          <a:p>
            <a:pPr defTabSz="1219200"/>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党章</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第三十九条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规定了党的纪律处分的种类。</a:t>
            </a:r>
          </a:p>
        </p:txBody>
      </p:sp>
      <p:sp>
        <p:nvSpPr>
          <p:cNvPr id="10" name="矩形 9"/>
          <p:cNvSpPr/>
          <p:nvPr/>
        </p:nvSpPr>
        <p:spPr>
          <a:xfrm>
            <a:off x="8203979" y="2180861"/>
            <a:ext cx="3599062" cy="502766"/>
          </a:xfrm>
          <a:prstGeom prst="rect">
            <a:avLst/>
          </a:prstGeom>
        </p:spPr>
        <p:txBody>
          <a:bodyPr wrap="none">
            <a:spAutoFit/>
          </a:bodyPr>
          <a:lstStyle/>
          <a:p>
            <a:pPr algn="just" defTabSz="1219200"/>
            <a:r>
              <a:rPr lang="zh-CN" altLang="zh-CN" sz="2665" b="1" kern="100" dirty="0">
                <a:solidFill>
                  <a:srgbClr val="000000">
                    <a:lumMod val="75000"/>
                    <a:lumOff val="25000"/>
                  </a:srgbClr>
                </a:solidFill>
                <a:latin typeface="Impact" panose="020B0806030902050204"/>
                <a:ea typeface="微软雅黑" panose="020B0503020204020204" pitchFamily="34" charset="-122"/>
                <a:cs typeface="+mn-ea"/>
                <a:sym typeface="+mn-lt"/>
              </a:rPr>
              <a:t>党的纪律处分有五种：</a:t>
            </a:r>
            <a:endParaRPr lang="en-US" altLang="zh-CN" sz="2665" b="1" kern="100"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11" name="矩形 10"/>
          <p:cNvSpPr/>
          <p:nvPr/>
        </p:nvSpPr>
        <p:spPr>
          <a:xfrm>
            <a:off x="5231904" y="3239747"/>
            <a:ext cx="1200000" cy="12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a:solidFill>
                  <a:srgbClr val="FFBE00">
                    <a:lumMod val="40000"/>
                    <a:lumOff val="60000"/>
                  </a:srgbClr>
                </a:solidFill>
                <a:latin typeface="Impact" panose="020B0806030902050204"/>
                <a:ea typeface="微软雅黑" panose="020B0503020204020204" pitchFamily="34" charset="-122"/>
                <a:cs typeface="+mn-ea"/>
                <a:sym typeface="+mn-lt"/>
              </a:rPr>
              <a:t>警告</a:t>
            </a:r>
          </a:p>
        </p:txBody>
      </p:sp>
      <p:sp>
        <p:nvSpPr>
          <p:cNvPr id="29" name="矩形 28"/>
          <p:cNvSpPr/>
          <p:nvPr/>
        </p:nvSpPr>
        <p:spPr>
          <a:xfrm>
            <a:off x="6581157" y="3239747"/>
            <a:ext cx="1200000" cy="12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严重</a:t>
            </a:r>
            <a:endParaRPr lang="en-US" altLang="zh-CN" sz="2400" b="1"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警告</a:t>
            </a:r>
          </a:p>
        </p:txBody>
      </p:sp>
      <p:sp>
        <p:nvSpPr>
          <p:cNvPr id="41" name="矩形 40"/>
          <p:cNvSpPr/>
          <p:nvPr/>
        </p:nvSpPr>
        <p:spPr>
          <a:xfrm>
            <a:off x="7930411" y="3239747"/>
            <a:ext cx="1200000" cy="12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撤销</a:t>
            </a:r>
            <a:r>
              <a:rPr lang="zh-CN" altLang="en-US" sz="2400" b="1">
                <a:solidFill>
                  <a:srgbClr val="FFBE00">
                    <a:lumMod val="40000"/>
                    <a:lumOff val="60000"/>
                  </a:srgbClr>
                </a:solidFill>
                <a:latin typeface="Impact" panose="020B0806030902050204"/>
                <a:ea typeface="微软雅黑" panose="020B0503020204020204" pitchFamily="34" charset="-122"/>
                <a:cs typeface="+mn-ea"/>
                <a:sym typeface="+mn-lt"/>
              </a:rPr>
              <a:t>党内职务</a:t>
            </a:r>
            <a:endPar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
        <p:nvSpPr>
          <p:cNvPr id="44" name="矩形 43"/>
          <p:cNvSpPr/>
          <p:nvPr/>
        </p:nvSpPr>
        <p:spPr>
          <a:xfrm>
            <a:off x="9279664" y="3239747"/>
            <a:ext cx="1200000" cy="12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留党</a:t>
            </a:r>
            <a:endParaRPr lang="en-US" altLang="zh-CN" sz="2400" b="1"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察看</a:t>
            </a:r>
          </a:p>
        </p:txBody>
      </p:sp>
      <p:sp>
        <p:nvSpPr>
          <p:cNvPr id="45" name="矩形 44"/>
          <p:cNvSpPr/>
          <p:nvPr/>
        </p:nvSpPr>
        <p:spPr>
          <a:xfrm>
            <a:off x="10628917" y="3239747"/>
            <a:ext cx="1200000" cy="12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开除</a:t>
            </a:r>
            <a:endParaRPr lang="en-US" altLang="zh-CN" sz="2400" b="1"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党籍</a:t>
            </a:r>
          </a:p>
        </p:txBody>
      </p:sp>
      <p:sp>
        <p:nvSpPr>
          <p:cNvPr id="26" name="TextBox 25"/>
          <p:cNvSpPr txBox="1"/>
          <p:nvPr/>
        </p:nvSpPr>
        <p:spPr>
          <a:xfrm>
            <a:off x="-720757" y="3621022"/>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党的纪律处分</a:t>
            </a:r>
          </a:p>
        </p:txBody>
      </p:sp>
      <p:grpSp>
        <p:nvGrpSpPr>
          <p:cNvPr id="27" name="组合 26"/>
          <p:cNvGrpSpPr/>
          <p:nvPr/>
        </p:nvGrpSpPr>
        <p:grpSpPr>
          <a:xfrm>
            <a:off x="746803" y="2122828"/>
            <a:ext cx="4224467" cy="1219383"/>
            <a:chOff x="560102" y="1592122"/>
            <a:chExt cx="3168350" cy="914538"/>
          </a:xfrm>
        </p:grpSpPr>
        <p:grpSp>
          <p:nvGrpSpPr>
            <p:cNvPr id="28" name="组合 27"/>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33"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1"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2" name="矩形 1"/>
          <p:cNvSpPr/>
          <p:nvPr/>
        </p:nvSpPr>
        <p:spPr>
          <a:xfrm>
            <a:off x="5135893" y="4710877"/>
            <a:ext cx="6999600" cy="1569853"/>
          </a:xfrm>
          <a:prstGeom prst="rect">
            <a:avLst/>
          </a:prstGeom>
        </p:spPr>
        <p:txBody>
          <a:bodyPr wrap="square">
            <a:spAutoFit/>
          </a:bodyPr>
          <a:lstStyle/>
          <a:p>
            <a:pPr defTabSz="1219200"/>
            <a:r>
              <a:rPr lang="zh-CN" altLang="zh-CN" sz="1865" b="1" dirty="0">
                <a:solidFill>
                  <a:srgbClr val="000000">
                    <a:lumMod val="75000"/>
                    <a:lumOff val="25000"/>
                  </a:srgbClr>
                </a:solidFill>
                <a:latin typeface="微软雅黑" panose="020B0503020204020204" pitchFamily="34" charset="-122"/>
                <a:ea typeface="微软雅黑" panose="020B0503020204020204" pitchFamily="34" charset="-122"/>
              </a:rPr>
              <a:t>留党察看最长不超过两年。党员在留党察看期间没有表决权、选举权和被选举权。党员经过留党察看，确已改正错误的，应当恢复其党员的权利；坚持错误不改的，应当开除党籍。</a:t>
            </a:r>
            <a:endParaRPr lang="en-US" altLang="zh-CN" sz="1865" b="1" dirty="0">
              <a:solidFill>
                <a:srgbClr val="000000">
                  <a:lumMod val="75000"/>
                  <a:lumOff val="25000"/>
                </a:srgbClr>
              </a:solidFill>
              <a:latin typeface="微软雅黑" panose="020B0503020204020204" pitchFamily="34" charset="-122"/>
              <a:ea typeface="微软雅黑" panose="020B0503020204020204" pitchFamily="34" charset="-122"/>
            </a:endParaRPr>
          </a:p>
          <a:p>
            <a:pPr defTabSz="1219200"/>
            <a:endParaRPr lang="zh-CN" altLang="zh-CN" sz="1865" b="1" dirty="0">
              <a:solidFill>
                <a:srgbClr val="000000">
                  <a:lumMod val="75000"/>
                  <a:lumOff val="25000"/>
                </a:srgbClr>
              </a:solidFill>
              <a:latin typeface="微软雅黑" panose="020B0503020204020204" pitchFamily="34" charset="-122"/>
              <a:ea typeface="微软雅黑" panose="020B0503020204020204" pitchFamily="34" charset="-122"/>
            </a:endParaRPr>
          </a:p>
          <a:p>
            <a:pPr defTabSz="1219200"/>
            <a:r>
              <a:rPr lang="zh-CN" altLang="zh-CN" sz="2135" b="1" dirty="0">
                <a:solidFill>
                  <a:srgbClr val="9B0D13"/>
                </a:solidFill>
                <a:latin typeface="微软雅黑" panose="020B0503020204020204" pitchFamily="34" charset="-122"/>
                <a:ea typeface="微软雅黑" panose="020B0503020204020204" pitchFamily="34" charset="-122"/>
              </a:rPr>
              <a:t>开除党籍是党内的最高处分。</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1500"/>
                                        <p:tgtEl>
                                          <p:spTgt spid="26"/>
                                        </p:tgtEl>
                                      </p:cBhvr>
                                    </p:animEffect>
                                  </p:childTnLst>
                                </p:cTn>
                              </p:par>
                            </p:childTnLst>
                          </p:cTn>
                        </p:par>
                        <p:par>
                          <p:cTn id="14" fill="hold">
                            <p:stCondLst>
                              <p:cond delay="3000"/>
                            </p:stCondLst>
                            <p:childTnLst>
                              <p:par>
                                <p:cTn id="15" presetID="1" presetClass="entr" presetSubtype="0" fill="hold" grpId="0" nodeType="afterEffect">
                                  <p:stCondLst>
                                    <p:cond delay="0"/>
                                  </p:stCondLst>
                                  <p:iterate type="lt">
                                    <p:tmAbs val="60"/>
                                  </p:iterate>
                                  <p:childTnLst>
                                    <p:set>
                                      <p:cBhvr>
                                        <p:cTn id="16" dur="1" fill="hold">
                                          <p:stCondLst>
                                            <p:cond delay="0"/>
                                          </p:stCondLst>
                                        </p:cTn>
                                        <p:tgtEl>
                                          <p:spTgt spid="39"/>
                                        </p:tgtEl>
                                        <p:attrNameLst>
                                          <p:attrName>style.visibility</p:attrName>
                                        </p:attrNameLst>
                                      </p:cBhvr>
                                      <p:to>
                                        <p:strVal val="visible"/>
                                      </p:to>
                                    </p:set>
                                  </p:childTnLst>
                                </p:cTn>
                              </p:par>
                            </p:childTnLst>
                          </p:cTn>
                        </p:par>
                        <p:par>
                          <p:cTn id="17" fill="hold">
                            <p:stCondLst>
                              <p:cond delay="4319"/>
                            </p:stCondLst>
                            <p:childTnLst>
                              <p:par>
                                <p:cTn id="18" presetID="14"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1500"/>
                                        <p:tgtEl>
                                          <p:spTgt spid="10"/>
                                        </p:tgtEl>
                                      </p:cBhvr>
                                    </p:animEffect>
                                  </p:childTnLst>
                                </p:cTn>
                              </p:par>
                            </p:childTnLst>
                          </p:cTn>
                        </p:par>
                        <p:par>
                          <p:cTn id="21" fill="hold">
                            <p:stCondLst>
                              <p:cond delay="5819"/>
                            </p:stCondLst>
                            <p:childTnLst>
                              <p:par>
                                <p:cTn id="22" presetID="3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500" fill="hold"/>
                                        <p:tgtEl>
                                          <p:spTgt spid="11"/>
                                        </p:tgtEl>
                                        <p:attrNameLst>
                                          <p:attrName>ppt_w</p:attrName>
                                        </p:attrNameLst>
                                      </p:cBhvr>
                                      <p:tavLst>
                                        <p:tav tm="0">
                                          <p:val>
                                            <p:fltVal val="0"/>
                                          </p:val>
                                        </p:tav>
                                        <p:tav tm="100000">
                                          <p:val>
                                            <p:strVal val="#ppt_w"/>
                                          </p:val>
                                        </p:tav>
                                      </p:tavLst>
                                    </p:anim>
                                    <p:anim calcmode="lin" valueType="num">
                                      <p:cBhvr>
                                        <p:cTn id="25" dur="1500" fill="hold"/>
                                        <p:tgtEl>
                                          <p:spTgt spid="11"/>
                                        </p:tgtEl>
                                        <p:attrNameLst>
                                          <p:attrName>ppt_h</p:attrName>
                                        </p:attrNameLst>
                                      </p:cBhvr>
                                      <p:tavLst>
                                        <p:tav tm="0">
                                          <p:val>
                                            <p:fltVal val="0"/>
                                          </p:val>
                                        </p:tav>
                                        <p:tav tm="100000">
                                          <p:val>
                                            <p:strVal val="#ppt_h"/>
                                          </p:val>
                                        </p:tav>
                                      </p:tavLst>
                                    </p:anim>
                                    <p:anim calcmode="lin" valueType="num">
                                      <p:cBhvr>
                                        <p:cTn id="26" dur="1500" fill="hold"/>
                                        <p:tgtEl>
                                          <p:spTgt spid="11"/>
                                        </p:tgtEl>
                                        <p:attrNameLst>
                                          <p:attrName>style.rotation</p:attrName>
                                        </p:attrNameLst>
                                      </p:cBhvr>
                                      <p:tavLst>
                                        <p:tav tm="0">
                                          <p:val>
                                            <p:fltVal val="90"/>
                                          </p:val>
                                        </p:tav>
                                        <p:tav tm="100000">
                                          <p:val>
                                            <p:fltVal val="0"/>
                                          </p:val>
                                        </p:tav>
                                      </p:tavLst>
                                    </p:anim>
                                    <p:animEffect transition="in" filter="fade">
                                      <p:cBhvr>
                                        <p:cTn id="27" dur="1500"/>
                                        <p:tgtEl>
                                          <p:spTgt spid="11"/>
                                        </p:tgtEl>
                                      </p:cBhvr>
                                    </p:animEffect>
                                  </p:childTnLst>
                                </p:cTn>
                              </p:par>
                            </p:childTnLst>
                          </p:cTn>
                        </p:par>
                        <p:par>
                          <p:cTn id="28" fill="hold">
                            <p:stCondLst>
                              <p:cond delay="7319"/>
                            </p:stCondLst>
                            <p:childTnLst>
                              <p:par>
                                <p:cTn id="29" presetID="3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500" fill="hold"/>
                                        <p:tgtEl>
                                          <p:spTgt spid="29"/>
                                        </p:tgtEl>
                                        <p:attrNameLst>
                                          <p:attrName>ppt_w</p:attrName>
                                        </p:attrNameLst>
                                      </p:cBhvr>
                                      <p:tavLst>
                                        <p:tav tm="0">
                                          <p:val>
                                            <p:fltVal val="0"/>
                                          </p:val>
                                        </p:tav>
                                        <p:tav tm="100000">
                                          <p:val>
                                            <p:strVal val="#ppt_w"/>
                                          </p:val>
                                        </p:tav>
                                      </p:tavLst>
                                    </p:anim>
                                    <p:anim calcmode="lin" valueType="num">
                                      <p:cBhvr>
                                        <p:cTn id="32" dur="1500" fill="hold"/>
                                        <p:tgtEl>
                                          <p:spTgt spid="29"/>
                                        </p:tgtEl>
                                        <p:attrNameLst>
                                          <p:attrName>ppt_h</p:attrName>
                                        </p:attrNameLst>
                                      </p:cBhvr>
                                      <p:tavLst>
                                        <p:tav tm="0">
                                          <p:val>
                                            <p:fltVal val="0"/>
                                          </p:val>
                                        </p:tav>
                                        <p:tav tm="100000">
                                          <p:val>
                                            <p:strVal val="#ppt_h"/>
                                          </p:val>
                                        </p:tav>
                                      </p:tavLst>
                                    </p:anim>
                                    <p:anim calcmode="lin" valueType="num">
                                      <p:cBhvr>
                                        <p:cTn id="33" dur="1500" fill="hold"/>
                                        <p:tgtEl>
                                          <p:spTgt spid="29"/>
                                        </p:tgtEl>
                                        <p:attrNameLst>
                                          <p:attrName>style.rotation</p:attrName>
                                        </p:attrNameLst>
                                      </p:cBhvr>
                                      <p:tavLst>
                                        <p:tav tm="0">
                                          <p:val>
                                            <p:fltVal val="90"/>
                                          </p:val>
                                        </p:tav>
                                        <p:tav tm="100000">
                                          <p:val>
                                            <p:fltVal val="0"/>
                                          </p:val>
                                        </p:tav>
                                      </p:tavLst>
                                    </p:anim>
                                    <p:animEffect transition="in" filter="fade">
                                      <p:cBhvr>
                                        <p:cTn id="34" dur="1500"/>
                                        <p:tgtEl>
                                          <p:spTgt spid="29"/>
                                        </p:tgtEl>
                                      </p:cBhvr>
                                    </p:animEffect>
                                  </p:childTnLst>
                                </p:cTn>
                              </p:par>
                            </p:childTnLst>
                          </p:cTn>
                        </p:par>
                        <p:par>
                          <p:cTn id="35" fill="hold">
                            <p:stCondLst>
                              <p:cond delay="8819"/>
                            </p:stCondLst>
                            <p:childTnLst>
                              <p:par>
                                <p:cTn id="36" presetID="31"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1500" fill="hold"/>
                                        <p:tgtEl>
                                          <p:spTgt spid="41"/>
                                        </p:tgtEl>
                                        <p:attrNameLst>
                                          <p:attrName>ppt_w</p:attrName>
                                        </p:attrNameLst>
                                      </p:cBhvr>
                                      <p:tavLst>
                                        <p:tav tm="0">
                                          <p:val>
                                            <p:fltVal val="0"/>
                                          </p:val>
                                        </p:tav>
                                        <p:tav tm="100000">
                                          <p:val>
                                            <p:strVal val="#ppt_w"/>
                                          </p:val>
                                        </p:tav>
                                      </p:tavLst>
                                    </p:anim>
                                    <p:anim calcmode="lin" valueType="num">
                                      <p:cBhvr>
                                        <p:cTn id="39" dur="1500" fill="hold"/>
                                        <p:tgtEl>
                                          <p:spTgt spid="41"/>
                                        </p:tgtEl>
                                        <p:attrNameLst>
                                          <p:attrName>ppt_h</p:attrName>
                                        </p:attrNameLst>
                                      </p:cBhvr>
                                      <p:tavLst>
                                        <p:tav tm="0">
                                          <p:val>
                                            <p:fltVal val="0"/>
                                          </p:val>
                                        </p:tav>
                                        <p:tav tm="100000">
                                          <p:val>
                                            <p:strVal val="#ppt_h"/>
                                          </p:val>
                                        </p:tav>
                                      </p:tavLst>
                                    </p:anim>
                                    <p:anim calcmode="lin" valueType="num">
                                      <p:cBhvr>
                                        <p:cTn id="40" dur="1500" fill="hold"/>
                                        <p:tgtEl>
                                          <p:spTgt spid="41"/>
                                        </p:tgtEl>
                                        <p:attrNameLst>
                                          <p:attrName>style.rotation</p:attrName>
                                        </p:attrNameLst>
                                      </p:cBhvr>
                                      <p:tavLst>
                                        <p:tav tm="0">
                                          <p:val>
                                            <p:fltVal val="90"/>
                                          </p:val>
                                        </p:tav>
                                        <p:tav tm="100000">
                                          <p:val>
                                            <p:fltVal val="0"/>
                                          </p:val>
                                        </p:tav>
                                      </p:tavLst>
                                    </p:anim>
                                    <p:animEffect transition="in" filter="fade">
                                      <p:cBhvr>
                                        <p:cTn id="41" dur="1500"/>
                                        <p:tgtEl>
                                          <p:spTgt spid="41"/>
                                        </p:tgtEl>
                                      </p:cBhvr>
                                    </p:animEffect>
                                  </p:childTnLst>
                                </p:cTn>
                              </p:par>
                            </p:childTnLst>
                          </p:cTn>
                        </p:par>
                        <p:par>
                          <p:cTn id="42" fill="hold">
                            <p:stCondLst>
                              <p:cond delay="10319"/>
                            </p:stCondLst>
                            <p:childTnLst>
                              <p:par>
                                <p:cTn id="43" presetID="31"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1500" fill="hold"/>
                                        <p:tgtEl>
                                          <p:spTgt spid="44"/>
                                        </p:tgtEl>
                                        <p:attrNameLst>
                                          <p:attrName>ppt_w</p:attrName>
                                        </p:attrNameLst>
                                      </p:cBhvr>
                                      <p:tavLst>
                                        <p:tav tm="0">
                                          <p:val>
                                            <p:fltVal val="0"/>
                                          </p:val>
                                        </p:tav>
                                        <p:tav tm="100000">
                                          <p:val>
                                            <p:strVal val="#ppt_w"/>
                                          </p:val>
                                        </p:tav>
                                      </p:tavLst>
                                    </p:anim>
                                    <p:anim calcmode="lin" valueType="num">
                                      <p:cBhvr>
                                        <p:cTn id="46" dur="1500" fill="hold"/>
                                        <p:tgtEl>
                                          <p:spTgt spid="44"/>
                                        </p:tgtEl>
                                        <p:attrNameLst>
                                          <p:attrName>ppt_h</p:attrName>
                                        </p:attrNameLst>
                                      </p:cBhvr>
                                      <p:tavLst>
                                        <p:tav tm="0">
                                          <p:val>
                                            <p:fltVal val="0"/>
                                          </p:val>
                                        </p:tav>
                                        <p:tav tm="100000">
                                          <p:val>
                                            <p:strVal val="#ppt_h"/>
                                          </p:val>
                                        </p:tav>
                                      </p:tavLst>
                                    </p:anim>
                                    <p:anim calcmode="lin" valueType="num">
                                      <p:cBhvr>
                                        <p:cTn id="47" dur="1500" fill="hold"/>
                                        <p:tgtEl>
                                          <p:spTgt spid="44"/>
                                        </p:tgtEl>
                                        <p:attrNameLst>
                                          <p:attrName>style.rotation</p:attrName>
                                        </p:attrNameLst>
                                      </p:cBhvr>
                                      <p:tavLst>
                                        <p:tav tm="0">
                                          <p:val>
                                            <p:fltVal val="90"/>
                                          </p:val>
                                        </p:tav>
                                        <p:tav tm="100000">
                                          <p:val>
                                            <p:fltVal val="0"/>
                                          </p:val>
                                        </p:tav>
                                      </p:tavLst>
                                    </p:anim>
                                    <p:animEffect transition="in" filter="fade">
                                      <p:cBhvr>
                                        <p:cTn id="48" dur="1500"/>
                                        <p:tgtEl>
                                          <p:spTgt spid="44"/>
                                        </p:tgtEl>
                                      </p:cBhvr>
                                    </p:animEffect>
                                  </p:childTnLst>
                                </p:cTn>
                              </p:par>
                            </p:childTnLst>
                          </p:cTn>
                        </p:par>
                        <p:par>
                          <p:cTn id="49" fill="hold">
                            <p:stCondLst>
                              <p:cond delay="11819"/>
                            </p:stCondLst>
                            <p:childTnLst>
                              <p:par>
                                <p:cTn id="50" presetID="31" presetClass="entr" presetSubtype="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1500" fill="hold"/>
                                        <p:tgtEl>
                                          <p:spTgt spid="45"/>
                                        </p:tgtEl>
                                        <p:attrNameLst>
                                          <p:attrName>ppt_w</p:attrName>
                                        </p:attrNameLst>
                                      </p:cBhvr>
                                      <p:tavLst>
                                        <p:tav tm="0">
                                          <p:val>
                                            <p:fltVal val="0"/>
                                          </p:val>
                                        </p:tav>
                                        <p:tav tm="100000">
                                          <p:val>
                                            <p:strVal val="#ppt_w"/>
                                          </p:val>
                                        </p:tav>
                                      </p:tavLst>
                                    </p:anim>
                                    <p:anim calcmode="lin" valueType="num">
                                      <p:cBhvr>
                                        <p:cTn id="53" dur="1500" fill="hold"/>
                                        <p:tgtEl>
                                          <p:spTgt spid="45"/>
                                        </p:tgtEl>
                                        <p:attrNameLst>
                                          <p:attrName>ppt_h</p:attrName>
                                        </p:attrNameLst>
                                      </p:cBhvr>
                                      <p:tavLst>
                                        <p:tav tm="0">
                                          <p:val>
                                            <p:fltVal val="0"/>
                                          </p:val>
                                        </p:tav>
                                        <p:tav tm="100000">
                                          <p:val>
                                            <p:strVal val="#ppt_h"/>
                                          </p:val>
                                        </p:tav>
                                      </p:tavLst>
                                    </p:anim>
                                    <p:anim calcmode="lin" valueType="num">
                                      <p:cBhvr>
                                        <p:cTn id="54" dur="1500" fill="hold"/>
                                        <p:tgtEl>
                                          <p:spTgt spid="45"/>
                                        </p:tgtEl>
                                        <p:attrNameLst>
                                          <p:attrName>style.rotation</p:attrName>
                                        </p:attrNameLst>
                                      </p:cBhvr>
                                      <p:tavLst>
                                        <p:tav tm="0">
                                          <p:val>
                                            <p:fltVal val="90"/>
                                          </p:val>
                                        </p:tav>
                                        <p:tav tm="100000">
                                          <p:val>
                                            <p:fltVal val="0"/>
                                          </p:val>
                                        </p:tav>
                                      </p:tavLst>
                                    </p:anim>
                                    <p:animEffect transition="in" filter="fade">
                                      <p:cBhvr>
                                        <p:cTn id="55" dur="1500"/>
                                        <p:tgtEl>
                                          <p:spTgt spid="45"/>
                                        </p:tgtEl>
                                      </p:cBhvr>
                                    </p:animEffect>
                                  </p:childTnLst>
                                </p:cTn>
                              </p:par>
                            </p:childTnLst>
                          </p:cTn>
                        </p:par>
                        <p:par>
                          <p:cTn id="56" fill="hold">
                            <p:stCondLst>
                              <p:cond delay="13319"/>
                            </p:stCondLst>
                            <p:childTnLst>
                              <p:par>
                                <p:cTn id="57" presetID="42" presetClass="entr" presetSubtype="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750"/>
                                        <p:tgtEl>
                                          <p:spTgt spid="2"/>
                                        </p:tgtEl>
                                      </p:cBhvr>
                                    </p:animEffect>
                                    <p:anim calcmode="lin" valueType="num">
                                      <p:cBhvr>
                                        <p:cTn id="60" dur="1750" fill="hold"/>
                                        <p:tgtEl>
                                          <p:spTgt spid="2"/>
                                        </p:tgtEl>
                                        <p:attrNameLst>
                                          <p:attrName>ppt_x</p:attrName>
                                        </p:attrNameLst>
                                      </p:cBhvr>
                                      <p:tavLst>
                                        <p:tav tm="0">
                                          <p:val>
                                            <p:strVal val="#ppt_x"/>
                                          </p:val>
                                        </p:tav>
                                        <p:tav tm="100000">
                                          <p:val>
                                            <p:strVal val="#ppt_x"/>
                                          </p:val>
                                        </p:tav>
                                      </p:tavLst>
                                    </p:anim>
                                    <p:anim calcmode="lin" valueType="num">
                                      <p:cBhvr>
                                        <p:cTn id="61"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0" grpId="0"/>
      <p:bldP spid="11" grpId="0" animBg="1"/>
      <p:bldP spid="29" grpId="0" animBg="1"/>
      <p:bldP spid="41" grpId="0" animBg="1"/>
      <p:bldP spid="44" grpId="0" animBg="1"/>
      <p:bldP spid="45" grpId="0" animBg="1"/>
      <p:bldP spid="26" grpId="0"/>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1295467" y="3332990"/>
            <a:ext cx="9601067" cy="1344084"/>
          </a:xfrm>
        </p:spPr>
        <p:txBody>
          <a:bodyPr>
            <a:normAutofit/>
          </a:bodyPr>
          <a:lstStyle/>
          <a:p>
            <a:pPr algn="ctr"/>
            <a:r>
              <a:rPr lang="zh-CN" altLang="en-US"/>
              <a:t>党的纪律检查机关</a:t>
            </a:r>
            <a:endParaRPr lang="zh-CN" altLang="en-US" dirty="0"/>
          </a:p>
        </p:txBody>
      </p:sp>
      <p:sp>
        <p:nvSpPr>
          <p:cNvPr id="7" name="矩形 6"/>
          <p:cNvSpPr/>
          <p:nvPr/>
        </p:nvSpPr>
        <p:spPr>
          <a:xfrm>
            <a:off x="2975654" y="4760761"/>
            <a:ext cx="6240693" cy="461665"/>
          </a:xfrm>
          <a:prstGeom prst="rect">
            <a:avLst/>
          </a:prstGeom>
        </p:spPr>
        <p:txBody>
          <a:bodyPr wrap="square">
            <a:spAutoFit/>
          </a:bodyPr>
          <a:lstStyle/>
          <a:p>
            <a:pPr algn="ctr" defTabSz="1219200"/>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第</a:t>
            </a:r>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八</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endParaRPr lang="zh-CN" altLang="zh-CN" sz="2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党章的功能和定位</a:t>
            </a:r>
          </a:p>
        </p:txBody>
      </p:sp>
      <p:sp>
        <p:nvSpPr>
          <p:cNvPr id="35" name="TextBox 80"/>
          <p:cNvSpPr txBox="1"/>
          <p:nvPr/>
        </p:nvSpPr>
        <p:spPr>
          <a:xfrm>
            <a:off x="9072331" y="4455455"/>
            <a:ext cx="2767759" cy="781689"/>
          </a:xfrm>
          <a:prstGeom prst="rect">
            <a:avLst/>
          </a:prstGeom>
          <a:noFill/>
          <a:effectLst>
            <a:outerShdw blurRad="50800" dist="12700" dir="5400000" algn="t" rotWithShape="0">
              <a:prstClr val="black">
                <a:alpha val="40000"/>
              </a:prstClr>
            </a:outerShdw>
          </a:effectLst>
        </p:spPr>
        <p:txBody>
          <a:bodyPr wrap="square" rtlCol="0">
            <a:spAutoFit/>
          </a:bodyPr>
          <a:lstStyle/>
          <a:p>
            <a:pPr algn="r" defTabSz="1219200">
              <a:lnSpc>
                <a:spcPct val="120000"/>
              </a:lnSpc>
            </a:pPr>
            <a:r>
              <a:rPr lang="zh-CN" altLang="en-US" sz="3735" b="1" dirty="0">
                <a:solidFill>
                  <a:srgbClr val="000000"/>
                </a:solidFill>
                <a:latin typeface="Impact" panose="020B0806030902050204"/>
                <a:ea typeface="微软雅黑" panose="020B0503020204020204" pitchFamily="34" charset="-122"/>
                <a:cs typeface="+mn-ea"/>
                <a:sym typeface="+mn-lt"/>
              </a:rPr>
              <a:t>党的</a:t>
            </a:r>
            <a:r>
              <a:rPr lang="zh-CN" altLang="en-US" sz="3735" b="1" dirty="0">
                <a:solidFill>
                  <a:srgbClr val="9B0D13"/>
                </a:solidFill>
                <a:latin typeface="Impact" panose="020B0806030902050204"/>
                <a:ea typeface="微软雅黑" panose="020B0503020204020204" pitchFamily="34" charset="-122"/>
                <a:cs typeface="+mn-ea"/>
                <a:sym typeface="+mn-lt"/>
              </a:rPr>
              <a:t>总规矩</a:t>
            </a:r>
          </a:p>
        </p:txBody>
      </p:sp>
      <p:sp>
        <p:nvSpPr>
          <p:cNvPr id="42" name="TextBox 88"/>
          <p:cNvSpPr txBox="1"/>
          <p:nvPr/>
        </p:nvSpPr>
        <p:spPr>
          <a:xfrm>
            <a:off x="8880877" y="2732351"/>
            <a:ext cx="2879752" cy="781689"/>
          </a:xfrm>
          <a:prstGeom prst="rect">
            <a:avLst/>
          </a:prstGeom>
          <a:noFill/>
          <a:effectLst>
            <a:outerShdw blurRad="50800" dist="12700" dir="5400000" algn="t" rotWithShape="0">
              <a:prstClr val="black">
                <a:alpha val="40000"/>
              </a:prstClr>
            </a:outerShdw>
          </a:effectLst>
        </p:spPr>
        <p:txBody>
          <a:bodyPr wrap="square" rtlCol="0">
            <a:spAutoFit/>
          </a:bodyPr>
          <a:lstStyle/>
          <a:p>
            <a:pPr algn="r" defTabSz="1219200">
              <a:lnSpc>
                <a:spcPct val="120000"/>
              </a:lnSpc>
            </a:pPr>
            <a:r>
              <a:rPr lang="zh-CN" altLang="en-US" sz="3735" b="1" dirty="0">
                <a:solidFill>
                  <a:srgbClr val="000000"/>
                </a:solidFill>
                <a:latin typeface="Impact" panose="020B0806030902050204"/>
                <a:ea typeface="微软雅黑" panose="020B0503020204020204" pitchFamily="34" charset="-122"/>
                <a:cs typeface="+mn-ea"/>
                <a:sym typeface="+mn-lt"/>
              </a:rPr>
              <a:t>党的</a:t>
            </a:r>
            <a:r>
              <a:rPr lang="zh-CN" altLang="en-US" sz="3735" b="1" dirty="0">
                <a:solidFill>
                  <a:srgbClr val="9B0D13"/>
                </a:solidFill>
                <a:latin typeface="Impact" panose="020B0806030902050204"/>
                <a:ea typeface="微软雅黑" panose="020B0503020204020204" pitchFamily="34" charset="-122"/>
                <a:cs typeface="+mn-ea"/>
                <a:sym typeface="+mn-lt"/>
              </a:rPr>
              <a:t>总章程</a:t>
            </a:r>
          </a:p>
        </p:txBody>
      </p:sp>
      <p:sp>
        <p:nvSpPr>
          <p:cNvPr id="43" name="TextBox 89"/>
          <p:cNvSpPr txBox="1"/>
          <p:nvPr/>
        </p:nvSpPr>
        <p:spPr>
          <a:xfrm>
            <a:off x="7416755" y="2506991"/>
            <a:ext cx="1152128" cy="1274195"/>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txBody>
          <a:bodyPr wrap="square" rtlCol="0">
            <a:spAutoFit/>
          </a:bodyPr>
          <a:lstStyle/>
          <a:p>
            <a:pPr algn="ctr" defTabSz="1219200">
              <a:lnSpc>
                <a:spcPct val="120000"/>
              </a:lnSpc>
            </a:pPr>
            <a:r>
              <a:rPr lang="zh-CN" altLang="en-US" sz="3200" b="1" dirty="0">
                <a:solidFill>
                  <a:srgbClr val="FFBE00">
                    <a:lumMod val="20000"/>
                    <a:lumOff val="80000"/>
                  </a:srgbClr>
                </a:solidFill>
                <a:latin typeface="Impact" panose="020B0806030902050204"/>
                <a:ea typeface="微软雅黑" panose="020B0503020204020204" pitchFamily="34" charset="-122"/>
                <a:cs typeface="+mn-ea"/>
                <a:sym typeface="+mn-lt"/>
              </a:rPr>
              <a:t>根本大法</a:t>
            </a:r>
          </a:p>
        </p:txBody>
      </p:sp>
      <p:sp>
        <p:nvSpPr>
          <p:cNvPr id="44" name="矩形 43"/>
          <p:cNvSpPr/>
          <p:nvPr/>
        </p:nvSpPr>
        <p:spPr>
          <a:xfrm>
            <a:off x="815415" y="3757384"/>
            <a:ext cx="5472608" cy="2308324"/>
          </a:xfrm>
          <a:prstGeom prst="rect">
            <a:avLst/>
          </a:prstGeom>
          <a:ln w="19050">
            <a:noFill/>
          </a:ln>
        </p:spPr>
        <p:txBody>
          <a:bodyPr wrap="square">
            <a:spAutoFit/>
          </a:bodyPr>
          <a:lstStyle/>
          <a:p>
            <a:pPr algn="just" defTabSz="1219200">
              <a:lnSpc>
                <a:spcPct val="120000"/>
              </a:lnSpc>
            </a:pPr>
            <a:r>
              <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          </a:t>
            </a:r>
            <a:r>
              <a:rPr lang="en-US" altLang="zh-CN" sz="2400" dirty="0">
                <a:solidFill>
                  <a:srgbClr val="000000">
                    <a:lumMod val="75000"/>
                    <a:lumOff val="25000"/>
                  </a:srgbClr>
                </a:solidFill>
                <a:latin typeface="Impact" panose="020B0806030902050204"/>
                <a:ea typeface="微软雅黑" panose="020B0503020204020204" pitchFamily="34" charset="-122"/>
                <a:cs typeface="+mn-ea"/>
                <a:sym typeface="+mn-lt"/>
              </a:rPr>
              <a:t>2012</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年</a:t>
            </a:r>
            <a:r>
              <a:rPr lang="en-US" altLang="zh-CN" sz="2400" dirty="0">
                <a:solidFill>
                  <a:srgbClr val="000000">
                    <a:lumMod val="75000"/>
                    <a:lumOff val="25000"/>
                  </a:srgbClr>
                </a:solidFill>
                <a:latin typeface="Impact" panose="020B0806030902050204"/>
                <a:ea typeface="微软雅黑" panose="020B0503020204020204" pitchFamily="34" charset="-122"/>
                <a:cs typeface="+mn-ea"/>
                <a:sym typeface="+mn-lt"/>
              </a:rPr>
              <a:t>11</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月</a:t>
            </a:r>
            <a:r>
              <a:rPr lang="en-US" altLang="zh-CN" sz="2400" dirty="0">
                <a:solidFill>
                  <a:srgbClr val="000000">
                    <a:lumMod val="75000"/>
                    <a:lumOff val="25000"/>
                  </a:srgbClr>
                </a:solidFill>
                <a:latin typeface="Impact" panose="020B0806030902050204"/>
                <a:ea typeface="微软雅黑" panose="020B0503020204020204" pitchFamily="34" charset="-122"/>
                <a:cs typeface="+mn-ea"/>
                <a:sym typeface="+mn-lt"/>
              </a:rPr>
              <a:t>16</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日习近平总书记在党的十八大后发表署名文章</a:t>
            </a:r>
            <a:r>
              <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认真学习党章，严格遵守党章</a:t>
            </a:r>
            <a:r>
              <a:rPr lang="en-US" altLang="zh-CN" sz="2400" b="1" dirty="0">
                <a:solidFill>
                  <a:srgbClr val="000000">
                    <a:lumMod val="75000"/>
                    <a:lumOff val="25000"/>
                  </a:srgbClr>
                </a:solidFill>
                <a:latin typeface="Impact" panose="020B0806030902050204"/>
                <a:ea typeface="微软雅黑" panose="020B0503020204020204" pitchFamily="34" charset="-122"/>
                <a:cs typeface="+mn-ea"/>
                <a:sym typeface="+mn-lt"/>
              </a:rPr>
              <a:t>》。</a:t>
            </a:r>
            <a:r>
              <a:rPr lang="zh-CN" altLang="en-US" sz="2400" b="1" dirty="0">
                <a:solidFill>
                  <a:srgbClr val="000000">
                    <a:lumMod val="75000"/>
                    <a:lumOff val="25000"/>
                  </a:srgbClr>
                </a:solidFill>
                <a:latin typeface="Impact" panose="020B0806030902050204"/>
                <a:ea typeface="微软雅黑" panose="020B0503020204020204" pitchFamily="34" charset="-122"/>
                <a:cs typeface="+mn-ea"/>
                <a:sym typeface="+mn-lt"/>
              </a:rPr>
              <a:t>文章指出：</a:t>
            </a:r>
            <a:r>
              <a:rPr lang="zh-CN" altLang="en-US" sz="2400" b="1" dirty="0">
                <a:solidFill>
                  <a:srgbClr val="9B0D13"/>
                </a:solidFill>
                <a:latin typeface="Impact" panose="020B0806030902050204"/>
                <a:ea typeface="微软雅黑" panose="020B0503020204020204" pitchFamily="34" charset="-122"/>
                <a:cs typeface="+mn-ea"/>
                <a:sym typeface="+mn-lt"/>
              </a:rPr>
              <a:t>党章就是党的根本大法，是全党必须遵循的总规矩。</a:t>
            </a:r>
          </a:p>
        </p:txBody>
      </p:sp>
      <p:sp>
        <p:nvSpPr>
          <p:cNvPr id="45" name="TextBox 90"/>
          <p:cNvSpPr txBox="1"/>
          <p:nvPr/>
        </p:nvSpPr>
        <p:spPr>
          <a:xfrm>
            <a:off x="7419753" y="4250374"/>
            <a:ext cx="1152128" cy="1274195"/>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txBody>
          <a:bodyPr wrap="square" rtlCol="0">
            <a:spAutoFit/>
          </a:bodyPr>
          <a:lstStyle/>
          <a:p>
            <a:pPr algn="ctr" defTabSz="1219200">
              <a:lnSpc>
                <a:spcPct val="120000"/>
              </a:lnSpc>
            </a:pPr>
            <a:r>
              <a:rPr lang="zh-CN" altLang="en-US" sz="3200" b="1" dirty="0">
                <a:solidFill>
                  <a:srgbClr val="FFBE00">
                    <a:lumMod val="20000"/>
                    <a:lumOff val="80000"/>
                  </a:srgbClr>
                </a:solidFill>
                <a:latin typeface="Impact" panose="020B0806030902050204"/>
                <a:ea typeface="微软雅黑" panose="020B0503020204020204" pitchFamily="34" charset="-122"/>
                <a:cs typeface="+mn-ea"/>
                <a:sym typeface="+mn-lt"/>
              </a:rPr>
              <a:t>行为规范</a:t>
            </a:r>
          </a:p>
        </p:txBody>
      </p:sp>
      <p:grpSp>
        <p:nvGrpSpPr>
          <p:cNvPr id="2" name="组合 1"/>
          <p:cNvGrpSpPr/>
          <p:nvPr/>
        </p:nvGrpSpPr>
        <p:grpSpPr>
          <a:xfrm>
            <a:off x="620761" y="2265828"/>
            <a:ext cx="5583379" cy="1148780"/>
            <a:chOff x="465571" y="1699370"/>
            <a:chExt cx="4187534" cy="861585"/>
          </a:xfrm>
        </p:grpSpPr>
        <p:grpSp>
          <p:nvGrpSpPr>
            <p:cNvPr id="49" name="组合 48"/>
            <p:cNvGrpSpPr>
              <a:grpSpLocks noChangeAspect="1"/>
            </p:cNvGrpSpPr>
            <p:nvPr/>
          </p:nvGrpSpPr>
          <p:grpSpPr>
            <a:xfrm>
              <a:off x="465571" y="1699370"/>
              <a:ext cx="1224587" cy="589855"/>
              <a:chOff x="1672035" y="1687395"/>
              <a:chExt cx="938928" cy="452259"/>
            </a:xfrm>
            <a:effectLst>
              <a:outerShdw blurRad="50800" dist="38100" dir="5400000" algn="t" rotWithShape="0">
                <a:prstClr val="black">
                  <a:alpha val="40000"/>
                </a:prstClr>
              </a:outerShdw>
            </a:effectLst>
          </p:grpSpPr>
          <p:pic>
            <p:nvPicPr>
              <p:cNvPr id="50"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组合 51"/>
            <p:cNvGrpSpPr/>
            <p:nvPr/>
          </p:nvGrpSpPr>
          <p:grpSpPr>
            <a:xfrm>
              <a:off x="3356060" y="1864502"/>
              <a:ext cx="540000" cy="540000"/>
              <a:chOff x="4098675" y="1936897"/>
              <a:chExt cx="1175403" cy="1175401"/>
            </a:xfrm>
            <a:effectLst/>
          </p:grpSpPr>
          <p:sp>
            <p:nvSpPr>
              <p:cNvPr id="53" name="矩形 52"/>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54" name="直接连接符 53"/>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3374032" y="1846060"/>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章</a:t>
              </a:r>
            </a:p>
          </p:txBody>
        </p:sp>
        <p:grpSp>
          <p:nvGrpSpPr>
            <p:cNvPr id="57" name="组合 56"/>
            <p:cNvGrpSpPr/>
            <p:nvPr/>
          </p:nvGrpSpPr>
          <p:grpSpPr>
            <a:xfrm>
              <a:off x="3932124" y="1864502"/>
              <a:ext cx="540000" cy="540000"/>
              <a:chOff x="4098675" y="1936897"/>
              <a:chExt cx="1175403" cy="1175401"/>
            </a:xfrm>
            <a:effectLst/>
          </p:grpSpPr>
          <p:sp>
            <p:nvSpPr>
              <p:cNvPr id="58" name="矩形 57"/>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59" name="直接连接符 58"/>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61" name="文本框 60"/>
            <p:cNvSpPr txBox="1"/>
            <p:nvPr/>
          </p:nvSpPr>
          <p:spPr>
            <a:xfrm>
              <a:off x="3950096" y="1838038"/>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程</a:t>
              </a:r>
            </a:p>
          </p:txBody>
        </p:sp>
        <p:grpSp>
          <p:nvGrpSpPr>
            <p:cNvPr id="62" name="组合 61"/>
            <p:cNvGrpSpPr/>
            <p:nvPr/>
          </p:nvGrpSpPr>
          <p:grpSpPr>
            <a:xfrm>
              <a:off x="1475221" y="1849006"/>
              <a:ext cx="2102930" cy="640070"/>
              <a:chOff x="539552" y="1491630"/>
              <a:chExt cx="2102930" cy="640070"/>
            </a:xfrm>
          </p:grpSpPr>
          <p:sp>
            <p:nvSpPr>
              <p:cNvPr id="63" name="文本框 62"/>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64"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65" name="矩形 64"/>
            <p:cNvSpPr/>
            <p:nvPr/>
          </p:nvSpPr>
          <p:spPr>
            <a:xfrm>
              <a:off x="692665" y="2495873"/>
              <a:ext cx="3960440" cy="6508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33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3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33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randombar(horizontal)">
                                          <p:cBhvr>
                                            <p:cTn id="16" dur="1250"/>
                                            <p:tgtEl>
                                              <p:spTgt spid="43"/>
                                            </p:tgtEl>
                                          </p:cBhvr>
                                        </p:animEffect>
                                      </p:childTnLst>
                                    </p:cTn>
                                  </p:par>
                                </p:childTnLst>
                              </p:cTn>
                            </p:par>
                            <p:par>
                              <p:cTn id="17" fill="hold">
                                <p:stCondLst>
                                  <p:cond delay="55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1500"/>
                                            <p:tgtEl>
                                              <p:spTgt spid="42"/>
                                            </p:tgtEl>
                                          </p:cBhvr>
                                        </p:animEffect>
                                      </p:childTnLst>
                                    </p:cTn>
                                  </p:par>
                                </p:childTnLst>
                              </p:cTn>
                            </p:par>
                            <p:par>
                              <p:cTn id="21" fill="hold">
                                <p:stCondLst>
                                  <p:cond delay="7000"/>
                                </p:stCondLst>
                                <p:childTnLst>
                                  <p:par>
                                    <p:cTn id="22" presetID="14" presetClass="entr" presetSubtype="1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1250"/>
                                            <p:tgtEl>
                                              <p:spTgt spid="45"/>
                                            </p:tgtEl>
                                          </p:cBhvr>
                                        </p:animEffect>
                                      </p:childTnLst>
                                    </p:cTn>
                                  </p:par>
                                </p:childTnLst>
                              </p:cTn>
                            </p:par>
                            <p:par>
                              <p:cTn id="25" fill="hold">
                                <p:stCondLst>
                                  <p:cond delay="8500"/>
                                </p:stCondLst>
                                <p:childTnLst>
                                  <p:par>
                                    <p:cTn id="26" presetID="2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1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p:bldP spid="43" grpId="0" animBg="1"/>
          <p:bldP spid="44" grpId="0"/>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par>
                              <p:cTn id="13" fill="hold">
                                <p:stCondLst>
                                  <p:cond delay="4000"/>
                                </p:stCondLst>
                                <p:childTnLst>
                                  <p:par>
                                    <p:cTn id="14" presetID="14" presetClass="entr" presetSubtype="10"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randombar(horizontal)">
                                          <p:cBhvr>
                                            <p:cTn id="16" dur="1250"/>
                                            <p:tgtEl>
                                              <p:spTgt spid="43"/>
                                            </p:tgtEl>
                                          </p:cBhvr>
                                        </p:animEffect>
                                      </p:childTnLst>
                                    </p:cTn>
                                  </p:par>
                                </p:childTnLst>
                              </p:cTn>
                            </p:par>
                            <p:par>
                              <p:cTn id="17" fill="hold">
                                <p:stCondLst>
                                  <p:cond delay="55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1500"/>
                                            <p:tgtEl>
                                              <p:spTgt spid="42"/>
                                            </p:tgtEl>
                                          </p:cBhvr>
                                        </p:animEffect>
                                      </p:childTnLst>
                                    </p:cTn>
                                  </p:par>
                                </p:childTnLst>
                              </p:cTn>
                            </p:par>
                            <p:par>
                              <p:cTn id="21" fill="hold">
                                <p:stCondLst>
                                  <p:cond delay="7000"/>
                                </p:stCondLst>
                                <p:childTnLst>
                                  <p:par>
                                    <p:cTn id="22" presetID="14" presetClass="entr" presetSubtype="1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1250"/>
                                            <p:tgtEl>
                                              <p:spTgt spid="45"/>
                                            </p:tgtEl>
                                          </p:cBhvr>
                                        </p:animEffect>
                                      </p:childTnLst>
                                    </p:cTn>
                                  </p:par>
                                </p:childTnLst>
                              </p:cTn>
                            </p:par>
                            <p:par>
                              <p:cTn id="25" fill="hold">
                                <p:stCondLst>
                                  <p:cond delay="8500"/>
                                </p:stCondLst>
                                <p:childTnLst>
                                  <p:par>
                                    <p:cTn id="26" presetID="2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1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p:bldP spid="43" grpId="0" animBg="1"/>
          <p:bldP spid="44" grpId="0"/>
          <p:bldP spid="45" grpId="0" animBg="1"/>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领导体制</a:t>
            </a:r>
          </a:p>
        </p:txBody>
      </p:sp>
      <p:sp>
        <p:nvSpPr>
          <p:cNvPr id="2" name="矩形 1"/>
          <p:cNvSpPr/>
          <p:nvPr/>
        </p:nvSpPr>
        <p:spPr>
          <a:xfrm>
            <a:off x="6975326" y="3140968"/>
            <a:ext cx="4801029" cy="1733488"/>
          </a:xfrm>
          <a:prstGeom prst="rect">
            <a:avLst/>
          </a:prstGeom>
        </p:spPr>
        <p:txBody>
          <a:bodyPr wrap="square">
            <a:spAutoFit/>
          </a:bodyPr>
          <a:lstStyle/>
          <a:p>
            <a:pPr algn="just" defTabSz="1219200"/>
            <a:r>
              <a:rPr lang="en-US" altLang="zh-CN" sz="2135" b="1" kern="100" dirty="0">
                <a:solidFill>
                  <a:srgbClr val="9B0D13"/>
                </a:solidFill>
                <a:latin typeface="Impact" panose="020B0806030902050204"/>
                <a:ea typeface="微软雅黑" panose="020B0503020204020204" pitchFamily="34" charset="-122"/>
                <a:cs typeface="+mn-ea"/>
                <a:sym typeface="+mn-lt"/>
              </a:rPr>
              <a:t>【</a:t>
            </a:r>
            <a:r>
              <a:rPr lang="zh-CN" altLang="en-US" sz="2135" b="1" kern="100" dirty="0">
                <a:solidFill>
                  <a:srgbClr val="9B0D13"/>
                </a:solidFill>
                <a:latin typeface="Impact" panose="020B0806030902050204"/>
                <a:ea typeface="微软雅黑" panose="020B0503020204020204" pitchFamily="34" charset="-122"/>
                <a:cs typeface="+mn-ea"/>
                <a:sym typeface="+mn-lt"/>
              </a:rPr>
              <a:t>第四十三条</a:t>
            </a:r>
            <a:r>
              <a:rPr lang="en-US" altLang="zh-CN" sz="2135" b="1" kern="100" dirty="0">
                <a:solidFill>
                  <a:srgbClr val="9B0D13"/>
                </a:solidFill>
                <a:latin typeface="Impact" panose="020B0806030902050204"/>
                <a:ea typeface="微软雅黑" panose="020B0503020204020204" pitchFamily="34" charset="-122"/>
                <a:cs typeface="+mn-ea"/>
                <a:sym typeface="+mn-lt"/>
              </a:rPr>
              <a:t>】</a:t>
            </a:r>
            <a:r>
              <a:rPr lang="zh-CN" altLang="en-US" sz="2135" b="1" kern="100" dirty="0">
                <a:solidFill>
                  <a:srgbClr val="000000">
                    <a:lumMod val="75000"/>
                    <a:lumOff val="25000"/>
                  </a:srgbClr>
                </a:solidFill>
                <a:latin typeface="Impact" panose="020B0806030902050204"/>
                <a:ea typeface="微软雅黑" panose="020B0503020204020204" pitchFamily="34" charset="-122"/>
                <a:cs typeface="+mn-ea"/>
                <a:sym typeface="+mn-lt"/>
              </a:rPr>
              <a:t>党的中央纪律检查委员会在党的中央委员会领导下进行工作。党的地方各级纪律检查委员会和基层纪律检查委员会在同级党的委员会和上级纪律检查委员会双重领导下进行工作。</a:t>
            </a:r>
            <a:endPar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1" name="矩形 30"/>
          <p:cNvSpPr/>
          <p:nvPr/>
        </p:nvSpPr>
        <p:spPr>
          <a:xfrm>
            <a:off x="723026" y="4816555"/>
            <a:ext cx="5853457" cy="1077026"/>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第八章</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 </a:t>
            </a:r>
            <a:r>
              <a:rPr lang="zh-CN" altLang="en-US" sz="2135" b="1" dirty="0">
                <a:solidFill>
                  <a:srgbClr val="9B0D13"/>
                </a:solidFill>
                <a:latin typeface="Impact" panose="020B0806030902050204"/>
                <a:ea typeface="微软雅黑" panose="020B0503020204020204" pitchFamily="34" charset="-122"/>
                <a:cs typeface="+mn-ea"/>
                <a:sym typeface="+mn-lt"/>
              </a:rPr>
              <a:t>（第四十三至四十五条）</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规定了党的各级纪律检查委员会的领导体制、主要任务和职权。</a:t>
            </a:r>
          </a:p>
        </p:txBody>
      </p:sp>
      <p:sp>
        <p:nvSpPr>
          <p:cNvPr id="32" name="矩形 31"/>
          <p:cNvSpPr/>
          <p:nvPr/>
        </p:nvSpPr>
        <p:spPr>
          <a:xfrm>
            <a:off x="1" y="3246213"/>
            <a:ext cx="6576484"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nvGrpSpPr>
          <p:cNvPr id="33" name="组合 32"/>
          <p:cNvGrpSpPr/>
          <p:nvPr/>
        </p:nvGrpSpPr>
        <p:grpSpPr>
          <a:xfrm>
            <a:off x="2447595" y="2066228"/>
            <a:ext cx="3937036" cy="1102249"/>
            <a:chOff x="971149" y="1592122"/>
            <a:chExt cx="2952777" cy="826687"/>
          </a:xfrm>
        </p:grpSpPr>
        <p:grpSp>
          <p:nvGrpSpPr>
            <p:cNvPr id="34" name="组合 33"/>
            <p:cNvGrpSpPr/>
            <p:nvPr/>
          </p:nvGrpSpPr>
          <p:grpSpPr>
            <a:xfrm>
              <a:off x="971149" y="1592122"/>
              <a:ext cx="1224587" cy="589855"/>
              <a:chOff x="971149" y="1592122"/>
              <a:chExt cx="1224587" cy="589855"/>
            </a:xfrm>
          </p:grpSpPr>
          <p:pic>
            <p:nvPicPr>
              <p:cNvPr id="37"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6"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41" name="TextBox 40"/>
          <p:cNvSpPr txBox="1"/>
          <p:nvPr/>
        </p:nvSpPr>
        <p:spPr>
          <a:xfrm>
            <a:off x="294914" y="3371044"/>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FFBE00">
                    <a:lumMod val="40000"/>
                    <a:lumOff val="60000"/>
                  </a:srgbClr>
                </a:solidFill>
                <a:latin typeface="Impact" panose="020B0806030902050204"/>
                <a:ea typeface="微软雅黑" panose="020B0503020204020204" pitchFamily="34" charset="-122"/>
                <a:cs typeface="+mn-ea"/>
                <a:sym typeface="+mn-lt"/>
              </a:rPr>
              <a:t>党的纪律检查机关</a:t>
            </a:r>
          </a:p>
        </p:txBody>
      </p:sp>
      <p:sp>
        <p:nvSpPr>
          <p:cNvPr id="4" name="矩形 3"/>
          <p:cNvSpPr/>
          <p:nvPr/>
        </p:nvSpPr>
        <p:spPr>
          <a:xfrm>
            <a:off x="6975325" y="5349213"/>
            <a:ext cx="4801031" cy="748795"/>
          </a:xfrm>
          <a:prstGeom prst="rect">
            <a:avLst/>
          </a:prstGeom>
        </p:spPr>
        <p:txBody>
          <a:bodyPr wrap="square">
            <a:spAutoFit/>
          </a:bodyPr>
          <a:lstStyle/>
          <a:p>
            <a:pPr defTabSz="1219200"/>
            <a:r>
              <a:rPr lang="zh-CN" altLang="zh-CN" sz="2135" b="1" dirty="0">
                <a:solidFill>
                  <a:srgbClr val="000000">
                    <a:lumMod val="75000"/>
                    <a:lumOff val="25000"/>
                  </a:srgbClr>
                </a:solidFill>
                <a:latin typeface="Impact" panose="020B0806030902050204"/>
                <a:ea typeface="微软雅黑" panose="020B0503020204020204" pitchFamily="34" charset="-122"/>
              </a:rPr>
              <a:t>党的各级纪律检查委员会每届任期和同级党的委员会相同。</a:t>
            </a:r>
            <a:endParaRPr lang="zh-CN" altLang="en-US" sz="2135" b="1" dirty="0">
              <a:solidFill>
                <a:srgbClr val="000000">
                  <a:lumMod val="75000"/>
                  <a:lumOff val="25000"/>
                </a:srgbClr>
              </a:solidFill>
              <a:latin typeface="Impact" panose="020B0806030902050204"/>
              <a:ea typeface="微软雅黑" panose="020B0503020204020204" pitchFamily="34" charset="-122"/>
            </a:endParaRPr>
          </a:p>
        </p:txBody>
      </p:sp>
      <p:sp>
        <p:nvSpPr>
          <p:cNvPr id="6" name="矩形 5"/>
          <p:cNvSpPr/>
          <p:nvPr/>
        </p:nvSpPr>
        <p:spPr>
          <a:xfrm>
            <a:off x="8784299" y="2101456"/>
            <a:ext cx="2992056"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rPr>
              <a:t>领导体制</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33000">
                                          <p:cBhvr additive="base">
                                            <p:cTn id="7" dur="1500" fill="hold"/>
                                            <p:tgtEl>
                                              <p:spTgt spid="32"/>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500"/>
                                            <p:tgtEl>
                                              <p:spTgt spid="33"/>
                                            </p:tgtEl>
                                          </p:cBhvr>
                                        </p:animEffect>
                                        <p:anim calcmode="lin" valueType="num">
                                          <p:cBhvr>
                                            <p:cTn id="13" dur="1500" fill="hold"/>
                                            <p:tgtEl>
                                              <p:spTgt spid="33"/>
                                            </p:tgtEl>
                                            <p:attrNameLst>
                                              <p:attrName>ppt_x</p:attrName>
                                            </p:attrNameLst>
                                          </p:cBhvr>
                                          <p:tavLst>
                                            <p:tav tm="0">
                                              <p:val>
                                                <p:strVal val="#ppt_x"/>
                                              </p:val>
                                            </p:tav>
                                            <p:tav tm="100000">
                                              <p:val>
                                                <p:strVal val="#ppt_x"/>
                                              </p:val>
                                            </p:tav>
                                          </p:tavLst>
                                        </p:anim>
                                        <p:anim calcmode="lin" valueType="num">
                                          <p:cBhvr>
                                            <p:cTn id="14" dur="1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1500"/>
                                            <p:tgtEl>
                                              <p:spTgt spid="41"/>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par>
                              <p:cTn id="23" fill="hold">
                                <p:stCondLst>
                                  <p:cond delay="6500"/>
                                </p:stCondLst>
                                <p:childTnLst>
                                  <p:par>
                                    <p:cTn id="24" presetID="3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style.rotation</p:attrName>
                                            </p:attrNameLst>
                                          </p:cBhvr>
                                          <p:tavLst>
                                            <p:tav tm="0">
                                              <p:val>
                                                <p:fltVal val="90"/>
                                              </p:val>
                                            </p:tav>
                                            <p:tav tm="100000">
                                              <p:val>
                                                <p:fltVal val="0"/>
                                              </p:val>
                                            </p:tav>
                                          </p:tavLst>
                                        </p:anim>
                                        <p:animEffect transition="in" filter="fade">
                                          <p:cBhvr>
                                            <p:cTn id="29" dur="2000"/>
                                            <p:tgtEl>
                                              <p:spTgt spid="6"/>
                                            </p:tgtEl>
                                          </p:cBhvr>
                                        </p:animEffect>
                                      </p:childTnLst>
                                    </p:cTn>
                                  </p:par>
                                </p:childTnLst>
                              </p:cTn>
                            </p:par>
                            <p:par>
                              <p:cTn id="30" fill="hold">
                                <p:stCondLst>
                                  <p:cond delay="8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500"/>
                                            <p:tgtEl>
                                              <p:spTgt spid="2"/>
                                            </p:tgtEl>
                                          </p:cBhvr>
                                        </p:animEffect>
                                        <p:anim calcmode="lin" valueType="num">
                                          <p:cBhvr>
                                            <p:cTn id="34" dur="1500" fill="hold"/>
                                            <p:tgtEl>
                                              <p:spTgt spid="2"/>
                                            </p:tgtEl>
                                            <p:attrNameLst>
                                              <p:attrName>ppt_x</p:attrName>
                                            </p:attrNameLst>
                                          </p:cBhvr>
                                          <p:tavLst>
                                            <p:tav tm="0">
                                              <p:val>
                                                <p:strVal val="#ppt_x"/>
                                              </p:val>
                                            </p:tav>
                                            <p:tav tm="100000">
                                              <p:val>
                                                <p:strVal val="#ppt_x"/>
                                              </p:val>
                                            </p:tav>
                                          </p:tavLst>
                                        </p:anim>
                                        <p:anim calcmode="lin" valueType="num">
                                          <p:cBhvr>
                                            <p:cTn id="35" dur="15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2"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500"/>
                                            <p:tgtEl>
                                              <p:spTgt spid="4"/>
                                            </p:tgtEl>
                                          </p:cBhvr>
                                        </p:animEffect>
                                        <p:anim calcmode="lin" valueType="num">
                                          <p:cBhvr>
                                            <p:cTn id="40" dur="1500" fill="hold"/>
                                            <p:tgtEl>
                                              <p:spTgt spid="4"/>
                                            </p:tgtEl>
                                            <p:attrNameLst>
                                              <p:attrName>ppt_x</p:attrName>
                                            </p:attrNameLst>
                                          </p:cBhvr>
                                          <p:tavLst>
                                            <p:tav tm="0">
                                              <p:val>
                                                <p:strVal val="#ppt_x"/>
                                              </p:val>
                                            </p:tav>
                                            <p:tav tm="100000">
                                              <p:val>
                                                <p:strVal val="#ppt_x"/>
                                              </p:val>
                                            </p:tav>
                                          </p:tavLst>
                                        </p:anim>
                                        <p:anim calcmode="lin" valueType="num">
                                          <p:cBhvr>
                                            <p:cTn id="41"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animBg="1"/>
          <p:bldP spid="41" grpId="0"/>
          <p:bldP spid="4" grpId="0"/>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0-#ppt_w/2"/>
                                              </p:val>
                                            </p:tav>
                                            <p:tav tm="100000">
                                              <p:val>
                                                <p:strVal val="#ppt_x"/>
                                              </p:val>
                                            </p:tav>
                                          </p:tavLst>
                                        </p:anim>
                                        <p:anim calcmode="lin" valueType="num">
                                          <p:cBhvr additive="base">
                                            <p:cTn id="8" dur="1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500"/>
                                            <p:tgtEl>
                                              <p:spTgt spid="33"/>
                                            </p:tgtEl>
                                          </p:cBhvr>
                                        </p:animEffect>
                                        <p:anim calcmode="lin" valueType="num">
                                          <p:cBhvr>
                                            <p:cTn id="13" dur="1500" fill="hold"/>
                                            <p:tgtEl>
                                              <p:spTgt spid="33"/>
                                            </p:tgtEl>
                                            <p:attrNameLst>
                                              <p:attrName>ppt_x</p:attrName>
                                            </p:attrNameLst>
                                          </p:cBhvr>
                                          <p:tavLst>
                                            <p:tav tm="0">
                                              <p:val>
                                                <p:strVal val="#ppt_x"/>
                                              </p:val>
                                            </p:tav>
                                            <p:tav tm="100000">
                                              <p:val>
                                                <p:strVal val="#ppt_x"/>
                                              </p:val>
                                            </p:tav>
                                          </p:tavLst>
                                        </p:anim>
                                        <p:anim calcmode="lin" valueType="num">
                                          <p:cBhvr>
                                            <p:cTn id="14" dur="1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1500"/>
                                            <p:tgtEl>
                                              <p:spTgt spid="41"/>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par>
                              <p:cTn id="23" fill="hold">
                                <p:stCondLst>
                                  <p:cond delay="6500"/>
                                </p:stCondLst>
                                <p:childTnLst>
                                  <p:par>
                                    <p:cTn id="24" presetID="3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style.rotation</p:attrName>
                                            </p:attrNameLst>
                                          </p:cBhvr>
                                          <p:tavLst>
                                            <p:tav tm="0">
                                              <p:val>
                                                <p:fltVal val="90"/>
                                              </p:val>
                                            </p:tav>
                                            <p:tav tm="100000">
                                              <p:val>
                                                <p:fltVal val="0"/>
                                              </p:val>
                                            </p:tav>
                                          </p:tavLst>
                                        </p:anim>
                                        <p:animEffect transition="in" filter="fade">
                                          <p:cBhvr>
                                            <p:cTn id="29" dur="2000"/>
                                            <p:tgtEl>
                                              <p:spTgt spid="6"/>
                                            </p:tgtEl>
                                          </p:cBhvr>
                                        </p:animEffect>
                                      </p:childTnLst>
                                    </p:cTn>
                                  </p:par>
                                </p:childTnLst>
                              </p:cTn>
                            </p:par>
                            <p:par>
                              <p:cTn id="30" fill="hold">
                                <p:stCondLst>
                                  <p:cond delay="8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500"/>
                                            <p:tgtEl>
                                              <p:spTgt spid="2"/>
                                            </p:tgtEl>
                                          </p:cBhvr>
                                        </p:animEffect>
                                        <p:anim calcmode="lin" valueType="num">
                                          <p:cBhvr>
                                            <p:cTn id="34" dur="1500" fill="hold"/>
                                            <p:tgtEl>
                                              <p:spTgt spid="2"/>
                                            </p:tgtEl>
                                            <p:attrNameLst>
                                              <p:attrName>ppt_x</p:attrName>
                                            </p:attrNameLst>
                                          </p:cBhvr>
                                          <p:tavLst>
                                            <p:tav tm="0">
                                              <p:val>
                                                <p:strVal val="#ppt_x"/>
                                              </p:val>
                                            </p:tav>
                                            <p:tav tm="100000">
                                              <p:val>
                                                <p:strVal val="#ppt_x"/>
                                              </p:val>
                                            </p:tav>
                                          </p:tavLst>
                                        </p:anim>
                                        <p:anim calcmode="lin" valueType="num">
                                          <p:cBhvr>
                                            <p:cTn id="35" dur="15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2"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500"/>
                                            <p:tgtEl>
                                              <p:spTgt spid="4"/>
                                            </p:tgtEl>
                                          </p:cBhvr>
                                        </p:animEffect>
                                        <p:anim calcmode="lin" valueType="num">
                                          <p:cBhvr>
                                            <p:cTn id="40" dur="1500" fill="hold"/>
                                            <p:tgtEl>
                                              <p:spTgt spid="4"/>
                                            </p:tgtEl>
                                            <p:attrNameLst>
                                              <p:attrName>ppt_x</p:attrName>
                                            </p:attrNameLst>
                                          </p:cBhvr>
                                          <p:tavLst>
                                            <p:tav tm="0">
                                              <p:val>
                                                <p:strVal val="#ppt_x"/>
                                              </p:val>
                                            </p:tav>
                                            <p:tav tm="100000">
                                              <p:val>
                                                <p:strVal val="#ppt_x"/>
                                              </p:val>
                                            </p:tav>
                                          </p:tavLst>
                                        </p:anim>
                                        <p:anim calcmode="lin" valueType="num">
                                          <p:cBhvr>
                                            <p:cTn id="41"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animBg="1"/>
          <p:bldP spid="41" grpId="0"/>
          <p:bldP spid="4" grpId="0"/>
          <p:bldP spid="6" grpId="0" animBg="1"/>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主要任务</a:t>
            </a:r>
          </a:p>
        </p:txBody>
      </p:sp>
      <p:sp>
        <p:nvSpPr>
          <p:cNvPr id="2" name="矩形 1"/>
          <p:cNvSpPr/>
          <p:nvPr/>
        </p:nvSpPr>
        <p:spPr>
          <a:xfrm>
            <a:off x="6975326" y="3140968"/>
            <a:ext cx="4801029" cy="1733488"/>
          </a:xfrm>
          <a:prstGeom prst="rect">
            <a:avLst/>
          </a:prstGeom>
        </p:spPr>
        <p:txBody>
          <a:bodyPr wrap="square">
            <a:spAutoFit/>
          </a:bodyPr>
          <a:lstStyle/>
          <a:p>
            <a:pPr algn="just" defTabSz="1219200"/>
            <a:r>
              <a:rPr lang="en-US" altLang="zh-CN" sz="2135" b="1" kern="100" dirty="0">
                <a:solidFill>
                  <a:srgbClr val="9B0D13"/>
                </a:solidFill>
                <a:latin typeface="Impact" panose="020B0806030902050204"/>
                <a:ea typeface="微软雅黑" panose="020B0503020204020204" pitchFamily="34" charset="-122"/>
                <a:cs typeface="+mn-ea"/>
                <a:sym typeface="+mn-lt"/>
              </a:rPr>
              <a:t>【</a:t>
            </a:r>
            <a:r>
              <a:rPr lang="zh-CN" altLang="en-US" sz="2135" b="1" kern="100" dirty="0">
                <a:solidFill>
                  <a:srgbClr val="9B0D13"/>
                </a:solidFill>
                <a:latin typeface="Impact" panose="020B0806030902050204"/>
                <a:ea typeface="微软雅黑" panose="020B0503020204020204" pitchFamily="34" charset="-122"/>
                <a:cs typeface="+mn-ea"/>
                <a:sym typeface="+mn-lt"/>
              </a:rPr>
              <a:t>第四十四条</a:t>
            </a:r>
            <a:r>
              <a:rPr lang="en-US" altLang="zh-CN" sz="2135" b="1" kern="100" dirty="0">
                <a:solidFill>
                  <a:srgbClr val="9B0D13"/>
                </a:solidFill>
                <a:latin typeface="Impact" panose="020B0806030902050204"/>
                <a:ea typeface="微软雅黑" panose="020B0503020204020204" pitchFamily="34" charset="-122"/>
                <a:cs typeface="+mn-ea"/>
                <a:sym typeface="+mn-lt"/>
              </a:rPr>
              <a:t>】</a:t>
            </a:r>
            <a:r>
              <a:rPr lang="zh-CN" altLang="en-US" sz="2135" b="1" kern="100" dirty="0">
                <a:solidFill>
                  <a:srgbClr val="000000">
                    <a:lumMod val="75000"/>
                    <a:lumOff val="25000"/>
                  </a:srgbClr>
                </a:solidFill>
                <a:latin typeface="Impact" panose="020B0806030902050204"/>
                <a:ea typeface="微软雅黑" panose="020B0503020204020204" pitchFamily="34" charset="-122"/>
                <a:cs typeface="+mn-ea"/>
                <a:sym typeface="+mn-lt"/>
              </a:rPr>
              <a:t>党的各级纪律检查委员会的主要任务是：维护党的章程和其他党内法规，检查党的路线、方针、政策和决议的执行情况，协助党的委员会加强党风建设和组织协调反腐败工作。</a:t>
            </a:r>
          </a:p>
        </p:txBody>
      </p:sp>
      <p:sp>
        <p:nvSpPr>
          <p:cNvPr id="31" name="矩形 30"/>
          <p:cNvSpPr/>
          <p:nvPr/>
        </p:nvSpPr>
        <p:spPr>
          <a:xfrm>
            <a:off x="723026" y="4816555"/>
            <a:ext cx="5853457" cy="1077026"/>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第八章</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 </a:t>
            </a:r>
            <a:r>
              <a:rPr lang="zh-CN" altLang="en-US" sz="2135" b="1" dirty="0">
                <a:solidFill>
                  <a:srgbClr val="9B0D13"/>
                </a:solidFill>
                <a:latin typeface="Impact" panose="020B0806030902050204"/>
                <a:ea typeface="微软雅黑" panose="020B0503020204020204" pitchFamily="34" charset="-122"/>
                <a:cs typeface="+mn-ea"/>
                <a:sym typeface="+mn-lt"/>
              </a:rPr>
              <a:t>（第四十三至四十五条）</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规定了党的各级纪律检查委员会的领导体制、主要任务和职权。</a:t>
            </a:r>
          </a:p>
        </p:txBody>
      </p:sp>
      <p:sp>
        <p:nvSpPr>
          <p:cNvPr id="32" name="矩形 31"/>
          <p:cNvSpPr/>
          <p:nvPr/>
        </p:nvSpPr>
        <p:spPr>
          <a:xfrm>
            <a:off x="1" y="3246213"/>
            <a:ext cx="6576484"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nvGrpSpPr>
          <p:cNvPr id="33" name="组合 32"/>
          <p:cNvGrpSpPr/>
          <p:nvPr/>
        </p:nvGrpSpPr>
        <p:grpSpPr>
          <a:xfrm>
            <a:off x="2447595" y="2066228"/>
            <a:ext cx="3937036" cy="1102249"/>
            <a:chOff x="971149" y="1592122"/>
            <a:chExt cx="2952777" cy="826687"/>
          </a:xfrm>
        </p:grpSpPr>
        <p:grpSp>
          <p:nvGrpSpPr>
            <p:cNvPr id="34" name="组合 33"/>
            <p:cNvGrpSpPr/>
            <p:nvPr/>
          </p:nvGrpSpPr>
          <p:grpSpPr>
            <a:xfrm>
              <a:off x="971149" y="1592122"/>
              <a:ext cx="1224587" cy="589855"/>
              <a:chOff x="971149" y="1592122"/>
              <a:chExt cx="1224587" cy="589855"/>
            </a:xfrm>
          </p:grpSpPr>
          <p:pic>
            <p:nvPicPr>
              <p:cNvPr id="37"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6"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41" name="TextBox 40"/>
          <p:cNvSpPr txBox="1"/>
          <p:nvPr/>
        </p:nvSpPr>
        <p:spPr>
          <a:xfrm>
            <a:off x="294914" y="3371044"/>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FFBE00">
                    <a:lumMod val="40000"/>
                    <a:lumOff val="60000"/>
                  </a:srgbClr>
                </a:solidFill>
                <a:latin typeface="Impact" panose="020B0806030902050204"/>
                <a:ea typeface="微软雅黑" panose="020B0503020204020204" pitchFamily="34" charset="-122"/>
                <a:cs typeface="+mn-ea"/>
                <a:sym typeface="+mn-lt"/>
              </a:rPr>
              <a:t>党的纪律检查机关</a:t>
            </a:r>
          </a:p>
        </p:txBody>
      </p:sp>
      <p:sp>
        <p:nvSpPr>
          <p:cNvPr id="6" name="矩形 5"/>
          <p:cNvSpPr/>
          <p:nvPr/>
        </p:nvSpPr>
        <p:spPr>
          <a:xfrm>
            <a:off x="8784299" y="2101456"/>
            <a:ext cx="2992056"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rPr>
              <a:t>主要任务</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33000">
                                          <p:cBhvr additive="base">
                                            <p:cTn id="7" dur="1500" fill="hold"/>
                                            <p:tgtEl>
                                              <p:spTgt spid="32"/>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500"/>
                                            <p:tgtEl>
                                              <p:spTgt spid="33"/>
                                            </p:tgtEl>
                                          </p:cBhvr>
                                        </p:animEffect>
                                        <p:anim calcmode="lin" valueType="num">
                                          <p:cBhvr>
                                            <p:cTn id="13" dur="1500" fill="hold"/>
                                            <p:tgtEl>
                                              <p:spTgt spid="33"/>
                                            </p:tgtEl>
                                            <p:attrNameLst>
                                              <p:attrName>ppt_x</p:attrName>
                                            </p:attrNameLst>
                                          </p:cBhvr>
                                          <p:tavLst>
                                            <p:tav tm="0">
                                              <p:val>
                                                <p:strVal val="#ppt_x"/>
                                              </p:val>
                                            </p:tav>
                                            <p:tav tm="100000">
                                              <p:val>
                                                <p:strVal val="#ppt_x"/>
                                              </p:val>
                                            </p:tav>
                                          </p:tavLst>
                                        </p:anim>
                                        <p:anim calcmode="lin" valueType="num">
                                          <p:cBhvr>
                                            <p:cTn id="14" dur="1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1500"/>
                                            <p:tgtEl>
                                              <p:spTgt spid="41"/>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par>
                              <p:cTn id="23" fill="hold">
                                <p:stCondLst>
                                  <p:cond delay="6500"/>
                                </p:stCondLst>
                                <p:childTnLst>
                                  <p:par>
                                    <p:cTn id="24" presetID="3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style.rotation</p:attrName>
                                            </p:attrNameLst>
                                          </p:cBhvr>
                                          <p:tavLst>
                                            <p:tav tm="0">
                                              <p:val>
                                                <p:fltVal val="90"/>
                                              </p:val>
                                            </p:tav>
                                            <p:tav tm="100000">
                                              <p:val>
                                                <p:fltVal val="0"/>
                                              </p:val>
                                            </p:tav>
                                          </p:tavLst>
                                        </p:anim>
                                        <p:animEffect transition="in" filter="fade">
                                          <p:cBhvr>
                                            <p:cTn id="29" dur="2000"/>
                                            <p:tgtEl>
                                              <p:spTgt spid="6"/>
                                            </p:tgtEl>
                                          </p:cBhvr>
                                        </p:animEffect>
                                      </p:childTnLst>
                                    </p:cTn>
                                  </p:par>
                                </p:childTnLst>
                              </p:cTn>
                            </p:par>
                            <p:par>
                              <p:cTn id="30" fill="hold">
                                <p:stCondLst>
                                  <p:cond delay="8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500"/>
                                            <p:tgtEl>
                                              <p:spTgt spid="2"/>
                                            </p:tgtEl>
                                          </p:cBhvr>
                                        </p:animEffect>
                                        <p:anim calcmode="lin" valueType="num">
                                          <p:cBhvr>
                                            <p:cTn id="34" dur="1500" fill="hold"/>
                                            <p:tgtEl>
                                              <p:spTgt spid="2"/>
                                            </p:tgtEl>
                                            <p:attrNameLst>
                                              <p:attrName>ppt_x</p:attrName>
                                            </p:attrNameLst>
                                          </p:cBhvr>
                                          <p:tavLst>
                                            <p:tav tm="0">
                                              <p:val>
                                                <p:strVal val="#ppt_x"/>
                                              </p:val>
                                            </p:tav>
                                            <p:tav tm="100000">
                                              <p:val>
                                                <p:strVal val="#ppt_x"/>
                                              </p:val>
                                            </p:tav>
                                          </p:tavLst>
                                        </p:anim>
                                        <p:anim calcmode="lin" valueType="num">
                                          <p:cBhvr>
                                            <p:cTn id="3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animBg="1"/>
          <p:bldP spid="41" grpId="0"/>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0-#ppt_w/2"/>
                                              </p:val>
                                            </p:tav>
                                            <p:tav tm="100000">
                                              <p:val>
                                                <p:strVal val="#ppt_x"/>
                                              </p:val>
                                            </p:tav>
                                          </p:tavLst>
                                        </p:anim>
                                        <p:anim calcmode="lin" valueType="num">
                                          <p:cBhvr additive="base">
                                            <p:cTn id="8" dur="1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500"/>
                                            <p:tgtEl>
                                              <p:spTgt spid="33"/>
                                            </p:tgtEl>
                                          </p:cBhvr>
                                        </p:animEffect>
                                        <p:anim calcmode="lin" valueType="num">
                                          <p:cBhvr>
                                            <p:cTn id="13" dur="1500" fill="hold"/>
                                            <p:tgtEl>
                                              <p:spTgt spid="33"/>
                                            </p:tgtEl>
                                            <p:attrNameLst>
                                              <p:attrName>ppt_x</p:attrName>
                                            </p:attrNameLst>
                                          </p:cBhvr>
                                          <p:tavLst>
                                            <p:tav tm="0">
                                              <p:val>
                                                <p:strVal val="#ppt_x"/>
                                              </p:val>
                                            </p:tav>
                                            <p:tav tm="100000">
                                              <p:val>
                                                <p:strVal val="#ppt_x"/>
                                              </p:val>
                                            </p:tav>
                                          </p:tavLst>
                                        </p:anim>
                                        <p:anim calcmode="lin" valueType="num">
                                          <p:cBhvr>
                                            <p:cTn id="14" dur="1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1500"/>
                                            <p:tgtEl>
                                              <p:spTgt spid="41"/>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par>
                              <p:cTn id="23" fill="hold">
                                <p:stCondLst>
                                  <p:cond delay="6500"/>
                                </p:stCondLst>
                                <p:childTnLst>
                                  <p:par>
                                    <p:cTn id="24" presetID="3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style.rotation</p:attrName>
                                            </p:attrNameLst>
                                          </p:cBhvr>
                                          <p:tavLst>
                                            <p:tav tm="0">
                                              <p:val>
                                                <p:fltVal val="90"/>
                                              </p:val>
                                            </p:tav>
                                            <p:tav tm="100000">
                                              <p:val>
                                                <p:fltVal val="0"/>
                                              </p:val>
                                            </p:tav>
                                          </p:tavLst>
                                        </p:anim>
                                        <p:animEffect transition="in" filter="fade">
                                          <p:cBhvr>
                                            <p:cTn id="29" dur="2000"/>
                                            <p:tgtEl>
                                              <p:spTgt spid="6"/>
                                            </p:tgtEl>
                                          </p:cBhvr>
                                        </p:animEffect>
                                      </p:childTnLst>
                                    </p:cTn>
                                  </p:par>
                                </p:childTnLst>
                              </p:cTn>
                            </p:par>
                            <p:par>
                              <p:cTn id="30" fill="hold">
                                <p:stCondLst>
                                  <p:cond delay="8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500"/>
                                            <p:tgtEl>
                                              <p:spTgt spid="2"/>
                                            </p:tgtEl>
                                          </p:cBhvr>
                                        </p:animEffect>
                                        <p:anim calcmode="lin" valueType="num">
                                          <p:cBhvr>
                                            <p:cTn id="34" dur="1500" fill="hold"/>
                                            <p:tgtEl>
                                              <p:spTgt spid="2"/>
                                            </p:tgtEl>
                                            <p:attrNameLst>
                                              <p:attrName>ppt_x</p:attrName>
                                            </p:attrNameLst>
                                          </p:cBhvr>
                                          <p:tavLst>
                                            <p:tav tm="0">
                                              <p:val>
                                                <p:strVal val="#ppt_x"/>
                                              </p:val>
                                            </p:tav>
                                            <p:tav tm="100000">
                                              <p:val>
                                                <p:strVal val="#ppt_x"/>
                                              </p:val>
                                            </p:tav>
                                          </p:tavLst>
                                        </p:anim>
                                        <p:anim calcmode="lin" valueType="num">
                                          <p:cBhvr>
                                            <p:cTn id="3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animBg="1"/>
          <p:bldP spid="41" grpId="0"/>
          <p:bldP spid="6" grpId="0" animBg="1"/>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工作职权</a:t>
            </a:r>
          </a:p>
        </p:txBody>
      </p:sp>
      <p:sp>
        <p:nvSpPr>
          <p:cNvPr id="2" name="矩形 1"/>
          <p:cNvSpPr/>
          <p:nvPr/>
        </p:nvSpPr>
        <p:spPr>
          <a:xfrm>
            <a:off x="6975326" y="3140969"/>
            <a:ext cx="4801029" cy="2718180"/>
          </a:xfrm>
          <a:prstGeom prst="rect">
            <a:avLst/>
          </a:prstGeom>
        </p:spPr>
        <p:txBody>
          <a:bodyPr wrap="square">
            <a:spAutoFit/>
          </a:bodyPr>
          <a:lstStyle/>
          <a:p>
            <a:pPr algn="just" defTabSz="1219200"/>
            <a:r>
              <a:rPr lang="en-US" altLang="zh-CN" sz="2135" b="1" kern="100" dirty="0">
                <a:solidFill>
                  <a:srgbClr val="9B0D13"/>
                </a:solidFill>
                <a:latin typeface="Impact" panose="020B0806030902050204"/>
                <a:ea typeface="微软雅黑" panose="020B0503020204020204" pitchFamily="34" charset="-122"/>
                <a:cs typeface="+mn-ea"/>
                <a:sym typeface="+mn-lt"/>
              </a:rPr>
              <a:t>【</a:t>
            </a:r>
            <a:r>
              <a:rPr lang="zh-CN" altLang="en-US" sz="2135" b="1" kern="100" dirty="0">
                <a:solidFill>
                  <a:srgbClr val="9B0D13"/>
                </a:solidFill>
                <a:latin typeface="Impact" panose="020B0806030902050204"/>
                <a:ea typeface="微软雅黑" panose="020B0503020204020204" pitchFamily="34" charset="-122"/>
                <a:cs typeface="+mn-ea"/>
                <a:sym typeface="+mn-lt"/>
              </a:rPr>
              <a:t>第四十五条</a:t>
            </a:r>
            <a:r>
              <a:rPr lang="en-US" altLang="zh-CN" sz="2135" b="1" kern="100" dirty="0">
                <a:solidFill>
                  <a:srgbClr val="9B0D13"/>
                </a:solidFill>
                <a:latin typeface="Impact" panose="020B0806030902050204"/>
                <a:ea typeface="微软雅黑" panose="020B0503020204020204" pitchFamily="34" charset="-122"/>
                <a:cs typeface="+mn-ea"/>
                <a:sym typeface="+mn-lt"/>
              </a:rPr>
              <a:t>】</a:t>
            </a:r>
            <a:r>
              <a:rPr lang="zh-CN" altLang="en-US" sz="2135" b="1" kern="100" dirty="0">
                <a:solidFill>
                  <a:srgbClr val="000000">
                    <a:lumMod val="75000"/>
                    <a:lumOff val="25000"/>
                  </a:srgbClr>
                </a:solidFill>
                <a:latin typeface="Impact" panose="020B0806030902050204"/>
                <a:ea typeface="微软雅黑" panose="020B0503020204020204" pitchFamily="34" charset="-122"/>
                <a:cs typeface="+mn-ea"/>
                <a:sym typeface="+mn-lt"/>
              </a:rPr>
              <a:t>上级纪律检查委员会有权检查下级纪律检查委员会的工作，并且有权批准和改变下级纪律检查委员会对于案件所作的决定。如果所要改变的该下级纪律检查委员会的决定，已经得到它的同级党的委员会的批准，这种改变必须经过它的上一级党的委员会批准。</a:t>
            </a:r>
          </a:p>
          <a:p>
            <a:pPr algn="just" defTabSz="1219200"/>
            <a:endParaRPr lang="zh-CN" altLang="en-US" sz="2135" b="1" kern="100"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31" name="矩形 30"/>
          <p:cNvSpPr/>
          <p:nvPr/>
        </p:nvSpPr>
        <p:spPr>
          <a:xfrm>
            <a:off x="723026" y="4816555"/>
            <a:ext cx="5853457" cy="1077026"/>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第八章</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 </a:t>
            </a:r>
            <a:r>
              <a:rPr lang="zh-CN" altLang="en-US" sz="2135" b="1" dirty="0">
                <a:solidFill>
                  <a:srgbClr val="9B0D13"/>
                </a:solidFill>
                <a:latin typeface="Impact" panose="020B0806030902050204"/>
                <a:ea typeface="微软雅黑" panose="020B0503020204020204" pitchFamily="34" charset="-122"/>
                <a:cs typeface="+mn-ea"/>
                <a:sym typeface="+mn-lt"/>
              </a:rPr>
              <a:t>（第四十三至四十五条）</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规定了党的各级纪律检查委员会的领导体制、主要任务和职权。</a:t>
            </a:r>
          </a:p>
        </p:txBody>
      </p:sp>
      <p:sp>
        <p:nvSpPr>
          <p:cNvPr id="32" name="矩形 31"/>
          <p:cNvSpPr/>
          <p:nvPr/>
        </p:nvSpPr>
        <p:spPr>
          <a:xfrm>
            <a:off x="1" y="3246213"/>
            <a:ext cx="6576484" cy="1172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nvGrpSpPr>
          <p:cNvPr id="33" name="组合 32"/>
          <p:cNvGrpSpPr/>
          <p:nvPr/>
        </p:nvGrpSpPr>
        <p:grpSpPr>
          <a:xfrm>
            <a:off x="2447595" y="2066228"/>
            <a:ext cx="3937036" cy="1102249"/>
            <a:chOff x="971149" y="1592122"/>
            <a:chExt cx="2952777" cy="826687"/>
          </a:xfrm>
        </p:grpSpPr>
        <p:grpSp>
          <p:nvGrpSpPr>
            <p:cNvPr id="34" name="组合 33"/>
            <p:cNvGrpSpPr/>
            <p:nvPr/>
          </p:nvGrpSpPr>
          <p:grpSpPr>
            <a:xfrm>
              <a:off x="971149" y="1592122"/>
              <a:ext cx="1224587" cy="589855"/>
              <a:chOff x="971149" y="1592122"/>
              <a:chExt cx="1224587" cy="589855"/>
            </a:xfrm>
          </p:grpSpPr>
          <p:pic>
            <p:nvPicPr>
              <p:cNvPr id="37"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文本框 62"/>
            <p:cNvSpPr txBox="1"/>
            <p:nvPr/>
          </p:nvSpPr>
          <p:spPr>
            <a:xfrm>
              <a:off x="2195735"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36" name="TextBox 19"/>
            <p:cNvSpPr txBox="1"/>
            <p:nvPr/>
          </p:nvSpPr>
          <p:spPr>
            <a:xfrm>
              <a:off x="1735843"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41" name="TextBox 40"/>
          <p:cNvSpPr txBox="1"/>
          <p:nvPr/>
        </p:nvSpPr>
        <p:spPr>
          <a:xfrm>
            <a:off x="294914" y="3371044"/>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FFBE00">
                    <a:lumMod val="40000"/>
                    <a:lumOff val="60000"/>
                  </a:srgbClr>
                </a:solidFill>
                <a:latin typeface="Impact" panose="020B0806030902050204"/>
                <a:ea typeface="微软雅黑" panose="020B0503020204020204" pitchFamily="34" charset="-122"/>
                <a:cs typeface="+mn-ea"/>
                <a:sym typeface="+mn-lt"/>
              </a:rPr>
              <a:t>党的纪律检查机关</a:t>
            </a:r>
          </a:p>
        </p:txBody>
      </p:sp>
      <p:sp>
        <p:nvSpPr>
          <p:cNvPr id="6" name="矩形 5"/>
          <p:cNvSpPr/>
          <p:nvPr/>
        </p:nvSpPr>
        <p:spPr>
          <a:xfrm>
            <a:off x="8784299" y="2101456"/>
            <a:ext cx="2992056"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rPr>
              <a:t>工作职权</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3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33000">
                                          <p:cBhvr additive="base">
                                            <p:cTn id="7" dur="1500" fill="hold"/>
                                            <p:tgtEl>
                                              <p:spTgt spid="32"/>
                                            </p:tgtEl>
                                            <p:attrNameLst>
                                              <p:attrName>ppt_x</p:attrName>
                                            </p:attrNameLst>
                                          </p:cBhvr>
                                          <p:tavLst>
                                            <p:tav tm="0">
                                              <p:val>
                                                <p:strVal val="0-#ppt_w/2"/>
                                              </p:val>
                                            </p:tav>
                                            <p:tav tm="100000">
                                              <p:val>
                                                <p:strVal val="#ppt_x"/>
                                              </p:val>
                                            </p:tav>
                                          </p:tavLst>
                                        </p:anim>
                                        <p:anim calcmode="lin" valueType="num" p14:bounceEnd="33000">
                                          <p:cBhvr additive="base">
                                            <p:cTn id="8" dur="1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500"/>
                                            <p:tgtEl>
                                              <p:spTgt spid="33"/>
                                            </p:tgtEl>
                                          </p:cBhvr>
                                        </p:animEffect>
                                        <p:anim calcmode="lin" valueType="num">
                                          <p:cBhvr>
                                            <p:cTn id="13" dur="1500" fill="hold"/>
                                            <p:tgtEl>
                                              <p:spTgt spid="33"/>
                                            </p:tgtEl>
                                            <p:attrNameLst>
                                              <p:attrName>ppt_x</p:attrName>
                                            </p:attrNameLst>
                                          </p:cBhvr>
                                          <p:tavLst>
                                            <p:tav tm="0">
                                              <p:val>
                                                <p:strVal val="#ppt_x"/>
                                              </p:val>
                                            </p:tav>
                                            <p:tav tm="100000">
                                              <p:val>
                                                <p:strVal val="#ppt_x"/>
                                              </p:val>
                                            </p:tav>
                                          </p:tavLst>
                                        </p:anim>
                                        <p:anim calcmode="lin" valueType="num">
                                          <p:cBhvr>
                                            <p:cTn id="14" dur="1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1500"/>
                                            <p:tgtEl>
                                              <p:spTgt spid="41"/>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par>
                              <p:cTn id="23" fill="hold">
                                <p:stCondLst>
                                  <p:cond delay="6500"/>
                                </p:stCondLst>
                                <p:childTnLst>
                                  <p:par>
                                    <p:cTn id="24" presetID="3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style.rotation</p:attrName>
                                            </p:attrNameLst>
                                          </p:cBhvr>
                                          <p:tavLst>
                                            <p:tav tm="0">
                                              <p:val>
                                                <p:fltVal val="90"/>
                                              </p:val>
                                            </p:tav>
                                            <p:tav tm="100000">
                                              <p:val>
                                                <p:fltVal val="0"/>
                                              </p:val>
                                            </p:tav>
                                          </p:tavLst>
                                        </p:anim>
                                        <p:animEffect transition="in" filter="fade">
                                          <p:cBhvr>
                                            <p:cTn id="29" dur="2000"/>
                                            <p:tgtEl>
                                              <p:spTgt spid="6"/>
                                            </p:tgtEl>
                                          </p:cBhvr>
                                        </p:animEffect>
                                      </p:childTnLst>
                                    </p:cTn>
                                  </p:par>
                                </p:childTnLst>
                              </p:cTn>
                            </p:par>
                            <p:par>
                              <p:cTn id="30" fill="hold">
                                <p:stCondLst>
                                  <p:cond delay="8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500"/>
                                            <p:tgtEl>
                                              <p:spTgt spid="2"/>
                                            </p:tgtEl>
                                          </p:cBhvr>
                                        </p:animEffect>
                                        <p:anim calcmode="lin" valueType="num">
                                          <p:cBhvr>
                                            <p:cTn id="34" dur="1500" fill="hold"/>
                                            <p:tgtEl>
                                              <p:spTgt spid="2"/>
                                            </p:tgtEl>
                                            <p:attrNameLst>
                                              <p:attrName>ppt_x</p:attrName>
                                            </p:attrNameLst>
                                          </p:cBhvr>
                                          <p:tavLst>
                                            <p:tav tm="0">
                                              <p:val>
                                                <p:strVal val="#ppt_x"/>
                                              </p:val>
                                            </p:tav>
                                            <p:tav tm="100000">
                                              <p:val>
                                                <p:strVal val="#ppt_x"/>
                                              </p:val>
                                            </p:tav>
                                          </p:tavLst>
                                        </p:anim>
                                        <p:anim calcmode="lin" valueType="num">
                                          <p:cBhvr>
                                            <p:cTn id="3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animBg="1"/>
          <p:bldP spid="41" grpId="0"/>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0-#ppt_w/2"/>
                                              </p:val>
                                            </p:tav>
                                            <p:tav tm="100000">
                                              <p:val>
                                                <p:strVal val="#ppt_x"/>
                                              </p:val>
                                            </p:tav>
                                          </p:tavLst>
                                        </p:anim>
                                        <p:anim calcmode="lin" valueType="num">
                                          <p:cBhvr additive="base">
                                            <p:cTn id="8" dur="1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7"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500"/>
                                            <p:tgtEl>
                                              <p:spTgt spid="33"/>
                                            </p:tgtEl>
                                          </p:cBhvr>
                                        </p:animEffect>
                                        <p:anim calcmode="lin" valueType="num">
                                          <p:cBhvr>
                                            <p:cTn id="13" dur="1500" fill="hold"/>
                                            <p:tgtEl>
                                              <p:spTgt spid="33"/>
                                            </p:tgtEl>
                                            <p:attrNameLst>
                                              <p:attrName>ppt_x</p:attrName>
                                            </p:attrNameLst>
                                          </p:cBhvr>
                                          <p:tavLst>
                                            <p:tav tm="0">
                                              <p:val>
                                                <p:strVal val="#ppt_x"/>
                                              </p:val>
                                            </p:tav>
                                            <p:tav tm="100000">
                                              <p:val>
                                                <p:strVal val="#ppt_x"/>
                                              </p:val>
                                            </p:tav>
                                          </p:tavLst>
                                        </p:anim>
                                        <p:anim calcmode="lin" valueType="num">
                                          <p:cBhvr>
                                            <p:cTn id="14" dur="1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1500"/>
                                            <p:tgtEl>
                                              <p:spTgt spid="41"/>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par>
                              <p:cTn id="23" fill="hold">
                                <p:stCondLst>
                                  <p:cond delay="6500"/>
                                </p:stCondLst>
                                <p:childTnLst>
                                  <p:par>
                                    <p:cTn id="24" presetID="3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style.rotation</p:attrName>
                                            </p:attrNameLst>
                                          </p:cBhvr>
                                          <p:tavLst>
                                            <p:tav tm="0">
                                              <p:val>
                                                <p:fltVal val="90"/>
                                              </p:val>
                                            </p:tav>
                                            <p:tav tm="100000">
                                              <p:val>
                                                <p:fltVal val="0"/>
                                              </p:val>
                                            </p:tav>
                                          </p:tavLst>
                                        </p:anim>
                                        <p:animEffect transition="in" filter="fade">
                                          <p:cBhvr>
                                            <p:cTn id="29" dur="2000"/>
                                            <p:tgtEl>
                                              <p:spTgt spid="6"/>
                                            </p:tgtEl>
                                          </p:cBhvr>
                                        </p:animEffect>
                                      </p:childTnLst>
                                    </p:cTn>
                                  </p:par>
                                </p:childTnLst>
                              </p:cTn>
                            </p:par>
                            <p:par>
                              <p:cTn id="30" fill="hold">
                                <p:stCondLst>
                                  <p:cond delay="8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500"/>
                                            <p:tgtEl>
                                              <p:spTgt spid="2"/>
                                            </p:tgtEl>
                                          </p:cBhvr>
                                        </p:animEffect>
                                        <p:anim calcmode="lin" valueType="num">
                                          <p:cBhvr>
                                            <p:cTn id="34" dur="1500" fill="hold"/>
                                            <p:tgtEl>
                                              <p:spTgt spid="2"/>
                                            </p:tgtEl>
                                            <p:attrNameLst>
                                              <p:attrName>ppt_x</p:attrName>
                                            </p:attrNameLst>
                                          </p:cBhvr>
                                          <p:tavLst>
                                            <p:tav tm="0">
                                              <p:val>
                                                <p:strVal val="#ppt_x"/>
                                              </p:val>
                                            </p:tav>
                                            <p:tav tm="100000">
                                              <p:val>
                                                <p:strVal val="#ppt_x"/>
                                              </p:val>
                                            </p:tav>
                                          </p:tavLst>
                                        </p:anim>
                                        <p:anim calcmode="lin" valueType="num">
                                          <p:cBhvr>
                                            <p:cTn id="3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animBg="1"/>
          <p:bldP spid="41" grpId="0"/>
          <p:bldP spid="6" grpId="0" animBg="1"/>
        </p:bldLst>
      </p:timing>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11"/>
          </p:nvPr>
        </p:nvSpPr>
        <p:spPr>
          <a:xfrm>
            <a:off x="239349" y="3332990"/>
            <a:ext cx="11617291" cy="1344084"/>
          </a:xfrm>
        </p:spPr>
        <p:txBody>
          <a:bodyPr>
            <a:normAutofit/>
          </a:bodyPr>
          <a:lstStyle/>
          <a:p>
            <a:pPr algn="ctr"/>
            <a:r>
              <a:rPr lang="zh-CN" altLang="en-US" dirty="0"/>
              <a:t>党和共产主义青年团的关系</a:t>
            </a:r>
          </a:p>
        </p:txBody>
      </p:sp>
      <p:sp>
        <p:nvSpPr>
          <p:cNvPr id="6" name="矩形 5"/>
          <p:cNvSpPr/>
          <p:nvPr/>
        </p:nvSpPr>
        <p:spPr>
          <a:xfrm>
            <a:off x="2975654" y="4760761"/>
            <a:ext cx="6240693" cy="461665"/>
          </a:xfrm>
          <a:prstGeom prst="rect">
            <a:avLst/>
          </a:prstGeom>
        </p:spPr>
        <p:txBody>
          <a:bodyPr wrap="square">
            <a:spAutoFit/>
          </a:bodyPr>
          <a:lstStyle/>
          <a:p>
            <a:pPr algn="ctr" defTabSz="1219200"/>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第</a:t>
            </a:r>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十</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endParaRPr lang="zh-CN" altLang="zh-CN" sz="2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党和共产主义青年团的关系</a:t>
            </a:r>
          </a:p>
        </p:txBody>
      </p:sp>
      <p:sp>
        <p:nvSpPr>
          <p:cNvPr id="39" name="矩形 38"/>
          <p:cNvSpPr/>
          <p:nvPr/>
        </p:nvSpPr>
        <p:spPr>
          <a:xfrm>
            <a:off x="5633195" y="2258016"/>
            <a:ext cx="6061504" cy="1282531"/>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第十章</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（第四十九、五十条）</a:t>
            </a:r>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明确了共青团的性质和地位、党与共青团的关系，强调了党的各级委员会要加强对共青团的领导，坚决支持共青团的工作，充分发挥共青团的突击队作用和联系广大青年的桥梁作用。</a:t>
            </a:r>
          </a:p>
        </p:txBody>
      </p:sp>
      <p:sp>
        <p:nvSpPr>
          <p:cNvPr id="2" name="矩形 1"/>
          <p:cNvSpPr/>
          <p:nvPr/>
        </p:nvSpPr>
        <p:spPr>
          <a:xfrm>
            <a:off x="5598699" y="4077283"/>
            <a:ext cx="6096000" cy="1857175"/>
          </a:xfrm>
          <a:prstGeom prst="rect">
            <a:avLst/>
          </a:prstGeom>
        </p:spPr>
        <p:txBody>
          <a:bodyPr>
            <a:spAutoFit/>
          </a:bodyPr>
          <a:lstStyle/>
          <a:p>
            <a:pPr algn="just" defTabSz="1219200"/>
            <a:r>
              <a:rPr lang="en-US" altLang="zh-CN" sz="2135" b="1" kern="100"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kern="100" dirty="0">
                <a:solidFill>
                  <a:srgbClr val="9B0D13"/>
                </a:solidFill>
                <a:latin typeface="微软雅黑" panose="020B0503020204020204" pitchFamily="34" charset="-122"/>
                <a:ea typeface="微软雅黑" panose="020B0503020204020204" pitchFamily="34" charset="-122"/>
                <a:cs typeface="+mn-ea"/>
                <a:sym typeface="+mn-lt"/>
              </a:rPr>
              <a:t>第四十九条</a:t>
            </a:r>
            <a:r>
              <a:rPr lang="en-US" altLang="zh-CN" sz="2135" b="1" kern="100"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1865" b="1" kern="100" dirty="0">
                <a:solidFill>
                  <a:srgbClr val="000000">
                    <a:lumMod val="75000"/>
                    <a:lumOff val="25000"/>
                  </a:srgbClr>
                </a:solidFill>
                <a:latin typeface="Impact" panose="020B0806030902050204"/>
                <a:ea typeface="微软雅黑" panose="020B0503020204020204" pitchFamily="34" charset="-122"/>
                <a:cs typeface="+mn-ea"/>
                <a:sym typeface="+mn-lt"/>
              </a:rPr>
              <a:t>中国共产主义青年团是中国共产党领导的先进青年的群众组织，是广大青年在实践中学习中国特色社会主义和共产主义的学校，是党的助手和后备军。共青团中央委员会受党中央委员会领导。共青团的地方各级组织受同级党的委员会领导，同时受共青团上级组织领导。</a:t>
            </a:r>
          </a:p>
        </p:txBody>
      </p:sp>
      <p:sp>
        <p:nvSpPr>
          <p:cNvPr id="23" name="TextBox 22"/>
          <p:cNvSpPr txBox="1"/>
          <p:nvPr/>
        </p:nvSpPr>
        <p:spPr>
          <a:xfrm>
            <a:off x="-720757" y="3621021"/>
            <a:ext cx="5368439" cy="1865126"/>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党和共产主义</a:t>
            </a:r>
            <a:endParaRPr lang="en-US" altLang="zh-CN" sz="4800" b="1" dirty="0">
              <a:solidFill>
                <a:srgbClr val="9B0D13"/>
              </a:solidFill>
              <a:latin typeface="Impact" panose="020B0806030902050204"/>
              <a:ea typeface="微软雅黑" panose="020B0503020204020204" pitchFamily="34" charset="-122"/>
              <a:cs typeface="+mn-ea"/>
              <a:sym typeface="+mn-lt"/>
            </a:endParaRPr>
          </a:p>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青年团的关系</a:t>
            </a:r>
          </a:p>
        </p:txBody>
      </p:sp>
      <p:grpSp>
        <p:nvGrpSpPr>
          <p:cNvPr id="24" name="组合 23"/>
          <p:cNvGrpSpPr/>
          <p:nvPr/>
        </p:nvGrpSpPr>
        <p:grpSpPr>
          <a:xfrm>
            <a:off x="746803" y="2122828"/>
            <a:ext cx="4224467" cy="1219383"/>
            <a:chOff x="560102" y="1592122"/>
            <a:chExt cx="3168350" cy="914538"/>
          </a:xfrm>
        </p:grpSpPr>
        <p:grpSp>
          <p:nvGrpSpPr>
            <p:cNvPr id="25" name="组合 24"/>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9"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7"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500"/>
                                        <p:tgtEl>
                                          <p:spTgt spid="23"/>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500"/>
                                        <p:tgtEl>
                                          <p:spTgt spid="39"/>
                                        </p:tgtEl>
                                      </p:cBhvr>
                                    </p:animEffect>
                                    <p:anim calcmode="lin" valueType="num">
                                      <p:cBhvr>
                                        <p:cTn id="18" dur="1500" fill="hold"/>
                                        <p:tgtEl>
                                          <p:spTgt spid="39"/>
                                        </p:tgtEl>
                                        <p:attrNameLst>
                                          <p:attrName>ppt_x</p:attrName>
                                        </p:attrNameLst>
                                      </p:cBhvr>
                                      <p:tavLst>
                                        <p:tav tm="0">
                                          <p:val>
                                            <p:strVal val="#ppt_x"/>
                                          </p:val>
                                        </p:tav>
                                        <p:tav tm="100000">
                                          <p:val>
                                            <p:strVal val="#ppt_x"/>
                                          </p:val>
                                        </p:tav>
                                      </p:tavLst>
                                    </p:anim>
                                    <p:anim calcmode="lin" valueType="num">
                                      <p:cBhvr>
                                        <p:cTn id="19" dur="1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500"/>
                                        <p:tgtEl>
                                          <p:spTgt spid="2"/>
                                        </p:tgtEl>
                                      </p:cBhvr>
                                    </p:animEffect>
                                    <p:anim calcmode="lin" valueType="num">
                                      <p:cBhvr>
                                        <p:cTn id="24" dur="1500" fill="hold"/>
                                        <p:tgtEl>
                                          <p:spTgt spid="2"/>
                                        </p:tgtEl>
                                        <p:attrNameLst>
                                          <p:attrName>ppt_x</p:attrName>
                                        </p:attrNameLst>
                                      </p:cBhvr>
                                      <p:tavLst>
                                        <p:tav tm="0">
                                          <p:val>
                                            <p:strVal val="#ppt_x"/>
                                          </p:val>
                                        </p:tav>
                                        <p:tav tm="100000">
                                          <p:val>
                                            <p:strVal val="#ppt_x"/>
                                          </p:val>
                                        </p:tav>
                                      </p:tavLst>
                                    </p:anim>
                                    <p:anim calcmode="lin" valueType="num">
                                      <p:cBhvr>
                                        <p:cTn id="2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 grpId="0"/>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党和共产主义青年团的关系</a:t>
            </a:r>
          </a:p>
        </p:txBody>
      </p:sp>
      <p:sp>
        <p:nvSpPr>
          <p:cNvPr id="4" name="矩形 3"/>
          <p:cNvSpPr/>
          <p:nvPr/>
        </p:nvSpPr>
        <p:spPr>
          <a:xfrm>
            <a:off x="5600171" y="2533681"/>
            <a:ext cx="6096000" cy="1774588"/>
          </a:xfrm>
          <a:prstGeom prst="rect">
            <a:avLst/>
          </a:prstGeom>
        </p:spPr>
        <p:txBody>
          <a:bodyPr>
            <a:spAutoFit/>
          </a:bodyPr>
          <a:lstStyle/>
          <a:p>
            <a:pPr algn="just" defTabSz="1219200"/>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2400" b="1" dirty="0">
                <a:solidFill>
                  <a:srgbClr val="9B0D13"/>
                </a:solidFill>
                <a:latin typeface="微软雅黑" panose="020B0503020204020204" pitchFamily="34" charset="-122"/>
                <a:ea typeface="微软雅黑" panose="020B0503020204020204" pitchFamily="34" charset="-122"/>
                <a:cs typeface="+mn-ea"/>
                <a:sym typeface="+mn-lt"/>
              </a:rPr>
              <a:t>第</a:t>
            </a:r>
            <a:r>
              <a:rPr lang="zh-CN" altLang="en-US" sz="2400" b="1" dirty="0">
                <a:solidFill>
                  <a:srgbClr val="9B0D13"/>
                </a:solidFill>
                <a:latin typeface="微软雅黑" panose="020B0503020204020204" pitchFamily="34" charset="-122"/>
                <a:ea typeface="微软雅黑" panose="020B0503020204020204" pitchFamily="34" charset="-122"/>
                <a:cs typeface="+mn-ea"/>
                <a:sym typeface="+mn-lt"/>
              </a:rPr>
              <a:t>五</a:t>
            </a:r>
            <a:r>
              <a:rPr lang="zh-CN" altLang="zh-CN" sz="2400" b="1" dirty="0">
                <a:solidFill>
                  <a:srgbClr val="9B0D13"/>
                </a:solidFill>
                <a:latin typeface="微软雅黑" panose="020B0503020204020204" pitchFamily="34" charset="-122"/>
                <a:ea typeface="微软雅黑" panose="020B0503020204020204" pitchFamily="34" charset="-122"/>
                <a:cs typeface="+mn-ea"/>
                <a:sym typeface="+mn-lt"/>
              </a:rPr>
              <a:t>十条</a:t>
            </a: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2135" b="1" kern="100" dirty="0">
                <a:solidFill>
                  <a:srgbClr val="000000">
                    <a:lumMod val="75000"/>
                    <a:lumOff val="25000"/>
                  </a:srgbClr>
                </a:solidFill>
                <a:latin typeface="Impact" panose="020B0806030902050204"/>
                <a:ea typeface="微软雅黑" panose="020B0503020204020204" pitchFamily="34" charset="-122"/>
                <a:cs typeface="+mn-ea"/>
                <a:sym typeface="+mn-lt"/>
              </a:rPr>
              <a:t>党的各级委员会要加强对共青团的领导，注意团的干部的选拔和培训。党要坚决支持共青团根据广大青年的特点和需要，生动活泼地、富于创造性地进行工作，充分发挥团的突击队作用和联系广大青年的桥梁作用。</a:t>
            </a:r>
          </a:p>
        </p:txBody>
      </p:sp>
      <p:sp>
        <p:nvSpPr>
          <p:cNvPr id="5" name="矩形 4"/>
          <p:cNvSpPr/>
          <p:nvPr/>
        </p:nvSpPr>
        <p:spPr>
          <a:xfrm>
            <a:off x="5615947" y="4760760"/>
            <a:ext cx="6096000" cy="1077026"/>
          </a:xfrm>
          <a:prstGeom prst="rect">
            <a:avLst/>
          </a:prstGeom>
        </p:spPr>
        <p:txBody>
          <a:bodyPr>
            <a:spAutoFit/>
          </a:bodyPr>
          <a:lstStyle/>
          <a:p>
            <a:pPr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团的县级和县级以下各级委员会书记，企业事业单位的团委员会书记，是党员的，可以列席同级党的委员会和常务委员会的会议。</a:t>
            </a:r>
          </a:p>
        </p:txBody>
      </p:sp>
      <p:sp>
        <p:nvSpPr>
          <p:cNvPr id="23" name="TextBox 22"/>
          <p:cNvSpPr txBox="1"/>
          <p:nvPr/>
        </p:nvSpPr>
        <p:spPr>
          <a:xfrm>
            <a:off x="-720757" y="3621021"/>
            <a:ext cx="5368439" cy="1865126"/>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党和共产主义</a:t>
            </a:r>
            <a:endParaRPr lang="en-US" altLang="zh-CN" sz="4800" b="1" dirty="0">
              <a:solidFill>
                <a:srgbClr val="9B0D13"/>
              </a:solidFill>
              <a:latin typeface="Impact" panose="020B0806030902050204"/>
              <a:ea typeface="微软雅黑" panose="020B0503020204020204" pitchFamily="34" charset="-122"/>
              <a:cs typeface="+mn-ea"/>
              <a:sym typeface="+mn-lt"/>
            </a:endParaRPr>
          </a:p>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青年团的关系</a:t>
            </a:r>
          </a:p>
        </p:txBody>
      </p:sp>
      <p:grpSp>
        <p:nvGrpSpPr>
          <p:cNvPr id="24" name="组合 23"/>
          <p:cNvGrpSpPr/>
          <p:nvPr/>
        </p:nvGrpSpPr>
        <p:grpSpPr>
          <a:xfrm>
            <a:off x="746803" y="2122828"/>
            <a:ext cx="4224467" cy="1219383"/>
            <a:chOff x="560102" y="1592122"/>
            <a:chExt cx="3168350" cy="914538"/>
          </a:xfrm>
        </p:grpSpPr>
        <p:grpSp>
          <p:nvGrpSpPr>
            <p:cNvPr id="25" name="组合 24"/>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9"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7"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500"/>
                                        <p:tgtEl>
                                          <p:spTgt spid="23"/>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500"/>
                                        <p:tgtEl>
                                          <p:spTgt spid="5"/>
                                        </p:tgtEl>
                                      </p:cBhvr>
                                    </p:animEffect>
                                    <p:anim calcmode="lin" valueType="num">
                                      <p:cBhvr>
                                        <p:cTn id="24" dur="1500" fill="hold"/>
                                        <p:tgtEl>
                                          <p:spTgt spid="5"/>
                                        </p:tgtEl>
                                        <p:attrNameLst>
                                          <p:attrName>ppt_x</p:attrName>
                                        </p:attrNameLst>
                                      </p:cBhvr>
                                      <p:tavLst>
                                        <p:tav tm="0">
                                          <p:val>
                                            <p:strVal val="#ppt_x"/>
                                          </p:val>
                                        </p:tav>
                                        <p:tav tm="100000">
                                          <p:val>
                                            <p:strVal val="#ppt_x"/>
                                          </p:val>
                                        </p:tav>
                                      </p:tavLst>
                                    </p:anim>
                                    <p:anim calcmode="lin" valueType="num">
                                      <p:cBhvr>
                                        <p:cTn id="25"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a:xfrm>
            <a:off x="239349" y="3332990"/>
            <a:ext cx="11617291" cy="1344084"/>
          </a:xfrm>
        </p:spPr>
        <p:txBody>
          <a:bodyPr>
            <a:normAutofit/>
          </a:bodyPr>
          <a:lstStyle/>
          <a:p>
            <a:pPr algn="ctr"/>
            <a:r>
              <a:rPr lang="zh-CN" altLang="en-US" dirty="0"/>
              <a:t>党旗党徽</a:t>
            </a:r>
          </a:p>
        </p:txBody>
      </p:sp>
      <p:sp>
        <p:nvSpPr>
          <p:cNvPr id="7" name="矩形 6"/>
          <p:cNvSpPr/>
          <p:nvPr/>
        </p:nvSpPr>
        <p:spPr>
          <a:xfrm>
            <a:off x="2975654" y="4760761"/>
            <a:ext cx="6240693" cy="461665"/>
          </a:xfrm>
          <a:prstGeom prst="rect">
            <a:avLst/>
          </a:prstGeom>
        </p:spPr>
        <p:txBody>
          <a:bodyPr wrap="square">
            <a:spAutoFit/>
          </a:bodyPr>
          <a:lstStyle/>
          <a:p>
            <a:pPr algn="ctr" defTabSz="1219200"/>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第</a:t>
            </a:r>
            <a:r>
              <a:rPr lang="zh-CN" altLang="en-US" sz="2400" b="1" dirty="0">
                <a:solidFill>
                  <a:srgbClr val="000000">
                    <a:lumMod val="75000"/>
                    <a:lumOff val="25000"/>
                  </a:srgbClr>
                </a:solidFill>
                <a:latin typeface="微软雅黑" panose="020B0503020204020204" pitchFamily="34" charset="-122"/>
                <a:ea typeface="微软雅黑" panose="020B0503020204020204" pitchFamily="34" charset="-122"/>
              </a:rPr>
              <a:t>十一</a:t>
            </a:r>
            <a:r>
              <a:rPr lang="zh-CN" altLang="zh-CN" sz="2400" b="1" dirty="0">
                <a:solidFill>
                  <a:srgbClr val="000000">
                    <a:lumMod val="75000"/>
                    <a:lumOff val="25000"/>
                  </a:srgbClr>
                </a:solidFill>
                <a:latin typeface="微软雅黑" panose="020B0503020204020204" pitchFamily="34" charset="-122"/>
                <a:ea typeface="微软雅黑" panose="020B0503020204020204" pitchFamily="34" charset="-122"/>
              </a:rPr>
              <a:t>章</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a:t>
            </a:r>
            <a:endParaRPr lang="zh-CN" altLang="zh-CN" sz="2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党徽党旗</a:t>
            </a:r>
          </a:p>
        </p:txBody>
      </p:sp>
      <p:sp>
        <p:nvSpPr>
          <p:cNvPr id="39" name="矩形 38"/>
          <p:cNvSpPr/>
          <p:nvPr/>
        </p:nvSpPr>
        <p:spPr>
          <a:xfrm>
            <a:off x="490501" y="4860608"/>
            <a:ext cx="4924719" cy="1733488"/>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第十一章</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（第五十一至五十三条）</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规定了党徽、党旗的样式，强调党的各级组织和每一个党员都要维护党徽党旗的尊严。</a:t>
            </a:r>
          </a:p>
          <a:p>
            <a:pPr defTabSz="1219200"/>
            <a:endPar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sp>
        <p:nvSpPr>
          <p:cNvPr id="2" name="矩形 1"/>
          <p:cNvSpPr/>
          <p:nvPr/>
        </p:nvSpPr>
        <p:spPr>
          <a:xfrm>
            <a:off x="5615947" y="2261196"/>
            <a:ext cx="6096000" cy="748795"/>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第</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五</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十</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一</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中国共产党党徽为镰刀和锤头组成的图案。</a:t>
            </a:r>
          </a:p>
        </p:txBody>
      </p:sp>
      <p:sp>
        <p:nvSpPr>
          <p:cNvPr id="4" name="矩形 3"/>
          <p:cNvSpPr/>
          <p:nvPr/>
        </p:nvSpPr>
        <p:spPr>
          <a:xfrm>
            <a:off x="5615947" y="3421162"/>
            <a:ext cx="6096000" cy="748795"/>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第</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五</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十</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二</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中国共产党党旗为旗面缀有金黄色党徽图案的红旗。</a:t>
            </a:r>
          </a:p>
        </p:txBody>
      </p:sp>
      <p:sp>
        <p:nvSpPr>
          <p:cNvPr id="5" name="矩形 4"/>
          <p:cNvSpPr/>
          <p:nvPr/>
        </p:nvSpPr>
        <p:spPr>
          <a:xfrm>
            <a:off x="5615947" y="4581128"/>
            <a:ext cx="6096000" cy="1405256"/>
          </a:xfrm>
          <a:prstGeom prst="rect">
            <a:avLst/>
          </a:prstGeom>
        </p:spPr>
        <p:txBody>
          <a:bodyPr wrap="square">
            <a:spAutoFit/>
          </a:bodyPr>
          <a:lstStyle/>
          <a:p>
            <a:pPr defTabSz="1219200"/>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第</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五</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十</a:t>
            </a:r>
            <a:r>
              <a:rPr lang="zh-CN" altLang="en-US" sz="2135" b="1" dirty="0">
                <a:solidFill>
                  <a:srgbClr val="9B0D13"/>
                </a:solidFill>
                <a:latin typeface="微软雅黑" panose="020B0503020204020204" pitchFamily="34" charset="-122"/>
                <a:ea typeface="微软雅黑" panose="020B0503020204020204" pitchFamily="34" charset="-122"/>
                <a:cs typeface="+mn-ea"/>
                <a:sym typeface="+mn-lt"/>
              </a:rPr>
              <a:t>三</a:t>
            </a:r>
            <a:r>
              <a:rPr lang="zh-CN" altLang="zh-CN" sz="2135" b="1" dirty="0">
                <a:solidFill>
                  <a:srgbClr val="9B0D13"/>
                </a:solidFill>
                <a:latin typeface="微软雅黑" panose="020B0503020204020204" pitchFamily="34" charset="-122"/>
                <a:ea typeface="微软雅黑" panose="020B0503020204020204" pitchFamily="34" charset="-122"/>
                <a:cs typeface="+mn-ea"/>
                <a:sym typeface="+mn-lt"/>
              </a:rPr>
              <a:t>条</a:t>
            </a:r>
            <a:r>
              <a:rPr lang="en-US" altLang="zh-CN" sz="2135"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中国共产党的党徽党旗是中国共产党的象征和标志。党的各级组织和每一个党员都要维护党徽党旗的尊严。要按照规定制作和使用党徽党旗。</a:t>
            </a:r>
          </a:p>
        </p:txBody>
      </p:sp>
      <p:sp>
        <p:nvSpPr>
          <p:cNvPr id="22" name="TextBox 21"/>
          <p:cNvSpPr txBox="1"/>
          <p:nvPr/>
        </p:nvSpPr>
        <p:spPr>
          <a:xfrm>
            <a:off x="-720757" y="3621022"/>
            <a:ext cx="5368439" cy="978729"/>
          </a:xfrm>
          <a:prstGeom prst="rect">
            <a:avLst/>
          </a:prstGeom>
          <a:noFill/>
        </p:spPr>
        <p:txBody>
          <a:bodyPr wrap="square" rtlCol="0">
            <a:spAutoFit/>
          </a:bodyPr>
          <a:lstStyle/>
          <a:p>
            <a:pPr algn="r" defTabSz="1219200">
              <a:lnSpc>
                <a:spcPct val="120000"/>
              </a:lnSpc>
            </a:pPr>
            <a:r>
              <a:rPr lang="zh-CN" altLang="en-US" sz="4800" b="1" dirty="0">
                <a:solidFill>
                  <a:srgbClr val="9B0D13"/>
                </a:solidFill>
                <a:latin typeface="Impact" panose="020B0806030902050204"/>
                <a:ea typeface="微软雅黑" panose="020B0503020204020204" pitchFamily="34" charset="-122"/>
                <a:cs typeface="+mn-ea"/>
                <a:sym typeface="+mn-lt"/>
              </a:rPr>
              <a:t>党徽党旗</a:t>
            </a:r>
          </a:p>
        </p:txBody>
      </p:sp>
      <p:grpSp>
        <p:nvGrpSpPr>
          <p:cNvPr id="23" name="组合 22"/>
          <p:cNvGrpSpPr/>
          <p:nvPr/>
        </p:nvGrpSpPr>
        <p:grpSpPr>
          <a:xfrm>
            <a:off x="746803" y="2122828"/>
            <a:ext cx="4224467" cy="1219383"/>
            <a:chOff x="560102" y="1592122"/>
            <a:chExt cx="3168350" cy="914538"/>
          </a:xfrm>
        </p:grpSpPr>
        <p:grpSp>
          <p:nvGrpSpPr>
            <p:cNvPr id="24" name="组合 2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500"/>
                                        <p:tgtEl>
                                          <p:spTgt spid="2"/>
                                        </p:tgtEl>
                                      </p:cBhvr>
                                    </p:animEffect>
                                    <p:anim calcmode="lin" valueType="num">
                                      <p:cBhvr>
                                        <p:cTn id="22" dur="1500" fill="hold"/>
                                        <p:tgtEl>
                                          <p:spTgt spid="2"/>
                                        </p:tgtEl>
                                        <p:attrNameLst>
                                          <p:attrName>ppt_x</p:attrName>
                                        </p:attrNameLst>
                                      </p:cBhvr>
                                      <p:tavLst>
                                        <p:tav tm="0">
                                          <p:val>
                                            <p:strVal val="#ppt_x"/>
                                          </p:val>
                                        </p:tav>
                                        <p:tav tm="100000">
                                          <p:val>
                                            <p:strVal val="#ppt_x"/>
                                          </p:val>
                                        </p:tav>
                                      </p:tavLst>
                                    </p:anim>
                                    <p:anim calcmode="lin" valueType="num">
                                      <p:cBhvr>
                                        <p:cTn id="23" dur="15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65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500"/>
                                        <p:tgtEl>
                                          <p:spTgt spid="4"/>
                                        </p:tgtEl>
                                      </p:cBhvr>
                                    </p:animEffect>
                                    <p:anim calcmode="lin" valueType="num">
                                      <p:cBhvr>
                                        <p:cTn id="28" dur="1500" fill="hold"/>
                                        <p:tgtEl>
                                          <p:spTgt spid="4"/>
                                        </p:tgtEl>
                                        <p:attrNameLst>
                                          <p:attrName>ppt_x</p:attrName>
                                        </p:attrNameLst>
                                      </p:cBhvr>
                                      <p:tavLst>
                                        <p:tav tm="0">
                                          <p:val>
                                            <p:strVal val="#ppt_x"/>
                                          </p:val>
                                        </p:tav>
                                        <p:tav tm="100000">
                                          <p:val>
                                            <p:strVal val="#ppt_x"/>
                                          </p:val>
                                        </p:tav>
                                      </p:tavLst>
                                    </p:anim>
                                    <p:anim calcmode="lin" valueType="num">
                                      <p:cBhvr>
                                        <p:cTn id="29" dur="1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80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500"/>
                                        <p:tgtEl>
                                          <p:spTgt spid="5"/>
                                        </p:tgtEl>
                                      </p:cBhvr>
                                    </p:animEffect>
                                    <p:anim calcmode="lin" valueType="num">
                                      <p:cBhvr>
                                        <p:cTn id="34" dur="1500" fill="hold"/>
                                        <p:tgtEl>
                                          <p:spTgt spid="5"/>
                                        </p:tgtEl>
                                        <p:attrNameLst>
                                          <p:attrName>ppt_x</p:attrName>
                                        </p:attrNameLst>
                                      </p:cBhvr>
                                      <p:tavLst>
                                        <p:tav tm="0">
                                          <p:val>
                                            <p:strVal val="#ppt_x"/>
                                          </p:val>
                                        </p:tav>
                                        <p:tav tm="100000">
                                          <p:val>
                                            <p:strVal val="#ppt_x"/>
                                          </p:val>
                                        </p:tav>
                                      </p:tavLst>
                                    </p:anim>
                                    <p:anim calcmode="lin" valueType="num">
                                      <p:cBhvr>
                                        <p:cTn id="35"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 grpId="0"/>
      <p:bldP spid="4" grpId="0"/>
      <p:bldP spid="5" grpId="0"/>
      <p:bldP spid="2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normAutofit/>
          </a:bodyPr>
          <a:lstStyle/>
          <a:p>
            <a:r>
              <a:rPr lang="zh-CN" altLang="en-US" dirty="0">
                <a:latin typeface="+mn-lt"/>
                <a:ea typeface="+mn-ea"/>
                <a:cs typeface="+mn-ea"/>
                <a:sym typeface="+mn-lt"/>
              </a:rPr>
              <a:t>学习和遵守党章</a:t>
            </a:r>
          </a:p>
        </p:txBody>
      </p:sp>
      <p:sp>
        <p:nvSpPr>
          <p:cNvPr id="4" name="文本占位符 23"/>
          <p:cNvSpPr txBox="1"/>
          <p:nvPr/>
        </p:nvSpPr>
        <p:spPr>
          <a:xfrm>
            <a:off x="10557438" y="599776"/>
            <a:ext cx="1589617" cy="1153584"/>
          </a:xfrm>
          <a:prstGeom prst="rect">
            <a:avLst/>
          </a:prstGeom>
        </p:spPr>
        <p:txBody>
          <a:bodyPr anchor="ctr" anchorCtr="0"/>
          <a:lstStyle>
            <a:lvl1pPr marL="0" indent="0" algn="ctr" defTabSz="1219200" rtl="0" eaLnBrk="1" latinLnBrk="0" hangingPunct="1">
              <a:spcBef>
                <a:spcPct val="20000"/>
              </a:spcBef>
              <a:buFont typeface="Arial" panose="020B0604020202020204" pitchFamily="34" charset="0"/>
              <a:buNone/>
              <a:defRPr sz="5335" b="1" kern="1200">
                <a:solidFill>
                  <a:schemeClr val="accent2">
                    <a:lumMod val="40000"/>
                    <a:lumOff val="60000"/>
                  </a:schemeClr>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dirty="0">
                <a:effectLst>
                  <a:outerShdw blurRad="38100" dist="38100" dir="2700000" algn="tl">
                    <a:srgbClr val="000000">
                      <a:alpha val="43137"/>
                    </a:srgbClr>
                  </a:outerShdw>
                </a:effectLst>
              </a:rPr>
              <a:t>五</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4000">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14:bounceEnd="44000">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14:bounceEnd="44000">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G:\2016我图\两会\ooopic_10194892_b0c64675b11c678cafbc\002.png"/>
          <p:cNvPicPr>
            <a:picLocks noChangeAspect="1" noChangeArrowheads="1"/>
          </p:cNvPicPr>
          <p:nvPr/>
        </p:nvPicPr>
        <p:blipFill>
          <a:blip r:embed="rId3" cstate="email"/>
          <a:srcRect/>
          <a:stretch>
            <a:fillRect/>
          </a:stretch>
        </p:blipFill>
        <p:spPr bwMode="auto">
          <a:xfrm flipH="1">
            <a:off x="7973351" y="5745899"/>
            <a:ext cx="2880915" cy="1337568"/>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a:blip r:embed="rId4" cstate="email"/>
          <a:stretch>
            <a:fillRect/>
          </a:stretch>
        </p:blipFill>
        <p:spPr>
          <a:xfrm flipH="1">
            <a:off x="10305418" y="3585815"/>
            <a:ext cx="1961039" cy="3566029"/>
          </a:xfrm>
          <a:prstGeom prst="rect">
            <a:avLst/>
          </a:prstGeom>
          <a:effectLst>
            <a:outerShdw blurRad="50800" dist="38100" dir="2700000" algn="tl" rotWithShape="0">
              <a:prstClr val="black">
                <a:alpha val="40000"/>
              </a:prstClr>
            </a:outerShdw>
          </a:effectLst>
        </p:spPr>
      </p:pic>
      <p:pic>
        <p:nvPicPr>
          <p:cNvPr id="2" name="图片 1"/>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11200"/>
                    </a14:imgEffect>
                  </a14:imgLayer>
                </a14:imgProps>
              </a:ext>
            </a:extLst>
          </a:blip>
          <a:srcRect b="21361"/>
          <a:stretch>
            <a:fillRect/>
          </a:stretch>
        </p:blipFill>
        <p:spPr>
          <a:xfrm>
            <a:off x="-20812" y="0"/>
            <a:ext cx="12212812" cy="3231032"/>
          </a:xfrm>
          <a:prstGeom prst="rect">
            <a:avLst/>
          </a:prstGeom>
          <a:ln w="19050">
            <a:noFill/>
          </a:ln>
          <a:effectLst>
            <a:outerShdw blurRad="50800" dist="38100" dir="5400000" algn="t" rotWithShape="0">
              <a:prstClr val="black">
                <a:alpha val="40000"/>
              </a:prstClr>
            </a:outerShdw>
          </a:effectLst>
        </p:spPr>
      </p:pic>
      <p:sp>
        <p:nvSpPr>
          <p:cNvPr id="3" name="矩形 2"/>
          <p:cNvSpPr/>
          <p:nvPr/>
        </p:nvSpPr>
        <p:spPr>
          <a:xfrm>
            <a:off x="0" y="5916675"/>
            <a:ext cx="9056549" cy="502766"/>
          </a:xfrm>
          <a:prstGeom prst="rect">
            <a:avLst/>
          </a:prstGeom>
        </p:spPr>
        <p:txBody>
          <a:bodyPr wrap="square">
            <a:spAutoFit/>
          </a:bodyPr>
          <a:lstStyle/>
          <a:p>
            <a:pPr algn="r" defTabSz="1219200"/>
            <a:r>
              <a:rPr lang="en-US" altLang="zh-CN" sz="2665"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a:t>
            </a:r>
            <a:r>
              <a:rPr lang="zh-CN" altLang="en-US" sz="2665"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习近平</a:t>
            </a:r>
            <a:r>
              <a:rPr lang="en-US" altLang="zh-CN" sz="2665"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a:t>
            </a:r>
            <a:r>
              <a:rPr lang="zh-CN" altLang="en-US" sz="2665"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sz="2665" dirty="0">
                <a:solidFill>
                  <a:srgbClr val="FFBE00">
                    <a:lumMod val="40000"/>
                    <a:lumOff val="60000"/>
                  </a:srgbClr>
                </a:solidFill>
                <a:latin typeface="微软雅黑" panose="020B0503020204020204" pitchFamily="34" charset="-122"/>
                <a:ea typeface="微软雅黑" panose="020B0503020204020204" pitchFamily="34" charset="-122"/>
                <a:cs typeface="+mn-ea"/>
                <a:sym typeface="+mn-lt"/>
              </a:rPr>
              <a:t>》</a:t>
            </a:r>
            <a:endParaRPr lang="zh-CN" altLang="en-US" sz="2665" dirty="0">
              <a:solidFill>
                <a:srgbClr val="FFBE00">
                  <a:lumMod val="40000"/>
                  <a:lumOff val="60000"/>
                </a:srgbClr>
              </a:solidFill>
              <a:latin typeface="微软雅黑" panose="020B0503020204020204" pitchFamily="34" charset="-122"/>
              <a:ea typeface="微软雅黑" panose="020B0503020204020204" pitchFamily="34" charset="-122"/>
            </a:endParaRPr>
          </a:p>
        </p:txBody>
      </p:sp>
      <p:sp>
        <p:nvSpPr>
          <p:cNvPr id="4" name="矩形 3"/>
          <p:cNvSpPr/>
          <p:nvPr/>
        </p:nvSpPr>
        <p:spPr>
          <a:xfrm>
            <a:off x="303183" y="3849995"/>
            <a:ext cx="9729255" cy="1865126"/>
          </a:xfrm>
          <a:prstGeom prst="rect">
            <a:avLst/>
          </a:prstGeom>
        </p:spPr>
        <p:txBody>
          <a:bodyPr wrap="square">
            <a:spAutoFit/>
          </a:bodyPr>
          <a:lstStyle/>
          <a:p>
            <a:pP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cs typeface="+mn-ea"/>
                <a:sym typeface="+mn-lt"/>
              </a:rPr>
              <a:t>在各级党组织的全部活动中，都要坚持引导广大党员、干部特别是领导干部自觉学习党章、遵守党章、贯彻党章、维护党章，自觉加强党性修养，增强党的意识、宗旨意识、执政意识、大局意识、责任意识，切实做到为党分忧、为国尽责、为民奉献。</a:t>
            </a:r>
            <a:endParaRPr lang="zh-CN" altLang="zh-CN" sz="2400" b="1" dirty="0">
              <a:solidFill>
                <a:srgbClr val="FFBE00">
                  <a:lumMod val="40000"/>
                  <a:lumOff val="60000"/>
                </a:srgbClr>
              </a:solidFill>
              <a:latin typeface="Impact" panose="020B080603090205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anim calcmode="lin" valueType="num">
                                      <p:cBhvr>
                                        <p:cTn id="12" dur="1500" fill="hold"/>
                                        <p:tgtEl>
                                          <p:spTgt spid="3"/>
                                        </p:tgtEl>
                                        <p:attrNameLst>
                                          <p:attrName>ppt_x</p:attrName>
                                        </p:attrNameLst>
                                      </p:cBhvr>
                                      <p:tavLst>
                                        <p:tav tm="0">
                                          <p:val>
                                            <p:strVal val="#ppt_x"/>
                                          </p:val>
                                        </p:tav>
                                        <p:tav tm="100000">
                                          <p:val>
                                            <p:strVal val="#ppt_x"/>
                                          </p:val>
                                        </p:tav>
                                      </p:tavLst>
                                    </p:anim>
                                    <p:anim calcmode="lin" valueType="num">
                                      <p:cBhvr>
                                        <p:cTn id="13"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党章的基本架构</a:t>
            </a:r>
          </a:p>
        </p:txBody>
      </p:sp>
      <p:sp>
        <p:nvSpPr>
          <p:cNvPr id="44" name="矩形 43"/>
          <p:cNvSpPr/>
          <p:nvPr/>
        </p:nvSpPr>
        <p:spPr>
          <a:xfrm>
            <a:off x="1007435" y="5363570"/>
            <a:ext cx="10465163" cy="880113"/>
          </a:xfrm>
          <a:prstGeom prst="rect">
            <a:avLst/>
          </a:prstGeom>
          <a:ln w="19050">
            <a:noFill/>
          </a:ln>
        </p:spPr>
        <p:txBody>
          <a:bodyPr wrap="square">
            <a:spAutoFit/>
          </a:bodyPr>
          <a:lstStyle/>
          <a:p>
            <a:pPr algn="just" defTabSz="1219200">
              <a:lnSpc>
                <a:spcPct val="120000"/>
              </a:lnSpc>
            </a:pP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党章</a:t>
            </a:r>
            <a:r>
              <a:rPr lang="en-US" altLang="zh-CN" sz="2135" dirty="0">
                <a:solidFill>
                  <a:srgbClr val="000000">
                    <a:lumMod val="75000"/>
                    <a:lumOff val="25000"/>
                  </a:srgbClr>
                </a:solidFill>
                <a:latin typeface="Impact" panose="020B0806030902050204"/>
                <a:ea typeface="微软雅黑" panose="020B0503020204020204" pitchFamily="34" charset="-122"/>
                <a:cs typeface="+mn-ea"/>
                <a:sym typeface="+mn-lt"/>
              </a:rPr>
              <a:t>17000</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余字，由总纲和</a:t>
            </a:r>
            <a:r>
              <a:rPr lang="en-US" altLang="zh-CN" sz="2135" b="1" dirty="0">
                <a:solidFill>
                  <a:srgbClr val="000000">
                    <a:lumMod val="75000"/>
                    <a:lumOff val="25000"/>
                  </a:srgbClr>
                </a:solidFill>
                <a:latin typeface="Impact" panose="020B0806030902050204"/>
                <a:ea typeface="微软雅黑" panose="020B0503020204020204" pitchFamily="34" charset="-122"/>
                <a:cs typeface="+mn-ea"/>
                <a:sym typeface="+mn-lt"/>
              </a:rPr>
              <a:t>11</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章组成，共</a:t>
            </a:r>
            <a:r>
              <a:rPr lang="en-US" altLang="zh-CN" sz="2135" dirty="0">
                <a:solidFill>
                  <a:srgbClr val="000000">
                    <a:lumMod val="75000"/>
                    <a:lumOff val="25000"/>
                  </a:srgbClr>
                </a:solidFill>
                <a:latin typeface="Impact" panose="020B0806030902050204"/>
                <a:ea typeface="微软雅黑" panose="020B0503020204020204" pitchFamily="34" charset="-122"/>
                <a:cs typeface="+mn-ea"/>
                <a:sym typeface="+mn-lt"/>
              </a:rPr>
              <a:t>53</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条。总纲占四分之一以上篇幅，</a:t>
            </a:r>
            <a:r>
              <a:rPr lang="en-US" altLang="zh-CN" sz="2135" dirty="0">
                <a:solidFill>
                  <a:srgbClr val="000000">
                    <a:lumMod val="75000"/>
                    <a:lumOff val="25000"/>
                  </a:srgbClr>
                </a:solidFill>
                <a:latin typeface="Impact" panose="020B0806030902050204"/>
                <a:ea typeface="微软雅黑" panose="020B0503020204020204" pitchFamily="34" charset="-122"/>
                <a:cs typeface="+mn-ea"/>
                <a:sym typeface="+mn-lt"/>
              </a:rPr>
              <a:t>6000</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余字，</a:t>
            </a:r>
            <a:r>
              <a:rPr lang="en-US" altLang="zh-CN" sz="2135" dirty="0">
                <a:solidFill>
                  <a:srgbClr val="000000">
                    <a:lumMod val="75000"/>
                    <a:lumOff val="25000"/>
                  </a:srgbClr>
                </a:solidFill>
                <a:latin typeface="Impact" panose="020B0806030902050204"/>
                <a:ea typeface="微软雅黑" panose="020B0503020204020204" pitchFamily="34" charset="-122"/>
                <a:cs typeface="+mn-ea"/>
                <a:sym typeface="+mn-lt"/>
              </a:rPr>
              <a:t>1—11</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章实际是它的具体化。</a:t>
            </a:r>
          </a:p>
        </p:txBody>
      </p:sp>
      <p:grpSp>
        <p:nvGrpSpPr>
          <p:cNvPr id="4" name="组合 3"/>
          <p:cNvGrpSpPr/>
          <p:nvPr/>
        </p:nvGrpSpPr>
        <p:grpSpPr>
          <a:xfrm>
            <a:off x="620761" y="2265828"/>
            <a:ext cx="5583379" cy="1148780"/>
            <a:chOff x="465571" y="1699370"/>
            <a:chExt cx="4187534" cy="861585"/>
          </a:xfrm>
        </p:grpSpPr>
        <p:grpSp>
          <p:nvGrpSpPr>
            <p:cNvPr id="49" name="组合 48"/>
            <p:cNvGrpSpPr>
              <a:grpSpLocks noChangeAspect="1"/>
            </p:cNvGrpSpPr>
            <p:nvPr/>
          </p:nvGrpSpPr>
          <p:grpSpPr>
            <a:xfrm>
              <a:off x="465571" y="1699370"/>
              <a:ext cx="1224587" cy="589855"/>
              <a:chOff x="1672035" y="1687395"/>
              <a:chExt cx="938928" cy="452259"/>
            </a:xfrm>
            <a:effectLst>
              <a:outerShdw blurRad="50800" dist="38100" dir="5400000" algn="t" rotWithShape="0">
                <a:prstClr val="black">
                  <a:alpha val="40000"/>
                </a:prstClr>
              </a:outerShdw>
            </a:effectLst>
          </p:grpSpPr>
          <p:pic>
            <p:nvPicPr>
              <p:cNvPr id="50"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组合 51"/>
            <p:cNvGrpSpPr/>
            <p:nvPr/>
          </p:nvGrpSpPr>
          <p:grpSpPr>
            <a:xfrm>
              <a:off x="3356060" y="1864502"/>
              <a:ext cx="540000" cy="540000"/>
              <a:chOff x="4098675" y="1936897"/>
              <a:chExt cx="1175403" cy="1175401"/>
            </a:xfrm>
            <a:effectLst/>
          </p:grpSpPr>
          <p:sp>
            <p:nvSpPr>
              <p:cNvPr id="53" name="矩形 52"/>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54" name="直接连接符 53"/>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3374032" y="1846060"/>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章</a:t>
              </a:r>
            </a:p>
          </p:txBody>
        </p:sp>
        <p:grpSp>
          <p:nvGrpSpPr>
            <p:cNvPr id="57" name="组合 56"/>
            <p:cNvGrpSpPr/>
            <p:nvPr/>
          </p:nvGrpSpPr>
          <p:grpSpPr>
            <a:xfrm>
              <a:off x="3932124" y="1864502"/>
              <a:ext cx="540000" cy="540000"/>
              <a:chOff x="4098675" y="1936897"/>
              <a:chExt cx="1175403" cy="1175401"/>
            </a:xfrm>
            <a:effectLst/>
          </p:grpSpPr>
          <p:sp>
            <p:nvSpPr>
              <p:cNvPr id="58" name="矩形 57"/>
              <p:cNvSpPr/>
              <p:nvPr/>
            </p:nvSpPr>
            <p:spPr>
              <a:xfrm>
                <a:off x="4098675" y="1936897"/>
                <a:ext cx="1175403" cy="11754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59" name="直接连接符 58"/>
              <p:cNvCxnSpPr/>
              <p:nvPr/>
            </p:nvCxnSpPr>
            <p:spPr>
              <a:xfrm>
                <a:off x="4098675" y="2524598"/>
                <a:ext cx="117540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4098676" y="2524598"/>
                <a:ext cx="117540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61" name="文本框 60"/>
            <p:cNvSpPr txBox="1"/>
            <p:nvPr/>
          </p:nvSpPr>
          <p:spPr>
            <a:xfrm>
              <a:off x="3950096" y="1838038"/>
              <a:ext cx="504056" cy="586267"/>
            </a:xfrm>
            <a:prstGeom prst="rect">
              <a:avLst/>
            </a:prstGeom>
            <a:noFill/>
            <a:effectLst/>
          </p:spPr>
          <p:txBody>
            <a:bodyPr wrap="square" rtlCol="0">
              <a:spAutoFit/>
            </a:bodyPr>
            <a:lstStyle/>
            <a:p>
              <a:pPr algn="ctr" defTabSz="1219200">
                <a:lnSpc>
                  <a:spcPct val="120000"/>
                </a:lnSpc>
              </a:pPr>
              <a:r>
                <a:rPr lang="zh-CN" altLang="en-US" sz="3735" b="1" dirty="0">
                  <a:solidFill>
                    <a:srgbClr val="9B0D13"/>
                  </a:solidFill>
                  <a:latin typeface="Impact" panose="020B0806030902050204"/>
                  <a:ea typeface="微软雅黑" panose="020B0503020204020204" pitchFamily="34" charset="-122"/>
                  <a:cs typeface="+mn-ea"/>
                  <a:sym typeface="+mn-lt"/>
                </a:rPr>
                <a:t>程</a:t>
              </a:r>
            </a:p>
          </p:txBody>
        </p:sp>
        <p:grpSp>
          <p:nvGrpSpPr>
            <p:cNvPr id="62" name="组合 61"/>
            <p:cNvGrpSpPr/>
            <p:nvPr/>
          </p:nvGrpSpPr>
          <p:grpSpPr>
            <a:xfrm>
              <a:off x="1475221" y="1849006"/>
              <a:ext cx="2102930" cy="640070"/>
              <a:chOff x="539552" y="1491630"/>
              <a:chExt cx="2102930" cy="640070"/>
            </a:xfrm>
          </p:grpSpPr>
          <p:sp>
            <p:nvSpPr>
              <p:cNvPr id="63" name="文本框 62"/>
              <p:cNvSpPr txBox="1"/>
              <p:nvPr/>
            </p:nvSpPr>
            <p:spPr>
              <a:xfrm>
                <a:off x="539552" y="1491630"/>
                <a:ext cx="2102930" cy="512448"/>
              </a:xfrm>
              <a:prstGeom prst="rect">
                <a:avLst/>
              </a:prstGeom>
              <a:noFill/>
              <a:effectLst/>
            </p:spPr>
            <p:txBody>
              <a:bodyPr wrap="square" rtlCol="0">
                <a:spAutoFit/>
              </a:bodyPr>
              <a:lstStyle/>
              <a:p>
                <a:pPr algn="ct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64" name="TextBox 19"/>
              <p:cNvSpPr txBox="1"/>
              <p:nvPr/>
            </p:nvSpPr>
            <p:spPr>
              <a:xfrm>
                <a:off x="551308" y="1877832"/>
                <a:ext cx="1836753" cy="253868"/>
              </a:xfrm>
              <a:prstGeom prst="rect">
                <a:avLst/>
              </a:prstGeom>
              <a:noFill/>
              <a:effectLst/>
            </p:spPr>
            <p:txBody>
              <a:bodyPr wrap="none" rtlCol="0">
                <a:spAutoFit/>
              </a:bodyPr>
              <a:lstStyle/>
              <a:p>
                <a:pPr defTabSz="1219200">
                  <a:lnSpc>
                    <a:spcPct val="120000"/>
                  </a:lnSpc>
                </a:pPr>
                <a:r>
                  <a:rPr lang="en-US" altLang="zh-CN" sz="1335"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335" b="1" dirty="0">
                  <a:solidFill>
                    <a:srgbClr val="9B0D13"/>
                  </a:solidFill>
                  <a:latin typeface="微软雅黑" panose="020B0503020204020204" pitchFamily="34" charset="-122"/>
                  <a:ea typeface="微软雅黑" panose="020B0503020204020204" pitchFamily="34" charset="-122"/>
                  <a:cs typeface="+mn-ea"/>
                  <a:sym typeface="+mn-lt"/>
                </a:endParaRPr>
              </a:p>
            </p:txBody>
          </p:sp>
        </p:grpSp>
        <p:sp>
          <p:nvSpPr>
            <p:cNvPr id="65" name="矩形 64"/>
            <p:cNvSpPr/>
            <p:nvPr/>
          </p:nvSpPr>
          <p:spPr>
            <a:xfrm>
              <a:off x="692665" y="2495873"/>
              <a:ext cx="3960440" cy="6508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3200">
                <a:solidFill>
                  <a:srgbClr val="FFBE00">
                    <a:lumMod val="40000"/>
                    <a:lumOff val="60000"/>
                  </a:srgbClr>
                </a:solidFill>
                <a:latin typeface="Impact" panose="020B0806030902050204"/>
                <a:ea typeface="微软雅黑" panose="020B0503020204020204" pitchFamily="34" charset="-122"/>
                <a:cs typeface="+mn-ea"/>
                <a:sym typeface="+mn-lt"/>
              </a:endParaRPr>
            </a:p>
          </p:txBody>
        </p:sp>
      </p:grpSp>
      <p:sp>
        <p:nvSpPr>
          <p:cNvPr id="10" name="矩形 9"/>
          <p:cNvSpPr/>
          <p:nvPr/>
        </p:nvSpPr>
        <p:spPr>
          <a:xfrm>
            <a:off x="923553" y="3621021"/>
            <a:ext cx="2303775" cy="1440000"/>
          </a:xfrm>
          <a:prstGeom prst="rect">
            <a:avLst/>
          </a:prstGeom>
          <a:solidFill>
            <a:schemeClr val="tx1">
              <a:lumMod val="65000"/>
              <a:lumOff val="3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735" dirty="0">
                <a:solidFill>
                  <a:srgbClr val="FFBE00">
                    <a:lumMod val="40000"/>
                    <a:lumOff val="60000"/>
                  </a:srgbClr>
                </a:solidFill>
                <a:latin typeface="Impact" panose="020B0806030902050204"/>
                <a:ea typeface="微软雅黑" panose="020B0503020204020204" pitchFamily="34" charset="-122"/>
                <a:cs typeface="+mn-ea"/>
                <a:sym typeface="+mn-lt"/>
              </a:rPr>
              <a:t>17000</a:t>
            </a:r>
            <a:r>
              <a:rPr lang="en-US" altLang="zh-CN" sz="3735" b="1" dirty="0">
                <a:solidFill>
                  <a:srgbClr val="FFBE00">
                    <a:lumMod val="40000"/>
                    <a:lumOff val="60000"/>
                  </a:srgbClr>
                </a:solidFill>
                <a:latin typeface="Impact" panose="020B0806030902050204"/>
                <a:ea typeface="微软雅黑" panose="020B0503020204020204" pitchFamily="34" charset="-122"/>
                <a:cs typeface="+mn-ea"/>
                <a:sym typeface="+mn-lt"/>
              </a:rPr>
              <a:t> </a:t>
            </a:r>
            <a:r>
              <a:rPr lang="zh-CN" altLang="en-US" sz="3200" b="1" dirty="0">
                <a:solidFill>
                  <a:srgbClr val="FFBE00">
                    <a:lumMod val="40000"/>
                    <a:lumOff val="60000"/>
                  </a:srgbClr>
                </a:solidFill>
                <a:latin typeface="Impact" panose="020B0806030902050204"/>
                <a:ea typeface="微软雅黑" panose="020B0503020204020204" pitchFamily="34" charset="-122"/>
                <a:cs typeface="+mn-ea"/>
                <a:sym typeface="+mn-lt"/>
              </a:rPr>
              <a:t>字</a:t>
            </a:r>
          </a:p>
        </p:txBody>
      </p:sp>
      <p:sp>
        <p:nvSpPr>
          <p:cNvPr id="36" name="矩形 35"/>
          <p:cNvSpPr/>
          <p:nvPr/>
        </p:nvSpPr>
        <p:spPr>
          <a:xfrm>
            <a:off x="4119687" y="3621021"/>
            <a:ext cx="1920000" cy="1440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200" b="1" dirty="0">
                <a:solidFill>
                  <a:srgbClr val="FFBE00">
                    <a:lumMod val="40000"/>
                    <a:lumOff val="60000"/>
                  </a:srgbClr>
                </a:solidFill>
                <a:latin typeface="Impact" panose="020B0806030902050204"/>
                <a:ea typeface="微软雅黑" panose="020B0503020204020204" pitchFamily="34" charset="-122"/>
                <a:cs typeface="+mn-ea"/>
                <a:sym typeface="+mn-lt"/>
              </a:rPr>
              <a:t>总纲</a:t>
            </a:r>
          </a:p>
        </p:txBody>
      </p:sp>
      <p:sp>
        <p:nvSpPr>
          <p:cNvPr id="37" name="矩形 36"/>
          <p:cNvSpPr/>
          <p:nvPr/>
        </p:nvSpPr>
        <p:spPr>
          <a:xfrm>
            <a:off x="6932047" y="3621021"/>
            <a:ext cx="1920000" cy="1440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735" dirty="0">
                <a:solidFill>
                  <a:srgbClr val="FFBE00">
                    <a:lumMod val="40000"/>
                    <a:lumOff val="60000"/>
                  </a:srgbClr>
                </a:solidFill>
                <a:latin typeface="Impact" panose="020B0806030902050204"/>
                <a:ea typeface="微软雅黑" panose="020B0503020204020204" pitchFamily="34" charset="-122"/>
                <a:cs typeface="+mn-ea"/>
                <a:sym typeface="+mn-lt"/>
              </a:rPr>
              <a:t>11</a:t>
            </a:r>
            <a:r>
              <a:rPr lang="en-US" altLang="zh-CN" sz="3735" b="1" dirty="0">
                <a:solidFill>
                  <a:srgbClr val="FFBE00">
                    <a:lumMod val="40000"/>
                    <a:lumOff val="60000"/>
                  </a:srgbClr>
                </a:solidFill>
                <a:latin typeface="Impact" panose="020B0806030902050204"/>
                <a:ea typeface="微软雅黑" panose="020B0503020204020204" pitchFamily="34" charset="-122"/>
                <a:cs typeface="+mn-ea"/>
                <a:sym typeface="+mn-lt"/>
              </a:rPr>
              <a:t> </a:t>
            </a:r>
            <a:r>
              <a:rPr lang="zh-CN" altLang="en-US" sz="3200" b="1" dirty="0">
                <a:solidFill>
                  <a:srgbClr val="FFBE00">
                    <a:lumMod val="40000"/>
                    <a:lumOff val="60000"/>
                  </a:srgbClr>
                </a:solidFill>
                <a:latin typeface="Impact" panose="020B0806030902050204"/>
                <a:ea typeface="微软雅黑" panose="020B0503020204020204" pitchFamily="34" charset="-122"/>
                <a:cs typeface="+mn-ea"/>
                <a:sym typeface="+mn-lt"/>
              </a:rPr>
              <a:t>章</a:t>
            </a:r>
          </a:p>
        </p:txBody>
      </p:sp>
      <p:sp>
        <p:nvSpPr>
          <p:cNvPr id="38" name="矩形 37"/>
          <p:cNvSpPr/>
          <p:nvPr/>
        </p:nvSpPr>
        <p:spPr>
          <a:xfrm>
            <a:off x="9744405" y="3621021"/>
            <a:ext cx="1920000" cy="1440000"/>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735" dirty="0">
                <a:solidFill>
                  <a:srgbClr val="FFBE00">
                    <a:lumMod val="40000"/>
                    <a:lumOff val="60000"/>
                  </a:srgbClr>
                </a:solidFill>
                <a:latin typeface="Impact" panose="020B0806030902050204"/>
                <a:ea typeface="微软雅黑" panose="020B0503020204020204" pitchFamily="34" charset="-122"/>
                <a:cs typeface="+mn-ea"/>
                <a:sym typeface="+mn-lt"/>
              </a:rPr>
              <a:t>53</a:t>
            </a:r>
            <a:r>
              <a:rPr lang="en-US" altLang="zh-CN" sz="3735" b="1" dirty="0">
                <a:solidFill>
                  <a:srgbClr val="FFBE00">
                    <a:lumMod val="40000"/>
                    <a:lumOff val="60000"/>
                  </a:srgbClr>
                </a:solidFill>
                <a:latin typeface="Impact" panose="020B0806030902050204"/>
                <a:ea typeface="微软雅黑" panose="020B0503020204020204" pitchFamily="34" charset="-122"/>
                <a:cs typeface="+mn-ea"/>
                <a:sym typeface="+mn-lt"/>
              </a:rPr>
              <a:t> </a:t>
            </a:r>
            <a:r>
              <a:rPr lang="zh-CN" altLang="en-US" sz="3200" b="1" dirty="0">
                <a:solidFill>
                  <a:srgbClr val="FFBE00">
                    <a:lumMod val="40000"/>
                    <a:lumOff val="60000"/>
                  </a:srgbClr>
                </a:solidFill>
                <a:latin typeface="Impact" panose="020B0806030902050204"/>
                <a:ea typeface="微软雅黑" panose="020B0503020204020204" pitchFamily="34" charset="-122"/>
                <a:cs typeface="+mn-ea"/>
                <a:sym typeface="+mn-lt"/>
              </a:rPr>
              <a:t>条</a:t>
            </a:r>
          </a:p>
        </p:txBody>
      </p:sp>
      <p:sp>
        <p:nvSpPr>
          <p:cNvPr id="11" name="加号 10"/>
          <p:cNvSpPr/>
          <p:nvPr/>
        </p:nvSpPr>
        <p:spPr>
          <a:xfrm>
            <a:off x="6129715" y="3984869"/>
            <a:ext cx="712304" cy="712304"/>
          </a:xfrm>
          <a:prstGeom prst="mathPlus">
            <a:avLst/>
          </a:prstGeom>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40" name="等于号 39"/>
          <p:cNvSpPr/>
          <p:nvPr/>
        </p:nvSpPr>
        <p:spPr>
          <a:xfrm>
            <a:off x="8942075" y="3984869"/>
            <a:ext cx="712304" cy="712304"/>
          </a:xfrm>
          <a:prstGeom prst="mathEqual">
            <a:avLst/>
          </a:prstGeom>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500"/>
                                        <p:tgtEl>
                                          <p:spTgt spid="10"/>
                                        </p:tgtEl>
                                      </p:cBhvr>
                                    </p:animEffect>
                                    <p:anim calcmode="lin" valueType="num">
                                      <p:cBhvr>
                                        <p:cTn id="14" dur="1500" fill="hold"/>
                                        <p:tgtEl>
                                          <p:spTgt spid="10"/>
                                        </p:tgtEl>
                                        <p:attrNameLst>
                                          <p:attrName>ppt_x</p:attrName>
                                        </p:attrNameLst>
                                      </p:cBhvr>
                                      <p:tavLst>
                                        <p:tav tm="0">
                                          <p:val>
                                            <p:strVal val="#ppt_x"/>
                                          </p:val>
                                        </p:tav>
                                        <p:tav tm="100000">
                                          <p:val>
                                            <p:strVal val="#ppt_x"/>
                                          </p:val>
                                        </p:tav>
                                      </p:tavLst>
                                    </p:anim>
                                    <p:anim calcmode="lin" valueType="num">
                                      <p:cBhvr>
                                        <p:cTn id="15" dur="15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500"/>
                                        <p:tgtEl>
                                          <p:spTgt spid="36"/>
                                        </p:tgtEl>
                                      </p:cBhvr>
                                    </p:animEffect>
                                    <p:anim calcmode="lin" valueType="num">
                                      <p:cBhvr>
                                        <p:cTn id="19" dur="1500" fill="hold"/>
                                        <p:tgtEl>
                                          <p:spTgt spid="36"/>
                                        </p:tgtEl>
                                        <p:attrNameLst>
                                          <p:attrName>ppt_x</p:attrName>
                                        </p:attrNameLst>
                                      </p:cBhvr>
                                      <p:tavLst>
                                        <p:tav tm="0">
                                          <p:val>
                                            <p:strVal val="#ppt_x"/>
                                          </p:val>
                                        </p:tav>
                                        <p:tav tm="100000">
                                          <p:val>
                                            <p:strVal val="#ppt_x"/>
                                          </p:val>
                                        </p:tav>
                                      </p:tavLst>
                                    </p:anim>
                                    <p:anim calcmode="lin" valueType="num">
                                      <p:cBhvr>
                                        <p:cTn id="20" dur="1500" fill="hold"/>
                                        <p:tgtEl>
                                          <p:spTgt spid="3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500"/>
                                        <p:tgtEl>
                                          <p:spTgt spid="37"/>
                                        </p:tgtEl>
                                      </p:cBhvr>
                                    </p:animEffect>
                                    <p:anim calcmode="lin" valueType="num">
                                      <p:cBhvr>
                                        <p:cTn id="24" dur="1500" fill="hold"/>
                                        <p:tgtEl>
                                          <p:spTgt spid="37"/>
                                        </p:tgtEl>
                                        <p:attrNameLst>
                                          <p:attrName>ppt_x</p:attrName>
                                        </p:attrNameLst>
                                      </p:cBhvr>
                                      <p:tavLst>
                                        <p:tav tm="0">
                                          <p:val>
                                            <p:strVal val="#ppt_x"/>
                                          </p:val>
                                        </p:tav>
                                        <p:tav tm="100000">
                                          <p:val>
                                            <p:strVal val="#ppt_x"/>
                                          </p:val>
                                        </p:tav>
                                      </p:tavLst>
                                    </p:anim>
                                    <p:anim calcmode="lin" valueType="num">
                                      <p:cBhvr>
                                        <p:cTn id="25" dur="1500" fill="hold"/>
                                        <p:tgtEl>
                                          <p:spTgt spid="3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500"/>
                                        <p:tgtEl>
                                          <p:spTgt spid="38"/>
                                        </p:tgtEl>
                                      </p:cBhvr>
                                    </p:animEffect>
                                    <p:anim calcmode="lin" valueType="num">
                                      <p:cBhvr>
                                        <p:cTn id="29" dur="1500" fill="hold"/>
                                        <p:tgtEl>
                                          <p:spTgt spid="38"/>
                                        </p:tgtEl>
                                        <p:attrNameLst>
                                          <p:attrName>ppt_x</p:attrName>
                                        </p:attrNameLst>
                                      </p:cBhvr>
                                      <p:tavLst>
                                        <p:tav tm="0">
                                          <p:val>
                                            <p:strVal val="#ppt_x"/>
                                          </p:val>
                                        </p:tav>
                                        <p:tav tm="100000">
                                          <p:val>
                                            <p:strVal val="#ppt_x"/>
                                          </p:val>
                                        </p:tav>
                                      </p:tavLst>
                                    </p:anim>
                                    <p:anim calcmode="lin" valueType="num">
                                      <p:cBhvr>
                                        <p:cTn id="30" dur="1500" fill="hold"/>
                                        <p:tgtEl>
                                          <p:spTgt spid="3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500"/>
                                        <p:tgtEl>
                                          <p:spTgt spid="11"/>
                                        </p:tgtEl>
                                      </p:cBhvr>
                                    </p:animEffect>
                                    <p:anim calcmode="lin" valueType="num">
                                      <p:cBhvr>
                                        <p:cTn id="34" dur="1500" fill="hold"/>
                                        <p:tgtEl>
                                          <p:spTgt spid="11"/>
                                        </p:tgtEl>
                                        <p:attrNameLst>
                                          <p:attrName>ppt_x</p:attrName>
                                        </p:attrNameLst>
                                      </p:cBhvr>
                                      <p:tavLst>
                                        <p:tav tm="0">
                                          <p:val>
                                            <p:strVal val="#ppt_x"/>
                                          </p:val>
                                        </p:tav>
                                        <p:tav tm="100000">
                                          <p:val>
                                            <p:strVal val="#ppt_x"/>
                                          </p:val>
                                        </p:tav>
                                      </p:tavLst>
                                    </p:anim>
                                    <p:anim calcmode="lin" valueType="num">
                                      <p:cBhvr>
                                        <p:cTn id="35" dur="15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500"/>
                                        <p:tgtEl>
                                          <p:spTgt spid="40"/>
                                        </p:tgtEl>
                                      </p:cBhvr>
                                    </p:animEffect>
                                    <p:anim calcmode="lin" valueType="num">
                                      <p:cBhvr>
                                        <p:cTn id="39" dur="1500" fill="hold"/>
                                        <p:tgtEl>
                                          <p:spTgt spid="40"/>
                                        </p:tgtEl>
                                        <p:attrNameLst>
                                          <p:attrName>ppt_x</p:attrName>
                                        </p:attrNameLst>
                                      </p:cBhvr>
                                      <p:tavLst>
                                        <p:tav tm="0">
                                          <p:val>
                                            <p:strVal val="#ppt_x"/>
                                          </p:val>
                                        </p:tav>
                                        <p:tav tm="100000">
                                          <p:val>
                                            <p:strVal val="#ppt_x"/>
                                          </p:val>
                                        </p:tav>
                                      </p:tavLst>
                                    </p:anim>
                                    <p:anim calcmode="lin" valueType="num">
                                      <p:cBhvr>
                                        <p:cTn id="40" dur="1500" fill="hold"/>
                                        <p:tgtEl>
                                          <p:spTgt spid="4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1" presetClass="entr" presetSubtype="0" fill="hold" grpId="0" nodeType="afterEffect">
                                  <p:stCondLst>
                                    <p:cond delay="0"/>
                                  </p:stCondLst>
                                  <p:iterate type="lt">
                                    <p:tmAbs val="80"/>
                                  </p:iterate>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animBg="1"/>
      <p:bldP spid="36" grpId="0" animBg="1"/>
      <p:bldP spid="37" grpId="0" animBg="1"/>
      <p:bldP spid="38" grpId="0" animBg="1"/>
      <p:bldP spid="11" grpId="0" animBg="1"/>
      <p:bldP spid="4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总书记对学习党章的四点要求</a:t>
            </a:r>
          </a:p>
        </p:txBody>
      </p:sp>
      <p:sp>
        <p:nvSpPr>
          <p:cNvPr id="21" name="矩形 20"/>
          <p:cNvSpPr/>
          <p:nvPr/>
        </p:nvSpPr>
        <p:spPr>
          <a:xfrm>
            <a:off x="746804" y="5036115"/>
            <a:ext cx="4080000"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665" b="1" dirty="0">
                <a:solidFill>
                  <a:srgbClr val="FFBE00">
                    <a:lumMod val="40000"/>
                    <a:lumOff val="60000"/>
                  </a:srgbClr>
                </a:solidFill>
                <a:latin typeface="Impact" panose="020B0806030902050204"/>
                <a:ea typeface="微软雅黑" panose="020B0503020204020204" pitchFamily="34" charset="-122"/>
              </a:rPr>
              <a:t>四点要求</a:t>
            </a:r>
          </a:p>
        </p:txBody>
      </p:sp>
      <p:sp>
        <p:nvSpPr>
          <p:cNvPr id="22" name="TextBox 21"/>
          <p:cNvSpPr txBox="1"/>
          <p:nvPr/>
        </p:nvSpPr>
        <p:spPr>
          <a:xfrm>
            <a:off x="335360" y="3663112"/>
            <a:ext cx="4635909" cy="978729"/>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学习和遵守  </a:t>
            </a:r>
            <a:r>
              <a:rPr lang="zh-CN" altLang="en-US" sz="4800" b="1" dirty="0">
                <a:solidFill>
                  <a:srgbClr val="9B0D13"/>
                </a:solidFill>
                <a:latin typeface="Impact" panose="020B0806030902050204"/>
                <a:ea typeface="微软雅黑" panose="020B0503020204020204" pitchFamily="34" charset="-122"/>
                <a:cs typeface="+mn-ea"/>
                <a:sym typeface="+mn-lt"/>
              </a:rPr>
              <a:t>党章</a:t>
            </a:r>
          </a:p>
        </p:txBody>
      </p:sp>
      <p:grpSp>
        <p:nvGrpSpPr>
          <p:cNvPr id="23" name="组合 22"/>
          <p:cNvGrpSpPr/>
          <p:nvPr/>
        </p:nvGrpSpPr>
        <p:grpSpPr>
          <a:xfrm>
            <a:off x="746803" y="2122828"/>
            <a:ext cx="4224467" cy="1219383"/>
            <a:chOff x="560102" y="1592122"/>
            <a:chExt cx="3168350" cy="914538"/>
          </a:xfrm>
        </p:grpSpPr>
        <p:grpSp>
          <p:nvGrpSpPr>
            <p:cNvPr id="24" name="组合 2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31" name="矩形 30"/>
          <p:cNvSpPr/>
          <p:nvPr/>
        </p:nvSpPr>
        <p:spPr>
          <a:xfrm>
            <a:off x="5327916" y="2540900"/>
            <a:ext cx="6719761" cy="1241622"/>
          </a:xfrm>
          <a:prstGeom prst="rect">
            <a:avLst/>
          </a:prstGeom>
        </p:spPr>
        <p:txBody>
          <a:bodyPr wrap="square">
            <a:spAutoFit/>
          </a:bodyPr>
          <a:lstStyle/>
          <a:p>
            <a:pPr defTabSz="1219200"/>
            <a:r>
              <a:rPr lang="zh-CN" altLang="en-US" sz="1865" b="1" dirty="0">
                <a:solidFill>
                  <a:srgbClr val="000000">
                    <a:lumMod val="75000"/>
                    <a:lumOff val="25000"/>
                  </a:srgbClr>
                </a:solidFill>
                <a:latin typeface="Impact" panose="020B0806030902050204"/>
                <a:ea typeface="微软雅黑" panose="020B0503020204020204" pitchFamily="34" charset="-122"/>
              </a:rPr>
              <a:t>要深刻理解把科学发展观同马克思列宁主义、毛泽东思想、邓小平理论、“三个代表”重要思想一道确立为党的指导思想的重大意义，深入领会科学发展观的精神实质，增强贯彻落实科学发展观的自觉性和坚定性，坚定不移走科学发展之路。水平。</a:t>
            </a:r>
          </a:p>
        </p:txBody>
      </p:sp>
      <p:sp>
        <p:nvSpPr>
          <p:cNvPr id="35" name="矩形 34"/>
          <p:cNvSpPr/>
          <p:nvPr/>
        </p:nvSpPr>
        <p:spPr>
          <a:xfrm>
            <a:off x="5327916" y="4677139"/>
            <a:ext cx="6719761" cy="1241622"/>
          </a:xfrm>
          <a:prstGeom prst="rect">
            <a:avLst/>
          </a:prstGeom>
        </p:spPr>
        <p:txBody>
          <a:bodyPr wrap="square">
            <a:spAutoFit/>
          </a:bodyPr>
          <a:lstStyle/>
          <a:p>
            <a:pPr defTabSz="1219200"/>
            <a:r>
              <a:rPr lang="zh-CN" altLang="en-US" sz="1865" b="1" dirty="0">
                <a:solidFill>
                  <a:srgbClr val="000000">
                    <a:lumMod val="75000"/>
                    <a:lumOff val="25000"/>
                  </a:srgbClr>
                </a:solidFill>
                <a:latin typeface="Impact" panose="020B0806030902050204"/>
                <a:ea typeface="微软雅黑" panose="020B0503020204020204" pitchFamily="34" charset="-122"/>
              </a:rPr>
              <a:t>要深刻理解在党章中完整表述中国特色社会主义道路、中国特色社会主义理论体系、中国特色社会主义制度的重大意义，深入领会中国特色社会主义的科学内涵，增强道路自信、理论自信、制度自信，坚定不移推进中国特色社会主义伟大事业。</a:t>
            </a:r>
          </a:p>
        </p:txBody>
      </p:sp>
      <p:grpSp>
        <p:nvGrpSpPr>
          <p:cNvPr id="5" name="组合 4"/>
          <p:cNvGrpSpPr/>
          <p:nvPr/>
        </p:nvGrpSpPr>
        <p:grpSpPr>
          <a:xfrm>
            <a:off x="5422467" y="1954553"/>
            <a:ext cx="2495989" cy="480000"/>
            <a:chOff x="4066850" y="1465915"/>
            <a:chExt cx="1871992" cy="360000"/>
          </a:xfrm>
        </p:grpSpPr>
        <p:sp>
          <p:nvSpPr>
            <p:cNvPr id="2" name="矩形 1"/>
            <p:cNvSpPr/>
            <p:nvPr/>
          </p:nvSpPr>
          <p:spPr>
            <a:xfrm>
              <a:off x="4066850" y="1465915"/>
              <a:ext cx="1259859"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rPr>
                <a:t>四点要求</a:t>
              </a:r>
            </a:p>
          </p:txBody>
        </p:sp>
        <p:sp>
          <p:nvSpPr>
            <p:cNvPr id="38" name="矩形 37"/>
            <p:cNvSpPr/>
            <p:nvPr/>
          </p:nvSpPr>
          <p:spPr>
            <a:xfrm>
              <a:off x="5326470" y="1465915"/>
              <a:ext cx="612372" cy="360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rPr>
                <a:t>01</a:t>
              </a:r>
              <a:endParaRPr lang="zh-CN" altLang="en-US" sz="3200" dirty="0">
                <a:solidFill>
                  <a:srgbClr val="FFBE00">
                    <a:lumMod val="40000"/>
                    <a:lumOff val="60000"/>
                  </a:srgbClr>
                </a:solidFill>
                <a:latin typeface="Impact" panose="020B0806030902050204"/>
                <a:ea typeface="微软雅黑" panose="020B0503020204020204" pitchFamily="34" charset="-122"/>
              </a:endParaRPr>
            </a:p>
          </p:txBody>
        </p:sp>
      </p:grpSp>
      <p:grpSp>
        <p:nvGrpSpPr>
          <p:cNvPr id="6" name="组合 5"/>
          <p:cNvGrpSpPr/>
          <p:nvPr/>
        </p:nvGrpSpPr>
        <p:grpSpPr>
          <a:xfrm>
            <a:off x="5422467" y="4113880"/>
            <a:ext cx="2495989" cy="480000"/>
            <a:chOff x="4066850" y="3085410"/>
            <a:chExt cx="1871992" cy="360000"/>
          </a:xfrm>
        </p:grpSpPr>
        <p:sp>
          <p:nvSpPr>
            <p:cNvPr id="45" name="矩形 44"/>
            <p:cNvSpPr/>
            <p:nvPr/>
          </p:nvSpPr>
          <p:spPr>
            <a:xfrm>
              <a:off x="4066850" y="3085410"/>
              <a:ext cx="1259859"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rPr>
                <a:t>四点要求</a:t>
              </a:r>
            </a:p>
          </p:txBody>
        </p:sp>
        <p:sp>
          <p:nvSpPr>
            <p:cNvPr id="46" name="矩形 45"/>
            <p:cNvSpPr/>
            <p:nvPr/>
          </p:nvSpPr>
          <p:spPr>
            <a:xfrm>
              <a:off x="5326470" y="3085410"/>
              <a:ext cx="612372" cy="360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rPr>
                <a:t>02</a:t>
              </a:r>
              <a:endParaRPr lang="zh-CN" altLang="en-US" sz="3200" dirty="0">
                <a:solidFill>
                  <a:srgbClr val="FFBE00">
                    <a:lumMod val="40000"/>
                    <a:lumOff val="60000"/>
                  </a:srgbClr>
                </a:solidFill>
                <a:latin typeface="Impact" panose="020B080603090205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2000" fill="hold"/>
                                        <p:tgtEl>
                                          <p:spTgt spid="21"/>
                                        </p:tgtEl>
                                        <p:attrNameLst>
                                          <p:attrName>ppt_w</p:attrName>
                                        </p:attrNameLst>
                                      </p:cBhvr>
                                      <p:tavLst>
                                        <p:tav tm="0">
                                          <p:val>
                                            <p:fltVal val="0"/>
                                          </p:val>
                                        </p:tav>
                                        <p:tav tm="100000">
                                          <p:val>
                                            <p:strVal val="#ppt_w"/>
                                          </p:val>
                                        </p:tav>
                                      </p:tavLst>
                                    </p:anim>
                                    <p:anim calcmode="lin" valueType="num">
                                      <p:cBhvr>
                                        <p:cTn id="18" dur="2000" fill="hold"/>
                                        <p:tgtEl>
                                          <p:spTgt spid="21"/>
                                        </p:tgtEl>
                                        <p:attrNameLst>
                                          <p:attrName>ppt_h</p:attrName>
                                        </p:attrNameLst>
                                      </p:cBhvr>
                                      <p:tavLst>
                                        <p:tav tm="0">
                                          <p:val>
                                            <p:fltVal val="0"/>
                                          </p:val>
                                        </p:tav>
                                        <p:tav tm="100000">
                                          <p:val>
                                            <p:strVal val="#ppt_h"/>
                                          </p:val>
                                        </p:tav>
                                      </p:tavLst>
                                    </p:anim>
                                    <p:animEffect transition="in" filter="fade">
                                      <p:cBhvr>
                                        <p:cTn id="19" dur="2000"/>
                                        <p:tgtEl>
                                          <p:spTgt spid="21"/>
                                        </p:tgtEl>
                                      </p:cBhvr>
                                    </p:animEffect>
                                  </p:childTnLst>
                                </p:cTn>
                              </p:par>
                            </p:childTnLst>
                          </p:cTn>
                        </p:par>
                        <p:par>
                          <p:cTn id="20" fill="hold">
                            <p:stCondLst>
                              <p:cond delay="5000"/>
                            </p:stCondLst>
                            <p:childTnLst>
                              <p:par>
                                <p:cTn id="21" presetID="3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500" fill="hold"/>
                                        <p:tgtEl>
                                          <p:spTgt spid="5"/>
                                        </p:tgtEl>
                                        <p:attrNameLst>
                                          <p:attrName>ppt_w</p:attrName>
                                        </p:attrNameLst>
                                      </p:cBhvr>
                                      <p:tavLst>
                                        <p:tav tm="0">
                                          <p:val>
                                            <p:fltVal val="0"/>
                                          </p:val>
                                        </p:tav>
                                        <p:tav tm="100000">
                                          <p:val>
                                            <p:strVal val="#ppt_w"/>
                                          </p:val>
                                        </p:tav>
                                      </p:tavLst>
                                    </p:anim>
                                    <p:anim calcmode="lin" valueType="num">
                                      <p:cBhvr>
                                        <p:cTn id="24" dur="1500" fill="hold"/>
                                        <p:tgtEl>
                                          <p:spTgt spid="5"/>
                                        </p:tgtEl>
                                        <p:attrNameLst>
                                          <p:attrName>ppt_h</p:attrName>
                                        </p:attrNameLst>
                                      </p:cBhvr>
                                      <p:tavLst>
                                        <p:tav tm="0">
                                          <p:val>
                                            <p:fltVal val="0"/>
                                          </p:val>
                                        </p:tav>
                                        <p:tav tm="100000">
                                          <p:val>
                                            <p:strVal val="#ppt_h"/>
                                          </p:val>
                                        </p:tav>
                                      </p:tavLst>
                                    </p:anim>
                                    <p:anim calcmode="lin" valueType="num">
                                      <p:cBhvr>
                                        <p:cTn id="25" dur="1500" fill="hold"/>
                                        <p:tgtEl>
                                          <p:spTgt spid="5"/>
                                        </p:tgtEl>
                                        <p:attrNameLst>
                                          <p:attrName>style.rotation</p:attrName>
                                        </p:attrNameLst>
                                      </p:cBhvr>
                                      <p:tavLst>
                                        <p:tav tm="0">
                                          <p:val>
                                            <p:fltVal val="90"/>
                                          </p:val>
                                        </p:tav>
                                        <p:tav tm="100000">
                                          <p:val>
                                            <p:fltVal val="0"/>
                                          </p:val>
                                        </p:tav>
                                      </p:tavLst>
                                    </p:anim>
                                    <p:animEffect transition="in" filter="fade">
                                      <p:cBhvr>
                                        <p:cTn id="26" dur="1500"/>
                                        <p:tgtEl>
                                          <p:spTgt spid="5"/>
                                        </p:tgtEl>
                                      </p:cBhvr>
                                    </p:animEffect>
                                  </p:childTnLst>
                                </p:cTn>
                              </p:par>
                            </p:childTnLst>
                          </p:cTn>
                        </p:par>
                        <p:par>
                          <p:cTn id="27" fill="hold">
                            <p:stCondLst>
                              <p:cond delay="6500"/>
                            </p:stCondLst>
                            <p:childTnLst>
                              <p:par>
                                <p:cTn id="28" presetID="6" presetClass="entr" presetSubtype="1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circle(in)">
                                      <p:cBhvr>
                                        <p:cTn id="30" dur="2000"/>
                                        <p:tgtEl>
                                          <p:spTgt spid="31"/>
                                        </p:tgtEl>
                                      </p:cBhvr>
                                    </p:animEffect>
                                  </p:childTnLst>
                                </p:cTn>
                              </p:par>
                            </p:childTnLst>
                          </p:cTn>
                        </p:par>
                        <p:par>
                          <p:cTn id="31" fill="hold">
                            <p:stCondLst>
                              <p:cond delay="8500"/>
                            </p:stCondLst>
                            <p:childTnLst>
                              <p:par>
                                <p:cTn id="32" presetID="31"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500" fill="hold"/>
                                        <p:tgtEl>
                                          <p:spTgt spid="6"/>
                                        </p:tgtEl>
                                        <p:attrNameLst>
                                          <p:attrName>ppt_w</p:attrName>
                                        </p:attrNameLst>
                                      </p:cBhvr>
                                      <p:tavLst>
                                        <p:tav tm="0">
                                          <p:val>
                                            <p:fltVal val="0"/>
                                          </p:val>
                                        </p:tav>
                                        <p:tav tm="100000">
                                          <p:val>
                                            <p:strVal val="#ppt_w"/>
                                          </p:val>
                                        </p:tav>
                                      </p:tavLst>
                                    </p:anim>
                                    <p:anim calcmode="lin" valueType="num">
                                      <p:cBhvr>
                                        <p:cTn id="35" dur="1500" fill="hold"/>
                                        <p:tgtEl>
                                          <p:spTgt spid="6"/>
                                        </p:tgtEl>
                                        <p:attrNameLst>
                                          <p:attrName>ppt_h</p:attrName>
                                        </p:attrNameLst>
                                      </p:cBhvr>
                                      <p:tavLst>
                                        <p:tav tm="0">
                                          <p:val>
                                            <p:fltVal val="0"/>
                                          </p:val>
                                        </p:tav>
                                        <p:tav tm="100000">
                                          <p:val>
                                            <p:strVal val="#ppt_h"/>
                                          </p:val>
                                        </p:tav>
                                      </p:tavLst>
                                    </p:anim>
                                    <p:anim calcmode="lin" valueType="num">
                                      <p:cBhvr>
                                        <p:cTn id="36" dur="1500" fill="hold"/>
                                        <p:tgtEl>
                                          <p:spTgt spid="6"/>
                                        </p:tgtEl>
                                        <p:attrNameLst>
                                          <p:attrName>style.rotation</p:attrName>
                                        </p:attrNameLst>
                                      </p:cBhvr>
                                      <p:tavLst>
                                        <p:tav tm="0">
                                          <p:val>
                                            <p:fltVal val="90"/>
                                          </p:val>
                                        </p:tav>
                                        <p:tav tm="100000">
                                          <p:val>
                                            <p:fltVal val="0"/>
                                          </p:val>
                                        </p:tav>
                                      </p:tavLst>
                                    </p:anim>
                                    <p:animEffect transition="in" filter="fade">
                                      <p:cBhvr>
                                        <p:cTn id="37" dur="1500"/>
                                        <p:tgtEl>
                                          <p:spTgt spid="6"/>
                                        </p:tgtEl>
                                      </p:cBhvr>
                                    </p:animEffect>
                                  </p:childTnLst>
                                </p:cTn>
                              </p:par>
                            </p:childTnLst>
                          </p:cTn>
                        </p:par>
                        <p:par>
                          <p:cTn id="38" fill="hold">
                            <p:stCondLst>
                              <p:cond delay="10000"/>
                            </p:stCondLst>
                            <p:childTnLst>
                              <p:par>
                                <p:cTn id="39" presetID="6" presetClass="entr" presetSubtype="16"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circle(in)">
                                      <p:cBhvr>
                                        <p:cTn id="4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1" grpId="0"/>
      <p:bldP spid="3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总书记对学习党章的四点要求</a:t>
            </a:r>
          </a:p>
        </p:txBody>
      </p:sp>
      <p:sp>
        <p:nvSpPr>
          <p:cNvPr id="21" name="矩形 20"/>
          <p:cNvSpPr/>
          <p:nvPr/>
        </p:nvSpPr>
        <p:spPr>
          <a:xfrm>
            <a:off x="7632172" y="5036115"/>
            <a:ext cx="4080000"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665" b="1" dirty="0">
                <a:solidFill>
                  <a:srgbClr val="FFBE00">
                    <a:lumMod val="40000"/>
                    <a:lumOff val="60000"/>
                  </a:srgbClr>
                </a:solidFill>
                <a:latin typeface="Impact" panose="020B0806030902050204"/>
                <a:ea typeface="微软雅黑" panose="020B0503020204020204" pitchFamily="34" charset="-122"/>
              </a:rPr>
              <a:t>四点要求</a:t>
            </a:r>
          </a:p>
        </p:txBody>
      </p:sp>
      <p:sp>
        <p:nvSpPr>
          <p:cNvPr id="22" name="TextBox 21"/>
          <p:cNvSpPr txBox="1"/>
          <p:nvPr/>
        </p:nvSpPr>
        <p:spPr>
          <a:xfrm>
            <a:off x="7220728" y="3663112"/>
            <a:ext cx="4635909" cy="978729"/>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学习和遵守  </a:t>
            </a:r>
            <a:r>
              <a:rPr lang="zh-CN" altLang="en-US" sz="4800" b="1" dirty="0">
                <a:solidFill>
                  <a:srgbClr val="9B0D13"/>
                </a:solidFill>
                <a:latin typeface="Impact" panose="020B0806030902050204"/>
                <a:ea typeface="微软雅黑" panose="020B0503020204020204" pitchFamily="34" charset="-122"/>
                <a:cs typeface="+mn-ea"/>
                <a:sym typeface="+mn-lt"/>
              </a:rPr>
              <a:t>党章</a:t>
            </a:r>
          </a:p>
        </p:txBody>
      </p:sp>
      <p:grpSp>
        <p:nvGrpSpPr>
          <p:cNvPr id="23" name="组合 22"/>
          <p:cNvGrpSpPr/>
          <p:nvPr/>
        </p:nvGrpSpPr>
        <p:grpSpPr>
          <a:xfrm>
            <a:off x="7632171" y="2122828"/>
            <a:ext cx="4224467" cy="1219383"/>
            <a:chOff x="560102" y="1592122"/>
            <a:chExt cx="3168350" cy="914538"/>
          </a:xfrm>
        </p:grpSpPr>
        <p:grpSp>
          <p:nvGrpSpPr>
            <p:cNvPr id="24" name="组合 2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31" name="矩形 30"/>
          <p:cNvSpPr/>
          <p:nvPr/>
        </p:nvSpPr>
        <p:spPr>
          <a:xfrm>
            <a:off x="528368" y="2540901"/>
            <a:ext cx="6719761" cy="1241622"/>
          </a:xfrm>
          <a:prstGeom prst="rect">
            <a:avLst/>
          </a:prstGeom>
        </p:spPr>
        <p:txBody>
          <a:bodyPr wrap="square">
            <a:spAutoFit/>
          </a:bodyPr>
          <a:lstStyle/>
          <a:p>
            <a:pPr defTabSz="1219200"/>
            <a:r>
              <a:rPr lang="zh-CN" altLang="en-US" sz="1865" b="1" dirty="0">
                <a:solidFill>
                  <a:srgbClr val="000000">
                    <a:lumMod val="75000"/>
                    <a:lumOff val="25000"/>
                  </a:srgbClr>
                </a:solidFill>
                <a:latin typeface="Impact" panose="020B0806030902050204"/>
                <a:ea typeface="微软雅黑" panose="020B0503020204020204" pitchFamily="34" charset="-122"/>
              </a:rPr>
              <a:t>要深刻理解把生态文明建设纳入中国特色社会主义事业总体布局的重大意义，深入领会生态文明建设的指导原则和主要着力点，自觉把生态文明建设融入经济建设、政治建设、文化建设、社会建设各方面和全过程。</a:t>
            </a:r>
          </a:p>
        </p:txBody>
      </p:sp>
      <p:sp>
        <p:nvSpPr>
          <p:cNvPr id="35" name="矩形 34"/>
          <p:cNvSpPr/>
          <p:nvPr/>
        </p:nvSpPr>
        <p:spPr>
          <a:xfrm>
            <a:off x="528368" y="4677140"/>
            <a:ext cx="6719761" cy="1241622"/>
          </a:xfrm>
          <a:prstGeom prst="rect">
            <a:avLst/>
          </a:prstGeom>
        </p:spPr>
        <p:txBody>
          <a:bodyPr wrap="square">
            <a:spAutoFit/>
          </a:bodyPr>
          <a:lstStyle/>
          <a:p>
            <a:pPr defTabSz="1219200"/>
            <a:r>
              <a:rPr lang="zh-CN" altLang="en-US" sz="1865" b="1" dirty="0">
                <a:solidFill>
                  <a:srgbClr val="000000">
                    <a:lumMod val="75000"/>
                    <a:lumOff val="25000"/>
                  </a:srgbClr>
                </a:solidFill>
                <a:latin typeface="Impact" panose="020B0806030902050204"/>
                <a:ea typeface="微软雅黑" panose="020B0503020204020204" pitchFamily="34" charset="-122"/>
              </a:rPr>
              <a:t>要深刻理解党章增写党的建设总体要求新内容和关于党员、党的基层组织、党的干部新要求的重大意义，深入领会各项新内容新要求的科学内涵，坚持用党章指导和规范党的建设各项工作，全面提高党的建设科学化</a:t>
            </a:r>
          </a:p>
        </p:txBody>
      </p:sp>
      <p:grpSp>
        <p:nvGrpSpPr>
          <p:cNvPr id="5" name="组合 4"/>
          <p:cNvGrpSpPr/>
          <p:nvPr/>
        </p:nvGrpSpPr>
        <p:grpSpPr>
          <a:xfrm>
            <a:off x="622919" y="1954553"/>
            <a:ext cx="2495989" cy="480000"/>
            <a:chOff x="4066850" y="1465915"/>
            <a:chExt cx="1871992" cy="360000"/>
          </a:xfrm>
        </p:grpSpPr>
        <p:sp>
          <p:nvSpPr>
            <p:cNvPr id="2" name="矩形 1"/>
            <p:cNvSpPr/>
            <p:nvPr/>
          </p:nvSpPr>
          <p:spPr>
            <a:xfrm>
              <a:off x="4066850" y="1465915"/>
              <a:ext cx="1259859"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rPr>
                <a:t>四点要求</a:t>
              </a:r>
            </a:p>
          </p:txBody>
        </p:sp>
        <p:sp>
          <p:nvSpPr>
            <p:cNvPr id="38" name="矩形 37"/>
            <p:cNvSpPr/>
            <p:nvPr/>
          </p:nvSpPr>
          <p:spPr>
            <a:xfrm>
              <a:off x="5326470" y="1465915"/>
              <a:ext cx="612372" cy="360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rPr>
                <a:t>03</a:t>
              </a:r>
              <a:endParaRPr lang="zh-CN" altLang="en-US" sz="3200" dirty="0">
                <a:solidFill>
                  <a:srgbClr val="FFBE00">
                    <a:lumMod val="40000"/>
                    <a:lumOff val="60000"/>
                  </a:srgbClr>
                </a:solidFill>
                <a:latin typeface="Impact" panose="020B0806030902050204"/>
                <a:ea typeface="微软雅黑" panose="020B0503020204020204" pitchFamily="34" charset="-122"/>
              </a:endParaRPr>
            </a:p>
          </p:txBody>
        </p:sp>
      </p:grpSp>
      <p:grpSp>
        <p:nvGrpSpPr>
          <p:cNvPr id="6" name="组合 5"/>
          <p:cNvGrpSpPr/>
          <p:nvPr/>
        </p:nvGrpSpPr>
        <p:grpSpPr>
          <a:xfrm>
            <a:off x="622919" y="4113880"/>
            <a:ext cx="2495989" cy="480000"/>
            <a:chOff x="4066850" y="3085410"/>
            <a:chExt cx="1871992" cy="360000"/>
          </a:xfrm>
        </p:grpSpPr>
        <p:sp>
          <p:nvSpPr>
            <p:cNvPr id="45" name="矩形 44"/>
            <p:cNvSpPr/>
            <p:nvPr/>
          </p:nvSpPr>
          <p:spPr>
            <a:xfrm>
              <a:off x="4066850" y="3085410"/>
              <a:ext cx="1259859"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BE00">
                      <a:lumMod val="40000"/>
                      <a:lumOff val="60000"/>
                    </a:srgbClr>
                  </a:solidFill>
                  <a:latin typeface="Impact" panose="020B0806030902050204"/>
                  <a:ea typeface="微软雅黑" panose="020B0503020204020204" pitchFamily="34" charset="-122"/>
                </a:rPr>
                <a:t>四点要求</a:t>
              </a:r>
            </a:p>
          </p:txBody>
        </p:sp>
        <p:sp>
          <p:nvSpPr>
            <p:cNvPr id="46" name="矩形 45"/>
            <p:cNvSpPr/>
            <p:nvPr/>
          </p:nvSpPr>
          <p:spPr>
            <a:xfrm>
              <a:off x="5326470" y="3085410"/>
              <a:ext cx="612372" cy="360000"/>
            </a:xfrm>
            <a:prstGeom prst="rect">
              <a:avLst/>
            </a:prstGeom>
            <a:solidFill>
              <a:schemeClr val="tx1">
                <a:lumMod val="75000"/>
                <a:lumOff val="25000"/>
              </a:schemeClr>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rPr>
                <a:t>04</a:t>
              </a:r>
              <a:endParaRPr lang="zh-CN" altLang="en-US" sz="3200" dirty="0">
                <a:solidFill>
                  <a:srgbClr val="FFBE00">
                    <a:lumMod val="40000"/>
                    <a:lumOff val="60000"/>
                  </a:srgbClr>
                </a:solidFill>
                <a:latin typeface="Impact" panose="020B080603090205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2000" fill="hold"/>
                                        <p:tgtEl>
                                          <p:spTgt spid="21"/>
                                        </p:tgtEl>
                                        <p:attrNameLst>
                                          <p:attrName>ppt_w</p:attrName>
                                        </p:attrNameLst>
                                      </p:cBhvr>
                                      <p:tavLst>
                                        <p:tav tm="0">
                                          <p:val>
                                            <p:fltVal val="0"/>
                                          </p:val>
                                        </p:tav>
                                        <p:tav tm="100000">
                                          <p:val>
                                            <p:strVal val="#ppt_w"/>
                                          </p:val>
                                        </p:tav>
                                      </p:tavLst>
                                    </p:anim>
                                    <p:anim calcmode="lin" valueType="num">
                                      <p:cBhvr>
                                        <p:cTn id="18" dur="2000" fill="hold"/>
                                        <p:tgtEl>
                                          <p:spTgt spid="21"/>
                                        </p:tgtEl>
                                        <p:attrNameLst>
                                          <p:attrName>ppt_h</p:attrName>
                                        </p:attrNameLst>
                                      </p:cBhvr>
                                      <p:tavLst>
                                        <p:tav tm="0">
                                          <p:val>
                                            <p:fltVal val="0"/>
                                          </p:val>
                                        </p:tav>
                                        <p:tav tm="100000">
                                          <p:val>
                                            <p:strVal val="#ppt_h"/>
                                          </p:val>
                                        </p:tav>
                                      </p:tavLst>
                                    </p:anim>
                                    <p:animEffect transition="in" filter="fade">
                                      <p:cBhvr>
                                        <p:cTn id="19" dur="2000"/>
                                        <p:tgtEl>
                                          <p:spTgt spid="21"/>
                                        </p:tgtEl>
                                      </p:cBhvr>
                                    </p:animEffect>
                                  </p:childTnLst>
                                </p:cTn>
                              </p:par>
                            </p:childTnLst>
                          </p:cTn>
                        </p:par>
                        <p:par>
                          <p:cTn id="20" fill="hold">
                            <p:stCondLst>
                              <p:cond delay="5000"/>
                            </p:stCondLst>
                            <p:childTnLst>
                              <p:par>
                                <p:cTn id="21" presetID="3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500" fill="hold"/>
                                        <p:tgtEl>
                                          <p:spTgt spid="5"/>
                                        </p:tgtEl>
                                        <p:attrNameLst>
                                          <p:attrName>ppt_w</p:attrName>
                                        </p:attrNameLst>
                                      </p:cBhvr>
                                      <p:tavLst>
                                        <p:tav tm="0">
                                          <p:val>
                                            <p:fltVal val="0"/>
                                          </p:val>
                                        </p:tav>
                                        <p:tav tm="100000">
                                          <p:val>
                                            <p:strVal val="#ppt_w"/>
                                          </p:val>
                                        </p:tav>
                                      </p:tavLst>
                                    </p:anim>
                                    <p:anim calcmode="lin" valueType="num">
                                      <p:cBhvr>
                                        <p:cTn id="24" dur="1500" fill="hold"/>
                                        <p:tgtEl>
                                          <p:spTgt spid="5"/>
                                        </p:tgtEl>
                                        <p:attrNameLst>
                                          <p:attrName>ppt_h</p:attrName>
                                        </p:attrNameLst>
                                      </p:cBhvr>
                                      <p:tavLst>
                                        <p:tav tm="0">
                                          <p:val>
                                            <p:fltVal val="0"/>
                                          </p:val>
                                        </p:tav>
                                        <p:tav tm="100000">
                                          <p:val>
                                            <p:strVal val="#ppt_h"/>
                                          </p:val>
                                        </p:tav>
                                      </p:tavLst>
                                    </p:anim>
                                    <p:anim calcmode="lin" valueType="num">
                                      <p:cBhvr>
                                        <p:cTn id="25" dur="1500" fill="hold"/>
                                        <p:tgtEl>
                                          <p:spTgt spid="5"/>
                                        </p:tgtEl>
                                        <p:attrNameLst>
                                          <p:attrName>style.rotation</p:attrName>
                                        </p:attrNameLst>
                                      </p:cBhvr>
                                      <p:tavLst>
                                        <p:tav tm="0">
                                          <p:val>
                                            <p:fltVal val="90"/>
                                          </p:val>
                                        </p:tav>
                                        <p:tav tm="100000">
                                          <p:val>
                                            <p:fltVal val="0"/>
                                          </p:val>
                                        </p:tav>
                                      </p:tavLst>
                                    </p:anim>
                                    <p:animEffect transition="in" filter="fade">
                                      <p:cBhvr>
                                        <p:cTn id="26" dur="1500"/>
                                        <p:tgtEl>
                                          <p:spTgt spid="5"/>
                                        </p:tgtEl>
                                      </p:cBhvr>
                                    </p:animEffect>
                                  </p:childTnLst>
                                </p:cTn>
                              </p:par>
                            </p:childTnLst>
                          </p:cTn>
                        </p:par>
                        <p:par>
                          <p:cTn id="27" fill="hold">
                            <p:stCondLst>
                              <p:cond delay="6500"/>
                            </p:stCondLst>
                            <p:childTnLst>
                              <p:par>
                                <p:cTn id="28" presetID="6" presetClass="entr" presetSubtype="1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circle(in)">
                                      <p:cBhvr>
                                        <p:cTn id="30" dur="2000"/>
                                        <p:tgtEl>
                                          <p:spTgt spid="31"/>
                                        </p:tgtEl>
                                      </p:cBhvr>
                                    </p:animEffect>
                                  </p:childTnLst>
                                </p:cTn>
                              </p:par>
                            </p:childTnLst>
                          </p:cTn>
                        </p:par>
                        <p:par>
                          <p:cTn id="31" fill="hold">
                            <p:stCondLst>
                              <p:cond delay="8500"/>
                            </p:stCondLst>
                            <p:childTnLst>
                              <p:par>
                                <p:cTn id="32" presetID="31"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500" fill="hold"/>
                                        <p:tgtEl>
                                          <p:spTgt spid="6"/>
                                        </p:tgtEl>
                                        <p:attrNameLst>
                                          <p:attrName>ppt_w</p:attrName>
                                        </p:attrNameLst>
                                      </p:cBhvr>
                                      <p:tavLst>
                                        <p:tav tm="0">
                                          <p:val>
                                            <p:fltVal val="0"/>
                                          </p:val>
                                        </p:tav>
                                        <p:tav tm="100000">
                                          <p:val>
                                            <p:strVal val="#ppt_w"/>
                                          </p:val>
                                        </p:tav>
                                      </p:tavLst>
                                    </p:anim>
                                    <p:anim calcmode="lin" valueType="num">
                                      <p:cBhvr>
                                        <p:cTn id="35" dur="1500" fill="hold"/>
                                        <p:tgtEl>
                                          <p:spTgt spid="6"/>
                                        </p:tgtEl>
                                        <p:attrNameLst>
                                          <p:attrName>ppt_h</p:attrName>
                                        </p:attrNameLst>
                                      </p:cBhvr>
                                      <p:tavLst>
                                        <p:tav tm="0">
                                          <p:val>
                                            <p:fltVal val="0"/>
                                          </p:val>
                                        </p:tav>
                                        <p:tav tm="100000">
                                          <p:val>
                                            <p:strVal val="#ppt_h"/>
                                          </p:val>
                                        </p:tav>
                                      </p:tavLst>
                                    </p:anim>
                                    <p:anim calcmode="lin" valueType="num">
                                      <p:cBhvr>
                                        <p:cTn id="36" dur="1500" fill="hold"/>
                                        <p:tgtEl>
                                          <p:spTgt spid="6"/>
                                        </p:tgtEl>
                                        <p:attrNameLst>
                                          <p:attrName>style.rotation</p:attrName>
                                        </p:attrNameLst>
                                      </p:cBhvr>
                                      <p:tavLst>
                                        <p:tav tm="0">
                                          <p:val>
                                            <p:fltVal val="90"/>
                                          </p:val>
                                        </p:tav>
                                        <p:tav tm="100000">
                                          <p:val>
                                            <p:fltVal val="0"/>
                                          </p:val>
                                        </p:tav>
                                      </p:tavLst>
                                    </p:anim>
                                    <p:animEffect transition="in" filter="fade">
                                      <p:cBhvr>
                                        <p:cTn id="37" dur="1500"/>
                                        <p:tgtEl>
                                          <p:spTgt spid="6"/>
                                        </p:tgtEl>
                                      </p:cBhvr>
                                    </p:animEffect>
                                  </p:childTnLst>
                                </p:cTn>
                              </p:par>
                            </p:childTnLst>
                          </p:cTn>
                        </p:par>
                        <p:par>
                          <p:cTn id="38" fill="hold">
                            <p:stCondLst>
                              <p:cond delay="10000"/>
                            </p:stCondLst>
                            <p:childTnLst>
                              <p:par>
                                <p:cTn id="39" presetID="6" presetClass="entr" presetSubtype="16"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circle(in)">
                                      <p:cBhvr>
                                        <p:cTn id="4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1" grpId="0"/>
      <p:bldP spid="3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学习党章要做到五个结合</a:t>
            </a:r>
          </a:p>
        </p:txBody>
      </p:sp>
      <p:sp>
        <p:nvSpPr>
          <p:cNvPr id="22" name="TextBox 21"/>
          <p:cNvSpPr txBox="1"/>
          <p:nvPr/>
        </p:nvSpPr>
        <p:spPr>
          <a:xfrm>
            <a:off x="335360" y="3663112"/>
            <a:ext cx="4635909" cy="978729"/>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学习和遵守  </a:t>
            </a:r>
            <a:r>
              <a:rPr lang="zh-CN" altLang="en-US" sz="4800" b="1" dirty="0">
                <a:solidFill>
                  <a:srgbClr val="9B0D13"/>
                </a:solidFill>
                <a:latin typeface="Impact" panose="020B0806030902050204"/>
                <a:ea typeface="微软雅黑" panose="020B0503020204020204" pitchFamily="34" charset="-122"/>
                <a:cs typeface="+mn-ea"/>
                <a:sym typeface="+mn-lt"/>
              </a:rPr>
              <a:t>党章</a:t>
            </a:r>
          </a:p>
        </p:txBody>
      </p:sp>
      <p:grpSp>
        <p:nvGrpSpPr>
          <p:cNvPr id="23" name="组合 22"/>
          <p:cNvGrpSpPr/>
          <p:nvPr/>
        </p:nvGrpSpPr>
        <p:grpSpPr>
          <a:xfrm>
            <a:off x="746803" y="2122828"/>
            <a:ext cx="4224467" cy="1219383"/>
            <a:chOff x="560102" y="1592122"/>
            <a:chExt cx="3168350" cy="914538"/>
          </a:xfrm>
        </p:grpSpPr>
        <p:grpSp>
          <p:nvGrpSpPr>
            <p:cNvPr id="24" name="组合 2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grpSp>
        <p:nvGrpSpPr>
          <p:cNvPr id="40" name="组合 39"/>
          <p:cNvGrpSpPr/>
          <p:nvPr/>
        </p:nvGrpSpPr>
        <p:grpSpPr>
          <a:xfrm>
            <a:off x="5433957" y="2084851"/>
            <a:ext cx="6432713" cy="748794"/>
            <a:chOff x="4067944" y="1485875"/>
            <a:chExt cx="4824535" cy="561596"/>
          </a:xfrm>
        </p:grpSpPr>
        <p:sp>
          <p:nvSpPr>
            <p:cNvPr id="41" name="矩形 40"/>
            <p:cNvSpPr/>
            <p:nvPr/>
          </p:nvSpPr>
          <p:spPr>
            <a:xfrm>
              <a:off x="4924840" y="1485875"/>
              <a:ext cx="3967639" cy="561596"/>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要把学习党章同学习</a:t>
              </a:r>
              <a:r>
                <a:rPr lang="zh-CN" altLang="en-US" sz="2135" b="1" dirty="0">
                  <a:solidFill>
                    <a:srgbClr val="9B0D13"/>
                  </a:solidFill>
                  <a:latin typeface="Impact" panose="020B0806030902050204"/>
                  <a:ea typeface="微软雅黑" panose="020B0503020204020204" pitchFamily="34" charset="-122"/>
                  <a:cs typeface="+mn-ea"/>
                  <a:sym typeface="+mn-lt"/>
                </a:rPr>
                <a:t>党的十八大精神</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紧密结合起来；</a:t>
              </a:r>
            </a:p>
          </p:txBody>
        </p:sp>
        <p:sp>
          <p:nvSpPr>
            <p:cNvPr id="42" name="矩形 41"/>
            <p:cNvSpPr/>
            <p:nvPr/>
          </p:nvSpPr>
          <p:spPr>
            <a:xfrm>
              <a:off x="4067944" y="1485875"/>
              <a:ext cx="720080" cy="50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cs typeface="Times New Roman" panose="02020603050405020304" pitchFamily="18" charset="0"/>
                </a:rPr>
                <a:t>01</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64" name="组合 63"/>
          <p:cNvGrpSpPr/>
          <p:nvPr/>
        </p:nvGrpSpPr>
        <p:grpSpPr>
          <a:xfrm>
            <a:off x="5433957" y="2947443"/>
            <a:ext cx="6432713" cy="748794"/>
            <a:chOff x="4067944" y="1485875"/>
            <a:chExt cx="4824535" cy="561596"/>
          </a:xfrm>
        </p:grpSpPr>
        <p:sp>
          <p:nvSpPr>
            <p:cNvPr id="65" name="矩形 64"/>
            <p:cNvSpPr/>
            <p:nvPr/>
          </p:nvSpPr>
          <p:spPr>
            <a:xfrm>
              <a:off x="4924840" y="1485875"/>
              <a:ext cx="3967639" cy="561596"/>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同学习</a:t>
              </a:r>
              <a:r>
                <a:rPr lang="zh-CN" altLang="en-US" sz="2135" b="1" dirty="0">
                  <a:solidFill>
                    <a:srgbClr val="9B0D13"/>
                  </a:solidFill>
                  <a:latin typeface="Impact" panose="020B0806030902050204"/>
                  <a:ea typeface="微软雅黑" panose="020B0503020204020204" pitchFamily="34" charset="-122"/>
                  <a:cs typeface="+mn-ea"/>
                  <a:sym typeface="+mn-lt"/>
                </a:rPr>
                <a:t>中国特色社会主义理论体系</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紧密结合起来；</a:t>
              </a:r>
            </a:p>
          </p:txBody>
        </p:sp>
        <p:sp>
          <p:nvSpPr>
            <p:cNvPr id="66" name="矩形 65"/>
            <p:cNvSpPr/>
            <p:nvPr/>
          </p:nvSpPr>
          <p:spPr>
            <a:xfrm>
              <a:off x="4067944" y="1485875"/>
              <a:ext cx="720080" cy="50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cs typeface="Times New Roman" panose="02020603050405020304" pitchFamily="18" charset="0"/>
                </a:rPr>
                <a:t>02</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67" name="组合 66"/>
          <p:cNvGrpSpPr/>
          <p:nvPr/>
        </p:nvGrpSpPr>
        <p:grpSpPr>
          <a:xfrm>
            <a:off x="5433957" y="3810035"/>
            <a:ext cx="6432713" cy="748794"/>
            <a:chOff x="4067944" y="1485875"/>
            <a:chExt cx="4824535" cy="561596"/>
          </a:xfrm>
        </p:grpSpPr>
        <p:sp>
          <p:nvSpPr>
            <p:cNvPr id="68" name="矩形 67"/>
            <p:cNvSpPr/>
            <p:nvPr/>
          </p:nvSpPr>
          <p:spPr>
            <a:xfrm>
              <a:off x="4924840" y="1485875"/>
              <a:ext cx="3967639" cy="561596"/>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要把学习</a:t>
              </a:r>
              <a:r>
                <a:rPr lang="zh-CN" altLang="en-US" sz="2135" b="1" dirty="0">
                  <a:solidFill>
                    <a:srgbClr val="9B0D13"/>
                  </a:solidFill>
                  <a:latin typeface="Impact" panose="020B0806030902050204"/>
                  <a:ea typeface="微软雅黑" panose="020B0503020204020204" pitchFamily="34" charset="-122"/>
                  <a:cs typeface="+mn-ea"/>
                  <a:sym typeface="+mn-lt"/>
                </a:rPr>
                <a:t>党章的基本知识和领会精神实质</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结合起来；</a:t>
              </a:r>
            </a:p>
          </p:txBody>
        </p:sp>
        <p:sp>
          <p:nvSpPr>
            <p:cNvPr id="69" name="矩形 68"/>
            <p:cNvSpPr/>
            <p:nvPr/>
          </p:nvSpPr>
          <p:spPr>
            <a:xfrm>
              <a:off x="4067944" y="1485875"/>
              <a:ext cx="720080" cy="50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cs typeface="Times New Roman" panose="02020603050405020304" pitchFamily="18" charset="0"/>
                </a:rPr>
                <a:t>03</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70" name="组合 69"/>
          <p:cNvGrpSpPr/>
          <p:nvPr/>
        </p:nvGrpSpPr>
        <p:grpSpPr>
          <a:xfrm>
            <a:off x="5433957" y="4672629"/>
            <a:ext cx="6432713" cy="672000"/>
            <a:chOff x="4067944" y="1485875"/>
            <a:chExt cx="4824535" cy="504000"/>
          </a:xfrm>
        </p:grpSpPr>
        <p:sp>
          <p:nvSpPr>
            <p:cNvPr id="71" name="矩形 70"/>
            <p:cNvSpPr/>
            <p:nvPr/>
          </p:nvSpPr>
          <p:spPr>
            <a:xfrm>
              <a:off x="4924840" y="1485875"/>
              <a:ext cx="3967639" cy="315423"/>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要把学习</a:t>
              </a:r>
              <a:r>
                <a:rPr lang="zh-CN" altLang="en-US" sz="2135" b="1" dirty="0">
                  <a:solidFill>
                    <a:srgbClr val="9B0D13"/>
                  </a:solidFill>
                  <a:latin typeface="Impact" panose="020B0806030902050204"/>
                  <a:ea typeface="微软雅黑" panose="020B0503020204020204" pitchFamily="34" charset="-122"/>
                  <a:cs typeface="+mn-ea"/>
                  <a:sym typeface="+mn-lt"/>
                </a:rPr>
                <a:t>党章和学习其他党内法规</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相结合；</a:t>
              </a:r>
            </a:p>
          </p:txBody>
        </p:sp>
        <p:sp>
          <p:nvSpPr>
            <p:cNvPr id="72" name="矩形 71"/>
            <p:cNvSpPr/>
            <p:nvPr/>
          </p:nvSpPr>
          <p:spPr>
            <a:xfrm>
              <a:off x="4067944" y="1485875"/>
              <a:ext cx="720080" cy="50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cs typeface="Times New Roman" panose="02020603050405020304" pitchFamily="18" charset="0"/>
                </a:rPr>
                <a:t>04</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73" name="组合 72"/>
          <p:cNvGrpSpPr/>
          <p:nvPr/>
        </p:nvGrpSpPr>
        <p:grpSpPr>
          <a:xfrm>
            <a:off x="5433957" y="5427519"/>
            <a:ext cx="6432713" cy="672000"/>
            <a:chOff x="4067944" y="1485875"/>
            <a:chExt cx="4824535" cy="504000"/>
          </a:xfrm>
        </p:grpSpPr>
        <p:sp>
          <p:nvSpPr>
            <p:cNvPr id="74" name="矩形 73"/>
            <p:cNvSpPr/>
            <p:nvPr/>
          </p:nvSpPr>
          <p:spPr>
            <a:xfrm>
              <a:off x="4924840" y="1485875"/>
              <a:ext cx="3967639" cy="315423"/>
            </a:xfrm>
            <a:prstGeom prst="rect">
              <a:avLst/>
            </a:prstGeom>
          </p:spPr>
          <p:txBody>
            <a:bodyPr wrap="square">
              <a:spAutoFit/>
            </a:bodyPr>
            <a:lstStyle/>
            <a:p>
              <a:pPr algn="just" defTabSz="1219200"/>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要把学习</a:t>
              </a:r>
              <a:r>
                <a:rPr lang="zh-CN" altLang="en-US" sz="2135" b="1" dirty="0">
                  <a:solidFill>
                    <a:srgbClr val="9B0D13"/>
                  </a:solidFill>
                  <a:latin typeface="Impact" panose="020B0806030902050204"/>
                  <a:ea typeface="微软雅黑" panose="020B0503020204020204" pitchFamily="34" charset="-122"/>
                  <a:cs typeface="+mn-ea"/>
                  <a:sym typeface="+mn-lt"/>
                </a:rPr>
                <a:t>贯彻党章和工作实际</a:t>
              </a:r>
              <a:r>
                <a:rPr lang="zh-CN" altLang="en-US" sz="2135" b="1" dirty="0">
                  <a:solidFill>
                    <a:srgbClr val="000000">
                      <a:lumMod val="75000"/>
                      <a:lumOff val="25000"/>
                    </a:srgbClr>
                  </a:solidFill>
                  <a:latin typeface="Impact" panose="020B0806030902050204"/>
                  <a:ea typeface="微软雅黑" panose="020B0503020204020204" pitchFamily="34" charset="-122"/>
                  <a:cs typeface="+mn-ea"/>
                  <a:sym typeface="+mn-lt"/>
                </a:rPr>
                <a:t>相结合。</a:t>
              </a:r>
            </a:p>
          </p:txBody>
        </p:sp>
        <p:sp>
          <p:nvSpPr>
            <p:cNvPr id="75" name="矩形 74"/>
            <p:cNvSpPr/>
            <p:nvPr/>
          </p:nvSpPr>
          <p:spPr>
            <a:xfrm>
              <a:off x="4067944" y="1485875"/>
              <a:ext cx="720080" cy="504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3200" dirty="0">
                  <a:solidFill>
                    <a:srgbClr val="FFBE00">
                      <a:lumMod val="40000"/>
                      <a:lumOff val="60000"/>
                    </a:srgbClr>
                  </a:solidFill>
                  <a:latin typeface="Impact" panose="020B0806030902050204"/>
                  <a:ea typeface="微软雅黑" panose="020B0503020204020204" pitchFamily="34" charset="-122"/>
                  <a:cs typeface="Times New Roman" panose="02020603050405020304" pitchFamily="18" charset="0"/>
                </a:rPr>
                <a:t>05</a:t>
              </a:r>
              <a:endParaRPr lang="zh-CN" altLang="en-US" sz="2135" dirty="0">
                <a:solidFill>
                  <a:srgbClr val="FFBE00">
                    <a:lumMod val="40000"/>
                    <a:lumOff val="60000"/>
                  </a:srgbClr>
                </a:solidFill>
                <a:latin typeface="Impact" panose="020B0806030902050204"/>
                <a:ea typeface="微软雅黑" panose="020B0503020204020204" pitchFamily="34" charset="-122"/>
              </a:endParaRPr>
            </a:p>
          </p:txBody>
        </p:sp>
      </p:grpSp>
      <p:sp>
        <p:nvSpPr>
          <p:cNvPr id="30" name="矩形 29"/>
          <p:cNvSpPr/>
          <p:nvPr/>
        </p:nvSpPr>
        <p:spPr>
          <a:xfrm>
            <a:off x="746804" y="5036115"/>
            <a:ext cx="4080000"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665" b="1" dirty="0">
                <a:solidFill>
                  <a:srgbClr val="FFBE00">
                    <a:lumMod val="40000"/>
                    <a:lumOff val="60000"/>
                  </a:srgbClr>
                </a:solidFill>
                <a:latin typeface="Impact" panose="020B0806030902050204"/>
                <a:ea typeface="微软雅黑" panose="020B0503020204020204" pitchFamily="34" charset="-122"/>
              </a:rPr>
              <a:t>做到五个结合</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2000" fill="hold"/>
                                        <p:tgtEl>
                                          <p:spTgt spid="30"/>
                                        </p:tgtEl>
                                        <p:attrNameLst>
                                          <p:attrName>ppt_w</p:attrName>
                                        </p:attrNameLst>
                                      </p:cBhvr>
                                      <p:tavLst>
                                        <p:tav tm="0">
                                          <p:val>
                                            <p:fltVal val="0"/>
                                          </p:val>
                                        </p:tav>
                                        <p:tav tm="100000">
                                          <p:val>
                                            <p:strVal val="#ppt_w"/>
                                          </p:val>
                                        </p:tav>
                                      </p:tavLst>
                                    </p:anim>
                                    <p:anim calcmode="lin" valueType="num">
                                      <p:cBhvr>
                                        <p:cTn id="18" dur="2000" fill="hold"/>
                                        <p:tgtEl>
                                          <p:spTgt spid="30"/>
                                        </p:tgtEl>
                                        <p:attrNameLst>
                                          <p:attrName>ppt_h</p:attrName>
                                        </p:attrNameLst>
                                      </p:cBhvr>
                                      <p:tavLst>
                                        <p:tav tm="0">
                                          <p:val>
                                            <p:fltVal val="0"/>
                                          </p:val>
                                        </p:tav>
                                        <p:tav tm="100000">
                                          <p:val>
                                            <p:strVal val="#ppt_h"/>
                                          </p:val>
                                        </p:tav>
                                      </p:tavLst>
                                    </p:anim>
                                    <p:animEffect transition="in" filter="fade">
                                      <p:cBhvr>
                                        <p:cTn id="19" dur="2000"/>
                                        <p:tgtEl>
                                          <p:spTgt spid="30"/>
                                        </p:tgtEl>
                                      </p:cBhvr>
                                    </p:animEffect>
                                  </p:childTnLst>
                                </p:cTn>
                              </p:par>
                            </p:childTnLst>
                          </p:cTn>
                        </p:par>
                        <p:par>
                          <p:cTn id="20" fill="hold">
                            <p:stCondLst>
                              <p:cond delay="5000"/>
                            </p:stCondLst>
                            <p:childTnLst>
                              <p:par>
                                <p:cTn id="21" presetID="42"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500"/>
                                        <p:tgtEl>
                                          <p:spTgt spid="40"/>
                                        </p:tgtEl>
                                      </p:cBhvr>
                                    </p:animEffect>
                                    <p:anim calcmode="lin" valueType="num">
                                      <p:cBhvr>
                                        <p:cTn id="24" dur="1500" fill="hold"/>
                                        <p:tgtEl>
                                          <p:spTgt spid="40"/>
                                        </p:tgtEl>
                                        <p:attrNameLst>
                                          <p:attrName>ppt_x</p:attrName>
                                        </p:attrNameLst>
                                      </p:cBhvr>
                                      <p:tavLst>
                                        <p:tav tm="0">
                                          <p:val>
                                            <p:strVal val="#ppt_x"/>
                                          </p:val>
                                        </p:tav>
                                        <p:tav tm="100000">
                                          <p:val>
                                            <p:strVal val="#ppt_x"/>
                                          </p:val>
                                        </p:tav>
                                      </p:tavLst>
                                    </p:anim>
                                    <p:anim calcmode="lin" valueType="num">
                                      <p:cBhvr>
                                        <p:cTn id="25" dur="1500" fill="hold"/>
                                        <p:tgtEl>
                                          <p:spTgt spid="40"/>
                                        </p:tgtEl>
                                        <p:attrNameLst>
                                          <p:attrName>ppt_y</p:attrName>
                                        </p:attrNameLst>
                                      </p:cBhvr>
                                      <p:tavLst>
                                        <p:tav tm="0">
                                          <p:val>
                                            <p:strVal val="#ppt_y+.1"/>
                                          </p:val>
                                        </p:tav>
                                        <p:tav tm="100000">
                                          <p:val>
                                            <p:strVal val="#ppt_y"/>
                                          </p:val>
                                        </p:tav>
                                      </p:tavLst>
                                    </p:anim>
                                  </p:childTnLst>
                                </p:cTn>
                              </p:par>
                            </p:childTnLst>
                          </p:cTn>
                        </p:par>
                        <p:par>
                          <p:cTn id="26" fill="hold">
                            <p:stCondLst>
                              <p:cond delay="6500"/>
                            </p:stCondLst>
                            <p:childTnLst>
                              <p:par>
                                <p:cTn id="27" presetID="42" presetClass="entr" presetSubtype="0"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500"/>
                                        <p:tgtEl>
                                          <p:spTgt spid="64"/>
                                        </p:tgtEl>
                                      </p:cBhvr>
                                    </p:animEffect>
                                    <p:anim calcmode="lin" valueType="num">
                                      <p:cBhvr>
                                        <p:cTn id="30" dur="1500" fill="hold"/>
                                        <p:tgtEl>
                                          <p:spTgt spid="64"/>
                                        </p:tgtEl>
                                        <p:attrNameLst>
                                          <p:attrName>ppt_x</p:attrName>
                                        </p:attrNameLst>
                                      </p:cBhvr>
                                      <p:tavLst>
                                        <p:tav tm="0">
                                          <p:val>
                                            <p:strVal val="#ppt_x"/>
                                          </p:val>
                                        </p:tav>
                                        <p:tav tm="100000">
                                          <p:val>
                                            <p:strVal val="#ppt_x"/>
                                          </p:val>
                                        </p:tav>
                                      </p:tavLst>
                                    </p:anim>
                                    <p:anim calcmode="lin" valueType="num">
                                      <p:cBhvr>
                                        <p:cTn id="31" dur="1500" fill="hold"/>
                                        <p:tgtEl>
                                          <p:spTgt spid="64"/>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500"/>
                                        <p:tgtEl>
                                          <p:spTgt spid="67"/>
                                        </p:tgtEl>
                                      </p:cBhvr>
                                    </p:animEffect>
                                    <p:anim calcmode="lin" valueType="num">
                                      <p:cBhvr>
                                        <p:cTn id="36" dur="1500" fill="hold"/>
                                        <p:tgtEl>
                                          <p:spTgt spid="67"/>
                                        </p:tgtEl>
                                        <p:attrNameLst>
                                          <p:attrName>ppt_x</p:attrName>
                                        </p:attrNameLst>
                                      </p:cBhvr>
                                      <p:tavLst>
                                        <p:tav tm="0">
                                          <p:val>
                                            <p:strVal val="#ppt_x"/>
                                          </p:val>
                                        </p:tav>
                                        <p:tav tm="100000">
                                          <p:val>
                                            <p:strVal val="#ppt_x"/>
                                          </p:val>
                                        </p:tav>
                                      </p:tavLst>
                                    </p:anim>
                                    <p:anim calcmode="lin" valueType="num">
                                      <p:cBhvr>
                                        <p:cTn id="37" dur="15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9500"/>
                            </p:stCondLst>
                            <p:childTnLst>
                              <p:par>
                                <p:cTn id="39" presetID="42" presetClass="entr" presetSubtype="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500"/>
                                        <p:tgtEl>
                                          <p:spTgt spid="70"/>
                                        </p:tgtEl>
                                      </p:cBhvr>
                                    </p:animEffect>
                                    <p:anim calcmode="lin" valueType="num">
                                      <p:cBhvr>
                                        <p:cTn id="42" dur="1500" fill="hold"/>
                                        <p:tgtEl>
                                          <p:spTgt spid="70"/>
                                        </p:tgtEl>
                                        <p:attrNameLst>
                                          <p:attrName>ppt_x</p:attrName>
                                        </p:attrNameLst>
                                      </p:cBhvr>
                                      <p:tavLst>
                                        <p:tav tm="0">
                                          <p:val>
                                            <p:strVal val="#ppt_x"/>
                                          </p:val>
                                        </p:tav>
                                        <p:tav tm="100000">
                                          <p:val>
                                            <p:strVal val="#ppt_x"/>
                                          </p:val>
                                        </p:tav>
                                      </p:tavLst>
                                    </p:anim>
                                    <p:anim calcmode="lin" valueType="num">
                                      <p:cBhvr>
                                        <p:cTn id="43" dur="1500" fill="hold"/>
                                        <p:tgtEl>
                                          <p:spTgt spid="70"/>
                                        </p:tgtEl>
                                        <p:attrNameLst>
                                          <p:attrName>ppt_y</p:attrName>
                                        </p:attrNameLst>
                                      </p:cBhvr>
                                      <p:tavLst>
                                        <p:tav tm="0">
                                          <p:val>
                                            <p:strVal val="#ppt_y+.1"/>
                                          </p:val>
                                        </p:tav>
                                        <p:tav tm="100000">
                                          <p:val>
                                            <p:strVal val="#ppt_y"/>
                                          </p:val>
                                        </p:tav>
                                      </p:tavLst>
                                    </p:anim>
                                  </p:childTnLst>
                                </p:cTn>
                              </p:par>
                            </p:childTnLst>
                          </p:cTn>
                        </p:par>
                        <p:par>
                          <p:cTn id="44" fill="hold">
                            <p:stCondLst>
                              <p:cond delay="11000"/>
                            </p:stCondLst>
                            <p:childTnLst>
                              <p:par>
                                <p:cTn id="45" presetID="42"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500"/>
                                        <p:tgtEl>
                                          <p:spTgt spid="73"/>
                                        </p:tgtEl>
                                      </p:cBhvr>
                                    </p:animEffect>
                                    <p:anim calcmode="lin" valueType="num">
                                      <p:cBhvr>
                                        <p:cTn id="48" dur="1500" fill="hold"/>
                                        <p:tgtEl>
                                          <p:spTgt spid="73"/>
                                        </p:tgtEl>
                                        <p:attrNameLst>
                                          <p:attrName>ppt_x</p:attrName>
                                        </p:attrNameLst>
                                      </p:cBhvr>
                                      <p:tavLst>
                                        <p:tav tm="0">
                                          <p:val>
                                            <p:strVal val="#ppt_x"/>
                                          </p:val>
                                        </p:tav>
                                        <p:tav tm="100000">
                                          <p:val>
                                            <p:strVal val="#ppt_x"/>
                                          </p:val>
                                        </p:tav>
                                      </p:tavLst>
                                    </p:anim>
                                    <p:anim calcmode="lin" valueType="num">
                                      <p:cBhvr>
                                        <p:cTn id="49" dur="1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学习党章要加强五个修养</a:t>
            </a:r>
          </a:p>
        </p:txBody>
      </p:sp>
      <p:sp>
        <p:nvSpPr>
          <p:cNvPr id="22" name="TextBox 21"/>
          <p:cNvSpPr txBox="1"/>
          <p:nvPr/>
        </p:nvSpPr>
        <p:spPr>
          <a:xfrm>
            <a:off x="335360" y="3663112"/>
            <a:ext cx="4635909" cy="978729"/>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学习和遵守  </a:t>
            </a:r>
            <a:r>
              <a:rPr lang="zh-CN" altLang="en-US" sz="4800" b="1" dirty="0">
                <a:solidFill>
                  <a:srgbClr val="9B0D13"/>
                </a:solidFill>
                <a:latin typeface="Impact" panose="020B0806030902050204"/>
                <a:ea typeface="微软雅黑" panose="020B0503020204020204" pitchFamily="34" charset="-122"/>
                <a:cs typeface="+mn-ea"/>
                <a:sym typeface="+mn-lt"/>
              </a:rPr>
              <a:t>党章</a:t>
            </a:r>
          </a:p>
        </p:txBody>
      </p:sp>
      <p:grpSp>
        <p:nvGrpSpPr>
          <p:cNvPr id="23" name="组合 22"/>
          <p:cNvGrpSpPr/>
          <p:nvPr/>
        </p:nvGrpSpPr>
        <p:grpSpPr>
          <a:xfrm>
            <a:off x="746803" y="2122828"/>
            <a:ext cx="4224467" cy="1219383"/>
            <a:chOff x="560102" y="1592122"/>
            <a:chExt cx="3168350" cy="914538"/>
          </a:xfrm>
        </p:grpSpPr>
        <p:grpSp>
          <p:nvGrpSpPr>
            <p:cNvPr id="24" name="组合 2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17" name="矩形 16"/>
          <p:cNvSpPr/>
          <p:nvPr/>
        </p:nvSpPr>
        <p:spPr>
          <a:xfrm>
            <a:off x="746804" y="5036115"/>
            <a:ext cx="4080000"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665" b="1" dirty="0">
                <a:solidFill>
                  <a:srgbClr val="FFBE00">
                    <a:lumMod val="40000"/>
                    <a:lumOff val="60000"/>
                  </a:srgbClr>
                </a:solidFill>
                <a:latin typeface="Impact" panose="020B0806030902050204"/>
                <a:ea typeface="微软雅黑" panose="020B0503020204020204" pitchFamily="34" charset="-122"/>
              </a:rPr>
              <a:t>加强五个修养</a:t>
            </a:r>
          </a:p>
        </p:txBody>
      </p:sp>
      <p:grpSp>
        <p:nvGrpSpPr>
          <p:cNvPr id="4" name="组合 3"/>
          <p:cNvGrpSpPr/>
          <p:nvPr/>
        </p:nvGrpSpPr>
        <p:grpSpPr>
          <a:xfrm>
            <a:off x="6480128" y="2292263"/>
            <a:ext cx="4608427" cy="584775"/>
            <a:chOff x="4860096" y="1719196"/>
            <a:chExt cx="3456320" cy="438581"/>
          </a:xfrm>
        </p:grpSpPr>
        <p:sp>
          <p:nvSpPr>
            <p:cNvPr id="6" name="矩形 5"/>
            <p:cNvSpPr/>
            <p:nvPr/>
          </p:nvSpPr>
          <p:spPr>
            <a:xfrm>
              <a:off x="5292080" y="1719196"/>
              <a:ext cx="3024336" cy="438581"/>
            </a:xfrm>
            <a:prstGeom prst="rect">
              <a:avLst/>
            </a:prstGeom>
            <a:noFill/>
            <a:ln>
              <a:noFill/>
            </a:ln>
            <a:effectLst/>
          </p:spPr>
          <p:txBody>
            <a:bodyPr wrap="square" anchor="ctr" anchorCtr="0">
              <a:spAutoFit/>
            </a:bodyPr>
            <a:lstStyle/>
            <a:p>
              <a:pPr algn="ctr" defTabSz="1219200"/>
              <a:r>
                <a:rPr lang="zh-CN" altLang="en-US" sz="3200" b="1" spc="400" dirty="0">
                  <a:solidFill>
                    <a:srgbClr val="000000">
                      <a:lumMod val="75000"/>
                      <a:lumOff val="25000"/>
                    </a:srgbClr>
                  </a:solidFill>
                  <a:latin typeface="Impact" panose="020B0806030902050204"/>
                  <a:ea typeface="微软雅黑" panose="020B0503020204020204" pitchFamily="34" charset="-122"/>
                </a:rPr>
                <a:t>加强</a:t>
              </a:r>
              <a:r>
                <a:rPr lang="zh-CN" altLang="en-US" sz="3200" b="1" spc="400" dirty="0">
                  <a:solidFill>
                    <a:srgbClr val="9B0D13"/>
                  </a:solidFill>
                  <a:latin typeface="Impact" panose="020B0806030902050204"/>
                  <a:ea typeface="微软雅黑" panose="020B0503020204020204" pitchFamily="34" charset="-122"/>
                </a:rPr>
                <a:t>理论</a:t>
              </a:r>
              <a:r>
                <a:rPr lang="zh-CN" altLang="en-US" sz="3200" b="1" spc="400" dirty="0">
                  <a:solidFill>
                    <a:srgbClr val="000000">
                      <a:lumMod val="75000"/>
                      <a:lumOff val="25000"/>
                    </a:srgbClr>
                  </a:solidFill>
                  <a:latin typeface="Impact" panose="020B0806030902050204"/>
                  <a:ea typeface="微软雅黑" panose="020B0503020204020204" pitchFamily="34" charset="-122"/>
                </a:rPr>
                <a:t>修养</a:t>
              </a:r>
            </a:p>
          </p:txBody>
        </p:sp>
        <p:sp>
          <p:nvSpPr>
            <p:cNvPr id="2" name="矩形 1"/>
            <p:cNvSpPr/>
            <p:nvPr/>
          </p:nvSpPr>
          <p:spPr>
            <a:xfrm>
              <a:off x="4860096" y="1758486"/>
              <a:ext cx="57600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rPr>
                <a:t>01</a:t>
              </a:r>
              <a:endParaRPr lang="zh-CN" altLang="en-US" sz="266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5" name="组合 4"/>
          <p:cNvGrpSpPr/>
          <p:nvPr/>
        </p:nvGrpSpPr>
        <p:grpSpPr>
          <a:xfrm>
            <a:off x="6480128" y="3012343"/>
            <a:ext cx="4608427" cy="584775"/>
            <a:chOff x="4860096" y="2259256"/>
            <a:chExt cx="3456320" cy="438581"/>
          </a:xfrm>
        </p:grpSpPr>
        <p:sp>
          <p:nvSpPr>
            <p:cNvPr id="19" name="矩形 18"/>
            <p:cNvSpPr/>
            <p:nvPr/>
          </p:nvSpPr>
          <p:spPr>
            <a:xfrm>
              <a:off x="5292080" y="2259256"/>
              <a:ext cx="3024336" cy="438581"/>
            </a:xfrm>
            <a:prstGeom prst="rect">
              <a:avLst/>
            </a:prstGeom>
            <a:noFill/>
            <a:ln>
              <a:noFill/>
            </a:ln>
            <a:effectLst/>
          </p:spPr>
          <p:txBody>
            <a:bodyPr wrap="square" anchor="ctr" anchorCtr="0">
              <a:spAutoFit/>
            </a:bodyPr>
            <a:lstStyle/>
            <a:p>
              <a:pPr algn="ctr" defTabSz="1219200"/>
              <a:r>
                <a:rPr lang="zh-CN" altLang="en-US" sz="3200" b="1" spc="400" dirty="0">
                  <a:solidFill>
                    <a:srgbClr val="000000">
                      <a:lumMod val="75000"/>
                      <a:lumOff val="25000"/>
                    </a:srgbClr>
                  </a:solidFill>
                  <a:latin typeface="Impact" panose="020B0806030902050204"/>
                  <a:ea typeface="微软雅黑" panose="020B0503020204020204" pitchFamily="34" charset="-122"/>
                </a:rPr>
                <a:t>加强</a:t>
              </a:r>
              <a:r>
                <a:rPr lang="zh-CN" altLang="en-US" sz="3200" b="1" spc="400" dirty="0">
                  <a:solidFill>
                    <a:srgbClr val="9B0D13"/>
                  </a:solidFill>
                  <a:latin typeface="Impact" panose="020B0806030902050204"/>
                  <a:ea typeface="微软雅黑" panose="020B0503020204020204" pitchFamily="34" charset="-122"/>
                </a:rPr>
                <a:t>政治</a:t>
              </a:r>
              <a:r>
                <a:rPr lang="zh-CN" altLang="en-US" sz="3200" b="1" spc="400" dirty="0">
                  <a:solidFill>
                    <a:srgbClr val="000000">
                      <a:lumMod val="75000"/>
                      <a:lumOff val="25000"/>
                    </a:srgbClr>
                  </a:solidFill>
                  <a:latin typeface="Impact" panose="020B0806030902050204"/>
                  <a:ea typeface="微软雅黑" panose="020B0503020204020204" pitchFamily="34" charset="-122"/>
                </a:rPr>
                <a:t>修养</a:t>
              </a:r>
            </a:p>
          </p:txBody>
        </p:sp>
        <p:sp>
          <p:nvSpPr>
            <p:cNvPr id="31" name="矩形 30"/>
            <p:cNvSpPr/>
            <p:nvPr/>
          </p:nvSpPr>
          <p:spPr>
            <a:xfrm>
              <a:off x="4860096" y="2298546"/>
              <a:ext cx="57600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rPr>
                <a:t>02</a:t>
              </a:r>
              <a:endParaRPr lang="zh-CN" altLang="en-US" sz="266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7" name="组合 6"/>
          <p:cNvGrpSpPr/>
          <p:nvPr/>
        </p:nvGrpSpPr>
        <p:grpSpPr>
          <a:xfrm>
            <a:off x="6480128" y="3732424"/>
            <a:ext cx="4608427" cy="584775"/>
            <a:chOff x="4860096" y="2799316"/>
            <a:chExt cx="3456320" cy="438581"/>
          </a:xfrm>
        </p:grpSpPr>
        <p:sp>
          <p:nvSpPr>
            <p:cNvPr id="20" name="矩形 19"/>
            <p:cNvSpPr/>
            <p:nvPr/>
          </p:nvSpPr>
          <p:spPr>
            <a:xfrm>
              <a:off x="5292080" y="2799316"/>
              <a:ext cx="3024336" cy="438581"/>
            </a:xfrm>
            <a:prstGeom prst="rect">
              <a:avLst/>
            </a:prstGeom>
            <a:noFill/>
            <a:ln>
              <a:noFill/>
            </a:ln>
            <a:effectLst/>
          </p:spPr>
          <p:txBody>
            <a:bodyPr wrap="square" anchor="ctr" anchorCtr="0">
              <a:spAutoFit/>
            </a:bodyPr>
            <a:lstStyle/>
            <a:p>
              <a:pPr algn="ctr" defTabSz="1219200"/>
              <a:r>
                <a:rPr lang="zh-CN" altLang="en-US" sz="3200" b="1" spc="400" dirty="0">
                  <a:solidFill>
                    <a:srgbClr val="000000">
                      <a:lumMod val="75000"/>
                      <a:lumOff val="25000"/>
                    </a:srgbClr>
                  </a:solidFill>
                  <a:latin typeface="Impact" panose="020B0806030902050204"/>
                  <a:ea typeface="微软雅黑" panose="020B0503020204020204" pitchFamily="34" charset="-122"/>
                </a:rPr>
                <a:t>加强</a:t>
              </a:r>
              <a:r>
                <a:rPr lang="zh-CN" altLang="en-US" sz="3200" b="1" spc="400" dirty="0">
                  <a:solidFill>
                    <a:srgbClr val="9B0D13"/>
                  </a:solidFill>
                  <a:latin typeface="Impact" panose="020B0806030902050204"/>
                  <a:ea typeface="微软雅黑" panose="020B0503020204020204" pitchFamily="34" charset="-122"/>
                </a:rPr>
                <a:t>道德</a:t>
              </a:r>
              <a:r>
                <a:rPr lang="zh-CN" altLang="en-US" sz="3200" b="1" spc="400" dirty="0">
                  <a:solidFill>
                    <a:srgbClr val="000000">
                      <a:lumMod val="75000"/>
                      <a:lumOff val="25000"/>
                    </a:srgbClr>
                  </a:solidFill>
                  <a:latin typeface="Impact" panose="020B0806030902050204"/>
                  <a:ea typeface="微软雅黑" panose="020B0503020204020204" pitchFamily="34" charset="-122"/>
                </a:rPr>
                <a:t>修养</a:t>
              </a:r>
            </a:p>
          </p:txBody>
        </p:sp>
        <p:sp>
          <p:nvSpPr>
            <p:cNvPr id="32" name="矩形 31"/>
            <p:cNvSpPr/>
            <p:nvPr/>
          </p:nvSpPr>
          <p:spPr>
            <a:xfrm>
              <a:off x="4860096" y="2838606"/>
              <a:ext cx="57600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rPr>
                <a:t>03</a:t>
              </a:r>
              <a:endParaRPr lang="zh-CN" altLang="en-US" sz="266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9" name="组合 8"/>
          <p:cNvGrpSpPr/>
          <p:nvPr/>
        </p:nvGrpSpPr>
        <p:grpSpPr>
          <a:xfrm>
            <a:off x="6480128" y="4452503"/>
            <a:ext cx="4608427" cy="584775"/>
            <a:chOff x="4860096" y="3339375"/>
            <a:chExt cx="3456320" cy="438581"/>
          </a:xfrm>
        </p:grpSpPr>
        <p:sp>
          <p:nvSpPr>
            <p:cNvPr id="21" name="矩形 20"/>
            <p:cNvSpPr/>
            <p:nvPr/>
          </p:nvSpPr>
          <p:spPr>
            <a:xfrm>
              <a:off x="5292080" y="3339375"/>
              <a:ext cx="3024336" cy="438581"/>
            </a:xfrm>
            <a:prstGeom prst="rect">
              <a:avLst/>
            </a:prstGeom>
            <a:noFill/>
            <a:ln>
              <a:noFill/>
            </a:ln>
            <a:effectLst/>
          </p:spPr>
          <p:txBody>
            <a:bodyPr wrap="square" anchor="ctr" anchorCtr="0">
              <a:spAutoFit/>
            </a:bodyPr>
            <a:lstStyle/>
            <a:p>
              <a:pPr algn="ctr" defTabSz="1219200"/>
              <a:r>
                <a:rPr lang="zh-CN" altLang="en-US" sz="3200" b="1" spc="400" dirty="0">
                  <a:solidFill>
                    <a:srgbClr val="000000">
                      <a:lumMod val="75000"/>
                      <a:lumOff val="25000"/>
                    </a:srgbClr>
                  </a:solidFill>
                  <a:latin typeface="Impact" panose="020B0806030902050204"/>
                  <a:ea typeface="微软雅黑" panose="020B0503020204020204" pitchFamily="34" charset="-122"/>
                </a:rPr>
                <a:t>加强</a:t>
              </a:r>
              <a:r>
                <a:rPr lang="zh-CN" altLang="en-US" sz="3200" b="1" spc="400" dirty="0">
                  <a:solidFill>
                    <a:srgbClr val="9B0D13"/>
                  </a:solidFill>
                  <a:latin typeface="Impact" panose="020B0806030902050204"/>
                  <a:ea typeface="微软雅黑" panose="020B0503020204020204" pitchFamily="34" charset="-122"/>
                </a:rPr>
                <a:t>纪律</a:t>
              </a:r>
              <a:r>
                <a:rPr lang="zh-CN" altLang="en-US" sz="3200" b="1" spc="400" dirty="0">
                  <a:solidFill>
                    <a:srgbClr val="000000">
                      <a:lumMod val="75000"/>
                      <a:lumOff val="25000"/>
                    </a:srgbClr>
                  </a:solidFill>
                  <a:latin typeface="Impact" panose="020B0806030902050204"/>
                  <a:ea typeface="微软雅黑" panose="020B0503020204020204" pitchFamily="34" charset="-122"/>
                </a:rPr>
                <a:t>修养</a:t>
              </a:r>
            </a:p>
          </p:txBody>
        </p:sp>
        <p:sp>
          <p:nvSpPr>
            <p:cNvPr id="33" name="矩形 32"/>
            <p:cNvSpPr/>
            <p:nvPr/>
          </p:nvSpPr>
          <p:spPr>
            <a:xfrm>
              <a:off x="4860096" y="3378666"/>
              <a:ext cx="57600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rPr>
                <a:t>04</a:t>
              </a:r>
              <a:endParaRPr lang="zh-CN" altLang="en-US" sz="2665" dirty="0">
                <a:solidFill>
                  <a:srgbClr val="FFBE00">
                    <a:lumMod val="40000"/>
                    <a:lumOff val="60000"/>
                  </a:srgbClr>
                </a:solidFill>
                <a:latin typeface="Impact" panose="020B0806030902050204"/>
                <a:ea typeface="微软雅黑" panose="020B0503020204020204" pitchFamily="34" charset="-122"/>
              </a:endParaRPr>
            </a:p>
          </p:txBody>
        </p:sp>
      </p:grpSp>
      <p:grpSp>
        <p:nvGrpSpPr>
          <p:cNvPr id="10" name="组合 9"/>
          <p:cNvGrpSpPr/>
          <p:nvPr/>
        </p:nvGrpSpPr>
        <p:grpSpPr>
          <a:xfrm>
            <a:off x="6480128" y="5172583"/>
            <a:ext cx="4608427" cy="584775"/>
            <a:chOff x="4860096" y="3879435"/>
            <a:chExt cx="3456320" cy="438581"/>
          </a:xfrm>
        </p:grpSpPr>
        <p:sp>
          <p:nvSpPr>
            <p:cNvPr id="30" name="矩形 29"/>
            <p:cNvSpPr/>
            <p:nvPr/>
          </p:nvSpPr>
          <p:spPr>
            <a:xfrm>
              <a:off x="5292080" y="3879435"/>
              <a:ext cx="3024336" cy="438581"/>
            </a:xfrm>
            <a:prstGeom prst="rect">
              <a:avLst/>
            </a:prstGeom>
            <a:noFill/>
            <a:ln>
              <a:noFill/>
            </a:ln>
            <a:effectLst/>
          </p:spPr>
          <p:txBody>
            <a:bodyPr wrap="square" anchor="ctr" anchorCtr="0">
              <a:spAutoFit/>
            </a:bodyPr>
            <a:lstStyle/>
            <a:p>
              <a:pPr algn="ctr" defTabSz="1219200"/>
              <a:r>
                <a:rPr lang="zh-CN" altLang="en-US" sz="3200" b="1" spc="400" dirty="0">
                  <a:solidFill>
                    <a:srgbClr val="000000">
                      <a:lumMod val="75000"/>
                      <a:lumOff val="25000"/>
                    </a:srgbClr>
                  </a:solidFill>
                  <a:latin typeface="Impact" panose="020B0806030902050204"/>
                  <a:ea typeface="微软雅黑" panose="020B0503020204020204" pitchFamily="34" charset="-122"/>
                </a:rPr>
                <a:t>加强</a:t>
              </a:r>
              <a:r>
                <a:rPr lang="zh-CN" altLang="en-US" sz="3200" b="1" spc="400" dirty="0">
                  <a:solidFill>
                    <a:srgbClr val="9B0D13"/>
                  </a:solidFill>
                  <a:latin typeface="Impact" panose="020B0806030902050204"/>
                  <a:ea typeface="微软雅黑" panose="020B0503020204020204" pitchFamily="34" charset="-122"/>
                </a:rPr>
                <a:t>作风</a:t>
              </a:r>
              <a:r>
                <a:rPr lang="zh-CN" altLang="en-US" sz="3200" b="1" spc="400" dirty="0">
                  <a:solidFill>
                    <a:srgbClr val="000000">
                      <a:lumMod val="75000"/>
                      <a:lumOff val="25000"/>
                    </a:srgbClr>
                  </a:solidFill>
                  <a:latin typeface="Impact" panose="020B0806030902050204"/>
                  <a:ea typeface="微软雅黑" panose="020B0503020204020204" pitchFamily="34" charset="-122"/>
                </a:rPr>
                <a:t>修养</a:t>
              </a:r>
            </a:p>
          </p:txBody>
        </p:sp>
        <p:sp>
          <p:nvSpPr>
            <p:cNvPr id="34" name="矩形 33"/>
            <p:cNvSpPr/>
            <p:nvPr/>
          </p:nvSpPr>
          <p:spPr>
            <a:xfrm>
              <a:off x="4860096" y="3918726"/>
              <a:ext cx="576000" cy="36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sz="2665" dirty="0">
                  <a:solidFill>
                    <a:srgbClr val="FFBE00">
                      <a:lumMod val="40000"/>
                      <a:lumOff val="60000"/>
                    </a:srgbClr>
                  </a:solidFill>
                  <a:latin typeface="Impact" panose="020B0806030902050204"/>
                  <a:ea typeface="微软雅黑" panose="020B0503020204020204" pitchFamily="34" charset="-122"/>
                </a:rPr>
                <a:t>05</a:t>
              </a:r>
              <a:endParaRPr lang="zh-CN" altLang="en-US" sz="2665" dirty="0">
                <a:solidFill>
                  <a:srgbClr val="FFBE00">
                    <a:lumMod val="40000"/>
                    <a:lumOff val="60000"/>
                  </a:srgbClr>
                </a:solidFill>
                <a:latin typeface="Impact" panose="020B080603090205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000" fill="hold"/>
                                            <p:tgtEl>
                                              <p:spTgt spid="17"/>
                                            </p:tgtEl>
                                            <p:attrNameLst>
                                              <p:attrName>ppt_w</p:attrName>
                                            </p:attrNameLst>
                                          </p:cBhvr>
                                          <p:tavLst>
                                            <p:tav tm="0">
                                              <p:val>
                                                <p:fltVal val="0"/>
                                              </p:val>
                                            </p:tav>
                                            <p:tav tm="100000">
                                              <p:val>
                                                <p:strVal val="#ppt_w"/>
                                              </p:val>
                                            </p:tav>
                                          </p:tavLst>
                                        </p:anim>
                                        <p:anim calcmode="lin" valueType="num">
                                          <p:cBhvr>
                                            <p:cTn id="18" dur="2000" fill="hold"/>
                                            <p:tgtEl>
                                              <p:spTgt spid="17"/>
                                            </p:tgtEl>
                                            <p:attrNameLst>
                                              <p:attrName>ppt_h</p:attrName>
                                            </p:attrNameLst>
                                          </p:cBhvr>
                                          <p:tavLst>
                                            <p:tav tm="0">
                                              <p:val>
                                                <p:fltVal val="0"/>
                                              </p:val>
                                            </p:tav>
                                            <p:tav tm="100000">
                                              <p:val>
                                                <p:strVal val="#ppt_h"/>
                                              </p:val>
                                            </p:tav>
                                          </p:tavLst>
                                        </p:anim>
                                        <p:animEffect transition="in" filter="fade">
                                          <p:cBhvr>
                                            <p:cTn id="19" dur="2000"/>
                                            <p:tgtEl>
                                              <p:spTgt spid="17"/>
                                            </p:tgtEl>
                                          </p:cBhvr>
                                        </p:animEffect>
                                      </p:childTnLst>
                                    </p:cTn>
                                  </p:par>
                                </p:childTnLst>
                              </p:cTn>
                            </p:par>
                            <p:par>
                              <p:cTn id="20" fill="hold">
                                <p:stCondLst>
                                  <p:cond delay="5000"/>
                                </p:stCondLst>
                                <p:childTnLst>
                                  <p:par>
                                    <p:cTn id="21" presetID="2" presetClass="entr" presetSubtype="2" fill="hold" nodeType="afterEffect" p14:presetBounceEnd="40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40000">
                                          <p:cBhvr additive="base">
                                            <p:cTn id="23" dur="12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24" dur="125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6500"/>
                                </p:stCondLst>
                                <p:childTnLst>
                                  <p:par>
                                    <p:cTn id="26" presetID="2" presetClass="entr" presetSubtype="2" fill="hold" nodeType="afterEffect" p14:presetBounceEnd="40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12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9" dur="125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8000"/>
                                </p:stCondLst>
                                <p:childTnLst>
                                  <p:par>
                                    <p:cTn id="31" presetID="2" presetClass="entr" presetSubtype="2" fill="hold" nodeType="afterEffect" p14:presetBounceEnd="40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40000">
                                          <p:cBhvr additive="base">
                                            <p:cTn id="33" dur="125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9500"/>
                                </p:stCondLst>
                                <p:childTnLst>
                                  <p:par>
                                    <p:cTn id="36" presetID="2" presetClass="entr" presetSubtype="2" fill="hold" nodeType="afterEffect" p14:presetBounceEnd="40000">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14:bounceEnd="40000">
                                          <p:cBhvr additive="base">
                                            <p:cTn id="38" dur="12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39" dur="125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11000"/>
                                </p:stCondLst>
                                <p:childTnLst>
                                  <p:par>
                                    <p:cTn id="41" presetID="2" presetClass="entr" presetSubtype="2"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12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4"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000" fill="hold"/>
                                            <p:tgtEl>
                                              <p:spTgt spid="17"/>
                                            </p:tgtEl>
                                            <p:attrNameLst>
                                              <p:attrName>ppt_w</p:attrName>
                                            </p:attrNameLst>
                                          </p:cBhvr>
                                          <p:tavLst>
                                            <p:tav tm="0">
                                              <p:val>
                                                <p:fltVal val="0"/>
                                              </p:val>
                                            </p:tav>
                                            <p:tav tm="100000">
                                              <p:val>
                                                <p:strVal val="#ppt_w"/>
                                              </p:val>
                                            </p:tav>
                                          </p:tavLst>
                                        </p:anim>
                                        <p:anim calcmode="lin" valueType="num">
                                          <p:cBhvr>
                                            <p:cTn id="18" dur="2000" fill="hold"/>
                                            <p:tgtEl>
                                              <p:spTgt spid="17"/>
                                            </p:tgtEl>
                                            <p:attrNameLst>
                                              <p:attrName>ppt_h</p:attrName>
                                            </p:attrNameLst>
                                          </p:cBhvr>
                                          <p:tavLst>
                                            <p:tav tm="0">
                                              <p:val>
                                                <p:fltVal val="0"/>
                                              </p:val>
                                            </p:tav>
                                            <p:tav tm="100000">
                                              <p:val>
                                                <p:strVal val="#ppt_h"/>
                                              </p:val>
                                            </p:tav>
                                          </p:tavLst>
                                        </p:anim>
                                        <p:animEffect transition="in" filter="fade">
                                          <p:cBhvr>
                                            <p:cTn id="19" dur="2000"/>
                                            <p:tgtEl>
                                              <p:spTgt spid="17"/>
                                            </p:tgtEl>
                                          </p:cBhvr>
                                        </p:animEffect>
                                      </p:childTnLst>
                                    </p:cTn>
                                  </p:par>
                                </p:childTnLst>
                              </p:cTn>
                            </p:par>
                            <p:par>
                              <p:cTn id="20" fill="hold">
                                <p:stCondLst>
                                  <p:cond delay="50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250" fill="hold"/>
                                            <p:tgtEl>
                                              <p:spTgt spid="4"/>
                                            </p:tgtEl>
                                            <p:attrNameLst>
                                              <p:attrName>ppt_x</p:attrName>
                                            </p:attrNameLst>
                                          </p:cBhvr>
                                          <p:tavLst>
                                            <p:tav tm="0">
                                              <p:val>
                                                <p:strVal val="1+#ppt_w/2"/>
                                              </p:val>
                                            </p:tav>
                                            <p:tav tm="100000">
                                              <p:val>
                                                <p:strVal val="#ppt_x"/>
                                              </p:val>
                                            </p:tav>
                                          </p:tavLst>
                                        </p:anim>
                                        <p:anim calcmode="lin" valueType="num">
                                          <p:cBhvr additive="base">
                                            <p:cTn id="24" dur="125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6500"/>
                                </p:stCondLst>
                                <p:childTnLst>
                                  <p:par>
                                    <p:cTn id="26" presetID="2" presetClass="entr" presetSubtype="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250" fill="hold"/>
                                            <p:tgtEl>
                                              <p:spTgt spid="5"/>
                                            </p:tgtEl>
                                            <p:attrNameLst>
                                              <p:attrName>ppt_x</p:attrName>
                                            </p:attrNameLst>
                                          </p:cBhvr>
                                          <p:tavLst>
                                            <p:tav tm="0">
                                              <p:val>
                                                <p:strVal val="1+#ppt_w/2"/>
                                              </p:val>
                                            </p:tav>
                                            <p:tav tm="100000">
                                              <p:val>
                                                <p:strVal val="#ppt_x"/>
                                              </p:val>
                                            </p:tav>
                                          </p:tavLst>
                                        </p:anim>
                                        <p:anim calcmode="lin" valueType="num">
                                          <p:cBhvr additive="base">
                                            <p:cTn id="29" dur="125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8000"/>
                                </p:stCondLst>
                                <p:childTnLst>
                                  <p:par>
                                    <p:cTn id="31" presetID="2" presetClass="entr" presetSubtype="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250" fill="hold"/>
                                            <p:tgtEl>
                                              <p:spTgt spid="7"/>
                                            </p:tgtEl>
                                            <p:attrNameLst>
                                              <p:attrName>ppt_x</p:attrName>
                                            </p:attrNameLst>
                                          </p:cBhvr>
                                          <p:tavLst>
                                            <p:tav tm="0">
                                              <p:val>
                                                <p:strVal val="1+#ppt_w/2"/>
                                              </p:val>
                                            </p:tav>
                                            <p:tav tm="100000">
                                              <p:val>
                                                <p:strVal val="#ppt_x"/>
                                              </p:val>
                                            </p:tav>
                                          </p:tavLst>
                                        </p:anim>
                                        <p:anim calcmode="lin" valueType="num">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9500"/>
                                </p:stCondLst>
                                <p:childTnLst>
                                  <p:par>
                                    <p:cTn id="36" presetID="2" presetClass="entr" presetSubtype="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250" fill="hold"/>
                                            <p:tgtEl>
                                              <p:spTgt spid="9"/>
                                            </p:tgtEl>
                                            <p:attrNameLst>
                                              <p:attrName>ppt_x</p:attrName>
                                            </p:attrNameLst>
                                          </p:cBhvr>
                                          <p:tavLst>
                                            <p:tav tm="0">
                                              <p:val>
                                                <p:strVal val="1+#ppt_w/2"/>
                                              </p:val>
                                            </p:tav>
                                            <p:tav tm="100000">
                                              <p:val>
                                                <p:strVal val="#ppt_x"/>
                                              </p:val>
                                            </p:tav>
                                          </p:tavLst>
                                        </p:anim>
                                        <p:anim calcmode="lin" valueType="num">
                                          <p:cBhvr additive="base">
                                            <p:cTn id="39" dur="125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11000"/>
                                </p:stCondLst>
                                <p:childTnLst>
                                  <p:par>
                                    <p:cTn id="41" presetID="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250" fill="hold"/>
                                            <p:tgtEl>
                                              <p:spTgt spid="10"/>
                                            </p:tgtEl>
                                            <p:attrNameLst>
                                              <p:attrName>ppt_x</p:attrName>
                                            </p:attrNameLst>
                                          </p:cBhvr>
                                          <p:tavLst>
                                            <p:tav tm="0">
                                              <p:val>
                                                <p:strVal val="1+#ppt_w/2"/>
                                              </p:val>
                                            </p:tav>
                                            <p:tav tm="100000">
                                              <p:val>
                                                <p:strVal val="#ppt_x"/>
                                              </p:val>
                                            </p:tav>
                                          </p:tavLst>
                                        </p:anim>
                                        <p:anim calcmode="lin" valueType="num">
                                          <p:cBhvr additive="base">
                                            <p:cTn id="44"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46804" y="5036115"/>
            <a:ext cx="4080000"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rPr>
              <a:t>要全面掌握党章基本内容</a:t>
            </a:r>
          </a:p>
        </p:txBody>
      </p:sp>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要全面掌握党章基本内容</a:t>
            </a:r>
          </a:p>
        </p:txBody>
      </p:sp>
      <p:sp>
        <p:nvSpPr>
          <p:cNvPr id="22" name="TextBox 21"/>
          <p:cNvSpPr txBox="1"/>
          <p:nvPr/>
        </p:nvSpPr>
        <p:spPr>
          <a:xfrm>
            <a:off x="335360" y="3663112"/>
            <a:ext cx="4635909" cy="978729"/>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学习和遵守  </a:t>
            </a:r>
            <a:r>
              <a:rPr lang="zh-CN" altLang="en-US" sz="4800" b="1" dirty="0">
                <a:solidFill>
                  <a:srgbClr val="9B0D13"/>
                </a:solidFill>
                <a:latin typeface="Impact" panose="020B0806030902050204"/>
                <a:ea typeface="微软雅黑" panose="020B0503020204020204" pitchFamily="34" charset="-122"/>
                <a:cs typeface="+mn-ea"/>
                <a:sym typeface="+mn-lt"/>
              </a:rPr>
              <a:t>党章</a:t>
            </a:r>
          </a:p>
        </p:txBody>
      </p:sp>
      <p:grpSp>
        <p:nvGrpSpPr>
          <p:cNvPr id="23" name="组合 22"/>
          <p:cNvGrpSpPr/>
          <p:nvPr/>
        </p:nvGrpSpPr>
        <p:grpSpPr>
          <a:xfrm>
            <a:off x="746803" y="2122828"/>
            <a:ext cx="4224467" cy="1219383"/>
            <a:chOff x="560102" y="1592122"/>
            <a:chExt cx="3168350" cy="914538"/>
          </a:xfrm>
        </p:grpSpPr>
        <p:grpSp>
          <p:nvGrpSpPr>
            <p:cNvPr id="24" name="组合 2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10" name="矩形 9"/>
          <p:cNvSpPr/>
          <p:nvPr/>
        </p:nvSpPr>
        <p:spPr>
          <a:xfrm>
            <a:off x="5135894" y="4965171"/>
            <a:ext cx="6986237" cy="830997"/>
          </a:xfrm>
          <a:prstGeom prst="rect">
            <a:avLst/>
          </a:prstGeom>
        </p:spPr>
        <p:txBody>
          <a:bodyPr wrap="square">
            <a:spAutoFit/>
          </a:bodyPr>
          <a:lstStyle/>
          <a:p>
            <a:pPr defTabSz="1219200">
              <a:lnSpc>
                <a:spcPct val="120000"/>
              </a:lnSpc>
            </a:pPr>
            <a:r>
              <a:rPr lang="zh-CN" altLang="en-US" sz="4000" b="1" dirty="0">
                <a:solidFill>
                  <a:srgbClr val="9B0D13"/>
                </a:solidFill>
                <a:latin typeface="微软雅黑" panose="020B0503020204020204" pitchFamily="34" charset="-122"/>
                <a:ea typeface="微软雅黑" panose="020B0503020204020204" pitchFamily="34" charset="-122"/>
              </a:rPr>
              <a:t>全党同志都要全面了解和掌握</a:t>
            </a:r>
          </a:p>
        </p:txBody>
      </p:sp>
      <p:grpSp>
        <p:nvGrpSpPr>
          <p:cNvPr id="2" name="组合 1"/>
          <p:cNvGrpSpPr/>
          <p:nvPr/>
        </p:nvGrpSpPr>
        <p:grpSpPr>
          <a:xfrm>
            <a:off x="5205763" y="2266547"/>
            <a:ext cx="6772327" cy="2486835"/>
            <a:chOff x="3904322" y="1699910"/>
            <a:chExt cx="5079245" cy="1865126"/>
          </a:xfrm>
        </p:grpSpPr>
        <p:sp>
          <p:nvSpPr>
            <p:cNvPr id="4" name="矩形 3"/>
            <p:cNvSpPr/>
            <p:nvPr/>
          </p:nvSpPr>
          <p:spPr>
            <a:xfrm>
              <a:off x="3989050" y="1799599"/>
              <a:ext cx="4994517" cy="1583318"/>
            </a:xfrm>
            <a:prstGeom prst="rect">
              <a:avLst/>
            </a:prstGeom>
          </p:spPr>
          <p:txBody>
            <a:bodyPr wrap="square">
              <a:spAutoFit/>
            </a:bodyPr>
            <a:lstStyle/>
            <a:p>
              <a:pPr defTabSz="1219200">
                <a:lnSpc>
                  <a:spcPct val="120000"/>
                </a:lnSpc>
              </a:pP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9B0D13"/>
                  </a:solidFill>
                  <a:latin typeface="微软雅黑" panose="020B0503020204020204" pitchFamily="34" charset="-122"/>
                  <a:ea typeface="微软雅黑" panose="020B0503020204020204" pitchFamily="34" charset="-122"/>
                </a:rPr>
                <a:t>党章</a:t>
              </a: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rPr>
                <a:t>对党的性质、宗旨、指导思想、奋斗纲领和重大方针政策作出了明确规定，对党员权利和义务作出了明确规定，对党的制度和各级党组织的行为规范作出了明确规定，对党的各级领导干部的基本条件作出了明确规定，对党的纪律作出了明确规定。</a:t>
              </a:r>
              <a:endParaRPr lang="en-US" altLang="zh-CN" sz="2135"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3904322" y="1699910"/>
              <a:ext cx="5079245" cy="1865126"/>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750" fill="hold"/>
                                        <p:tgtEl>
                                          <p:spTgt spid="8"/>
                                        </p:tgtEl>
                                        <p:attrNameLst>
                                          <p:attrName>ppt_w</p:attrName>
                                        </p:attrNameLst>
                                      </p:cBhvr>
                                      <p:tavLst>
                                        <p:tav tm="0">
                                          <p:val>
                                            <p:fltVal val="0"/>
                                          </p:val>
                                        </p:tav>
                                        <p:tav tm="100000">
                                          <p:val>
                                            <p:strVal val="#ppt_w"/>
                                          </p:val>
                                        </p:tav>
                                      </p:tavLst>
                                    </p:anim>
                                    <p:anim calcmode="lin" valueType="num">
                                      <p:cBhvr>
                                        <p:cTn id="18" dur="1750" fill="hold"/>
                                        <p:tgtEl>
                                          <p:spTgt spid="8"/>
                                        </p:tgtEl>
                                        <p:attrNameLst>
                                          <p:attrName>ppt_h</p:attrName>
                                        </p:attrNameLst>
                                      </p:cBhvr>
                                      <p:tavLst>
                                        <p:tav tm="0">
                                          <p:val>
                                            <p:fltVal val="0"/>
                                          </p:val>
                                        </p:tav>
                                        <p:tav tm="100000">
                                          <p:val>
                                            <p:strVal val="#ppt_h"/>
                                          </p:val>
                                        </p:tav>
                                      </p:tavLst>
                                    </p:anim>
                                    <p:anim calcmode="lin" valueType="num">
                                      <p:cBhvr>
                                        <p:cTn id="19" dur="1750" fill="hold"/>
                                        <p:tgtEl>
                                          <p:spTgt spid="8"/>
                                        </p:tgtEl>
                                        <p:attrNameLst>
                                          <p:attrName>style.rotation</p:attrName>
                                        </p:attrNameLst>
                                      </p:cBhvr>
                                      <p:tavLst>
                                        <p:tav tm="0">
                                          <p:val>
                                            <p:fltVal val="90"/>
                                          </p:val>
                                        </p:tav>
                                        <p:tav tm="100000">
                                          <p:val>
                                            <p:fltVal val="0"/>
                                          </p:val>
                                        </p:tav>
                                      </p:tavLst>
                                    </p:anim>
                                    <p:animEffect transition="in" filter="fade">
                                      <p:cBhvr>
                                        <p:cTn id="20" dur="1750"/>
                                        <p:tgtEl>
                                          <p:spTgt spid="8"/>
                                        </p:tgtEl>
                                      </p:cBhvr>
                                    </p:animEffect>
                                  </p:childTnLst>
                                </p:cTn>
                              </p:par>
                            </p:childTnLst>
                          </p:cTn>
                        </p:par>
                        <p:par>
                          <p:cTn id="21" fill="hold">
                            <p:stCondLst>
                              <p:cond delay="5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par>
                          <p:cTn id="25" fill="hold">
                            <p:stCondLst>
                              <p:cond delay="7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46804" y="5036115"/>
            <a:ext cx="4080000" cy="576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rPr>
              <a:t>要严格遵守党章各项规定</a:t>
            </a:r>
          </a:p>
        </p:txBody>
      </p:sp>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要严格遵守党章各项规定</a:t>
            </a:r>
          </a:p>
        </p:txBody>
      </p:sp>
      <p:sp>
        <p:nvSpPr>
          <p:cNvPr id="22" name="TextBox 21"/>
          <p:cNvSpPr txBox="1"/>
          <p:nvPr/>
        </p:nvSpPr>
        <p:spPr>
          <a:xfrm>
            <a:off x="335360" y="3663112"/>
            <a:ext cx="4635909" cy="978729"/>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学习和遵守  </a:t>
            </a:r>
            <a:r>
              <a:rPr lang="zh-CN" altLang="en-US" sz="4800" b="1" dirty="0">
                <a:solidFill>
                  <a:srgbClr val="9B0D13"/>
                </a:solidFill>
                <a:latin typeface="Impact" panose="020B0806030902050204"/>
                <a:ea typeface="微软雅黑" panose="020B0503020204020204" pitchFamily="34" charset="-122"/>
                <a:cs typeface="+mn-ea"/>
                <a:sym typeface="+mn-lt"/>
              </a:rPr>
              <a:t>党章</a:t>
            </a:r>
          </a:p>
        </p:txBody>
      </p:sp>
      <p:grpSp>
        <p:nvGrpSpPr>
          <p:cNvPr id="23" name="组合 22"/>
          <p:cNvGrpSpPr/>
          <p:nvPr/>
        </p:nvGrpSpPr>
        <p:grpSpPr>
          <a:xfrm>
            <a:off x="746803" y="2122828"/>
            <a:ext cx="4224467" cy="1219383"/>
            <a:chOff x="560102" y="1592122"/>
            <a:chExt cx="3168350" cy="914538"/>
          </a:xfrm>
        </p:grpSpPr>
        <p:grpSp>
          <p:nvGrpSpPr>
            <p:cNvPr id="24" name="组合 2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10" name="矩形 9"/>
          <p:cNvSpPr/>
          <p:nvPr/>
        </p:nvSpPr>
        <p:spPr>
          <a:xfrm>
            <a:off x="5999989" y="4886300"/>
            <a:ext cx="5856651" cy="1569660"/>
          </a:xfrm>
          <a:prstGeom prst="rect">
            <a:avLst/>
          </a:prstGeom>
        </p:spPr>
        <p:txBody>
          <a:bodyPr wrap="square">
            <a:spAutoFit/>
          </a:bodyPr>
          <a:lstStyle/>
          <a:p>
            <a:pPr defTabSz="1219200">
              <a:lnSpc>
                <a:spcPct val="120000"/>
              </a:lnSpc>
            </a:pPr>
            <a:r>
              <a:rPr lang="zh-CN" altLang="en-US" sz="4000" b="1" dirty="0">
                <a:solidFill>
                  <a:srgbClr val="9B0D13"/>
                </a:solidFill>
                <a:latin typeface="微软雅黑" panose="020B0503020204020204" pitchFamily="34" charset="-122"/>
                <a:ea typeface="微软雅黑" panose="020B0503020204020204" pitchFamily="34" charset="-122"/>
              </a:rPr>
              <a:t>全党共同来维护</a:t>
            </a:r>
            <a:r>
              <a:rPr lang="en-US" altLang="zh-CN" sz="4000" b="1" dirty="0">
                <a:solidFill>
                  <a:srgbClr val="9B0D13"/>
                </a:solidFill>
                <a:latin typeface="微软雅黑" panose="020B0503020204020204" pitchFamily="34" charset="-122"/>
                <a:ea typeface="微软雅黑" panose="020B0503020204020204" pitchFamily="34" charset="-122"/>
              </a:rPr>
              <a:t>《</a:t>
            </a:r>
            <a:r>
              <a:rPr lang="zh-CN" altLang="en-US" sz="4000" b="1" dirty="0">
                <a:solidFill>
                  <a:srgbClr val="9B0D13"/>
                </a:solidFill>
                <a:latin typeface="微软雅黑" panose="020B0503020204020204" pitchFamily="34" charset="-122"/>
                <a:ea typeface="微软雅黑" panose="020B0503020204020204" pitchFamily="34" charset="-122"/>
              </a:rPr>
              <a:t>党章</a:t>
            </a:r>
            <a:r>
              <a:rPr lang="en-US" altLang="zh-CN" sz="4000" b="1" dirty="0">
                <a:solidFill>
                  <a:srgbClr val="9B0D13"/>
                </a:solidFill>
                <a:latin typeface="微软雅黑" panose="020B0503020204020204" pitchFamily="34" charset="-122"/>
                <a:ea typeface="微软雅黑" panose="020B0503020204020204" pitchFamily="34" charset="-122"/>
              </a:rPr>
              <a:t>》</a:t>
            </a:r>
          </a:p>
          <a:p>
            <a:pPr defTabSz="1219200">
              <a:lnSpc>
                <a:spcPct val="120000"/>
              </a:lnSpc>
            </a:pPr>
            <a:r>
              <a:rPr lang="zh-CN" altLang="en-US" sz="4000" b="1" dirty="0">
                <a:solidFill>
                  <a:srgbClr val="9B0D13"/>
                </a:solidFill>
                <a:latin typeface="微软雅黑" panose="020B0503020204020204" pitchFamily="34" charset="-122"/>
                <a:ea typeface="微软雅黑" panose="020B0503020204020204" pitchFamily="34" charset="-122"/>
              </a:rPr>
              <a:t>         的权威性和严肃性</a:t>
            </a:r>
          </a:p>
        </p:txBody>
      </p:sp>
      <p:grpSp>
        <p:nvGrpSpPr>
          <p:cNvPr id="2" name="组合 1"/>
          <p:cNvGrpSpPr/>
          <p:nvPr/>
        </p:nvGrpSpPr>
        <p:grpSpPr>
          <a:xfrm>
            <a:off x="5205763" y="2266547"/>
            <a:ext cx="6772327" cy="2486835"/>
            <a:chOff x="3904322" y="1699910"/>
            <a:chExt cx="5079245" cy="1865126"/>
          </a:xfrm>
        </p:grpSpPr>
        <p:sp>
          <p:nvSpPr>
            <p:cNvPr id="4" name="矩形 3"/>
            <p:cNvSpPr/>
            <p:nvPr/>
          </p:nvSpPr>
          <p:spPr>
            <a:xfrm>
              <a:off x="3989050" y="1707654"/>
              <a:ext cx="4994517" cy="1841754"/>
            </a:xfrm>
            <a:prstGeom prst="rect">
              <a:avLst/>
            </a:prstGeom>
          </p:spPr>
          <p:txBody>
            <a:bodyPr wrap="square">
              <a:spAutoFit/>
            </a:bodyPr>
            <a:lstStyle/>
            <a:p>
              <a:pPr defTabSz="1219200">
                <a:lnSpc>
                  <a:spcPct val="120000"/>
                </a:lnSpc>
              </a:pPr>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rPr>
                <a:t>全党要牢固树立党章意识，真正把党章作为加强党性修养的根本标准，作为指导党的工作、党内活动、党的建设的根本依据，把党章各项规定落实到行动上。建立健全党内制度体系，要以党章为根本依据；判断各级党组织和党员、干部的表现，要以党章为基本标准；解决党内矛盾，要以党章为根本规则。</a:t>
              </a:r>
              <a:endParaRPr lang="en-US" altLang="zh-CN" sz="2135"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3904322" y="1699910"/>
              <a:ext cx="5079245" cy="1865126"/>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750" fill="hold"/>
                                        <p:tgtEl>
                                          <p:spTgt spid="8"/>
                                        </p:tgtEl>
                                        <p:attrNameLst>
                                          <p:attrName>ppt_w</p:attrName>
                                        </p:attrNameLst>
                                      </p:cBhvr>
                                      <p:tavLst>
                                        <p:tav tm="0">
                                          <p:val>
                                            <p:fltVal val="0"/>
                                          </p:val>
                                        </p:tav>
                                        <p:tav tm="100000">
                                          <p:val>
                                            <p:strVal val="#ppt_w"/>
                                          </p:val>
                                        </p:tav>
                                      </p:tavLst>
                                    </p:anim>
                                    <p:anim calcmode="lin" valueType="num">
                                      <p:cBhvr>
                                        <p:cTn id="18" dur="1750" fill="hold"/>
                                        <p:tgtEl>
                                          <p:spTgt spid="8"/>
                                        </p:tgtEl>
                                        <p:attrNameLst>
                                          <p:attrName>ppt_h</p:attrName>
                                        </p:attrNameLst>
                                      </p:cBhvr>
                                      <p:tavLst>
                                        <p:tav tm="0">
                                          <p:val>
                                            <p:fltVal val="0"/>
                                          </p:val>
                                        </p:tav>
                                        <p:tav tm="100000">
                                          <p:val>
                                            <p:strVal val="#ppt_h"/>
                                          </p:val>
                                        </p:tav>
                                      </p:tavLst>
                                    </p:anim>
                                    <p:anim calcmode="lin" valueType="num">
                                      <p:cBhvr>
                                        <p:cTn id="19" dur="1750" fill="hold"/>
                                        <p:tgtEl>
                                          <p:spTgt spid="8"/>
                                        </p:tgtEl>
                                        <p:attrNameLst>
                                          <p:attrName>style.rotation</p:attrName>
                                        </p:attrNameLst>
                                      </p:cBhvr>
                                      <p:tavLst>
                                        <p:tav tm="0">
                                          <p:val>
                                            <p:fltVal val="90"/>
                                          </p:val>
                                        </p:tav>
                                        <p:tav tm="100000">
                                          <p:val>
                                            <p:fltVal val="0"/>
                                          </p:val>
                                        </p:tav>
                                      </p:tavLst>
                                    </p:anim>
                                    <p:animEffect transition="in" filter="fade">
                                      <p:cBhvr>
                                        <p:cTn id="20" dur="1750"/>
                                        <p:tgtEl>
                                          <p:spTgt spid="8"/>
                                        </p:tgtEl>
                                      </p:cBhvr>
                                    </p:animEffect>
                                  </p:childTnLst>
                                </p:cTn>
                              </p:par>
                            </p:childTnLst>
                          </p:cTn>
                        </p:par>
                        <p:par>
                          <p:cTn id="21" fill="hold">
                            <p:stCondLst>
                              <p:cond delay="5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par>
                          <p:cTn id="25" fill="hold">
                            <p:stCondLst>
                              <p:cond delay="7000"/>
                            </p:stCondLst>
                            <p:childTnLst>
                              <p:par>
                                <p:cTn id="26" presetID="14" presetClass="entr" presetSubtype="1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46804" y="5036115"/>
            <a:ext cx="4080000" cy="1177195"/>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r>
              <a:rPr lang="zh-CN" altLang="en-US" sz="2400" b="1" dirty="0">
                <a:solidFill>
                  <a:srgbClr val="FFBE00">
                    <a:lumMod val="40000"/>
                    <a:lumOff val="60000"/>
                  </a:srgbClr>
                </a:solidFill>
                <a:latin typeface="Impact" panose="020B0806030902050204"/>
                <a:ea typeface="微软雅黑" panose="020B0503020204020204" pitchFamily="34" charset="-122"/>
              </a:rPr>
              <a:t>党员领导干部要做学习党章、遵守党章的模范</a:t>
            </a:r>
          </a:p>
        </p:txBody>
      </p:sp>
      <p:sp>
        <p:nvSpPr>
          <p:cNvPr id="3" name="文本占位符 2"/>
          <p:cNvSpPr>
            <a:spLocks noGrp="1"/>
          </p:cNvSpPr>
          <p:nvPr>
            <p:ph type="body" sz="quarter" idx="10"/>
          </p:nvPr>
        </p:nvSpPr>
        <p:spPr>
          <a:xfrm>
            <a:off x="1007435" y="390484"/>
            <a:ext cx="4704523" cy="768349"/>
          </a:xfrm>
        </p:spPr>
        <p:txBody>
          <a:bodyPr>
            <a:normAutofit/>
          </a:bodyPr>
          <a:lstStyle/>
          <a:p>
            <a:pPr>
              <a:lnSpc>
                <a:spcPct val="120000"/>
              </a:lnSpc>
              <a:spcBef>
                <a:spcPct val="0"/>
              </a:spcBef>
            </a:pPr>
            <a:r>
              <a:rPr lang="zh-CN" altLang="en-US" dirty="0">
                <a:cs typeface="+mn-ea"/>
                <a:sym typeface="+mn-lt"/>
              </a:rPr>
              <a:t>党员领导干部要做表率</a:t>
            </a:r>
          </a:p>
        </p:txBody>
      </p:sp>
      <p:sp>
        <p:nvSpPr>
          <p:cNvPr id="22" name="TextBox 21"/>
          <p:cNvSpPr txBox="1"/>
          <p:nvPr/>
        </p:nvSpPr>
        <p:spPr>
          <a:xfrm>
            <a:off x="335360" y="3663112"/>
            <a:ext cx="4635909" cy="978729"/>
          </a:xfrm>
          <a:prstGeom prst="rect">
            <a:avLst/>
          </a:prstGeom>
          <a:noFill/>
        </p:spPr>
        <p:txBody>
          <a:bodyPr wrap="square" rtlCol="0">
            <a:spAutoFit/>
          </a:bodyPr>
          <a:lstStyle/>
          <a:p>
            <a:pPr algn="r" defTabSz="1219200">
              <a:lnSpc>
                <a:spcPct val="120000"/>
              </a:lnSpc>
            </a:pPr>
            <a:r>
              <a:rPr lang="zh-CN" altLang="en-US" sz="3200" b="1" dirty="0">
                <a:solidFill>
                  <a:srgbClr val="000000">
                    <a:lumMod val="75000"/>
                    <a:lumOff val="25000"/>
                  </a:srgbClr>
                </a:solidFill>
                <a:latin typeface="Impact" panose="020B0806030902050204"/>
                <a:ea typeface="微软雅黑" panose="020B0503020204020204" pitchFamily="34" charset="-122"/>
                <a:cs typeface="+mn-ea"/>
                <a:sym typeface="+mn-lt"/>
              </a:rPr>
              <a:t>学习和遵守  </a:t>
            </a:r>
            <a:r>
              <a:rPr lang="zh-CN" altLang="en-US" sz="4800" b="1" dirty="0">
                <a:solidFill>
                  <a:srgbClr val="9B0D13"/>
                </a:solidFill>
                <a:latin typeface="Impact" panose="020B0806030902050204"/>
                <a:ea typeface="微软雅黑" panose="020B0503020204020204" pitchFamily="34" charset="-122"/>
                <a:cs typeface="+mn-ea"/>
                <a:sym typeface="+mn-lt"/>
              </a:rPr>
              <a:t>党章</a:t>
            </a:r>
          </a:p>
        </p:txBody>
      </p:sp>
      <p:grpSp>
        <p:nvGrpSpPr>
          <p:cNvPr id="23" name="组合 22"/>
          <p:cNvGrpSpPr/>
          <p:nvPr/>
        </p:nvGrpSpPr>
        <p:grpSpPr>
          <a:xfrm>
            <a:off x="746803" y="2122828"/>
            <a:ext cx="4224467" cy="1219383"/>
            <a:chOff x="560102" y="1592122"/>
            <a:chExt cx="3168350" cy="914538"/>
          </a:xfrm>
        </p:grpSpPr>
        <p:grpSp>
          <p:nvGrpSpPr>
            <p:cNvPr id="24" name="组合 23"/>
            <p:cNvGrpSpPr/>
            <p:nvPr/>
          </p:nvGrpSpPr>
          <p:grpSpPr>
            <a:xfrm>
              <a:off x="775675" y="1592122"/>
              <a:ext cx="1224587" cy="589855"/>
              <a:chOff x="971149" y="1592122"/>
              <a:chExt cx="1224587" cy="589855"/>
            </a:xfrm>
            <a:effectLst>
              <a:outerShdw blurRad="50800" dist="38100" dir="2700000" algn="tl" rotWithShape="0">
                <a:prstClr val="black">
                  <a:alpha val="40000"/>
                </a:prstClr>
              </a:outerShdw>
            </a:effectLst>
          </p:grpSpPr>
          <p:pic>
            <p:nvPicPr>
              <p:cNvPr id="2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971149" y="1592122"/>
                <a:ext cx="1102725" cy="5784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xb\Desktop\53bf653e36a06.png"/>
              <p:cNvPicPr>
                <a:picLocks noChangeAspect="1" noChangeArrowheads="1"/>
              </p:cNvPicPr>
              <p:nvPr userDrawn="1"/>
            </p:nvPicPr>
            <p:blipFill>
              <a:blip r:embed="rId4" cstate="email"/>
              <a:srcRect/>
              <a:stretch>
                <a:fillRect/>
              </a:stretch>
            </p:blipFill>
            <p:spPr bwMode="auto">
              <a:xfrm>
                <a:off x="1560265" y="1618545"/>
                <a:ext cx="635471" cy="56343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文本框 62"/>
            <p:cNvSpPr txBox="1"/>
            <p:nvPr/>
          </p:nvSpPr>
          <p:spPr>
            <a:xfrm>
              <a:off x="2000261" y="1741758"/>
              <a:ext cx="1728191" cy="512448"/>
            </a:xfrm>
            <a:prstGeom prst="rect">
              <a:avLst/>
            </a:prstGeom>
            <a:noFill/>
            <a:effectLst/>
          </p:spPr>
          <p:txBody>
            <a:bodyPr wrap="square" rtlCol="0">
              <a:spAutoFit/>
            </a:bodyPr>
            <a:lstStyle/>
            <a:p>
              <a:pPr algn="r" defTabSz="1219200">
                <a:lnSpc>
                  <a:spcPct val="120000"/>
                </a:lnSpc>
              </a:pPr>
              <a:r>
                <a:rPr lang="zh-CN" altLang="en-US" sz="3200" b="1" dirty="0">
                  <a:solidFill>
                    <a:srgbClr val="9B0D13"/>
                  </a:solidFill>
                  <a:latin typeface="Impact" panose="020B0806030902050204"/>
                  <a:ea typeface="微软雅黑" panose="020B0503020204020204" pitchFamily="34" charset="-122"/>
                  <a:cs typeface="+mn-ea"/>
                  <a:sym typeface="+mn-lt"/>
                </a:rPr>
                <a:t>中国共产党</a:t>
              </a:r>
            </a:p>
          </p:txBody>
        </p:sp>
        <p:sp>
          <p:nvSpPr>
            <p:cNvPr id="26" name="TextBox 19"/>
            <p:cNvSpPr txBox="1"/>
            <p:nvPr/>
          </p:nvSpPr>
          <p:spPr>
            <a:xfrm>
              <a:off x="1540369" y="2127960"/>
              <a:ext cx="2174201" cy="290849"/>
            </a:xfrm>
            <a:prstGeom prst="rect">
              <a:avLst/>
            </a:prstGeom>
            <a:noFill/>
            <a:effectLst/>
          </p:spPr>
          <p:txBody>
            <a:bodyPr wrap="none" rtlCol="0">
              <a:spAutoFit/>
            </a:bodyPr>
            <a:lstStyle/>
            <a:p>
              <a:pPr algn="r" defTabSz="1219200">
                <a:lnSpc>
                  <a:spcPct val="120000"/>
                </a:lnSpc>
              </a:pPr>
              <a:r>
                <a:rPr lang="en-US" altLang="zh-CN" sz="1600" b="1" dirty="0">
                  <a:solidFill>
                    <a:srgbClr val="9B0D13"/>
                  </a:solidFill>
                  <a:latin typeface="微软雅黑" panose="020B0503020204020204" pitchFamily="34" charset="-122"/>
                  <a:ea typeface="微软雅黑" panose="020B0503020204020204" pitchFamily="34" charset="-122"/>
                  <a:cs typeface="+mn-ea"/>
                  <a:sym typeface="+mn-lt"/>
                </a:rPr>
                <a:t>Communist Party of China</a:t>
              </a:r>
              <a:endParaRPr lang="zh-CN" altLang="en-US" sz="1600" b="1" dirty="0">
                <a:solidFill>
                  <a:srgbClr val="9B0D13"/>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60102" y="2434660"/>
              <a:ext cx="3060000" cy="72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20000"/>
                </a:lnSpc>
              </a:pPr>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
        <p:nvSpPr>
          <p:cNvPr id="10" name="矩形 9"/>
          <p:cNvSpPr/>
          <p:nvPr/>
        </p:nvSpPr>
        <p:spPr>
          <a:xfrm>
            <a:off x="5135894" y="4962759"/>
            <a:ext cx="6842196" cy="1421928"/>
          </a:xfrm>
          <a:prstGeom prst="rect">
            <a:avLst/>
          </a:prstGeom>
        </p:spPr>
        <p:txBody>
          <a:bodyPr wrap="square">
            <a:spAutoFit/>
          </a:bodyPr>
          <a:lstStyle/>
          <a:p>
            <a:pPr algn="just" defTabSz="1219200">
              <a:lnSpc>
                <a:spcPct val="120000"/>
              </a:lnSpc>
            </a:pPr>
            <a:r>
              <a:rPr lang="zh-CN" altLang="en-US" sz="2400" b="1" dirty="0">
                <a:solidFill>
                  <a:srgbClr val="9B0D13"/>
                </a:solidFill>
                <a:latin typeface="微软雅黑" panose="020B0503020204020204" pitchFamily="34" charset="-122"/>
                <a:ea typeface="微软雅黑" panose="020B0503020204020204" pitchFamily="34" charset="-122"/>
              </a:rPr>
              <a:t>在坚定理想信念、坚持实事求是、推动科学发展、密切联系群众、加强道德修养、严守党的纪律等方面为广大党员作出表率。</a:t>
            </a:r>
          </a:p>
        </p:txBody>
      </p:sp>
      <p:grpSp>
        <p:nvGrpSpPr>
          <p:cNvPr id="2" name="组合 1"/>
          <p:cNvGrpSpPr/>
          <p:nvPr/>
        </p:nvGrpSpPr>
        <p:grpSpPr>
          <a:xfrm>
            <a:off x="5205763" y="2266547"/>
            <a:ext cx="6772327" cy="2486834"/>
            <a:chOff x="3904322" y="1699910"/>
            <a:chExt cx="5079245" cy="1865126"/>
          </a:xfrm>
        </p:grpSpPr>
        <p:sp>
          <p:nvSpPr>
            <p:cNvPr id="4" name="矩形 3"/>
            <p:cNvSpPr/>
            <p:nvPr/>
          </p:nvSpPr>
          <p:spPr>
            <a:xfrm>
              <a:off x="3989050" y="1799599"/>
              <a:ext cx="4994517" cy="1583318"/>
            </a:xfrm>
            <a:prstGeom prst="rect">
              <a:avLst/>
            </a:prstGeom>
          </p:spPr>
          <p:txBody>
            <a:bodyPr wrap="square">
              <a:spAutoFit/>
            </a:bodyPr>
            <a:lstStyle/>
            <a:p>
              <a:pPr defTabSz="1219200">
                <a:lnSpc>
                  <a:spcPct val="120000"/>
                </a:lnSpc>
              </a:pP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9B0D13"/>
                  </a:solidFill>
                  <a:latin typeface="微软雅黑" panose="020B0503020204020204" pitchFamily="34" charset="-122"/>
                  <a:ea typeface="微软雅黑" panose="020B0503020204020204" pitchFamily="34" charset="-122"/>
                </a:rPr>
                <a:t>党章</a:t>
              </a:r>
              <a:r>
                <a:rPr lang="en-US" altLang="zh-CN" sz="2400" b="1" dirty="0">
                  <a:solidFill>
                    <a:srgbClr val="9B0D13"/>
                  </a:solidFill>
                  <a:latin typeface="微软雅黑" panose="020B0503020204020204" pitchFamily="34" charset="-122"/>
                  <a:ea typeface="微软雅黑" panose="020B0503020204020204" pitchFamily="34" charset="-122"/>
                  <a:cs typeface="+mn-ea"/>
                  <a:sym typeface="+mn-lt"/>
                </a:rPr>
                <a:t>】</a:t>
              </a:r>
              <a:r>
                <a:rPr lang="zh-CN" altLang="en-US" sz="2135" b="1" dirty="0">
                  <a:solidFill>
                    <a:srgbClr val="000000">
                      <a:lumMod val="75000"/>
                      <a:lumOff val="25000"/>
                    </a:srgbClr>
                  </a:solidFill>
                  <a:latin typeface="微软雅黑" panose="020B0503020204020204" pitchFamily="34" charset="-122"/>
                  <a:ea typeface="微软雅黑" panose="020B0503020204020204" pitchFamily="34" charset="-122"/>
                </a:rPr>
                <a:t>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endParaRPr lang="en-US" altLang="zh-CN" sz="2135"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3904322" y="1699910"/>
              <a:ext cx="5079245" cy="1865126"/>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500"/>
                                        <p:tgtEl>
                                          <p:spTgt spid="22"/>
                                        </p:tgtEl>
                                      </p:cBhvr>
                                    </p:animEffect>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750" fill="hold"/>
                                        <p:tgtEl>
                                          <p:spTgt spid="8"/>
                                        </p:tgtEl>
                                        <p:attrNameLst>
                                          <p:attrName>ppt_w</p:attrName>
                                        </p:attrNameLst>
                                      </p:cBhvr>
                                      <p:tavLst>
                                        <p:tav tm="0">
                                          <p:val>
                                            <p:fltVal val="0"/>
                                          </p:val>
                                        </p:tav>
                                        <p:tav tm="100000">
                                          <p:val>
                                            <p:strVal val="#ppt_w"/>
                                          </p:val>
                                        </p:tav>
                                      </p:tavLst>
                                    </p:anim>
                                    <p:anim calcmode="lin" valueType="num">
                                      <p:cBhvr>
                                        <p:cTn id="18" dur="1750" fill="hold"/>
                                        <p:tgtEl>
                                          <p:spTgt spid="8"/>
                                        </p:tgtEl>
                                        <p:attrNameLst>
                                          <p:attrName>ppt_h</p:attrName>
                                        </p:attrNameLst>
                                      </p:cBhvr>
                                      <p:tavLst>
                                        <p:tav tm="0">
                                          <p:val>
                                            <p:fltVal val="0"/>
                                          </p:val>
                                        </p:tav>
                                        <p:tav tm="100000">
                                          <p:val>
                                            <p:strVal val="#ppt_h"/>
                                          </p:val>
                                        </p:tav>
                                      </p:tavLst>
                                    </p:anim>
                                    <p:anim calcmode="lin" valueType="num">
                                      <p:cBhvr>
                                        <p:cTn id="19" dur="1750" fill="hold"/>
                                        <p:tgtEl>
                                          <p:spTgt spid="8"/>
                                        </p:tgtEl>
                                        <p:attrNameLst>
                                          <p:attrName>style.rotation</p:attrName>
                                        </p:attrNameLst>
                                      </p:cBhvr>
                                      <p:tavLst>
                                        <p:tav tm="0">
                                          <p:val>
                                            <p:fltVal val="90"/>
                                          </p:val>
                                        </p:tav>
                                        <p:tav tm="100000">
                                          <p:val>
                                            <p:fltVal val="0"/>
                                          </p:val>
                                        </p:tav>
                                      </p:tavLst>
                                    </p:anim>
                                    <p:animEffect transition="in" filter="fade">
                                      <p:cBhvr>
                                        <p:cTn id="20" dur="1750"/>
                                        <p:tgtEl>
                                          <p:spTgt spid="8"/>
                                        </p:tgtEl>
                                      </p:cBhvr>
                                    </p:animEffect>
                                  </p:childTnLst>
                                </p:cTn>
                              </p:par>
                            </p:childTnLst>
                          </p:cTn>
                        </p:par>
                        <p:par>
                          <p:cTn id="21" fill="hold">
                            <p:stCondLst>
                              <p:cond delay="5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par>
                          <p:cTn id="25" fill="hold">
                            <p:stCondLst>
                              <p:cond delay="7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750"/>
                                        <p:tgtEl>
                                          <p:spTgt spid="10"/>
                                        </p:tgtEl>
                                      </p:cBhvr>
                                    </p:animEffect>
                                    <p:anim calcmode="lin" valueType="num">
                                      <p:cBhvr>
                                        <p:cTn id="29" dur="1750" fill="hold"/>
                                        <p:tgtEl>
                                          <p:spTgt spid="10"/>
                                        </p:tgtEl>
                                        <p:attrNameLst>
                                          <p:attrName>ppt_x</p:attrName>
                                        </p:attrNameLst>
                                      </p:cBhvr>
                                      <p:tavLst>
                                        <p:tav tm="0">
                                          <p:val>
                                            <p:strVal val="#ppt_x"/>
                                          </p:val>
                                        </p:tav>
                                        <p:tav tm="100000">
                                          <p:val>
                                            <p:strVal val="#ppt_x"/>
                                          </p:val>
                                        </p:tav>
                                      </p:tavLst>
                                    </p:anim>
                                    <p:anim calcmode="lin" valueType="num">
                                      <p:cBhvr>
                                        <p:cTn id="30" dur="1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28" name="Picture 3"/>
          <p:cNvPicPr>
            <a:picLocks noChangeAspect="1" noChangeArrowheads="1"/>
          </p:cNvPicPr>
          <p:nvPr/>
        </p:nvPicPr>
        <p:blipFill>
          <a:blip r:embed="rId4" cstate="email"/>
          <a:stretch>
            <a:fillRect/>
          </a:stretch>
        </p:blipFill>
        <p:spPr bwMode="auto">
          <a:xfrm>
            <a:off x="5105046" y="692107"/>
            <a:ext cx="1981908" cy="1723065"/>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p:cNvGrpSpPr/>
          <p:nvPr/>
        </p:nvGrpSpPr>
        <p:grpSpPr>
          <a:xfrm>
            <a:off x="6146523" y="2681090"/>
            <a:ext cx="1567204" cy="1716571"/>
            <a:chOff x="5575880" y="1838545"/>
            <a:chExt cx="1175403" cy="1287428"/>
          </a:xfrm>
        </p:grpSpPr>
        <p:grpSp>
          <p:nvGrpSpPr>
            <p:cNvPr id="34" name="组合 33"/>
            <p:cNvGrpSpPr/>
            <p:nvPr/>
          </p:nvGrpSpPr>
          <p:grpSpPr>
            <a:xfrm>
              <a:off x="5575880" y="1950572"/>
              <a:ext cx="1175403" cy="1175401"/>
              <a:chOff x="4098675" y="1936897"/>
              <a:chExt cx="1175403" cy="1175401"/>
            </a:xfrm>
            <a:effectLst>
              <a:outerShdw blurRad="50800" dist="101600" dir="2700000" algn="tl" rotWithShape="0">
                <a:prstClr val="black">
                  <a:alpha val="40000"/>
                </a:prstClr>
              </a:outerShdw>
            </a:effectLst>
          </p:grpSpPr>
          <p:sp>
            <p:nvSpPr>
              <p:cNvPr id="37" name="矩形 36"/>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38" name="直接连接符 37"/>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TextBox 14"/>
            <p:cNvSpPr txBox="1"/>
            <p:nvPr/>
          </p:nvSpPr>
          <p:spPr>
            <a:xfrm>
              <a:off x="5639579" y="1838545"/>
              <a:ext cx="1111704" cy="1280735"/>
            </a:xfrm>
            <a:prstGeom prst="rect">
              <a:avLst/>
            </a:prstGeom>
            <a:noFill/>
            <a:effectLst>
              <a:outerShdw blurRad="50800" dist="101600" dir="2700000" algn="tl" rotWithShape="0">
                <a:prstClr val="black">
                  <a:alpha val="40000"/>
                </a:prstClr>
              </a:outerShdw>
            </a:effectLst>
          </p:spPr>
          <p:txBody>
            <a:bodyPr wrap="square" rtlCol="0">
              <a:spAutoFit/>
            </a:bodyPr>
            <a:lstStyle/>
            <a:p>
              <a:pPr defTabSz="1219200">
                <a:lnSpc>
                  <a:spcPct val="120000"/>
                </a:lnSpc>
              </a:pPr>
              <a:r>
                <a:rPr lang="zh-CN" altLang="en-US" sz="96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结</a:t>
              </a:r>
            </a:p>
          </p:txBody>
        </p:sp>
      </p:grpSp>
      <p:grpSp>
        <p:nvGrpSpPr>
          <p:cNvPr id="40" name="组合 39"/>
          <p:cNvGrpSpPr/>
          <p:nvPr/>
        </p:nvGrpSpPr>
        <p:grpSpPr>
          <a:xfrm>
            <a:off x="7896966" y="2681090"/>
            <a:ext cx="1567204" cy="1716571"/>
            <a:chOff x="6924989" y="1838545"/>
            <a:chExt cx="1175403" cy="1287428"/>
          </a:xfrm>
        </p:grpSpPr>
        <p:grpSp>
          <p:nvGrpSpPr>
            <p:cNvPr id="41" name="组合 40"/>
            <p:cNvGrpSpPr/>
            <p:nvPr/>
          </p:nvGrpSpPr>
          <p:grpSpPr>
            <a:xfrm>
              <a:off x="6924989" y="1950572"/>
              <a:ext cx="1175403" cy="1175401"/>
              <a:chOff x="4098675" y="1936897"/>
              <a:chExt cx="1175403" cy="1175401"/>
            </a:xfrm>
            <a:effectLst>
              <a:outerShdw blurRad="50800" dist="101600" dir="2700000" algn="tl" rotWithShape="0">
                <a:prstClr val="black">
                  <a:alpha val="40000"/>
                </a:prstClr>
              </a:outerShdw>
            </a:effectLst>
          </p:grpSpPr>
          <p:sp>
            <p:nvSpPr>
              <p:cNvPr id="43" name="矩形 42"/>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44" name="直接连接符 43"/>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2" name="TextBox 14"/>
            <p:cNvSpPr txBox="1"/>
            <p:nvPr/>
          </p:nvSpPr>
          <p:spPr>
            <a:xfrm>
              <a:off x="6988688" y="1838545"/>
              <a:ext cx="1111704" cy="1280735"/>
            </a:xfrm>
            <a:prstGeom prst="rect">
              <a:avLst/>
            </a:prstGeom>
            <a:noFill/>
            <a:effectLst>
              <a:outerShdw blurRad="50800" dist="101600" dir="2700000" algn="tl" rotWithShape="0">
                <a:prstClr val="black">
                  <a:alpha val="40000"/>
                </a:prstClr>
              </a:outerShdw>
            </a:effectLst>
          </p:spPr>
          <p:txBody>
            <a:bodyPr wrap="square" rtlCol="0">
              <a:spAutoFit/>
            </a:bodyPr>
            <a:lstStyle/>
            <a:p>
              <a:pPr defTabSz="1219200">
                <a:lnSpc>
                  <a:spcPct val="120000"/>
                </a:lnSpc>
              </a:pPr>
              <a:r>
                <a:rPr lang="zh-CN" altLang="en-US" sz="96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束</a:t>
              </a:r>
            </a:p>
          </p:txBody>
        </p:sp>
      </p:grpSp>
      <p:grpSp>
        <p:nvGrpSpPr>
          <p:cNvPr id="46" name="组合 45"/>
          <p:cNvGrpSpPr/>
          <p:nvPr/>
        </p:nvGrpSpPr>
        <p:grpSpPr>
          <a:xfrm>
            <a:off x="4396080" y="2681090"/>
            <a:ext cx="1567204" cy="1716571"/>
            <a:chOff x="5575880" y="1838545"/>
            <a:chExt cx="1175403" cy="1287428"/>
          </a:xfrm>
        </p:grpSpPr>
        <p:grpSp>
          <p:nvGrpSpPr>
            <p:cNvPr id="47" name="组合 46"/>
            <p:cNvGrpSpPr/>
            <p:nvPr/>
          </p:nvGrpSpPr>
          <p:grpSpPr>
            <a:xfrm>
              <a:off x="5575880" y="1950572"/>
              <a:ext cx="1175403" cy="1175401"/>
              <a:chOff x="4098675" y="1936897"/>
              <a:chExt cx="1175403" cy="1175401"/>
            </a:xfrm>
            <a:effectLst>
              <a:outerShdw blurRad="50800" dist="101600" dir="2700000" algn="tl" rotWithShape="0">
                <a:prstClr val="black">
                  <a:alpha val="40000"/>
                </a:prstClr>
              </a:outerShdw>
            </a:effectLst>
          </p:grpSpPr>
          <p:sp>
            <p:nvSpPr>
              <p:cNvPr id="54" name="矩形 53"/>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55" name="直接连接符 54"/>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8" name="TextBox 14"/>
            <p:cNvSpPr txBox="1"/>
            <p:nvPr/>
          </p:nvSpPr>
          <p:spPr>
            <a:xfrm>
              <a:off x="5639579" y="1838545"/>
              <a:ext cx="1111704" cy="1280735"/>
            </a:xfrm>
            <a:prstGeom prst="rect">
              <a:avLst/>
            </a:prstGeom>
            <a:noFill/>
            <a:effectLst>
              <a:outerShdw blurRad="50800" dist="101600" dir="2700000" algn="tl" rotWithShape="0">
                <a:prstClr val="black">
                  <a:alpha val="40000"/>
                </a:prstClr>
              </a:outerShdw>
            </a:effectLst>
          </p:spPr>
          <p:txBody>
            <a:bodyPr wrap="square" rtlCol="0">
              <a:spAutoFit/>
            </a:bodyPr>
            <a:lstStyle/>
            <a:p>
              <a:pPr defTabSz="1219200">
                <a:lnSpc>
                  <a:spcPct val="120000"/>
                </a:lnSpc>
              </a:pPr>
              <a:r>
                <a:rPr lang="zh-CN" altLang="en-US" sz="96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习</a:t>
              </a:r>
            </a:p>
          </p:txBody>
        </p:sp>
      </p:grpSp>
      <p:grpSp>
        <p:nvGrpSpPr>
          <p:cNvPr id="57" name="组合 56"/>
          <p:cNvGrpSpPr/>
          <p:nvPr/>
        </p:nvGrpSpPr>
        <p:grpSpPr>
          <a:xfrm>
            <a:off x="2645638" y="2681090"/>
            <a:ext cx="1567204" cy="1716571"/>
            <a:chOff x="5575880" y="1838545"/>
            <a:chExt cx="1175403" cy="1287428"/>
          </a:xfrm>
        </p:grpSpPr>
        <p:grpSp>
          <p:nvGrpSpPr>
            <p:cNvPr id="58" name="组合 57"/>
            <p:cNvGrpSpPr/>
            <p:nvPr/>
          </p:nvGrpSpPr>
          <p:grpSpPr>
            <a:xfrm>
              <a:off x="5575880" y="1950572"/>
              <a:ext cx="1175403" cy="1175401"/>
              <a:chOff x="4098675" y="1936897"/>
              <a:chExt cx="1175403" cy="1175401"/>
            </a:xfrm>
            <a:effectLst>
              <a:outerShdw blurRad="50800" dist="101600" dir="2700000" algn="tl" rotWithShape="0">
                <a:prstClr val="black">
                  <a:alpha val="40000"/>
                </a:prstClr>
              </a:outerShdw>
            </a:effectLst>
          </p:grpSpPr>
          <p:sp>
            <p:nvSpPr>
              <p:cNvPr id="60" name="矩形 59"/>
              <p:cNvSpPr/>
              <p:nvPr/>
            </p:nvSpPr>
            <p:spPr>
              <a:xfrm>
                <a:off x="4098675" y="1936897"/>
                <a:ext cx="1175403" cy="1175401"/>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0000"/>
                  </a:lnSpc>
                </a:pPr>
                <a:endParaRPr lang="zh-CN" altLang="en-US" sz="9600">
                  <a:solidFill>
                    <a:srgbClr val="FFBE00">
                      <a:lumMod val="40000"/>
                      <a:lumOff val="60000"/>
                    </a:srgbClr>
                  </a:solidFill>
                  <a:latin typeface="Impact" panose="020B0806030902050204"/>
                  <a:ea typeface="微软雅黑" panose="020B0503020204020204" pitchFamily="34" charset="-122"/>
                  <a:cs typeface="+mn-ea"/>
                  <a:sym typeface="+mn-lt"/>
                </a:endParaRPr>
              </a:p>
            </p:txBody>
          </p:sp>
          <p:cxnSp>
            <p:nvCxnSpPr>
              <p:cNvPr id="61" name="直接连接符 60"/>
              <p:cNvCxnSpPr/>
              <p:nvPr/>
            </p:nvCxnSpPr>
            <p:spPr>
              <a:xfrm>
                <a:off x="4098675" y="2524598"/>
                <a:ext cx="1175403"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a:off x="4098676" y="2524598"/>
                <a:ext cx="1175401" cy="0"/>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9" name="TextBox 14"/>
            <p:cNvSpPr txBox="1"/>
            <p:nvPr/>
          </p:nvSpPr>
          <p:spPr>
            <a:xfrm>
              <a:off x="5639579" y="1838545"/>
              <a:ext cx="1111704" cy="1280735"/>
            </a:xfrm>
            <a:prstGeom prst="rect">
              <a:avLst/>
            </a:prstGeom>
            <a:noFill/>
            <a:effectLst>
              <a:outerShdw blurRad="50800" dist="101600" dir="2700000" algn="tl" rotWithShape="0">
                <a:prstClr val="black">
                  <a:alpha val="40000"/>
                </a:prstClr>
              </a:outerShdw>
            </a:effectLst>
          </p:spPr>
          <p:txBody>
            <a:bodyPr wrap="square" rtlCol="0">
              <a:spAutoFit/>
            </a:bodyPr>
            <a:lstStyle/>
            <a:p>
              <a:pPr defTabSz="1219200">
                <a:lnSpc>
                  <a:spcPct val="120000"/>
                </a:lnSpc>
              </a:pPr>
              <a:r>
                <a:rPr lang="zh-CN" altLang="en-US" sz="9600" b="1" dirty="0">
                  <a:ln>
                    <a:solidFill>
                      <a:srgbClr val="9B0D13"/>
                    </a:solidFill>
                  </a:ln>
                  <a:solidFill>
                    <a:srgbClr val="FFBE00">
                      <a:lumMod val="40000"/>
                      <a:lumOff val="60000"/>
                    </a:srgbClr>
                  </a:solidFill>
                  <a:latin typeface="Impact" panose="020B0806030902050204"/>
                  <a:ea typeface="微软雅黑" panose="020B0503020204020204" pitchFamily="34" charset="-122"/>
                  <a:cs typeface="+mn-ea"/>
                  <a:sym typeface="+mn-lt"/>
                </a:rPr>
                <a:t>学</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2000">
        <p14:ferris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2500"/>
                                        <p:tgtEl>
                                          <p:spTgt spid="28"/>
                                        </p:tgtEl>
                                      </p:cBhvr>
                                    </p:animEffect>
                                  </p:childTnLst>
                                </p:cTn>
                              </p:par>
                              <p:par>
                                <p:cTn id="8" presetID="10" presetClass="entr" presetSubtype="0" fill="hold" nodeType="withEffect">
                                  <p:stCondLst>
                                    <p:cond delay="325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750"/>
                                        <p:tgtEl>
                                          <p:spTgt spid="33"/>
                                        </p:tgtEl>
                                      </p:cBhvr>
                                    </p:animEffect>
                                  </p:childTnLst>
                                </p:cTn>
                              </p:par>
                              <p:par>
                                <p:cTn id="11" presetID="10" presetClass="entr" presetSubtype="0" fill="hold" nodeType="withEffect">
                                  <p:stCondLst>
                                    <p:cond delay="325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750"/>
                                        <p:tgtEl>
                                          <p:spTgt spid="40"/>
                                        </p:tgtEl>
                                      </p:cBhvr>
                                    </p:animEffect>
                                  </p:childTnLst>
                                </p:cTn>
                              </p:par>
                              <p:par>
                                <p:cTn id="14" presetID="42" presetClass="entr" presetSubtype="0" fill="hold" nodeType="withEffect">
                                  <p:stCondLst>
                                    <p:cond delay="32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2750"/>
                                        <p:tgtEl>
                                          <p:spTgt spid="33"/>
                                        </p:tgtEl>
                                      </p:cBhvr>
                                    </p:animEffect>
                                    <p:anim calcmode="lin" valueType="num">
                                      <p:cBhvr>
                                        <p:cTn id="17" dur="2750" fill="hold"/>
                                        <p:tgtEl>
                                          <p:spTgt spid="33"/>
                                        </p:tgtEl>
                                        <p:attrNameLst>
                                          <p:attrName>ppt_x</p:attrName>
                                        </p:attrNameLst>
                                      </p:cBhvr>
                                      <p:tavLst>
                                        <p:tav tm="0">
                                          <p:val>
                                            <p:strVal val="#ppt_x"/>
                                          </p:val>
                                        </p:tav>
                                        <p:tav tm="100000">
                                          <p:val>
                                            <p:strVal val="#ppt_x"/>
                                          </p:val>
                                        </p:tav>
                                      </p:tavLst>
                                    </p:anim>
                                    <p:anim calcmode="lin" valueType="num">
                                      <p:cBhvr>
                                        <p:cTn id="18" dur="275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25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750"/>
                                        <p:tgtEl>
                                          <p:spTgt spid="40"/>
                                        </p:tgtEl>
                                      </p:cBhvr>
                                    </p:animEffect>
                                    <p:anim calcmode="lin" valueType="num">
                                      <p:cBhvr>
                                        <p:cTn id="22" dur="2750" fill="hold"/>
                                        <p:tgtEl>
                                          <p:spTgt spid="40"/>
                                        </p:tgtEl>
                                        <p:attrNameLst>
                                          <p:attrName>ppt_x</p:attrName>
                                        </p:attrNameLst>
                                      </p:cBhvr>
                                      <p:tavLst>
                                        <p:tav tm="0">
                                          <p:val>
                                            <p:strVal val="#ppt_x"/>
                                          </p:val>
                                        </p:tav>
                                        <p:tav tm="100000">
                                          <p:val>
                                            <p:strVal val="#ppt_x"/>
                                          </p:val>
                                        </p:tav>
                                      </p:tavLst>
                                    </p:anim>
                                    <p:anim calcmode="lin" valueType="num">
                                      <p:cBhvr>
                                        <p:cTn id="23" dur="2750" fill="hold"/>
                                        <p:tgtEl>
                                          <p:spTgt spid="40"/>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325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2750"/>
                                        <p:tgtEl>
                                          <p:spTgt spid="46"/>
                                        </p:tgtEl>
                                      </p:cBhvr>
                                    </p:animEffect>
                                  </p:childTnLst>
                                </p:cTn>
                              </p:par>
                              <p:par>
                                <p:cTn id="27" presetID="42" presetClass="entr" presetSubtype="0" fill="hold" nodeType="withEffect">
                                  <p:stCondLst>
                                    <p:cond delay="325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2750"/>
                                        <p:tgtEl>
                                          <p:spTgt spid="46"/>
                                        </p:tgtEl>
                                      </p:cBhvr>
                                    </p:animEffect>
                                    <p:anim calcmode="lin" valueType="num">
                                      <p:cBhvr>
                                        <p:cTn id="30" dur="2750" fill="hold"/>
                                        <p:tgtEl>
                                          <p:spTgt spid="46"/>
                                        </p:tgtEl>
                                        <p:attrNameLst>
                                          <p:attrName>ppt_x</p:attrName>
                                        </p:attrNameLst>
                                      </p:cBhvr>
                                      <p:tavLst>
                                        <p:tav tm="0">
                                          <p:val>
                                            <p:strVal val="#ppt_x"/>
                                          </p:val>
                                        </p:tav>
                                        <p:tav tm="100000">
                                          <p:val>
                                            <p:strVal val="#ppt_x"/>
                                          </p:val>
                                        </p:tav>
                                      </p:tavLst>
                                    </p:anim>
                                    <p:anim calcmode="lin" valueType="num">
                                      <p:cBhvr>
                                        <p:cTn id="31" dur="2750" fill="hold"/>
                                        <p:tgtEl>
                                          <p:spTgt spid="46"/>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325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2750"/>
                                        <p:tgtEl>
                                          <p:spTgt spid="57"/>
                                        </p:tgtEl>
                                      </p:cBhvr>
                                    </p:animEffect>
                                  </p:childTnLst>
                                </p:cTn>
                              </p:par>
                              <p:par>
                                <p:cTn id="35" presetID="42" presetClass="entr" presetSubtype="0" fill="hold" nodeType="withEffect">
                                  <p:stCondLst>
                                    <p:cond delay="325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2750"/>
                                        <p:tgtEl>
                                          <p:spTgt spid="57"/>
                                        </p:tgtEl>
                                      </p:cBhvr>
                                    </p:animEffect>
                                    <p:anim calcmode="lin" valueType="num">
                                      <p:cBhvr>
                                        <p:cTn id="38" dur="2750" fill="hold"/>
                                        <p:tgtEl>
                                          <p:spTgt spid="57"/>
                                        </p:tgtEl>
                                        <p:attrNameLst>
                                          <p:attrName>ppt_x</p:attrName>
                                        </p:attrNameLst>
                                      </p:cBhvr>
                                      <p:tavLst>
                                        <p:tav tm="0">
                                          <p:val>
                                            <p:strVal val="#ppt_x"/>
                                          </p:val>
                                        </p:tav>
                                        <p:tav tm="100000">
                                          <p:val>
                                            <p:strVal val="#ppt_x"/>
                                          </p:val>
                                        </p:tav>
                                      </p:tavLst>
                                    </p:anim>
                                    <p:anim calcmode="lin" valueType="num">
                                      <p:cBhvr>
                                        <p:cTn id="39" dur="2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pPr>
              <a:lnSpc>
                <a:spcPct val="120000"/>
              </a:lnSpc>
              <a:spcBef>
                <a:spcPct val="0"/>
              </a:spcBef>
            </a:pPr>
            <a:r>
              <a:rPr lang="zh-CN" altLang="en-US" dirty="0">
                <a:cs typeface="+mn-ea"/>
                <a:sym typeface="+mn-lt"/>
              </a:rPr>
              <a:t>党章的主要内容</a:t>
            </a:r>
          </a:p>
        </p:txBody>
      </p:sp>
      <p:grpSp>
        <p:nvGrpSpPr>
          <p:cNvPr id="4" name="组合 3"/>
          <p:cNvGrpSpPr/>
          <p:nvPr/>
        </p:nvGrpSpPr>
        <p:grpSpPr>
          <a:xfrm>
            <a:off x="3695733" y="2423020"/>
            <a:ext cx="672000" cy="3285715"/>
            <a:chOff x="2771800" y="1817265"/>
            <a:chExt cx="504000" cy="2464286"/>
          </a:xfrm>
        </p:grpSpPr>
        <p:sp>
          <p:nvSpPr>
            <p:cNvPr id="6" name="矩形 5"/>
            <p:cNvSpPr/>
            <p:nvPr/>
          </p:nvSpPr>
          <p:spPr>
            <a:xfrm>
              <a:off x="2771800"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第一章</a:t>
              </a:r>
            </a:p>
          </p:txBody>
        </p:sp>
        <p:sp>
          <p:nvSpPr>
            <p:cNvPr id="49" name="矩形 48"/>
            <p:cNvSpPr/>
            <p:nvPr/>
          </p:nvSpPr>
          <p:spPr>
            <a:xfrm>
              <a:off x="2771800"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党员</a:t>
              </a:r>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grpSp>
        <p:nvGrpSpPr>
          <p:cNvPr id="5" name="组合 4"/>
          <p:cNvGrpSpPr/>
          <p:nvPr/>
        </p:nvGrpSpPr>
        <p:grpSpPr>
          <a:xfrm>
            <a:off x="4444131" y="2423020"/>
            <a:ext cx="672000" cy="3285715"/>
            <a:chOff x="3333098" y="1817265"/>
            <a:chExt cx="504000" cy="2464286"/>
          </a:xfrm>
        </p:grpSpPr>
        <p:sp>
          <p:nvSpPr>
            <p:cNvPr id="51" name="矩形 50"/>
            <p:cNvSpPr/>
            <p:nvPr/>
          </p:nvSpPr>
          <p:spPr>
            <a:xfrm>
              <a:off x="3333098"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第二章</a:t>
              </a:r>
            </a:p>
          </p:txBody>
        </p:sp>
        <p:sp>
          <p:nvSpPr>
            <p:cNvPr id="52" name="矩形 51"/>
            <p:cNvSpPr/>
            <p:nvPr/>
          </p:nvSpPr>
          <p:spPr>
            <a:xfrm>
              <a:off x="3333098"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党的组织制度</a:t>
              </a:r>
            </a:p>
          </p:txBody>
        </p:sp>
      </p:grpSp>
      <p:grpSp>
        <p:nvGrpSpPr>
          <p:cNvPr id="7" name="组合 6"/>
          <p:cNvGrpSpPr/>
          <p:nvPr/>
        </p:nvGrpSpPr>
        <p:grpSpPr>
          <a:xfrm>
            <a:off x="5192528" y="2423020"/>
            <a:ext cx="672000" cy="3285715"/>
            <a:chOff x="3894396" y="1817265"/>
            <a:chExt cx="504000" cy="2464286"/>
          </a:xfrm>
        </p:grpSpPr>
        <p:sp>
          <p:nvSpPr>
            <p:cNvPr id="54" name="矩形 53"/>
            <p:cNvSpPr/>
            <p:nvPr/>
          </p:nvSpPr>
          <p:spPr>
            <a:xfrm>
              <a:off x="3894396"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第三章</a:t>
              </a:r>
            </a:p>
          </p:txBody>
        </p:sp>
        <p:sp>
          <p:nvSpPr>
            <p:cNvPr id="55" name="矩形 54"/>
            <p:cNvSpPr/>
            <p:nvPr/>
          </p:nvSpPr>
          <p:spPr>
            <a:xfrm>
              <a:off x="3894396"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党的中央组织</a:t>
              </a:r>
            </a:p>
          </p:txBody>
        </p:sp>
      </p:grpSp>
      <p:grpSp>
        <p:nvGrpSpPr>
          <p:cNvPr id="8" name="组合 7"/>
          <p:cNvGrpSpPr/>
          <p:nvPr/>
        </p:nvGrpSpPr>
        <p:grpSpPr>
          <a:xfrm>
            <a:off x="5940925" y="2423020"/>
            <a:ext cx="672000" cy="3285715"/>
            <a:chOff x="4455694" y="1817265"/>
            <a:chExt cx="504000" cy="2464286"/>
          </a:xfrm>
        </p:grpSpPr>
        <p:sp>
          <p:nvSpPr>
            <p:cNvPr id="57" name="矩形 56"/>
            <p:cNvSpPr/>
            <p:nvPr/>
          </p:nvSpPr>
          <p:spPr>
            <a:xfrm>
              <a:off x="4455694"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第四章</a:t>
              </a:r>
            </a:p>
          </p:txBody>
        </p:sp>
        <p:sp>
          <p:nvSpPr>
            <p:cNvPr id="58" name="矩形 57"/>
            <p:cNvSpPr/>
            <p:nvPr/>
          </p:nvSpPr>
          <p:spPr>
            <a:xfrm>
              <a:off x="4455694"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党的地方组织</a:t>
              </a:r>
            </a:p>
          </p:txBody>
        </p:sp>
      </p:grpSp>
      <p:grpSp>
        <p:nvGrpSpPr>
          <p:cNvPr id="9" name="组合 8"/>
          <p:cNvGrpSpPr/>
          <p:nvPr/>
        </p:nvGrpSpPr>
        <p:grpSpPr>
          <a:xfrm>
            <a:off x="6689323" y="2423020"/>
            <a:ext cx="672000" cy="3285715"/>
            <a:chOff x="5016992" y="1817265"/>
            <a:chExt cx="504000" cy="2464286"/>
          </a:xfrm>
        </p:grpSpPr>
        <p:sp>
          <p:nvSpPr>
            <p:cNvPr id="60" name="矩形 59"/>
            <p:cNvSpPr/>
            <p:nvPr/>
          </p:nvSpPr>
          <p:spPr>
            <a:xfrm>
              <a:off x="5016992"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第五章</a:t>
              </a:r>
            </a:p>
          </p:txBody>
        </p:sp>
        <p:sp>
          <p:nvSpPr>
            <p:cNvPr id="61" name="矩形 60"/>
            <p:cNvSpPr/>
            <p:nvPr/>
          </p:nvSpPr>
          <p:spPr>
            <a:xfrm>
              <a:off x="5016992"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党的基层组织</a:t>
              </a:r>
            </a:p>
          </p:txBody>
        </p:sp>
      </p:grpSp>
      <p:grpSp>
        <p:nvGrpSpPr>
          <p:cNvPr id="10" name="组合 9"/>
          <p:cNvGrpSpPr/>
          <p:nvPr/>
        </p:nvGrpSpPr>
        <p:grpSpPr>
          <a:xfrm>
            <a:off x="7437720" y="2423020"/>
            <a:ext cx="672000" cy="3285715"/>
            <a:chOff x="5578290" y="1817265"/>
            <a:chExt cx="504000" cy="2464286"/>
          </a:xfrm>
        </p:grpSpPr>
        <p:sp>
          <p:nvSpPr>
            <p:cNvPr id="63" name="矩形 62"/>
            <p:cNvSpPr/>
            <p:nvPr/>
          </p:nvSpPr>
          <p:spPr>
            <a:xfrm>
              <a:off x="5578290"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第六章</a:t>
              </a:r>
            </a:p>
          </p:txBody>
        </p:sp>
        <p:sp>
          <p:nvSpPr>
            <p:cNvPr id="64" name="矩形 63"/>
            <p:cNvSpPr/>
            <p:nvPr/>
          </p:nvSpPr>
          <p:spPr>
            <a:xfrm>
              <a:off x="5578290"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党的干部</a:t>
              </a:r>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grpSp>
        <p:nvGrpSpPr>
          <p:cNvPr id="11" name="组合 10"/>
          <p:cNvGrpSpPr/>
          <p:nvPr/>
        </p:nvGrpSpPr>
        <p:grpSpPr>
          <a:xfrm>
            <a:off x="8186117" y="2423020"/>
            <a:ext cx="672000" cy="3285715"/>
            <a:chOff x="6139588" y="1817265"/>
            <a:chExt cx="504000" cy="2464286"/>
          </a:xfrm>
        </p:grpSpPr>
        <p:sp>
          <p:nvSpPr>
            <p:cNvPr id="66" name="矩形 65"/>
            <p:cNvSpPr/>
            <p:nvPr/>
          </p:nvSpPr>
          <p:spPr>
            <a:xfrm>
              <a:off x="6139588"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第七章</a:t>
              </a:r>
            </a:p>
          </p:txBody>
        </p:sp>
        <p:sp>
          <p:nvSpPr>
            <p:cNvPr id="67" name="矩形 66"/>
            <p:cNvSpPr/>
            <p:nvPr/>
          </p:nvSpPr>
          <p:spPr>
            <a:xfrm>
              <a:off x="6139588"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党的纪律</a:t>
              </a:r>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grpSp>
        <p:nvGrpSpPr>
          <p:cNvPr id="12" name="组合 11"/>
          <p:cNvGrpSpPr/>
          <p:nvPr/>
        </p:nvGrpSpPr>
        <p:grpSpPr>
          <a:xfrm>
            <a:off x="8934515" y="2423020"/>
            <a:ext cx="672000" cy="3285715"/>
            <a:chOff x="6700886" y="1817265"/>
            <a:chExt cx="504000" cy="2464286"/>
          </a:xfrm>
        </p:grpSpPr>
        <p:sp>
          <p:nvSpPr>
            <p:cNvPr id="69" name="矩形 68"/>
            <p:cNvSpPr/>
            <p:nvPr/>
          </p:nvSpPr>
          <p:spPr>
            <a:xfrm>
              <a:off x="6700886"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第八章</a:t>
              </a:r>
            </a:p>
          </p:txBody>
        </p:sp>
        <p:sp>
          <p:nvSpPr>
            <p:cNvPr id="70" name="矩形 69"/>
            <p:cNvSpPr/>
            <p:nvPr/>
          </p:nvSpPr>
          <p:spPr>
            <a:xfrm>
              <a:off x="6700886"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党的纪律检查机关</a:t>
              </a:r>
              <a:endParaRPr lang="en-US" altLang="zh-CN" sz="1600"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600"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600"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grpSp>
        <p:nvGrpSpPr>
          <p:cNvPr id="13" name="组合 12"/>
          <p:cNvGrpSpPr/>
          <p:nvPr/>
        </p:nvGrpSpPr>
        <p:grpSpPr>
          <a:xfrm>
            <a:off x="9682912" y="2423020"/>
            <a:ext cx="672000" cy="3285715"/>
            <a:chOff x="7262184" y="1817265"/>
            <a:chExt cx="504000" cy="2464286"/>
          </a:xfrm>
        </p:grpSpPr>
        <p:sp>
          <p:nvSpPr>
            <p:cNvPr id="72" name="矩形 71"/>
            <p:cNvSpPr/>
            <p:nvPr/>
          </p:nvSpPr>
          <p:spPr>
            <a:xfrm>
              <a:off x="7262184"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第九章</a:t>
              </a:r>
            </a:p>
          </p:txBody>
        </p:sp>
        <p:sp>
          <p:nvSpPr>
            <p:cNvPr id="73" name="矩形 72"/>
            <p:cNvSpPr/>
            <p:nvPr/>
          </p:nvSpPr>
          <p:spPr>
            <a:xfrm>
              <a:off x="7262184"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党组</a:t>
              </a:r>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grpSp>
        <p:nvGrpSpPr>
          <p:cNvPr id="14" name="组合 13"/>
          <p:cNvGrpSpPr/>
          <p:nvPr/>
        </p:nvGrpSpPr>
        <p:grpSpPr>
          <a:xfrm>
            <a:off x="10431309" y="2423020"/>
            <a:ext cx="672000" cy="3285715"/>
            <a:chOff x="7823482" y="1817265"/>
            <a:chExt cx="504000" cy="2464286"/>
          </a:xfrm>
        </p:grpSpPr>
        <p:sp>
          <p:nvSpPr>
            <p:cNvPr id="75" name="矩形 74"/>
            <p:cNvSpPr/>
            <p:nvPr/>
          </p:nvSpPr>
          <p:spPr>
            <a:xfrm>
              <a:off x="7823482"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135" b="1" dirty="0">
                  <a:solidFill>
                    <a:srgbClr val="FFBE00">
                      <a:lumMod val="40000"/>
                      <a:lumOff val="60000"/>
                    </a:srgbClr>
                  </a:solidFill>
                  <a:latin typeface="Impact" panose="020B0806030902050204"/>
                  <a:ea typeface="微软雅黑" panose="020B0503020204020204" pitchFamily="34" charset="-122"/>
                  <a:cs typeface="+mn-ea"/>
                  <a:sym typeface="+mn-lt"/>
                </a:rPr>
                <a:t>第十章</a:t>
              </a:r>
            </a:p>
          </p:txBody>
        </p:sp>
        <p:sp>
          <p:nvSpPr>
            <p:cNvPr id="76" name="矩形 75"/>
            <p:cNvSpPr/>
            <p:nvPr/>
          </p:nvSpPr>
          <p:spPr>
            <a:xfrm>
              <a:off x="7823482"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党和共产主义</a:t>
              </a:r>
              <a:endParaRPr lang="en-US" altLang="zh-CN" sz="1600"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r>
                <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rPr>
                <a:t>青年团的关系</a:t>
              </a:r>
              <a:endParaRPr lang="en-US" altLang="zh-CN" sz="1600" b="1" dirty="0">
                <a:solidFill>
                  <a:srgbClr val="000000">
                    <a:lumMod val="75000"/>
                    <a:lumOff val="25000"/>
                  </a:srgbClr>
                </a:solidFill>
                <a:latin typeface="Impact" panose="020B0806030902050204"/>
                <a:ea typeface="微软雅黑" panose="020B0503020204020204" pitchFamily="34" charset="-122"/>
                <a:cs typeface="+mn-ea"/>
                <a:sym typeface="+mn-lt"/>
              </a:endParaRPr>
            </a:p>
            <a:p>
              <a:pPr defTabSz="1219200"/>
              <a:endParaRPr lang="zh-CN" altLang="en-US" sz="1600"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grpSp>
        <p:nvGrpSpPr>
          <p:cNvPr id="15" name="组合 14"/>
          <p:cNvGrpSpPr/>
          <p:nvPr/>
        </p:nvGrpSpPr>
        <p:grpSpPr>
          <a:xfrm>
            <a:off x="11179707" y="2423020"/>
            <a:ext cx="672000" cy="3285715"/>
            <a:chOff x="8384780" y="1817265"/>
            <a:chExt cx="504000" cy="2464286"/>
          </a:xfrm>
        </p:grpSpPr>
        <p:sp>
          <p:nvSpPr>
            <p:cNvPr id="78" name="矩形 77"/>
            <p:cNvSpPr/>
            <p:nvPr/>
          </p:nvSpPr>
          <p:spPr>
            <a:xfrm>
              <a:off x="8384780" y="1817265"/>
              <a:ext cx="504000" cy="900000"/>
            </a:xfrm>
            <a:prstGeom prst="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865" b="1" spc="-200" dirty="0">
                  <a:solidFill>
                    <a:srgbClr val="FFBE00">
                      <a:lumMod val="40000"/>
                      <a:lumOff val="60000"/>
                    </a:srgbClr>
                  </a:solidFill>
                  <a:latin typeface="Impact" panose="020B0806030902050204"/>
                  <a:ea typeface="微软雅黑" panose="020B0503020204020204" pitchFamily="34" charset="-122"/>
                  <a:cs typeface="+mn-ea"/>
                  <a:sym typeface="+mn-lt"/>
                </a:rPr>
                <a:t>第</a:t>
              </a:r>
              <a:endParaRPr lang="en-US" altLang="zh-CN" sz="1865" b="1" spc="-200"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r>
                <a:rPr lang="zh-CN" altLang="en-US" sz="1865" b="1" spc="-200" dirty="0">
                  <a:solidFill>
                    <a:srgbClr val="FFBE00">
                      <a:lumMod val="40000"/>
                      <a:lumOff val="60000"/>
                    </a:srgbClr>
                  </a:solidFill>
                  <a:latin typeface="Impact" panose="020B0806030902050204"/>
                  <a:ea typeface="微软雅黑" panose="020B0503020204020204" pitchFamily="34" charset="-122"/>
                  <a:cs typeface="+mn-ea"/>
                  <a:sym typeface="+mn-lt"/>
                </a:rPr>
                <a:t>十</a:t>
              </a:r>
              <a:endParaRPr lang="en-US" altLang="zh-CN" sz="1865" b="1" spc="-200"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r>
                <a:rPr lang="zh-CN" altLang="en-US" sz="1865" b="1" spc="-200" dirty="0">
                  <a:solidFill>
                    <a:srgbClr val="FFBE00">
                      <a:lumMod val="40000"/>
                      <a:lumOff val="60000"/>
                    </a:srgbClr>
                  </a:solidFill>
                  <a:latin typeface="Impact" panose="020B0806030902050204"/>
                  <a:ea typeface="微软雅黑" panose="020B0503020204020204" pitchFamily="34" charset="-122"/>
                  <a:cs typeface="+mn-ea"/>
                  <a:sym typeface="+mn-lt"/>
                </a:rPr>
                <a:t>一</a:t>
              </a:r>
              <a:endParaRPr lang="en-US" altLang="zh-CN" sz="1865" b="1" spc="-200" dirty="0">
                <a:solidFill>
                  <a:srgbClr val="FFBE00">
                    <a:lumMod val="40000"/>
                    <a:lumOff val="60000"/>
                  </a:srgbClr>
                </a:solidFill>
                <a:latin typeface="Impact" panose="020B0806030902050204"/>
                <a:ea typeface="微软雅黑" panose="020B0503020204020204" pitchFamily="34" charset="-122"/>
                <a:cs typeface="+mn-ea"/>
                <a:sym typeface="+mn-lt"/>
              </a:endParaRPr>
            </a:p>
            <a:p>
              <a:pPr algn="ctr" defTabSz="1219200"/>
              <a:r>
                <a:rPr lang="zh-CN" altLang="en-US" sz="1865" b="1" spc="-200" dirty="0">
                  <a:solidFill>
                    <a:srgbClr val="FFBE00">
                      <a:lumMod val="40000"/>
                      <a:lumOff val="60000"/>
                    </a:srgbClr>
                  </a:solidFill>
                  <a:latin typeface="Impact" panose="020B0806030902050204"/>
                  <a:ea typeface="微软雅黑" panose="020B0503020204020204" pitchFamily="34" charset="-122"/>
                  <a:cs typeface="+mn-ea"/>
                  <a:sym typeface="+mn-lt"/>
                </a:rPr>
                <a:t>章</a:t>
              </a:r>
            </a:p>
          </p:txBody>
        </p:sp>
        <p:sp>
          <p:nvSpPr>
            <p:cNvPr id="79" name="矩形 78"/>
            <p:cNvSpPr/>
            <p:nvPr/>
          </p:nvSpPr>
          <p:spPr>
            <a:xfrm>
              <a:off x="8384780" y="2769551"/>
              <a:ext cx="504000" cy="151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r>
                <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rPr>
                <a:t>党徽党旗</a:t>
              </a:r>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en-US" altLang="zh-CN" sz="1865" b="1" dirty="0">
                <a:solidFill>
                  <a:srgbClr val="000000">
                    <a:lumMod val="75000"/>
                    <a:lumOff val="25000"/>
                  </a:srgbClr>
                </a:solidFill>
                <a:latin typeface="Impact" panose="020B0806030902050204"/>
                <a:ea typeface="微软雅黑" panose="020B0503020204020204" pitchFamily="34" charset="-122"/>
                <a:cs typeface="+mn-ea"/>
                <a:sym typeface="+mn-lt"/>
              </a:endParaRPr>
            </a:p>
            <a:p>
              <a:pPr algn="ctr" defTabSz="1219200"/>
              <a:endParaRPr lang="zh-CN" altLang="en-US" sz="1865" b="1" dirty="0">
                <a:solidFill>
                  <a:srgbClr val="000000">
                    <a:lumMod val="75000"/>
                    <a:lumOff val="25000"/>
                  </a:srgbClr>
                </a:solidFill>
                <a:latin typeface="Impact" panose="020B0806030902050204"/>
                <a:ea typeface="微软雅黑" panose="020B0503020204020204" pitchFamily="34" charset="-122"/>
                <a:cs typeface="+mn-ea"/>
                <a:sym typeface="+mn-lt"/>
              </a:endParaRPr>
            </a:p>
          </p:txBody>
        </p:sp>
      </p:grpSp>
      <p:grpSp>
        <p:nvGrpSpPr>
          <p:cNvPr id="2" name="组合 1"/>
          <p:cNvGrpSpPr/>
          <p:nvPr/>
        </p:nvGrpSpPr>
        <p:grpSpPr>
          <a:xfrm>
            <a:off x="335360" y="2423020"/>
            <a:ext cx="3168352" cy="3285715"/>
            <a:chOff x="251520" y="1817265"/>
            <a:chExt cx="2376264" cy="2464286"/>
          </a:xfrm>
          <a:effectLst>
            <a:outerShdw blurRad="50800" dist="38100" dir="2700000" algn="tl" rotWithShape="0">
              <a:prstClr val="black">
                <a:alpha val="40000"/>
              </a:prstClr>
            </a:outerShdw>
          </a:effectLst>
        </p:grpSpPr>
        <p:sp>
          <p:nvSpPr>
            <p:cNvPr id="20" name="矩形 19"/>
            <p:cNvSpPr/>
            <p:nvPr/>
          </p:nvSpPr>
          <p:spPr>
            <a:xfrm>
              <a:off x="251520" y="1817265"/>
              <a:ext cx="2376264" cy="2464286"/>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sp>
          <p:nvSpPr>
            <p:cNvPr id="21" name="TextBox 20"/>
            <p:cNvSpPr txBox="1"/>
            <p:nvPr/>
          </p:nvSpPr>
          <p:spPr>
            <a:xfrm>
              <a:off x="539553" y="3560698"/>
              <a:ext cx="1800199" cy="500089"/>
            </a:xfrm>
            <a:prstGeom prst="rect">
              <a:avLst/>
            </a:prstGeom>
            <a:noFill/>
          </p:spPr>
          <p:txBody>
            <a:bodyPr wrap="square" rtlCol="0">
              <a:spAutoFit/>
            </a:bodyPr>
            <a:lstStyle/>
            <a:p>
              <a:pPr algn="ctr" defTabSz="1219200"/>
              <a:r>
                <a:rPr lang="zh-CN" altLang="en-US" sz="3735" b="1" dirty="0">
                  <a:solidFill>
                    <a:srgbClr val="FFBE00">
                      <a:lumMod val="40000"/>
                      <a:lumOff val="60000"/>
                    </a:srgbClr>
                  </a:solidFill>
                  <a:latin typeface="Impact" panose="020B0806030902050204"/>
                  <a:ea typeface="微软雅黑" panose="020B0503020204020204" pitchFamily="34" charset="-122"/>
                  <a:cs typeface="+mn-ea"/>
                  <a:sym typeface="+mn-lt"/>
                </a:rPr>
                <a:t>总  纲</a:t>
              </a:r>
            </a:p>
          </p:txBody>
        </p:sp>
        <p:grpSp>
          <p:nvGrpSpPr>
            <p:cNvPr id="153" name="组合 152"/>
            <p:cNvGrpSpPr>
              <a:grpSpLocks noChangeAspect="1"/>
            </p:cNvGrpSpPr>
            <p:nvPr/>
          </p:nvGrpSpPr>
          <p:grpSpPr>
            <a:xfrm>
              <a:off x="827359" y="2053903"/>
              <a:ext cx="1224587" cy="589855"/>
              <a:chOff x="1672035" y="1687395"/>
              <a:chExt cx="938928" cy="452259"/>
            </a:xfrm>
            <a:effectLst>
              <a:outerShdw blurRad="50800" dist="38100" dir="5400000" algn="t" rotWithShape="0">
                <a:prstClr val="black">
                  <a:alpha val="40000"/>
                </a:prstClr>
              </a:outerShdw>
            </a:effectLst>
          </p:grpSpPr>
          <p:pic>
            <p:nvPicPr>
              <p:cNvPr id="168" name="Picture 2" descr="C:\Users\xb\Desktop\素材--党建\PNG--党（国）徽旗\党旗红旗\16sucai_201507091736.png"/>
              <p:cNvPicPr>
                <a:picLocks noChangeAspect="1" noChangeArrowheads="1"/>
              </p:cNvPicPr>
              <p:nvPr/>
            </p:nvPicPr>
            <p:blipFill>
              <a:blip r:embed="rId3" cstate="email"/>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 descr="C:\Users\xb\Desktop\53bf653e36a06.png"/>
              <p:cNvPicPr>
                <a:picLocks noChangeAspect="1" noChangeArrowheads="1"/>
              </p:cNvPicPr>
              <p:nvPr userDrawn="1"/>
            </p:nvPicPr>
            <p:blipFill>
              <a:blip r:embed="rId4" cstate="email"/>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0" name="文本框 62"/>
            <p:cNvSpPr txBox="1"/>
            <p:nvPr/>
          </p:nvSpPr>
          <p:spPr>
            <a:xfrm>
              <a:off x="388187" y="2717440"/>
              <a:ext cx="2102930" cy="438630"/>
            </a:xfrm>
            <a:prstGeom prst="rect">
              <a:avLst/>
            </a:prstGeom>
            <a:noFill/>
            <a:effectLst/>
          </p:spPr>
          <p:txBody>
            <a:bodyPr wrap="square" rtlCol="0">
              <a:spAutoFit/>
            </a:bodyPr>
            <a:lstStyle/>
            <a:p>
              <a:pPr algn="ctr" defTabSz="1219200">
                <a:lnSpc>
                  <a:spcPct val="120000"/>
                </a:lnSpc>
              </a:pPr>
              <a:r>
                <a:rPr lang="zh-CN" altLang="en-US" sz="2665" b="1" dirty="0">
                  <a:solidFill>
                    <a:srgbClr val="FFBE00">
                      <a:lumMod val="40000"/>
                      <a:lumOff val="60000"/>
                    </a:srgbClr>
                  </a:solidFill>
                  <a:latin typeface="Impact" panose="020B0806030902050204"/>
                  <a:ea typeface="微软雅黑" panose="020B0503020204020204" pitchFamily="34" charset="-122"/>
                  <a:cs typeface="+mn-ea"/>
                  <a:sym typeface="+mn-lt"/>
                </a:rPr>
                <a:t>中国共产党章程</a:t>
              </a:r>
            </a:p>
          </p:txBody>
        </p:sp>
        <p:sp>
          <p:nvSpPr>
            <p:cNvPr id="23" name="矩形 22"/>
            <p:cNvSpPr/>
            <p:nvPr/>
          </p:nvSpPr>
          <p:spPr>
            <a:xfrm>
              <a:off x="539552" y="3327838"/>
              <a:ext cx="1800200" cy="36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Impact" panose="020B080603090205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33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3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33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250"/>
                                            <p:tgtEl>
                                              <p:spTgt spid="5"/>
                                            </p:tgtEl>
                                          </p:cBhvr>
                                        </p:animEffect>
                                        <p:anim calcmode="lin" valueType="num">
                                          <p:cBhvr>
                                            <p:cTn id="19" dur="1250" fill="hold"/>
                                            <p:tgtEl>
                                              <p:spTgt spid="5"/>
                                            </p:tgtEl>
                                            <p:attrNameLst>
                                              <p:attrName>ppt_x</p:attrName>
                                            </p:attrNameLst>
                                          </p:cBhvr>
                                          <p:tavLst>
                                            <p:tav tm="0">
                                              <p:val>
                                                <p:strVal val="#ppt_x"/>
                                              </p:val>
                                            </p:tav>
                                            <p:tav tm="100000">
                                              <p:val>
                                                <p:strVal val="#ppt_x"/>
                                              </p:val>
                                            </p:tav>
                                          </p:tavLst>
                                        </p:anim>
                                        <p:anim calcmode="lin" valueType="num">
                                          <p:cBhvr>
                                            <p:cTn id="20" dur="125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5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250"/>
                                            <p:tgtEl>
                                              <p:spTgt spid="7"/>
                                            </p:tgtEl>
                                          </p:cBhvr>
                                        </p:animEffect>
                                        <p:anim calcmode="lin" valueType="num">
                                          <p:cBhvr>
                                            <p:cTn id="25" dur="1250" fill="hold"/>
                                            <p:tgtEl>
                                              <p:spTgt spid="7"/>
                                            </p:tgtEl>
                                            <p:attrNameLst>
                                              <p:attrName>ppt_x</p:attrName>
                                            </p:attrNameLst>
                                          </p:cBhvr>
                                          <p:tavLst>
                                            <p:tav tm="0">
                                              <p:val>
                                                <p:strVal val="#ppt_x"/>
                                              </p:val>
                                            </p:tav>
                                            <p:tav tm="100000">
                                              <p:val>
                                                <p:strVal val="#ppt_x"/>
                                              </p:val>
                                            </p:tav>
                                          </p:tavLst>
                                        </p:anim>
                                        <p:anim calcmode="lin" valueType="num">
                                          <p:cBhvr>
                                            <p:cTn id="26" dur="125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6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250"/>
                                            <p:tgtEl>
                                              <p:spTgt spid="8"/>
                                            </p:tgtEl>
                                          </p:cBhvr>
                                        </p:animEffect>
                                        <p:anim calcmode="lin" valueType="num">
                                          <p:cBhvr>
                                            <p:cTn id="31" dur="1250" fill="hold"/>
                                            <p:tgtEl>
                                              <p:spTgt spid="8"/>
                                            </p:tgtEl>
                                            <p:attrNameLst>
                                              <p:attrName>ppt_x</p:attrName>
                                            </p:attrNameLst>
                                          </p:cBhvr>
                                          <p:tavLst>
                                            <p:tav tm="0">
                                              <p:val>
                                                <p:strVal val="#ppt_x"/>
                                              </p:val>
                                            </p:tav>
                                            <p:tav tm="100000">
                                              <p:val>
                                                <p:strVal val="#ppt_x"/>
                                              </p:val>
                                            </p:tav>
                                          </p:tavLst>
                                        </p:anim>
                                        <p:anim calcmode="lin" valueType="num">
                                          <p:cBhvr>
                                            <p:cTn id="32" dur="125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250"/>
                                            <p:tgtEl>
                                              <p:spTgt spid="9"/>
                                            </p:tgtEl>
                                          </p:cBhvr>
                                        </p:animEffect>
                                        <p:anim calcmode="lin" valueType="num">
                                          <p:cBhvr>
                                            <p:cTn id="37" dur="1250" fill="hold"/>
                                            <p:tgtEl>
                                              <p:spTgt spid="9"/>
                                            </p:tgtEl>
                                            <p:attrNameLst>
                                              <p:attrName>ppt_x</p:attrName>
                                            </p:attrNameLst>
                                          </p:cBhvr>
                                          <p:tavLst>
                                            <p:tav tm="0">
                                              <p:val>
                                                <p:strVal val="#ppt_x"/>
                                              </p:val>
                                            </p:tav>
                                            <p:tav tm="100000">
                                              <p:val>
                                                <p:strVal val="#ppt_x"/>
                                              </p:val>
                                            </p:tav>
                                          </p:tavLst>
                                        </p:anim>
                                        <p:anim calcmode="lin" valueType="num">
                                          <p:cBhvr>
                                            <p:cTn id="38" dur="125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9500"/>
                                </p:stCondLst>
                                <p:childTnLst>
                                  <p:par>
                                    <p:cTn id="40" presetID="42"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250"/>
                                            <p:tgtEl>
                                              <p:spTgt spid="10"/>
                                            </p:tgtEl>
                                          </p:cBhvr>
                                        </p:animEffect>
                                        <p:anim calcmode="lin" valueType="num">
                                          <p:cBhvr>
                                            <p:cTn id="43" dur="1250" fill="hold"/>
                                            <p:tgtEl>
                                              <p:spTgt spid="10"/>
                                            </p:tgtEl>
                                            <p:attrNameLst>
                                              <p:attrName>ppt_x</p:attrName>
                                            </p:attrNameLst>
                                          </p:cBhvr>
                                          <p:tavLst>
                                            <p:tav tm="0">
                                              <p:val>
                                                <p:strVal val="#ppt_x"/>
                                              </p:val>
                                            </p:tav>
                                            <p:tav tm="100000">
                                              <p:val>
                                                <p:strVal val="#ppt_x"/>
                                              </p:val>
                                            </p:tav>
                                          </p:tavLst>
                                        </p:anim>
                                        <p:anim calcmode="lin" valueType="num">
                                          <p:cBhvr>
                                            <p:cTn id="44" dur="125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11000"/>
                                </p:stCondLst>
                                <p:childTnLst>
                                  <p:par>
                                    <p:cTn id="46" presetID="42"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250"/>
                                            <p:tgtEl>
                                              <p:spTgt spid="11"/>
                                            </p:tgtEl>
                                          </p:cBhvr>
                                        </p:animEffect>
                                        <p:anim calcmode="lin" valueType="num">
                                          <p:cBhvr>
                                            <p:cTn id="49" dur="1250" fill="hold"/>
                                            <p:tgtEl>
                                              <p:spTgt spid="11"/>
                                            </p:tgtEl>
                                            <p:attrNameLst>
                                              <p:attrName>ppt_x</p:attrName>
                                            </p:attrNameLst>
                                          </p:cBhvr>
                                          <p:tavLst>
                                            <p:tav tm="0">
                                              <p:val>
                                                <p:strVal val="#ppt_x"/>
                                              </p:val>
                                            </p:tav>
                                            <p:tav tm="100000">
                                              <p:val>
                                                <p:strVal val="#ppt_x"/>
                                              </p:val>
                                            </p:tav>
                                          </p:tavLst>
                                        </p:anim>
                                        <p:anim calcmode="lin" valueType="num">
                                          <p:cBhvr>
                                            <p:cTn id="50" dur="125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125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250"/>
                                            <p:tgtEl>
                                              <p:spTgt spid="12"/>
                                            </p:tgtEl>
                                          </p:cBhvr>
                                        </p:animEffect>
                                        <p:anim calcmode="lin" valueType="num">
                                          <p:cBhvr>
                                            <p:cTn id="55" dur="1250" fill="hold"/>
                                            <p:tgtEl>
                                              <p:spTgt spid="12"/>
                                            </p:tgtEl>
                                            <p:attrNameLst>
                                              <p:attrName>ppt_x</p:attrName>
                                            </p:attrNameLst>
                                          </p:cBhvr>
                                          <p:tavLst>
                                            <p:tav tm="0">
                                              <p:val>
                                                <p:strVal val="#ppt_x"/>
                                              </p:val>
                                            </p:tav>
                                            <p:tav tm="100000">
                                              <p:val>
                                                <p:strVal val="#ppt_x"/>
                                              </p:val>
                                            </p:tav>
                                          </p:tavLst>
                                        </p:anim>
                                        <p:anim calcmode="lin" valueType="num">
                                          <p:cBhvr>
                                            <p:cTn id="56" dur="125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14000"/>
                                </p:stCondLst>
                                <p:childTnLst>
                                  <p:par>
                                    <p:cTn id="58" presetID="42" presetClass="entr" presetSubtype="0"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250"/>
                                            <p:tgtEl>
                                              <p:spTgt spid="13"/>
                                            </p:tgtEl>
                                          </p:cBhvr>
                                        </p:animEffect>
                                        <p:anim calcmode="lin" valueType="num">
                                          <p:cBhvr>
                                            <p:cTn id="61" dur="1250" fill="hold"/>
                                            <p:tgtEl>
                                              <p:spTgt spid="13"/>
                                            </p:tgtEl>
                                            <p:attrNameLst>
                                              <p:attrName>ppt_x</p:attrName>
                                            </p:attrNameLst>
                                          </p:cBhvr>
                                          <p:tavLst>
                                            <p:tav tm="0">
                                              <p:val>
                                                <p:strVal val="#ppt_x"/>
                                              </p:val>
                                            </p:tav>
                                            <p:tav tm="100000">
                                              <p:val>
                                                <p:strVal val="#ppt_x"/>
                                              </p:val>
                                            </p:tav>
                                          </p:tavLst>
                                        </p:anim>
                                        <p:anim calcmode="lin" valueType="num">
                                          <p:cBhvr>
                                            <p:cTn id="62" dur="125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15500"/>
                                </p:stCondLst>
                                <p:childTnLst>
                                  <p:par>
                                    <p:cTn id="64" presetID="42"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250"/>
                                            <p:tgtEl>
                                              <p:spTgt spid="14"/>
                                            </p:tgtEl>
                                          </p:cBhvr>
                                        </p:animEffect>
                                        <p:anim calcmode="lin" valueType="num">
                                          <p:cBhvr>
                                            <p:cTn id="67" dur="1250" fill="hold"/>
                                            <p:tgtEl>
                                              <p:spTgt spid="14"/>
                                            </p:tgtEl>
                                            <p:attrNameLst>
                                              <p:attrName>ppt_x</p:attrName>
                                            </p:attrNameLst>
                                          </p:cBhvr>
                                          <p:tavLst>
                                            <p:tav tm="0">
                                              <p:val>
                                                <p:strVal val="#ppt_x"/>
                                              </p:val>
                                            </p:tav>
                                            <p:tav tm="100000">
                                              <p:val>
                                                <p:strVal val="#ppt_x"/>
                                              </p:val>
                                            </p:tav>
                                          </p:tavLst>
                                        </p:anim>
                                        <p:anim calcmode="lin" valueType="num">
                                          <p:cBhvr>
                                            <p:cTn id="68" dur="1250" fill="hold"/>
                                            <p:tgtEl>
                                              <p:spTgt spid="14"/>
                                            </p:tgtEl>
                                            <p:attrNameLst>
                                              <p:attrName>ppt_y</p:attrName>
                                            </p:attrNameLst>
                                          </p:cBhvr>
                                          <p:tavLst>
                                            <p:tav tm="0">
                                              <p:val>
                                                <p:strVal val="#ppt_y+.1"/>
                                              </p:val>
                                            </p:tav>
                                            <p:tav tm="100000">
                                              <p:val>
                                                <p:strVal val="#ppt_y"/>
                                              </p:val>
                                            </p:tav>
                                          </p:tavLst>
                                        </p:anim>
                                      </p:childTnLst>
                                    </p:cTn>
                                  </p:par>
                                </p:childTnLst>
                              </p:cTn>
                            </p:par>
                            <p:par>
                              <p:cTn id="69" fill="hold">
                                <p:stCondLst>
                                  <p:cond delay="17000"/>
                                </p:stCondLst>
                                <p:childTnLst>
                                  <p:par>
                                    <p:cTn id="70" presetID="42"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250"/>
                                            <p:tgtEl>
                                              <p:spTgt spid="15"/>
                                            </p:tgtEl>
                                          </p:cBhvr>
                                        </p:animEffect>
                                        <p:anim calcmode="lin" valueType="num">
                                          <p:cBhvr>
                                            <p:cTn id="73" dur="1250" fill="hold"/>
                                            <p:tgtEl>
                                              <p:spTgt spid="15"/>
                                            </p:tgtEl>
                                            <p:attrNameLst>
                                              <p:attrName>ppt_x</p:attrName>
                                            </p:attrNameLst>
                                          </p:cBhvr>
                                          <p:tavLst>
                                            <p:tav tm="0">
                                              <p:val>
                                                <p:strVal val="#ppt_x"/>
                                              </p:val>
                                            </p:tav>
                                            <p:tav tm="100000">
                                              <p:val>
                                                <p:strVal val="#ppt_x"/>
                                              </p:val>
                                            </p:tav>
                                          </p:tavLst>
                                        </p:anim>
                                        <p:anim calcmode="lin" valueType="num">
                                          <p:cBhvr>
                                            <p:cTn id="74"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250"/>
                                            <p:tgtEl>
                                              <p:spTgt spid="5"/>
                                            </p:tgtEl>
                                          </p:cBhvr>
                                        </p:animEffect>
                                        <p:anim calcmode="lin" valueType="num">
                                          <p:cBhvr>
                                            <p:cTn id="19" dur="1250" fill="hold"/>
                                            <p:tgtEl>
                                              <p:spTgt spid="5"/>
                                            </p:tgtEl>
                                            <p:attrNameLst>
                                              <p:attrName>ppt_x</p:attrName>
                                            </p:attrNameLst>
                                          </p:cBhvr>
                                          <p:tavLst>
                                            <p:tav tm="0">
                                              <p:val>
                                                <p:strVal val="#ppt_x"/>
                                              </p:val>
                                            </p:tav>
                                            <p:tav tm="100000">
                                              <p:val>
                                                <p:strVal val="#ppt_x"/>
                                              </p:val>
                                            </p:tav>
                                          </p:tavLst>
                                        </p:anim>
                                        <p:anim calcmode="lin" valueType="num">
                                          <p:cBhvr>
                                            <p:cTn id="20" dur="125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5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250"/>
                                            <p:tgtEl>
                                              <p:spTgt spid="7"/>
                                            </p:tgtEl>
                                          </p:cBhvr>
                                        </p:animEffect>
                                        <p:anim calcmode="lin" valueType="num">
                                          <p:cBhvr>
                                            <p:cTn id="25" dur="1250" fill="hold"/>
                                            <p:tgtEl>
                                              <p:spTgt spid="7"/>
                                            </p:tgtEl>
                                            <p:attrNameLst>
                                              <p:attrName>ppt_x</p:attrName>
                                            </p:attrNameLst>
                                          </p:cBhvr>
                                          <p:tavLst>
                                            <p:tav tm="0">
                                              <p:val>
                                                <p:strVal val="#ppt_x"/>
                                              </p:val>
                                            </p:tav>
                                            <p:tav tm="100000">
                                              <p:val>
                                                <p:strVal val="#ppt_x"/>
                                              </p:val>
                                            </p:tav>
                                          </p:tavLst>
                                        </p:anim>
                                        <p:anim calcmode="lin" valueType="num">
                                          <p:cBhvr>
                                            <p:cTn id="26" dur="125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6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250"/>
                                            <p:tgtEl>
                                              <p:spTgt spid="8"/>
                                            </p:tgtEl>
                                          </p:cBhvr>
                                        </p:animEffect>
                                        <p:anim calcmode="lin" valueType="num">
                                          <p:cBhvr>
                                            <p:cTn id="31" dur="1250" fill="hold"/>
                                            <p:tgtEl>
                                              <p:spTgt spid="8"/>
                                            </p:tgtEl>
                                            <p:attrNameLst>
                                              <p:attrName>ppt_x</p:attrName>
                                            </p:attrNameLst>
                                          </p:cBhvr>
                                          <p:tavLst>
                                            <p:tav tm="0">
                                              <p:val>
                                                <p:strVal val="#ppt_x"/>
                                              </p:val>
                                            </p:tav>
                                            <p:tav tm="100000">
                                              <p:val>
                                                <p:strVal val="#ppt_x"/>
                                              </p:val>
                                            </p:tav>
                                          </p:tavLst>
                                        </p:anim>
                                        <p:anim calcmode="lin" valueType="num">
                                          <p:cBhvr>
                                            <p:cTn id="32" dur="125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250"/>
                                            <p:tgtEl>
                                              <p:spTgt spid="9"/>
                                            </p:tgtEl>
                                          </p:cBhvr>
                                        </p:animEffect>
                                        <p:anim calcmode="lin" valueType="num">
                                          <p:cBhvr>
                                            <p:cTn id="37" dur="1250" fill="hold"/>
                                            <p:tgtEl>
                                              <p:spTgt spid="9"/>
                                            </p:tgtEl>
                                            <p:attrNameLst>
                                              <p:attrName>ppt_x</p:attrName>
                                            </p:attrNameLst>
                                          </p:cBhvr>
                                          <p:tavLst>
                                            <p:tav tm="0">
                                              <p:val>
                                                <p:strVal val="#ppt_x"/>
                                              </p:val>
                                            </p:tav>
                                            <p:tav tm="100000">
                                              <p:val>
                                                <p:strVal val="#ppt_x"/>
                                              </p:val>
                                            </p:tav>
                                          </p:tavLst>
                                        </p:anim>
                                        <p:anim calcmode="lin" valueType="num">
                                          <p:cBhvr>
                                            <p:cTn id="38" dur="125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9500"/>
                                </p:stCondLst>
                                <p:childTnLst>
                                  <p:par>
                                    <p:cTn id="40" presetID="42"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250"/>
                                            <p:tgtEl>
                                              <p:spTgt spid="10"/>
                                            </p:tgtEl>
                                          </p:cBhvr>
                                        </p:animEffect>
                                        <p:anim calcmode="lin" valueType="num">
                                          <p:cBhvr>
                                            <p:cTn id="43" dur="1250" fill="hold"/>
                                            <p:tgtEl>
                                              <p:spTgt spid="10"/>
                                            </p:tgtEl>
                                            <p:attrNameLst>
                                              <p:attrName>ppt_x</p:attrName>
                                            </p:attrNameLst>
                                          </p:cBhvr>
                                          <p:tavLst>
                                            <p:tav tm="0">
                                              <p:val>
                                                <p:strVal val="#ppt_x"/>
                                              </p:val>
                                            </p:tav>
                                            <p:tav tm="100000">
                                              <p:val>
                                                <p:strVal val="#ppt_x"/>
                                              </p:val>
                                            </p:tav>
                                          </p:tavLst>
                                        </p:anim>
                                        <p:anim calcmode="lin" valueType="num">
                                          <p:cBhvr>
                                            <p:cTn id="44" dur="125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11000"/>
                                </p:stCondLst>
                                <p:childTnLst>
                                  <p:par>
                                    <p:cTn id="46" presetID="42"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250"/>
                                            <p:tgtEl>
                                              <p:spTgt spid="11"/>
                                            </p:tgtEl>
                                          </p:cBhvr>
                                        </p:animEffect>
                                        <p:anim calcmode="lin" valueType="num">
                                          <p:cBhvr>
                                            <p:cTn id="49" dur="1250" fill="hold"/>
                                            <p:tgtEl>
                                              <p:spTgt spid="11"/>
                                            </p:tgtEl>
                                            <p:attrNameLst>
                                              <p:attrName>ppt_x</p:attrName>
                                            </p:attrNameLst>
                                          </p:cBhvr>
                                          <p:tavLst>
                                            <p:tav tm="0">
                                              <p:val>
                                                <p:strVal val="#ppt_x"/>
                                              </p:val>
                                            </p:tav>
                                            <p:tav tm="100000">
                                              <p:val>
                                                <p:strVal val="#ppt_x"/>
                                              </p:val>
                                            </p:tav>
                                          </p:tavLst>
                                        </p:anim>
                                        <p:anim calcmode="lin" valueType="num">
                                          <p:cBhvr>
                                            <p:cTn id="50" dur="125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125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250"/>
                                            <p:tgtEl>
                                              <p:spTgt spid="12"/>
                                            </p:tgtEl>
                                          </p:cBhvr>
                                        </p:animEffect>
                                        <p:anim calcmode="lin" valueType="num">
                                          <p:cBhvr>
                                            <p:cTn id="55" dur="1250" fill="hold"/>
                                            <p:tgtEl>
                                              <p:spTgt spid="12"/>
                                            </p:tgtEl>
                                            <p:attrNameLst>
                                              <p:attrName>ppt_x</p:attrName>
                                            </p:attrNameLst>
                                          </p:cBhvr>
                                          <p:tavLst>
                                            <p:tav tm="0">
                                              <p:val>
                                                <p:strVal val="#ppt_x"/>
                                              </p:val>
                                            </p:tav>
                                            <p:tav tm="100000">
                                              <p:val>
                                                <p:strVal val="#ppt_x"/>
                                              </p:val>
                                            </p:tav>
                                          </p:tavLst>
                                        </p:anim>
                                        <p:anim calcmode="lin" valueType="num">
                                          <p:cBhvr>
                                            <p:cTn id="56" dur="125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14000"/>
                                </p:stCondLst>
                                <p:childTnLst>
                                  <p:par>
                                    <p:cTn id="58" presetID="42" presetClass="entr" presetSubtype="0"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250"/>
                                            <p:tgtEl>
                                              <p:spTgt spid="13"/>
                                            </p:tgtEl>
                                          </p:cBhvr>
                                        </p:animEffect>
                                        <p:anim calcmode="lin" valueType="num">
                                          <p:cBhvr>
                                            <p:cTn id="61" dur="1250" fill="hold"/>
                                            <p:tgtEl>
                                              <p:spTgt spid="13"/>
                                            </p:tgtEl>
                                            <p:attrNameLst>
                                              <p:attrName>ppt_x</p:attrName>
                                            </p:attrNameLst>
                                          </p:cBhvr>
                                          <p:tavLst>
                                            <p:tav tm="0">
                                              <p:val>
                                                <p:strVal val="#ppt_x"/>
                                              </p:val>
                                            </p:tav>
                                            <p:tav tm="100000">
                                              <p:val>
                                                <p:strVal val="#ppt_x"/>
                                              </p:val>
                                            </p:tav>
                                          </p:tavLst>
                                        </p:anim>
                                        <p:anim calcmode="lin" valueType="num">
                                          <p:cBhvr>
                                            <p:cTn id="62" dur="125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15500"/>
                                </p:stCondLst>
                                <p:childTnLst>
                                  <p:par>
                                    <p:cTn id="64" presetID="42"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250"/>
                                            <p:tgtEl>
                                              <p:spTgt spid="14"/>
                                            </p:tgtEl>
                                          </p:cBhvr>
                                        </p:animEffect>
                                        <p:anim calcmode="lin" valueType="num">
                                          <p:cBhvr>
                                            <p:cTn id="67" dur="1250" fill="hold"/>
                                            <p:tgtEl>
                                              <p:spTgt spid="14"/>
                                            </p:tgtEl>
                                            <p:attrNameLst>
                                              <p:attrName>ppt_x</p:attrName>
                                            </p:attrNameLst>
                                          </p:cBhvr>
                                          <p:tavLst>
                                            <p:tav tm="0">
                                              <p:val>
                                                <p:strVal val="#ppt_x"/>
                                              </p:val>
                                            </p:tav>
                                            <p:tav tm="100000">
                                              <p:val>
                                                <p:strVal val="#ppt_x"/>
                                              </p:val>
                                            </p:tav>
                                          </p:tavLst>
                                        </p:anim>
                                        <p:anim calcmode="lin" valueType="num">
                                          <p:cBhvr>
                                            <p:cTn id="68" dur="1250" fill="hold"/>
                                            <p:tgtEl>
                                              <p:spTgt spid="14"/>
                                            </p:tgtEl>
                                            <p:attrNameLst>
                                              <p:attrName>ppt_y</p:attrName>
                                            </p:attrNameLst>
                                          </p:cBhvr>
                                          <p:tavLst>
                                            <p:tav tm="0">
                                              <p:val>
                                                <p:strVal val="#ppt_y+.1"/>
                                              </p:val>
                                            </p:tav>
                                            <p:tav tm="100000">
                                              <p:val>
                                                <p:strVal val="#ppt_y"/>
                                              </p:val>
                                            </p:tav>
                                          </p:tavLst>
                                        </p:anim>
                                      </p:childTnLst>
                                    </p:cTn>
                                  </p:par>
                                </p:childTnLst>
                              </p:cTn>
                            </p:par>
                            <p:par>
                              <p:cTn id="69" fill="hold">
                                <p:stCondLst>
                                  <p:cond delay="17000"/>
                                </p:stCondLst>
                                <p:childTnLst>
                                  <p:par>
                                    <p:cTn id="70" presetID="42"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250"/>
                                            <p:tgtEl>
                                              <p:spTgt spid="15"/>
                                            </p:tgtEl>
                                          </p:cBhvr>
                                        </p:animEffect>
                                        <p:anim calcmode="lin" valueType="num">
                                          <p:cBhvr>
                                            <p:cTn id="73" dur="1250" fill="hold"/>
                                            <p:tgtEl>
                                              <p:spTgt spid="15"/>
                                            </p:tgtEl>
                                            <p:attrNameLst>
                                              <p:attrName>ppt_x</p:attrName>
                                            </p:attrNameLst>
                                          </p:cBhvr>
                                          <p:tavLst>
                                            <p:tav tm="0">
                                              <p:val>
                                                <p:strVal val="#ppt_x"/>
                                              </p:val>
                                            </p:tav>
                                            <p:tav tm="100000">
                                              <p:val>
                                                <p:strVal val="#ppt_x"/>
                                              </p:val>
                                            </p:tav>
                                          </p:tavLst>
                                        </p:anim>
                                        <p:anim calcmode="lin" valueType="num">
                                          <p:cBhvr>
                                            <p:cTn id="74"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zh-CN" altLang="en-US" dirty="0">
                <a:latin typeface="+mn-lt"/>
                <a:ea typeface="+mn-ea"/>
                <a:cs typeface="+mn-ea"/>
                <a:sym typeface="+mn-lt"/>
              </a:rPr>
              <a:t>党章的发展历程</a:t>
            </a:r>
          </a:p>
        </p:txBody>
      </p:sp>
      <p:sp>
        <p:nvSpPr>
          <p:cNvPr id="4" name="文本占位符 23"/>
          <p:cNvSpPr txBox="1"/>
          <p:nvPr/>
        </p:nvSpPr>
        <p:spPr>
          <a:xfrm>
            <a:off x="10557438" y="599776"/>
            <a:ext cx="1589617" cy="1153584"/>
          </a:xfrm>
          <a:prstGeom prst="rect">
            <a:avLst/>
          </a:prstGeom>
        </p:spPr>
        <p:txBody>
          <a:bodyPr anchor="ctr" anchorCtr="0"/>
          <a:lstStyle>
            <a:lvl1pPr marL="0" indent="0" algn="ctr" defTabSz="1219200" rtl="0" eaLnBrk="1" latinLnBrk="0" hangingPunct="1">
              <a:spcBef>
                <a:spcPct val="20000"/>
              </a:spcBef>
              <a:buFont typeface="Arial" panose="020B0604020202020204" pitchFamily="34" charset="0"/>
              <a:buNone/>
              <a:defRPr sz="5335" b="1" kern="1200">
                <a:solidFill>
                  <a:schemeClr val="accent2">
                    <a:lumMod val="40000"/>
                    <a:lumOff val="60000"/>
                  </a:schemeClr>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dirty="0">
                <a:effectLst>
                  <a:outerShdw blurRad="38100" dist="38100" dir="2700000" algn="tl">
                    <a:srgbClr val="000000">
                      <a:alpha val="43137"/>
                    </a:srgbClr>
                  </a:outerShdw>
                </a:effectLst>
              </a:rPr>
              <a:t>二</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4000">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14:bounceEnd="44000">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14:bounceEnd="44000">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0" fill="hold"/>
                            <p:tgtEl>
                              <p:spTgt spid="4"/>
                            </p:tgtEl>
                            <p:attrNameLst>
                              <p:attrName>ppt_x</p:attrName>
                            </p:attrNameLst>
                          </p:cBhvr>
                          <p:tavLst>
                            <p:tav tm="0">
                              <p:val>
                                <p:strVal val="1+#ppt_w/2"/>
                              </p:val>
                            </p:tav>
                            <p:tav tm="100000">
                              <p:val>
                                <p:strVal val="#ppt_x"/>
                              </p:val>
                            </p:tav>
                          </p:tavLst>
                        </p:anim>
                        <p:anim calcmode="lin" valueType="num">
                          <p:cBhvr additive="base">
                            <p:cTn dur="1500" fill="hold"/>
                            <p:tgtEl>
                              <p:spTgt spid="4"/>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F253555-AB78-483C-8A38-306CC320C4C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HO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z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HO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c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c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c4lz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c4lz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c4lz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dolzS7DdIuDqDAAA1hoAABcAAAB1bml2ZXJzYWwvdW5pdmVyc2FsLnBuZ+2ZaVBTWb7AL0ij0wygLQoIhHEZ9TVNAAcJsg4QoK0WIgYEhBBpmqUJiSIBGgKEdp6gLNKOb0AJkCEIYQ0ie8LidGxS3THQPJYASUAmkkAiiRqTGEKSufQyNTVVU/U+vI/cqlv3d8499/7PfztLnTsXw0PNPzzyIQAA5uc/hV8CgD3BAGDcuc8UrDnOOPwZ+DDKuhQaCNAm7TfAgklqQFgAAPRUmW0nfgCWf3P909gsAHAo3bmNqtbeJAPAEcx5eEDkVwmbAkTHCeUiazUvLM9oDBj8+pMTdpnW8Ogjt7+5Cnc3iwj4xuREZjM8MNDjI+PMeyaHTIJN4SfobgeMp+uJlP9FyO6LYZowjsAwea4rS0I4FI9HREflRmerN7bwUep43gUmlVxE17xmWsLk4wb9Qym3ew8AxOc1ZbbnthNEqyFWOqGjIS0VVCWGJCG71QVPsxyJ/PB9APD48lxAasS776zRfQdBJTpRyh/7vVpodr8BX+XMBXGXC9WCnBMA8HQpyhIlDQGbPNoP2uWP7hEmAAA/uIu7uIu7uIu7uIu7uIu7uIu7uIv//9iHIReqFsE93O/+ctoYACh3joFY+3/DeqcyP83L+xy2y/hInmoxFVblq1oQlfpvr2KpsmjBOJ2cTWSsAcDVURF2Hkd4096qRRdpeSuQflTczLxPkl5G7y6jG6h8mr9Xmd/WehMHUfT2vmpymSbRz+tk1XuBYqXmxZ8scTxLuQtlAINZpCc3zLlHY0m6/coHkCfbLC+vsoSvVm+pLJZlkqJcdlbEuIZzbRIvrIbkrzdytPJxInuNqJOiYVM+iucP0TpJ9GCFGL9cpN20k+otie+ZYUIRq7mFxOJI3OxmdAqyYeRL/tD2j6xsXtbLM7ikFXyVv/795NpIq2aGzv7q/hOYTTFWwnx91nT6NRutf4KSxYbNcBimyoUElUVVU9N6++FUgRyXB6V4QMcV9fI6bFqOsEY2LG6Ig3b8tZ2N2TPCzxPXp1LZG56VV9SHgvond/bWdomRq26Q8rej8sJrmB/nC7KvKObxSfG+Lh+7p/M9/ad4Gw3HazLtGC0dyV3SbvGNSrKY8Ql1mRnPxV5zBZr9ThPefn+Kpy4/u1FdOM/pPam0QYtKKaGhEblUWhkub7LD4xhG2BeOOd5LSrlsNyswxWzaPoDBpXSLYT8obV5rb9Nf8yiwddKF2Wg8BOnwQh/1hvQeiEqi5/tV+JYeslUk1HvLhprMOxJBs4wMRrBdJ+W1tOo8HzLiUPDKM4gIuWlu+iK97fg+uvpO/8+d8FDG5LKLIJT1uonEkNKQC9jIKbsB3gLyHaeN9YVmIcpnduPMZen2Qjly9Qzl0d8/v4CcUDTeTBrmUvWj0h6Byv6cHDuryW+QkXDPpgsWk7UnVa7kz0F1oz8r5D4iVMU04TSpAh8MUq6rUeqOReADkvb028E6EH8XIyTe/Uf9VCHX8wVJMEqa7b7sItvDyRf8K6SvWlasHXgNx61HK4OovFwDlELwbQjM5QFftAa1zW/7UppxDs/pefOtFk3SakMMZf3mhGk6DDfAP10/V3K90hq+0inr0Xo0tTL0x8osuAIPwHZ+m2lc//NX7UU5I3F7WfuDrd09LjIygxw+6sfWfkjZgoaqUR+Fd1h8TQrC68MjUH4W95wUuWUpZ3We250Vcu1sspBeglr5ryWl/fA61t6r/rTxi/Z85Vw0T33rrHSe2UlK5SwXKDg5vvaSuHLK2vX1ofL1ajHF4g7lwwasf3a83ZLQTMa8kfSXmVZlfKYrhJT/Scj7SPys8NK017fZ8Ev1d796IG6TPkxqCvyiIdX2ZG/h1D0FP8TXpWrYZTDOSvemipjhsqKENTKwwPzm7Pj1fIZk/rsdsdCtz/pAK6TvycrIwPX64L+0KeU4bzL8oIguqZdPV8W+I8KP4RNDS95/gJKJaYkmMw9wRa9Cns6uZdOdPCWZcqiLeLSSPnngSim/BpWYEyGQZpK2mlSD4zqsFEPkrTX/JPGY/zjK8amzr2FbAZvgEoQ+MvW4QScS+xs0ojZqwxLBd407rldWSlsVCp9mWsfE3MYNvp+A/iBb8Qqpbq7OHMvgs67c3cp1DtUxkEKMbk6T51tNX6aPLIvFedWTvdCS8oLxT62MTnFHId7K0tczCH+dIVrfRbQWzYSD7u+MLqx5RPD3nB1I/O+AUResHQ09PqbOlwSNHfFf5lUT+vR69TgZ5XdTaCPY2pH6h5JzFz6OFLEn9tYILgqdbDCtyRB23NeRzBhHRgl9tFY0MqkFg9KkLl6db59jzt74Rc6Mt3xkZszavqmkpzHh4xIRO8SKYyc55OpI3H6zuHY8Jf1Bd+pGJWzZk5SybIZUzF9MdEcQWnH1YHipbIOcV4Yy4qwq39S7IZxzb03f/jZ5u1LJwAjqQ31h9Own5aeNw2kEXwtGiduY9yZ+0PypF2qimzP3mP87R8I1SYF18NoUUa8A5VilL/Qn+qsanhu5G3d6d8r2C7we7mhlmfRw6mBwcifLTXfDoRoZHPGf/pst38Nqb/RYxghHKhbafO3OFi2ndVduPalLiUfAnh91VUEr5ccr02Igl3J/6X1bY3W/LM4Zvbm4eDiYnWjrcdwE80Dtwwk/FNwcd4pxm+KwTJCPclyK3pT3nnrWCe3IFPg87aJzhY8xNkLGz9ZDqv2ud2KZ7+8V90z73WwpKbu15ReBPTjJRdZwJ3QZy2bun7eHY5aPSF4/cdPH/KwTMkgg7+H31/EoaQmTl9hn0dyChfhKMsucsu5fzWwUQilxDeEfIHxj5Qz5GGeqSNXLAaOj8H6oYyFe8SfH7RcZRzJNtNndrESu60QutV42YBRDZUEInYUuniHmigZKz6p/RaWqh5Vq8u0ZIH1hMNHfAPzNE4/TmGFZ6/Pfg1lEPjJxo0IeMDeOsZGmbBMaupEBUcx9P2i0YLiM1zgEK/lgOyglbRVt2OKKvt4L8TQj51NwCn7WVH0YEpwpBdlGhrlRSCmKeYOu6ZsBhx3pux+cuvvkH7BaE7mmmjNlP3i+wmqkWaUZC1OEugGHSzm/Wj3xE9YIlVqSRGlVfTN3cWbSzdPCwR60+a8yG1UmuvVQ//Sg1n8R5C08OOT2XDgxzvqSupOg0sVUMnbF0iKKSTN/Cy2baLx2tuJia6N3AS5PkGQZYc4eDWNJ5lk/qSrSxvPoSTEh0yMVQcGILvIV6+ZJrk/SsNNpVnYNEh7he4qu7Kk6XTtLjI8t/c6ZmUqWEw1a0opOlksaXM4vdxI11yR4eV/486bEEkyecyHqfH6L/o93ES30NzyoiwC753ECueDt98PE1r/OTrynebapn9amaMwy+++ha6pi2hW854qoExXsUNe66EG/FIGPdlZ3hVblVUGDOhLy0rdjSpprW+bP16MhUBiNOlDPSk7SJbjvL82HzmZR4hy1tynndcWBhaVptr7KF/o1F+I5pLhG6Jj38h6HaenPx+GztNLAYlJ2d00SvpuFklRd0d17NbG5Rfpxxy05tgb0dNRsV3ksbGppVCMibdI9nw0eDl4pweWlqMEIX6TOZr2OXIPCKNInebVLYblcVK7gjEN0kLURv5Mwat/0y4TUuQKuqvhjLp2xgxBQCYzqWzOXPunqRUrajSlfNd/Ku5l3G8reGNMK5AMzmVrpsX92CbmOsyv+LcJP84V2+fFlgRc4XHVG6Zb4eZYkO/g03CpZ8u9tHQvfTd8aQ+Pn8NKr4Mx92bHgdQDD4u7RspOC1SylA2Ut5N1bQrAFmbFE3/ciRSBds1l5RooUhIDdfNkq/x+8/ABm1tkAer8yoVA5l6Op+n3ZSeXMksDSeXsDQaT3GKFAC0pLD0uow2JzLO0u1HgodsezDmLe6EmXmeCq35tedRi7o67jBQy+6sU19A8/V+t3FlOyap+XyJfcBMJmxp7rtr5afqFaQLJGF/QIXohUqi1p98pHAP/V3/Y6ZqBdWJ7Ko+bZgmw7MEK+EVMMxOlN2ljQjLO6s2VDhCpX6Ilwnr1DcHT/mKXz946G9ywSmOF9leTwsDgFnvvBNsJBTiiDtdEn2Z7VNsXKGK263GKRhlJAepEFNvl4K9R3pxbdnGRgDPhocdMI4taMx80ScQNBllFbOyDaoJkBxddCC68OTLh64Rk5XYkxbHyZZVDVXcqNdkQBYtWHfCz65ay6XPK40QtlOn0Q4ZOZExNReRAOAIPUjj5O/u2kQcxMjcFGXEax6h55+4PoDcvRX9smi0VdFtLzAKC4I9jKCACm4QcAYH/YT0gr1GvEm/vAd/0dELoKzCOGw69HLGP6Lek/j1h426mPB8F2nyIdIpmxVnOv12rQAwfBJXxnmHLKBgePMEeDjhOVu4ylpYK1Q5KdEx49LMPDsLftzzVrbU4nXgHgdT44HE4LvHrzH1BLAwQUAAIACAB2iXNLbVEZO0oAAABqAAAAGwAAAHVuaXZlcnNhbC91bml2ZXJzYWwucG5nLnhtbLOxr8jNUShLLSrOzM+zVTLUM1Cyt+PlsikoSi3LTC1XqACKGekZQICSQiUqtzwzpSTDVsnC0BghlpGamZ5RYqtkZmgAF9QHGgkAUEsBAgAAFAACAAgAc4lzSxUOrShkBAAABxEAAB0AAAAAAAAAAQAAAAAAAAAAAHVuaXZlcnNhbC9jb21tb25fbWVzc2FnZXMubG5nUEsBAgAAFAACAAgAc4lzSwh+CyMpAwAAhgwAACcAAAAAAAAAAQAAAAAAnwQAAHVuaXZlcnNhbC9mbGFzaF9wdWJsaXNoaW5nX3NldHRpbmdzLnhtbFBLAQIAABQAAgAIAHOJc0u1/AlkugIAAFUKAAAhAAAAAAAAAAEAAAAAAA0IAAB1bml2ZXJzYWwvZmxhc2hfc2tpbl9zZXR0aW5ncy54bWxQSwECAAAUAAIACABziXNLKpYPZ/4CAACXCwAAJgAAAAAAAAABAAAAAAAGCwAAdW5pdmVyc2FsL2h0bWxfcHVibGlzaGluZ19zZXR0aW5ncy54bWxQSwECAAAUAAIACABziXNLaHFSkZoBAAAfBgAAHwAAAAAAAAABAAAAAABIDgAAdW5pdmVyc2FsL2h0bWxfc2tpbl9zZXR0aW5ncy5qc1BLAQIAABQAAgAIAHOJc0s9PC/RwQAAAOUBAAAaAAAAAAAAAAEAAAAAAB8QAAB1bml2ZXJzYWwvaTE4bl9wcmVzZXRzLnhtbFBLAQIAABQAAgAIAHOJc0ua+ZZkawAAAGsAAAAcAAAAAAAAAAEAAAAAABgRAAB1bml2ZXJzYWwvbG9jYWxfc2V0dGluZ3MueG1sUEsBAgAAFAACAAgARJRXRyO0Tvv7AgAAsAgAABQAAAAAAAAAAQAAAAAAvREAAHVuaXZlcnNhbC9wbGF5ZXIueG1sUEsBAgAAFAACAAgAc4lzS7CHI/RsAQAA9wIAACkAAAAAAAAAAQAAAAAA6hQAAHVuaXZlcnNhbC9za2luX2N1c3RvbWl6YXRpb25fc2V0dGluZ3MueG1sUEsBAgAAFAACAAgAdolzS7DdIuDqDAAA1hoAABcAAAAAAAAAAAAAAAAAnRYAAHVuaXZlcnNhbC91bml2ZXJzYWwucG5nUEsBAgAAFAACAAgAdolzS21RGTtKAAAAagAAABsAAAAAAAAAAQAAAAAAvCMAAHVuaXZlcnNhbC91bml2ZXJzYWwucG5nLnhtbFBLBQYAAAAACwALAEkDAAA/JAAAAAA="/>
  <p:tag name="ISPRING_PRESENTATION_TITLE" val="中国共产党新党章解读学习PPT模板"/>
</p:tagLst>
</file>

<file path=ppt/theme/theme1.xml><?xml version="1.0" encoding="utf-8"?>
<a:theme xmlns:a="http://schemas.openxmlformats.org/drawingml/2006/main" name="Office 主题">
  <a:themeElements>
    <a:clrScheme name="自定义 43">
      <a:dk1>
        <a:srgbClr val="000000"/>
      </a:dk1>
      <a:lt1>
        <a:srgbClr val="FFFFFF"/>
      </a:lt1>
      <a:dk2>
        <a:srgbClr val="000000"/>
      </a:dk2>
      <a:lt2>
        <a:srgbClr val="FFFFFF"/>
      </a:lt2>
      <a:accent1>
        <a:srgbClr val="C00000"/>
      </a:accent1>
      <a:accent2>
        <a:srgbClr val="FFC000"/>
      </a:accent2>
      <a:accent3>
        <a:srgbClr val="C00000"/>
      </a:accent3>
      <a:accent4>
        <a:srgbClr val="7030A0"/>
      </a:accent4>
      <a:accent5>
        <a:srgbClr val="EEECE1"/>
      </a:accent5>
      <a:accent6>
        <a:srgbClr val="F79646"/>
      </a:accent6>
      <a:hlink>
        <a:srgbClr val="FFFFFF"/>
      </a:hlink>
      <a:folHlink>
        <a:srgbClr val="FFFFFF"/>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6633</Words>
  <Application>Microsoft Office PowerPoint</Application>
  <PresentationFormat>宽屏</PresentationFormat>
  <Paragraphs>810</Paragraphs>
  <Slides>77</Slides>
  <Notes>77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77</vt:i4>
      </vt:variant>
    </vt:vector>
  </HeadingPairs>
  <TitlesOfParts>
    <vt:vector size="86" baseType="lpstr">
      <vt:lpstr>等线</vt:lpstr>
      <vt:lpstr>华文行楷</vt:lpstr>
      <vt:lpstr>华文中宋</vt:lpstr>
      <vt:lpstr>微软雅黑</vt:lpstr>
      <vt:lpstr>文鼎习</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2017-11-22T07:13:00Z</dcterms:created>
  <dcterms:modified xsi:type="dcterms:W3CDTF">2021-01-05T07:29:07Z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