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9"/>
  </p:notesMasterIdLst>
  <p:sldIdLst>
    <p:sldId id="257" r:id="rId2"/>
    <p:sldId id="256" r:id="rId3"/>
    <p:sldId id="258" r:id="rId4"/>
    <p:sldId id="259" r:id="rId5"/>
    <p:sldId id="260" r:id="rId6"/>
    <p:sldId id="261" r:id="rId7"/>
    <p:sldId id="262" r:id="rId8"/>
    <p:sldId id="263" r:id="rId9"/>
    <p:sldId id="276" r:id="rId10"/>
    <p:sldId id="264" r:id="rId11"/>
    <p:sldId id="265" r:id="rId12"/>
    <p:sldId id="292" r:id="rId13"/>
    <p:sldId id="277" r:id="rId14"/>
    <p:sldId id="268" r:id="rId15"/>
    <p:sldId id="269" r:id="rId16"/>
    <p:sldId id="270" r:id="rId17"/>
    <p:sldId id="28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31C"/>
    <a:srgbClr val="C00000"/>
    <a:srgbClr val="E96A14"/>
    <a:srgbClr val="E75C14"/>
    <a:srgbClr val="C8171E"/>
    <a:srgbClr val="FFE699"/>
    <a:srgbClr val="C6171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15" autoAdjust="0"/>
  </p:normalViewPr>
  <p:slideViewPr>
    <p:cSldViewPr snapToGrid="0">
      <p:cViewPr varScale="1">
        <p:scale>
          <a:sx n="108" d="100"/>
          <a:sy n="108" d="100"/>
        </p:scale>
        <p:origin x="89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r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r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r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宋体" panose="02010600030101010101" pitchFamily="2" charset="-122"/>
                <a:ea typeface="宋体" panose="02010600030101010101" pitchFamily="2" charset="-122"/>
              </a:defRPr>
            </a:lvl1pPr>
          </a:lstStyle>
          <a:p>
            <a:fld id="{D997B5FA-0921-464F-AAE1-844C04324D75}" type="datetimeFigureOut">
              <a:rPr lang="zh-CN" altLang="en-US" smtClean="0"/>
              <a:t>2021/1/5</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宋体" panose="02010600030101010101" pitchFamily="2" charset="-122"/>
                <a:ea typeface="宋体" panose="02010600030101010101" pitchFamily="2" charset="-122"/>
              </a:defRPr>
            </a:lvl1pPr>
          </a:lstStyle>
          <a:p>
            <a:endParaRPr lang="zh-CN" altLang="en-US" dirty="0"/>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宋体" panose="02010600030101010101" pitchFamily="2" charset="-122"/>
                <a:ea typeface="宋体" panose="02010600030101010101" pitchFamily="2" charset="-122"/>
              </a:defRPr>
            </a:lvl1pPr>
          </a:lstStyle>
          <a:p>
            <a:fld id="{565CE74E-AB26-4998-AD42-012C4C1AD076}" type="slidenum">
              <a:rPr lang="zh-CN" altLang="en-US" smtClean="0"/>
              <a:t>‹#›</a:t>
            </a:fld>
            <a:endParaRPr lang="zh-CN" altLang="en-US" dirty="0"/>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2" name="标题"/>
          <p:cNvSpPr/>
          <p:nvPr/>
        </p:nvSpPr>
        <p:spPr>
          <a:xfrm>
            <a:off x="4244023" y="2177237"/>
            <a:ext cx="4653280" cy="1309370"/>
          </a:xfrm>
          <a:prstGeom prst="rect">
            <a:avLst/>
          </a:prstGeom>
          <a:noFill/>
        </p:spPr>
        <p:txBody>
          <a:bodyPr vert="horz" wrap="none" lIns="91440" tIns="45720" rIns="91440" bIns="45720" rtlCol="0" anchor="ctr">
            <a:spAutoFit/>
          </a:bodyPr>
          <a:lstStyle/>
          <a:p>
            <a:pPr algn="ctr">
              <a:lnSpc>
                <a:spcPct val="90000"/>
              </a:lnSpc>
              <a:spcBef>
                <a:spcPct val="0"/>
              </a:spcBef>
            </a:pPr>
            <a:r>
              <a:rPr lang="zh-CN" altLang="en-US" sz="8800" b="1" dirty="0">
                <a:solidFill>
                  <a:srgbClr val="C00000"/>
                </a:solidFill>
                <a:latin typeface="阿里巴巴普惠体 B" panose="00020600040101010101" charset="-122"/>
                <a:ea typeface="阿里巴巴普惠体 B" panose="00020600040101010101" charset="-122"/>
                <a:cs typeface="微软雅黑" panose="020B0503020204020204" pitchFamily="34" charset="-122"/>
              </a:rPr>
              <a:t>红心向党</a:t>
            </a:r>
          </a:p>
        </p:txBody>
      </p:sp>
      <p:grpSp>
        <p:nvGrpSpPr>
          <p:cNvPr id="2" name="组合 1"/>
          <p:cNvGrpSpPr/>
          <p:nvPr/>
        </p:nvGrpSpPr>
        <p:grpSpPr>
          <a:xfrm>
            <a:off x="2824163" y="3434744"/>
            <a:ext cx="7365365" cy="1705329"/>
            <a:chOff x="2824163" y="3434744"/>
            <a:chExt cx="7365365" cy="1705329"/>
          </a:xfrm>
        </p:grpSpPr>
        <p:sp>
          <p:nvSpPr>
            <p:cNvPr id="21" name="文本"/>
            <p:cNvSpPr/>
            <p:nvPr/>
          </p:nvSpPr>
          <p:spPr>
            <a:xfrm>
              <a:off x="2824163" y="3434744"/>
              <a:ext cx="7365365" cy="583565"/>
            </a:xfrm>
            <a:prstGeom prst="rect">
              <a:avLst/>
            </a:prstGeom>
            <a:noFill/>
          </p:spPr>
          <p:txBody>
            <a:bodyPr vert="horz" wrap="none" lIns="91440" tIns="45720" rIns="91440" bIns="45720" rtlCol="0" anchor="ctr">
              <a:spAutoFit/>
            </a:bodyPr>
            <a:lstStyle/>
            <a:p>
              <a:r>
                <a:rPr lang="en-US" altLang="zh-CN"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lang="zh-CN" altLang="en-US"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热烈庆祝中国共产党建党</a:t>
              </a:r>
              <a:r>
                <a:rPr lang="en-US" altLang="zh-CN"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99</a:t>
              </a:r>
              <a:r>
                <a:rPr lang="zh-CN" altLang="en-US"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周年</a:t>
              </a:r>
              <a:r>
                <a:rPr lang="en-US" altLang="zh-CN"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endParaRPr lang="zh-CN" altLang="en-US"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 name="文本"/>
            <p:cNvSpPr/>
            <p:nvPr/>
          </p:nvSpPr>
          <p:spPr>
            <a:xfrm>
              <a:off x="5403533" y="4018309"/>
              <a:ext cx="2100580" cy="460375"/>
            </a:xfrm>
            <a:prstGeom prst="rect">
              <a:avLst/>
            </a:prstGeom>
            <a:noFill/>
          </p:spPr>
          <p:txBody>
            <a:bodyPr vert="horz" wrap="none" lIns="91440" tIns="45720" rIns="91440" bIns="45720" rtlCol="0" anchor="ctr">
              <a:spAutoFit/>
            </a:bodyPr>
            <a:lstStyle/>
            <a:p>
              <a:r>
                <a:rPr lang="en-US" sz="2400" b="1" spc="300" dirty="0">
                  <a:ln w="15875">
                    <a:noFill/>
                  </a:ln>
                  <a:solidFill>
                    <a:srgbClr val="C00000"/>
                  </a:solidFill>
                  <a:latin typeface="阿里巴巴普惠体 B" panose="00020600040101010101" charset="-122"/>
                  <a:ea typeface="阿里巴巴普惠体 B" panose="00020600040101010101" charset="-122"/>
                </a:rPr>
                <a:t>1921--2020</a:t>
              </a:r>
            </a:p>
          </p:txBody>
        </p:sp>
        <p:sp>
          <p:nvSpPr>
            <p:cNvPr id="23" name="文本"/>
            <p:cNvSpPr/>
            <p:nvPr/>
          </p:nvSpPr>
          <p:spPr>
            <a:xfrm>
              <a:off x="5076825" y="4545583"/>
              <a:ext cx="2987675" cy="594490"/>
            </a:xfrm>
            <a:prstGeom prst="roundRect">
              <a:avLst>
                <a:gd name="adj" fmla="val 50000"/>
              </a:avLst>
            </a:prstGeom>
            <a:solidFill>
              <a:srgbClr val="C00000"/>
            </a:solidFill>
          </p:spPr>
          <p:txBody>
            <a:bodyPr vert="horz" wrap="square" lIns="144000" tIns="72000" rIns="144000" bIns="72000" rtlCol="0" anchor="ctr">
              <a:spAutoFit/>
            </a:bodyPr>
            <a:lstStyle/>
            <a:p>
              <a:pPr algn="ctr">
                <a:lnSpc>
                  <a:spcPct val="90000"/>
                </a:lnSpc>
                <a:spcBef>
                  <a:spcPct val="0"/>
                </a:spcBef>
              </a:pPr>
              <a:r>
                <a:rPr lang="zh-CN" altLang="en-US"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汇报人：</a:t>
              </a:r>
              <a:r>
                <a:rPr lang="en-US" altLang="zh-CN"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xiazaii</a:t>
              </a:r>
              <a:endParaRPr lang="zh-CN" altLang="en-US" sz="2000" b="1" spc="120" dirty="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1757045" y="994410"/>
            <a:ext cx="7037705" cy="521970"/>
          </a:xfrm>
          <a:prstGeom prst="rect">
            <a:avLst/>
          </a:prstGeom>
          <a:noFill/>
        </p:spPr>
        <p:txBody>
          <a:bodyPr wrap="square" rtlCol="0">
            <a:spAutoFit/>
          </a:bodyPr>
          <a:lstStyle/>
          <a:p>
            <a:pPr algn="l"/>
            <a:r>
              <a:rPr kumimoji="1" lang="zh-CN" altLang="en-US" sz="2800" b="1" dirty="0">
                <a:solidFill>
                  <a:srgbClr val="C00000"/>
                </a:solidFill>
                <a:latin typeface="宋体" panose="02010600030101010101" pitchFamily="2" charset="-122"/>
                <a:ea typeface="宋体" panose="02010600030101010101" pitchFamily="2" charset="-122"/>
                <a:cs typeface="微软雅黑" panose="020B0503020204020204" pitchFamily="34" charset="-122"/>
              </a:rPr>
              <a:t>对党建工作的重视程度</a:t>
            </a:r>
          </a:p>
        </p:txBody>
      </p:sp>
      <p:sp>
        <p:nvSpPr>
          <p:cNvPr id="2" name="矩形 1"/>
          <p:cNvSpPr/>
          <p:nvPr/>
        </p:nvSpPr>
        <p:spPr>
          <a:xfrm>
            <a:off x="1718310" y="1878330"/>
            <a:ext cx="4083685" cy="3784600"/>
          </a:xfrm>
          <a:prstGeom prst="rect">
            <a:avLst/>
          </a:prstGeom>
        </p:spPr>
        <p:txBody>
          <a:bodyPr wrap="square">
            <a:spAutoFit/>
          </a:bodyPr>
          <a:lstStyle/>
          <a:p>
            <a:pPr algn="just"/>
            <a:r>
              <a:rPr lang="zh-CN" altLang="en-US" sz="2000" dirty="0">
                <a:solidFill>
                  <a:srgbClr val="C8171E"/>
                </a:solidFill>
                <a:latin typeface="阿里巴巴普惠体 R" panose="00020600040101010101" charset="-122"/>
                <a:ea typeface="阿里巴巴普惠体 R" panose="00020600040101010101" charset="-122"/>
                <a:cs typeface="阿里巴巴普惠体 R" panose="00020600040101010101" charset="-122"/>
              </a:rPr>
              <a:t>党委班子存在重发展、轻党建的倾向，认为业务发展才是公司的第一要务，只要确保实现规模效益双优发展，不断赶超进位就可以了，对党建工作缺乏系统深入的研究，党务工作见子打子，大部分时候主要按照上级党组织的要求被动开展工作，没有形成自己的工作机制，特别是在业务压力较大的时候，比如每年年底收官和一季度“开门红”阶段，甚至连月度学习都会被暂时搁置。</a:t>
            </a:r>
          </a:p>
        </p:txBody>
      </p:sp>
      <p:sp>
        <p:nvSpPr>
          <p:cNvPr id="3" name="Freeform 6"/>
          <p:cNvSpPr>
            <a:spLocks noEditPoints="1"/>
          </p:cNvSpPr>
          <p:nvPr/>
        </p:nvSpPr>
        <p:spPr bwMode="auto">
          <a:xfrm>
            <a:off x="6057265" y="1682115"/>
            <a:ext cx="4978400" cy="3882390"/>
          </a:xfrm>
          <a:custGeom>
            <a:avLst/>
            <a:gdLst>
              <a:gd name="T0" fmla="*/ 3008 w 6972"/>
              <a:gd name="T1" fmla="*/ 4612 h 5436"/>
              <a:gd name="T2" fmla="*/ 2524 w 6972"/>
              <a:gd name="T3" fmla="*/ 5002 h 5436"/>
              <a:gd name="T4" fmla="*/ 2042 w 6972"/>
              <a:gd name="T5" fmla="*/ 5436 h 5436"/>
              <a:gd name="T6" fmla="*/ 5030 w 6972"/>
              <a:gd name="T7" fmla="*/ 5247 h 5436"/>
              <a:gd name="T8" fmla="*/ 4469 w 6972"/>
              <a:gd name="T9" fmla="*/ 4612 h 5436"/>
              <a:gd name="T10" fmla="*/ 3740 w 6972"/>
              <a:gd name="T11" fmla="*/ 1502 h 5436"/>
              <a:gd name="T12" fmla="*/ 4709 w 6972"/>
              <a:gd name="T13" fmla="*/ 2482 h 5436"/>
              <a:gd name="T14" fmla="*/ 4593 w 6972"/>
              <a:gd name="T15" fmla="*/ 2672 h 5436"/>
              <a:gd name="T16" fmla="*/ 6972 w 6972"/>
              <a:gd name="T17" fmla="*/ 2482 h 5436"/>
              <a:gd name="T18" fmla="*/ 6847 w 6972"/>
              <a:gd name="T19" fmla="*/ 2482 h 5436"/>
              <a:gd name="T20" fmla="*/ 6189 w 6972"/>
              <a:gd name="T21" fmla="*/ 529 h 5436"/>
              <a:gd name="T22" fmla="*/ 5844 w 6972"/>
              <a:gd name="T23" fmla="*/ 306 h 5436"/>
              <a:gd name="T24" fmla="*/ 5610 w 6972"/>
              <a:gd name="T25" fmla="*/ 362 h 5436"/>
              <a:gd name="T26" fmla="*/ 3684 w 6972"/>
              <a:gd name="T27" fmla="*/ 765 h 5436"/>
              <a:gd name="T28" fmla="*/ 3763 w 6972"/>
              <a:gd name="T29" fmla="*/ 637 h 5436"/>
              <a:gd name="T30" fmla="*/ 3648 w 6972"/>
              <a:gd name="T31" fmla="*/ 411 h 5436"/>
              <a:gd name="T32" fmla="*/ 3851 w 6972"/>
              <a:gd name="T33" fmla="*/ 320 h 5436"/>
              <a:gd name="T34" fmla="*/ 3484 w 6972"/>
              <a:gd name="T35" fmla="*/ 0 h 5436"/>
              <a:gd name="T36" fmla="*/ 3117 w 6972"/>
              <a:gd name="T37" fmla="*/ 320 h 5436"/>
              <a:gd name="T38" fmla="*/ 3328 w 6972"/>
              <a:gd name="T39" fmla="*/ 411 h 5436"/>
              <a:gd name="T40" fmla="*/ 3206 w 6972"/>
              <a:gd name="T41" fmla="*/ 637 h 5436"/>
              <a:gd name="T42" fmla="*/ 3313 w 6972"/>
              <a:gd name="T43" fmla="*/ 637 h 5436"/>
              <a:gd name="T44" fmla="*/ 3293 w 6972"/>
              <a:gd name="T45" fmla="*/ 906 h 5436"/>
              <a:gd name="T46" fmla="*/ 1243 w 6972"/>
              <a:gd name="T47" fmla="*/ 1394 h 5436"/>
              <a:gd name="T48" fmla="*/ 1009 w 6972"/>
              <a:gd name="T49" fmla="*/ 1449 h 5436"/>
              <a:gd name="T50" fmla="*/ 800 w 6972"/>
              <a:gd name="T51" fmla="*/ 1803 h 5436"/>
              <a:gd name="T52" fmla="*/ 116 w 6972"/>
              <a:gd name="T53" fmla="*/ 3564 h 5436"/>
              <a:gd name="T54" fmla="*/ 0 w 6972"/>
              <a:gd name="T55" fmla="*/ 3754 h 5436"/>
              <a:gd name="T56" fmla="*/ 2379 w 6972"/>
              <a:gd name="T57" fmla="*/ 3564 h 5436"/>
              <a:gd name="T58" fmla="*/ 2254 w 6972"/>
              <a:gd name="T59" fmla="*/ 3564 h 5436"/>
              <a:gd name="T60" fmla="*/ 3240 w 6972"/>
              <a:gd name="T61" fmla="*/ 1591 h 5436"/>
              <a:gd name="T62" fmla="*/ 5669 w 6972"/>
              <a:gd name="T63" fmla="*/ 740 h 5436"/>
              <a:gd name="T64" fmla="*/ 6754 w 6972"/>
              <a:gd name="T65" fmla="*/ 2482 h 5436"/>
              <a:gd name="T66" fmla="*/ 4871 w 6972"/>
              <a:gd name="T67" fmla="*/ 2482 h 5436"/>
              <a:gd name="T68" fmla="*/ 5669 w 6972"/>
              <a:gd name="T69" fmla="*/ 740 h 5436"/>
              <a:gd name="T70" fmla="*/ 1097 w 6972"/>
              <a:gd name="T71" fmla="*/ 1780 h 5436"/>
              <a:gd name="T72" fmla="*/ 2161 w 6972"/>
              <a:gd name="T73" fmla="*/ 3564 h 5436"/>
              <a:gd name="T74" fmla="*/ 278 w 6972"/>
              <a:gd name="T75" fmla="*/ 3564 h 5436"/>
              <a:gd name="T76" fmla="*/ 1097 w 6972"/>
              <a:gd name="T77" fmla="*/ 1780 h 5436"/>
              <a:gd name="T78" fmla="*/ 3489 w 6972"/>
              <a:gd name="T79" fmla="*/ 975 h 5436"/>
              <a:gd name="T80" fmla="*/ 3489 w 6972"/>
              <a:gd name="T81" fmla="*/ 1156 h 5436"/>
              <a:gd name="T82" fmla="*/ 3489 w 6972"/>
              <a:gd name="T83" fmla="*/ 975 h 5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2" h="5436">
                <a:moveTo>
                  <a:pt x="3240" y="1591"/>
                </a:moveTo>
                <a:cubicBezTo>
                  <a:pt x="3163" y="2598"/>
                  <a:pt x="3094" y="3606"/>
                  <a:pt x="3008" y="4612"/>
                </a:cubicBezTo>
                <a:lnTo>
                  <a:pt x="2524" y="4612"/>
                </a:lnTo>
                <a:lnTo>
                  <a:pt x="2524" y="5002"/>
                </a:lnTo>
                <a:cubicBezTo>
                  <a:pt x="2347" y="5065"/>
                  <a:pt x="2184" y="5146"/>
                  <a:pt x="2042" y="5247"/>
                </a:cubicBezTo>
                <a:cubicBezTo>
                  <a:pt x="2042" y="5310"/>
                  <a:pt x="2042" y="5373"/>
                  <a:pt x="2042" y="5436"/>
                </a:cubicBezTo>
                <a:cubicBezTo>
                  <a:pt x="3038" y="5436"/>
                  <a:pt x="4034" y="5436"/>
                  <a:pt x="5030" y="5436"/>
                </a:cubicBezTo>
                <a:cubicBezTo>
                  <a:pt x="5030" y="5373"/>
                  <a:pt x="5030" y="5310"/>
                  <a:pt x="5030" y="5247"/>
                </a:cubicBezTo>
                <a:cubicBezTo>
                  <a:pt x="4880" y="5129"/>
                  <a:pt x="4687" y="5036"/>
                  <a:pt x="4469" y="4968"/>
                </a:cubicBezTo>
                <a:lnTo>
                  <a:pt x="4469" y="4612"/>
                </a:lnTo>
                <a:lnTo>
                  <a:pt x="3979" y="4612"/>
                </a:lnTo>
                <a:lnTo>
                  <a:pt x="3740" y="1502"/>
                </a:lnTo>
                <a:cubicBezTo>
                  <a:pt x="4316" y="1275"/>
                  <a:pt x="4951" y="1027"/>
                  <a:pt x="5553" y="786"/>
                </a:cubicBezTo>
                <a:lnTo>
                  <a:pt x="4709" y="2482"/>
                </a:lnTo>
                <a:lnTo>
                  <a:pt x="4593" y="2482"/>
                </a:lnTo>
                <a:cubicBezTo>
                  <a:pt x="4593" y="2545"/>
                  <a:pt x="4593" y="2609"/>
                  <a:pt x="4593" y="2672"/>
                </a:cubicBezTo>
                <a:cubicBezTo>
                  <a:pt x="5235" y="3244"/>
                  <a:pt x="6441" y="3195"/>
                  <a:pt x="6972" y="2672"/>
                </a:cubicBezTo>
                <a:cubicBezTo>
                  <a:pt x="6972" y="2609"/>
                  <a:pt x="6972" y="2545"/>
                  <a:pt x="6972" y="2482"/>
                </a:cubicBezTo>
                <a:lnTo>
                  <a:pt x="6877" y="2482"/>
                </a:lnTo>
                <a:lnTo>
                  <a:pt x="6847" y="2482"/>
                </a:lnTo>
                <a:lnTo>
                  <a:pt x="5906" y="644"/>
                </a:lnTo>
                <a:cubicBezTo>
                  <a:pt x="6002" y="606"/>
                  <a:pt x="6097" y="567"/>
                  <a:pt x="6189" y="529"/>
                </a:cubicBezTo>
                <a:lnTo>
                  <a:pt x="6121" y="241"/>
                </a:lnTo>
                <a:lnTo>
                  <a:pt x="5844" y="306"/>
                </a:lnTo>
                <a:lnTo>
                  <a:pt x="5766" y="471"/>
                </a:lnTo>
                <a:lnTo>
                  <a:pt x="5610" y="362"/>
                </a:lnTo>
                <a:lnTo>
                  <a:pt x="3687" y="813"/>
                </a:lnTo>
                <a:lnTo>
                  <a:pt x="3684" y="765"/>
                </a:lnTo>
                <a:lnTo>
                  <a:pt x="3674" y="637"/>
                </a:lnTo>
                <a:lnTo>
                  <a:pt x="3763" y="637"/>
                </a:lnTo>
                <a:lnTo>
                  <a:pt x="3763" y="411"/>
                </a:lnTo>
                <a:lnTo>
                  <a:pt x="3648" y="411"/>
                </a:lnTo>
                <a:lnTo>
                  <a:pt x="3648" y="320"/>
                </a:lnTo>
                <a:lnTo>
                  <a:pt x="3851" y="320"/>
                </a:lnTo>
                <a:lnTo>
                  <a:pt x="3667" y="160"/>
                </a:lnTo>
                <a:lnTo>
                  <a:pt x="3484" y="0"/>
                </a:lnTo>
                <a:lnTo>
                  <a:pt x="3300" y="160"/>
                </a:lnTo>
                <a:lnTo>
                  <a:pt x="3117" y="320"/>
                </a:lnTo>
                <a:lnTo>
                  <a:pt x="3328" y="320"/>
                </a:lnTo>
                <a:lnTo>
                  <a:pt x="3328" y="411"/>
                </a:lnTo>
                <a:lnTo>
                  <a:pt x="3206" y="411"/>
                </a:lnTo>
                <a:lnTo>
                  <a:pt x="3206" y="637"/>
                </a:lnTo>
                <a:lnTo>
                  <a:pt x="3260" y="637"/>
                </a:lnTo>
                <a:lnTo>
                  <a:pt x="3313" y="637"/>
                </a:lnTo>
                <a:lnTo>
                  <a:pt x="3304" y="754"/>
                </a:lnTo>
                <a:lnTo>
                  <a:pt x="3293" y="906"/>
                </a:lnTo>
                <a:lnTo>
                  <a:pt x="3288" y="907"/>
                </a:lnTo>
                <a:lnTo>
                  <a:pt x="1243" y="1394"/>
                </a:lnTo>
                <a:lnTo>
                  <a:pt x="1153" y="1562"/>
                </a:lnTo>
                <a:lnTo>
                  <a:pt x="1009" y="1449"/>
                </a:lnTo>
                <a:lnTo>
                  <a:pt x="732" y="1515"/>
                </a:lnTo>
                <a:lnTo>
                  <a:pt x="800" y="1803"/>
                </a:lnTo>
                <a:cubicBezTo>
                  <a:pt x="867" y="1798"/>
                  <a:pt x="934" y="1793"/>
                  <a:pt x="1000" y="1788"/>
                </a:cubicBezTo>
                <a:lnTo>
                  <a:pt x="116" y="3564"/>
                </a:lnTo>
                <a:lnTo>
                  <a:pt x="0" y="3564"/>
                </a:lnTo>
                <a:cubicBezTo>
                  <a:pt x="0" y="3627"/>
                  <a:pt x="0" y="3691"/>
                  <a:pt x="0" y="3754"/>
                </a:cubicBezTo>
                <a:cubicBezTo>
                  <a:pt x="642" y="4326"/>
                  <a:pt x="1848" y="4277"/>
                  <a:pt x="2379" y="3754"/>
                </a:cubicBezTo>
                <a:cubicBezTo>
                  <a:pt x="2379" y="3691"/>
                  <a:pt x="2379" y="3627"/>
                  <a:pt x="2379" y="3564"/>
                </a:cubicBezTo>
                <a:lnTo>
                  <a:pt x="2284" y="3564"/>
                </a:lnTo>
                <a:lnTo>
                  <a:pt x="2254" y="3564"/>
                </a:lnTo>
                <a:lnTo>
                  <a:pt x="1331" y="1761"/>
                </a:lnTo>
                <a:cubicBezTo>
                  <a:pt x="1967" y="1707"/>
                  <a:pt x="2604" y="1648"/>
                  <a:pt x="3240" y="1591"/>
                </a:cubicBezTo>
                <a:close/>
                <a:moveTo>
                  <a:pt x="5669" y="740"/>
                </a:moveTo>
                <a:lnTo>
                  <a:pt x="5669" y="740"/>
                </a:lnTo>
                <a:cubicBezTo>
                  <a:pt x="5723" y="718"/>
                  <a:pt x="5776" y="697"/>
                  <a:pt x="5829" y="675"/>
                </a:cubicBezTo>
                <a:lnTo>
                  <a:pt x="6754" y="2482"/>
                </a:lnTo>
                <a:lnTo>
                  <a:pt x="6684" y="2482"/>
                </a:lnTo>
                <a:lnTo>
                  <a:pt x="4871" y="2482"/>
                </a:lnTo>
                <a:lnTo>
                  <a:pt x="4801" y="2482"/>
                </a:lnTo>
                <a:lnTo>
                  <a:pt x="5669" y="740"/>
                </a:lnTo>
                <a:close/>
                <a:moveTo>
                  <a:pt x="1097" y="1780"/>
                </a:moveTo>
                <a:lnTo>
                  <a:pt x="1097" y="1780"/>
                </a:lnTo>
                <a:cubicBezTo>
                  <a:pt x="1145" y="1776"/>
                  <a:pt x="1193" y="1772"/>
                  <a:pt x="1242" y="1768"/>
                </a:cubicBezTo>
                <a:lnTo>
                  <a:pt x="2161" y="3564"/>
                </a:lnTo>
                <a:lnTo>
                  <a:pt x="2091" y="3564"/>
                </a:lnTo>
                <a:lnTo>
                  <a:pt x="278" y="3564"/>
                </a:lnTo>
                <a:lnTo>
                  <a:pt x="208" y="3564"/>
                </a:lnTo>
                <a:lnTo>
                  <a:pt x="1097" y="1780"/>
                </a:lnTo>
                <a:close/>
                <a:moveTo>
                  <a:pt x="3489" y="975"/>
                </a:moveTo>
                <a:lnTo>
                  <a:pt x="3489" y="975"/>
                </a:lnTo>
                <a:cubicBezTo>
                  <a:pt x="3539" y="975"/>
                  <a:pt x="3579" y="1015"/>
                  <a:pt x="3579" y="1066"/>
                </a:cubicBezTo>
                <a:cubicBezTo>
                  <a:pt x="3579" y="1116"/>
                  <a:pt x="3539" y="1156"/>
                  <a:pt x="3489" y="1156"/>
                </a:cubicBezTo>
                <a:cubicBezTo>
                  <a:pt x="3438" y="1156"/>
                  <a:pt x="3398" y="1116"/>
                  <a:pt x="3398" y="1066"/>
                </a:cubicBezTo>
                <a:cubicBezTo>
                  <a:pt x="3398" y="1015"/>
                  <a:pt x="3438" y="975"/>
                  <a:pt x="3489" y="975"/>
                </a:cubicBezTo>
                <a:close/>
              </a:path>
            </a:pathLst>
          </a:custGeom>
          <a:solidFill>
            <a:srgbClr val="C8171E"/>
          </a:solidFill>
          <a:ln>
            <a:noFill/>
          </a:ln>
        </p:spPr>
        <p:txBody>
          <a:bodyPr vert="horz" wrap="square" lIns="91404" tIns="45702" rIns="91404" bIns="45702" numCol="1" anchor="t" anchorCtr="0" compatLnSpc="1"/>
          <a:lstStyle/>
          <a:p>
            <a:endParaRPr lang="zh-CN" altLang="en-US" dirty="0">
              <a:ea typeface="宋体" panose="02010600030101010101" pitchFamily="2" charset="-122"/>
            </a:endParaRPr>
          </a:p>
        </p:txBody>
      </p:sp>
      <p:sp>
        <p:nvSpPr>
          <p:cNvPr id="4" name="矩形 3"/>
          <p:cNvSpPr/>
          <p:nvPr/>
        </p:nvSpPr>
        <p:spPr>
          <a:xfrm>
            <a:off x="6357620" y="3782060"/>
            <a:ext cx="1110615" cy="460375"/>
          </a:xfrm>
          <a:prstGeom prst="rect">
            <a:avLst/>
          </a:prstGeom>
        </p:spPr>
        <p:txBody>
          <a:bodyPr wrap="square">
            <a:spAutoFit/>
          </a:bodyPr>
          <a:lstStyle/>
          <a:p>
            <a:r>
              <a:rPr lang="zh-CN" altLang="en-US" sz="2400" b="1" dirty="0">
                <a:solidFill>
                  <a:schemeClr val="tx2"/>
                </a:solidFill>
                <a:latin typeface="阿里巴巴普惠体 B" panose="00020600040101010101" charset="-122"/>
                <a:ea typeface="阿里巴巴普惠体 B" panose="00020600040101010101" charset="-122"/>
                <a:cs typeface="阿里巴巴普惠体 B" panose="00020600040101010101" charset="-122"/>
              </a:rPr>
              <a:t>重发展</a:t>
            </a:r>
          </a:p>
        </p:txBody>
      </p:sp>
      <p:sp>
        <p:nvSpPr>
          <p:cNvPr id="9" name="矩形 8"/>
          <p:cNvSpPr/>
          <p:nvPr/>
        </p:nvSpPr>
        <p:spPr>
          <a:xfrm>
            <a:off x="9643745" y="3008630"/>
            <a:ext cx="1110615" cy="460375"/>
          </a:xfrm>
          <a:prstGeom prst="rect">
            <a:avLst/>
          </a:prstGeom>
        </p:spPr>
        <p:txBody>
          <a:bodyPr wrap="square">
            <a:spAutoFit/>
          </a:bodyPr>
          <a:lstStyle/>
          <a:p>
            <a:r>
              <a:rPr lang="zh-CN" altLang="en-US" sz="2400" b="1" dirty="0">
                <a:solidFill>
                  <a:schemeClr val="tx2"/>
                </a:solidFill>
                <a:latin typeface="阿里巴巴普惠体 B" panose="00020600040101010101" charset="-122"/>
                <a:ea typeface="阿里巴巴普惠体 B" panose="00020600040101010101" charset="-122"/>
                <a:cs typeface="阿里巴巴普惠体 B" panose="00020600040101010101" charset="-122"/>
              </a:rPr>
              <a:t>轻党建</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animBg="1"/>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1811655" y="938530"/>
            <a:ext cx="7128510" cy="637675"/>
          </a:xfrm>
          <a:prstGeom prst="rect">
            <a:avLst/>
          </a:prstGeom>
          <a:noFill/>
        </p:spPr>
        <p:txBody>
          <a:bodyPr wrap="square" rtlCol="0">
            <a:spAutoFit/>
          </a:bodyPr>
          <a:lstStyle/>
          <a:p>
            <a:pPr algn="l">
              <a:lnSpc>
                <a:spcPct val="150000"/>
              </a:lnSpc>
            </a:pPr>
            <a:r>
              <a:rPr kumimoji="1" lang="zh-CN" altLang="en-US" sz="2800" b="1" dirty="0">
                <a:solidFill>
                  <a:srgbClr val="C00000"/>
                </a:solidFill>
                <a:latin typeface="宋体" panose="02010600030101010101" pitchFamily="2" charset="-122"/>
                <a:ea typeface="宋体" panose="02010600030101010101" pitchFamily="2" charset="-122"/>
                <a:cs typeface="微软雅黑" panose="020B0503020204020204" pitchFamily="34" charset="-122"/>
              </a:rPr>
              <a:t>党务工作者能力不强</a:t>
            </a:r>
          </a:p>
        </p:txBody>
      </p:sp>
      <p:sp>
        <p:nvSpPr>
          <p:cNvPr id="2" name="矩形 1"/>
          <p:cNvSpPr/>
          <p:nvPr/>
        </p:nvSpPr>
        <p:spPr>
          <a:xfrm>
            <a:off x="1809647" y="4020040"/>
            <a:ext cx="8855111" cy="1014730"/>
          </a:xfrm>
          <a:prstGeom prst="rect">
            <a:avLst/>
          </a:prstGeom>
        </p:spPr>
        <p:txBody>
          <a:bodyPr wrap="square">
            <a:spAutoFit/>
          </a:bodyPr>
          <a:lstStyle/>
          <a:p>
            <a:pPr algn="just"/>
            <a:r>
              <a:rPr lang="zh-CN" altLang="en-US" sz="2000"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公司没有专岗的党务工作者，现有的支委会成员均为兼岗，人员配置不足；兼岗党务工作者专业技术能力较弱，对党建工作如何开展缺乏系统、专业的认识，基层党建工作水平不高，工作活力不强、工作办法不多，实战能力差。</a:t>
            </a:r>
          </a:p>
        </p:txBody>
      </p:sp>
      <p:sp>
        <p:nvSpPr>
          <p:cNvPr id="7" name="椭圆 6"/>
          <p:cNvSpPr/>
          <p:nvPr/>
        </p:nvSpPr>
        <p:spPr bwMode="auto">
          <a:xfrm>
            <a:off x="1963291" y="2017619"/>
            <a:ext cx="1615474" cy="1615474"/>
          </a:xfrm>
          <a:prstGeom prst="ellipse">
            <a:avLst/>
          </a:prstGeom>
          <a:solidFill>
            <a:srgbClr val="C8171E"/>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8" name="矩形 7"/>
          <p:cNvSpPr/>
          <p:nvPr/>
        </p:nvSpPr>
        <p:spPr>
          <a:xfrm>
            <a:off x="2109619" y="2348488"/>
            <a:ext cx="1322815" cy="953734"/>
          </a:xfrm>
          <a:prstGeom prst="rect">
            <a:avLst/>
          </a:prstGeom>
        </p:spPr>
        <p:txBody>
          <a:bodyPr wrap="square">
            <a:spAutoFit/>
          </a:bodyPr>
          <a:lstStyle/>
          <a:p>
            <a:pPr algn="ctr"/>
            <a:r>
              <a:rPr lang="zh-CN" altLang="en-US" sz="2800"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人员配置不足</a:t>
            </a:r>
          </a:p>
        </p:txBody>
      </p:sp>
      <p:sp>
        <p:nvSpPr>
          <p:cNvPr id="9" name="椭圆 8"/>
          <p:cNvSpPr/>
          <p:nvPr/>
        </p:nvSpPr>
        <p:spPr bwMode="auto">
          <a:xfrm>
            <a:off x="4241578" y="2017619"/>
            <a:ext cx="1615474" cy="1615474"/>
          </a:xfrm>
          <a:prstGeom prst="ellipse">
            <a:avLst/>
          </a:prstGeom>
          <a:solidFill>
            <a:srgbClr val="C8171E"/>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10" name="矩形 9"/>
          <p:cNvSpPr/>
          <p:nvPr/>
        </p:nvSpPr>
        <p:spPr>
          <a:xfrm>
            <a:off x="4387906" y="2348488"/>
            <a:ext cx="1322815" cy="953734"/>
          </a:xfrm>
          <a:prstGeom prst="rect">
            <a:avLst/>
          </a:prstGeom>
        </p:spPr>
        <p:txBody>
          <a:bodyPr wrap="square">
            <a:spAutoFit/>
          </a:bodyPr>
          <a:lstStyle/>
          <a:p>
            <a:pPr algn="ctr"/>
            <a:r>
              <a:rPr lang="zh-CN" altLang="en-US" sz="2800"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技术能力弱</a:t>
            </a:r>
          </a:p>
        </p:txBody>
      </p:sp>
      <p:sp>
        <p:nvSpPr>
          <p:cNvPr id="11" name="椭圆 10"/>
          <p:cNvSpPr/>
          <p:nvPr/>
        </p:nvSpPr>
        <p:spPr bwMode="auto">
          <a:xfrm>
            <a:off x="6656287" y="2017619"/>
            <a:ext cx="1615474" cy="1615474"/>
          </a:xfrm>
          <a:prstGeom prst="ellipse">
            <a:avLst/>
          </a:prstGeom>
          <a:solidFill>
            <a:srgbClr val="C8171E"/>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12" name="矩形 11"/>
          <p:cNvSpPr/>
          <p:nvPr/>
        </p:nvSpPr>
        <p:spPr>
          <a:xfrm>
            <a:off x="6802616" y="2348488"/>
            <a:ext cx="1322815" cy="953734"/>
          </a:xfrm>
          <a:prstGeom prst="rect">
            <a:avLst/>
          </a:prstGeom>
        </p:spPr>
        <p:txBody>
          <a:bodyPr wrap="square">
            <a:spAutoFit/>
          </a:bodyPr>
          <a:lstStyle/>
          <a:p>
            <a:pPr algn="ctr"/>
            <a:r>
              <a:rPr lang="zh-CN" altLang="en-US" sz="2800"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工作水平不高</a:t>
            </a:r>
          </a:p>
        </p:txBody>
      </p:sp>
      <p:sp>
        <p:nvSpPr>
          <p:cNvPr id="13" name="椭圆 12"/>
          <p:cNvSpPr/>
          <p:nvPr/>
        </p:nvSpPr>
        <p:spPr bwMode="auto">
          <a:xfrm>
            <a:off x="8958352" y="2017619"/>
            <a:ext cx="1615474" cy="1615474"/>
          </a:xfrm>
          <a:prstGeom prst="ellipse">
            <a:avLst/>
          </a:prstGeom>
          <a:solidFill>
            <a:srgbClr val="C8171E"/>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14" name="矩形 13"/>
          <p:cNvSpPr/>
          <p:nvPr/>
        </p:nvSpPr>
        <p:spPr>
          <a:xfrm>
            <a:off x="9104681" y="2348488"/>
            <a:ext cx="1322815" cy="953734"/>
          </a:xfrm>
          <a:prstGeom prst="rect">
            <a:avLst/>
          </a:prstGeom>
        </p:spPr>
        <p:txBody>
          <a:bodyPr wrap="square">
            <a:spAutoFit/>
          </a:bodyPr>
          <a:lstStyle/>
          <a:p>
            <a:pPr algn="ctr"/>
            <a:r>
              <a:rPr lang="zh-CN" altLang="en-US" sz="2800"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工作办法不多</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par>
                                <p:cTn id="20" presetID="52" presetClass="entr" presetSubtype="0" fill="hold" grpId="0" nodeType="withEffect">
                                  <p:stCondLst>
                                    <p:cond delay="300"/>
                                  </p:stCondLst>
                                  <p:childTnLst>
                                    <p:set>
                                      <p:cBhvr>
                                        <p:cTn id="21" dur="1" fill="hold">
                                          <p:stCondLst>
                                            <p:cond delay="0"/>
                                          </p:stCondLst>
                                        </p:cTn>
                                        <p:tgtEl>
                                          <p:spTgt spid="13"/>
                                        </p:tgtEl>
                                        <p:attrNameLst>
                                          <p:attrName>style.visibility</p:attrName>
                                        </p:attrNameLst>
                                      </p:cBhvr>
                                      <p:to>
                                        <p:strVal val="visible"/>
                                      </p:to>
                                    </p:set>
                                    <p:animScale>
                                      <p:cBhvr>
                                        <p:cTn id="2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3"/>
                                        </p:tgtEl>
                                        <p:attrNameLst>
                                          <p:attrName>ppt_x</p:attrName>
                                          <p:attrName>ppt_y</p:attrName>
                                        </p:attrNameLst>
                                      </p:cBhvr>
                                    </p:animMotion>
                                    <p:animEffect transition="in" filter="fade">
                                      <p:cBhvr>
                                        <p:cTn id="24" dur="1000"/>
                                        <p:tgtEl>
                                          <p:spTgt spid="13"/>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90"/>
                                          </p:val>
                                        </p:tav>
                                        <p:tav tm="100000">
                                          <p:val>
                                            <p:fltVal val="0"/>
                                          </p:val>
                                        </p:tav>
                                      </p:tavLst>
                                    </p:anim>
                                    <p:animEffect transition="in" filter="fade">
                                      <p:cBhvr>
                                        <p:cTn id="37" dur="500"/>
                                        <p:tgtEl>
                                          <p:spTgt spid="10"/>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90"/>
                                          </p:val>
                                        </p:tav>
                                        <p:tav tm="100000">
                                          <p:val>
                                            <p:fltVal val="0"/>
                                          </p:val>
                                        </p:tav>
                                      </p:tavLst>
                                    </p:anim>
                                    <p:animEffect transition="in" filter="fade">
                                      <p:cBhvr>
                                        <p:cTn id="43" dur="500"/>
                                        <p:tgtEl>
                                          <p:spTgt spid="12"/>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90"/>
                                          </p:val>
                                        </p:tav>
                                        <p:tav tm="100000">
                                          <p:val>
                                            <p:fltVal val="0"/>
                                          </p:val>
                                        </p:tav>
                                      </p:tavLst>
                                    </p:anim>
                                    <p:animEffect transition="in" filter="fade">
                                      <p:cBhvr>
                                        <p:cTn id="49" dur="500"/>
                                        <p:tgtEl>
                                          <p:spTgt spid="14"/>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p:bldP spid="8" grpId="0"/>
      <p:bldP spid="9" grpId="0" bldLvl="0" animBg="1"/>
      <p:bldP spid="10" grpId="0"/>
      <p:bldP spid="11" grpId="0" bldLvl="0" animBg="1"/>
      <p:bldP spid="12" grpId="0"/>
      <p:bldP spid="13" grpId="0" bldLvl="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1811655" y="929640"/>
            <a:ext cx="4160520" cy="678199"/>
          </a:xfrm>
          <a:prstGeom prst="rect">
            <a:avLst/>
          </a:prstGeom>
          <a:noFill/>
        </p:spPr>
        <p:txBody>
          <a:bodyPr wrap="square" rtlCol="0">
            <a:spAutoFit/>
          </a:bodyPr>
          <a:lstStyle/>
          <a:p>
            <a:pPr algn="l">
              <a:lnSpc>
                <a:spcPct val="150000"/>
              </a:lnSpc>
            </a:pPr>
            <a:r>
              <a:rPr kumimoji="1" lang="zh-CN" altLang="en-US" sz="2800" b="1"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基层党组织还比较薄弱</a:t>
            </a:r>
          </a:p>
        </p:txBody>
      </p:sp>
      <p:grpSp>
        <p:nvGrpSpPr>
          <p:cNvPr id="2" name="组合 1"/>
          <p:cNvGrpSpPr/>
          <p:nvPr/>
        </p:nvGrpSpPr>
        <p:grpSpPr>
          <a:xfrm>
            <a:off x="6082665" y="1805305"/>
            <a:ext cx="4681220" cy="3726815"/>
            <a:chOff x="6082665" y="1805305"/>
            <a:chExt cx="4681220" cy="3726815"/>
          </a:xfrm>
        </p:grpSpPr>
        <p:sp>
          <p:nvSpPr>
            <p:cNvPr id="3" name="矩形 2"/>
            <p:cNvSpPr/>
            <p:nvPr/>
          </p:nvSpPr>
          <p:spPr>
            <a:xfrm>
              <a:off x="6365240" y="1805305"/>
              <a:ext cx="4398645" cy="1014730"/>
            </a:xfrm>
            <a:prstGeom prst="rect">
              <a:avLst/>
            </a:prstGeom>
          </p:spPr>
          <p:txBody>
            <a:bodyPr wrap="square">
              <a:spAutoFit/>
            </a:bodyPr>
            <a:lstStyle/>
            <a:p>
              <a:pPr algn="just"/>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党委下设部门不健全，“三定”之后，</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A</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党支部仅分设了党委办公室，没有设立党委组织部、党委宣传部；</a:t>
              </a:r>
            </a:p>
          </p:txBody>
        </p:sp>
        <p:sp>
          <p:nvSpPr>
            <p:cNvPr id="7" name="矩形 6"/>
            <p:cNvSpPr/>
            <p:nvPr/>
          </p:nvSpPr>
          <p:spPr>
            <a:xfrm>
              <a:off x="6365240" y="2978785"/>
              <a:ext cx="4398645" cy="2553335"/>
            </a:xfrm>
            <a:prstGeom prst="rect">
              <a:avLst/>
            </a:prstGeom>
          </p:spPr>
          <p:txBody>
            <a:bodyPr wrap="square">
              <a:spAutoFit/>
            </a:bodyPr>
            <a:lstStyle/>
            <a:p>
              <a:pPr algn="just"/>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公司党员力量基本集中在某某本部，</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B</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机关本部劳动合同制员工数</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38</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人，某某公司机关本部党员总数</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11</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人；</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家县支公司劳动合同制员工总数</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15</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人，县支公司党员总数</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人；县区级公司领导班子成员总数</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8</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人，县区级公司领导班子成员中党员总数</a:t>
              </a:r>
              <a:r>
                <a:rPr lang="en-US" altLang="zh-CN"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5</a:t>
              </a: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人，党员队伍建设滞后。</a:t>
              </a:r>
            </a:p>
          </p:txBody>
        </p:sp>
        <p:sp>
          <p:nvSpPr>
            <p:cNvPr id="4" name="椭圆 3"/>
            <p:cNvSpPr/>
            <p:nvPr/>
          </p:nvSpPr>
          <p:spPr bwMode="auto">
            <a:xfrm>
              <a:off x="6082665" y="1892300"/>
              <a:ext cx="238760" cy="23876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10" name="椭圆 9"/>
            <p:cNvSpPr/>
            <p:nvPr/>
          </p:nvSpPr>
          <p:spPr bwMode="auto">
            <a:xfrm>
              <a:off x="6082665" y="3065145"/>
              <a:ext cx="238760" cy="23876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grpSp>
      <p:pic>
        <p:nvPicPr>
          <p:cNvPr id="11" name="Picture 2" descr="F:\快盘\商务图片\png\903642_153949082_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13" t="11567" r="13959" b="7668"/>
          <a:stretch>
            <a:fillRect/>
          </a:stretch>
        </p:blipFill>
        <p:spPr bwMode="auto">
          <a:xfrm>
            <a:off x="1712595" y="1666875"/>
            <a:ext cx="3451860" cy="42176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2386965" y="2251075"/>
            <a:ext cx="1419225" cy="2630170"/>
          </a:xfrm>
          <a:prstGeom prst="rect">
            <a:avLst/>
          </a:prstGeom>
          <a:noFill/>
        </p:spPr>
        <p:txBody>
          <a:bodyPr wrap="none" rtlCol="0">
            <a:spAutoFit/>
          </a:bodyPr>
          <a:lstStyle/>
          <a:p>
            <a:r>
              <a:rPr lang="en-US" altLang="zh-CN" sz="16500" b="1" dirty="0">
                <a:solidFill>
                  <a:srgbClr val="C00000"/>
                </a:solidFill>
                <a:latin typeface="阿里巴巴普惠体 B" panose="00020600040101010101" charset="-122"/>
                <a:ea typeface="阿里巴巴普惠体 B" panose="00020600040101010101" charset="-122"/>
              </a:rPr>
              <a:t>3</a:t>
            </a:r>
          </a:p>
        </p:txBody>
      </p:sp>
      <p:sp>
        <p:nvSpPr>
          <p:cNvPr id="15" name="TextBox 14"/>
          <p:cNvSpPr txBox="1"/>
          <p:nvPr/>
        </p:nvSpPr>
        <p:spPr>
          <a:xfrm>
            <a:off x="3862070" y="2534285"/>
            <a:ext cx="7248525" cy="922655"/>
          </a:xfrm>
          <a:prstGeom prst="rect">
            <a:avLst/>
          </a:prstGeom>
          <a:noFill/>
        </p:spPr>
        <p:txBody>
          <a:bodyPr wrap="square" rtlCol="0">
            <a:spAutoFit/>
          </a:bodyPr>
          <a:lstStyle>
            <a:defPPr>
              <a:defRPr lang="zh-CN"/>
            </a:defPPr>
            <a:lvl1pPr>
              <a:defRPr sz="5400" b="1">
                <a:solidFill>
                  <a:schemeClr val="accent2"/>
                </a:solidFill>
                <a:latin typeface="微软雅黑" panose="020B0503020204020204" pitchFamily="34" charset="-122"/>
                <a:ea typeface="微软雅黑" panose="020B0503020204020204" pitchFamily="34" charset="-122"/>
              </a:defRPr>
            </a:lvl1pPr>
          </a:lstStyle>
          <a:p>
            <a:r>
              <a:rPr lang="zh-CN" altLang="en-US" sz="5400" dirty="0">
                <a:solidFill>
                  <a:srgbClr val="C00000"/>
                </a:solidFill>
                <a:latin typeface="阿里巴巴普惠体 B" panose="00020600040101010101" charset="-122"/>
                <a:ea typeface="阿里巴巴普惠体 B" panose="00020600040101010101" charset="-122"/>
              </a:rPr>
              <a:t>下一步工作思路和措施</a:t>
            </a:r>
          </a:p>
        </p:txBody>
      </p:sp>
      <p:sp>
        <p:nvSpPr>
          <p:cNvPr id="19" name="Oval 39"/>
          <p:cNvSpPr>
            <a:spLocks noChangeAspect="1" noChangeArrowheads="1"/>
          </p:cNvSpPr>
          <p:nvPr/>
        </p:nvSpPr>
        <p:spPr bwMode="auto">
          <a:xfrm>
            <a:off x="4021455" y="3640455"/>
            <a:ext cx="215900" cy="217170"/>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20" name="Oval 40"/>
          <p:cNvSpPr>
            <a:spLocks noChangeAspect="1" noChangeArrowheads="1"/>
          </p:cNvSpPr>
          <p:nvPr/>
        </p:nvSpPr>
        <p:spPr bwMode="auto">
          <a:xfrm>
            <a:off x="4021455" y="4123690"/>
            <a:ext cx="215900" cy="217170"/>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26" name="TextBox 25"/>
          <p:cNvSpPr txBox="1"/>
          <p:nvPr/>
        </p:nvSpPr>
        <p:spPr>
          <a:xfrm>
            <a:off x="4246880" y="3549015"/>
            <a:ext cx="3249295" cy="398780"/>
          </a:xfrm>
          <a:prstGeom prst="rect">
            <a:avLst/>
          </a:prstGeom>
          <a:noFill/>
        </p:spPr>
        <p:txBody>
          <a:bodyPr wrap="square" rtlCol="0">
            <a:spAutoFit/>
          </a:bodyPr>
          <a:lstStyle/>
          <a:p>
            <a:r>
              <a:rPr lang="zh-CN" altLang="en-US" sz="2000" dirty="0">
                <a:solidFill>
                  <a:srgbClr val="C00000"/>
                </a:solidFill>
                <a:latin typeface="阿里巴巴普惠体 M" panose="00020600040101010101" pitchFamily="18" charset="-122"/>
                <a:ea typeface="阿里巴巴普惠体 M" panose="00020600040101010101" pitchFamily="18" charset="-122"/>
              </a:rPr>
              <a:t>加大党建工作力度</a:t>
            </a:r>
          </a:p>
        </p:txBody>
      </p:sp>
      <p:sp>
        <p:nvSpPr>
          <p:cNvPr id="2" name="TextBox 26"/>
          <p:cNvSpPr txBox="1"/>
          <p:nvPr/>
        </p:nvSpPr>
        <p:spPr>
          <a:xfrm>
            <a:off x="4246880" y="4032250"/>
            <a:ext cx="3130550" cy="40005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2000" dirty="0">
                <a:solidFill>
                  <a:srgbClr val="C00000"/>
                </a:solidFill>
                <a:latin typeface="阿里巴巴普惠体 M" panose="00020600040101010101" pitchFamily="18" charset="-122"/>
                <a:ea typeface="阿里巴巴普惠体 M" panose="00020600040101010101" pitchFamily="18" charset="-122"/>
              </a:rPr>
              <a:t>注重党组织基础建设</a:t>
            </a:r>
          </a:p>
        </p:txBody>
      </p:sp>
      <p:sp>
        <p:nvSpPr>
          <p:cNvPr id="29" name="Oval 40"/>
          <p:cNvSpPr>
            <a:spLocks noChangeAspect="1" noChangeArrowheads="1"/>
          </p:cNvSpPr>
          <p:nvPr/>
        </p:nvSpPr>
        <p:spPr bwMode="auto">
          <a:xfrm>
            <a:off x="7513955" y="3640455"/>
            <a:ext cx="215900" cy="217170"/>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30" name="TextBox 29"/>
          <p:cNvSpPr txBox="1"/>
          <p:nvPr/>
        </p:nvSpPr>
        <p:spPr>
          <a:xfrm>
            <a:off x="7729855" y="3549015"/>
            <a:ext cx="3007360" cy="400050"/>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dirty="0">
                <a:solidFill>
                  <a:srgbClr val="C00000"/>
                </a:solidFill>
                <a:latin typeface="阿里巴巴普惠体 M" panose="00020600040101010101" pitchFamily="18" charset="-122"/>
                <a:ea typeface="阿里巴巴普惠体 M" panose="00020600040101010101" pitchFamily="18" charset="-122"/>
              </a:rPr>
              <a:t>加强党建能力建设</a:t>
            </a:r>
          </a:p>
        </p:txBody>
      </p:sp>
      <p:sp>
        <p:nvSpPr>
          <p:cNvPr id="31" name="Oval 40"/>
          <p:cNvSpPr>
            <a:spLocks noChangeAspect="1" noChangeArrowheads="1"/>
          </p:cNvSpPr>
          <p:nvPr/>
        </p:nvSpPr>
        <p:spPr bwMode="auto">
          <a:xfrm>
            <a:off x="7513955" y="4123055"/>
            <a:ext cx="215900" cy="217170"/>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32" name="TextBox 31"/>
          <p:cNvSpPr txBox="1"/>
          <p:nvPr/>
        </p:nvSpPr>
        <p:spPr>
          <a:xfrm>
            <a:off x="7729855" y="4031615"/>
            <a:ext cx="3007360" cy="400050"/>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dirty="0">
                <a:solidFill>
                  <a:srgbClr val="C00000"/>
                </a:solidFill>
                <a:latin typeface="阿里巴巴普惠体 M" panose="00020600040101010101" pitchFamily="18" charset="-122"/>
                <a:ea typeface="阿里巴巴普惠体 M" panose="00020600040101010101" pitchFamily="18" charset="-122"/>
              </a:rPr>
              <a:t>创新基层党建工作模式</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500" fill="hold"/>
                                        <p:tgtEl>
                                          <p:spTgt spid="28"/>
                                        </p:tgtEl>
                                        <p:attrNameLst>
                                          <p:attrName>r</p:attrName>
                                        </p:attrNameLst>
                                      </p:cBhvr>
                                    </p:animRot>
                                  </p:childTnLst>
                                </p:cTn>
                              </p:par>
                            </p:childTnLst>
                          </p:cTn>
                        </p:par>
                        <p:par>
                          <p:cTn id="7" fill="hold">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5"/>
                                        </p:tgtEl>
                                        <p:attrNameLst>
                                          <p:attrName>style.visibility</p:attrName>
                                        </p:attrNameLst>
                                      </p:cBhvr>
                                      <p:to>
                                        <p:strVal val="visible"/>
                                      </p:to>
                                    </p:set>
                                    <p:anim by="(-#ppt_w*2)" calcmode="lin" valueType="num">
                                      <p:cBhvr rctx="PPT">
                                        <p:cTn id="10" dur="250" autoRev="1" fill="hold">
                                          <p:stCondLst>
                                            <p:cond delay="0"/>
                                          </p:stCondLst>
                                        </p:cTn>
                                        <p:tgtEl>
                                          <p:spTgt spid="15"/>
                                        </p:tgtEl>
                                        <p:attrNameLst>
                                          <p:attrName>ppt_w</p:attrName>
                                        </p:attrNameLst>
                                      </p:cBhvr>
                                    </p:anim>
                                    <p:anim by="(#ppt_w*0.50)" calcmode="lin" valueType="num">
                                      <p:cBhvr>
                                        <p:cTn id="11" dur="250" decel="50000" autoRev="1" fill="hold">
                                          <p:stCondLst>
                                            <p:cond delay="0"/>
                                          </p:stCondLst>
                                        </p:cTn>
                                        <p:tgtEl>
                                          <p:spTgt spid="15"/>
                                        </p:tgtEl>
                                        <p:attrNameLst>
                                          <p:attrName>ppt_x</p:attrName>
                                        </p:attrNameLst>
                                      </p:cBhvr>
                                    </p:anim>
                                    <p:anim from="(-#ppt_h/2)" to="(#ppt_y)" calcmode="lin" valueType="num">
                                      <p:cBhvr>
                                        <p:cTn id="12" dur="500" fill="hold">
                                          <p:stCondLst>
                                            <p:cond delay="0"/>
                                          </p:stCondLst>
                                        </p:cTn>
                                        <p:tgtEl>
                                          <p:spTgt spid="15"/>
                                        </p:tgtEl>
                                        <p:attrNameLst>
                                          <p:attrName>ppt_y</p:attrName>
                                        </p:attrNameLst>
                                      </p:cBhvr>
                                    </p:anim>
                                    <p:animRot by="21600000">
                                      <p:cBhvr>
                                        <p:cTn id="13" dur="500" fill="hold">
                                          <p:stCondLst>
                                            <p:cond delay="0"/>
                                          </p:stCondLst>
                                        </p:cTn>
                                        <p:tgtEl>
                                          <p:spTgt spid="15"/>
                                        </p:tgtEl>
                                        <p:attrNameLst>
                                          <p:attrName>r</p:attrName>
                                        </p:attrNameLst>
                                      </p:cBhvr>
                                    </p:animRot>
                                  </p:childTnLst>
                                </p:cTn>
                              </p:par>
                            </p:childTnLst>
                          </p:cTn>
                        </p:par>
                        <p:par>
                          <p:cTn id="14" fill="hold">
                            <p:stCondLst>
                              <p:cond delay="949"/>
                            </p:stCondLst>
                            <p:childTnLst>
                              <p:par>
                                <p:cTn id="15" presetID="2" presetClass="entr" presetSubtype="1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1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par>
                          <p:cTn id="23" fill="hold">
                            <p:stCondLst>
                              <p:cond delay="1449"/>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1949"/>
                            </p:stCondLst>
                            <p:childTnLst>
                              <p:par>
                                <p:cTn id="31" presetID="2" presetClass="entr" presetSubtype="12"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1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par>
                          <p:cTn id="39" fill="hold">
                            <p:stCondLst>
                              <p:cond delay="2449"/>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19" grpId="0" animBg="1"/>
      <p:bldP spid="20" grpId="0" animBg="1"/>
      <p:bldP spid="26" grpId="0"/>
      <p:bldP spid="2" grpId="0"/>
      <p:bldP spid="29" grpId="0" animBg="1"/>
      <p:bldP spid="30" grpId="0"/>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1811655" y="929640"/>
            <a:ext cx="4160520" cy="662554"/>
          </a:xfrm>
          <a:prstGeom prst="rect">
            <a:avLst/>
          </a:prstGeom>
          <a:noFill/>
        </p:spPr>
        <p:txBody>
          <a:bodyPr wrap="square" rtlCol="0">
            <a:spAutoFit/>
          </a:bodyPr>
          <a:lstStyle/>
          <a:p>
            <a:pPr algn="l">
              <a:lnSpc>
                <a:spcPct val="150000"/>
              </a:lnSpc>
            </a:pPr>
            <a:r>
              <a:rPr kumimoji="1" lang="zh-CN" altLang="en-US" sz="2800" b="1" dirty="0">
                <a:solidFill>
                  <a:srgbClr val="C00000"/>
                </a:solidFill>
                <a:latin typeface="阿里巴巴普惠体 B" panose="00020600040101010101" charset="-122"/>
                <a:ea typeface="阿里巴巴普惠体 B" panose="00020600040101010101" charset="-122"/>
                <a:cs typeface="微软雅黑" panose="020B0503020204020204" pitchFamily="34" charset="-122"/>
              </a:rPr>
              <a:t>加大党建工作力度</a:t>
            </a:r>
          </a:p>
        </p:txBody>
      </p:sp>
      <p:sp>
        <p:nvSpPr>
          <p:cNvPr id="53" name="矩形 52"/>
          <p:cNvSpPr/>
          <p:nvPr/>
        </p:nvSpPr>
        <p:spPr>
          <a:xfrm>
            <a:off x="2177415" y="4685030"/>
            <a:ext cx="8424545" cy="1014730"/>
          </a:xfrm>
          <a:prstGeom prst="rect">
            <a:avLst/>
          </a:prstGeom>
        </p:spPr>
        <p:txBody>
          <a:bodyPr wrap="square">
            <a:spAutoFit/>
          </a:bodyPr>
          <a:lstStyle/>
          <a:p>
            <a:pPr algn="just"/>
            <a:r>
              <a:rPr lang="zh-CN" altLang="en-US" sz="2000" dirty="0">
                <a:solidFill>
                  <a:srgbClr val="C00000"/>
                </a:solidFill>
                <a:latin typeface="阿里巴巴普惠体 R" panose="00020600040101010101" charset="-122"/>
                <a:ea typeface="阿里巴巴普惠体 R" panose="00020600040101010101" charset="-122"/>
              </a:rPr>
              <a:t>广泛调动公司党员干部参与党建工作的积极性，促进党建工作走上规范化轨道，做到党建工作与经营管理同布置、同落实、同检查，形成党建与经营管理工作相互渗透、相互促进、齐抓共管的工作机制。</a:t>
            </a:r>
          </a:p>
        </p:txBody>
      </p:sp>
      <p:grpSp>
        <p:nvGrpSpPr>
          <p:cNvPr id="4" name="组合 3"/>
          <p:cNvGrpSpPr/>
          <p:nvPr/>
        </p:nvGrpSpPr>
        <p:grpSpPr>
          <a:xfrm>
            <a:off x="7304405" y="2004695"/>
            <a:ext cx="3107690" cy="2243455"/>
            <a:chOff x="7304405" y="2004695"/>
            <a:chExt cx="3107690" cy="2243455"/>
          </a:xfrm>
        </p:grpSpPr>
        <p:sp>
          <p:nvSpPr>
            <p:cNvPr id="61" name="TextBox 22"/>
            <p:cNvSpPr txBox="1"/>
            <p:nvPr/>
          </p:nvSpPr>
          <p:spPr>
            <a:xfrm>
              <a:off x="7327265" y="2004695"/>
              <a:ext cx="2217420" cy="398780"/>
            </a:xfrm>
            <a:prstGeom prst="rect">
              <a:avLst/>
            </a:prstGeom>
            <a:noFill/>
          </p:spPr>
          <p:txBody>
            <a:bodyPr wrap="square" rtlCol="0">
              <a:spAutoFit/>
            </a:bodyPr>
            <a:lstStyle/>
            <a:p>
              <a:r>
                <a:rPr lang="zh-CN" altLang="en-US" sz="2000" dirty="0">
                  <a:solidFill>
                    <a:srgbClr val="C00000"/>
                  </a:solidFill>
                  <a:latin typeface="阿里巴巴普惠体 R" panose="00020600040101010101" charset="-122"/>
                  <a:ea typeface="阿里巴巴普惠体 R" panose="00020600040101010101" charset="-122"/>
                </a:rPr>
                <a:t>月度集中学习制度</a:t>
              </a:r>
            </a:p>
          </p:txBody>
        </p:sp>
        <p:sp>
          <p:nvSpPr>
            <p:cNvPr id="62" name="TextBox 25"/>
            <p:cNvSpPr txBox="1"/>
            <p:nvPr/>
          </p:nvSpPr>
          <p:spPr>
            <a:xfrm>
              <a:off x="7828915" y="2947670"/>
              <a:ext cx="2583180" cy="398780"/>
            </a:xfrm>
            <a:prstGeom prst="rect">
              <a:avLst/>
            </a:prstGeom>
            <a:noFill/>
          </p:spPr>
          <p:txBody>
            <a:bodyPr wrap="square" rtlCol="0">
              <a:spAutoFit/>
            </a:bodyPr>
            <a:lstStyle/>
            <a:p>
              <a:r>
                <a:rPr lang="zh-CN" altLang="en-US" sz="2000" dirty="0">
                  <a:solidFill>
                    <a:srgbClr val="C00000"/>
                  </a:solidFill>
                  <a:latin typeface="阿里巴巴普惠体 R" panose="00020600040101010101" charset="-122"/>
                  <a:ea typeface="阿里巴巴普惠体 R" panose="00020600040101010101" charset="-122"/>
                </a:rPr>
                <a:t>党建工作责任制制度</a:t>
              </a:r>
            </a:p>
          </p:txBody>
        </p:sp>
        <p:sp>
          <p:nvSpPr>
            <p:cNvPr id="63" name="TextBox 27"/>
            <p:cNvSpPr txBox="1"/>
            <p:nvPr/>
          </p:nvSpPr>
          <p:spPr>
            <a:xfrm>
              <a:off x="7304405" y="3849370"/>
              <a:ext cx="2710180" cy="398780"/>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sz="2000" dirty="0">
                  <a:solidFill>
                    <a:srgbClr val="C00000"/>
                  </a:solidFill>
                  <a:latin typeface="阿里巴巴普惠体 R" panose="00020600040101010101" charset="-122"/>
                  <a:ea typeface="阿里巴巴普惠体 R" panose="00020600040101010101" charset="-122"/>
                </a:rPr>
                <a:t>党员考核管理办法</a:t>
              </a:r>
            </a:p>
          </p:txBody>
        </p:sp>
      </p:grpSp>
      <p:grpSp>
        <p:nvGrpSpPr>
          <p:cNvPr id="3" name="组合 2"/>
          <p:cNvGrpSpPr/>
          <p:nvPr/>
        </p:nvGrpSpPr>
        <p:grpSpPr>
          <a:xfrm>
            <a:off x="1605280" y="2004695"/>
            <a:ext cx="3453130" cy="2254250"/>
            <a:chOff x="1605280" y="2004695"/>
            <a:chExt cx="3453130" cy="2254250"/>
          </a:xfrm>
        </p:grpSpPr>
        <p:sp>
          <p:nvSpPr>
            <p:cNvPr id="60" name="TextBox 19"/>
            <p:cNvSpPr txBox="1"/>
            <p:nvPr/>
          </p:nvSpPr>
          <p:spPr>
            <a:xfrm>
              <a:off x="2548890" y="2004695"/>
              <a:ext cx="2418715" cy="398780"/>
            </a:xfrm>
            <a:prstGeom prst="rect">
              <a:avLst/>
            </a:prstGeom>
            <a:noFill/>
          </p:spPr>
          <p:txBody>
            <a:bodyPr wrap="square" rtlCol="0">
              <a:spAutoFit/>
            </a:bodyPr>
            <a:lstStyle/>
            <a:p>
              <a:pPr algn="r"/>
              <a:r>
                <a:rPr lang="zh-CN" altLang="en-US" sz="2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“三会一课”制度</a:t>
              </a:r>
            </a:p>
          </p:txBody>
        </p:sp>
        <p:sp>
          <p:nvSpPr>
            <p:cNvPr id="64" name="TextBox 29"/>
            <p:cNvSpPr txBox="1"/>
            <p:nvPr/>
          </p:nvSpPr>
          <p:spPr>
            <a:xfrm>
              <a:off x="2463800" y="3860165"/>
              <a:ext cx="2594610" cy="398780"/>
            </a:xfrm>
            <a:prstGeom prst="rect">
              <a:avLst/>
            </a:prstGeom>
            <a:noFill/>
          </p:spPr>
          <p:txBody>
            <a:bodyPr wrap="square" rtlCol="0">
              <a:spAutoFit/>
            </a:bodyPr>
            <a:lstStyle/>
            <a:p>
              <a:pPr algn="r"/>
              <a:r>
                <a:rPr lang="zh-CN" altLang="en-US" sz="2000" dirty="0">
                  <a:solidFill>
                    <a:srgbClr val="C00000"/>
                  </a:solidFill>
                  <a:latin typeface="阿里巴巴普惠体 R" panose="00020600040101010101" charset="-122"/>
                  <a:ea typeface="阿里巴巴普惠体 R" panose="00020600040101010101" charset="-122"/>
                </a:rPr>
                <a:t>制定年度工作计划</a:t>
              </a:r>
            </a:p>
          </p:txBody>
        </p:sp>
        <p:sp>
          <p:nvSpPr>
            <p:cNvPr id="65" name="TextBox 31"/>
            <p:cNvSpPr txBox="1"/>
            <p:nvPr/>
          </p:nvSpPr>
          <p:spPr>
            <a:xfrm>
              <a:off x="1605280" y="2947670"/>
              <a:ext cx="2985770" cy="398780"/>
            </a:xfrm>
            <a:prstGeom prst="rect">
              <a:avLst/>
            </a:prstGeom>
            <a:noFill/>
          </p:spPr>
          <p:txBody>
            <a:bodyPr wrap="square" rtlCol="0">
              <a:spAutoFit/>
            </a:bodyPr>
            <a:lstStyle/>
            <a:p>
              <a:pPr algn="r"/>
              <a:r>
                <a:rPr lang="zh-CN" altLang="en-US" sz="2000" dirty="0">
                  <a:solidFill>
                    <a:srgbClr val="C00000"/>
                  </a:solidFill>
                  <a:latin typeface="阿里巴巴普惠体 R" panose="00020600040101010101" charset="-122"/>
                  <a:ea typeface="阿里巴巴普惠体 R" panose="00020600040101010101" charset="-122"/>
                </a:rPr>
                <a:t>党支部书记年度述职规定</a:t>
              </a:r>
            </a:p>
          </p:txBody>
        </p:sp>
      </p:grpSp>
      <p:grpSp>
        <p:nvGrpSpPr>
          <p:cNvPr id="2" name="组合 1"/>
          <p:cNvGrpSpPr/>
          <p:nvPr/>
        </p:nvGrpSpPr>
        <p:grpSpPr>
          <a:xfrm>
            <a:off x="4671060" y="1694815"/>
            <a:ext cx="3061970" cy="2730500"/>
            <a:chOff x="4671060" y="1694815"/>
            <a:chExt cx="3061970" cy="2730500"/>
          </a:xfrm>
        </p:grpSpPr>
        <p:sp>
          <p:nvSpPr>
            <p:cNvPr id="54" name="Freeform 6"/>
            <p:cNvSpPr/>
            <p:nvPr/>
          </p:nvSpPr>
          <p:spPr bwMode="auto">
            <a:xfrm>
              <a:off x="6736715" y="2528570"/>
              <a:ext cx="996315" cy="1067435"/>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00000"/>
            </a:solidFill>
            <a:ln>
              <a:noFill/>
            </a:ln>
          </p:spPr>
          <p:txBody>
            <a:bodyPr vert="horz" wrap="square" lIns="91404" tIns="45702" rIns="91404" bIns="45702" numCol="1" anchor="t" anchorCtr="0" compatLnSpc="1">
              <a:noAutofit/>
            </a:bodyPr>
            <a:lstStyle/>
            <a:p>
              <a:pPr lvl="0" algn="l">
                <a:buClrTx/>
                <a:buSzTx/>
                <a:buFontTx/>
              </a:pPr>
              <a:endParaRPr lang="zh-CN" altLang="en-US" dirty="0">
                <a:solidFill>
                  <a:schemeClr val="tx2"/>
                </a:solidFill>
                <a:ea typeface="宋体" panose="02010600030101010101" pitchFamily="2" charset="-122"/>
                <a:sym typeface="+mn-ea"/>
              </a:endParaRPr>
            </a:p>
          </p:txBody>
        </p:sp>
        <p:sp>
          <p:nvSpPr>
            <p:cNvPr id="55" name="Freeform 7"/>
            <p:cNvSpPr/>
            <p:nvPr/>
          </p:nvSpPr>
          <p:spPr bwMode="auto">
            <a:xfrm>
              <a:off x="4671060" y="2528570"/>
              <a:ext cx="995045" cy="1067435"/>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E96A14"/>
            </a:solidFill>
            <a:ln>
              <a:noFill/>
            </a:ln>
          </p:spPr>
          <p:txBody>
            <a:bodyPr vert="horz" wrap="square" lIns="91404" tIns="45702" rIns="91404" bIns="45702" numCol="1" anchor="t" anchorCtr="0" compatLnSpc="1"/>
            <a:lstStyle/>
            <a:p>
              <a:endParaRPr lang="zh-CN" altLang="en-US" dirty="0">
                <a:solidFill>
                  <a:schemeClr val="tx2"/>
                </a:solidFill>
                <a:ea typeface="宋体" panose="02010600030101010101" pitchFamily="2" charset="-122"/>
              </a:endParaRPr>
            </a:p>
          </p:txBody>
        </p:sp>
        <p:sp>
          <p:nvSpPr>
            <p:cNvPr id="57" name="Freeform 9"/>
            <p:cNvSpPr/>
            <p:nvPr/>
          </p:nvSpPr>
          <p:spPr bwMode="auto">
            <a:xfrm>
              <a:off x="6221730" y="1694815"/>
              <a:ext cx="995045" cy="1068705"/>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E96A14"/>
            </a:solidFill>
            <a:ln>
              <a:noFill/>
            </a:ln>
          </p:spPr>
          <p:txBody>
            <a:bodyPr vert="horz" wrap="square" lIns="91404" tIns="45702" rIns="91404" bIns="45702" numCol="1" anchor="t" anchorCtr="0" compatLnSpc="1">
              <a:noAutofit/>
            </a:bodyPr>
            <a:lstStyle/>
            <a:p>
              <a:pPr lvl="0" algn="l">
                <a:buClrTx/>
                <a:buSzTx/>
                <a:buFontTx/>
              </a:pPr>
              <a:endParaRPr lang="zh-CN" altLang="en-US" dirty="0">
                <a:solidFill>
                  <a:schemeClr val="tx2"/>
                </a:solidFill>
                <a:ea typeface="宋体" panose="02010600030101010101" pitchFamily="2" charset="-122"/>
                <a:sym typeface="+mn-ea"/>
              </a:endParaRPr>
            </a:p>
          </p:txBody>
        </p:sp>
        <p:sp>
          <p:nvSpPr>
            <p:cNvPr id="58" name="Freeform 10"/>
            <p:cNvSpPr/>
            <p:nvPr/>
          </p:nvSpPr>
          <p:spPr bwMode="auto">
            <a:xfrm>
              <a:off x="5186680" y="3356610"/>
              <a:ext cx="995045" cy="1068705"/>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C00000"/>
            </a:solidFill>
            <a:ln>
              <a:noFill/>
            </a:ln>
          </p:spPr>
          <p:txBody>
            <a:bodyPr vert="horz" wrap="square" lIns="91404" tIns="45702" rIns="91404" bIns="45702" numCol="1" anchor="t" anchorCtr="0" compatLnSpc="1">
              <a:noAutofit/>
            </a:bodyPr>
            <a:lstStyle/>
            <a:p>
              <a:pPr lvl="0" algn="l">
                <a:buClrTx/>
                <a:buSzTx/>
                <a:buFontTx/>
              </a:pPr>
              <a:endParaRPr lang="zh-CN" altLang="en-US" dirty="0">
                <a:solidFill>
                  <a:schemeClr val="tx2"/>
                </a:solidFill>
                <a:ea typeface="宋体" panose="02010600030101010101" pitchFamily="2" charset="-122"/>
                <a:sym typeface="+mn-ea"/>
              </a:endParaRPr>
            </a:p>
          </p:txBody>
        </p:sp>
        <p:sp>
          <p:nvSpPr>
            <p:cNvPr id="59" name="Freeform 11"/>
            <p:cNvSpPr/>
            <p:nvPr/>
          </p:nvSpPr>
          <p:spPr bwMode="auto">
            <a:xfrm>
              <a:off x="6221730" y="3356610"/>
              <a:ext cx="995045" cy="1068705"/>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E96A14"/>
            </a:solidFill>
            <a:ln>
              <a:noFill/>
            </a:ln>
          </p:spPr>
          <p:txBody>
            <a:bodyPr vert="horz" wrap="square" lIns="91404" tIns="45702" rIns="91404" bIns="45702" numCol="1" anchor="t" anchorCtr="0" compatLnSpc="1">
              <a:noAutofit/>
            </a:bodyPr>
            <a:lstStyle/>
            <a:p>
              <a:pPr lvl="0" algn="l">
                <a:buClrTx/>
                <a:buSzTx/>
                <a:buFontTx/>
              </a:pPr>
              <a:endParaRPr lang="zh-CN" altLang="en-US" dirty="0">
                <a:solidFill>
                  <a:schemeClr val="tx2"/>
                </a:solidFill>
                <a:ea typeface="宋体" panose="02010600030101010101" pitchFamily="2" charset="-122"/>
                <a:sym typeface="+mn-ea"/>
              </a:endParaRPr>
            </a:p>
          </p:txBody>
        </p:sp>
        <p:sp>
          <p:nvSpPr>
            <p:cNvPr id="56" name="Freeform 8"/>
            <p:cNvSpPr/>
            <p:nvPr/>
          </p:nvSpPr>
          <p:spPr bwMode="auto">
            <a:xfrm>
              <a:off x="5186680" y="1694815"/>
              <a:ext cx="995045" cy="1068705"/>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00000"/>
            </a:solidFill>
            <a:ln>
              <a:noFill/>
            </a:ln>
          </p:spPr>
          <p:txBody>
            <a:bodyPr vert="horz" wrap="square" lIns="91404" tIns="45702" rIns="91404" bIns="45702" numCol="1" anchor="t" anchorCtr="0" compatLnSpc="1">
              <a:noAutofit/>
            </a:bodyPr>
            <a:lstStyle/>
            <a:p>
              <a:pPr lvl="0" algn="l">
                <a:buClrTx/>
                <a:buSzTx/>
                <a:buFontTx/>
              </a:pPr>
              <a:endParaRPr lang="zh-CN" altLang="en-US" dirty="0">
                <a:solidFill>
                  <a:schemeClr val="tx2"/>
                </a:solidFill>
                <a:ea typeface="宋体" panose="02010600030101010101" pitchFamily="2" charset="-122"/>
                <a:sym typeface="+mn-ea"/>
              </a:endParaRPr>
            </a:p>
          </p:txBody>
        </p:sp>
        <p:sp>
          <p:nvSpPr>
            <p:cNvPr id="66" name="TextBox 4"/>
            <p:cNvSpPr txBox="1"/>
            <p:nvPr/>
          </p:nvSpPr>
          <p:spPr>
            <a:xfrm>
              <a:off x="5455285" y="1915795"/>
              <a:ext cx="389890" cy="645160"/>
            </a:xfrm>
            <a:prstGeom prst="rect">
              <a:avLst/>
            </a:prstGeom>
            <a:noFill/>
          </p:spPr>
          <p:txBody>
            <a:bodyPr wrap="square" rtlCol="0">
              <a:spAutoFit/>
            </a:bodyPr>
            <a:lstStyle/>
            <a:p>
              <a:r>
                <a:rPr lang="en-US" altLang="zh-CN" sz="3600" b="1" dirty="0">
                  <a:solidFill>
                    <a:schemeClr val="bg1"/>
                  </a:solidFill>
                  <a:latin typeface="宋体" panose="02010600030101010101" pitchFamily="2" charset="-122"/>
                  <a:ea typeface="宋体" panose="02010600030101010101" pitchFamily="2" charset="-122"/>
                </a:rPr>
                <a:t>1</a:t>
              </a:r>
            </a:p>
          </p:txBody>
        </p:sp>
        <p:sp>
          <p:nvSpPr>
            <p:cNvPr id="67" name="TextBox 32"/>
            <p:cNvSpPr txBox="1"/>
            <p:nvPr/>
          </p:nvSpPr>
          <p:spPr>
            <a:xfrm>
              <a:off x="6506845" y="1898015"/>
              <a:ext cx="389890" cy="645160"/>
            </a:xfrm>
            <a:prstGeom prst="rect">
              <a:avLst/>
            </a:prstGeom>
            <a:noFill/>
          </p:spPr>
          <p:txBody>
            <a:bodyPr wrap="square" rtlCol="0">
              <a:spAutoFit/>
            </a:bodyPr>
            <a:lstStyle/>
            <a:p>
              <a:r>
                <a:rPr lang="en-US" altLang="zh-CN" sz="3600" b="1" dirty="0">
                  <a:solidFill>
                    <a:schemeClr val="bg1"/>
                  </a:solidFill>
                  <a:latin typeface="宋体" panose="02010600030101010101" pitchFamily="2" charset="-122"/>
                  <a:ea typeface="宋体" panose="02010600030101010101" pitchFamily="2" charset="-122"/>
                </a:rPr>
                <a:t>2</a:t>
              </a:r>
            </a:p>
          </p:txBody>
        </p:sp>
        <p:sp>
          <p:nvSpPr>
            <p:cNvPr id="68" name="TextBox 33"/>
            <p:cNvSpPr txBox="1"/>
            <p:nvPr/>
          </p:nvSpPr>
          <p:spPr>
            <a:xfrm>
              <a:off x="7025005" y="2729230"/>
              <a:ext cx="389890" cy="645160"/>
            </a:xfrm>
            <a:prstGeom prst="rect">
              <a:avLst/>
            </a:prstGeom>
            <a:noFill/>
          </p:spPr>
          <p:txBody>
            <a:bodyPr wrap="square" rtlCol="0">
              <a:spAutoFit/>
            </a:bodyPr>
            <a:lstStyle/>
            <a:p>
              <a:pPr lvl="0" algn="l">
                <a:buClrTx/>
                <a:buSzTx/>
                <a:buFontTx/>
              </a:pPr>
              <a:r>
                <a:rPr lang="en-US" altLang="zh-CN" sz="3600" b="1" dirty="0">
                  <a:solidFill>
                    <a:schemeClr val="bg1"/>
                  </a:solidFill>
                  <a:latin typeface="宋体" panose="02010600030101010101" pitchFamily="2" charset="-122"/>
                  <a:ea typeface="宋体" panose="02010600030101010101" pitchFamily="2" charset="-122"/>
                  <a:sym typeface="+mn-ea"/>
                </a:rPr>
                <a:t>3</a:t>
              </a:r>
            </a:p>
          </p:txBody>
        </p:sp>
        <p:sp>
          <p:nvSpPr>
            <p:cNvPr id="69" name="TextBox 34"/>
            <p:cNvSpPr txBox="1"/>
            <p:nvPr/>
          </p:nvSpPr>
          <p:spPr>
            <a:xfrm>
              <a:off x="6470650" y="3566795"/>
              <a:ext cx="389890" cy="645160"/>
            </a:xfrm>
            <a:prstGeom prst="rect">
              <a:avLst/>
            </a:prstGeom>
            <a:noFill/>
          </p:spPr>
          <p:txBody>
            <a:bodyPr wrap="square" rtlCol="0">
              <a:spAutoFit/>
            </a:bodyPr>
            <a:lstStyle/>
            <a:p>
              <a:r>
                <a:rPr lang="en-US" altLang="zh-CN" sz="3600" b="1" dirty="0">
                  <a:solidFill>
                    <a:schemeClr val="bg1"/>
                  </a:solidFill>
                  <a:latin typeface="宋体" panose="02010600030101010101" pitchFamily="2" charset="-122"/>
                  <a:ea typeface="宋体" panose="02010600030101010101" pitchFamily="2" charset="-122"/>
                </a:rPr>
                <a:t>4</a:t>
              </a:r>
            </a:p>
          </p:txBody>
        </p:sp>
        <p:sp>
          <p:nvSpPr>
            <p:cNvPr id="70" name="TextBox 35"/>
            <p:cNvSpPr txBox="1"/>
            <p:nvPr/>
          </p:nvSpPr>
          <p:spPr>
            <a:xfrm>
              <a:off x="5443220" y="3557905"/>
              <a:ext cx="389890" cy="645160"/>
            </a:xfrm>
            <a:prstGeom prst="rect">
              <a:avLst/>
            </a:prstGeom>
            <a:noFill/>
          </p:spPr>
          <p:txBody>
            <a:bodyPr wrap="square" rtlCol="0">
              <a:spAutoFit/>
            </a:bodyPr>
            <a:lstStyle/>
            <a:p>
              <a:pPr lvl="0" algn="l">
                <a:buClrTx/>
                <a:buSzTx/>
                <a:buFontTx/>
              </a:pPr>
              <a:r>
                <a:rPr lang="en-US" altLang="zh-CN" sz="3600" b="1" dirty="0">
                  <a:solidFill>
                    <a:schemeClr val="bg1"/>
                  </a:solidFill>
                  <a:latin typeface="宋体" panose="02010600030101010101" pitchFamily="2" charset="-122"/>
                  <a:ea typeface="宋体" panose="02010600030101010101" pitchFamily="2" charset="-122"/>
                  <a:sym typeface="+mn-ea"/>
                </a:rPr>
                <a:t>5</a:t>
              </a:r>
            </a:p>
          </p:txBody>
        </p:sp>
        <p:sp>
          <p:nvSpPr>
            <p:cNvPr id="71" name="TextBox 36"/>
            <p:cNvSpPr txBox="1"/>
            <p:nvPr/>
          </p:nvSpPr>
          <p:spPr>
            <a:xfrm>
              <a:off x="4967605" y="2763520"/>
              <a:ext cx="389890" cy="645160"/>
            </a:xfrm>
            <a:prstGeom prst="rect">
              <a:avLst/>
            </a:prstGeom>
            <a:noFill/>
          </p:spPr>
          <p:txBody>
            <a:bodyPr wrap="square" rtlCol="0">
              <a:spAutoFit/>
            </a:bodyPr>
            <a:lstStyle/>
            <a:p>
              <a:r>
                <a:rPr lang="en-US" altLang="zh-CN" sz="3600" b="1" dirty="0">
                  <a:solidFill>
                    <a:schemeClr val="bg1"/>
                  </a:solidFill>
                  <a:latin typeface="宋体" panose="02010600030101010101" pitchFamily="2" charset="-122"/>
                  <a:ea typeface="宋体" panose="02010600030101010101" pitchFamily="2" charset="-122"/>
                </a:rPr>
                <a:t>6</a:t>
              </a:r>
            </a:p>
          </p:txBody>
        </p:sp>
        <p:sp>
          <p:nvSpPr>
            <p:cNvPr id="72" name="TextBox 38"/>
            <p:cNvSpPr txBox="1"/>
            <p:nvPr/>
          </p:nvSpPr>
          <p:spPr>
            <a:xfrm>
              <a:off x="5777230" y="2506345"/>
              <a:ext cx="848360" cy="1076325"/>
            </a:xfrm>
            <a:prstGeom prst="rect">
              <a:avLst/>
            </a:prstGeom>
            <a:noFill/>
          </p:spPr>
          <p:txBody>
            <a:bodyPr wrap="square" rtlCol="0">
              <a:spAutoFit/>
            </a:bodyPr>
            <a:lstStyle/>
            <a:p>
              <a:pPr algn="ctr"/>
              <a:r>
                <a:rPr lang="zh-CN" altLang="en-US" sz="3200" b="1" dirty="0">
                  <a:solidFill>
                    <a:srgbClr val="C00000"/>
                  </a:solidFill>
                  <a:latin typeface="宋体" panose="02010600030101010101" pitchFamily="2" charset="-122"/>
                  <a:ea typeface="宋体" panose="02010600030101010101" pitchFamily="2" charset="-122"/>
                </a:rPr>
                <a:t>完善</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1811655" y="929640"/>
            <a:ext cx="4160520" cy="662554"/>
          </a:xfrm>
          <a:prstGeom prst="rect">
            <a:avLst/>
          </a:prstGeom>
          <a:noFill/>
        </p:spPr>
        <p:txBody>
          <a:bodyPr wrap="square" rtlCol="0">
            <a:spAutoFit/>
          </a:bodyPr>
          <a:lstStyle/>
          <a:p>
            <a:pPr algn="l">
              <a:lnSpc>
                <a:spcPct val="150000"/>
              </a:lnSpc>
            </a:pPr>
            <a:r>
              <a:rPr kumimoji="1" lang="zh-CN" altLang="en-US" sz="2800" b="1" dirty="0">
                <a:solidFill>
                  <a:srgbClr val="C00000"/>
                </a:solidFill>
                <a:latin typeface="阿里巴巴普惠体 B" panose="00020600040101010101" charset="-122"/>
                <a:ea typeface="阿里巴巴普惠体 B" panose="00020600040101010101" charset="-122"/>
                <a:cs typeface="微软雅黑" panose="020B0503020204020204" pitchFamily="34" charset="-122"/>
              </a:rPr>
              <a:t>注重党组织的基础建设</a:t>
            </a:r>
          </a:p>
        </p:txBody>
      </p:sp>
      <p:grpSp>
        <p:nvGrpSpPr>
          <p:cNvPr id="9" name="组合 8"/>
          <p:cNvGrpSpPr/>
          <p:nvPr/>
        </p:nvGrpSpPr>
        <p:grpSpPr>
          <a:xfrm>
            <a:off x="2009140" y="1891665"/>
            <a:ext cx="7995920" cy="4105275"/>
            <a:chOff x="2009140" y="1891665"/>
            <a:chExt cx="7995920" cy="4105275"/>
          </a:xfrm>
        </p:grpSpPr>
        <p:sp>
          <p:nvSpPr>
            <p:cNvPr id="2" name="矩形 1"/>
            <p:cNvSpPr/>
            <p:nvPr/>
          </p:nvSpPr>
          <p:spPr>
            <a:xfrm>
              <a:off x="2636520" y="2352040"/>
              <a:ext cx="7368540" cy="737235"/>
            </a:xfrm>
            <a:prstGeom prst="rect">
              <a:avLst/>
            </a:prstGeom>
          </p:spPr>
          <p:txBody>
            <a:bodyPr wrap="square">
              <a:spAutoFit/>
            </a:bodyPr>
            <a:lstStyle/>
            <a:p>
              <a:pPr algn="just"/>
              <a:r>
                <a:rPr lang="zh-CN" altLang="en-US"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加强基层党组织建设，继续吸收新鲜血液，认真对现有的</a:t>
              </a:r>
              <a:r>
                <a:rPr lang="en-US" altLang="zh-CN"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名入党积极分子、</a:t>
              </a:r>
              <a:r>
                <a:rPr lang="en-US" altLang="zh-CN"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3</a:t>
              </a:r>
              <a:r>
                <a:rPr lang="zh-CN" altLang="en-US"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名入党申请人进行考察，尽快把现有非党员四级机构班子、业务骨干吸收培养为党员，保证党员队伍纯洁性、先进性。</a:t>
              </a:r>
            </a:p>
          </p:txBody>
        </p:sp>
        <p:sp>
          <p:nvSpPr>
            <p:cNvPr id="7" name="矩形 6"/>
            <p:cNvSpPr/>
            <p:nvPr/>
          </p:nvSpPr>
          <p:spPr>
            <a:xfrm>
              <a:off x="2636520" y="3577590"/>
              <a:ext cx="7368540" cy="953135"/>
            </a:xfrm>
            <a:prstGeom prst="rect">
              <a:avLst/>
            </a:prstGeom>
          </p:spPr>
          <p:txBody>
            <a:bodyPr wrap="square">
              <a:spAutoFit/>
            </a:bodyPr>
            <a:lstStyle/>
            <a:p>
              <a:pPr algn="just"/>
              <a:r>
                <a:rPr lang="zh-CN" altLang="en-US"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进一步完善</a:t>
              </a:r>
              <a:r>
                <a:rPr lang="en-US" altLang="zh-CN"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党员年度考核管理办法</a:t>
              </a:r>
              <a:r>
                <a:rPr lang="en-US" altLang="zh-CN"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把对党员的管理与经营管理有机结合起来，通过量化考评实现党员标准具体化、党员日常行为规范化，并在基层开展“先进共产党员”、“党员示范岗”评先评优活动，树立典型，以强带弱，形成积极向上、示范带动的新格局，努力提高党员的综合素质和能力水平，发挥先锋模范带头作用。</a:t>
              </a:r>
            </a:p>
          </p:txBody>
        </p:sp>
        <p:sp>
          <p:nvSpPr>
            <p:cNvPr id="8" name="矩形 7"/>
            <p:cNvSpPr/>
            <p:nvPr/>
          </p:nvSpPr>
          <p:spPr>
            <a:xfrm>
              <a:off x="2636520" y="5043805"/>
              <a:ext cx="7368540" cy="953135"/>
            </a:xfrm>
            <a:prstGeom prst="rect">
              <a:avLst/>
            </a:prstGeom>
          </p:spPr>
          <p:txBody>
            <a:bodyPr wrap="square">
              <a:spAutoFit/>
            </a:bodyPr>
            <a:lstStyle/>
            <a:p>
              <a:pPr algn="just"/>
              <a:r>
                <a:rPr lang="zh-CN" altLang="en-US"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将党建工作纳入领导干部评价体系，与经营管理指标同步考核，权重不低于</a:t>
              </a:r>
              <a:r>
                <a:rPr lang="en-US" altLang="zh-CN"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30%</a:t>
              </a:r>
              <a:r>
                <a:rPr lang="zh-CN" altLang="en-US" sz="14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考核指标包括但不限于集中学习出勤率、心得体会或读书笔记的数量及质量、党风廉政责任制考核结果、民主评议结果、主动组织党建活动、为党建工作出谋划策等。连续两次考核不合格的，将不再续聘，并作出相应的处罚。</a:t>
              </a:r>
            </a:p>
          </p:txBody>
        </p:sp>
        <p:sp>
          <p:nvSpPr>
            <p:cNvPr id="12" name="椭圆 11"/>
            <p:cNvSpPr/>
            <p:nvPr/>
          </p:nvSpPr>
          <p:spPr bwMode="auto">
            <a:xfrm>
              <a:off x="2009140" y="1905000"/>
              <a:ext cx="367030" cy="366395"/>
            </a:xfrm>
            <a:prstGeom prst="ellipse">
              <a:avLst/>
            </a:prstGeom>
            <a:gradFill>
              <a:gsLst>
                <a:gs pos="0">
                  <a:srgbClr val="E30000"/>
                </a:gs>
                <a:gs pos="100000">
                  <a:srgbClr val="760303"/>
                </a:gs>
              </a:gsLst>
              <a:lin ang="5400000" scaled="0"/>
            </a:gradFill>
            <a:ln w="12700"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13" name="TextBox 12"/>
            <p:cNvSpPr txBox="1"/>
            <p:nvPr/>
          </p:nvSpPr>
          <p:spPr>
            <a:xfrm>
              <a:off x="2021840" y="1891665"/>
              <a:ext cx="274320" cy="398780"/>
            </a:xfrm>
            <a:prstGeom prst="rect">
              <a:avLst/>
            </a:prstGeom>
            <a:noFill/>
            <a:ln>
              <a:noFill/>
            </a:ln>
          </p:spPr>
          <p:txBody>
            <a:bodyPr wrap="square" rtlCol="0">
              <a:spAutoFit/>
            </a:bodyPr>
            <a:lstStyle/>
            <a:p>
              <a:r>
                <a:rPr lang="en-US" altLang="zh-CN" sz="2000" b="1"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1</a:t>
              </a:r>
            </a:p>
          </p:txBody>
        </p:sp>
        <p:sp>
          <p:nvSpPr>
            <p:cNvPr id="14" name="椭圆 13"/>
            <p:cNvSpPr/>
            <p:nvPr/>
          </p:nvSpPr>
          <p:spPr bwMode="auto">
            <a:xfrm>
              <a:off x="2009140" y="3147695"/>
              <a:ext cx="367030" cy="366395"/>
            </a:xfrm>
            <a:prstGeom prst="ellipse">
              <a:avLst/>
            </a:prstGeom>
            <a:gradFill>
              <a:gsLst>
                <a:gs pos="0">
                  <a:srgbClr val="E30000"/>
                </a:gs>
                <a:gs pos="100000">
                  <a:srgbClr val="760303"/>
                </a:gs>
              </a:gsLst>
              <a:lin ang="5400000" scaled="0"/>
            </a:gradFill>
            <a:ln w="12700"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3" name="TextBox 14"/>
            <p:cNvSpPr txBox="1"/>
            <p:nvPr/>
          </p:nvSpPr>
          <p:spPr>
            <a:xfrm>
              <a:off x="2050415" y="3129280"/>
              <a:ext cx="274320" cy="398780"/>
            </a:xfrm>
            <a:prstGeom prst="rect">
              <a:avLst/>
            </a:prstGeom>
            <a:noFill/>
            <a:ln>
              <a:noFill/>
            </a:ln>
          </p:spPr>
          <p:txBody>
            <a:bodyPr wrap="square" rtlCol="0">
              <a:spAutoFit/>
            </a:bodyPr>
            <a:lstStyle/>
            <a:p>
              <a:pPr algn="ctr"/>
              <a:r>
                <a:rPr lang="en-US" altLang="zh-CN" sz="2000" b="1"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2</a:t>
              </a:r>
            </a:p>
          </p:txBody>
        </p:sp>
        <p:sp>
          <p:nvSpPr>
            <p:cNvPr id="4" name="等腰三角形 3"/>
            <p:cNvSpPr/>
            <p:nvPr/>
          </p:nvSpPr>
          <p:spPr bwMode="auto">
            <a:xfrm rot="5400000">
              <a:off x="2432050" y="2046605"/>
              <a:ext cx="159385" cy="103505"/>
            </a:xfrm>
            <a:prstGeom prst="triangle">
              <a:avLst/>
            </a:prstGeom>
            <a:gradFill>
              <a:gsLst>
                <a:gs pos="0">
                  <a:srgbClr val="E30000"/>
                </a:gs>
                <a:gs pos="100000">
                  <a:srgbClr val="760303"/>
                </a:gs>
              </a:gsLst>
              <a:lin ang="5400000" scaled="0"/>
            </a:gra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5" name="等腰三角形 4"/>
            <p:cNvSpPr/>
            <p:nvPr/>
          </p:nvSpPr>
          <p:spPr bwMode="auto">
            <a:xfrm rot="5400000">
              <a:off x="2432050" y="3275965"/>
              <a:ext cx="159385" cy="103505"/>
            </a:xfrm>
            <a:prstGeom prst="triangle">
              <a:avLst/>
            </a:prstGeom>
            <a:gradFill>
              <a:gsLst>
                <a:gs pos="0">
                  <a:srgbClr val="E30000"/>
                </a:gs>
                <a:gs pos="100000">
                  <a:srgbClr val="760303"/>
                </a:gs>
              </a:gsLst>
              <a:lin ang="5400000" scaled="0"/>
            </a:gra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19" name="椭圆 18"/>
            <p:cNvSpPr/>
            <p:nvPr/>
          </p:nvSpPr>
          <p:spPr bwMode="auto">
            <a:xfrm>
              <a:off x="2009140" y="4622165"/>
              <a:ext cx="367030" cy="366395"/>
            </a:xfrm>
            <a:prstGeom prst="ellipse">
              <a:avLst/>
            </a:prstGeom>
            <a:gradFill>
              <a:gsLst>
                <a:gs pos="0">
                  <a:srgbClr val="E30000"/>
                </a:gs>
                <a:gs pos="100000">
                  <a:srgbClr val="760303"/>
                </a:gs>
              </a:gsLst>
              <a:lin ang="5400000" scaled="0"/>
            </a:gradFill>
            <a:ln w="12700"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20" name="TextBox 19"/>
            <p:cNvSpPr txBox="1"/>
            <p:nvPr/>
          </p:nvSpPr>
          <p:spPr>
            <a:xfrm>
              <a:off x="2059940" y="4605655"/>
              <a:ext cx="274320" cy="398780"/>
            </a:xfrm>
            <a:prstGeom prst="rect">
              <a:avLst/>
            </a:prstGeom>
            <a:noFill/>
            <a:ln>
              <a:noFill/>
            </a:ln>
          </p:spPr>
          <p:txBody>
            <a:bodyPr wrap="square" rtlCol="0">
              <a:spAutoFit/>
            </a:bodyPr>
            <a:lstStyle/>
            <a:p>
              <a:pPr algn="ctr"/>
              <a:r>
                <a:rPr lang="en-US" altLang="zh-CN" sz="2000" b="1"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3</a:t>
              </a:r>
            </a:p>
          </p:txBody>
        </p:sp>
        <p:sp>
          <p:nvSpPr>
            <p:cNvPr id="21" name="等腰三角形 20"/>
            <p:cNvSpPr/>
            <p:nvPr/>
          </p:nvSpPr>
          <p:spPr bwMode="auto">
            <a:xfrm rot="5400000">
              <a:off x="2432050" y="4750435"/>
              <a:ext cx="159385" cy="103505"/>
            </a:xfrm>
            <a:prstGeom prst="triangle">
              <a:avLst/>
            </a:prstGeom>
            <a:gradFill>
              <a:gsLst>
                <a:gs pos="0">
                  <a:srgbClr val="E30000"/>
                </a:gs>
                <a:gs pos="100000">
                  <a:srgbClr val="760303"/>
                </a:gs>
              </a:gsLst>
              <a:lin ang="5400000" scaled="0"/>
            </a:gra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6" name="矩形 5"/>
            <p:cNvSpPr/>
            <p:nvPr/>
          </p:nvSpPr>
          <p:spPr>
            <a:xfrm>
              <a:off x="2636520" y="1922145"/>
              <a:ext cx="7368540" cy="368300"/>
            </a:xfrm>
            <a:prstGeom prst="rect">
              <a:avLst/>
            </a:prstGeom>
            <a:gradFill>
              <a:gsLst>
                <a:gs pos="0">
                  <a:srgbClr val="E30000"/>
                </a:gs>
                <a:gs pos="100000">
                  <a:srgbClr val="760303"/>
                </a:gs>
              </a:gsLst>
              <a:lin ang="5400000" scaled="0"/>
            </a:gradFill>
          </p:spPr>
          <p:txBody>
            <a:bodyPr wrap="square">
              <a:spAutoFit/>
            </a:bodyPr>
            <a:lstStyle/>
            <a:p>
              <a:r>
                <a:rPr lang="zh-CN" altLang="en-US" b="1" dirty="0">
                  <a:solidFill>
                    <a:schemeClr val="bg1"/>
                  </a:solidFill>
                  <a:latin typeface="阿里巴巴普惠体 B" panose="00020600040101010101" charset="-122"/>
                  <a:ea typeface="阿里巴巴普惠体 B" panose="00020600040101010101" charset="-122"/>
                </a:rPr>
                <a:t>加强基层党组织建设</a:t>
              </a:r>
            </a:p>
          </p:txBody>
        </p:sp>
        <p:sp>
          <p:nvSpPr>
            <p:cNvPr id="23" name="矩形 22"/>
            <p:cNvSpPr/>
            <p:nvPr/>
          </p:nvSpPr>
          <p:spPr>
            <a:xfrm>
              <a:off x="2636520" y="3143250"/>
              <a:ext cx="7368540" cy="368300"/>
            </a:xfrm>
            <a:prstGeom prst="rect">
              <a:avLst/>
            </a:prstGeom>
            <a:gradFill>
              <a:gsLst>
                <a:gs pos="0">
                  <a:srgbClr val="E30000"/>
                </a:gs>
                <a:gs pos="100000">
                  <a:srgbClr val="760303"/>
                </a:gs>
              </a:gsLst>
              <a:lin ang="5400000" scaled="0"/>
            </a:gradFill>
          </p:spPr>
          <p:txBody>
            <a:bodyPr wrap="square">
              <a:spAutoFit/>
            </a:bodyPr>
            <a:lstStyle/>
            <a:p>
              <a:r>
                <a:rPr lang="zh-CN" altLang="en-US" b="1" dirty="0">
                  <a:solidFill>
                    <a:schemeClr val="bg1"/>
                  </a:solidFill>
                  <a:latin typeface="阿里巴巴普惠体 B" panose="00020600040101010101" charset="-122"/>
                  <a:ea typeface="阿里巴巴普惠体 B" panose="00020600040101010101" charset="-122"/>
                </a:rPr>
                <a:t>强化考核作用、树立典型</a:t>
              </a:r>
            </a:p>
          </p:txBody>
        </p:sp>
        <p:sp>
          <p:nvSpPr>
            <p:cNvPr id="24" name="矩形 23"/>
            <p:cNvSpPr/>
            <p:nvPr/>
          </p:nvSpPr>
          <p:spPr>
            <a:xfrm>
              <a:off x="2636520" y="4615180"/>
              <a:ext cx="7368540" cy="368300"/>
            </a:xfrm>
            <a:prstGeom prst="rect">
              <a:avLst/>
            </a:prstGeom>
            <a:gradFill>
              <a:gsLst>
                <a:gs pos="0">
                  <a:srgbClr val="E30000"/>
                </a:gs>
                <a:gs pos="100000">
                  <a:srgbClr val="760303"/>
                </a:gs>
              </a:gsLst>
              <a:lin ang="5400000" scaled="0"/>
            </a:gradFill>
          </p:spPr>
          <p:txBody>
            <a:bodyPr wrap="square">
              <a:spAutoFit/>
            </a:bodyPr>
            <a:lstStyle/>
            <a:p>
              <a:r>
                <a:rPr lang="zh-CN" altLang="en-US" b="1" dirty="0">
                  <a:solidFill>
                    <a:schemeClr val="bg1"/>
                  </a:solidFill>
                  <a:latin typeface="阿里巴巴普惠体 B" panose="00020600040101010101" charset="-122"/>
                  <a:ea typeface="阿里巴巴普惠体 B" panose="00020600040101010101" charset="-122"/>
                </a:rPr>
                <a:t>将党建工作纳入领导评价体系</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1811655" y="929640"/>
            <a:ext cx="4160520" cy="662554"/>
          </a:xfrm>
          <a:prstGeom prst="rect">
            <a:avLst/>
          </a:prstGeom>
          <a:noFill/>
        </p:spPr>
        <p:txBody>
          <a:bodyPr wrap="square" rtlCol="0">
            <a:spAutoFit/>
          </a:bodyPr>
          <a:lstStyle/>
          <a:p>
            <a:pPr algn="l">
              <a:lnSpc>
                <a:spcPct val="150000"/>
              </a:lnSpc>
            </a:pPr>
            <a:r>
              <a:rPr kumimoji="1" lang="zh-CN" altLang="en-US" sz="2800" b="1" dirty="0">
                <a:solidFill>
                  <a:srgbClr val="C00000"/>
                </a:solidFill>
                <a:latin typeface="阿里巴巴普惠体 B" panose="00020600040101010101" charset="-122"/>
                <a:ea typeface="阿里巴巴普惠体 B" panose="00020600040101010101" charset="-122"/>
                <a:cs typeface="微软雅黑" panose="020B0503020204020204" pitchFamily="34" charset="-122"/>
              </a:rPr>
              <a:t>加强党建能力建设</a:t>
            </a:r>
          </a:p>
        </p:txBody>
      </p:sp>
      <p:grpSp>
        <p:nvGrpSpPr>
          <p:cNvPr id="5" name="组合 4"/>
          <p:cNvGrpSpPr/>
          <p:nvPr/>
        </p:nvGrpSpPr>
        <p:grpSpPr>
          <a:xfrm>
            <a:off x="1818640" y="1917700"/>
            <a:ext cx="850900" cy="859155"/>
            <a:chOff x="1818640" y="1917700"/>
            <a:chExt cx="850900" cy="859155"/>
          </a:xfrm>
        </p:grpSpPr>
        <p:sp>
          <p:nvSpPr>
            <p:cNvPr id="11" name="Freeform 14"/>
            <p:cNvSpPr/>
            <p:nvPr/>
          </p:nvSpPr>
          <p:spPr bwMode="auto">
            <a:xfrm>
              <a:off x="1818640" y="1926590"/>
              <a:ext cx="850900" cy="850265"/>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gradFill>
              <a:gsLst>
                <a:gs pos="0">
                  <a:srgbClr val="E30000"/>
                </a:gs>
                <a:gs pos="100000">
                  <a:srgbClr val="760303"/>
                </a:gs>
              </a:gsLst>
              <a:lin ang="5400000" scaled="0"/>
            </a:gradFill>
            <a:ln>
              <a:noFill/>
            </a:ln>
          </p:spPr>
          <p:txBody>
            <a:bodyPr vert="horz" wrap="square" lIns="91404" tIns="45702" rIns="91404" bIns="45702" numCol="1" anchor="t" anchorCtr="0" compatLnSpc="1"/>
            <a:lstStyle/>
            <a:p>
              <a:endParaRPr lang="zh-CN" altLang="en-US">
                <a:solidFill>
                  <a:schemeClr val="tx2"/>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2" name="TextBox 11"/>
            <p:cNvSpPr txBox="1"/>
            <p:nvPr/>
          </p:nvSpPr>
          <p:spPr>
            <a:xfrm>
              <a:off x="1988820" y="1917700"/>
              <a:ext cx="415290" cy="829945"/>
            </a:xfrm>
            <a:prstGeom prst="rect">
              <a:avLst/>
            </a:prstGeom>
            <a:noFill/>
          </p:spPr>
          <p:txBody>
            <a:bodyPr wrap="square" rtlCol="0">
              <a:spAutoFit/>
            </a:bodyPr>
            <a:lstStyle/>
            <a:p>
              <a:r>
                <a:rPr lang="en-US" altLang="zh-CN" sz="4800" b="1"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1</a:t>
              </a:r>
            </a:p>
          </p:txBody>
        </p:sp>
      </p:grpSp>
      <p:grpSp>
        <p:nvGrpSpPr>
          <p:cNvPr id="6" name="组合 5"/>
          <p:cNvGrpSpPr/>
          <p:nvPr/>
        </p:nvGrpSpPr>
        <p:grpSpPr>
          <a:xfrm>
            <a:off x="2696845" y="1844675"/>
            <a:ext cx="7293610" cy="1690370"/>
            <a:chOff x="2696845" y="1844675"/>
            <a:chExt cx="7293610" cy="1690370"/>
          </a:xfrm>
        </p:grpSpPr>
        <p:sp>
          <p:nvSpPr>
            <p:cNvPr id="13" name="TextBox 12"/>
            <p:cNvSpPr txBox="1"/>
            <p:nvPr/>
          </p:nvSpPr>
          <p:spPr>
            <a:xfrm>
              <a:off x="2706370" y="1844675"/>
              <a:ext cx="2599055" cy="368300"/>
            </a:xfrm>
            <a:prstGeom prst="rect">
              <a:avLst/>
            </a:prstGeom>
            <a:noFill/>
          </p:spPr>
          <p:txBody>
            <a:bodyPr wrap="square" rtlCol="0">
              <a:spAutoFit/>
            </a:bodyPr>
            <a:lstStyle/>
            <a:p>
              <a:r>
                <a:rPr lang="zh-CN" altLang="en-US" b="1" dirty="0">
                  <a:solidFill>
                    <a:srgbClr val="C00000"/>
                  </a:solidFill>
                  <a:latin typeface="阿里巴巴普惠体 B" panose="00020600040101010101" charset="-122"/>
                  <a:ea typeface="阿里巴巴普惠体 B" panose="00020600040101010101" charset="-122"/>
                </a:rPr>
                <a:t>加党务工作者编制配置</a:t>
              </a:r>
            </a:p>
          </p:txBody>
        </p:sp>
        <p:sp>
          <p:nvSpPr>
            <p:cNvPr id="2" name="TextBox 13"/>
            <p:cNvSpPr txBox="1"/>
            <p:nvPr/>
          </p:nvSpPr>
          <p:spPr>
            <a:xfrm>
              <a:off x="2696845" y="2212975"/>
              <a:ext cx="7293610" cy="1322070"/>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r>
                <a:rPr lang="zh-CN" altLang="en-US" sz="1600" dirty="0">
                  <a:solidFill>
                    <a:srgbClr val="CF131C"/>
                  </a:solidFill>
                  <a:latin typeface="阿里巴巴普惠体 R" panose="00020600040101010101" charset="-122"/>
                  <a:ea typeface="阿里巴巴普惠体 R" panose="00020600040101010101" charset="-122"/>
                </a:rPr>
                <a:t>每个支部争取配置一名专职人员，四级机构党支部至少配置一名兼职人员，保障基层党建工作能够顺利开展，日常学习、宣传、组织生活把全体党员都纳入其中，例如月度学习、组织生活会由党支部支委会商定主题后，由全体党员轮流主持安排，以此调动全体党员对党建工作的主观能动，打破以往被动、应付开展工作的局面。</a:t>
              </a:r>
            </a:p>
          </p:txBody>
        </p:sp>
      </p:grpSp>
      <p:grpSp>
        <p:nvGrpSpPr>
          <p:cNvPr id="7" name="组合 6"/>
          <p:cNvGrpSpPr/>
          <p:nvPr/>
        </p:nvGrpSpPr>
        <p:grpSpPr>
          <a:xfrm>
            <a:off x="1818640" y="3714750"/>
            <a:ext cx="850900" cy="859155"/>
            <a:chOff x="1818640" y="3714750"/>
            <a:chExt cx="850900" cy="859155"/>
          </a:xfrm>
        </p:grpSpPr>
        <p:sp>
          <p:nvSpPr>
            <p:cNvPr id="3" name="Freeform 14"/>
            <p:cNvSpPr/>
            <p:nvPr/>
          </p:nvSpPr>
          <p:spPr bwMode="auto">
            <a:xfrm>
              <a:off x="1818640" y="3723640"/>
              <a:ext cx="850900" cy="850265"/>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gradFill>
              <a:gsLst>
                <a:gs pos="0">
                  <a:srgbClr val="E30000"/>
                </a:gs>
                <a:gs pos="100000">
                  <a:srgbClr val="760303"/>
                </a:gs>
              </a:gsLst>
              <a:lin ang="5400000" scaled="0"/>
            </a:gradFill>
            <a:ln>
              <a:noFill/>
            </a:ln>
          </p:spPr>
          <p:txBody>
            <a:bodyPr vert="horz" wrap="square" lIns="91404" tIns="45702" rIns="91404" bIns="45702" numCol="1" anchor="t" anchorCtr="0" compatLnSpc="1"/>
            <a:lstStyle/>
            <a:p>
              <a:endParaRPr lang="zh-CN" altLang="en-US">
                <a:solidFill>
                  <a:schemeClr val="tx2"/>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6" name="TextBox 15"/>
            <p:cNvSpPr txBox="1"/>
            <p:nvPr/>
          </p:nvSpPr>
          <p:spPr>
            <a:xfrm>
              <a:off x="2007870" y="3714750"/>
              <a:ext cx="415290" cy="829945"/>
            </a:xfrm>
            <a:prstGeom prst="rect">
              <a:avLst/>
            </a:prstGeom>
            <a:noFill/>
          </p:spPr>
          <p:txBody>
            <a:bodyPr wrap="square" rtlCol="0">
              <a:spAutoFit/>
            </a:bodyPr>
            <a:lstStyle/>
            <a:p>
              <a:r>
                <a:rPr lang="en-US" altLang="zh-CN" sz="4800" b="1"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2</a:t>
              </a:r>
            </a:p>
          </p:txBody>
        </p:sp>
      </p:grpSp>
      <p:grpSp>
        <p:nvGrpSpPr>
          <p:cNvPr id="8" name="组合 7"/>
          <p:cNvGrpSpPr/>
          <p:nvPr/>
        </p:nvGrpSpPr>
        <p:grpSpPr>
          <a:xfrm>
            <a:off x="2696845" y="3634740"/>
            <a:ext cx="7293610" cy="1461135"/>
            <a:chOff x="2696845" y="3634740"/>
            <a:chExt cx="7293610" cy="1461135"/>
          </a:xfrm>
        </p:grpSpPr>
        <p:sp>
          <p:nvSpPr>
            <p:cNvPr id="17" name="TextBox 16"/>
            <p:cNvSpPr txBox="1"/>
            <p:nvPr/>
          </p:nvSpPr>
          <p:spPr>
            <a:xfrm>
              <a:off x="2706370" y="3634740"/>
              <a:ext cx="4404360" cy="368300"/>
            </a:xfrm>
            <a:prstGeom prst="rect">
              <a:avLst/>
            </a:prstGeom>
            <a:noFill/>
          </p:spPr>
          <p:txBody>
            <a:bodyPr wrap="square" rtlCol="0">
              <a:spAutoFit/>
            </a:bodyPr>
            <a:lstStyle/>
            <a:p>
              <a:r>
                <a:rPr lang="zh-CN" altLang="en-US" b="1" dirty="0">
                  <a:solidFill>
                    <a:srgbClr val="C00000"/>
                  </a:solidFill>
                  <a:latin typeface="阿里巴巴普惠体 B" panose="00020600040101010101" charset="-122"/>
                  <a:ea typeface="阿里巴巴普惠体 B" panose="00020600040101010101" charset="-122"/>
                </a:rPr>
                <a:t>加强党务工作者专业知识和工作能力</a:t>
              </a:r>
            </a:p>
          </p:txBody>
        </p:sp>
        <p:sp>
          <p:nvSpPr>
            <p:cNvPr id="4" name="TextBox 17"/>
            <p:cNvSpPr txBox="1"/>
            <p:nvPr/>
          </p:nvSpPr>
          <p:spPr>
            <a:xfrm>
              <a:off x="2696845" y="4019550"/>
              <a:ext cx="7293610" cy="1076325"/>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r>
                <a:rPr lang="zh-CN" altLang="en-US" sz="16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主动参加某某市委党校组织的各类培训，每年不少于</a:t>
              </a:r>
              <a:r>
                <a:rPr lang="en-US" altLang="zh-CN" sz="16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2</a:t>
              </a:r>
              <a:r>
                <a:rPr lang="zh-CN" altLang="en-US" sz="16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次；邀请党校老师到公司上党课，每年至少</a:t>
              </a:r>
              <a:r>
                <a:rPr lang="en-US" altLang="zh-CN" sz="16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1</a:t>
              </a:r>
              <a:r>
                <a:rPr lang="zh-CN" altLang="en-US" sz="1600" dirty="0">
                  <a:solidFill>
                    <a:srgbClr val="CF131C"/>
                  </a:solidFill>
                  <a:latin typeface="阿里巴巴普惠体 R" panose="00020600040101010101" charset="-122"/>
                  <a:ea typeface="阿里巴巴普惠体 R" panose="00020600040101010101" charset="-122"/>
                  <a:cs typeface="阿里巴巴普惠体 R" panose="00020600040101010101" charset="-122"/>
                </a:rPr>
                <a:t>次；与业务合作单位、政府部门等相关党组织加强沟通联系，共同组织联谊、公益等活动，促进党务工作者交流学习，增强党务工作能力；寻找党员中专业人才充实到支委会中，改善公司党建工作质量。</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90"/>
                                          </p:val>
                                        </p:tav>
                                        <p:tav tm="100000">
                                          <p:val>
                                            <p:fltVal val="0"/>
                                          </p:val>
                                        </p:tav>
                                      </p:tavLst>
                                    </p:anim>
                                    <p:animEffect transition="in" filter="fade">
                                      <p:cBhvr>
                                        <p:cTn id="21" dur="750"/>
                                        <p:tgtEl>
                                          <p:spTgt spid="7"/>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2" name="标题"/>
          <p:cNvSpPr/>
          <p:nvPr/>
        </p:nvSpPr>
        <p:spPr>
          <a:xfrm>
            <a:off x="4244023" y="2177237"/>
            <a:ext cx="4653280" cy="1309370"/>
          </a:xfrm>
          <a:prstGeom prst="rect">
            <a:avLst/>
          </a:prstGeom>
          <a:noFill/>
        </p:spPr>
        <p:txBody>
          <a:bodyPr vert="horz" wrap="none" lIns="91440" tIns="45720" rIns="91440" bIns="45720" rtlCol="0" anchor="ctr">
            <a:spAutoFit/>
          </a:bodyPr>
          <a:lstStyle/>
          <a:p>
            <a:pPr algn="ctr">
              <a:lnSpc>
                <a:spcPct val="90000"/>
              </a:lnSpc>
              <a:spcBef>
                <a:spcPct val="0"/>
              </a:spcBef>
            </a:pPr>
            <a:r>
              <a:rPr lang="zh-CN" altLang="en-US" sz="8800" b="1" dirty="0">
                <a:solidFill>
                  <a:srgbClr val="C00000"/>
                </a:solidFill>
                <a:latin typeface="阿里巴巴普惠体 B" panose="00020600040101010101" charset="-122"/>
                <a:ea typeface="阿里巴巴普惠体 B" panose="00020600040101010101" charset="-122"/>
                <a:cs typeface="微软雅黑" panose="020B0503020204020204" pitchFamily="34" charset="-122"/>
              </a:rPr>
              <a:t>感谢观看</a:t>
            </a:r>
          </a:p>
        </p:txBody>
      </p:sp>
      <p:grpSp>
        <p:nvGrpSpPr>
          <p:cNvPr id="2" name="组合 1"/>
          <p:cNvGrpSpPr/>
          <p:nvPr/>
        </p:nvGrpSpPr>
        <p:grpSpPr>
          <a:xfrm>
            <a:off x="2823528" y="3434744"/>
            <a:ext cx="7365365" cy="1705329"/>
            <a:chOff x="2823528" y="3434744"/>
            <a:chExt cx="7365365" cy="1705329"/>
          </a:xfrm>
        </p:grpSpPr>
        <p:sp>
          <p:nvSpPr>
            <p:cNvPr id="21" name="文本"/>
            <p:cNvSpPr/>
            <p:nvPr/>
          </p:nvSpPr>
          <p:spPr>
            <a:xfrm>
              <a:off x="2823528" y="3434744"/>
              <a:ext cx="7365365" cy="583565"/>
            </a:xfrm>
            <a:prstGeom prst="rect">
              <a:avLst/>
            </a:prstGeom>
            <a:noFill/>
          </p:spPr>
          <p:txBody>
            <a:bodyPr vert="horz" wrap="none" lIns="91440" tIns="45720" rIns="91440" bIns="45720" rtlCol="0" anchor="ctr">
              <a:spAutoFit/>
            </a:bodyPr>
            <a:lstStyle/>
            <a:p>
              <a:r>
                <a:rPr lang="en-US" altLang="zh-CN"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lang="zh-CN" altLang="en-US"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热烈庆祝中国共产党建党</a:t>
              </a:r>
              <a:r>
                <a:rPr lang="en-US" altLang="zh-CN"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99</a:t>
              </a:r>
              <a:r>
                <a:rPr lang="zh-CN" altLang="en-US"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周年</a:t>
              </a:r>
              <a:r>
                <a:rPr lang="en-US" altLang="zh-CN"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endParaRPr lang="zh-CN" altLang="en-US" sz="3200" b="1" spc="300" dirty="0">
                <a:ln w="15875">
                  <a:noFill/>
                </a:ln>
                <a:solidFill>
                  <a:srgbClr val="C00000"/>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6" name="文本"/>
            <p:cNvSpPr/>
            <p:nvPr/>
          </p:nvSpPr>
          <p:spPr>
            <a:xfrm>
              <a:off x="5403533" y="4067204"/>
              <a:ext cx="2100580" cy="460375"/>
            </a:xfrm>
            <a:prstGeom prst="rect">
              <a:avLst/>
            </a:prstGeom>
            <a:noFill/>
          </p:spPr>
          <p:txBody>
            <a:bodyPr vert="horz" wrap="none" lIns="91440" tIns="45720" rIns="91440" bIns="45720" rtlCol="0" anchor="ctr">
              <a:spAutoFit/>
            </a:bodyPr>
            <a:lstStyle/>
            <a:p>
              <a:r>
                <a:rPr lang="en-US" sz="2400" b="1" spc="300" dirty="0">
                  <a:ln w="15875">
                    <a:noFill/>
                  </a:ln>
                  <a:solidFill>
                    <a:srgbClr val="C00000"/>
                  </a:solidFill>
                  <a:latin typeface="阿里巴巴普惠体 B" panose="00020600040101010101" charset="-122"/>
                  <a:ea typeface="阿里巴巴普惠体 B" panose="00020600040101010101" charset="-122"/>
                </a:rPr>
                <a:t>1921--2020</a:t>
              </a:r>
            </a:p>
          </p:txBody>
        </p:sp>
        <p:sp>
          <p:nvSpPr>
            <p:cNvPr id="23" name="文本"/>
            <p:cNvSpPr/>
            <p:nvPr/>
          </p:nvSpPr>
          <p:spPr>
            <a:xfrm>
              <a:off x="5076825" y="4545583"/>
              <a:ext cx="2987675" cy="594490"/>
            </a:xfrm>
            <a:prstGeom prst="roundRect">
              <a:avLst>
                <a:gd name="adj" fmla="val 50000"/>
              </a:avLst>
            </a:prstGeom>
            <a:solidFill>
              <a:srgbClr val="C00000"/>
            </a:solidFill>
          </p:spPr>
          <p:txBody>
            <a:bodyPr vert="horz" wrap="square" lIns="144000" tIns="72000" rIns="144000" bIns="72000" rtlCol="0" anchor="ctr">
              <a:spAutoFit/>
            </a:bodyPr>
            <a:lstStyle/>
            <a:p>
              <a:pPr algn="ctr">
                <a:lnSpc>
                  <a:spcPct val="90000"/>
                </a:lnSpc>
                <a:spcBef>
                  <a:spcPct val="0"/>
                </a:spcBef>
              </a:pPr>
              <a:r>
                <a:rPr lang="zh-CN" altLang="en-US"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汇报人：</a:t>
              </a:r>
              <a:r>
                <a:rPr lang="en-US" altLang="zh-CN" sz="2000" b="1" spc="120">
                  <a:solidFill>
                    <a:schemeClr val="bg1"/>
                  </a:solidFill>
                  <a:latin typeface="阿里巴巴普惠体 B" panose="00020600040101010101" charset="-122"/>
                  <a:ea typeface="阿里巴巴普惠体 B" panose="00020600040101010101" charset="-122"/>
                  <a:cs typeface="微软雅黑" panose="020B0503020204020204" pitchFamily="34" charset="-122"/>
                </a:rPr>
                <a:t>xiazaii</a:t>
              </a:r>
              <a:endParaRPr lang="zh-CN" altLang="en-US" sz="2000" b="1" spc="120" dirty="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5682999" y="1583055"/>
            <a:ext cx="1975485" cy="863600"/>
            <a:chOff x="8797" y="2341"/>
            <a:chExt cx="3111" cy="1360"/>
          </a:xfrm>
        </p:grpSpPr>
        <p:grpSp>
          <p:nvGrpSpPr>
            <p:cNvPr id="21" name="组合 21"/>
            <p:cNvGrpSpPr/>
            <p:nvPr/>
          </p:nvGrpSpPr>
          <p:grpSpPr>
            <a:xfrm>
              <a:off x="8797" y="2341"/>
              <a:ext cx="1543" cy="1361"/>
              <a:chOff x="5941486" y="3363838"/>
              <a:chExt cx="734968" cy="648072"/>
            </a:xfrm>
          </p:grpSpPr>
          <p:sp>
            <p:nvSpPr>
              <p:cNvPr id="22" name="椭圆 21"/>
              <p:cNvSpPr/>
              <p:nvPr/>
            </p:nvSpPr>
            <p:spPr>
              <a:xfrm>
                <a:off x="5978009" y="3363838"/>
                <a:ext cx="648072" cy="648072"/>
              </a:xfrm>
              <a:prstGeom prst="ellipse">
                <a:avLst/>
              </a:prstGeom>
              <a:gradFill>
                <a:gsLst>
                  <a:gs pos="0">
                    <a:srgbClr val="FF3302"/>
                  </a:gs>
                  <a:gs pos="100000">
                    <a:srgbClr val="CB0800"/>
                  </a:gs>
                </a:gsLst>
                <a:lin ang="5400000" scaled="1"/>
              </a:gradFill>
              <a:ln w="25400" cap="flat" cmpd="sng" algn="ctr">
                <a:noFill/>
                <a:prstDash val="solid"/>
              </a:ln>
              <a:effectLst/>
            </p:spPr>
            <p:txBody>
              <a:bodyPr rtlCol="0" anchor="ctr"/>
              <a:lstStyle/>
              <a:p>
                <a:pPr algn="ctr" defTabSz="1218565">
                  <a:defRPr/>
                </a:pPr>
                <a:endParaRPr lang="zh-CN" altLang="en-US" kern="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endParaRPr>
              </a:p>
            </p:txBody>
          </p:sp>
          <p:sp>
            <p:nvSpPr>
              <p:cNvPr id="23" name="矩形 22"/>
              <p:cNvSpPr/>
              <p:nvPr/>
            </p:nvSpPr>
            <p:spPr>
              <a:xfrm>
                <a:off x="5941486" y="3395486"/>
                <a:ext cx="734968" cy="561741"/>
              </a:xfrm>
              <a:prstGeom prst="rect">
                <a:avLst/>
              </a:prstGeom>
            </p:spPr>
            <p:txBody>
              <a:bodyPr wrap="square">
                <a:spAutoFit/>
              </a:bodyPr>
              <a:lstStyle/>
              <a:p>
                <a:pPr algn="ctr" defTabSz="1218565">
                  <a:defRPr/>
                </a:pPr>
                <a:r>
                  <a:rPr lang="zh-CN" altLang="en-US" sz="4265" b="1" kern="0" dirty="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rPr>
                  <a:t>前</a:t>
                </a:r>
              </a:p>
            </p:txBody>
          </p:sp>
        </p:grpSp>
        <p:grpSp>
          <p:nvGrpSpPr>
            <p:cNvPr id="24" name="组合 24"/>
            <p:cNvGrpSpPr/>
            <p:nvPr/>
          </p:nvGrpSpPr>
          <p:grpSpPr>
            <a:xfrm>
              <a:off x="10366" y="2341"/>
              <a:ext cx="1543" cy="1361"/>
              <a:chOff x="6688792" y="3363838"/>
              <a:chExt cx="734968" cy="648072"/>
            </a:xfrm>
          </p:grpSpPr>
          <p:sp>
            <p:nvSpPr>
              <p:cNvPr id="25" name="椭圆 24"/>
              <p:cNvSpPr/>
              <p:nvPr/>
            </p:nvSpPr>
            <p:spPr>
              <a:xfrm>
                <a:off x="6732240" y="3363838"/>
                <a:ext cx="648072" cy="648072"/>
              </a:xfrm>
              <a:prstGeom prst="ellipse">
                <a:avLst/>
              </a:prstGeom>
              <a:gradFill>
                <a:gsLst>
                  <a:gs pos="0">
                    <a:srgbClr val="FF3302"/>
                  </a:gs>
                  <a:gs pos="100000">
                    <a:srgbClr val="CB0800"/>
                  </a:gs>
                </a:gsLst>
                <a:lin ang="5400000" scaled="1"/>
              </a:gradFill>
              <a:ln w="25400" cap="flat" cmpd="sng" algn="ctr">
                <a:noFill/>
                <a:prstDash val="solid"/>
              </a:ln>
              <a:effectLst/>
            </p:spPr>
            <p:txBody>
              <a:bodyPr rtlCol="0" anchor="ctr"/>
              <a:lstStyle/>
              <a:p>
                <a:pPr algn="ctr" defTabSz="1218565">
                  <a:defRPr/>
                </a:pPr>
                <a:endParaRPr lang="zh-CN" altLang="en-US" kern="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endParaRPr>
              </a:p>
            </p:txBody>
          </p:sp>
          <p:sp>
            <p:nvSpPr>
              <p:cNvPr id="26" name="矩形 25"/>
              <p:cNvSpPr/>
              <p:nvPr/>
            </p:nvSpPr>
            <p:spPr>
              <a:xfrm>
                <a:off x="6688792" y="3395486"/>
                <a:ext cx="734968" cy="561741"/>
              </a:xfrm>
              <a:prstGeom prst="rect">
                <a:avLst/>
              </a:prstGeom>
            </p:spPr>
            <p:txBody>
              <a:bodyPr wrap="square">
                <a:spAutoFit/>
              </a:bodyPr>
              <a:lstStyle/>
              <a:p>
                <a:pPr algn="ctr" defTabSz="1218565">
                  <a:defRPr/>
                </a:pPr>
                <a:r>
                  <a:rPr lang="zh-CN" altLang="en-US" sz="4265" b="1" kern="0" dirty="0">
                    <a:gradFill>
                      <a:gsLst>
                        <a:gs pos="47000">
                          <a:prstClr val="white">
                            <a:lumMod val="95000"/>
                          </a:prstClr>
                        </a:gs>
                        <a:gs pos="0">
                          <a:prstClr val="white"/>
                        </a:gs>
                        <a:gs pos="100000">
                          <a:prstClr val="white"/>
                        </a:gs>
                      </a:gsLst>
                      <a:lin ang="5400000" scaled="0"/>
                    </a:gradFill>
                    <a:latin typeface="阿里巴巴普惠体 B" panose="00020600040101010101" charset="-122"/>
                    <a:ea typeface="阿里巴巴普惠体 B" panose="00020600040101010101" charset="-122"/>
                  </a:rPr>
                  <a:t>言</a:t>
                </a:r>
              </a:p>
            </p:txBody>
          </p:sp>
        </p:grpSp>
      </p:grpSp>
      <p:sp>
        <p:nvSpPr>
          <p:cNvPr id="35" name="矩形 34"/>
          <p:cNvSpPr/>
          <p:nvPr/>
        </p:nvSpPr>
        <p:spPr>
          <a:xfrm>
            <a:off x="2411522" y="2595626"/>
            <a:ext cx="8518439" cy="3046988"/>
          </a:xfrm>
          <a:prstGeom prst="rect">
            <a:avLst/>
          </a:prstGeom>
        </p:spPr>
        <p:txBody>
          <a:bodyPr wrap="square">
            <a:spAutoFit/>
          </a:bodyPr>
          <a:lstStyle/>
          <a:p>
            <a:pPr>
              <a:lnSpc>
                <a:spcPct val="200000"/>
              </a:lnSpc>
            </a:pPr>
            <a:r>
              <a:rPr kumimoji="1" lang="zh-CN" altLang="en-US"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中国共产党在近百年艰辛的奋斗历史中</a:t>
            </a:r>
            <a:r>
              <a:rPr kumimoji="1" lang="en-US" altLang="zh-CN"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积累了大量的党建经验、斗争经验、执政经验、  社会主义建设的经验等</a:t>
            </a:r>
            <a:r>
              <a:rPr kumimoji="1" lang="en-US" altLang="zh-CN"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以及经受挫折失败的教训</a:t>
            </a:r>
            <a:r>
              <a:rPr kumimoji="1" lang="en-US" altLang="zh-CN"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都是我们宝贵的财富。这些经验是几代中国共产党人的智慧结晶</a:t>
            </a:r>
            <a:r>
              <a:rPr kumimoji="1" lang="en-US" altLang="zh-CN"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是我们治党治国的宝贵精神财富。  认真学习党史既是一次把握规律、把握未来的理论学习</a:t>
            </a:r>
            <a:r>
              <a:rPr kumimoji="1" lang="en-US" altLang="zh-CN"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6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也是一次坚定信仰、坚定方向的党性教育。通过学习必将增强我们对党的感情认同、理论认同、  政治认同。对继承和发扬光荣革命传统、党的优良作风，对提高自己的认识能力和处理实际问题的能力都是十分必要的和有益的。</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424805" y="2027555"/>
            <a:ext cx="5694045" cy="3091180"/>
            <a:chOff x="5424805" y="2027555"/>
            <a:chExt cx="5694045" cy="3091180"/>
          </a:xfrm>
        </p:grpSpPr>
        <p:sp>
          <p:nvSpPr>
            <p:cNvPr id="18" name="Freeform 23"/>
            <p:cNvSpPr/>
            <p:nvPr/>
          </p:nvSpPr>
          <p:spPr bwMode="auto">
            <a:xfrm>
              <a:off x="5424805" y="2038350"/>
              <a:ext cx="619760" cy="62420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6171F"/>
            </a:solidFill>
            <a:ln>
              <a:noFill/>
            </a:ln>
          </p:spPr>
          <p:txBody>
            <a:bodyPr vert="horz" wrap="square" lIns="91404" tIns="45702" rIns="91404" bIns="45702" numCol="1" anchor="t" anchorCtr="0" compatLnSpc="1"/>
            <a:lstStyle/>
            <a:p>
              <a:endParaRPr lang="zh-CN" altLang="en-US" dirty="0">
                <a:ea typeface="宋体" panose="02010600030101010101" pitchFamily="2" charset="-122"/>
              </a:endParaRPr>
            </a:p>
          </p:txBody>
        </p:sp>
        <p:sp>
          <p:nvSpPr>
            <p:cNvPr id="19" name="Freeform 24"/>
            <p:cNvSpPr/>
            <p:nvPr/>
          </p:nvSpPr>
          <p:spPr bwMode="auto">
            <a:xfrm>
              <a:off x="6120765" y="2027555"/>
              <a:ext cx="4998085" cy="62420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solidFill>
                <a:schemeClr val="bg2">
                  <a:lumMod val="40000"/>
                  <a:lumOff val="60000"/>
                </a:schemeClr>
              </a:solidFill>
              <a:prstDash val="solid"/>
              <a:miter lim="800000"/>
            </a:ln>
          </p:spPr>
          <p:txBody>
            <a:bodyPr vert="horz" wrap="square" lIns="91404" tIns="45702" rIns="91404" bIns="45702" numCol="1" anchor="t" anchorCtr="0" compatLnSpc="1"/>
            <a:lstStyle/>
            <a:p>
              <a:endParaRPr lang="zh-CN" altLang="en-US" dirty="0">
                <a:ea typeface="宋体" panose="02010600030101010101" pitchFamily="2" charset="-122"/>
              </a:endParaRPr>
            </a:p>
          </p:txBody>
        </p:sp>
        <p:sp>
          <p:nvSpPr>
            <p:cNvPr id="20" name="Freeform 25"/>
            <p:cNvSpPr/>
            <p:nvPr/>
          </p:nvSpPr>
          <p:spPr bwMode="auto">
            <a:xfrm>
              <a:off x="5424805" y="3259455"/>
              <a:ext cx="619760" cy="62420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6171F"/>
            </a:solidFill>
            <a:ln>
              <a:noFill/>
            </a:ln>
          </p:spPr>
          <p:txBody>
            <a:bodyPr vert="horz" wrap="square" lIns="91404" tIns="45702" rIns="91404" bIns="45702" numCol="1" anchor="t" anchorCtr="0" compatLnSpc="1"/>
            <a:lstStyle/>
            <a:p>
              <a:endParaRPr lang="zh-CN" altLang="en-US" dirty="0">
                <a:solidFill>
                  <a:srgbClr val="C00000"/>
                </a:solidFill>
                <a:ea typeface="宋体" panose="02010600030101010101" pitchFamily="2" charset="-122"/>
              </a:endParaRPr>
            </a:p>
          </p:txBody>
        </p:sp>
        <p:sp>
          <p:nvSpPr>
            <p:cNvPr id="21" name="Freeform 26"/>
            <p:cNvSpPr/>
            <p:nvPr/>
          </p:nvSpPr>
          <p:spPr bwMode="auto">
            <a:xfrm>
              <a:off x="6105525" y="3259455"/>
              <a:ext cx="4998085" cy="62420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C00000"/>
            </a:solidFill>
            <a:ln w="9525" cap="flat">
              <a:solidFill>
                <a:schemeClr val="bg2">
                  <a:lumMod val="40000"/>
                  <a:lumOff val="60000"/>
                </a:schemeClr>
              </a:solidFill>
              <a:prstDash val="solid"/>
              <a:miter lim="800000"/>
            </a:ln>
          </p:spPr>
          <p:txBody>
            <a:bodyPr vert="horz" wrap="square" lIns="91404" tIns="45702" rIns="91404" bIns="45702" numCol="1" anchor="t" anchorCtr="0" compatLnSpc="1"/>
            <a:lstStyle/>
            <a:p>
              <a:endParaRPr lang="zh-CN" altLang="en-US" dirty="0">
                <a:ea typeface="宋体" panose="02010600030101010101" pitchFamily="2" charset="-122"/>
              </a:endParaRPr>
            </a:p>
          </p:txBody>
        </p:sp>
        <p:sp>
          <p:nvSpPr>
            <p:cNvPr id="23" name="Freeform 27"/>
            <p:cNvSpPr/>
            <p:nvPr/>
          </p:nvSpPr>
          <p:spPr bwMode="auto">
            <a:xfrm>
              <a:off x="5424805" y="4487545"/>
              <a:ext cx="619760" cy="62420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C6171F"/>
            </a:solidFill>
            <a:ln>
              <a:noFill/>
            </a:ln>
          </p:spPr>
          <p:txBody>
            <a:bodyPr vert="horz" wrap="square" lIns="91404" tIns="45702" rIns="91404" bIns="45702" numCol="1" anchor="t" anchorCtr="0" compatLnSpc="1"/>
            <a:lstStyle/>
            <a:p>
              <a:endParaRPr lang="zh-CN" altLang="en-US" dirty="0">
                <a:solidFill>
                  <a:srgbClr val="C00000"/>
                </a:solidFill>
                <a:ea typeface="宋体" panose="02010600030101010101" pitchFamily="2" charset="-122"/>
              </a:endParaRPr>
            </a:p>
          </p:txBody>
        </p:sp>
        <p:sp>
          <p:nvSpPr>
            <p:cNvPr id="39" name="Freeform 28"/>
            <p:cNvSpPr/>
            <p:nvPr/>
          </p:nvSpPr>
          <p:spPr bwMode="auto">
            <a:xfrm>
              <a:off x="6105525" y="4487545"/>
              <a:ext cx="4998085" cy="624205"/>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C00000"/>
            </a:solidFill>
            <a:ln w="9525" cap="flat">
              <a:solidFill>
                <a:schemeClr val="bg2">
                  <a:lumMod val="40000"/>
                  <a:lumOff val="60000"/>
                </a:schemeClr>
              </a:solidFill>
              <a:prstDash val="solid"/>
              <a:miter lim="800000"/>
            </a:ln>
          </p:spPr>
          <p:txBody>
            <a:bodyPr vert="horz" wrap="square" lIns="91404" tIns="45702" rIns="91404" bIns="45702" numCol="1" anchor="t" anchorCtr="0" compatLnSpc="1"/>
            <a:lstStyle/>
            <a:p>
              <a:endParaRPr lang="zh-CN" altLang="en-US" dirty="0">
                <a:ea typeface="宋体" panose="02010600030101010101" pitchFamily="2" charset="-122"/>
              </a:endParaRPr>
            </a:p>
          </p:txBody>
        </p:sp>
        <p:sp>
          <p:nvSpPr>
            <p:cNvPr id="40" name="TextBox 47"/>
            <p:cNvSpPr txBox="1"/>
            <p:nvPr/>
          </p:nvSpPr>
          <p:spPr>
            <a:xfrm>
              <a:off x="6250305" y="2094865"/>
              <a:ext cx="3900805" cy="521970"/>
            </a:xfrm>
            <a:prstGeom prst="rect">
              <a:avLst/>
            </a:prstGeom>
            <a:noFill/>
          </p:spPr>
          <p:txBody>
            <a:bodyPr wrap="square" rtlCol="0">
              <a:spAutoFit/>
            </a:bodyPr>
            <a:lstStyle/>
            <a:p>
              <a:r>
                <a:rPr lang="zh-CN" altLang="en-US" sz="2800" b="1" dirty="0">
                  <a:solidFill>
                    <a:schemeClr val="bg1"/>
                  </a:solidFill>
                  <a:latin typeface="阿里巴巴普惠体 B" panose="00020600040101010101" charset="-122"/>
                  <a:ea typeface="阿里巴巴普惠体 B" panose="00020600040101010101" charset="-122"/>
                </a:rPr>
                <a:t>履职工作特色和亮点</a:t>
              </a:r>
            </a:p>
          </p:txBody>
        </p:sp>
        <p:sp>
          <p:nvSpPr>
            <p:cNvPr id="44" name="TextBox 48"/>
            <p:cNvSpPr txBox="1"/>
            <p:nvPr/>
          </p:nvSpPr>
          <p:spPr>
            <a:xfrm>
              <a:off x="6250305" y="3323590"/>
              <a:ext cx="3900805" cy="52197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800" dirty="0">
                  <a:solidFill>
                    <a:schemeClr val="bg1"/>
                  </a:solidFill>
                  <a:latin typeface="阿里巴巴普惠体 B" panose="00020600040101010101" charset="-122"/>
                  <a:ea typeface="阿里巴巴普惠体 B" panose="00020600040101010101" charset="-122"/>
                </a:rPr>
                <a:t>存在的主要问题及原因</a:t>
              </a:r>
            </a:p>
          </p:txBody>
        </p:sp>
        <p:sp>
          <p:nvSpPr>
            <p:cNvPr id="45" name="TextBox 55"/>
            <p:cNvSpPr txBox="1"/>
            <p:nvPr/>
          </p:nvSpPr>
          <p:spPr>
            <a:xfrm>
              <a:off x="6250305" y="4538980"/>
              <a:ext cx="4739005" cy="52197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2800" dirty="0">
                  <a:solidFill>
                    <a:schemeClr val="bg1"/>
                  </a:solidFill>
                  <a:latin typeface="阿里巴巴普惠体 B" panose="00020600040101010101" charset="-122"/>
                  <a:ea typeface="阿里巴巴普惠体 B" panose="00020600040101010101" charset="-122"/>
                </a:rPr>
                <a:t>下一步工作思路和主要措施</a:t>
              </a:r>
            </a:p>
          </p:txBody>
        </p:sp>
        <p:sp>
          <p:nvSpPr>
            <p:cNvPr id="46" name="TextBox 58"/>
            <p:cNvSpPr txBox="1"/>
            <p:nvPr/>
          </p:nvSpPr>
          <p:spPr>
            <a:xfrm>
              <a:off x="5504815" y="2027555"/>
              <a:ext cx="410845" cy="645160"/>
            </a:xfrm>
            <a:prstGeom prst="rect">
              <a:avLst/>
            </a:prstGeom>
            <a:noFill/>
          </p:spPr>
          <p:txBody>
            <a:bodyPr wrap="square" rtlCol="0">
              <a:spAutoFit/>
            </a:bodyPr>
            <a:lstStyle/>
            <a:p>
              <a:r>
                <a:rPr lang="en-US" altLang="zh-CN" sz="3600" b="1"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1</a:t>
              </a:r>
            </a:p>
          </p:txBody>
        </p:sp>
        <p:sp>
          <p:nvSpPr>
            <p:cNvPr id="47" name="TextBox 59"/>
            <p:cNvSpPr txBox="1"/>
            <p:nvPr/>
          </p:nvSpPr>
          <p:spPr>
            <a:xfrm>
              <a:off x="5504815" y="3245485"/>
              <a:ext cx="410845" cy="645160"/>
            </a:xfrm>
            <a:prstGeom prst="rect">
              <a:avLst/>
            </a:prstGeom>
            <a:noFill/>
          </p:spPr>
          <p:txBody>
            <a:bodyPr wrap="square" rtlCol="0">
              <a:spAutoFit/>
            </a:bodyPr>
            <a:lstStyle/>
            <a:p>
              <a:r>
                <a:rPr lang="en-US" altLang="zh-CN" sz="3600" b="1"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2</a:t>
              </a:r>
            </a:p>
          </p:txBody>
        </p:sp>
        <p:sp>
          <p:nvSpPr>
            <p:cNvPr id="50" name="TextBox 60"/>
            <p:cNvSpPr txBox="1"/>
            <p:nvPr/>
          </p:nvSpPr>
          <p:spPr>
            <a:xfrm>
              <a:off x="5513070" y="4473575"/>
              <a:ext cx="410845" cy="645160"/>
            </a:xfrm>
            <a:prstGeom prst="rect">
              <a:avLst/>
            </a:prstGeom>
            <a:noFill/>
          </p:spPr>
          <p:txBody>
            <a:bodyPr wrap="square" rtlCol="0">
              <a:spAutoFit/>
            </a:bodyPr>
            <a:lstStyle/>
            <a:p>
              <a:r>
                <a:rPr lang="en-US" altLang="zh-CN" sz="3600" b="1"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3</a:t>
              </a:r>
            </a:p>
          </p:txBody>
        </p:sp>
      </p:grpSp>
      <p:grpSp>
        <p:nvGrpSpPr>
          <p:cNvPr id="55" name="组合 54"/>
          <p:cNvGrpSpPr/>
          <p:nvPr/>
        </p:nvGrpSpPr>
        <p:grpSpPr>
          <a:xfrm>
            <a:off x="2075180" y="2150745"/>
            <a:ext cx="2853055" cy="3009255"/>
            <a:chOff x="3268" y="3381"/>
            <a:chExt cx="4567" cy="4817"/>
          </a:xfrm>
        </p:grpSpPr>
        <p:sp>
          <p:nvSpPr>
            <p:cNvPr id="11" name="Oval 19"/>
            <p:cNvSpPr>
              <a:spLocks noChangeArrowheads="1"/>
            </p:cNvSpPr>
            <p:nvPr/>
          </p:nvSpPr>
          <p:spPr bwMode="auto">
            <a:xfrm>
              <a:off x="3643" y="3717"/>
              <a:ext cx="3827" cy="3815"/>
            </a:xfrm>
            <a:prstGeom prst="ellipse">
              <a:avLst/>
            </a:prstGeom>
            <a:solidFill>
              <a:schemeClr val="accent4">
                <a:lumMod val="40000"/>
                <a:lumOff val="60000"/>
              </a:schemeClr>
            </a:solidFill>
            <a:ln>
              <a:noFill/>
            </a:ln>
          </p:spPr>
          <p:txBody>
            <a:bodyPr vert="horz" wrap="square" lIns="91404" tIns="45702" rIns="91404" bIns="45702" numCol="1" anchor="t" anchorCtr="0" compatLnSpc="1"/>
            <a:lstStyle/>
            <a:p>
              <a:endParaRPr lang="zh-CN" altLang="en-US" dirty="0">
                <a:ea typeface="宋体" panose="02010600030101010101" pitchFamily="2" charset="-122"/>
              </a:endParaRPr>
            </a:p>
          </p:txBody>
        </p:sp>
        <p:sp>
          <p:nvSpPr>
            <p:cNvPr id="13" name="Freeform 21"/>
            <p:cNvSpPr/>
            <p:nvPr/>
          </p:nvSpPr>
          <p:spPr bwMode="auto">
            <a:xfrm rot="20826965">
              <a:off x="3268" y="3646"/>
              <a:ext cx="1887" cy="1214"/>
            </a:xfrm>
            <a:custGeom>
              <a:avLst/>
              <a:gdLst>
                <a:gd name="T0" fmla="*/ 227 w 2059"/>
                <a:gd name="T1" fmla="*/ 1328 h 1328"/>
                <a:gd name="T2" fmla="*/ 2059 w 2059"/>
                <a:gd name="T3" fmla="*/ 262 h 1328"/>
                <a:gd name="T4" fmla="*/ 2059 w 2059"/>
                <a:gd name="T5" fmla="*/ 0 h 1328"/>
                <a:gd name="T6" fmla="*/ 0 w 2059"/>
                <a:gd name="T7" fmla="*/ 1197 h 1328"/>
                <a:gd name="T8" fmla="*/ 227 w 2059"/>
                <a:gd name="T9" fmla="*/ 1328 h 1328"/>
              </a:gdLst>
              <a:ahLst/>
              <a:cxnLst>
                <a:cxn ang="0">
                  <a:pos x="T0" y="T1"/>
                </a:cxn>
                <a:cxn ang="0">
                  <a:pos x="T2" y="T3"/>
                </a:cxn>
                <a:cxn ang="0">
                  <a:pos x="T4" y="T5"/>
                </a:cxn>
                <a:cxn ang="0">
                  <a:pos x="T6" y="T7"/>
                </a:cxn>
                <a:cxn ang="0">
                  <a:pos x="T8" y="T9"/>
                </a:cxn>
              </a:cxnLst>
              <a:rect l="0" t="0" r="r" b="b"/>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dirty="0">
                <a:ea typeface="宋体" panose="02010600030101010101" pitchFamily="2" charset="-122"/>
              </a:endParaRPr>
            </a:p>
          </p:txBody>
        </p:sp>
        <p:sp>
          <p:nvSpPr>
            <p:cNvPr id="14" name="Freeform 22"/>
            <p:cNvSpPr/>
            <p:nvPr/>
          </p:nvSpPr>
          <p:spPr bwMode="auto">
            <a:xfrm rot="20826965">
              <a:off x="3285" y="3381"/>
              <a:ext cx="4550" cy="4538"/>
            </a:xfrm>
            <a:custGeom>
              <a:avLst/>
              <a:gdLst>
                <a:gd name="T0" fmla="*/ 2527 w 4963"/>
                <a:gd name="T1" fmla="*/ 262 h 4963"/>
                <a:gd name="T2" fmla="*/ 4702 w 4963"/>
                <a:gd name="T3" fmla="*/ 2481 h 4963"/>
                <a:gd name="T4" fmla="*/ 2482 w 4963"/>
                <a:gd name="T5" fmla="*/ 4701 h 4963"/>
                <a:gd name="T6" fmla="*/ 262 w 4963"/>
                <a:gd name="T7" fmla="*/ 2481 h 4963"/>
                <a:gd name="T8" fmla="*/ 530 w 4963"/>
                <a:gd name="T9" fmla="*/ 1424 h 4963"/>
                <a:gd name="T10" fmla="*/ 303 w 4963"/>
                <a:gd name="T11" fmla="*/ 1293 h 4963"/>
                <a:gd name="T12" fmla="*/ 0 w 4963"/>
                <a:gd name="T13" fmla="*/ 2481 h 4963"/>
                <a:gd name="T14" fmla="*/ 2482 w 4963"/>
                <a:gd name="T15" fmla="*/ 4963 h 4963"/>
                <a:gd name="T16" fmla="*/ 4963 w 4963"/>
                <a:gd name="T17" fmla="*/ 2481 h 4963"/>
                <a:gd name="T18" fmla="*/ 2527 w 4963"/>
                <a:gd name="T19" fmla="*/ 0 h 4963"/>
                <a:gd name="T20" fmla="*/ 2527 w 4963"/>
                <a:gd name="T21" fmla="*/ 262 h 4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dirty="0">
                <a:ea typeface="宋体" panose="02010600030101010101" pitchFamily="2" charset="-122"/>
              </a:endParaRPr>
            </a:p>
          </p:txBody>
        </p:sp>
        <p:sp>
          <p:nvSpPr>
            <p:cNvPr id="15" name="椭圆 14"/>
            <p:cNvSpPr/>
            <p:nvPr/>
          </p:nvSpPr>
          <p:spPr bwMode="auto">
            <a:xfrm>
              <a:off x="5913" y="6739"/>
              <a:ext cx="1459" cy="1459"/>
            </a:xfrm>
            <a:prstGeom prst="ellipse">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3765"/>
              <a:endParaRPr lang="zh-CN" altLang="en-US" sz="1800" dirty="0">
                <a:ea typeface="宋体" panose="02010600030101010101" pitchFamily="2" charset="-122"/>
              </a:endParaRPr>
            </a:p>
          </p:txBody>
        </p:sp>
        <p:sp>
          <p:nvSpPr>
            <p:cNvPr id="16" name="TextBox 33"/>
            <p:cNvSpPr txBox="1"/>
            <p:nvPr/>
          </p:nvSpPr>
          <p:spPr>
            <a:xfrm>
              <a:off x="6022" y="6964"/>
              <a:ext cx="1242" cy="688"/>
            </a:xfrm>
            <a:prstGeom prst="rect">
              <a:avLst/>
            </a:prstGeom>
            <a:noFill/>
          </p:spPr>
          <p:txBody>
            <a:bodyPr wrap="square" rtlCol="0">
              <a:spAutoFit/>
            </a:bodyPr>
            <a:lstStyle/>
            <a:p>
              <a:pPr algn="ctr"/>
              <a:r>
                <a:rPr lang="zh-CN" altLang="en-US" sz="2200" dirty="0">
                  <a:solidFill>
                    <a:schemeClr val="bg1"/>
                  </a:solidFill>
                  <a:latin typeface="阿里巴巴普惠体 B" panose="00020600040101010101" charset="-122"/>
                  <a:ea typeface="阿里巴巴普惠体 B" panose="00020600040101010101" charset="-122"/>
                </a:rPr>
                <a:t>目录</a:t>
              </a:r>
            </a:p>
          </p:txBody>
        </p:sp>
        <p:sp>
          <p:nvSpPr>
            <p:cNvPr id="17" name="TextBox 35"/>
            <p:cNvSpPr txBox="1"/>
            <p:nvPr/>
          </p:nvSpPr>
          <p:spPr>
            <a:xfrm>
              <a:off x="6022" y="7563"/>
              <a:ext cx="1240" cy="392"/>
            </a:xfrm>
            <a:prstGeom prst="rect">
              <a:avLst/>
            </a:prstGeom>
            <a:noFill/>
          </p:spPr>
          <p:txBody>
            <a:bodyPr wrap="square" rtlCol="0">
              <a:spAutoFit/>
            </a:bodyPr>
            <a:lstStyle/>
            <a:p>
              <a:pPr algn="ctr"/>
              <a:r>
                <a:rPr lang="en-US" altLang="zh-CN" sz="1000" dirty="0">
                  <a:solidFill>
                    <a:schemeClr val="bg1"/>
                  </a:solidFill>
                  <a:latin typeface="阿里巴巴普惠体 B" panose="00020600040101010101" charset="-122"/>
                  <a:ea typeface="阿里巴巴普惠体 B" panose="00020600040101010101" charset="-122"/>
                </a:rPr>
                <a:t>Contents</a:t>
              </a:r>
            </a:p>
          </p:txBody>
        </p:sp>
        <p:sp>
          <p:nvSpPr>
            <p:cNvPr id="53" name="文本框 52"/>
            <p:cNvSpPr txBox="1"/>
            <p:nvPr/>
          </p:nvSpPr>
          <p:spPr>
            <a:xfrm>
              <a:off x="4312" y="5263"/>
              <a:ext cx="2656" cy="836"/>
            </a:xfrm>
            <a:prstGeom prst="rect">
              <a:avLst/>
            </a:prstGeom>
            <a:noFill/>
          </p:spPr>
          <p:txBody>
            <a:bodyPr wrap="square" rtlCol="0">
              <a:spAutoFit/>
            </a:bodyPr>
            <a:lstStyle/>
            <a:p>
              <a:r>
                <a:rPr lang="zh-CN" altLang="en-US" sz="2800" dirty="0">
                  <a:solidFill>
                    <a:srgbClr val="C00000"/>
                  </a:solidFill>
                  <a:latin typeface="阿里巴巴普惠体 B" panose="00020600040101010101" charset="-122"/>
                  <a:ea typeface="阿里巴巴普惠体 B" panose="00020600040101010101" charset="-122"/>
                </a:rPr>
                <a:t>添加图片</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2414166" y="1927931"/>
            <a:ext cx="1733550" cy="3138170"/>
          </a:xfrm>
          <a:prstGeom prst="rect">
            <a:avLst/>
          </a:prstGeom>
          <a:noFill/>
        </p:spPr>
        <p:txBody>
          <a:bodyPr wrap="none" rtlCol="0">
            <a:spAutoFit/>
          </a:bodyPr>
          <a:lstStyle/>
          <a:p>
            <a:r>
              <a:rPr lang="en-US" altLang="zh-CN" sz="19800" b="1"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1</a:t>
            </a:r>
          </a:p>
        </p:txBody>
      </p:sp>
      <p:grpSp>
        <p:nvGrpSpPr>
          <p:cNvPr id="4" name="组合 3"/>
          <p:cNvGrpSpPr/>
          <p:nvPr/>
        </p:nvGrpSpPr>
        <p:grpSpPr>
          <a:xfrm>
            <a:off x="4147820" y="2267585"/>
            <a:ext cx="6764655" cy="2142663"/>
            <a:chOff x="7377" y="3155"/>
            <a:chExt cx="10653" cy="3374"/>
          </a:xfrm>
        </p:grpSpPr>
        <p:sp>
          <p:nvSpPr>
            <p:cNvPr id="2" name="TextBox 26"/>
            <p:cNvSpPr txBox="1"/>
            <p:nvPr/>
          </p:nvSpPr>
          <p:spPr>
            <a:xfrm>
              <a:off x="7377" y="3155"/>
              <a:ext cx="10653" cy="1452"/>
            </a:xfrm>
            <a:prstGeom prst="rect">
              <a:avLst/>
            </a:prstGeom>
            <a:noFill/>
          </p:spPr>
          <p:txBody>
            <a:bodyPr wrap="square" rtlCol="0">
              <a:spAutoFit/>
            </a:bodyPr>
            <a:lstStyle>
              <a:defPPr>
                <a:defRPr lang="zh-CN"/>
              </a:defPPr>
              <a:lvl1pPr>
                <a:defRPr sz="5400" b="1">
                  <a:solidFill>
                    <a:schemeClr val="accent2"/>
                  </a:solidFill>
                  <a:latin typeface="微软雅黑" panose="020B0503020204020204" pitchFamily="34" charset="-122"/>
                  <a:ea typeface="微软雅黑" panose="020B0503020204020204" pitchFamily="34" charset="-122"/>
                </a:defRPr>
              </a:lvl1pPr>
            </a:lstStyle>
            <a:p>
              <a:r>
                <a:rPr lang="zh-CN" altLang="en-US" sz="5400" dirty="0">
                  <a:solidFill>
                    <a:srgbClr val="C00000"/>
                  </a:solidFill>
                  <a:latin typeface="阿里巴巴普惠体 B" panose="00020600040101010101" charset="-122"/>
                  <a:ea typeface="阿里巴巴普惠体 B" panose="00020600040101010101" charset="-122"/>
                </a:rPr>
                <a:t>履职</a:t>
              </a:r>
              <a:r>
                <a:rPr lang="zh-CN" altLang="en-US" sz="5400" dirty="0">
                  <a:solidFill>
                    <a:srgbClr val="C00000"/>
                  </a:solidFill>
                  <a:latin typeface="宋体" panose="02010600030101010101" pitchFamily="2" charset="-122"/>
                  <a:ea typeface="宋体" panose="02010600030101010101" pitchFamily="2" charset="-122"/>
                </a:rPr>
                <a:t>工作特色和亮点</a:t>
              </a:r>
            </a:p>
          </p:txBody>
        </p:sp>
        <p:sp>
          <p:nvSpPr>
            <p:cNvPr id="11" name="Oval 39"/>
            <p:cNvSpPr>
              <a:spLocks noChangeAspect="1" noChangeArrowheads="1"/>
            </p:cNvSpPr>
            <p:nvPr/>
          </p:nvSpPr>
          <p:spPr bwMode="auto">
            <a:xfrm>
              <a:off x="7628" y="4753"/>
              <a:ext cx="340" cy="3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12" name="Oval 40"/>
            <p:cNvSpPr>
              <a:spLocks noChangeAspect="1" noChangeArrowheads="1"/>
            </p:cNvSpPr>
            <p:nvPr/>
          </p:nvSpPr>
          <p:spPr bwMode="auto">
            <a:xfrm>
              <a:off x="7628" y="5377"/>
              <a:ext cx="340" cy="3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14" name="TextBox 13"/>
            <p:cNvSpPr txBox="1"/>
            <p:nvPr/>
          </p:nvSpPr>
          <p:spPr>
            <a:xfrm>
              <a:off x="7968" y="4609"/>
              <a:ext cx="9578" cy="628"/>
            </a:xfrm>
            <a:prstGeom prst="rect">
              <a:avLst/>
            </a:prstGeom>
            <a:noFill/>
          </p:spPr>
          <p:txBody>
            <a:bodyPr wrap="squar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抓责任落实，建立党建工作联动机制</a:t>
              </a:r>
            </a:p>
          </p:txBody>
        </p:sp>
        <p:sp>
          <p:nvSpPr>
            <p:cNvPr id="15" name="TextBox 14"/>
            <p:cNvSpPr txBox="1"/>
            <p:nvPr/>
          </p:nvSpPr>
          <p:spPr>
            <a:xfrm>
              <a:off x="7968" y="5233"/>
              <a:ext cx="7651" cy="63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2000" dirty="0">
                  <a:solidFill>
                    <a:srgbClr val="C00000"/>
                  </a:solidFill>
                  <a:latin typeface="阿里巴巴普惠体 B" panose="00020600040101010101" charset="-122"/>
                  <a:ea typeface="阿里巴巴普惠体 B" panose="00020600040101010101" charset="-122"/>
                </a:rPr>
                <a:t>抓学习教育，营造树党风扬正气的氛围</a:t>
              </a:r>
            </a:p>
          </p:txBody>
        </p:sp>
        <p:sp>
          <p:nvSpPr>
            <p:cNvPr id="19" name="Oval 40"/>
            <p:cNvSpPr>
              <a:spLocks noChangeAspect="1" noChangeArrowheads="1"/>
            </p:cNvSpPr>
            <p:nvPr/>
          </p:nvSpPr>
          <p:spPr bwMode="auto">
            <a:xfrm>
              <a:off x="7628" y="6043"/>
              <a:ext cx="340" cy="3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20" name="TextBox 19"/>
            <p:cNvSpPr txBox="1"/>
            <p:nvPr/>
          </p:nvSpPr>
          <p:spPr>
            <a:xfrm>
              <a:off x="7968" y="5899"/>
              <a:ext cx="8104" cy="630"/>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dirty="0">
                  <a:solidFill>
                    <a:srgbClr val="C00000"/>
                  </a:solidFill>
                  <a:latin typeface="阿里巴巴普惠体 B" panose="00020600040101010101" charset="-122"/>
                  <a:ea typeface="阿里巴巴普惠体 B" panose="00020600040101010101" charset="-122"/>
                </a:rPr>
                <a:t>抓组织建设，凝聚党员领导干部战斗力</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par>
                                <p:cTn id="11" presetID="8" presetClass="emph" presetSubtype="0" fill="hold" grpId="1" nodeType="withEffect">
                                  <p:stCondLst>
                                    <p:cond delay="0"/>
                                  </p:stCondLst>
                                  <p:childTnLst>
                                    <p:animRot by="21600000">
                                      <p:cBhvr>
                                        <p:cTn id="12" dur="500" fill="hold"/>
                                        <p:tgtEl>
                                          <p:spTgt spid="28"/>
                                        </p:tgtEl>
                                        <p:attrNameLst>
                                          <p:attrName>r</p:attrName>
                                        </p:attrNameLst>
                                      </p:cBhvr>
                                    </p:animRo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852295" y="1217295"/>
            <a:ext cx="8971280" cy="3784600"/>
          </a:xfrm>
          <a:prstGeom prst="rect">
            <a:avLst/>
          </a:prstGeom>
          <a:noFill/>
        </p:spPr>
        <p:txBody>
          <a:bodyPr wrap="square" rtlCol="0">
            <a:spAutoFit/>
          </a:bodyPr>
          <a:lstStyle/>
          <a:p>
            <a:pPr>
              <a:lnSpc>
                <a:spcPct val="200000"/>
              </a:lnSpc>
            </a:pPr>
            <a:r>
              <a:rPr kumimoji="1" lang="zh-CN" altLang="en-US" sz="2400" b="1"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习近平总书记指出</a:t>
            </a:r>
            <a:r>
              <a:rPr kumimoji="1" lang="en-US" altLang="zh-CN" sz="2400" b="1"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  </a:t>
            </a:r>
          </a:p>
          <a:p>
            <a:pPr>
              <a:lnSpc>
                <a:spcPct val="200000"/>
              </a:lnSpc>
            </a:pPr>
            <a:r>
              <a:rPr kumimoji="1" lang="zh-CN" altLang="en-US" sz="24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历史是最好的教科书</a:t>
            </a:r>
            <a:r>
              <a:rPr kumimoji="1" lang="en-US" altLang="zh-CN" sz="24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24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中国革命历史是最好的营养剂。学习党史、国史</a:t>
            </a:r>
            <a:r>
              <a:rPr kumimoji="1" lang="en-US" altLang="zh-CN" sz="24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24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是坚持和发展中国特色社会主义、把党和国家各项事业继续推向前进的必修课。在对历史的深入思考中做好现实工作，更好走向未来</a:t>
            </a:r>
            <a:r>
              <a:rPr kumimoji="1" lang="en-US" altLang="zh-CN" sz="24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24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不断交出坚持和发展中国特色社会主义的合格答卷。</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3853815" y="1179830"/>
            <a:ext cx="4754880" cy="706755"/>
          </a:xfrm>
          <a:prstGeom prst="rect">
            <a:avLst/>
          </a:prstGeom>
          <a:noFill/>
        </p:spPr>
        <p:txBody>
          <a:bodyPr wrap="none" rtlCol="0" anchor="t">
            <a:spAutoFit/>
          </a:bodyPr>
          <a:lstStyle/>
          <a:p>
            <a:pPr algn="ctr"/>
            <a:r>
              <a:rPr kumimoji="1" lang="zh-CN" altLang="en-US" sz="4000" b="1" dirty="0">
                <a:solidFill>
                  <a:srgbClr val="C00000"/>
                </a:solidFill>
                <a:latin typeface="阿里巴巴普惠体 B" panose="00020600040101010101" charset="-122"/>
                <a:ea typeface="阿里巴巴普惠体 B" panose="00020600040101010101" charset="-122"/>
                <a:cs typeface="微软雅黑" panose="020B0503020204020204" pitchFamily="34" charset="-122"/>
                <a:sym typeface="+mn-ea"/>
              </a:rPr>
              <a:t>学习党史的重要意义</a:t>
            </a:r>
          </a:p>
        </p:txBody>
      </p:sp>
      <p:grpSp>
        <p:nvGrpSpPr>
          <p:cNvPr id="2" name="组合 1"/>
          <p:cNvGrpSpPr/>
          <p:nvPr/>
        </p:nvGrpSpPr>
        <p:grpSpPr>
          <a:xfrm>
            <a:off x="1967865" y="2402205"/>
            <a:ext cx="8627745" cy="2626995"/>
            <a:chOff x="1967865" y="2402205"/>
            <a:chExt cx="8627745" cy="2626995"/>
          </a:xfrm>
        </p:grpSpPr>
        <p:grpSp>
          <p:nvGrpSpPr>
            <p:cNvPr id="6" name="组合 5"/>
            <p:cNvGrpSpPr/>
            <p:nvPr/>
          </p:nvGrpSpPr>
          <p:grpSpPr>
            <a:xfrm>
              <a:off x="1967865" y="2402205"/>
              <a:ext cx="2626995" cy="2626995"/>
              <a:chOff x="3068" y="4560"/>
              <a:chExt cx="4137" cy="4137"/>
            </a:xfrm>
          </p:grpSpPr>
          <p:sp>
            <p:nvSpPr>
              <p:cNvPr id="20" name="椭圆"/>
              <p:cNvSpPr/>
              <p:nvPr/>
            </p:nvSpPr>
            <p:spPr>
              <a:xfrm>
                <a:off x="3308" y="4800"/>
                <a:ext cx="3657" cy="36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宋体" panose="02010600030101010101" pitchFamily="2" charset="-122"/>
                </a:endParaRPr>
              </a:p>
            </p:txBody>
          </p:sp>
          <p:sp>
            <p:nvSpPr>
              <p:cNvPr id="21" name="椭圆"/>
              <p:cNvSpPr/>
              <p:nvPr/>
            </p:nvSpPr>
            <p:spPr>
              <a:xfrm>
                <a:off x="3068" y="4560"/>
                <a:ext cx="4137" cy="41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宋体" panose="02010600030101010101" pitchFamily="2" charset="-122"/>
                </a:endParaRPr>
              </a:p>
            </p:txBody>
          </p:sp>
          <p:sp>
            <p:nvSpPr>
              <p:cNvPr id="22" name="文本"/>
              <p:cNvSpPr txBox="1"/>
              <p:nvPr/>
            </p:nvSpPr>
            <p:spPr>
              <a:xfrm>
                <a:off x="3174" y="5907"/>
                <a:ext cx="3861" cy="1442"/>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dirty="0">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kumimoji="1" lang="zh-CN" altLang="en-US"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可以从历史中</a:t>
                </a:r>
                <a:endParaRPr kumimoji="1" lang="en-US" altLang="zh-CN"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a:p>
                <a:pPr>
                  <a:lnSpc>
                    <a:spcPct val="150000"/>
                  </a:lnSpc>
                </a:pPr>
                <a:r>
                  <a:rPr kumimoji="1" lang="zh-CN" altLang="en-US"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摄取智慧和力量</a:t>
                </a:r>
              </a:p>
            </p:txBody>
          </p:sp>
        </p:grpSp>
        <p:grpSp>
          <p:nvGrpSpPr>
            <p:cNvPr id="7" name="组合 6"/>
            <p:cNvGrpSpPr/>
            <p:nvPr/>
          </p:nvGrpSpPr>
          <p:grpSpPr>
            <a:xfrm>
              <a:off x="4851400" y="2402205"/>
              <a:ext cx="2759710" cy="2626995"/>
              <a:chOff x="7420" y="4770"/>
              <a:chExt cx="4346" cy="4137"/>
            </a:xfrm>
          </p:grpSpPr>
          <p:sp>
            <p:nvSpPr>
              <p:cNvPr id="26" name="椭圆"/>
              <p:cNvSpPr/>
              <p:nvPr/>
            </p:nvSpPr>
            <p:spPr>
              <a:xfrm>
                <a:off x="7869" y="5009"/>
                <a:ext cx="3657" cy="36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宋体" panose="02010600030101010101" pitchFamily="2" charset="-122"/>
                </a:endParaRPr>
              </a:p>
            </p:txBody>
          </p:sp>
          <p:sp>
            <p:nvSpPr>
              <p:cNvPr id="27" name="椭圆"/>
              <p:cNvSpPr/>
              <p:nvPr/>
            </p:nvSpPr>
            <p:spPr>
              <a:xfrm>
                <a:off x="7629" y="4770"/>
                <a:ext cx="4137" cy="41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宋体" panose="02010600030101010101" pitchFamily="2" charset="-122"/>
                </a:endParaRPr>
              </a:p>
            </p:txBody>
          </p:sp>
          <p:sp>
            <p:nvSpPr>
              <p:cNvPr id="28" name="文本"/>
              <p:cNvSpPr txBox="1"/>
              <p:nvPr/>
            </p:nvSpPr>
            <p:spPr>
              <a:xfrm>
                <a:off x="7420" y="6117"/>
                <a:ext cx="3861" cy="1442"/>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dirty="0">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kumimoji="1" lang="zh-CN" altLang="en-US"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是加强党的思想理</a:t>
                </a:r>
                <a:endParaRPr kumimoji="1" lang="en-US" altLang="zh-CN"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a:p>
                <a:pPr>
                  <a:lnSpc>
                    <a:spcPct val="150000"/>
                  </a:lnSpc>
                </a:pPr>
                <a:r>
                  <a:rPr kumimoji="1" lang="zh-CN" altLang="en-US"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论建设的重要任务</a:t>
                </a:r>
              </a:p>
            </p:txBody>
          </p:sp>
        </p:grpSp>
        <p:grpSp>
          <p:nvGrpSpPr>
            <p:cNvPr id="8" name="组合 7"/>
            <p:cNvGrpSpPr/>
            <p:nvPr/>
          </p:nvGrpSpPr>
          <p:grpSpPr>
            <a:xfrm>
              <a:off x="7650480" y="2402205"/>
              <a:ext cx="2945130" cy="2626995"/>
              <a:chOff x="11860" y="4770"/>
              <a:chExt cx="4638" cy="4137"/>
            </a:xfrm>
          </p:grpSpPr>
          <p:sp>
            <p:nvSpPr>
              <p:cNvPr id="29" name="椭圆"/>
              <p:cNvSpPr/>
              <p:nvPr/>
            </p:nvSpPr>
            <p:spPr>
              <a:xfrm>
                <a:off x="12601" y="5010"/>
                <a:ext cx="3657" cy="36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宋体" panose="02010600030101010101" pitchFamily="2" charset="-122"/>
                </a:endParaRPr>
              </a:p>
            </p:txBody>
          </p:sp>
          <p:sp>
            <p:nvSpPr>
              <p:cNvPr id="30" name="椭圆"/>
              <p:cNvSpPr/>
              <p:nvPr/>
            </p:nvSpPr>
            <p:spPr>
              <a:xfrm>
                <a:off x="12361" y="4770"/>
                <a:ext cx="4137" cy="41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ea typeface="宋体" panose="02010600030101010101" pitchFamily="2" charset="-122"/>
                </a:endParaRPr>
              </a:p>
            </p:txBody>
          </p:sp>
          <p:sp>
            <p:nvSpPr>
              <p:cNvPr id="31" name="文本"/>
              <p:cNvSpPr txBox="1"/>
              <p:nvPr/>
            </p:nvSpPr>
            <p:spPr>
              <a:xfrm>
                <a:off x="11860" y="6116"/>
                <a:ext cx="4372" cy="1442"/>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dirty="0">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kumimoji="1" lang="zh-CN" altLang="en-US"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是继承党的成功经验</a:t>
                </a:r>
                <a:endParaRPr kumimoji="1" lang="en-US" altLang="zh-CN"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endParaRPr>
              </a:p>
              <a:p>
                <a:pPr algn="ctr">
                  <a:lnSpc>
                    <a:spcPct val="150000"/>
                  </a:lnSpc>
                </a:pPr>
                <a:r>
                  <a:rPr kumimoji="1" lang="zh-CN" altLang="en-US" sz="1600"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和优良传统的需求</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6" name="文本"/>
          <p:cNvSpPr txBox="1"/>
          <p:nvPr/>
        </p:nvSpPr>
        <p:spPr>
          <a:xfrm>
            <a:off x="4034337" y="2026111"/>
            <a:ext cx="5644638" cy="526811"/>
          </a:xfrm>
          <a:prstGeom prst="rect">
            <a:avLst/>
          </a:prstGeom>
          <a:noFill/>
        </p:spPr>
        <p:txBody>
          <a:bodyPr wrap="square" rtlCol="0" anchor="ctr">
            <a:spAutoFit/>
          </a:bodyPr>
          <a:lstStyle>
            <a:defPPr>
              <a:defRPr lang="zh-CN"/>
            </a:defPPr>
            <a:lvl1pPr indent="457200">
              <a:lnSpc>
                <a:spcPct val="150000"/>
              </a:lnSpc>
              <a:spcAft>
                <a:spcPts val="1000"/>
              </a:spcAft>
              <a:defRPr b="1">
                <a:solidFill>
                  <a:schemeClr val="accent1"/>
                </a:solidFill>
                <a:latin typeface="+mn-ea"/>
              </a:defRPr>
            </a:lvl1pPr>
          </a:lstStyle>
          <a:p>
            <a:r>
              <a:rPr kumimoji="1" lang="zh-CN" altLang="en-US" sz="1000" dirty="0">
                <a:solidFill>
                  <a:srgbClr val="C00000"/>
                </a:solidFill>
                <a:latin typeface="阿里巴巴普惠体 B" panose="00020600040101010101" charset="-122"/>
                <a:ea typeface="阿里巴巴普惠体 B" panose="00020600040101010101" charset="-122"/>
                <a:cs typeface="微软雅黑" panose="020B0503020204020204" pitchFamily="34" charset="-122"/>
              </a:rPr>
              <a:t>在陈独秀、李大钊领导下创立了中中国共产党成立在陈独秀、李大钊领导下创立了中国共产党</a:t>
            </a:r>
          </a:p>
        </p:txBody>
      </p:sp>
      <p:grpSp>
        <p:nvGrpSpPr>
          <p:cNvPr id="2" name="组合 1"/>
          <p:cNvGrpSpPr/>
          <p:nvPr/>
        </p:nvGrpSpPr>
        <p:grpSpPr>
          <a:xfrm>
            <a:off x="2379206" y="1072508"/>
            <a:ext cx="7300237" cy="1493580"/>
            <a:chOff x="2379206" y="1072508"/>
            <a:chExt cx="7300237" cy="1493580"/>
          </a:xfrm>
        </p:grpSpPr>
        <p:sp>
          <p:nvSpPr>
            <p:cNvPr id="25" name="椭圆"/>
            <p:cNvSpPr/>
            <p:nvPr/>
          </p:nvSpPr>
          <p:spPr>
            <a:xfrm>
              <a:off x="2379206" y="1072508"/>
              <a:ext cx="1493496" cy="14935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宋体" panose="02010600030101010101" pitchFamily="2" charset="-122"/>
              </a:endParaRPr>
            </a:p>
          </p:txBody>
        </p:sp>
        <p:sp>
          <p:nvSpPr>
            <p:cNvPr id="27" name="矩形"/>
            <p:cNvSpPr/>
            <p:nvPr/>
          </p:nvSpPr>
          <p:spPr>
            <a:xfrm>
              <a:off x="3509255" y="1438778"/>
              <a:ext cx="6170188" cy="38075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pPr>
                <a:lnSpc>
                  <a:spcPct val="150000"/>
                </a:lnSpc>
              </a:pPr>
              <a:r>
                <a:rPr kumimoji="1" lang="zh-CN" altLang="en-US" sz="1400" b="1"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中国共产党成立</a:t>
              </a:r>
            </a:p>
          </p:txBody>
        </p:sp>
        <p:sp>
          <p:nvSpPr>
            <p:cNvPr id="28" name="椭圆"/>
            <p:cNvSpPr/>
            <p:nvPr/>
          </p:nvSpPr>
          <p:spPr>
            <a:xfrm>
              <a:off x="2466097" y="1159404"/>
              <a:ext cx="1320181" cy="13202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宋体" panose="02010600030101010101" pitchFamily="2" charset="-122"/>
              </a:endParaRPr>
            </a:p>
          </p:txBody>
        </p:sp>
      </p:grpSp>
      <p:sp>
        <p:nvSpPr>
          <p:cNvPr id="29" name="文本"/>
          <p:cNvSpPr txBox="1"/>
          <p:nvPr/>
        </p:nvSpPr>
        <p:spPr>
          <a:xfrm>
            <a:off x="2042854" y="1490168"/>
            <a:ext cx="1642518" cy="475591"/>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dirty="0">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1921</a:t>
            </a:r>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年</a:t>
            </a:r>
          </a:p>
        </p:txBody>
      </p:sp>
      <p:sp>
        <p:nvSpPr>
          <p:cNvPr id="36" name="文本"/>
          <p:cNvSpPr txBox="1"/>
          <p:nvPr/>
        </p:nvSpPr>
        <p:spPr>
          <a:xfrm>
            <a:off x="4034337" y="3585478"/>
            <a:ext cx="5644638" cy="553143"/>
          </a:xfrm>
          <a:prstGeom prst="rect">
            <a:avLst/>
          </a:prstGeom>
          <a:noFill/>
        </p:spPr>
        <p:txBody>
          <a:bodyPr wrap="square" rtlCol="0" anchor="ctr">
            <a:spAutoFit/>
          </a:bodyPr>
          <a:lstStyle>
            <a:defPPr>
              <a:defRPr lang="zh-CN"/>
            </a:defPPr>
            <a:lvl1pPr indent="457200">
              <a:lnSpc>
                <a:spcPct val="150000"/>
              </a:lnSpc>
              <a:spcAft>
                <a:spcPts val="1000"/>
              </a:spcAft>
              <a:defRPr b="1">
                <a:solidFill>
                  <a:schemeClr val="accent1"/>
                </a:solidFill>
                <a:latin typeface="+mn-ea"/>
              </a:defRPr>
            </a:lvl1pPr>
          </a:lstStyle>
          <a:p>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遵义会议确立以毛泽东在中共中央的领导地位</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是中共历史上一个生死攸关的转折点</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标志着中国共产党从幼稚走向成熟。</a:t>
            </a:r>
          </a:p>
        </p:txBody>
      </p:sp>
      <p:grpSp>
        <p:nvGrpSpPr>
          <p:cNvPr id="6" name="组合 5"/>
          <p:cNvGrpSpPr/>
          <p:nvPr/>
        </p:nvGrpSpPr>
        <p:grpSpPr>
          <a:xfrm>
            <a:off x="2042854" y="2645041"/>
            <a:ext cx="7636589" cy="1493580"/>
            <a:chOff x="2042854" y="2645041"/>
            <a:chExt cx="7636589" cy="1493580"/>
          </a:xfrm>
        </p:grpSpPr>
        <p:sp>
          <p:nvSpPr>
            <p:cNvPr id="35" name="椭圆"/>
            <p:cNvSpPr/>
            <p:nvPr/>
          </p:nvSpPr>
          <p:spPr>
            <a:xfrm>
              <a:off x="2379206" y="2645041"/>
              <a:ext cx="1493496" cy="14935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宋体" panose="02010600030101010101" pitchFamily="2" charset="-122"/>
              </a:endParaRPr>
            </a:p>
          </p:txBody>
        </p:sp>
        <p:grpSp>
          <p:nvGrpSpPr>
            <p:cNvPr id="3" name="组合 2"/>
            <p:cNvGrpSpPr/>
            <p:nvPr/>
          </p:nvGrpSpPr>
          <p:grpSpPr>
            <a:xfrm>
              <a:off x="2466097" y="2731937"/>
              <a:ext cx="7213346" cy="1320255"/>
              <a:chOff x="2466097" y="2731937"/>
              <a:chExt cx="7213346" cy="1320255"/>
            </a:xfrm>
          </p:grpSpPr>
          <p:sp>
            <p:nvSpPr>
              <p:cNvPr id="37" name="矩形"/>
              <p:cNvSpPr/>
              <p:nvPr/>
            </p:nvSpPr>
            <p:spPr>
              <a:xfrm>
                <a:off x="3509255" y="3011312"/>
                <a:ext cx="6170188" cy="38075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pPr>
                  <a:lnSpc>
                    <a:spcPct val="150000"/>
                  </a:lnSpc>
                </a:pPr>
                <a:r>
                  <a:rPr kumimoji="1" lang="zh-CN" altLang="en-US" sz="1400" b="1"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毛泽东思想基本形成</a:t>
                </a:r>
              </a:p>
            </p:txBody>
          </p:sp>
          <p:sp>
            <p:nvSpPr>
              <p:cNvPr id="38" name="椭圆"/>
              <p:cNvSpPr/>
              <p:nvPr/>
            </p:nvSpPr>
            <p:spPr>
              <a:xfrm>
                <a:off x="2466097" y="2731937"/>
                <a:ext cx="1320181" cy="13202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宋体" panose="02010600030101010101" pitchFamily="2" charset="-122"/>
                </a:endParaRPr>
              </a:p>
            </p:txBody>
          </p:sp>
        </p:grpSp>
        <p:sp>
          <p:nvSpPr>
            <p:cNvPr id="39" name="文本"/>
            <p:cNvSpPr txBox="1"/>
            <p:nvPr/>
          </p:nvSpPr>
          <p:spPr>
            <a:xfrm>
              <a:off x="2042854" y="3155671"/>
              <a:ext cx="1642518" cy="475591"/>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dirty="0">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1935</a:t>
              </a:r>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年</a:t>
              </a:r>
            </a:p>
          </p:txBody>
        </p:sp>
      </p:grpSp>
      <p:sp>
        <p:nvSpPr>
          <p:cNvPr id="41" name="文本"/>
          <p:cNvSpPr txBox="1"/>
          <p:nvPr/>
        </p:nvSpPr>
        <p:spPr>
          <a:xfrm>
            <a:off x="4034337" y="5176231"/>
            <a:ext cx="5644638" cy="553143"/>
          </a:xfrm>
          <a:prstGeom prst="rect">
            <a:avLst/>
          </a:prstGeom>
          <a:noFill/>
        </p:spPr>
        <p:txBody>
          <a:bodyPr wrap="square" rtlCol="0" anchor="ctr">
            <a:spAutoFit/>
          </a:bodyPr>
          <a:lstStyle>
            <a:defPPr>
              <a:defRPr lang="zh-CN"/>
            </a:defPPr>
            <a:lvl1pPr indent="457200">
              <a:lnSpc>
                <a:spcPct val="150000"/>
              </a:lnSpc>
              <a:spcAft>
                <a:spcPts val="1000"/>
              </a:spcAft>
              <a:defRPr b="1">
                <a:solidFill>
                  <a:schemeClr val="accent1"/>
                </a:solidFill>
                <a:latin typeface="+mn-ea"/>
              </a:defRPr>
            </a:lvl1pPr>
          </a:lstStyle>
          <a:p>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南方谈话标志着中国特色社会主义理论体系基本成形。</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即邓小平理论，三个代表重要思想和科学发展观等</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a:t>
            </a:r>
          </a:p>
        </p:txBody>
      </p:sp>
      <p:grpSp>
        <p:nvGrpSpPr>
          <p:cNvPr id="5" name="组合 4"/>
          <p:cNvGrpSpPr/>
          <p:nvPr/>
        </p:nvGrpSpPr>
        <p:grpSpPr>
          <a:xfrm>
            <a:off x="2379206" y="4235794"/>
            <a:ext cx="7300237" cy="1493580"/>
            <a:chOff x="2379206" y="4235794"/>
            <a:chExt cx="7300237" cy="1493580"/>
          </a:xfrm>
        </p:grpSpPr>
        <p:sp>
          <p:nvSpPr>
            <p:cNvPr id="40" name="椭圆"/>
            <p:cNvSpPr/>
            <p:nvPr/>
          </p:nvSpPr>
          <p:spPr>
            <a:xfrm>
              <a:off x="2379206" y="4235794"/>
              <a:ext cx="1493496" cy="149358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宋体" panose="02010600030101010101" pitchFamily="2" charset="-122"/>
              </a:endParaRPr>
            </a:p>
          </p:txBody>
        </p:sp>
        <p:sp>
          <p:nvSpPr>
            <p:cNvPr id="42" name="矩形"/>
            <p:cNvSpPr/>
            <p:nvPr/>
          </p:nvSpPr>
          <p:spPr>
            <a:xfrm>
              <a:off x="3509255" y="4602065"/>
              <a:ext cx="6170188" cy="38075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pPr>
                <a:lnSpc>
                  <a:spcPct val="150000"/>
                </a:lnSpc>
              </a:pPr>
              <a:r>
                <a:rPr kumimoji="1" lang="zh-CN" altLang="en-US" sz="1400" b="1" dirty="0">
                  <a:solidFill>
                    <a:schemeClr val="bg1"/>
                  </a:solidFill>
                  <a:latin typeface="阿里巴巴普惠体 B" panose="00020600040101010101" charset="-122"/>
                  <a:ea typeface="阿里巴巴普惠体 B" panose="00020600040101010101" charset="-122"/>
                  <a:cs typeface="微软雅黑" panose="020B0503020204020204" pitchFamily="34" charset="-122"/>
                </a:rPr>
                <a:t>邓小平理论成形</a:t>
              </a:r>
            </a:p>
          </p:txBody>
        </p:sp>
        <p:sp>
          <p:nvSpPr>
            <p:cNvPr id="43" name="椭圆"/>
            <p:cNvSpPr/>
            <p:nvPr/>
          </p:nvSpPr>
          <p:spPr>
            <a:xfrm>
              <a:off x="2466097" y="4322690"/>
              <a:ext cx="1320181" cy="13202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宋体" panose="02010600030101010101" pitchFamily="2" charset="-122"/>
              </a:endParaRPr>
            </a:p>
          </p:txBody>
        </p:sp>
      </p:grpSp>
      <p:sp>
        <p:nvSpPr>
          <p:cNvPr id="44" name="文本"/>
          <p:cNvSpPr txBox="1"/>
          <p:nvPr/>
        </p:nvSpPr>
        <p:spPr>
          <a:xfrm>
            <a:off x="2042854" y="4771652"/>
            <a:ext cx="1642518" cy="475591"/>
          </a:xfrm>
          <a:prstGeom prst="rect">
            <a:avLst/>
          </a:prstGeom>
          <a:noFill/>
        </p:spPr>
        <p:txBody>
          <a:bodyPr vert="horz" wrap="square" lIns="91440" tIns="45720" rIns="91440" bIns="45720" rtlCol="0" anchor="ctr">
            <a:spAutoFit/>
          </a:bodyPr>
          <a:lstStyle>
            <a:lvl1pPr indent="539750">
              <a:lnSpc>
                <a:spcPts val="3000"/>
              </a:lnSpc>
              <a:spcBef>
                <a:spcPts val="1000"/>
              </a:spcBef>
              <a:buFont typeface="Arial" panose="020B0604020202020204" pitchFamily="34" charset="0"/>
              <a:buNone/>
              <a:defRPr lang="zh-CN" altLang="en-US" sz="2000" b="1" dirty="0">
                <a:gradFill>
                  <a:gsLst>
                    <a:gs pos="90000">
                      <a:srgbClr val="C00000"/>
                    </a:gs>
                    <a:gs pos="30000">
                      <a:srgbClr val="FF3300"/>
                    </a:gs>
                  </a:gsLst>
                  <a:lin ang="5400000" scaled="1"/>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1992</a:t>
            </a:r>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rPr>
              <a:t>年</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636395" y="1143635"/>
            <a:ext cx="6542405" cy="1443990"/>
            <a:chOff x="1636395" y="1143635"/>
            <a:chExt cx="6542405" cy="1443990"/>
          </a:xfrm>
        </p:grpSpPr>
        <p:sp>
          <p:nvSpPr>
            <p:cNvPr id="8" name="矩形 14"/>
            <p:cNvSpPr/>
            <p:nvPr/>
          </p:nvSpPr>
          <p:spPr>
            <a:xfrm>
              <a:off x="1636395" y="2379980"/>
              <a:ext cx="5821045" cy="204470"/>
            </a:xfrm>
            <a:custGeom>
              <a:avLst/>
              <a:gdLst/>
              <a:ahLst/>
              <a:cxnLst/>
              <a:rect l="l" t="t" r="r" b="b"/>
              <a:pathLst>
                <a:path w="4571707" h="242218">
                  <a:moveTo>
                    <a:pt x="0" y="0"/>
                  </a:moveTo>
                  <a:lnTo>
                    <a:pt x="4571707" y="0"/>
                  </a:lnTo>
                  <a:lnTo>
                    <a:pt x="4571707" y="242218"/>
                  </a:lnTo>
                  <a:lnTo>
                    <a:pt x="0" y="242218"/>
                  </a:lnTo>
                  <a:close/>
                </a:path>
              </a:pathLst>
            </a:cu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dirty="0">
                <a:solidFill>
                  <a:schemeClr val="lt1"/>
                </a:solidFill>
                <a:ea typeface="宋体" panose="02010600030101010101" pitchFamily="2" charset="-122"/>
              </a:endParaRPr>
            </a:p>
          </p:txBody>
        </p:sp>
        <p:sp>
          <p:nvSpPr>
            <p:cNvPr id="10" name="椭圆 9"/>
            <p:cNvSpPr/>
            <p:nvPr/>
          </p:nvSpPr>
          <p:spPr>
            <a:xfrm>
              <a:off x="6735445" y="1143635"/>
              <a:ext cx="1443355" cy="1443990"/>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1"/>
                </a:solidFill>
                <a:latin typeface="宋体" panose="02010600030101010101" pitchFamily="2" charset="-122"/>
                <a:ea typeface="宋体" panose="02010600030101010101" pitchFamily="2" charset="-122"/>
              </a:endParaRPr>
            </a:p>
          </p:txBody>
        </p:sp>
        <p:sp>
          <p:nvSpPr>
            <p:cNvPr id="11" name="椭圆 10"/>
            <p:cNvSpPr/>
            <p:nvPr/>
          </p:nvSpPr>
          <p:spPr>
            <a:xfrm>
              <a:off x="6922135" y="1330960"/>
              <a:ext cx="1068070" cy="1068070"/>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rgbClr val="C00000"/>
                  </a:solidFill>
                  <a:latin typeface="阿里巴巴普惠体 B" panose="00020600040101010101" charset="-122"/>
                  <a:ea typeface="阿里巴巴普惠体 B" panose="00020600040101010101" charset="-122"/>
                </a:rPr>
                <a:t>01</a:t>
              </a:r>
            </a:p>
          </p:txBody>
        </p:sp>
      </p:grpSp>
      <p:grpSp>
        <p:nvGrpSpPr>
          <p:cNvPr id="3" name="组合 2"/>
          <p:cNvGrpSpPr/>
          <p:nvPr/>
        </p:nvGrpSpPr>
        <p:grpSpPr>
          <a:xfrm>
            <a:off x="1698625" y="829310"/>
            <a:ext cx="4255135" cy="1487805"/>
            <a:chOff x="1698625" y="829310"/>
            <a:chExt cx="4255135" cy="1487805"/>
          </a:xfrm>
        </p:grpSpPr>
        <p:sp>
          <p:nvSpPr>
            <p:cNvPr id="16" name="TextBox 15"/>
            <p:cNvSpPr txBox="1"/>
            <p:nvPr/>
          </p:nvSpPr>
          <p:spPr>
            <a:xfrm>
              <a:off x="1698625" y="1016635"/>
              <a:ext cx="4255135" cy="1300480"/>
            </a:xfrm>
            <a:prstGeom prst="rect">
              <a:avLst/>
            </a:prstGeom>
            <a:noFill/>
          </p:spPr>
          <p:txBody>
            <a:bodyPr wrap="square" lIns="70564" tIns="35282" rIns="70564" bIns="35282" rtlCol="0">
              <a:spAutoFit/>
            </a:bodyPr>
            <a:lstStyle/>
            <a:p>
              <a:pPr>
                <a:lnSpc>
                  <a:spcPct val="200000"/>
                </a:lnSpc>
              </a:pP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历史选择了中国共产党，这不是一句空话。</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1840</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年鸦片战争后</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中国尝试过许多救亡图存之路，从太平天国、戊戌变法到辛亥革命</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从旧式农民起义到资产阶级改良运动</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最后都走不通，只有中国共产党领导的革命事业成功了。说明中国共产党代表了人民的意愿和心声，顺  应了历史的规律。</a:t>
              </a:r>
              <a:endParaRPr lang="zh-CN" altLang="en-US" sz="10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17" name="TextBox 16"/>
            <p:cNvSpPr txBox="1"/>
            <p:nvPr/>
          </p:nvSpPr>
          <p:spPr>
            <a:xfrm>
              <a:off x="1698625" y="829310"/>
              <a:ext cx="2503805" cy="254000"/>
            </a:xfrm>
            <a:prstGeom prst="rect">
              <a:avLst/>
            </a:prstGeom>
            <a:noFill/>
          </p:spPr>
          <p:txBody>
            <a:bodyPr wrap="square" lIns="70564" tIns="35282" rIns="70564" bIns="35282" rtlCol="0">
              <a:spAutoFit/>
            </a:bodyPr>
            <a:lstStyle/>
            <a:p>
              <a:pPr algn="l"/>
              <a:r>
                <a:rPr kumimoji="1" lang="en-US" altLang="zh-CN" sz="1200" dirty="0">
                  <a:solidFill>
                    <a:srgbClr val="C00000"/>
                  </a:solidFill>
                  <a:latin typeface="阿里巴巴普惠体 B" panose="00020600040101010101" charset="-122"/>
                  <a:ea typeface="阿里巴巴普惠体 B" panose="00020600040101010101" charset="-122"/>
                  <a:cs typeface="Avenir Medium" charset="0"/>
                  <a:sym typeface="+mn-ea"/>
                </a:rPr>
                <a:t>1919.5——1949.10</a:t>
              </a:r>
              <a:endParaRPr kumimoji="1" lang="en-US" altLang="zh-CN" sz="1200" b="1" dirty="0">
                <a:solidFill>
                  <a:srgbClr val="C00000"/>
                </a:solidFill>
                <a:latin typeface="阿里巴巴普惠体 B" panose="00020600040101010101" charset="-122"/>
                <a:ea typeface="阿里巴巴普惠体 B" panose="00020600040101010101" charset="-122"/>
                <a:cs typeface="Avenir Medium" charset="0"/>
                <a:sym typeface="+mn-ea"/>
              </a:endParaRPr>
            </a:p>
          </p:txBody>
        </p:sp>
      </p:grpSp>
      <p:sp>
        <p:nvSpPr>
          <p:cNvPr id="18" name="TextBox 17"/>
          <p:cNvSpPr txBox="1"/>
          <p:nvPr/>
        </p:nvSpPr>
        <p:spPr>
          <a:xfrm>
            <a:off x="1659890" y="3457575"/>
            <a:ext cx="2595880" cy="2223770"/>
          </a:xfrm>
          <a:prstGeom prst="rect">
            <a:avLst/>
          </a:prstGeom>
          <a:noFill/>
        </p:spPr>
        <p:txBody>
          <a:bodyPr wrap="square" lIns="70564" tIns="35282" rIns="70564" bIns="35282" rtlCol="0">
            <a:spAutoFit/>
          </a:bodyPr>
          <a:lstStyle/>
          <a:p>
            <a:pPr>
              <a:lnSpc>
                <a:spcPct val="200000"/>
              </a:lnSpc>
            </a:pP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旧中国留下了一个经济凋敝、百废待兴的烂摊子。中国共产党顶住各种压力</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领导中国人民，自力更生</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艰苦奋斗</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使中国从一一个落后的农业国发展成具备独立、完整的工业体系的国家。这说明尽管社会主义道路是前无古人</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充满着探索和艰辛，中国共产党有能力带领中国人  民建设好新中国。</a:t>
            </a:r>
            <a:endParaRPr lang="zh-CN" altLang="en-US" sz="10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5" name="组合 4"/>
          <p:cNvGrpSpPr/>
          <p:nvPr/>
        </p:nvGrpSpPr>
        <p:grpSpPr>
          <a:xfrm>
            <a:off x="1636395" y="2819400"/>
            <a:ext cx="4126230" cy="1443990"/>
            <a:chOff x="1636395" y="2819400"/>
            <a:chExt cx="4126230" cy="1443990"/>
          </a:xfrm>
        </p:grpSpPr>
        <p:sp>
          <p:nvSpPr>
            <p:cNvPr id="4" name="矩形 14"/>
            <p:cNvSpPr/>
            <p:nvPr/>
          </p:nvSpPr>
          <p:spPr>
            <a:xfrm flipV="1">
              <a:off x="1636395" y="2819400"/>
              <a:ext cx="3418205" cy="204470"/>
            </a:xfrm>
            <a:custGeom>
              <a:avLst/>
              <a:gdLst/>
              <a:ahLst/>
              <a:cxnLst/>
              <a:rect l="l" t="t" r="r" b="b"/>
              <a:pathLst>
                <a:path w="4571707" h="242218">
                  <a:moveTo>
                    <a:pt x="0" y="242218"/>
                  </a:moveTo>
                  <a:lnTo>
                    <a:pt x="4571707" y="242218"/>
                  </a:lnTo>
                  <a:lnTo>
                    <a:pt x="4571707" y="0"/>
                  </a:lnTo>
                  <a:lnTo>
                    <a:pt x="0" y="0"/>
                  </a:lnTo>
                  <a:close/>
                </a:path>
              </a:pathLst>
            </a:cu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dirty="0">
                <a:solidFill>
                  <a:schemeClr val="lt1"/>
                </a:solidFill>
                <a:ea typeface="宋体" panose="02010600030101010101" pitchFamily="2" charset="-122"/>
              </a:endParaRPr>
            </a:p>
          </p:txBody>
        </p:sp>
        <p:sp>
          <p:nvSpPr>
            <p:cNvPr id="6" name="椭圆 5"/>
            <p:cNvSpPr/>
            <p:nvPr/>
          </p:nvSpPr>
          <p:spPr>
            <a:xfrm flipV="1">
              <a:off x="4319270" y="2820670"/>
              <a:ext cx="1443355" cy="1442720"/>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accent1"/>
                </a:solidFill>
                <a:latin typeface="宋体" panose="02010600030101010101" pitchFamily="2" charset="-122"/>
                <a:ea typeface="宋体" panose="02010600030101010101" pitchFamily="2" charset="-122"/>
              </a:endParaRPr>
            </a:p>
          </p:txBody>
        </p:sp>
        <p:sp>
          <p:nvSpPr>
            <p:cNvPr id="7" name="椭圆 6"/>
            <p:cNvSpPr/>
            <p:nvPr/>
          </p:nvSpPr>
          <p:spPr>
            <a:xfrm rot="10800000" flipV="1">
              <a:off x="4505960" y="3021965"/>
              <a:ext cx="1068070" cy="1068070"/>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rgbClr val="C00000"/>
                  </a:solidFill>
                  <a:latin typeface="阿里巴巴普惠体 B" panose="00020600040101010101" charset="-122"/>
                  <a:ea typeface="阿里巴巴普惠体 B" panose="00020600040101010101" charset="-122"/>
                </a:rPr>
                <a:t>02</a:t>
              </a:r>
            </a:p>
          </p:txBody>
        </p:sp>
        <p:sp>
          <p:nvSpPr>
            <p:cNvPr id="19" name="TextBox 18"/>
            <p:cNvSpPr txBox="1"/>
            <p:nvPr/>
          </p:nvSpPr>
          <p:spPr>
            <a:xfrm>
              <a:off x="1659890" y="3262630"/>
              <a:ext cx="2122805" cy="254000"/>
            </a:xfrm>
            <a:prstGeom prst="rect">
              <a:avLst/>
            </a:prstGeom>
            <a:noFill/>
          </p:spPr>
          <p:txBody>
            <a:bodyPr wrap="square" lIns="70564" tIns="35282" rIns="70564" bIns="35282" rtlCol="0">
              <a:spAutoFit/>
            </a:bodyPr>
            <a:lstStyle/>
            <a:p>
              <a:pPr algn="l"/>
              <a:r>
                <a:rPr kumimoji="1" lang="en-US" altLang="zh-CN" sz="1200" dirty="0">
                  <a:solidFill>
                    <a:srgbClr val="C00000"/>
                  </a:solidFill>
                  <a:latin typeface="阿里巴巴普惠体 B" panose="00020600040101010101" charset="-122"/>
                  <a:ea typeface="阿里巴巴普惠体 B" panose="00020600040101010101" charset="-122"/>
                  <a:cs typeface="Avenir Medium" charset="0"/>
                  <a:sym typeface="+mn-ea"/>
                </a:rPr>
                <a:t>1949.10——1978.12</a:t>
              </a:r>
              <a:endParaRPr kumimoji="1" lang="en-US" altLang="zh-CN" sz="1200" b="1" dirty="0">
                <a:solidFill>
                  <a:srgbClr val="C00000"/>
                </a:solidFill>
                <a:latin typeface="阿里巴巴普惠体 B" panose="00020600040101010101" charset="-122"/>
                <a:ea typeface="阿里巴巴普惠体 B" panose="00020600040101010101" charset="-122"/>
                <a:cs typeface="Avenir Medium" charset="0"/>
                <a:sym typeface="+mn-ea"/>
              </a:endParaRPr>
            </a:p>
          </p:txBody>
        </p:sp>
      </p:grpSp>
      <p:sp>
        <p:nvSpPr>
          <p:cNvPr id="20" name="TextBox 19"/>
          <p:cNvSpPr txBox="1"/>
          <p:nvPr/>
        </p:nvSpPr>
        <p:spPr>
          <a:xfrm>
            <a:off x="7542530" y="3585210"/>
            <a:ext cx="2807335" cy="2223770"/>
          </a:xfrm>
          <a:prstGeom prst="rect">
            <a:avLst/>
          </a:prstGeom>
          <a:noFill/>
        </p:spPr>
        <p:txBody>
          <a:bodyPr wrap="square" lIns="70564" tIns="35282" rIns="70564" bIns="35282" rtlCol="0">
            <a:spAutoFit/>
          </a:bodyPr>
          <a:lstStyle/>
          <a:p>
            <a:pPr algn="l">
              <a:lnSpc>
                <a:spcPct val="200000"/>
              </a:lnSpc>
            </a:pP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中国要发展、生活要小康</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就要回答好什么是社会主义</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怎样建设社会主义的问题。</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2017</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年 </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我国经济总量超过</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82.7</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万亿元人民币</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排名世界第二</a:t>
            </a:r>
            <a:r>
              <a:rPr kumimoji="1" lang="en-US" altLang="zh-CN"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C,</a:t>
            </a:r>
            <a:r>
              <a:rPr kumimoji="1" lang="zh-CN" altLang="en-US" sz="10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人民生活实现了从贫困到温饱再到总体小康的跨越。这就告诉我们，中国共产党成功开创了中国特色社会主义的伟大道路，从理论和实践上解决和回答了这个重  大课题。</a:t>
            </a:r>
            <a:endParaRPr lang="zh-CN" altLang="en-US" sz="10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9" name="组合 8"/>
          <p:cNvGrpSpPr/>
          <p:nvPr/>
        </p:nvGrpSpPr>
        <p:grpSpPr>
          <a:xfrm>
            <a:off x="5983605" y="2819400"/>
            <a:ext cx="5506085" cy="1443990"/>
            <a:chOff x="5983605" y="2819400"/>
            <a:chExt cx="5506085" cy="1443990"/>
          </a:xfrm>
        </p:grpSpPr>
        <p:sp>
          <p:nvSpPr>
            <p:cNvPr id="12" name="矩形 14"/>
            <p:cNvSpPr/>
            <p:nvPr/>
          </p:nvSpPr>
          <p:spPr>
            <a:xfrm flipV="1">
              <a:off x="6705600" y="2819400"/>
              <a:ext cx="4784090" cy="204470"/>
            </a:xfrm>
            <a:custGeom>
              <a:avLst/>
              <a:gdLst/>
              <a:ahLst/>
              <a:cxnLst/>
              <a:rect l="l" t="t" r="r" b="b"/>
              <a:pathLst>
                <a:path w="4571707" h="242218">
                  <a:moveTo>
                    <a:pt x="0" y="242218"/>
                  </a:moveTo>
                  <a:lnTo>
                    <a:pt x="4571707" y="242218"/>
                  </a:lnTo>
                  <a:lnTo>
                    <a:pt x="4571707" y="0"/>
                  </a:lnTo>
                  <a:lnTo>
                    <a:pt x="0" y="0"/>
                  </a:lnTo>
                  <a:close/>
                </a:path>
              </a:pathLst>
            </a:cu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dirty="0">
                <a:solidFill>
                  <a:schemeClr val="lt1"/>
                </a:solidFill>
                <a:ea typeface="宋体" panose="02010600030101010101" pitchFamily="2" charset="-122"/>
              </a:endParaRPr>
            </a:p>
          </p:txBody>
        </p:sp>
        <p:sp>
          <p:nvSpPr>
            <p:cNvPr id="14" name="椭圆 13"/>
            <p:cNvSpPr/>
            <p:nvPr/>
          </p:nvSpPr>
          <p:spPr>
            <a:xfrm flipV="1">
              <a:off x="5983605" y="2820670"/>
              <a:ext cx="1443355" cy="1442720"/>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latin typeface="宋体" panose="02010600030101010101" pitchFamily="2" charset="-122"/>
                <a:ea typeface="宋体" panose="02010600030101010101" pitchFamily="2" charset="-122"/>
              </a:endParaRPr>
            </a:p>
          </p:txBody>
        </p:sp>
        <p:sp>
          <p:nvSpPr>
            <p:cNvPr id="15" name="椭圆 14"/>
            <p:cNvSpPr/>
            <p:nvPr/>
          </p:nvSpPr>
          <p:spPr>
            <a:xfrm rot="10800000" flipV="1">
              <a:off x="6177915" y="3007995"/>
              <a:ext cx="1068070" cy="1068070"/>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dirty="0">
                  <a:solidFill>
                    <a:srgbClr val="C00000"/>
                  </a:solidFill>
                  <a:latin typeface="阿里巴巴普惠体 B" panose="00020600040101010101" charset="-122"/>
                  <a:ea typeface="阿里巴巴普惠体 B" panose="00020600040101010101" charset="-122"/>
                </a:rPr>
                <a:t>03</a:t>
              </a:r>
            </a:p>
          </p:txBody>
        </p:sp>
        <p:sp>
          <p:nvSpPr>
            <p:cNvPr id="21" name="TextBox 20"/>
            <p:cNvSpPr txBox="1"/>
            <p:nvPr/>
          </p:nvSpPr>
          <p:spPr>
            <a:xfrm>
              <a:off x="7542530" y="3339465"/>
              <a:ext cx="1480185" cy="254000"/>
            </a:xfrm>
            <a:prstGeom prst="rect">
              <a:avLst/>
            </a:prstGeom>
            <a:noFill/>
          </p:spPr>
          <p:txBody>
            <a:bodyPr wrap="square" lIns="70564" tIns="35282" rIns="70564" bIns="35282" rtlCol="0">
              <a:spAutoFit/>
            </a:bodyPr>
            <a:lstStyle/>
            <a:p>
              <a:pPr algn="l"/>
              <a:r>
                <a:rPr kumimoji="1" lang="en-US" altLang="zh-CN" sz="12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1978.12——</a:t>
              </a:r>
              <a:r>
                <a:rPr kumimoji="1" lang="zh-CN" altLang="en-US" sz="1200"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rPr>
                <a:t>至今</a:t>
              </a:r>
              <a:endParaRPr kumimoji="1" lang="zh-CN" altLang="en-US" sz="1200" b="1" dirty="0">
                <a:solidFill>
                  <a:srgbClr val="C00000"/>
                </a:solidFill>
                <a:latin typeface="阿里巴巴普惠体 B" panose="00020600040101010101" charset="-122"/>
                <a:ea typeface="阿里巴巴普惠体 B" panose="00020600040101010101" charset="-122"/>
                <a:cs typeface="阿里巴巴普惠体 B" panose="00020600040101010101" charset="-122"/>
                <a:sym typeface="+mn-e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TextBox 27"/>
          <p:cNvSpPr txBox="1"/>
          <p:nvPr/>
        </p:nvSpPr>
        <p:spPr>
          <a:xfrm>
            <a:off x="2450996" y="2179779"/>
            <a:ext cx="1475105" cy="2630170"/>
          </a:xfrm>
          <a:prstGeom prst="rect">
            <a:avLst/>
          </a:prstGeom>
          <a:noFill/>
        </p:spPr>
        <p:txBody>
          <a:bodyPr wrap="none" rtlCol="0">
            <a:spAutoFit/>
          </a:bodyPr>
          <a:lstStyle/>
          <a:p>
            <a:r>
              <a:rPr lang="en-US" altLang="zh-CN" sz="16500" b="1" dirty="0">
                <a:solidFill>
                  <a:srgbClr val="C00000"/>
                </a:solidFill>
                <a:latin typeface="阿里巴巴普惠体 B" panose="00020600040101010101" charset="-122"/>
                <a:ea typeface="阿里巴巴普惠体 B" panose="00020600040101010101" charset="-122"/>
                <a:cs typeface="阿里巴巴普惠体 B" panose="00020600040101010101" charset="-122"/>
              </a:rPr>
              <a:t>2</a:t>
            </a:r>
          </a:p>
        </p:txBody>
      </p:sp>
      <p:sp>
        <p:nvSpPr>
          <p:cNvPr id="13" name="TextBox 12"/>
          <p:cNvSpPr txBox="1"/>
          <p:nvPr/>
        </p:nvSpPr>
        <p:spPr>
          <a:xfrm>
            <a:off x="3934359" y="2422614"/>
            <a:ext cx="7248836" cy="922969"/>
          </a:xfrm>
          <a:prstGeom prst="rect">
            <a:avLst/>
          </a:prstGeom>
          <a:noFill/>
        </p:spPr>
        <p:txBody>
          <a:bodyPr wrap="square" rtlCol="0">
            <a:spAutoFit/>
          </a:bodyPr>
          <a:lstStyle>
            <a:defPPr>
              <a:defRPr lang="zh-CN"/>
            </a:defPPr>
            <a:lvl1pPr>
              <a:defRPr sz="5400" b="1">
                <a:solidFill>
                  <a:schemeClr val="accent2"/>
                </a:solidFill>
                <a:latin typeface="微软雅黑" panose="020B0503020204020204" pitchFamily="34" charset="-122"/>
                <a:ea typeface="微软雅黑" panose="020B0503020204020204" pitchFamily="34" charset="-122"/>
              </a:defRPr>
            </a:lvl1pPr>
          </a:lstStyle>
          <a:p>
            <a:r>
              <a:rPr lang="zh-CN" altLang="en-US" sz="5400" dirty="0">
                <a:solidFill>
                  <a:srgbClr val="C00000"/>
                </a:solidFill>
                <a:latin typeface="宋体" panose="02010600030101010101" pitchFamily="2" charset="-122"/>
                <a:ea typeface="宋体" panose="02010600030101010101" pitchFamily="2" charset="-122"/>
              </a:rPr>
              <a:t>存在的主要问题及原因</a:t>
            </a:r>
          </a:p>
        </p:txBody>
      </p:sp>
      <p:sp>
        <p:nvSpPr>
          <p:cNvPr id="16" name="Oval 39"/>
          <p:cNvSpPr>
            <a:spLocks noChangeAspect="1" noChangeArrowheads="1"/>
          </p:cNvSpPr>
          <p:nvPr/>
        </p:nvSpPr>
        <p:spPr bwMode="auto">
          <a:xfrm>
            <a:off x="4093699" y="3528623"/>
            <a:ext cx="215916" cy="2171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17" name="Oval 40"/>
          <p:cNvSpPr>
            <a:spLocks noChangeAspect="1" noChangeArrowheads="1"/>
          </p:cNvSpPr>
          <p:nvPr/>
        </p:nvSpPr>
        <p:spPr bwMode="auto">
          <a:xfrm>
            <a:off x="4093699" y="4012059"/>
            <a:ext cx="215916" cy="2171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18" name="TextBox 17"/>
          <p:cNvSpPr txBox="1"/>
          <p:nvPr/>
        </p:nvSpPr>
        <p:spPr>
          <a:xfrm>
            <a:off x="4309615" y="3437216"/>
            <a:ext cx="3249163" cy="399954"/>
          </a:xfrm>
          <a:prstGeom prst="rect">
            <a:avLst/>
          </a:prstGeom>
          <a:noFill/>
        </p:spPr>
        <p:txBody>
          <a:bodyPr wrap="square" rtlCol="0">
            <a:spAutoFit/>
          </a:bodyPr>
          <a:lstStyle/>
          <a:p>
            <a:r>
              <a:rPr lang="zh-CN" altLang="en-US" sz="2000" dirty="0">
                <a:solidFill>
                  <a:srgbClr val="C00000"/>
                </a:solidFill>
                <a:latin typeface="宋体" panose="02010600030101010101" pitchFamily="2" charset="-122"/>
                <a:ea typeface="宋体" panose="02010600030101010101" pitchFamily="2" charset="-122"/>
              </a:rPr>
              <a:t>对党建工作重视程度不够</a:t>
            </a:r>
          </a:p>
        </p:txBody>
      </p:sp>
      <p:sp>
        <p:nvSpPr>
          <p:cNvPr id="21" name="TextBox 20"/>
          <p:cNvSpPr txBox="1"/>
          <p:nvPr/>
        </p:nvSpPr>
        <p:spPr>
          <a:xfrm>
            <a:off x="4309615" y="3920652"/>
            <a:ext cx="3130627" cy="399954"/>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2000" dirty="0">
                <a:solidFill>
                  <a:srgbClr val="C00000"/>
                </a:solidFill>
                <a:latin typeface="宋体" panose="02010600030101010101" pitchFamily="2" charset="-122"/>
                <a:ea typeface="宋体" panose="02010600030101010101" pitchFamily="2" charset="-122"/>
              </a:rPr>
              <a:t>基层党组织还比较薄弱</a:t>
            </a:r>
          </a:p>
        </p:txBody>
      </p:sp>
      <p:sp>
        <p:nvSpPr>
          <p:cNvPr id="22" name="Oval 40"/>
          <p:cNvSpPr>
            <a:spLocks noChangeAspect="1" noChangeArrowheads="1"/>
          </p:cNvSpPr>
          <p:nvPr/>
        </p:nvSpPr>
        <p:spPr bwMode="auto">
          <a:xfrm>
            <a:off x="7586234" y="3528623"/>
            <a:ext cx="215916" cy="2171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23" name="TextBox 22"/>
          <p:cNvSpPr txBox="1"/>
          <p:nvPr/>
        </p:nvSpPr>
        <p:spPr>
          <a:xfrm>
            <a:off x="7802150" y="3437216"/>
            <a:ext cx="3007104" cy="399954"/>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dirty="0">
                <a:solidFill>
                  <a:srgbClr val="C00000"/>
                </a:solidFill>
                <a:latin typeface="宋体" panose="02010600030101010101" pitchFamily="2" charset="-122"/>
                <a:ea typeface="宋体" panose="02010600030101010101" pitchFamily="2" charset="-122"/>
              </a:rPr>
              <a:t>党务工作者能力不强</a:t>
            </a:r>
          </a:p>
        </p:txBody>
      </p:sp>
      <p:sp>
        <p:nvSpPr>
          <p:cNvPr id="24" name="Oval 40"/>
          <p:cNvSpPr>
            <a:spLocks noChangeAspect="1" noChangeArrowheads="1"/>
          </p:cNvSpPr>
          <p:nvPr/>
        </p:nvSpPr>
        <p:spPr bwMode="auto">
          <a:xfrm>
            <a:off x="7586234" y="4011179"/>
            <a:ext cx="215916" cy="217142"/>
          </a:xfrm>
          <a:prstGeom prst="ellipse">
            <a:avLst/>
          </a:prstGeom>
          <a:solidFill>
            <a:srgbClr val="C4261D"/>
          </a:solidFill>
          <a:ln w="28575" cap="flat">
            <a:noFill/>
            <a:prstDash val="solid"/>
            <a:miter lim="800000"/>
          </a:ln>
        </p:spPr>
        <p:txBody>
          <a:bodyPr vert="horz" wrap="square" lIns="91404" tIns="45702" rIns="91404" bIns="45702" numCol="1" anchor="t" anchorCtr="0" compatLnSpc="1"/>
          <a:lstStyle/>
          <a:p>
            <a:endParaRPr lang="zh-CN" altLang="en-US" sz="2000" dirty="0">
              <a:solidFill>
                <a:srgbClr val="C00000"/>
              </a:solidFill>
              <a:ea typeface="宋体" panose="02010600030101010101" pitchFamily="2" charset="-122"/>
            </a:endParaRPr>
          </a:p>
        </p:txBody>
      </p:sp>
      <p:sp>
        <p:nvSpPr>
          <p:cNvPr id="2" name="TextBox 24"/>
          <p:cNvSpPr txBox="1"/>
          <p:nvPr/>
        </p:nvSpPr>
        <p:spPr>
          <a:xfrm>
            <a:off x="7802150" y="3919772"/>
            <a:ext cx="3007104" cy="399954"/>
          </a:xfrm>
          <a:prstGeom prst="rect">
            <a:avLst/>
          </a:prstGeom>
          <a:noFill/>
        </p:spPr>
        <p:txBody>
          <a:bodyPr wrap="square" rtlCol="0">
            <a:spAutoFit/>
          </a:bodyPr>
          <a:lstStyle>
            <a:defPPr>
              <a:defRPr lang="zh-CN"/>
            </a:defPPr>
            <a:lvl1pPr>
              <a:defRPr sz="2000">
                <a:solidFill>
                  <a:schemeClr val="accent2"/>
                </a:solidFill>
                <a:latin typeface="+mn-ea"/>
                <a:ea typeface="+mn-ea"/>
              </a:defRPr>
            </a:lvl1pPr>
          </a:lstStyle>
          <a:p>
            <a:r>
              <a:rPr lang="zh-CN" altLang="en-US" sz="2000" dirty="0">
                <a:solidFill>
                  <a:srgbClr val="C00000"/>
                </a:solidFill>
                <a:latin typeface="宋体" panose="02010600030101010101" pitchFamily="2" charset="-122"/>
                <a:ea typeface="宋体" panose="02010600030101010101" pitchFamily="2" charset="-122"/>
              </a:rPr>
              <a:t>党建工作质量不高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90"/>
                                          </p:val>
                                        </p:tav>
                                        <p:tav tm="100000">
                                          <p:val>
                                            <p:fltVal val="0"/>
                                          </p:val>
                                        </p:tav>
                                      </p:tavLst>
                                    </p:anim>
                                    <p:animEffect transition="in" filter="fade">
                                      <p:cBhvr>
                                        <p:cTn id="10" dur="500"/>
                                        <p:tgtEl>
                                          <p:spTgt spid="28"/>
                                        </p:tgtEl>
                                      </p:cBhvr>
                                    </p:animEffect>
                                  </p:childTnLst>
                                </p:cTn>
                              </p:par>
                              <p:par>
                                <p:cTn id="11" presetID="8" presetClass="emph" presetSubtype="0" fill="hold" grpId="1" nodeType="withEffect">
                                  <p:stCondLst>
                                    <p:cond delay="0"/>
                                  </p:stCondLst>
                                  <p:childTnLst>
                                    <p:animRot by="21600000">
                                      <p:cBhvr>
                                        <p:cTn id="12" dur="500" fill="hold"/>
                                        <p:tgtEl>
                                          <p:spTgt spid="28"/>
                                        </p:tgtEl>
                                        <p:attrNameLst>
                                          <p:attrName>r</p:attrName>
                                        </p:attrNameLst>
                                      </p:cBhvr>
                                    </p:animRo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by="(-#ppt_w*2)" calcmode="lin" valueType="num">
                                      <p:cBhvr rctx="PPT">
                                        <p:cTn id="16" dur="250" autoRev="1" fill="hold">
                                          <p:stCondLst>
                                            <p:cond delay="0"/>
                                          </p:stCondLst>
                                        </p:cTn>
                                        <p:tgtEl>
                                          <p:spTgt spid="13"/>
                                        </p:tgtEl>
                                        <p:attrNameLst>
                                          <p:attrName>ppt_w</p:attrName>
                                        </p:attrNameLst>
                                      </p:cBhvr>
                                    </p:anim>
                                    <p:anim by="(#ppt_w*0.50)" calcmode="lin" valueType="num">
                                      <p:cBhvr>
                                        <p:cTn id="17" dur="250" decel="50000" autoRev="1" fill="hold">
                                          <p:stCondLst>
                                            <p:cond delay="0"/>
                                          </p:stCondLst>
                                        </p:cTn>
                                        <p:tgtEl>
                                          <p:spTgt spid="13"/>
                                        </p:tgtEl>
                                        <p:attrNameLst>
                                          <p:attrName>ppt_x</p:attrName>
                                        </p:attrNameLst>
                                      </p:cBhvr>
                                    </p:anim>
                                    <p:anim from="(-#ppt_h/2)" to="(#ppt_y)" calcmode="lin" valueType="num">
                                      <p:cBhvr>
                                        <p:cTn id="18" dur="500" fill="hold">
                                          <p:stCondLst>
                                            <p:cond delay="0"/>
                                          </p:stCondLst>
                                        </p:cTn>
                                        <p:tgtEl>
                                          <p:spTgt spid="13"/>
                                        </p:tgtEl>
                                        <p:attrNameLst>
                                          <p:attrName>ppt_y</p:attrName>
                                        </p:attrNameLst>
                                      </p:cBhvr>
                                    </p:anim>
                                    <p:animRot by="21600000">
                                      <p:cBhvr>
                                        <p:cTn id="19" dur="500" fill="hold">
                                          <p:stCondLst>
                                            <p:cond delay="0"/>
                                          </p:stCondLst>
                                        </p:cTn>
                                        <p:tgtEl>
                                          <p:spTgt spid="13"/>
                                        </p:tgtEl>
                                        <p:attrNameLst>
                                          <p:attrName>r</p:attrName>
                                        </p:attrNameLst>
                                      </p:cBhvr>
                                    </p:animRot>
                                  </p:childTnLst>
                                </p:cTn>
                              </p:par>
                            </p:childTnLst>
                          </p:cTn>
                        </p:par>
                        <p:par>
                          <p:cTn id="20" fill="hold">
                            <p:stCondLst>
                              <p:cond delay="1450"/>
                            </p:stCondLst>
                            <p:childTnLst>
                              <p:par>
                                <p:cTn id="21" presetID="2"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195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2450"/>
                            </p:stCondLst>
                            <p:childTnLst>
                              <p:par>
                                <p:cTn id="37" presetID="2" presetClass="entr" presetSubtype="12"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1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par>
                          <p:cTn id="45" fill="hold">
                            <p:stCondLst>
                              <p:cond delay="295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par>
                                <p:cTn id="49" presetID="22" presetClass="entr" presetSubtype="8" fill="hold" grpId="0" nodeType="withEffect">
                                  <p:stCondLst>
                                    <p:cond delay="10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13" grpId="0"/>
      <p:bldP spid="16" grpId="0" bldLvl="0" animBg="1"/>
      <p:bldP spid="17" grpId="0" bldLvl="0" animBg="1"/>
      <p:bldP spid="18" grpId="0"/>
      <p:bldP spid="21" grpId="0"/>
      <p:bldP spid="22" grpId="0" bldLvl="0" animBg="1"/>
      <p:bldP spid="23" grpId="0"/>
      <p:bldP spid="24" grpId="0" bldLvl="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办公资源网：www.bangongziyuan.com">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1507</Words>
  <Application>Microsoft Office PowerPoint</Application>
  <PresentationFormat>宽屏</PresentationFormat>
  <Paragraphs>112</Paragraphs>
  <Slides>17</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阿里巴巴普惠体 B</vt:lpstr>
      <vt:lpstr>阿里巴巴普惠体 M</vt:lpstr>
      <vt:lpstr>阿里巴巴普惠体 R</vt:lpstr>
      <vt:lpstr>宋体</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www.bangongziyuan.com</cp:keywords>
  <dc:description>办公资源网:www.bangongziyuan.com;</dc:description>
  <cp:lastModifiedBy/>
  <cp:revision>5</cp:revision>
  <dcterms:created xsi:type="dcterms:W3CDTF">2018-03-01T02:03:00Z</dcterms:created>
  <dcterms:modified xsi:type="dcterms:W3CDTF">2021-01-05T07:54:09Z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