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64" r:id="rId2"/>
    <p:sldId id="365" r:id="rId3"/>
    <p:sldId id="366" r:id="rId4"/>
    <p:sldId id="367" r:id="rId5"/>
    <p:sldId id="372" r:id="rId6"/>
    <p:sldId id="373" r:id="rId7"/>
    <p:sldId id="370" r:id="rId8"/>
    <p:sldId id="371" r:id="rId9"/>
    <p:sldId id="368" r:id="rId10"/>
    <p:sldId id="377" r:id="rId11"/>
    <p:sldId id="378" r:id="rId12"/>
    <p:sldId id="379" r:id="rId13"/>
    <p:sldId id="380" r:id="rId14"/>
    <p:sldId id="369" r:id="rId15"/>
    <p:sldId id="381" r:id="rId16"/>
    <p:sldId id="382" r:id="rId17"/>
    <p:sldId id="383" r:id="rId18"/>
    <p:sldId id="384" r:id="rId19"/>
    <p:sldId id="38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2C3"/>
    <a:srgbClr val="F0D094"/>
    <a:srgbClr val="F6E8D5"/>
    <a:srgbClr val="FFECC6"/>
    <a:srgbClr val="D52C23"/>
    <a:srgbClr val="F8E0B6"/>
    <a:srgbClr val="F1D3A1"/>
    <a:srgbClr val="FAF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314" autoAdjust="0"/>
  </p:normalViewPr>
  <p:slideViewPr>
    <p:cSldViewPr snapToGrid="0" showGuides="1">
      <p:cViewPr varScale="1">
        <p:scale>
          <a:sx n="108" d="100"/>
          <a:sy n="108" d="100"/>
        </p:scale>
        <p:origin x="768" y="78"/>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0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EF08EFC-7D94-413E-A9DD-4B457B09E705}"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D1579DB7-20A5-4116-A6D7-555C79E3687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18" Type="http://schemas.openxmlformats.org/officeDocument/2006/relationships/image" Target="../media/image7.png"/><Relationship Id="rId3" Type="http://schemas.openxmlformats.org/officeDocument/2006/relationships/tags" Target="../tags/tag3.xml"/><Relationship Id="rId21" Type="http://schemas.openxmlformats.org/officeDocument/2006/relationships/image" Target="../media/image10.png"/><Relationship Id="rId7" Type="http://schemas.openxmlformats.org/officeDocument/2006/relationships/tags" Target="../tags/tag7.xml"/><Relationship Id="rId12" Type="http://schemas.openxmlformats.org/officeDocument/2006/relationships/image" Target="../media/image2.png"/><Relationship Id="rId17" Type="http://schemas.microsoft.com/office/2007/relationships/hdphoto" Target="../media/hdphoto1.wdp"/><Relationship Id="rId25" Type="http://schemas.microsoft.com/office/2007/relationships/hdphoto" Target="../media/hdphoto2.wdp"/><Relationship Id="rId2" Type="http://schemas.openxmlformats.org/officeDocument/2006/relationships/tags" Target="../tags/tag2.xml"/><Relationship Id="rId16" Type="http://schemas.openxmlformats.org/officeDocument/2006/relationships/image" Target="../media/image6.png"/><Relationship Id="rId20"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24" Type="http://schemas.openxmlformats.org/officeDocument/2006/relationships/image" Target="../media/image13.png"/><Relationship Id="rId5" Type="http://schemas.openxmlformats.org/officeDocument/2006/relationships/tags" Target="../tags/tag5.xml"/><Relationship Id="rId15" Type="http://schemas.openxmlformats.org/officeDocument/2006/relationships/image" Target="../media/image5.png"/><Relationship Id="rId23" Type="http://schemas.openxmlformats.org/officeDocument/2006/relationships/image" Target="../media/image12.png"/><Relationship Id="rId10" Type="http://schemas.openxmlformats.org/officeDocument/2006/relationships/tags" Target="../tags/tag10.xml"/><Relationship Id="rId19" Type="http://schemas.openxmlformats.org/officeDocument/2006/relationships/image" Target="../media/image8.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3.png"/><Relationship Id="rId18" Type="http://schemas.openxmlformats.org/officeDocument/2006/relationships/image" Target="../media/image7.png"/><Relationship Id="rId3" Type="http://schemas.openxmlformats.org/officeDocument/2006/relationships/tags" Target="../tags/tag17.xml"/><Relationship Id="rId21" Type="http://schemas.openxmlformats.org/officeDocument/2006/relationships/image" Target="../media/image10.png"/><Relationship Id="rId7" Type="http://schemas.openxmlformats.org/officeDocument/2006/relationships/tags" Target="../tags/tag21.xml"/><Relationship Id="rId12" Type="http://schemas.openxmlformats.org/officeDocument/2006/relationships/image" Target="../media/image2.png"/><Relationship Id="rId17" Type="http://schemas.microsoft.com/office/2007/relationships/hdphoto" Target="../media/hdphoto1.wdp"/><Relationship Id="rId25" Type="http://schemas.microsoft.com/office/2007/relationships/hdphoto" Target="../media/hdphoto2.wdp"/><Relationship Id="rId2" Type="http://schemas.openxmlformats.org/officeDocument/2006/relationships/tags" Target="../tags/tag16.xml"/><Relationship Id="rId16" Type="http://schemas.openxmlformats.org/officeDocument/2006/relationships/image" Target="../media/image6.png"/><Relationship Id="rId20" Type="http://schemas.openxmlformats.org/officeDocument/2006/relationships/image" Target="../media/image9.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1.xml"/><Relationship Id="rId24" Type="http://schemas.openxmlformats.org/officeDocument/2006/relationships/image" Target="../media/image13.png"/><Relationship Id="rId5" Type="http://schemas.openxmlformats.org/officeDocument/2006/relationships/tags" Target="../tags/tag19.xml"/><Relationship Id="rId15" Type="http://schemas.openxmlformats.org/officeDocument/2006/relationships/image" Target="../media/image5.png"/><Relationship Id="rId23" Type="http://schemas.openxmlformats.org/officeDocument/2006/relationships/image" Target="../media/image12.png"/><Relationship Id="rId10" Type="http://schemas.openxmlformats.org/officeDocument/2006/relationships/tags" Target="../tags/tag24.xml"/><Relationship Id="rId19" Type="http://schemas.openxmlformats.org/officeDocument/2006/relationships/image" Target="../media/image8.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4.png"/><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p:cNvPicPr>
            <a:picLocks noChangeAspect="1"/>
          </p:cNvPicPr>
          <p:nvPr/>
        </p:nvPicPr>
        <p:blipFill rotWithShape="1">
          <a:blip r:embed="rId13">
            <a:extLst>
              <a:ext uri="{28A0092B-C50C-407E-A947-70E740481C1C}">
                <a14:useLocalDpi xmlns:a14="http://schemas.microsoft.com/office/drawing/2010/main" val="0"/>
              </a:ext>
            </a:extLst>
          </a:blip>
          <a:srcRect t="46421"/>
          <a:stretch>
            <a:fillRect/>
          </a:stretch>
        </p:blipFill>
        <p:spPr>
          <a:xfrm>
            <a:off x="-22559" y="5329189"/>
            <a:ext cx="12237117" cy="1520446"/>
          </a:xfrm>
          <a:prstGeom prst="rect">
            <a:avLst/>
          </a:prstGeom>
        </p:spPr>
      </p:pic>
      <p:pic>
        <p:nvPicPr>
          <p:cNvPr id="9" name="图片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p:cNvPicPr>
            <a:picLocks noChangeAspect="1"/>
          </p:cNvPicPr>
          <p:nvPr/>
        </p:nvPicPr>
        <p:blipFill rotWithShape="1">
          <a:blip r:embed="rId19" cstate="print">
            <a:extLst>
              <a:ext uri="{28A0092B-C50C-407E-A947-70E740481C1C}">
                <a14:useLocalDpi xmlns:a14="http://schemas.microsoft.com/office/drawing/2010/main" val="0"/>
              </a:ext>
            </a:extLst>
          </a:blip>
          <a:srcRect b="10181"/>
          <a:stretch>
            <a:fillRect/>
          </a:stretch>
        </p:blipFill>
        <p:spPr>
          <a:xfrm>
            <a:off x="3998438" y="3970299"/>
            <a:ext cx="4297222" cy="1292935"/>
          </a:xfrm>
          <a:prstGeom prst="rect">
            <a:avLst/>
          </a:prstGeom>
        </p:spPr>
      </p:pic>
      <p:sp>
        <p:nvSpPr>
          <p:cNvPr id="46" name="PA-102224"/>
          <p:cNvSpPr/>
          <p:nvPr>
            <p:custDataLst>
              <p:tags r:id="rId1"/>
            </p:custDataLst>
          </p:nvPr>
        </p:nvSpPr>
        <p:spPr>
          <a:xfrm>
            <a:off x="1727563" y="1058937"/>
            <a:ext cx="849463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a:t>
            </a:r>
            <a:r>
              <a:rPr kumimoji="0" lang="zh-CN" altLang="en-US"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治国理政</a:t>
            </a:r>
            <a:r>
              <a:rPr kumimoji="0" lang="en-US" altLang="zh-CN"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a:t>
            </a:r>
            <a:r>
              <a:rPr kumimoji="0" lang="zh-CN" altLang="en-US"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第三卷</a:t>
            </a:r>
          </a:p>
        </p:txBody>
      </p:sp>
      <p:grpSp>
        <p:nvGrpSpPr>
          <p:cNvPr id="47" name="PA-102214"/>
          <p:cNvGrpSpPr/>
          <p:nvPr>
            <p:custDataLst>
              <p:tags r:id="rId2"/>
            </p:custDataLst>
          </p:nvPr>
        </p:nvGrpSpPr>
        <p:grpSpPr>
          <a:xfrm>
            <a:off x="2384279" y="2290799"/>
            <a:ext cx="7525539" cy="315265"/>
            <a:chOff x="1188720" y="5413580"/>
            <a:chExt cx="9814562" cy="411158"/>
          </a:xfrm>
          <a:solidFill>
            <a:srgbClr val="FF0000"/>
          </a:solidFill>
        </p:grpSpPr>
        <p:sp>
          <p:nvSpPr>
            <p:cNvPr id="48" name="PA-矩形 10"/>
            <p:cNvSpPr/>
            <p:nvPr>
              <p:custDataLst>
                <p:tags r:id="rId4"/>
              </p:custDataLst>
            </p:nvPr>
          </p:nvSpPr>
          <p:spPr>
            <a:xfrm>
              <a:off x="1188720" y="5604759"/>
              <a:ext cx="4003040" cy="288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49" name="PA-矩形 11"/>
            <p:cNvSpPr/>
            <p:nvPr>
              <p:custDataLst>
                <p:tags r:id="rId5"/>
              </p:custDataLst>
            </p:nvPr>
          </p:nvSpPr>
          <p:spPr>
            <a:xfrm>
              <a:off x="7000242" y="5604759"/>
              <a:ext cx="4003040" cy="288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grpSp>
          <p:nvGrpSpPr>
            <p:cNvPr id="50" name="组合 49"/>
            <p:cNvGrpSpPr/>
            <p:nvPr/>
          </p:nvGrpSpPr>
          <p:grpSpPr>
            <a:xfrm>
              <a:off x="5406442" y="5413580"/>
              <a:ext cx="1379118" cy="411158"/>
              <a:chOff x="5402520" y="5413580"/>
              <a:chExt cx="1379118" cy="411158"/>
            </a:xfrm>
            <a:grpFill/>
          </p:grpSpPr>
          <p:sp>
            <p:nvSpPr>
              <p:cNvPr id="51" name="PA-5-Point Star 13"/>
              <p:cNvSpPr/>
              <p:nvPr>
                <p:custDataLst>
                  <p:tags r:id="rId6"/>
                </p:custDataLst>
              </p:nvPr>
            </p:nvSpPr>
            <p:spPr>
              <a:xfrm>
                <a:off x="5886500" y="5413580"/>
                <a:ext cx="411158" cy="41115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2" name="PA-5-Point Star 14"/>
              <p:cNvSpPr/>
              <p:nvPr>
                <p:custDataLst>
                  <p:tags r:id="rId7"/>
                </p:custDataLst>
              </p:nvPr>
            </p:nvSpPr>
            <p:spPr>
              <a:xfrm>
                <a:off x="5586085" y="5494700"/>
                <a:ext cx="248918" cy="24891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3" name="PA-5-Point Star 15"/>
              <p:cNvSpPr/>
              <p:nvPr>
                <p:custDataLst>
                  <p:tags r:id="rId8"/>
                </p:custDataLst>
              </p:nvPr>
            </p:nvSpPr>
            <p:spPr>
              <a:xfrm>
                <a:off x="6349155" y="5494700"/>
                <a:ext cx="248918" cy="24891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4" name="PA-5-Point Star 16"/>
              <p:cNvSpPr/>
              <p:nvPr>
                <p:custDataLst>
                  <p:tags r:id="rId9"/>
                </p:custDataLst>
              </p:nvPr>
            </p:nvSpPr>
            <p:spPr>
              <a:xfrm>
                <a:off x="5402520" y="5553125"/>
                <a:ext cx="132068" cy="13206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5" name="PA-5-Point Star 17"/>
              <p:cNvSpPr/>
              <p:nvPr>
                <p:custDataLst>
                  <p:tags r:id="rId10"/>
                </p:custDataLst>
              </p:nvPr>
            </p:nvSpPr>
            <p:spPr>
              <a:xfrm>
                <a:off x="6649570" y="5553125"/>
                <a:ext cx="132068" cy="13206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grpSp>
      </p:grpSp>
      <p:grpSp>
        <p:nvGrpSpPr>
          <p:cNvPr id="58" name="组合 57"/>
          <p:cNvGrpSpPr/>
          <p:nvPr/>
        </p:nvGrpSpPr>
        <p:grpSpPr>
          <a:xfrm>
            <a:off x="1360484" y="2777081"/>
            <a:ext cx="9544058" cy="584775"/>
            <a:chOff x="1400202" y="2981958"/>
            <a:chExt cx="9544058" cy="584775"/>
          </a:xfrm>
        </p:grpSpPr>
        <p:pic>
          <p:nvPicPr>
            <p:cNvPr id="5" name="图片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00202" y="3058207"/>
              <a:ext cx="454754" cy="437167"/>
            </a:xfrm>
            <a:prstGeom prst="rect">
              <a:avLst/>
            </a:prstGeom>
          </p:spPr>
        </p:pic>
        <p:sp>
          <p:nvSpPr>
            <p:cNvPr id="56" name="PA-102215"/>
            <p:cNvSpPr/>
            <p:nvPr>
              <p:custDataLst>
                <p:tags r:id="rId3"/>
              </p:custDataLst>
            </p:nvPr>
          </p:nvSpPr>
          <p:spPr>
            <a:xfrm>
              <a:off x="1854956" y="2981958"/>
              <a:ext cx="8634550" cy="58477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之谱写新时代中国特色社会主义新篇章</a:t>
              </a:r>
            </a:p>
          </p:txBody>
        </p:sp>
        <p:pic>
          <p:nvPicPr>
            <p:cNvPr id="57" name="图片 5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489506" y="3033571"/>
              <a:ext cx="454754" cy="437167"/>
            </a:xfrm>
            <a:prstGeom prst="rect">
              <a:avLst/>
            </a:prstGeom>
          </p:spPr>
        </p:pic>
      </p:grpSp>
      <p:sp>
        <p:nvSpPr>
          <p:cNvPr id="59" name="矩形 58"/>
          <p:cNvSpPr/>
          <p:nvPr/>
        </p:nvSpPr>
        <p:spPr>
          <a:xfrm>
            <a:off x="3622411" y="3510339"/>
            <a:ext cx="1834156" cy="369332"/>
          </a:xfrm>
          <a:prstGeom prst="rect">
            <a:avLst/>
          </a:prstGeom>
        </p:spPr>
        <p:txBody>
          <a:bodyPr wrap="none">
            <a:spAutoFit/>
          </a:bodyPr>
          <a:lstStyle/>
          <a:p>
            <a:pPr lvl="0">
              <a:defRPr/>
            </a:pPr>
            <a:r>
              <a:rPr lang="zh-CN" altLang="en-US" b="1">
                <a:solidFill>
                  <a:srgbClr val="FF0000"/>
                </a:solidFill>
                <a:latin typeface="+mn-ea"/>
                <a:cs typeface="+mn-ea"/>
                <a:sym typeface="+mn-lt"/>
              </a:rPr>
              <a:t>汇报人：</a:t>
            </a:r>
            <a:r>
              <a:rPr lang="en-US" altLang="zh-CN" b="1">
                <a:solidFill>
                  <a:srgbClr val="FF0000"/>
                </a:solidFill>
                <a:latin typeface="+mn-ea"/>
                <a:cs typeface="+mn-ea"/>
                <a:sym typeface="+mn-lt"/>
              </a:rPr>
              <a:t>xiazaii</a:t>
            </a:r>
            <a:endParaRPr lang="zh-CN" altLang="en-US" b="1" dirty="0">
              <a:solidFill>
                <a:srgbClr val="FF0000"/>
              </a:solidFill>
              <a:latin typeface="+mn-ea"/>
              <a:cs typeface="+mn-ea"/>
              <a:sym typeface="+mn-lt"/>
            </a:endParaRPr>
          </a:p>
        </p:txBody>
      </p:sp>
      <p:sp>
        <p:nvSpPr>
          <p:cNvPr id="60" name="矩形 59"/>
          <p:cNvSpPr/>
          <p:nvPr/>
        </p:nvSpPr>
        <p:spPr>
          <a:xfrm>
            <a:off x="6743450" y="3533087"/>
            <a:ext cx="1947969" cy="369332"/>
          </a:xfrm>
          <a:prstGeom prst="rect">
            <a:avLst/>
          </a:prstGeom>
        </p:spPr>
        <p:txBody>
          <a:bodyPr wrap="none">
            <a:spAutoFit/>
          </a:bodyPr>
          <a:lstStyle/>
          <a:p>
            <a:pPr lvl="0">
              <a:defRPr/>
            </a:pPr>
            <a:r>
              <a:rPr lang="zh-CN" altLang="en-US" b="1" dirty="0">
                <a:solidFill>
                  <a:srgbClr val="FF0000"/>
                </a:solidFill>
                <a:cs typeface="+mn-ea"/>
                <a:sym typeface="+mn-lt"/>
              </a:rPr>
              <a:t>汇报时间：</a:t>
            </a:r>
            <a:r>
              <a:rPr lang="en-US" altLang="zh-CN" b="1" dirty="0">
                <a:solidFill>
                  <a:srgbClr val="FF0000"/>
                </a:solidFill>
                <a:latin typeface="+mn-ea"/>
                <a:cs typeface="+mn-ea"/>
                <a:sym typeface="+mn-lt"/>
              </a:rPr>
              <a:t>20XX</a:t>
            </a:r>
            <a:endParaRPr lang="zh-CN" altLang="en-US" b="1" dirty="0">
              <a:solidFill>
                <a:srgbClr val="FF0000"/>
              </a:solidFill>
              <a:latin typeface="+mn-ea"/>
              <a:cs typeface="+mn-ea"/>
              <a:sym typeface="+mn-lt"/>
            </a:endParaRPr>
          </a:p>
        </p:txBody>
      </p:sp>
      <p:pic>
        <p:nvPicPr>
          <p:cNvPr id="62" name="图片 6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p:cNvPicPr>
            <a:picLocks noChangeAspect="1"/>
          </p:cNvPicPr>
          <p:nvPr/>
        </p:nvPicPr>
        <p:blipFill rotWithShape="1">
          <a:blip r:embed="rId22">
            <a:extLst>
              <a:ext uri="{28A0092B-C50C-407E-A947-70E740481C1C}">
                <a14:useLocalDpi xmlns:a14="http://schemas.microsoft.com/office/drawing/2010/main" val="0"/>
              </a:ext>
            </a:extLst>
          </a:blip>
          <a:srcRect t="54197"/>
          <a:stretch>
            <a:fillRect/>
          </a:stretch>
        </p:blipFill>
        <p:spPr>
          <a:xfrm>
            <a:off x="-8605" y="4013973"/>
            <a:ext cx="12237118" cy="2818423"/>
          </a:xfrm>
          <a:prstGeom prst="rect">
            <a:avLst/>
          </a:prstGeom>
        </p:spPr>
      </p:pic>
      <p:pic>
        <p:nvPicPr>
          <p:cNvPr id="64" name="图片 6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59946" y="419358"/>
            <a:ext cx="1289191" cy="938966"/>
          </a:xfrm>
          <a:prstGeom prst="rect">
            <a:avLst/>
          </a:prstGeom>
        </p:spPr>
      </p:pic>
      <p:pic>
        <p:nvPicPr>
          <p:cNvPr id="65" name="图片 64"/>
          <p:cNvPicPr>
            <a:picLocks noChangeAspect="1"/>
          </p:cNvPicPr>
          <p:nvPr/>
        </p:nvPicPr>
        <p:blipFill rotWithShape="1">
          <a:blip r:embed="rId24" cstate="print">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rcRect t="55497"/>
          <a:stretch>
            <a:fillRect/>
          </a:stretch>
        </p:blipFill>
        <p:spPr>
          <a:xfrm flipH="1">
            <a:off x="329191" y="1766184"/>
            <a:ext cx="1609818" cy="521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23" presetClass="entr" presetSubtype="36"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strVal val="(6*min(max(#ppt_w*#ppt_h,.3),1)-7.4)/-.7*#ppt_w"/>
                                          </p:val>
                                        </p:tav>
                                        <p:tav tm="100000">
                                          <p:val>
                                            <p:strVal val="#ppt_w"/>
                                          </p:val>
                                        </p:tav>
                                      </p:tavLst>
                                    </p:anim>
                                    <p:anim calcmode="lin" valueType="num">
                                      <p:cBhvr>
                                        <p:cTn id="50" dur="500" fill="hold"/>
                                        <p:tgtEl>
                                          <p:spTgt spid="46"/>
                                        </p:tgtEl>
                                        <p:attrNameLst>
                                          <p:attrName>ppt_h</p:attrName>
                                        </p:attrNameLst>
                                      </p:cBhvr>
                                      <p:tavLst>
                                        <p:tav tm="0">
                                          <p:val>
                                            <p:strVal val="(6*min(max(#ppt_w*#ppt_h,.3),1)-7.4)/-.7*#ppt_h"/>
                                          </p:val>
                                        </p:tav>
                                        <p:tav tm="100000">
                                          <p:val>
                                            <p:strVal val="#ppt_h"/>
                                          </p:val>
                                        </p:tav>
                                      </p:tavLst>
                                    </p:anim>
                                    <p:anim calcmode="lin" valueType="num">
                                      <p:cBhvr>
                                        <p:cTn id="51" dur="500" fill="hold"/>
                                        <p:tgtEl>
                                          <p:spTgt spid="46"/>
                                        </p:tgtEl>
                                        <p:attrNameLst>
                                          <p:attrName>ppt_x</p:attrName>
                                        </p:attrNameLst>
                                      </p:cBhvr>
                                      <p:tavLst>
                                        <p:tav tm="0">
                                          <p:val>
                                            <p:fltVal val="0.5"/>
                                          </p:val>
                                        </p:tav>
                                        <p:tav tm="100000">
                                          <p:val>
                                            <p:strVal val="#ppt_x"/>
                                          </p:val>
                                        </p:tav>
                                      </p:tavLst>
                                    </p:anim>
                                    <p:anim calcmode="lin" valueType="num">
                                      <p:cBhvr>
                                        <p:cTn id="52" dur="500" fill="hold"/>
                                        <p:tgtEl>
                                          <p:spTgt spid="46"/>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6500"/>
                            </p:stCondLst>
                            <p:childTnLst>
                              <p:par>
                                <p:cTn id="54" presetID="53" presetClass="entr" presetSubtype="16"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par>
                          <p:cTn id="59" fill="hold">
                            <p:stCondLst>
                              <p:cond delay="7000"/>
                            </p:stCondLst>
                            <p:childTnLst>
                              <p:par>
                                <p:cTn id="60" presetID="16" presetClass="entr" presetSubtype="21"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arn(inVertical)">
                                      <p:cBhvr>
                                        <p:cTn id="62" dur="500"/>
                                        <p:tgtEl>
                                          <p:spTgt spid="58"/>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1000"/>
                                        <p:tgtEl>
                                          <p:spTgt spid="60"/>
                                        </p:tgtEl>
                                      </p:cBhvr>
                                    </p:animEffect>
                                    <p:anim calcmode="lin" valueType="num">
                                      <p:cBhvr>
                                        <p:cTn id="67" dur="1000" fill="hold"/>
                                        <p:tgtEl>
                                          <p:spTgt spid="60"/>
                                        </p:tgtEl>
                                        <p:attrNameLst>
                                          <p:attrName>ppt_x</p:attrName>
                                        </p:attrNameLst>
                                      </p:cBhvr>
                                      <p:tavLst>
                                        <p:tav tm="0">
                                          <p:val>
                                            <p:strVal val="#ppt_x"/>
                                          </p:val>
                                        </p:tav>
                                        <p:tav tm="100000">
                                          <p:val>
                                            <p:strVal val="#ppt_x"/>
                                          </p:val>
                                        </p:tav>
                                      </p:tavLst>
                                    </p:anim>
                                    <p:anim calcmode="lin" valueType="num">
                                      <p:cBhvr>
                                        <p:cTn id="68" dur="1000" fill="hold"/>
                                        <p:tgtEl>
                                          <p:spTgt spid="6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10" presetClass="entr" presetSubtype="0"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par>
                                <p:cTn id="78" presetID="10" presetClass="entr" presetSubtype="0" fill="hold"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9" grpId="0"/>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回应和解答“时代之问”</a:t>
            </a:r>
          </a:p>
        </p:txBody>
      </p:sp>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p:cNvGrpSpPr/>
          <p:nvPr/>
        </p:nvGrpSpPr>
        <p:grpSpPr>
          <a:xfrm>
            <a:off x="574261" y="2961518"/>
            <a:ext cx="8191089" cy="3508730"/>
            <a:chOff x="2388306" y="4358568"/>
            <a:chExt cx="8191089" cy="2839081"/>
          </a:xfrm>
          <a:noFill/>
        </p:grpSpPr>
        <p:sp>
          <p:nvSpPr>
            <p:cNvPr id="5" name="同侧圆角矩形 16"/>
            <p:cNvSpPr/>
            <p:nvPr/>
          </p:nvSpPr>
          <p:spPr>
            <a:xfrm>
              <a:off x="2388306" y="4358568"/>
              <a:ext cx="8191089" cy="2499875"/>
            </a:xfrm>
            <a:prstGeom prst="round2SameRect">
              <a:avLst/>
            </a:prstGeom>
            <a:grp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6" name="PA-矩形 36"/>
            <p:cNvSpPr>
              <a:spLocks noChangeArrowheads="1"/>
            </p:cNvSpPr>
            <p:nvPr>
              <p:custDataLst>
                <p:tags r:id="rId1"/>
              </p:custDataLst>
            </p:nvPr>
          </p:nvSpPr>
          <p:spPr bwMode="auto">
            <a:xfrm>
              <a:off x="2738051" y="4487420"/>
              <a:ext cx="7543634" cy="2710229"/>
            </a:xfrm>
            <a:prstGeom prst="rect">
              <a:avLst/>
            </a:prstGeom>
            <a:grpFill/>
            <a:ln w="9525">
              <a:noFill/>
              <a:miter lim="800000"/>
            </a:ln>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50000"/>
                </a:lnSpc>
                <a:defRPr/>
              </a:pPr>
              <a:r>
                <a:rPr lang="zh-CN" altLang="en-US" sz="2000" dirty="0">
                  <a:latin typeface="+mn-ea"/>
                  <a:ea typeface="+mn-ea"/>
                  <a:cs typeface="+mn-ea"/>
                  <a:sym typeface="+mn-lt"/>
                </a:rPr>
                <a:t>一切划时代的体系的真正的内容都是由于产生这些体系的那个时期的需要而形成起来的</a:t>
              </a:r>
            </a:p>
            <a:p>
              <a:pPr lvl="0" algn="just">
                <a:lnSpc>
                  <a:spcPct val="150000"/>
                </a:lnSpc>
                <a:spcBef>
                  <a:spcPts val="0"/>
                </a:spcBef>
                <a:buNone/>
                <a:defRPr/>
              </a:pPr>
              <a:r>
                <a:rPr lang="zh-CN" altLang="en-US" sz="2000" dirty="0">
                  <a:latin typeface="+mn-ea"/>
                  <a:ea typeface="+mn-ea"/>
                  <a:cs typeface="+mn-ea"/>
                  <a:sym typeface="+mn-lt"/>
                </a:rPr>
                <a:t>随着时代的发展，旧的矛盾问题解决了，新的矛盾问题又会产生，指导解决这些矛盾问题的思想理论也随之不断创新。两年多来，我们党不断推进实践基础上的理论创新，习近平新时代中国特色社会主义思想在回应和解答“时代之问”中不断丰富发展。 </a:t>
              </a:r>
            </a:p>
          </p:txBody>
        </p:sp>
      </p:grpSp>
      <p:grpSp>
        <p:nvGrpSpPr>
          <p:cNvPr id="7" name="组合 6"/>
          <p:cNvGrpSpPr/>
          <p:nvPr/>
        </p:nvGrpSpPr>
        <p:grpSpPr>
          <a:xfrm>
            <a:off x="574262" y="1812408"/>
            <a:ext cx="4936315" cy="764423"/>
            <a:chOff x="1101517" y="3380525"/>
            <a:chExt cx="4936315" cy="764423"/>
          </a:xfrm>
        </p:grpSpPr>
        <p:grpSp>
          <p:nvGrpSpPr>
            <p:cNvPr id="8" name="组合 7"/>
            <p:cNvGrpSpPr/>
            <p:nvPr/>
          </p:nvGrpSpPr>
          <p:grpSpPr>
            <a:xfrm>
              <a:off x="1101517" y="3380525"/>
              <a:ext cx="4936315" cy="764423"/>
              <a:chOff x="1219329" y="1739626"/>
              <a:chExt cx="4936315" cy="764423"/>
            </a:xfrm>
          </p:grpSpPr>
          <p:sp>
            <p:nvSpPr>
              <p:cNvPr id="11" name="Rounded Rectangle 38"/>
              <p:cNvSpPr/>
              <p:nvPr/>
            </p:nvSpPr>
            <p:spPr>
              <a:xfrm rot="16200000">
                <a:off x="3305275" y="-346320"/>
                <a:ext cx="764423" cy="4936315"/>
              </a:xfrm>
              <a:prstGeom prst="roundRect">
                <a:avLst>
                  <a:gd name="adj" fmla="val 50000"/>
                </a:avLst>
              </a:prstGeom>
              <a:solidFill>
                <a:srgbClr val="FF0000"/>
              </a:solidFill>
              <a:ln w="12700" cap="flat" cmpd="sng" algn="ctr">
                <a:noFill/>
                <a:prstDash val="solid"/>
                <a:miter lim="800000"/>
              </a:ln>
              <a:effectLst/>
            </p:spPr>
            <p:txBody>
              <a:bodyPr rtlCol="0" anchor="ctr"/>
              <a:lstStyle/>
              <a:p>
                <a:pPr algn="ctr" defTabSz="914400">
                  <a:defRPr/>
                </a:pPr>
                <a:endParaRPr lang="en-US" sz="3200" kern="0" dirty="0">
                  <a:solidFill>
                    <a:srgbClr val="FFFFFF"/>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2" name="文本框 11"/>
              <p:cNvSpPr txBox="1"/>
              <p:nvPr/>
            </p:nvSpPr>
            <p:spPr>
              <a:xfrm>
                <a:off x="1959247" y="1833372"/>
                <a:ext cx="3999627" cy="584775"/>
              </a:xfrm>
              <a:prstGeom prst="rect">
                <a:avLst/>
              </a:prstGeom>
              <a:noFill/>
            </p:spPr>
            <p:txBody>
              <a:bodyPr wrap="square" rtlCol="0">
                <a:spAutoFit/>
              </a:bodyPr>
              <a:lstStyle/>
              <a:p>
                <a:pPr lvl="0" algn="ctr" defTabSz="1219200">
                  <a:defRPr/>
                </a:pPr>
                <a:r>
                  <a:rPr lang="zh-CN" altLang="en-US" sz="3200" b="1" kern="0" dirty="0">
                    <a:gradFill>
                      <a:gsLst>
                        <a:gs pos="100000">
                          <a:prstClr val="white"/>
                        </a:gs>
                        <a:gs pos="0">
                          <a:prstClr val="white">
                            <a:lumMod val="95000"/>
                          </a:prstClr>
                        </a:gs>
                      </a:gsLst>
                      <a:path path="circle">
                        <a:fillToRect l="100000" b="100000"/>
                      </a:path>
                    </a:gradFill>
                    <a:cs typeface="+mn-ea"/>
                    <a:sym typeface="+mn-lt"/>
                  </a:rPr>
                  <a:t>马克思、恩格斯指出</a:t>
                </a:r>
              </a:p>
            </p:txBody>
          </p:sp>
        </p:gr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797" y="3405843"/>
              <a:ext cx="703374" cy="653203"/>
            </a:xfrm>
            <a:prstGeom prst="rect">
              <a:avLst/>
            </a:prstGeom>
          </p:spPr>
        </p:pic>
      </p:grpSp>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9731" y="1619808"/>
            <a:ext cx="2151888" cy="5882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回应和解答“时代之问”</a:t>
            </a:r>
          </a:p>
        </p:txBody>
      </p:sp>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p:cNvGrpSpPr/>
          <p:nvPr/>
        </p:nvGrpSpPr>
        <p:grpSpPr>
          <a:xfrm>
            <a:off x="3780448" y="3063100"/>
            <a:ext cx="8191089" cy="3260284"/>
            <a:chOff x="2388306" y="4358568"/>
            <a:chExt cx="8191089" cy="2638051"/>
          </a:xfrm>
          <a:noFill/>
        </p:grpSpPr>
        <p:sp>
          <p:nvSpPr>
            <p:cNvPr id="5" name="同侧圆角矩形 16"/>
            <p:cNvSpPr/>
            <p:nvPr/>
          </p:nvSpPr>
          <p:spPr>
            <a:xfrm>
              <a:off x="2388306" y="4358568"/>
              <a:ext cx="8191089" cy="2499875"/>
            </a:xfrm>
            <a:prstGeom prst="round2SameRect">
              <a:avLst/>
            </a:prstGeom>
            <a:grp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6" name="PA-矩形 36"/>
            <p:cNvSpPr>
              <a:spLocks noChangeArrowheads="1"/>
            </p:cNvSpPr>
            <p:nvPr>
              <p:custDataLst>
                <p:tags r:id="rId1"/>
              </p:custDataLst>
            </p:nvPr>
          </p:nvSpPr>
          <p:spPr bwMode="auto">
            <a:xfrm>
              <a:off x="2738051" y="4506251"/>
              <a:ext cx="7543634" cy="2490368"/>
            </a:xfrm>
            <a:prstGeom prst="rect">
              <a:avLst/>
            </a:prstGeom>
            <a:grpFill/>
            <a:ln w="9525">
              <a:noFill/>
              <a:miter lim="800000"/>
            </a:ln>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ts val="0"/>
                </a:spcBef>
                <a:buNone/>
                <a:defRPr/>
              </a:pPr>
              <a:r>
                <a:rPr lang="zh-CN" altLang="en-US" sz="2000" dirty="0">
                  <a:latin typeface="+mn-ea"/>
                  <a:ea typeface="+mn-ea"/>
                  <a:cs typeface="+mn-ea"/>
                  <a:sym typeface="+mn-lt"/>
                </a:rPr>
                <a:t>党的十九大以来，习主席在领导推进新时代中国特色社会主义的伟大实践中，带领全党全军全国各族人民直面问题、勇于变革、攻坚克难，取得不少标志性、开创性、历史性重大成就，同时也提出许多具有原创性、时代性、指导性的重大思想观点，进一步丰富和发展了党的理论创新成果。</a:t>
              </a:r>
              <a:r>
                <a:rPr lang="en-US" altLang="zh-CN" sz="2000" dirty="0">
                  <a:latin typeface="+mn-ea"/>
                  <a:ea typeface="+mn-ea"/>
                  <a:cs typeface="+mn-ea"/>
                  <a:sym typeface="+mn-lt"/>
                </a:rPr>
                <a:t>《</a:t>
              </a:r>
              <a:r>
                <a:rPr lang="zh-CN" altLang="en-US" sz="2000" dirty="0">
                  <a:latin typeface="+mn-ea"/>
                  <a:ea typeface="+mn-ea"/>
                  <a:cs typeface="+mn-ea"/>
                  <a:sym typeface="+mn-lt"/>
                </a:rPr>
                <a:t>习近平谈治国理政</a:t>
              </a:r>
              <a:r>
                <a:rPr lang="en-US" altLang="zh-CN" sz="2000" dirty="0">
                  <a:latin typeface="+mn-ea"/>
                  <a:ea typeface="+mn-ea"/>
                  <a:cs typeface="+mn-ea"/>
                  <a:sym typeface="+mn-lt"/>
                </a:rPr>
                <a:t>》</a:t>
              </a:r>
              <a:r>
                <a:rPr lang="zh-CN" altLang="en-US" sz="2000" dirty="0">
                  <a:latin typeface="+mn-ea"/>
                  <a:ea typeface="+mn-ea"/>
                  <a:cs typeface="+mn-ea"/>
                  <a:sym typeface="+mn-lt"/>
                </a:rPr>
                <a:t>第三卷分专题精选的篇目，把各个专题的有关重大创新观点都涵括其中。比如，第十四专题收入了习主席在中央军委党的建设会议、中央军委政策制度改革工作会议、中央军委军事工作会议上的讲话要点，集中体现了这两年多来习近平强军思想的创新发展。 </a:t>
              </a:r>
            </a:p>
            <a:p>
              <a:pPr lvl="0">
                <a:spcBef>
                  <a:spcPts val="0"/>
                </a:spcBef>
                <a:buNone/>
                <a:defRPr/>
              </a:pPr>
              <a:endParaRPr lang="zh-CN" altLang="en-US" sz="2000" dirty="0">
                <a:latin typeface="+mn-ea"/>
                <a:ea typeface="+mn-ea"/>
                <a:cs typeface="+mn-ea"/>
                <a:sym typeface="+mn-lt"/>
              </a:endParaRPr>
            </a:p>
          </p:txBody>
        </p:sp>
      </p:grpSp>
      <p:grpSp>
        <p:nvGrpSpPr>
          <p:cNvPr id="7" name="组合 6"/>
          <p:cNvGrpSpPr/>
          <p:nvPr/>
        </p:nvGrpSpPr>
        <p:grpSpPr>
          <a:xfrm>
            <a:off x="3780449" y="1913989"/>
            <a:ext cx="8191088" cy="764423"/>
            <a:chOff x="1101517" y="3380524"/>
            <a:chExt cx="8191088" cy="764423"/>
          </a:xfrm>
        </p:grpSpPr>
        <p:grpSp>
          <p:nvGrpSpPr>
            <p:cNvPr id="8" name="组合 7"/>
            <p:cNvGrpSpPr/>
            <p:nvPr/>
          </p:nvGrpSpPr>
          <p:grpSpPr>
            <a:xfrm>
              <a:off x="1101517" y="3380524"/>
              <a:ext cx="8191088" cy="764423"/>
              <a:chOff x="1219329" y="1739625"/>
              <a:chExt cx="8191088" cy="764423"/>
            </a:xfrm>
          </p:grpSpPr>
          <p:sp>
            <p:nvSpPr>
              <p:cNvPr id="11" name="Rounded Rectangle 38"/>
              <p:cNvSpPr/>
              <p:nvPr/>
            </p:nvSpPr>
            <p:spPr>
              <a:xfrm rot="16200000">
                <a:off x="4932661" y="-1973707"/>
                <a:ext cx="764423" cy="8191088"/>
              </a:xfrm>
              <a:prstGeom prst="roundRect">
                <a:avLst>
                  <a:gd name="adj" fmla="val 50000"/>
                </a:avLst>
              </a:prstGeom>
              <a:solidFill>
                <a:srgbClr val="FF0000"/>
              </a:solidFill>
              <a:ln w="12700" cap="flat" cmpd="sng" algn="ctr">
                <a:noFill/>
                <a:prstDash val="solid"/>
                <a:miter lim="800000"/>
              </a:ln>
              <a:effectLst/>
            </p:spPr>
            <p:txBody>
              <a:bodyPr rtlCol="0" anchor="ctr"/>
              <a:lstStyle/>
              <a:p>
                <a:pPr algn="ctr" defTabSz="914400">
                  <a:defRPr/>
                </a:pPr>
                <a:endParaRPr lang="en-US" sz="3200" kern="0" dirty="0">
                  <a:solidFill>
                    <a:srgbClr val="FFFFFF"/>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2" name="文本框 11"/>
              <p:cNvSpPr txBox="1"/>
              <p:nvPr/>
            </p:nvSpPr>
            <p:spPr>
              <a:xfrm>
                <a:off x="1959247" y="1907100"/>
                <a:ext cx="7153460" cy="369332"/>
              </a:xfrm>
              <a:prstGeom prst="rect">
                <a:avLst/>
              </a:prstGeom>
              <a:noFill/>
            </p:spPr>
            <p:txBody>
              <a:bodyPr wrap="square" rtlCol="0">
                <a:spAutoFit/>
              </a:bodyPr>
              <a:lstStyle/>
              <a:p>
                <a:pPr lvl="0" algn="ctr" eaLnBrk="0" fontAlgn="base" hangingPunct="0">
                  <a:spcBef>
                    <a:spcPct val="0"/>
                  </a:spcBef>
                  <a:spcAft>
                    <a:spcPct val="0"/>
                  </a:spcAft>
                  <a:defRPr/>
                </a:pPr>
                <a:r>
                  <a:rPr lang="zh-CN" altLang="en-US" b="1" kern="0" dirty="0">
                    <a:solidFill>
                      <a:srgbClr val="FFFFFF"/>
                    </a:solidFill>
                    <a:cs typeface="+mn-ea"/>
                    <a:sym typeface="+mn-lt"/>
                  </a:rPr>
                  <a:t>以新的思想观点丰富发展了习近平新时代中国特色社会主义思想</a:t>
                </a:r>
              </a:p>
            </p:txBody>
          </p:sp>
        </p:gr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797" y="3405843"/>
              <a:ext cx="703374" cy="653203"/>
            </a:xfrm>
            <a:prstGeom prst="rect">
              <a:avLst/>
            </a:prstGeom>
          </p:spPr>
        </p:pic>
      </p:grpSp>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545493" y="1913989"/>
            <a:ext cx="5065860" cy="50658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回应和解答“时代之问”</a:t>
            </a:r>
          </a:p>
        </p:txBody>
      </p:sp>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p:cNvGrpSpPr/>
          <p:nvPr/>
        </p:nvGrpSpPr>
        <p:grpSpPr>
          <a:xfrm>
            <a:off x="574261" y="2961516"/>
            <a:ext cx="8191089" cy="3474007"/>
            <a:chOff x="2388306" y="4358568"/>
            <a:chExt cx="8191089" cy="2810986"/>
          </a:xfrm>
          <a:noFill/>
        </p:grpSpPr>
        <p:sp>
          <p:nvSpPr>
            <p:cNvPr id="5" name="同侧圆角矩形 16"/>
            <p:cNvSpPr/>
            <p:nvPr/>
          </p:nvSpPr>
          <p:spPr>
            <a:xfrm>
              <a:off x="2388306" y="4358568"/>
              <a:ext cx="8191089" cy="2810986"/>
            </a:xfrm>
            <a:prstGeom prst="round2SameRect">
              <a:avLst/>
            </a:prstGeom>
            <a:grp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6" name="PA-矩形 36"/>
            <p:cNvSpPr>
              <a:spLocks noChangeArrowheads="1"/>
            </p:cNvSpPr>
            <p:nvPr>
              <p:custDataLst>
                <p:tags r:id="rId1"/>
              </p:custDataLst>
            </p:nvPr>
          </p:nvSpPr>
          <p:spPr bwMode="auto">
            <a:xfrm>
              <a:off x="2738051" y="4487420"/>
              <a:ext cx="7543634" cy="2490368"/>
            </a:xfrm>
            <a:prstGeom prst="rect">
              <a:avLst/>
            </a:prstGeom>
            <a:grpFill/>
            <a:ln w="9525">
              <a:noFill/>
              <a:miter lim="800000"/>
            </a:ln>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buNone/>
                <a:defRPr/>
              </a:pPr>
              <a:r>
                <a:rPr lang="en-US" altLang="zh-CN" sz="2000" dirty="0">
                  <a:latin typeface="+mn-ea"/>
                  <a:ea typeface="+mn-ea"/>
                  <a:cs typeface="+mn-ea"/>
                  <a:sym typeface="+mn-lt"/>
                </a:rPr>
                <a:t>《</a:t>
              </a:r>
              <a:r>
                <a:rPr lang="zh-CN" altLang="en-US" sz="2000" dirty="0">
                  <a:latin typeface="+mn-ea"/>
                  <a:ea typeface="+mn-ea"/>
                  <a:cs typeface="+mn-ea"/>
                  <a:sym typeface="+mn-lt"/>
                </a:rPr>
                <a:t>习近平谈治国理政</a:t>
              </a:r>
              <a:r>
                <a:rPr lang="en-US" altLang="zh-CN" sz="2000" dirty="0">
                  <a:latin typeface="+mn-ea"/>
                  <a:ea typeface="+mn-ea"/>
                  <a:cs typeface="+mn-ea"/>
                  <a:sym typeface="+mn-lt"/>
                </a:rPr>
                <a:t>》</a:t>
              </a:r>
              <a:r>
                <a:rPr lang="zh-CN" altLang="en-US" sz="2000" dirty="0">
                  <a:latin typeface="+mn-ea"/>
                  <a:ea typeface="+mn-ea"/>
                  <a:cs typeface="+mn-ea"/>
                  <a:sym typeface="+mn-lt"/>
                </a:rPr>
                <a:t>第三卷中的十九个专题，集中展示了马克思主义中国化的最新成果，同时也依据党的十九大以来的重大理论和实践创新，在治国理政许多领域作了拓展。</a:t>
              </a:r>
            </a:p>
            <a:p>
              <a:pPr lvl="0" algn="just">
                <a:spcBef>
                  <a:spcPts val="0"/>
                </a:spcBef>
                <a:buNone/>
                <a:defRPr/>
              </a:pPr>
              <a:r>
                <a:rPr lang="zh-CN" altLang="en-US" sz="2000" dirty="0">
                  <a:latin typeface="+mn-ea"/>
                  <a:ea typeface="+mn-ea"/>
                  <a:cs typeface="+mn-ea"/>
                  <a:sym typeface="+mn-lt"/>
                </a:rPr>
                <a:t>关于全面深化改革，</a:t>
              </a:r>
              <a:r>
                <a:rPr lang="en-US" altLang="zh-CN" sz="2000" dirty="0">
                  <a:latin typeface="+mn-ea"/>
                  <a:ea typeface="+mn-ea"/>
                  <a:cs typeface="+mn-ea"/>
                  <a:sym typeface="+mn-lt"/>
                </a:rPr>
                <a:t>《</a:t>
              </a:r>
              <a:r>
                <a:rPr lang="zh-CN" altLang="en-US" sz="2000" dirty="0">
                  <a:latin typeface="+mn-ea"/>
                  <a:ea typeface="+mn-ea"/>
                  <a:cs typeface="+mn-ea"/>
                  <a:sym typeface="+mn-lt"/>
                </a:rPr>
                <a:t>习近平谈治国理政</a:t>
              </a:r>
              <a:r>
                <a:rPr lang="en-US" altLang="zh-CN" sz="2000" dirty="0">
                  <a:latin typeface="+mn-ea"/>
                  <a:ea typeface="+mn-ea"/>
                  <a:cs typeface="+mn-ea"/>
                  <a:sym typeface="+mn-lt"/>
                </a:rPr>
                <a:t>》</a:t>
              </a:r>
              <a:r>
                <a:rPr lang="zh-CN" altLang="en-US" sz="2000" dirty="0">
                  <a:latin typeface="+mn-ea"/>
                  <a:ea typeface="+mn-ea"/>
                  <a:cs typeface="+mn-ea"/>
                  <a:sym typeface="+mn-lt"/>
                </a:rPr>
                <a:t>第三卷设了三个专题，分别是第三专题“完善和发展我国国家制度和治理体系”、第六专题“推动全面深化改革实现新突破”、第七专题“形成全面开放新格局”。关于推动构建人类命运共同体，</a:t>
              </a:r>
              <a:r>
                <a:rPr lang="en-US" altLang="zh-CN" sz="2000" dirty="0">
                  <a:latin typeface="+mn-ea"/>
                  <a:ea typeface="+mn-ea"/>
                  <a:cs typeface="+mn-ea"/>
                  <a:sym typeface="+mn-lt"/>
                </a:rPr>
                <a:t>《</a:t>
              </a:r>
              <a:r>
                <a:rPr lang="zh-CN" altLang="en-US" sz="2000" dirty="0">
                  <a:latin typeface="+mn-ea"/>
                  <a:ea typeface="+mn-ea"/>
                  <a:cs typeface="+mn-ea"/>
                  <a:sym typeface="+mn-lt"/>
                </a:rPr>
                <a:t>习近平谈治国理政</a:t>
              </a:r>
              <a:r>
                <a:rPr lang="en-US" altLang="zh-CN" sz="2000" dirty="0">
                  <a:latin typeface="+mn-ea"/>
                  <a:ea typeface="+mn-ea"/>
                  <a:cs typeface="+mn-ea"/>
                  <a:sym typeface="+mn-lt"/>
                </a:rPr>
                <a:t>》</a:t>
              </a:r>
              <a:r>
                <a:rPr lang="zh-CN" altLang="en-US" sz="2000" dirty="0">
                  <a:latin typeface="+mn-ea"/>
                  <a:ea typeface="+mn-ea"/>
                  <a:cs typeface="+mn-ea"/>
                  <a:sym typeface="+mn-lt"/>
                </a:rPr>
                <a:t>第三卷也设了三个专题，分别是第十六专题“深入推进中国特色大国外交”、第十七专题“携手构建人类命运共同体”、第十八专题“推动共建‘一带一路’走深走实”。</a:t>
              </a:r>
            </a:p>
          </p:txBody>
        </p:sp>
      </p:grpSp>
      <p:grpSp>
        <p:nvGrpSpPr>
          <p:cNvPr id="7" name="组合 6"/>
          <p:cNvGrpSpPr/>
          <p:nvPr/>
        </p:nvGrpSpPr>
        <p:grpSpPr>
          <a:xfrm>
            <a:off x="574262" y="1812407"/>
            <a:ext cx="8191088" cy="764423"/>
            <a:chOff x="1101517" y="3380524"/>
            <a:chExt cx="8191088" cy="764423"/>
          </a:xfrm>
        </p:grpSpPr>
        <p:grpSp>
          <p:nvGrpSpPr>
            <p:cNvPr id="8" name="组合 7"/>
            <p:cNvGrpSpPr/>
            <p:nvPr/>
          </p:nvGrpSpPr>
          <p:grpSpPr>
            <a:xfrm>
              <a:off x="1101517" y="3380524"/>
              <a:ext cx="8191088" cy="764423"/>
              <a:chOff x="1219329" y="1739625"/>
              <a:chExt cx="8191088" cy="764423"/>
            </a:xfrm>
          </p:grpSpPr>
          <p:sp>
            <p:nvSpPr>
              <p:cNvPr id="11" name="Rounded Rectangle 38"/>
              <p:cNvSpPr/>
              <p:nvPr/>
            </p:nvSpPr>
            <p:spPr>
              <a:xfrm rot="16200000">
                <a:off x="4932661" y="-1973707"/>
                <a:ext cx="764423" cy="8191088"/>
              </a:xfrm>
              <a:prstGeom prst="roundRect">
                <a:avLst>
                  <a:gd name="adj" fmla="val 50000"/>
                </a:avLst>
              </a:prstGeom>
              <a:solidFill>
                <a:srgbClr val="FF0000"/>
              </a:solidFill>
              <a:ln w="12700" cap="flat" cmpd="sng" algn="ctr">
                <a:noFill/>
                <a:prstDash val="solid"/>
                <a:miter lim="800000"/>
              </a:ln>
              <a:effectLst/>
            </p:spPr>
            <p:txBody>
              <a:bodyPr rtlCol="0" anchor="ctr"/>
              <a:lstStyle/>
              <a:p>
                <a:pPr algn="ctr" defTabSz="914400">
                  <a:defRPr/>
                </a:pPr>
                <a:endParaRPr lang="en-US" sz="3200" kern="0" dirty="0">
                  <a:solidFill>
                    <a:srgbClr val="FFFFFF"/>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2" name="文本框 11"/>
              <p:cNvSpPr txBox="1"/>
              <p:nvPr/>
            </p:nvSpPr>
            <p:spPr>
              <a:xfrm>
                <a:off x="2066983" y="1891490"/>
                <a:ext cx="7153460" cy="400110"/>
              </a:xfrm>
              <a:prstGeom prst="rect">
                <a:avLst/>
              </a:prstGeom>
              <a:noFill/>
            </p:spPr>
            <p:txBody>
              <a:bodyPr wrap="square" rtlCol="0">
                <a:spAutoFit/>
              </a:bodyPr>
              <a:lstStyle/>
              <a:p>
                <a:pPr lvl="0" eaLnBrk="0" fontAlgn="base" hangingPunct="0">
                  <a:spcBef>
                    <a:spcPct val="0"/>
                  </a:spcBef>
                  <a:spcAft>
                    <a:spcPct val="0"/>
                  </a:spcAft>
                  <a:defRPr/>
                </a:pPr>
                <a:r>
                  <a:rPr lang="zh-CN" altLang="en-US" sz="2000" b="1" kern="0" dirty="0">
                    <a:solidFill>
                      <a:srgbClr val="FFFFFF"/>
                    </a:solidFill>
                    <a:cs typeface="+mn-ea"/>
                    <a:sym typeface="+mn-lt"/>
                  </a:rPr>
                  <a:t>推进习近平新时代中国特色社会主义思想分领域的拓展</a:t>
                </a:r>
              </a:p>
            </p:txBody>
          </p:sp>
        </p:gr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797" y="3405843"/>
              <a:ext cx="703374" cy="653203"/>
            </a:xfrm>
            <a:prstGeom prst="rect">
              <a:avLst/>
            </a:prstGeom>
          </p:spPr>
        </p:pic>
      </p:grpSp>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629715" y="2038053"/>
            <a:ext cx="4807352" cy="48073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回应和解答“时代之问”</a:t>
            </a:r>
          </a:p>
        </p:txBody>
      </p:sp>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p:cNvGrpSpPr/>
          <p:nvPr/>
        </p:nvGrpSpPr>
        <p:grpSpPr>
          <a:xfrm>
            <a:off x="3780448" y="3063099"/>
            <a:ext cx="8191089" cy="3089516"/>
            <a:chOff x="2388306" y="4358568"/>
            <a:chExt cx="8191089" cy="2499875"/>
          </a:xfrm>
          <a:noFill/>
        </p:grpSpPr>
        <p:sp>
          <p:nvSpPr>
            <p:cNvPr id="5" name="同侧圆角矩形 16"/>
            <p:cNvSpPr/>
            <p:nvPr/>
          </p:nvSpPr>
          <p:spPr>
            <a:xfrm>
              <a:off x="2388306" y="4358568"/>
              <a:ext cx="8191089" cy="2499875"/>
            </a:xfrm>
            <a:prstGeom prst="round2SameRect">
              <a:avLst/>
            </a:prstGeom>
            <a:grp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6" name="PA-矩形 36"/>
            <p:cNvSpPr>
              <a:spLocks noChangeArrowheads="1"/>
            </p:cNvSpPr>
            <p:nvPr>
              <p:custDataLst>
                <p:tags r:id="rId1"/>
              </p:custDataLst>
            </p:nvPr>
          </p:nvSpPr>
          <p:spPr bwMode="auto">
            <a:xfrm>
              <a:off x="2738051" y="4506251"/>
              <a:ext cx="7543634" cy="2011231"/>
            </a:xfrm>
            <a:prstGeom prst="rect">
              <a:avLst/>
            </a:prstGeom>
            <a:grpFill/>
            <a:ln w="9525">
              <a:noFill/>
              <a:miter lim="800000"/>
            </a:ln>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just">
                <a:lnSpc>
                  <a:spcPct val="130000"/>
                </a:lnSpc>
                <a:spcBef>
                  <a:spcPts val="0"/>
                </a:spcBef>
                <a:buNone/>
                <a:defRPr/>
              </a:pPr>
              <a:r>
                <a:rPr lang="en-US" altLang="zh-CN" sz="1800" dirty="0">
                  <a:solidFill>
                    <a:prstClr val="black"/>
                  </a:solidFill>
                  <a:latin typeface="+mn-ea"/>
                  <a:ea typeface="+mn-ea"/>
                  <a:cs typeface="+mn-ea"/>
                  <a:sym typeface="+mn-lt"/>
                </a:rPr>
                <a:t>《</a:t>
              </a:r>
              <a:r>
                <a:rPr lang="zh-CN" altLang="en-US" sz="1800" dirty="0">
                  <a:solidFill>
                    <a:prstClr val="black"/>
                  </a:solidFill>
                  <a:latin typeface="+mn-ea"/>
                  <a:ea typeface="+mn-ea"/>
                  <a:cs typeface="+mn-ea"/>
                  <a:sym typeface="+mn-lt"/>
                </a:rPr>
                <a:t>习近平谈治国理政</a:t>
              </a:r>
              <a:r>
                <a:rPr lang="en-US" altLang="zh-CN" sz="1800" dirty="0">
                  <a:solidFill>
                    <a:prstClr val="black"/>
                  </a:solidFill>
                  <a:latin typeface="+mn-ea"/>
                  <a:ea typeface="+mn-ea"/>
                  <a:cs typeface="+mn-ea"/>
                  <a:sym typeface="+mn-lt"/>
                </a:rPr>
                <a:t>》</a:t>
              </a:r>
              <a:r>
                <a:rPr lang="zh-CN" altLang="en-US" sz="1800" dirty="0">
                  <a:solidFill>
                    <a:prstClr val="black"/>
                  </a:solidFill>
                  <a:latin typeface="+mn-ea"/>
                  <a:ea typeface="+mn-ea"/>
                  <a:cs typeface="+mn-ea"/>
                  <a:sym typeface="+mn-lt"/>
                </a:rPr>
                <a:t>第三卷，深刻揭示了在推动新时代中国特色社会主义发展中的许多内在规律，使我们党对共产党执政规律、社会主义建设规律、人类社会发展规律的认识达到了新高度，为推进马克思主义中国化时代化作出了原创性贡献。比如，关于共产党执政规律，党的十九大提出的新时代坚持和发展中国特色社会主义“十四个坚持”基本方略，第一条是“坚持党对一切工作的领导”，最后一条是“坚持全面从严治党”，形成了从“党的领导”到“党的建设”的内在逻辑。</a:t>
              </a:r>
              <a:endParaRPr lang="zh-CN" altLang="en-US" sz="1800" dirty="0">
                <a:solidFill>
                  <a:srgbClr val="FF0000"/>
                </a:solidFill>
                <a:latin typeface="+mn-ea"/>
                <a:ea typeface="+mn-ea"/>
                <a:cs typeface="+mn-ea"/>
                <a:sym typeface="+mn-lt"/>
              </a:endParaRPr>
            </a:p>
          </p:txBody>
        </p:sp>
      </p:grpSp>
      <p:grpSp>
        <p:nvGrpSpPr>
          <p:cNvPr id="7" name="组合 6"/>
          <p:cNvGrpSpPr/>
          <p:nvPr/>
        </p:nvGrpSpPr>
        <p:grpSpPr>
          <a:xfrm>
            <a:off x="3780449" y="1913989"/>
            <a:ext cx="8191088" cy="764423"/>
            <a:chOff x="1101517" y="3380524"/>
            <a:chExt cx="8191088" cy="764423"/>
          </a:xfrm>
        </p:grpSpPr>
        <p:grpSp>
          <p:nvGrpSpPr>
            <p:cNvPr id="8" name="组合 7"/>
            <p:cNvGrpSpPr/>
            <p:nvPr/>
          </p:nvGrpSpPr>
          <p:grpSpPr>
            <a:xfrm>
              <a:off x="1101517" y="3380524"/>
              <a:ext cx="8191088" cy="764423"/>
              <a:chOff x="1219329" y="1739625"/>
              <a:chExt cx="8191088" cy="764423"/>
            </a:xfrm>
          </p:grpSpPr>
          <p:sp>
            <p:nvSpPr>
              <p:cNvPr id="11" name="Rounded Rectangle 38"/>
              <p:cNvSpPr/>
              <p:nvPr/>
            </p:nvSpPr>
            <p:spPr>
              <a:xfrm rot="16200000">
                <a:off x="4932661" y="-1973707"/>
                <a:ext cx="764423" cy="8191088"/>
              </a:xfrm>
              <a:prstGeom prst="roundRect">
                <a:avLst>
                  <a:gd name="adj" fmla="val 50000"/>
                </a:avLst>
              </a:prstGeom>
              <a:solidFill>
                <a:srgbClr val="FF0000"/>
              </a:solidFill>
              <a:ln w="12700" cap="flat" cmpd="sng" algn="ctr">
                <a:noFill/>
                <a:prstDash val="solid"/>
                <a:miter lim="800000"/>
              </a:ln>
              <a:effectLst/>
            </p:spPr>
            <p:txBody>
              <a:bodyPr rtlCol="0" anchor="ctr"/>
              <a:lstStyle/>
              <a:p>
                <a:pPr algn="ctr" defTabSz="914400">
                  <a:defRPr/>
                </a:pPr>
                <a:endParaRPr lang="en-US" sz="3200" kern="0" dirty="0">
                  <a:solidFill>
                    <a:srgbClr val="FFFFFF"/>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2" name="文本框 11"/>
              <p:cNvSpPr txBox="1"/>
              <p:nvPr/>
            </p:nvSpPr>
            <p:spPr>
              <a:xfrm>
                <a:off x="1959247" y="1907100"/>
                <a:ext cx="7153460" cy="338554"/>
              </a:xfrm>
              <a:prstGeom prst="rect">
                <a:avLst/>
              </a:prstGeom>
              <a:noFill/>
            </p:spPr>
            <p:txBody>
              <a:bodyPr wrap="square" rtlCol="0">
                <a:spAutoFit/>
              </a:bodyPr>
              <a:lstStyle/>
              <a:p>
                <a:pPr lvl="0" algn="ctr" eaLnBrk="0" fontAlgn="base" hangingPunct="0">
                  <a:spcBef>
                    <a:spcPct val="0"/>
                  </a:spcBef>
                  <a:spcAft>
                    <a:spcPct val="0"/>
                  </a:spcAft>
                  <a:defRPr/>
                </a:pPr>
                <a:r>
                  <a:rPr lang="zh-CN" altLang="en-US" sz="1600" b="1" kern="0" dirty="0">
                    <a:solidFill>
                      <a:srgbClr val="FFFFFF"/>
                    </a:solidFill>
                    <a:cs typeface="+mn-ea"/>
                    <a:sym typeface="+mn-lt"/>
                  </a:rPr>
                  <a:t>深化对共产党执政规律、社会主义建设规律、人类社会发展规律的认识</a:t>
                </a:r>
              </a:p>
            </p:txBody>
          </p:sp>
        </p:gr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797" y="3405843"/>
              <a:ext cx="703374" cy="653203"/>
            </a:xfrm>
            <a:prstGeom prst="rect">
              <a:avLst/>
            </a:prstGeom>
          </p:spPr>
        </p:pic>
      </p:grpSp>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17633" y="1792140"/>
            <a:ext cx="5065860" cy="50658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46421"/>
          <a:stretch>
            <a:fillRect/>
          </a:stretch>
        </p:blipFill>
        <p:spPr>
          <a:xfrm>
            <a:off x="-22559" y="5329189"/>
            <a:ext cx="12237117" cy="152044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b="10181"/>
          <a:stretch>
            <a:fillRect/>
          </a:stretch>
        </p:blipFill>
        <p:spPr>
          <a:xfrm>
            <a:off x="3998438" y="3970299"/>
            <a:ext cx="4297222" cy="1292935"/>
          </a:xfrm>
          <a:prstGeom prst="rect">
            <a:avLst/>
          </a:prstGeom>
        </p:spPr>
      </p:pic>
      <p:pic>
        <p:nvPicPr>
          <p:cNvPr id="62" name="图片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p:cNvPicPr>
            <a:picLocks noChangeAspect="1"/>
          </p:cNvPicPr>
          <p:nvPr/>
        </p:nvPicPr>
        <p:blipFill rotWithShape="1">
          <a:blip r:embed="rId11">
            <a:extLst>
              <a:ext uri="{28A0092B-C50C-407E-A947-70E740481C1C}">
                <a14:useLocalDpi xmlns:a14="http://schemas.microsoft.com/office/drawing/2010/main" val="0"/>
              </a:ext>
            </a:extLst>
          </a:blip>
          <a:srcRect t="54197"/>
          <a:stretch>
            <a:fillRect/>
          </a:stretch>
        </p:blipFill>
        <p:spPr>
          <a:xfrm>
            <a:off x="-8605" y="4013973"/>
            <a:ext cx="12237118" cy="2818423"/>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03080" y="570398"/>
            <a:ext cx="1289191" cy="938966"/>
          </a:xfrm>
          <a:prstGeom prst="rect">
            <a:avLst/>
          </a:prstGeom>
        </p:spPr>
      </p:pic>
      <p:grpSp>
        <p:nvGrpSpPr>
          <p:cNvPr id="23" name="组合 22"/>
          <p:cNvGrpSpPr/>
          <p:nvPr/>
        </p:nvGrpSpPr>
        <p:grpSpPr>
          <a:xfrm>
            <a:off x="2387929" y="929428"/>
            <a:ext cx="7061231" cy="1685456"/>
            <a:chOff x="2371908" y="1009602"/>
            <a:chExt cx="7061231" cy="1685456"/>
          </a:xfrm>
        </p:grpSpPr>
        <p:sp>
          <p:nvSpPr>
            <p:cNvPr id="24" name="矩形 23"/>
            <p:cNvSpPr/>
            <p:nvPr/>
          </p:nvSpPr>
          <p:spPr>
            <a:xfrm>
              <a:off x="3988321" y="1771728"/>
              <a:ext cx="3080915" cy="923330"/>
            </a:xfrm>
            <a:prstGeom prst="rect">
              <a:avLst/>
            </a:prstGeom>
          </p:spPr>
          <p:txBody>
            <a:bodyPr wrap="square">
              <a:spAutoFit/>
            </a:bodyPr>
            <a:lstStyle/>
            <a:p>
              <a:r>
                <a:rPr lang="zh-CN" altLang="en-US" sz="5400" b="1"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治国理政</a:t>
              </a:r>
            </a:p>
          </p:txBody>
        </p:sp>
        <p:sp>
          <p:nvSpPr>
            <p:cNvPr id="25" name="矩形 24"/>
            <p:cNvSpPr/>
            <p:nvPr/>
          </p:nvSpPr>
          <p:spPr>
            <a:xfrm>
              <a:off x="6896867" y="1907522"/>
              <a:ext cx="2536272" cy="707886"/>
            </a:xfrm>
            <a:prstGeom prst="rect">
              <a:avLst/>
            </a:prstGeom>
          </p:spPr>
          <p:txBody>
            <a:bodyPr wrap="none">
              <a:spAutoFit/>
            </a:bodyPr>
            <a:lstStyle/>
            <a:p>
              <a:pPr algn="just"/>
              <a:r>
                <a:rPr lang="en-US" altLang="zh-CN" sz="4000"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PART  03</a:t>
              </a:r>
            </a:p>
          </p:txBody>
        </p:sp>
        <p:pic>
          <p:nvPicPr>
            <p:cNvPr id="26" name="图片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71908" y="1009602"/>
              <a:ext cx="1659830" cy="1659830"/>
            </a:xfrm>
            <a:prstGeom prst="rect">
              <a:avLst/>
            </a:prstGeom>
          </p:spPr>
        </p:pic>
      </p:grpSp>
      <p:sp>
        <p:nvSpPr>
          <p:cNvPr id="27" name="矩形 26"/>
          <p:cNvSpPr/>
          <p:nvPr/>
        </p:nvSpPr>
        <p:spPr>
          <a:xfrm>
            <a:off x="1740575" y="2784760"/>
            <a:ext cx="8748774" cy="1015663"/>
          </a:xfrm>
          <a:prstGeom prst="rect">
            <a:avLst/>
          </a:prstGeom>
        </p:spPr>
        <p:txBody>
          <a:bodyPr wrap="square">
            <a:spAutoFit/>
          </a:bodyPr>
          <a:lstStyle/>
          <a:p>
            <a:pPr lvl="0" algn="dist"/>
            <a:r>
              <a:rPr lang="zh-CN" altLang="en-US" sz="6000" dirty="0">
                <a:solidFill>
                  <a:srgbClr val="FF0000"/>
                </a:solidFill>
                <a:latin typeface="汉仪雅酷黑 75W" panose="020B0804020202020204" pitchFamily="34" charset="-122"/>
                <a:ea typeface="汉仪雅酷黑 75W" panose="020B0804020202020204" pitchFamily="34" charset="-122"/>
                <a:cs typeface="+mn-ea"/>
                <a:sym typeface="+mn-lt"/>
              </a:rPr>
              <a:t>奋力推进强国复兴伟业</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2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奋力推进强国复兴伟业</a:t>
            </a: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sp>
        <p:nvSpPr>
          <p:cNvPr id="4" name="矩形 3"/>
          <p:cNvSpPr/>
          <p:nvPr/>
        </p:nvSpPr>
        <p:spPr>
          <a:xfrm>
            <a:off x="5108080" y="3172699"/>
            <a:ext cx="6709141" cy="879087"/>
          </a:xfrm>
          <a:prstGeom prst="rect">
            <a:avLst/>
          </a:prstGeom>
        </p:spPr>
        <p:txBody>
          <a:bodyPr wrap="square">
            <a:spAutoFit/>
          </a:bodyPr>
          <a:lstStyle/>
          <a:p>
            <a:pPr algn="just">
              <a:lnSpc>
                <a:spcPct val="150000"/>
              </a:lnSpc>
              <a:defRPr/>
            </a:pPr>
            <a:r>
              <a:rPr lang="zh-CN" altLang="en-US" dirty="0">
                <a:cs typeface="+mn-ea"/>
                <a:sym typeface="+mn-lt"/>
              </a:rPr>
              <a:t>是在指导新时代中国特色社会主义的伟大实践中凝炼而成的思想结晶，也必将在指导实践中充分发挥真理伟力。</a:t>
            </a:r>
          </a:p>
        </p:txBody>
      </p:sp>
      <p:cxnSp>
        <p:nvCxnSpPr>
          <p:cNvPr id="5" name="直接连接符 4"/>
          <p:cNvCxnSpPr/>
          <p:nvPr/>
        </p:nvCxnSpPr>
        <p:spPr>
          <a:xfrm>
            <a:off x="5225035" y="4028081"/>
            <a:ext cx="6368902" cy="0"/>
          </a:xfrm>
          <a:prstGeom prst="line">
            <a:avLst/>
          </a:prstGeom>
          <a:noFill/>
          <a:ln w="9525" cap="flat" cmpd="sng" algn="ctr">
            <a:solidFill>
              <a:srgbClr val="FF0000"/>
            </a:solidFill>
            <a:prstDash val="dash"/>
          </a:ln>
          <a:effectLst/>
        </p:spPr>
      </p:cxnSp>
      <p:sp>
        <p:nvSpPr>
          <p:cNvPr id="6" name="矩形 5"/>
          <p:cNvSpPr/>
          <p:nvPr/>
        </p:nvSpPr>
        <p:spPr>
          <a:xfrm>
            <a:off x="5108080" y="4069375"/>
            <a:ext cx="6709141" cy="879087"/>
          </a:xfrm>
          <a:prstGeom prst="rect">
            <a:avLst/>
          </a:prstGeom>
        </p:spPr>
        <p:txBody>
          <a:bodyPr wrap="square">
            <a:spAutoFit/>
          </a:bodyPr>
          <a:lstStyle/>
          <a:p>
            <a:pPr lvl="0" algn="just">
              <a:lnSpc>
                <a:spcPct val="150000"/>
              </a:lnSpc>
              <a:defRPr/>
            </a:pPr>
            <a:r>
              <a:rPr lang="zh-CN" altLang="en-US" dirty="0">
                <a:cs typeface="+mn-ea"/>
                <a:sym typeface="+mn-lt"/>
              </a:rPr>
              <a:t>我们要在习近平新时代中国特色社会主义思想的指引下，以舍我其谁的担当、创新超越的勇气、走在前列的信念、</a:t>
            </a:r>
          </a:p>
        </p:txBody>
      </p:sp>
      <p:cxnSp>
        <p:nvCxnSpPr>
          <p:cNvPr id="7" name="直接连接符 6"/>
          <p:cNvCxnSpPr/>
          <p:nvPr/>
        </p:nvCxnSpPr>
        <p:spPr>
          <a:xfrm>
            <a:off x="5225035" y="4956656"/>
            <a:ext cx="6368902" cy="0"/>
          </a:xfrm>
          <a:prstGeom prst="line">
            <a:avLst/>
          </a:prstGeom>
          <a:noFill/>
          <a:ln w="9525" cap="flat" cmpd="sng" algn="ctr">
            <a:solidFill>
              <a:srgbClr val="FF0000"/>
            </a:solidFill>
            <a:prstDash val="dash"/>
          </a:ln>
          <a:effectLst/>
        </p:spPr>
      </p:cxnSp>
      <p:sp>
        <p:nvSpPr>
          <p:cNvPr id="8" name="矩形 7"/>
          <p:cNvSpPr/>
          <p:nvPr/>
        </p:nvSpPr>
        <p:spPr>
          <a:xfrm>
            <a:off x="5108080" y="5019216"/>
            <a:ext cx="6709141" cy="436466"/>
          </a:xfrm>
          <a:prstGeom prst="rect">
            <a:avLst/>
          </a:prstGeom>
        </p:spPr>
        <p:txBody>
          <a:bodyPr wrap="square">
            <a:spAutoFit/>
          </a:bodyPr>
          <a:lstStyle/>
          <a:p>
            <a:pPr defTabSz="1219200">
              <a:lnSpc>
                <a:spcPct val="140000"/>
              </a:lnSpc>
            </a:pPr>
            <a:r>
              <a:rPr lang="zh-CN" altLang="en-US" dirty="0">
                <a:cs typeface="+mn-ea"/>
                <a:sym typeface="+mn-lt"/>
              </a:rPr>
              <a:t>时不我待的精神，奋力推进强国复兴伟业。</a:t>
            </a:r>
            <a:endParaRPr lang="zh-CN" altLang="en-US" b="1" dirty="0">
              <a:solidFill>
                <a:srgbClr val="C00000"/>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cxnSp>
        <p:nvCxnSpPr>
          <p:cNvPr id="10" name="直接连接符 9"/>
          <p:cNvCxnSpPr/>
          <p:nvPr/>
        </p:nvCxnSpPr>
        <p:spPr>
          <a:xfrm>
            <a:off x="5225035" y="5534357"/>
            <a:ext cx="6368902" cy="0"/>
          </a:xfrm>
          <a:prstGeom prst="line">
            <a:avLst/>
          </a:prstGeom>
          <a:noFill/>
          <a:ln w="9525" cap="flat" cmpd="sng" algn="ctr">
            <a:solidFill>
              <a:srgbClr val="FF0000"/>
            </a:solidFill>
            <a:prstDash val="dash"/>
          </a:ln>
          <a:effectLst/>
        </p:spPr>
      </p:cxnSp>
      <p:grpSp>
        <p:nvGrpSpPr>
          <p:cNvPr id="11" name="组合 10"/>
          <p:cNvGrpSpPr/>
          <p:nvPr/>
        </p:nvGrpSpPr>
        <p:grpSpPr>
          <a:xfrm>
            <a:off x="5108080" y="2331347"/>
            <a:ext cx="903606" cy="461665"/>
            <a:chOff x="869474" y="1944008"/>
            <a:chExt cx="903606" cy="461665"/>
          </a:xfrm>
          <a:solidFill>
            <a:srgbClr val="FF0000"/>
          </a:solidFill>
        </p:grpSpPr>
        <p:sp>
          <p:nvSpPr>
            <p:cNvPr id="12"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3" name="Rectangle 6"/>
            <p:cNvSpPr>
              <a:spLocks noChangeArrowheads="1"/>
            </p:cNvSpPr>
            <p:nvPr/>
          </p:nvSpPr>
          <p:spPr bwMode="auto">
            <a:xfrm>
              <a:off x="869474" y="2006830"/>
              <a:ext cx="233024" cy="38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grpSp>
      <p:sp>
        <p:nvSpPr>
          <p:cNvPr id="14" name="矩形 13"/>
          <p:cNvSpPr/>
          <p:nvPr/>
        </p:nvSpPr>
        <p:spPr>
          <a:xfrm>
            <a:off x="5628442" y="2372879"/>
            <a:ext cx="6103724" cy="523220"/>
          </a:xfrm>
          <a:prstGeom prst="rect">
            <a:avLst/>
          </a:prstGeom>
        </p:spPr>
        <p:txBody>
          <a:bodyPr wrap="square">
            <a:spAutoFit/>
          </a:bodyPr>
          <a:lstStyle/>
          <a:p>
            <a:pPr lvl="0" algn="ctr">
              <a:defRPr/>
            </a:pPr>
            <a:r>
              <a:rPr lang="en-US" altLang="zh-CN" sz="2800" b="1" dirty="0">
                <a:solidFill>
                  <a:srgbClr val="FF0000"/>
                </a:solidFill>
                <a:cs typeface="+mn-ea"/>
                <a:sym typeface="+mn-lt"/>
              </a:rPr>
              <a:t>《</a:t>
            </a:r>
            <a:r>
              <a:rPr lang="zh-CN" altLang="en-US" sz="2800" b="1" dirty="0">
                <a:solidFill>
                  <a:srgbClr val="FF0000"/>
                </a:solidFill>
                <a:cs typeface="+mn-ea"/>
                <a:sym typeface="+mn-lt"/>
              </a:rPr>
              <a:t>习近平谈治国理政</a:t>
            </a:r>
            <a:r>
              <a:rPr lang="en-US" altLang="zh-CN" sz="2800" b="1" dirty="0">
                <a:solidFill>
                  <a:srgbClr val="FF0000"/>
                </a:solidFill>
                <a:cs typeface="+mn-ea"/>
                <a:sym typeface="+mn-lt"/>
              </a:rPr>
              <a:t>》</a:t>
            </a:r>
            <a:r>
              <a:rPr lang="zh-CN" altLang="en-US" sz="2800" b="1" dirty="0">
                <a:solidFill>
                  <a:srgbClr val="FF0000"/>
                </a:solidFill>
                <a:cs typeface="+mn-ea"/>
                <a:sym typeface="+mn-lt"/>
              </a:rPr>
              <a:t>第三卷</a:t>
            </a: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82625"/>
            <a:ext cx="4706259" cy="504764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奋力推进强国复兴伟业</a:t>
            </a: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sp>
        <p:nvSpPr>
          <p:cNvPr id="4" name="矩形 3"/>
          <p:cNvSpPr/>
          <p:nvPr/>
        </p:nvSpPr>
        <p:spPr>
          <a:xfrm>
            <a:off x="501356" y="3253722"/>
            <a:ext cx="6709141" cy="646331"/>
          </a:xfrm>
          <a:prstGeom prst="rect">
            <a:avLst/>
          </a:prstGeom>
        </p:spPr>
        <p:txBody>
          <a:bodyPr wrap="square">
            <a:spAutoFit/>
          </a:bodyPr>
          <a:lstStyle/>
          <a:p>
            <a:pPr lvl="0">
              <a:defRPr/>
            </a:pPr>
            <a:r>
              <a:rPr lang="zh-CN" altLang="en-US" dirty="0">
                <a:cs typeface="+mn-ea"/>
                <a:sym typeface="+mn-lt"/>
              </a:rPr>
              <a:t>学习贯彻习近平新时代中国特色社会主义思想，须臾离不开优良学风的大发扬</a:t>
            </a:r>
          </a:p>
        </p:txBody>
      </p:sp>
      <p:cxnSp>
        <p:nvCxnSpPr>
          <p:cNvPr id="5" name="直接连接符 4"/>
          <p:cNvCxnSpPr/>
          <p:nvPr/>
        </p:nvCxnSpPr>
        <p:spPr>
          <a:xfrm>
            <a:off x="618311" y="3993357"/>
            <a:ext cx="6368902" cy="0"/>
          </a:xfrm>
          <a:prstGeom prst="line">
            <a:avLst/>
          </a:prstGeom>
          <a:noFill/>
          <a:ln w="9525" cap="flat" cmpd="sng" algn="ctr">
            <a:solidFill>
              <a:srgbClr val="FF0000"/>
            </a:solidFill>
            <a:prstDash val="dash"/>
          </a:ln>
          <a:effectLst/>
        </p:spPr>
      </p:cxnSp>
      <p:sp>
        <p:nvSpPr>
          <p:cNvPr id="6" name="矩形 5"/>
          <p:cNvSpPr/>
          <p:nvPr/>
        </p:nvSpPr>
        <p:spPr>
          <a:xfrm>
            <a:off x="501356" y="4150398"/>
            <a:ext cx="6709141" cy="782137"/>
          </a:xfrm>
          <a:prstGeom prst="rect">
            <a:avLst/>
          </a:prstGeom>
        </p:spPr>
        <p:txBody>
          <a:bodyPr wrap="square">
            <a:spAutoFit/>
          </a:bodyPr>
          <a:lstStyle/>
          <a:p>
            <a:pPr lvl="0" algn="just">
              <a:lnSpc>
                <a:spcPct val="130000"/>
              </a:lnSpc>
              <a:defRPr/>
            </a:pPr>
            <a:r>
              <a:rPr lang="zh-CN" altLang="en-US" dirty="0">
                <a:solidFill>
                  <a:prstClr val="black"/>
                </a:solidFill>
                <a:cs typeface="+mn-ea"/>
                <a:sym typeface="+mn-lt"/>
              </a:rPr>
              <a:t>要将</a:t>
            </a:r>
            <a:r>
              <a:rPr lang="en-US" altLang="zh-CN" dirty="0">
                <a:solidFill>
                  <a:prstClr val="black"/>
                </a:solidFill>
                <a:cs typeface="+mn-ea"/>
                <a:sym typeface="+mn-lt"/>
              </a:rPr>
              <a:t>《</a:t>
            </a:r>
            <a:r>
              <a:rPr lang="zh-CN" altLang="en-US" dirty="0">
                <a:solidFill>
                  <a:prstClr val="black"/>
                </a:solidFill>
                <a:cs typeface="+mn-ea"/>
                <a:sym typeface="+mn-lt"/>
              </a:rPr>
              <a:t>习近平谈治国理政</a:t>
            </a:r>
            <a:r>
              <a:rPr lang="en-US" altLang="zh-CN" dirty="0">
                <a:solidFill>
                  <a:prstClr val="black"/>
                </a:solidFill>
                <a:cs typeface="+mn-ea"/>
                <a:sym typeface="+mn-lt"/>
              </a:rPr>
              <a:t>》</a:t>
            </a:r>
            <a:r>
              <a:rPr lang="zh-CN" altLang="en-US" dirty="0">
                <a:solidFill>
                  <a:prstClr val="black"/>
                </a:solidFill>
                <a:cs typeface="+mn-ea"/>
                <a:sym typeface="+mn-lt"/>
              </a:rPr>
              <a:t>第三卷与第一卷、第二卷作为一个整体，引导广大党员、干部读原著、学原文、悟原理。</a:t>
            </a:r>
            <a:endParaRPr lang="zh-CN" altLang="en-US" dirty="0">
              <a:solidFill>
                <a:srgbClr val="FF0000"/>
              </a:solidFill>
              <a:cs typeface="+mn-ea"/>
              <a:sym typeface="+mn-lt"/>
            </a:endParaRPr>
          </a:p>
        </p:txBody>
      </p:sp>
      <p:cxnSp>
        <p:nvCxnSpPr>
          <p:cNvPr id="7" name="直接连接符 6"/>
          <p:cNvCxnSpPr/>
          <p:nvPr/>
        </p:nvCxnSpPr>
        <p:spPr>
          <a:xfrm>
            <a:off x="618311" y="5037679"/>
            <a:ext cx="6368902" cy="0"/>
          </a:xfrm>
          <a:prstGeom prst="line">
            <a:avLst/>
          </a:prstGeom>
          <a:noFill/>
          <a:ln w="9525" cap="flat" cmpd="sng" algn="ctr">
            <a:solidFill>
              <a:srgbClr val="FF0000"/>
            </a:solidFill>
            <a:prstDash val="dash"/>
          </a:ln>
          <a:effectLst/>
        </p:spPr>
      </p:cxnSp>
      <p:sp>
        <p:nvSpPr>
          <p:cNvPr id="8" name="矩形 7"/>
          <p:cNvSpPr/>
          <p:nvPr/>
        </p:nvSpPr>
        <p:spPr>
          <a:xfrm>
            <a:off x="501356" y="5100239"/>
            <a:ext cx="6709141" cy="782137"/>
          </a:xfrm>
          <a:prstGeom prst="rect">
            <a:avLst/>
          </a:prstGeom>
        </p:spPr>
        <p:txBody>
          <a:bodyPr wrap="square">
            <a:spAutoFit/>
          </a:bodyPr>
          <a:lstStyle/>
          <a:p>
            <a:pPr lvl="0" algn="just">
              <a:lnSpc>
                <a:spcPct val="130000"/>
              </a:lnSpc>
              <a:defRPr/>
            </a:pPr>
            <a:r>
              <a:rPr lang="zh-CN" altLang="en-US" dirty="0">
                <a:solidFill>
                  <a:prstClr val="black"/>
                </a:solidFill>
                <a:cs typeface="+mn-ea"/>
                <a:sym typeface="+mn-lt"/>
              </a:rPr>
              <a:t>深刻体悟这一思想彰显和贯穿的坚定理想信念、真挚人民情怀、高度自觉自信、无畏担当精神、科学思想方法。</a:t>
            </a:r>
            <a:endParaRPr lang="en-US" altLang="zh-CN" dirty="0">
              <a:solidFill>
                <a:prstClr val="black"/>
              </a:solidFill>
              <a:cs typeface="+mn-ea"/>
              <a:sym typeface="+mn-lt"/>
            </a:endParaRPr>
          </a:p>
        </p:txBody>
      </p:sp>
      <p:cxnSp>
        <p:nvCxnSpPr>
          <p:cNvPr id="10" name="直接连接符 9"/>
          <p:cNvCxnSpPr/>
          <p:nvPr/>
        </p:nvCxnSpPr>
        <p:spPr>
          <a:xfrm>
            <a:off x="618311" y="6089942"/>
            <a:ext cx="6368902" cy="0"/>
          </a:xfrm>
          <a:prstGeom prst="line">
            <a:avLst/>
          </a:prstGeom>
          <a:noFill/>
          <a:ln w="9525" cap="flat" cmpd="sng" algn="ctr">
            <a:solidFill>
              <a:srgbClr val="FF0000"/>
            </a:solidFill>
            <a:prstDash val="dash"/>
          </a:ln>
          <a:effectLst/>
        </p:spPr>
      </p:cxnSp>
      <p:grpSp>
        <p:nvGrpSpPr>
          <p:cNvPr id="11" name="组合 10"/>
          <p:cNvGrpSpPr/>
          <p:nvPr/>
        </p:nvGrpSpPr>
        <p:grpSpPr>
          <a:xfrm>
            <a:off x="501356" y="2412370"/>
            <a:ext cx="903606" cy="461665"/>
            <a:chOff x="869474" y="1944008"/>
            <a:chExt cx="903606" cy="461665"/>
          </a:xfrm>
          <a:solidFill>
            <a:srgbClr val="FF0000"/>
          </a:solidFill>
        </p:grpSpPr>
        <p:sp>
          <p:nvSpPr>
            <p:cNvPr id="12"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3" name="Rectangle 6"/>
            <p:cNvSpPr>
              <a:spLocks noChangeArrowheads="1"/>
            </p:cNvSpPr>
            <p:nvPr/>
          </p:nvSpPr>
          <p:spPr bwMode="auto">
            <a:xfrm>
              <a:off x="869474" y="2006830"/>
              <a:ext cx="233024" cy="38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grpSp>
      <p:sp>
        <p:nvSpPr>
          <p:cNvPr id="14" name="矩形 13"/>
          <p:cNvSpPr/>
          <p:nvPr/>
        </p:nvSpPr>
        <p:spPr>
          <a:xfrm>
            <a:off x="1021718" y="2453902"/>
            <a:ext cx="6103724" cy="523220"/>
          </a:xfrm>
          <a:prstGeom prst="rect">
            <a:avLst/>
          </a:prstGeom>
        </p:spPr>
        <p:txBody>
          <a:bodyPr wrap="square">
            <a:spAutoFit/>
          </a:bodyPr>
          <a:lstStyle/>
          <a:p>
            <a:pPr lvl="0" algn="ctr">
              <a:defRPr/>
            </a:pPr>
            <a:r>
              <a:rPr lang="zh-CN" altLang="en-US" sz="2800" b="1" dirty="0">
                <a:solidFill>
                  <a:srgbClr val="FF0000"/>
                </a:solidFill>
                <a:cs typeface="+mn-ea"/>
                <a:sym typeface="+mn-lt"/>
              </a:rPr>
              <a:t>以优良学风学懂弄通做实</a:t>
            </a: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485741" y="4686882"/>
            <a:ext cx="4706259" cy="21936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奋力推进强国复兴伟业</a:t>
            </a: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sp>
        <p:nvSpPr>
          <p:cNvPr id="4" name="矩形 3"/>
          <p:cNvSpPr/>
          <p:nvPr/>
        </p:nvSpPr>
        <p:spPr>
          <a:xfrm>
            <a:off x="5108080" y="3172699"/>
            <a:ext cx="6709141" cy="879087"/>
          </a:xfrm>
          <a:prstGeom prst="rect">
            <a:avLst/>
          </a:prstGeom>
        </p:spPr>
        <p:txBody>
          <a:bodyPr wrap="square">
            <a:spAutoFit/>
          </a:bodyPr>
          <a:lstStyle/>
          <a:p>
            <a:pPr algn="just">
              <a:lnSpc>
                <a:spcPct val="150000"/>
              </a:lnSpc>
              <a:defRPr/>
            </a:pPr>
            <a:r>
              <a:rPr lang="zh-CN" altLang="en-US" dirty="0">
                <a:solidFill>
                  <a:srgbClr val="C00000"/>
                </a:solidFill>
                <a:cs typeface="+mn-ea"/>
                <a:sym typeface="+mn-lt"/>
              </a:rPr>
              <a:t>学习贯彻，贵在敢于担当、善于担当</a:t>
            </a:r>
            <a:r>
              <a:rPr lang="zh-CN" altLang="en-US" dirty="0">
                <a:solidFill>
                  <a:prstClr val="black"/>
                </a:solidFill>
                <a:cs typeface="+mn-ea"/>
                <a:sym typeface="+mn-lt"/>
              </a:rPr>
              <a:t>要拿自己的言行与中央的要求进行对照检查，看自己是否具备与担当相匹配的初心，</a:t>
            </a:r>
            <a:endParaRPr lang="zh-CN" altLang="en-US" dirty="0">
              <a:solidFill>
                <a:srgbClr val="FF0000"/>
              </a:solidFill>
              <a:cs typeface="+mn-ea"/>
              <a:sym typeface="+mn-lt"/>
            </a:endParaRPr>
          </a:p>
        </p:txBody>
      </p:sp>
      <p:cxnSp>
        <p:nvCxnSpPr>
          <p:cNvPr id="5" name="直接连接符 4"/>
          <p:cNvCxnSpPr/>
          <p:nvPr/>
        </p:nvCxnSpPr>
        <p:spPr>
          <a:xfrm>
            <a:off x="5225035" y="4028081"/>
            <a:ext cx="6368902" cy="0"/>
          </a:xfrm>
          <a:prstGeom prst="line">
            <a:avLst/>
          </a:prstGeom>
          <a:noFill/>
          <a:ln w="9525" cap="flat" cmpd="sng" algn="ctr">
            <a:solidFill>
              <a:srgbClr val="FF0000"/>
            </a:solidFill>
            <a:prstDash val="dash"/>
          </a:ln>
          <a:effectLst/>
        </p:spPr>
      </p:cxnSp>
      <p:sp>
        <p:nvSpPr>
          <p:cNvPr id="6" name="矩形 5"/>
          <p:cNvSpPr/>
          <p:nvPr/>
        </p:nvSpPr>
        <p:spPr>
          <a:xfrm>
            <a:off x="5108080" y="4069375"/>
            <a:ext cx="6709141" cy="791627"/>
          </a:xfrm>
          <a:prstGeom prst="rect">
            <a:avLst/>
          </a:prstGeom>
        </p:spPr>
        <p:txBody>
          <a:bodyPr wrap="square">
            <a:spAutoFit/>
          </a:bodyPr>
          <a:lstStyle/>
          <a:p>
            <a:pPr algn="just">
              <a:lnSpc>
                <a:spcPct val="150000"/>
              </a:lnSpc>
              <a:defRPr/>
            </a:pPr>
            <a:r>
              <a:rPr lang="zh-CN" altLang="en-US" sz="1600" dirty="0">
                <a:solidFill>
                  <a:prstClr val="black"/>
                </a:solidFill>
                <a:cs typeface="+mn-ea"/>
                <a:sym typeface="+mn-lt"/>
              </a:rPr>
              <a:t>是否具备与担当相一致的使命感，是否具备与担当相称的作风。要奔着现实问题和活思想去，以整风精神开展批评和自我批评，</a:t>
            </a:r>
            <a:endParaRPr lang="zh-CN" altLang="en-US" sz="1600" dirty="0">
              <a:solidFill>
                <a:srgbClr val="FF0000"/>
              </a:solidFill>
              <a:cs typeface="+mn-ea"/>
              <a:sym typeface="+mn-lt"/>
            </a:endParaRPr>
          </a:p>
        </p:txBody>
      </p:sp>
      <p:cxnSp>
        <p:nvCxnSpPr>
          <p:cNvPr id="7" name="直接连接符 6"/>
          <p:cNvCxnSpPr/>
          <p:nvPr/>
        </p:nvCxnSpPr>
        <p:spPr>
          <a:xfrm>
            <a:off x="5225035" y="4956656"/>
            <a:ext cx="6368902" cy="0"/>
          </a:xfrm>
          <a:prstGeom prst="line">
            <a:avLst/>
          </a:prstGeom>
          <a:noFill/>
          <a:ln w="9525" cap="flat" cmpd="sng" algn="ctr">
            <a:solidFill>
              <a:srgbClr val="FF0000"/>
            </a:solidFill>
            <a:prstDash val="dash"/>
          </a:ln>
          <a:effectLst/>
        </p:spPr>
      </p:cxnSp>
      <p:sp>
        <p:nvSpPr>
          <p:cNvPr id="8" name="矩形 7"/>
          <p:cNvSpPr/>
          <p:nvPr/>
        </p:nvSpPr>
        <p:spPr>
          <a:xfrm>
            <a:off x="5108080" y="5019216"/>
            <a:ext cx="6709141" cy="1160959"/>
          </a:xfrm>
          <a:prstGeom prst="rect">
            <a:avLst/>
          </a:prstGeom>
        </p:spPr>
        <p:txBody>
          <a:bodyPr wrap="square">
            <a:spAutoFit/>
          </a:bodyPr>
          <a:lstStyle/>
          <a:p>
            <a:pPr algn="just">
              <a:lnSpc>
                <a:spcPct val="150000"/>
              </a:lnSpc>
              <a:defRPr/>
            </a:pPr>
            <a:r>
              <a:rPr lang="zh-CN" altLang="en-US" sz="1600" dirty="0">
                <a:solidFill>
                  <a:prstClr val="black"/>
                </a:solidFill>
                <a:cs typeface="+mn-ea"/>
                <a:sym typeface="+mn-lt"/>
              </a:rPr>
              <a:t>进行真刀真枪的积极思想斗争，增强党内政治生活的政治性、时代性、原则性、战斗性，修好共产党人的“心学”，以坚强的党性强化使命担当。</a:t>
            </a:r>
            <a:endParaRPr lang="en-US" altLang="zh-CN" sz="1600" dirty="0">
              <a:solidFill>
                <a:prstClr val="black"/>
              </a:solidFill>
              <a:cs typeface="+mn-ea"/>
              <a:sym typeface="+mn-lt"/>
            </a:endParaRPr>
          </a:p>
          <a:p>
            <a:pPr lvl="0" algn="just">
              <a:lnSpc>
                <a:spcPct val="150000"/>
              </a:lnSpc>
              <a:defRPr/>
            </a:pPr>
            <a:r>
              <a:rPr lang="zh-CN" altLang="en-US" sz="1600" dirty="0">
                <a:solidFill>
                  <a:prstClr val="black"/>
                </a:solidFill>
                <a:cs typeface="+mn-ea"/>
                <a:sym typeface="+mn-lt"/>
              </a:rPr>
              <a:t>领导干部要以更高标准、更严要求，</a:t>
            </a:r>
            <a:endParaRPr lang="zh-CN" altLang="en-US" sz="1600" dirty="0">
              <a:solidFill>
                <a:srgbClr val="FF0000"/>
              </a:solidFill>
              <a:cs typeface="+mn-ea"/>
              <a:sym typeface="+mn-lt"/>
            </a:endParaRPr>
          </a:p>
        </p:txBody>
      </p:sp>
      <p:cxnSp>
        <p:nvCxnSpPr>
          <p:cNvPr id="10" name="直接连接符 9"/>
          <p:cNvCxnSpPr/>
          <p:nvPr/>
        </p:nvCxnSpPr>
        <p:spPr>
          <a:xfrm>
            <a:off x="5225035" y="6182539"/>
            <a:ext cx="6368902" cy="0"/>
          </a:xfrm>
          <a:prstGeom prst="line">
            <a:avLst/>
          </a:prstGeom>
          <a:noFill/>
          <a:ln w="9525" cap="flat" cmpd="sng" algn="ctr">
            <a:solidFill>
              <a:srgbClr val="FF0000"/>
            </a:solidFill>
            <a:prstDash val="dash"/>
          </a:ln>
          <a:effectLst/>
        </p:spPr>
      </p:cxnSp>
      <p:grpSp>
        <p:nvGrpSpPr>
          <p:cNvPr id="11" name="组合 10"/>
          <p:cNvGrpSpPr/>
          <p:nvPr/>
        </p:nvGrpSpPr>
        <p:grpSpPr>
          <a:xfrm>
            <a:off x="5108080" y="2331347"/>
            <a:ext cx="903606" cy="461665"/>
            <a:chOff x="869474" y="1944008"/>
            <a:chExt cx="903606" cy="461665"/>
          </a:xfrm>
          <a:solidFill>
            <a:srgbClr val="FF0000"/>
          </a:solidFill>
        </p:grpSpPr>
        <p:sp>
          <p:nvSpPr>
            <p:cNvPr id="12"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3" name="Rectangle 6"/>
            <p:cNvSpPr>
              <a:spLocks noChangeArrowheads="1"/>
            </p:cNvSpPr>
            <p:nvPr/>
          </p:nvSpPr>
          <p:spPr bwMode="auto">
            <a:xfrm>
              <a:off x="869474" y="2006830"/>
              <a:ext cx="233024" cy="38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grpSp>
      <p:sp>
        <p:nvSpPr>
          <p:cNvPr id="14" name="矩形 13"/>
          <p:cNvSpPr/>
          <p:nvPr/>
        </p:nvSpPr>
        <p:spPr>
          <a:xfrm>
            <a:off x="5628442" y="2372879"/>
            <a:ext cx="6103724" cy="523220"/>
          </a:xfrm>
          <a:prstGeom prst="rect">
            <a:avLst/>
          </a:prstGeom>
        </p:spPr>
        <p:txBody>
          <a:bodyPr wrap="square">
            <a:spAutoFit/>
          </a:bodyPr>
          <a:lstStyle/>
          <a:p>
            <a:pPr lvl="0" algn="ctr">
              <a:defRPr/>
            </a:pPr>
            <a:r>
              <a:rPr lang="zh-CN" altLang="en-US" sz="2800" b="1" dirty="0">
                <a:solidFill>
                  <a:srgbClr val="FF0000"/>
                </a:solidFill>
                <a:cs typeface="+mn-ea"/>
                <a:sym typeface="+mn-lt"/>
              </a:rPr>
              <a:t>以强烈担当精神抓好学习贯彻</a:t>
            </a: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1233451"/>
            <a:ext cx="5926238" cy="59262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奋力推进强国复兴伟业</a:t>
            </a: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sp>
        <p:nvSpPr>
          <p:cNvPr id="4" name="矩形 3"/>
          <p:cNvSpPr/>
          <p:nvPr/>
        </p:nvSpPr>
        <p:spPr>
          <a:xfrm>
            <a:off x="501356" y="3162360"/>
            <a:ext cx="6709141" cy="830997"/>
          </a:xfrm>
          <a:prstGeom prst="rect">
            <a:avLst/>
          </a:prstGeom>
        </p:spPr>
        <p:txBody>
          <a:bodyPr wrap="square">
            <a:spAutoFit/>
          </a:bodyPr>
          <a:lstStyle/>
          <a:p>
            <a:pPr algn="just">
              <a:defRPr/>
            </a:pPr>
            <a:r>
              <a:rPr lang="zh-CN" altLang="en-US" sz="1600" dirty="0">
                <a:cs typeface="+mn-ea"/>
                <a:sym typeface="+mn-lt"/>
              </a:rPr>
              <a:t>今年是全面建成小康社会目标实现之年，是全面打赢脱贫攻坚战收官之年当前，我们离实现年度目标任务还有不到半年的时间，各方面任务艰巨繁重。</a:t>
            </a:r>
          </a:p>
        </p:txBody>
      </p:sp>
      <p:cxnSp>
        <p:nvCxnSpPr>
          <p:cNvPr id="5" name="直接连接符 4"/>
          <p:cNvCxnSpPr/>
          <p:nvPr/>
        </p:nvCxnSpPr>
        <p:spPr>
          <a:xfrm>
            <a:off x="618311" y="3993357"/>
            <a:ext cx="6368902" cy="0"/>
          </a:xfrm>
          <a:prstGeom prst="line">
            <a:avLst/>
          </a:prstGeom>
          <a:noFill/>
          <a:ln w="9525" cap="flat" cmpd="sng" algn="ctr">
            <a:solidFill>
              <a:srgbClr val="FF0000"/>
            </a:solidFill>
            <a:prstDash val="dash"/>
          </a:ln>
          <a:effectLst/>
        </p:spPr>
      </p:cxnSp>
      <p:sp>
        <p:nvSpPr>
          <p:cNvPr id="6" name="矩形 5"/>
          <p:cNvSpPr/>
          <p:nvPr/>
        </p:nvSpPr>
        <p:spPr>
          <a:xfrm>
            <a:off x="501356" y="4150398"/>
            <a:ext cx="6709141" cy="830997"/>
          </a:xfrm>
          <a:prstGeom prst="rect">
            <a:avLst/>
          </a:prstGeom>
        </p:spPr>
        <p:txBody>
          <a:bodyPr wrap="square">
            <a:spAutoFit/>
          </a:bodyPr>
          <a:lstStyle/>
          <a:p>
            <a:pPr algn="just">
              <a:defRPr/>
            </a:pPr>
            <a:r>
              <a:rPr lang="zh-CN" altLang="en-US" sz="1600" dirty="0">
                <a:solidFill>
                  <a:prstClr val="black"/>
                </a:solidFill>
                <a:cs typeface="+mn-ea"/>
                <a:sym typeface="+mn-lt"/>
              </a:rPr>
              <a:t>同时，完成各项工作是在常态化疫情防控前提下推进的，这增大了实现既定目标任务的难度。从长远眼光看，在强国复兴的新征程上，我们要闯过一道又一道难关，跨越一道又一道沟壑，都离不开顽强奋斗。</a:t>
            </a:r>
            <a:endParaRPr lang="zh-CN" altLang="en-US" sz="1600" dirty="0">
              <a:solidFill>
                <a:srgbClr val="FF0000"/>
              </a:solidFill>
              <a:cs typeface="+mn-ea"/>
              <a:sym typeface="+mn-lt"/>
            </a:endParaRPr>
          </a:p>
        </p:txBody>
      </p:sp>
      <p:cxnSp>
        <p:nvCxnSpPr>
          <p:cNvPr id="7" name="直接连接符 6"/>
          <p:cNvCxnSpPr/>
          <p:nvPr/>
        </p:nvCxnSpPr>
        <p:spPr>
          <a:xfrm>
            <a:off x="618311" y="5037679"/>
            <a:ext cx="6368902" cy="0"/>
          </a:xfrm>
          <a:prstGeom prst="line">
            <a:avLst/>
          </a:prstGeom>
          <a:noFill/>
          <a:ln w="9525" cap="flat" cmpd="sng" algn="ctr">
            <a:solidFill>
              <a:srgbClr val="FF0000"/>
            </a:solidFill>
            <a:prstDash val="dash"/>
          </a:ln>
          <a:effectLst/>
        </p:spPr>
      </p:cxnSp>
      <p:sp>
        <p:nvSpPr>
          <p:cNvPr id="8" name="矩形 7"/>
          <p:cNvSpPr/>
          <p:nvPr/>
        </p:nvSpPr>
        <p:spPr>
          <a:xfrm>
            <a:off x="501356" y="5190515"/>
            <a:ext cx="6709141" cy="1077218"/>
          </a:xfrm>
          <a:prstGeom prst="rect">
            <a:avLst/>
          </a:prstGeom>
        </p:spPr>
        <p:txBody>
          <a:bodyPr wrap="square">
            <a:spAutoFit/>
          </a:bodyPr>
          <a:lstStyle/>
          <a:p>
            <a:pPr lvl="0" algn="just">
              <a:defRPr/>
            </a:pPr>
            <a:r>
              <a:rPr lang="zh-CN" altLang="en-US" sz="1600" dirty="0">
                <a:solidFill>
                  <a:prstClr val="black"/>
                </a:solidFill>
                <a:cs typeface="+mn-ea"/>
                <a:sym typeface="+mn-lt"/>
              </a:rPr>
              <a:t>面对实现“两个一百年”奋斗目标的时代召唤，面对前进道路上的各种“娄山关”“腊子口”，要闯关夺隘、攻坚克难，勠力同心、锐意进取，竭诚奉献自己的智慧和力量，推动民族复兴的巨轮不断向前，奔向光明的未来。</a:t>
            </a:r>
            <a:endParaRPr lang="zh-CN" altLang="en-US" sz="1600" dirty="0">
              <a:solidFill>
                <a:srgbClr val="FF0000"/>
              </a:solidFill>
              <a:cs typeface="+mn-ea"/>
              <a:sym typeface="+mn-lt"/>
            </a:endParaRPr>
          </a:p>
        </p:txBody>
      </p:sp>
      <p:cxnSp>
        <p:nvCxnSpPr>
          <p:cNvPr id="10" name="直接连接符 9"/>
          <p:cNvCxnSpPr/>
          <p:nvPr/>
        </p:nvCxnSpPr>
        <p:spPr>
          <a:xfrm>
            <a:off x="618311" y="6333010"/>
            <a:ext cx="6368902" cy="0"/>
          </a:xfrm>
          <a:prstGeom prst="line">
            <a:avLst/>
          </a:prstGeom>
          <a:noFill/>
          <a:ln w="9525" cap="flat" cmpd="sng" algn="ctr">
            <a:solidFill>
              <a:srgbClr val="FF0000"/>
            </a:solidFill>
            <a:prstDash val="dash"/>
          </a:ln>
          <a:effectLst/>
        </p:spPr>
      </p:cxnSp>
      <p:grpSp>
        <p:nvGrpSpPr>
          <p:cNvPr id="11" name="组合 10"/>
          <p:cNvGrpSpPr/>
          <p:nvPr/>
        </p:nvGrpSpPr>
        <p:grpSpPr>
          <a:xfrm>
            <a:off x="501356" y="2412370"/>
            <a:ext cx="903606" cy="461665"/>
            <a:chOff x="869474" y="1944008"/>
            <a:chExt cx="903606" cy="461665"/>
          </a:xfrm>
          <a:solidFill>
            <a:srgbClr val="FF0000"/>
          </a:solidFill>
        </p:grpSpPr>
        <p:sp>
          <p:nvSpPr>
            <p:cNvPr id="12"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3" name="Rectangle 6"/>
            <p:cNvSpPr>
              <a:spLocks noChangeArrowheads="1"/>
            </p:cNvSpPr>
            <p:nvPr/>
          </p:nvSpPr>
          <p:spPr bwMode="auto">
            <a:xfrm>
              <a:off x="869474" y="2006830"/>
              <a:ext cx="233024" cy="38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grpSp>
      <p:sp>
        <p:nvSpPr>
          <p:cNvPr id="14" name="矩形 13"/>
          <p:cNvSpPr/>
          <p:nvPr/>
        </p:nvSpPr>
        <p:spPr>
          <a:xfrm>
            <a:off x="1021718" y="2453902"/>
            <a:ext cx="6103724" cy="523220"/>
          </a:xfrm>
          <a:prstGeom prst="rect">
            <a:avLst/>
          </a:prstGeom>
        </p:spPr>
        <p:txBody>
          <a:bodyPr wrap="square">
            <a:spAutoFit/>
          </a:bodyPr>
          <a:lstStyle/>
          <a:p>
            <a:pPr lvl="0" algn="ctr">
              <a:defRPr/>
            </a:pPr>
            <a:r>
              <a:rPr lang="zh-CN" altLang="en-US" sz="2800" b="1" dirty="0">
                <a:solidFill>
                  <a:srgbClr val="FF0000"/>
                </a:solidFill>
                <a:cs typeface="+mn-ea"/>
                <a:sym typeface="+mn-lt"/>
              </a:rPr>
              <a:t>以顽强的意志攻坚克难</a:t>
            </a: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125442" y="1990848"/>
            <a:ext cx="4727640" cy="4727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p:cNvPicPr>
            <a:picLocks noChangeAspect="1"/>
          </p:cNvPicPr>
          <p:nvPr/>
        </p:nvPicPr>
        <p:blipFill rotWithShape="1">
          <a:blip r:embed="rId13">
            <a:extLst>
              <a:ext uri="{28A0092B-C50C-407E-A947-70E740481C1C}">
                <a14:useLocalDpi xmlns:a14="http://schemas.microsoft.com/office/drawing/2010/main" val="0"/>
              </a:ext>
            </a:extLst>
          </a:blip>
          <a:srcRect t="46421"/>
          <a:stretch>
            <a:fillRect/>
          </a:stretch>
        </p:blipFill>
        <p:spPr>
          <a:xfrm>
            <a:off x="-22559" y="5329189"/>
            <a:ext cx="12237117" cy="1520446"/>
          </a:xfrm>
          <a:prstGeom prst="rect">
            <a:avLst/>
          </a:prstGeom>
        </p:spPr>
      </p:pic>
      <p:pic>
        <p:nvPicPr>
          <p:cNvPr id="9" name="图片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p:cNvPicPr>
            <a:picLocks noChangeAspect="1"/>
          </p:cNvPicPr>
          <p:nvPr/>
        </p:nvPicPr>
        <p:blipFill rotWithShape="1">
          <a:blip r:embed="rId19" cstate="print">
            <a:extLst>
              <a:ext uri="{28A0092B-C50C-407E-A947-70E740481C1C}">
                <a14:useLocalDpi xmlns:a14="http://schemas.microsoft.com/office/drawing/2010/main" val="0"/>
              </a:ext>
            </a:extLst>
          </a:blip>
          <a:srcRect b="10181"/>
          <a:stretch>
            <a:fillRect/>
          </a:stretch>
        </p:blipFill>
        <p:spPr>
          <a:xfrm>
            <a:off x="3998438" y="3970299"/>
            <a:ext cx="4297222" cy="1292935"/>
          </a:xfrm>
          <a:prstGeom prst="rect">
            <a:avLst/>
          </a:prstGeom>
        </p:spPr>
      </p:pic>
      <p:sp>
        <p:nvSpPr>
          <p:cNvPr id="46" name="PA-102224"/>
          <p:cNvSpPr/>
          <p:nvPr>
            <p:custDataLst>
              <p:tags r:id="rId1"/>
            </p:custDataLst>
          </p:nvPr>
        </p:nvSpPr>
        <p:spPr>
          <a:xfrm>
            <a:off x="1727563" y="1058937"/>
            <a:ext cx="849463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a:t>
            </a:r>
            <a:r>
              <a:rPr kumimoji="0" lang="zh-CN" altLang="en-US"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治国理政</a:t>
            </a:r>
            <a:r>
              <a:rPr kumimoji="0" lang="en-US" altLang="zh-CN"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a:t>
            </a:r>
            <a:r>
              <a:rPr kumimoji="0" lang="zh-CN" altLang="en-US"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第三卷</a:t>
            </a:r>
          </a:p>
        </p:txBody>
      </p:sp>
      <p:grpSp>
        <p:nvGrpSpPr>
          <p:cNvPr id="47" name="PA-102214"/>
          <p:cNvGrpSpPr/>
          <p:nvPr>
            <p:custDataLst>
              <p:tags r:id="rId2"/>
            </p:custDataLst>
          </p:nvPr>
        </p:nvGrpSpPr>
        <p:grpSpPr>
          <a:xfrm>
            <a:off x="2384279" y="2290799"/>
            <a:ext cx="7525539" cy="315265"/>
            <a:chOff x="1188720" y="5413580"/>
            <a:chExt cx="9814562" cy="411158"/>
          </a:xfrm>
          <a:solidFill>
            <a:srgbClr val="FF0000"/>
          </a:solidFill>
        </p:grpSpPr>
        <p:sp>
          <p:nvSpPr>
            <p:cNvPr id="48" name="PA-矩形 10"/>
            <p:cNvSpPr/>
            <p:nvPr>
              <p:custDataLst>
                <p:tags r:id="rId4"/>
              </p:custDataLst>
            </p:nvPr>
          </p:nvSpPr>
          <p:spPr>
            <a:xfrm>
              <a:off x="1188720" y="5604759"/>
              <a:ext cx="4003040" cy="288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49" name="PA-矩形 11"/>
            <p:cNvSpPr/>
            <p:nvPr>
              <p:custDataLst>
                <p:tags r:id="rId5"/>
              </p:custDataLst>
            </p:nvPr>
          </p:nvSpPr>
          <p:spPr>
            <a:xfrm>
              <a:off x="7000242" y="5604759"/>
              <a:ext cx="4003040" cy="288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grpSp>
          <p:nvGrpSpPr>
            <p:cNvPr id="50" name="组合 49"/>
            <p:cNvGrpSpPr/>
            <p:nvPr/>
          </p:nvGrpSpPr>
          <p:grpSpPr>
            <a:xfrm>
              <a:off x="5406442" y="5413580"/>
              <a:ext cx="1379118" cy="411158"/>
              <a:chOff x="5402520" y="5413580"/>
              <a:chExt cx="1379118" cy="411158"/>
            </a:xfrm>
            <a:grpFill/>
          </p:grpSpPr>
          <p:sp>
            <p:nvSpPr>
              <p:cNvPr id="51" name="PA-5-Point Star 13"/>
              <p:cNvSpPr/>
              <p:nvPr>
                <p:custDataLst>
                  <p:tags r:id="rId6"/>
                </p:custDataLst>
              </p:nvPr>
            </p:nvSpPr>
            <p:spPr>
              <a:xfrm>
                <a:off x="5886500" y="5413580"/>
                <a:ext cx="411158" cy="41115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2" name="PA-5-Point Star 14"/>
              <p:cNvSpPr/>
              <p:nvPr>
                <p:custDataLst>
                  <p:tags r:id="rId7"/>
                </p:custDataLst>
              </p:nvPr>
            </p:nvSpPr>
            <p:spPr>
              <a:xfrm>
                <a:off x="5586085" y="5494700"/>
                <a:ext cx="248918" cy="24891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3" name="PA-5-Point Star 15"/>
              <p:cNvSpPr/>
              <p:nvPr>
                <p:custDataLst>
                  <p:tags r:id="rId8"/>
                </p:custDataLst>
              </p:nvPr>
            </p:nvSpPr>
            <p:spPr>
              <a:xfrm>
                <a:off x="6349155" y="5494700"/>
                <a:ext cx="248918" cy="24891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4" name="PA-5-Point Star 16"/>
              <p:cNvSpPr/>
              <p:nvPr>
                <p:custDataLst>
                  <p:tags r:id="rId9"/>
                </p:custDataLst>
              </p:nvPr>
            </p:nvSpPr>
            <p:spPr>
              <a:xfrm>
                <a:off x="5402520" y="5553125"/>
                <a:ext cx="132068" cy="13206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5" name="PA-5-Point Star 17"/>
              <p:cNvSpPr/>
              <p:nvPr>
                <p:custDataLst>
                  <p:tags r:id="rId10"/>
                </p:custDataLst>
              </p:nvPr>
            </p:nvSpPr>
            <p:spPr>
              <a:xfrm>
                <a:off x="6649570" y="5553125"/>
                <a:ext cx="132068" cy="13206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grpSp>
      </p:grpSp>
      <p:grpSp>
        <p:nvGrpSpPr>
          <p:cNvPr id="58" name="组合 57"/>
          <p:cNvGrpSpPr/>
          <p:nvPr/>
        </p:nvGrpSpPr>
        <p:grpSpPr>
          <a:xfrm>
            <a:off x="1360484" y="2777081"/>
            <a:ext cx="9544058" cy="584775"/>
            <a:chOff x="1400202" y="2981958"/>
            <a:chExt cx="9544058" cy="584775"/>
          </a:xfrm>
        </p:grpSpPr>
        <p:pic>
          <p:nvPicPr>
            <p:cNvPr id="5" name="图片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00202" y="3058207"/>
              <a:ext cx="454754" cy="437167"/>
            </a:xfrm>
            <a:prstGeom prst="rect">
              <a:avLst/>
            </a:prstGeom>
          </p:spPr>
        </p:pic>
        <p:sp>
          <p:nvSpPr>
            <p:cNvPr id="56" name="PA-102215"/>
            <p:cNvSpPr/>
            <p:nvPr>
              <p:custDataLst>
                <p:tags r:id="rId3"/>
              </p:custDataLst>
            </p:nvPr>
          </p:nvSpPr>
          <p:spPr>
            <a:xfrm>
              <a:off x="1854956" y="2981958"/>
              <a:ext cx="8634550" cy="58477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之谱写新时代中国特色社会主义新篇章</a:t>
              </a:r>
            </a:p>
          </p:txBody>
        </p:sp>
        <p:pic>
          <p:nvPicPr>
            <p:cNvPr id="57" name="图片 5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489506" y="3033571"/>
              <a:ext cx="454754" cy="437167"/>
            </a:xfrm>
            <a:prstGeom prst="rect">
              <a:avLst/>
            </a:prstGeom>
          </p:spPr>
        </p:pic>
      </p:grpSp>
      <p:sp>
        <p:nvSpPr>
          <p:cNvPr id="59" name="矩形 58"/>
          <p:cNvSpPr/>
          <p:nvPr/>
        </p:nvSpPr>
        <p:spPr>
          <a:xfrm>
            <a:off x="3622411" y="3510339"/>
            <a:ext cx="1834156" cy="369332"/>
          </a:xfrm>
          <a:prstGeom prst="rect">
            <a:avLst/>
          </a:prstGeom>
        </p:spPr>
        <p:txBody>
          <a:bodyPr wrap="none">
            <a:spAutoFit/>
          </a:bodyPr>
          <a:lstStyle/>
          <a:p>
            <a:pPr lvl="0">
              <a:defRPr/>
            </a:pPr>
            <a:r>
              <a:rPr lang="zh-CN" altLang="en-US" b="1">
                <a:solidFill>
                  <a:srgbClr val="FF0000"/>
                </a:solidFill>
                <a:latin typeface="+mn-ea"/>
                <a:cs typeface="+mn-ea"/>
                <a:sym typeface="+mn-lt"/>
              </a:rPr>
              <a:t>汇报人：</a:t>
            </a:r>
            <a:r>
              <a:rPr lang="en-US" altLang="zh-CN" b="1">
                <a:solidFill>
                  <a:srgbClr val="FF0000"/>
                </a:solidFill>
                <a:latin typeface="+mn-ea"/>
                <a:cs typeface="+mn-ea"/>
                <a:sym typeface="+mn-lt"/>
              </a:rPr>
              <a:t>xiazaii</a:t>
            </a:r>
            <a:endParaRPr lang="zh-CN" altLang="en-US" b="1" dirty="0">
              <a:solidFill>
                <a:srgbClr val="FF0000"/>
              </a:solidFill>
              <a:latin typeface="+mn-ea"/>
              <a:cs typeface="+mn-ea"/>
              <a:sym typeface="+mn-lt"/>
            </a:endParaRPr>
          </a:p>
        </p:txBody>
      </p:sp>
      <p:sp>
        <p:nvSpPr>
          <p:cNvPr id="60" name="矩形 59"/>
          <p:cNvSpPr/>
          <p:nvPr/>
        </p:nvSpPr>
        <p:spPr>
          <a:xfrm>
            <a:off x="6743450" y="3533087"/>
            <a:ext cx="1947969" cy="369332"/>
          </a:xfrm>
          <a:prstGeom prst="rect">
            <a:avLst/>
          </a:prstGeom>
        </p:spPr>
        <p:txBody>
          <a:bodyPr wrap="none">
            <a:spAutoFit/>
          </a:bodyPr>
          <a:lstStyle/>
          <a:p>
            <a:pPr lvl="0">
              <a:defRPr/>
            </a:pPr>
            <a:r>
              <a:rPr lang="zh-CN" altLang="en-US" b="1" dirty="0">
                <a:solidFill>
                  <a:srgbClr val="FF0000"/>
                </a:solidFill>
                <a:latin typeface="+mn-ea"/>
                <a:cs typeface="+mn-ea"/>
                <a:sym typeface="+mn-lt"/>
              </a:rPr>
              <a:t>汇报时间：</a:t>
            </a:r>
            <a:r>
              <a:rPr lang="en-US" altLang="zh-CN" b="1" dirty="0">
                <a:solidFill>
                  <a:srgbClr val="FF0000"/>
                </a:solidFill>
                <a:latin typeface="+mn-ea"/>
                <a:cs typeface="+mn-ea"/>
                <a:sym typeface="+mn-lt"/>
              </a:rPr>
              <a:t>20XX</a:t>
            </a:r>
            <a:endParaRPr lang="zh-CN" altLang="en-US" b="1" dirty="0">
              <a:solidFill>
                <a:srgbClr val="FF0000"/>
              </a:solidFill>
              <a:latin typeface="+mn-ea"/>
              <a:cs typeface="+mn-ea"/>
              <a:sym typeface="+mn-lt"/>
            </a:endParaRPr>
          </a:p>
        </p:txBody>
      </p:sp>
      <p:pic>
        <p:nvPicPr>
          <p:cNvPr id="62" name="图片 6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p:cNvPicPr>
            <a:picLocks noChangeAspect="1"/>
          </p:cNvPicPr>
          <p:nvPr/>
        </p:nvPicPr>
        <p:blipFill rotWithShape="1">
          <a:blip r:embed="rId22">
            <a:extLst>
              <a:ext uri="{28A0092B-C50C-407E-A947-70E740481C1C}">
                <a14:useLocalDpi xmlns:a14="http://schemas.microsoft.com/office/drawing/2010/main" val="0"/>
              </a:ext>
            </a:extLst>
          </a:blip>
          <a:srcRect t="54197"/>
          <a:stretch>
            <a:fillRect/>
          </a:stretch>
        </p:blipFill>
        <p:spPr>
          <a:xfrm>
            <a:off x="-8605" y="4013973"/>
            <a:ext cx="12237118" cy="2818423"/>
          </a:xfrm>
          <a:prstGeom prst="rect">
            <a:avLst/>
          </a:prstGeom>
        </p:spPr>
      </p:pic>
      <p:pic>
        <p:nvPicPr>
          <p:cNvPr id="64" name="图片 6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59946" y="419358"/>
            <a:ext cx="1289191" cy="938966"/>
          </a:xfrm>
          <a:prstGeom prst="rect">
            <a:avLst/>
          </a:prstGeom>
        </p:spPr>
      </p:pic>
      <p:pic>
        <p:nvPicPr>
          <p:cNvPr id="65" name="图片 64"/>
          <p:cNvPicPr>
            <a:picLocks noChangeAspect="1"/>
          </p:cNvPicPr>
          <p:nvPr/>
        </p:nvPicPr>
        <p:blipFill rotWithShape="1">
          <a:blip r:embed="rId24" cstate="print">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rcRect t="55497"/>
          <a:stretch>
            <a:fillRect/>
          </a:stretch>
        </p:blipFill>
        <p:spPr>
          <a:xfrm flipH="1">
            <a:off x="329191" y="1766184"/>
            <a:ext cx="1609818" cy="521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23" presetClass="entr" presetSubtype="36"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strVal val="(6*min(max(#ppt_w*#ppt_h,.3),1)-7.4)/-.7*#ppt_w"/>
                                          </p:val>
                                        </p:tav>
                                        <p:tav tm="100000">
                                          <p:val>
                                            <p:strVal val="#ppt_w"/>
                                          </p:val>
                                        </p:tav>
                                      </p:tavLst>
                                    </p:anim>
                                    <p:anim calcmode="lin" valueType="num">
                                      <p:cBhvr>
                                        <p:cTn id="50" dur="500" fill="hold"/>
                                        <p:tgtEl>
                                          <p:spTgt spid="46"/>
                                        </p:tgtEl>
                                        <p:attrNameLst>
                                          <p:attrName>ppt_h</p:attrName>
                                        </p:attrNameLst>
                                      </p:cBhvr>
                                      <p:tavLst>
                                        <p:tav tm="0">
                                          <p:val>
                                            <p:strVal val="(6*min(max(#ppt_w*#ppt_h,.3),1)-7.4)/-.7*#ppt_h"/>
                                          </p:val>
                                        </p:tav>
                                        <p:tav tm="100000">
                                          <p:val>
                                            <p:strVal val="#ppt_h"/>
                                          </p:val>
                                        </p:tav>
                                      </p:tavLst>
                                    </p:anim>
                                    <p:anim calcmode="lin" valueType="num">
                                      <p:cBhvr>
                                        <p:cTn id="51" dur="500" fill="hold"/>
                                        <p:tgtEl>
                                          <p:spTgt spid="46"/>
                                        </p:tgtEl>
                                        <p:attrNameLst>
                                          <p:attrName>ppt_x</p:attrName>
                                        </p:attrNameLst>
                                      </p:cBhvr>
                                      <p:tavLst>
                                        <p:tav tm="0">
                                          <p:val>
                                            <p:fltVal val="0.5"/>
                                          </p:val>
                                        </p:tav>
                                        <p:tav tm="100000">
                                          <p:val>
                                            <p:strVal val="#ppt_x"/>
                                          </p:val>
                                        </p:tav>
                                      </p:tavLst>
                                    </p:anim>
                                    <p:anim calcmode="lin" valueType="num">
                                      <p:cBhvr>
                                        <p:cTn id="52" dur="500" fill="hold"/>
                                        <p:tgtEl>
                                          <p:spTgt spid="46"/>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6500"/>
                            </p:stCondLst>
                            <p:childTnLst>
                              <p:par>
                                <p:cTn id="54" presetID="53" presetClass="entr" presetSubtype="16"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par>
                          <p:cTn id="59" fill="hold">
                            <p:stCondLst>
                              <p:cond delay="7000"/>
                            </p:stCondLst>
                            <p:childTnLst>
                              <p:par>
                                <p:cTn id="60" presetID="16" presetClass="entr" presetSubtype="21"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arn(inVertical)">
                                      <p:cBhvr>
                                        <p:cTn id="62" dur="500"/>
                                        <p:tgtEl>
                                          <p:spTgt spid="58"/>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1000"/>
                                        <p:tgtEl>
                                          <p:spTgt spid="60"/>
                                        </p:tgtEl>
                                      </p:cBhvr>
                                    </p:animEffect>
                                    <p:anim calcmode="lin" valueType="num">
                                      <p:cBhvr>
                                        <p:cTn id="67" dur="1000" fill="hold"/>
                                        <p:tgtEl>
                                          <p:spTgt spid="60"/>
                                        </p:tgtEl>
                                        <p:attrNameLst>
                                          <p:attrName>ppt_x</p:attrName>
                                        </p:attrNameLst>
                                      </p:cBhvr>
                                      <p:tavLst>
                                        <p:tav tm="0">
                                          <p:val>
                                            <p:strVal val="#ppt_x"/>
                                          </p:val>
                                        </p:tav>
                                        <p:tav tm="100000">
                                          <p:val>
                                            <p:strVal val="#ppt_x"/>
                                          </p:val>
                                        </p:tav>
                                      </p:tavLst>
                                    </p:anim>
                                    <p:anim calcmode="lin" valueType="num">
                                      <p:cBhvr>
                                        <p:cTn id="68" dur="1000" fill="hold"/>
                                        <p:tgtEl>
                                          <p:spTgt spid="6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10" presetClass="entr" presetSubtype="0"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par>
                                <p:cTn id="78" presetID="10" presetClass="entr" presetSubtype="0" fill="hold"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46421"/>
          <a:stretch>
            <a:fillRect/>
          </a:stretch>
        </p:blipFill>
        <p:spPr>
          <a:xfrm>
            <a:off x="-22559" y="5329189"/>
            <a:ext cx="12237117" cy="152044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b="10181"/>
          <a:stretch>
            <a:fillRect/>
          </a:stretch>
        </p:blipFill>
        <p:spPr>
          <a:xfrm>
            <a:off x="3998438" y="3970299"/>
            <a:ext cx="4297222" cy="1292935"/>
          </a:xfrm>
          <a:prstGeom prst="rect">
            <a:avLst/>
          </a:prstGeom>
        </p:spPr>
      </p:pic>
      <p:pic>
        <p:nvPicPr>
          <p:cNvPr id="62" name="图片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p:cNvPicPr>
            <a:picLocks noChangeAspect="1"/>
          </p:cNvPicPr>
          <p:nvPr/>
        </p:nvPicPr>
        <p:blipFill rotWithShape="1">
          <a:blip r:embed="rId11">
            <a:extLst>
              <a:ext uri="{28A0092B-C50C-407E-A947-70E740481C1C}">
                <a14:useLocalDpi xmlns:a14="http://schemas.microsoft.com/office/drawing/2010/main" val="0"/>
              </a:ext>
            </a:extLst>
          </a:blip>
          <a:srcRect t="54197"/>
          <a:stretch>
            <a:fillRect/>
          </a:stretch>
        </p:blipFill>
        <p:spPr>
          <a:xfrm>
            <a:off x="-8605" y="4013973"/>
            <a:ext cx="12237118" cy="2818423"/>
          </a:xfrm>
          <a:prstGeom prst="rect">
            <a:avLst/>
          </a:prstGeom>
        </p:spPr>
      </p:pic>
      <p:sp>
        <p:nvSpPr>
          <p:cNvPr id="29" name="矩形 28"/>
          <p:cNvSpPr/>
          <p:nvPr/>
        </p:nvSpPr>
        <p:spPr>
          <a:xfrm>
            <a:off x="3129901" y="987935"/>
            <a:ext cx="7978522" cy="2813206"/>
          </a:xfrm>
          <a:prstGeom prst="rect">
            <a:avLst/>
          </a:prstGeom>
        </p:spPr>
        <p:txBody>
          <a:bodyPr wrap="square">
            <a:spAutoFit/>
          </a:bodyPr>
          <a:lstStyle/>
          <a:p>
            <a:pPr lvl="0" algn="just">
              <a:lnSpc>
                <a:spcPct val="150000"/>
              </a:lnSpc>
              <a:defRPr/>
            </a:pPr>
            <a:r>
              <a:rPr lang="zh-CN" altLang="en-US" sz="2000" dirty="0">
                <a:cs typeface="+mn-ea"/>
                <a:sym typeface="+mn-lt"/>
              </a:rPr>
              <a:t>近日，</a:t>
            </a:r>
            <a:r>
              <a:rPr lang="en-US" altLang="zh-CN" sz="2000" dirty="0">
                <a:cs typeface="+mn-ea"/>
                <a:sym typeface="+mn-lt"/>
              </a:rPr>
              <a:t>《</a:t>
            </a:r>
            <a:r>
              <a:rPr lang="zh-CN" altLang="en-US" sz="2000" dirty="0">
                <a:cs typeface="+mn-ea"/>
                <a:sym typeface="+mn-lt"/>
              </a:rPr>
              <a:t>习近平谈治国理政</a:t>
            </a:r>
            <a:r>
              <a:rPr lang="en-US" altLang="zh-CN" sz="2000" dirty="0">
                <a:cs typeface="+mn-ea"/>
                <a:sym typeface="+mn-lt"/>
              </a:rPr>
              <a:t>》</a:t>
            </a:r>
            <a:r>
              <a:rPr lang="zh-CN" altLang="en-US" sz="2000" dirty="0">
                <a:cs typeface="+mn-ea"/>
                <a:sym typeface="+mn-lt"/>
              </a:rPr>
              <a:t>第三卷出版发行。该书生动记录了党的十九大以来以习近平同志为核心的党中央，着眼中华民族伟大复兴的战略全局和世界百年未有之大变局，不忘初心、牢记使命，统揽伟大斗争、伟大工程、伟大事业、伟大梦想，团结带领全党全军全国各族人民推动党和国家各项事业取得新的重大进展的伟大实践，是全面系统反映习近平新时代中国特色社会主义思想的权威著作</a:t>
            </a:r>
          </a:p>
        </p:txBody>
      </p:sp>
      <p:sp>
        <p:nvSpPr>
          <p:cNvPr id="30" name="矩形 29"/>
          <p:cNvSpPr/>
          <p:nvPr/>
        </p:nvSpPr>
        <p:spPr>
          <a:xfrm>
            <a:off x="1708429" y="1301388"/>
            <a:ext cx="1062463" cy="1938992"/>
          </a:xfrm>
          <a:prstGeom prst="rect">
            <a:avLst/>
          </a:prstGeom>
        </p:spPr>
        <p:txBody>
          <a:bodyPr wrap="square">
            <a:spAutoFit/>
          </a:bodyPr>
          <a:lstStyle/>
          <a:p>
            <a:r>
              <a:rPr lang="zh-CN" altLang="en-US" sz="6000" u="sng" spc="-100" dirty="0">
                <a:solidFill>
                  <a:srgbClr val="FF0000"/>
                </a:solidFill>
                <a:latin typeface="汉仪雅酷黑 75W" panose="020B0804020202020204" pitchFamily="34" charset="-122"/>
                <a:ea typeface="汉仪雅酷黑 75W" panose="020B0804020202020204" pitchFamily="34" charset="-122"/>
                <a:cs typeface="+mn-ea"/>
                <a:sym typeface="字魂58号-创中黑-Regular" panose="00000500000000000000" pitchFamily="2" charset="-122"/>
              </a:rPr>
              <a:t>前言</a:t>
            </a:r>
          </a:p>
        </p:txBody>
      </p:sp>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03080" y="570398"/>
            <a:ext cx="1289191" cy="93896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16" presetClass="entr" presetSubtype="21"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childTnLst>
                          </p:cTn>
                        </p:par>
                        <p:par>
                          <p:cTn id="50" fill="hold">
                            <p:stCondLst>
                              <p:cond delay="6500"/>
                            </p:stCondLst>
                            <p:childTnLst>
                              <p:par>
                                <p:cTn id="51" presetID="18" presetClass="entr" presetSubtype="12"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7000"/>
                            </p:stCondLst>
                            <p:childTnLst>
                              <p:par>
                                <p:cTn id="55" presetID="10"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46421"/>
          <a:stretch>
            <a:fillRect/>
          </a:stretch>
        </p:blipFill>
        <p:spPr>
          <a:xfrm>
            <a:off x="-22559" y="5329189"/>
            <a:ext cx="12237117" cy="152044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b="10181"/>
          <a:stretch>
            <a:fillRect/>
          </a:stretch>
        </p:blipFill>
        <p:spPr>
          <a:xfrm>
            <a:off x="3998438" y="3970299"/>
            <a:ext cx="4297222" cy="1292935"/>
          </a:xfrm>
          <a:prstGeom prst="rect">
            <a:avLst/>
          </a:prstGeom>
        </p:spPr>
      </p:pic>
      <p:pic>
        <p:nvPicPr>
          <p:cNvPr id="62" name="图片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p:cNvPicPr>
            <a:picLocks noChangeAspect="1"/>
          </p:cNvPicPr>
          <p:nvPr/>
        </p:nvPicPr>
        <p:blipFill rotWithShape="1">
          <a:blip r:embed="rId11">
            <a:extLst>
              <a:ext uri="{28A0092B-C50C-407E-A947-70E740481C1C}">
                <a14:useLocalDpi xmlns:a14="http://schemas.microsoft.com/office/drawing/2010/main" val="0"/>
              </a:ext>
            </a:extLst>
          </a:blip>
          <a:srcRect t="54197"/>
          <a:stretch>
            <a:fillRect/>
          </a:stretch>
        </p:blipFill>
        <p:spPr>
          <a:xfrm>
            <a:off x="-8605" y="4013973"/>
            <a:ext cx="12237118" cy="2818423"/>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03080" y="570398"/>
            <a:ext cx="1289191" cy="938966"/>
          </a:xfrm>
          <a:prstGeom prst="rect">
            <a:avLst/>
          </a:prstGeom>
        </p:spPr>
      </p:pic>
      <p:sp>
        <p:nvSpPr>
          <p:cNvPr id="14" name="椭圆 13"/>
          <p:cNvSpPr/>
          <p:nvPr/>
        </p:nvSpPr>
        <p:spPr>
          <a:xfrm>
            <a:off x="3368923" y="1295564"/>
            <a:ext cx="643064" cy="643064"/>
          </a:xfrm>
          <a:prstGeom prst="ellipse">
            <a:avLst/>
          </a:prstGeom>
          <a:solidFill>
            <a:srgbClr val="FF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汉仪雅酷黑 75W" panose="020B0804020202020204" pitchFamily="34" charset="-122"/>
                <a:ea typeface="汉仪雅酷黑 75W" panose="020B0804020202020204" pitchFamily="34" charset="-122"/>
                <a:sym typeface="字魂58号-创中黑-Regular" panose="00000500000000000000" pitchFamily="2" charset="-122"/>
              </a:rPr>
              <a:t>1</a:t>
            </a:r>
            <a:endParaRPr lang="zh-CN" altLang="en-US" sz="3600" dirty="0">
              <a:latin typeface="汉仪雅酷黑 75W" panose="020B0804020202020204" pitchFamily="34" charset="-122"/>
              <a:ea typeface="汉仪雅酷黑 75W" panose="020B0804020202020204" pitchFamily="34" charset="-122"/>
              <a:sym typeface="字魂58号-创中黑-Regular" panose="00000500000000000000" pitchFamily="2" charset="-122"/>
            </a:endParaRPr>
          </a:p>
        </p:txBody>
      </p:sp>
      <p:sp>
        <p:nvSpPr>
          <p:cNvPr id="16" name="矩形: 圆角 15"/>
          <p:cNvSpPr/>
          <p:nvPr/>
        </p:nvSpPr>
        <p:spPr>
          <a:xfrm>
            <a:off x="4266827" y="1295564"/>
            <a:ext cx="6023473" cy="629197"/>
          </a:xfrm>
          <a:prstGeom prst="roundRect">
            <a:avLst>
              <a:gd name="adj" fmla="val 50000"/>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defRPr/>
            </a:pPr>
            <a:r>
              <a:rPr lang="zh-CN" altLang="en-US" sz="2800" b="1" dirty="0">
                <a:solidFill>
                  <a:srgbClr val="FF0000"/>
                </a:solidFill>
                <a:cs typeface="+mn-ea"/>
                <a:sym typeface="+mn-lt"/>
              </a:rPr>
              <a:t>着眼中华民族伟大复兴</a:t>
            </a:r>
          </a:p>
        </p:txBody>
      </p:sp>
      <p:sp>
        <p:nvSpPr>
          <p:cNvPr id="18" name="椭圆 17"/>
          <p:cNvSpPr/>
          <p:nvPr/>
        </p:nvSpPr>
        <p:spPr>
          <a:xfrm>
            <a:off x="3368923" y="2328838"/>
            <a:ext cx="643064" cy="643064"/>
          </a:xfrm>
          <a:prstGeom prst="ellipse">
            <a:avLst/>
          </a:prstGeom>
          <a:solidFill>
            <a:srgbClr val="FF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汉仪雅酷黑 75W" panose="020B0804020202020204" pitchFamily="34" charset="-122"/>
                <a:ea typeface="汉仪雅酷黑 75W" panose="020B0804020202020204" pitchFamily="34" charset="-122"/>
                <a:sym typeface="字魂58号-创中黑-Regular" panose="00000500000000000000" pitchFamily="2" charset="-122"/>
              </a:rPr>
              <a:t>2</a:t>
            </a:r>
            <a:endParaRPr lang="zh-CN" altLang="en-US" sz="3600" dirty="0">
              <a:latin typeface="汉仪雅酷黑 75W" panose="020B0804020202020204" pitchFamily="34" charset="-122"/>
              <a:ea typeface="汉仪雅酷黑 75W" panose="020B0804020202020204" pitchFamily="34" charset="-122"/>
              <a:sym typeface="字魂58号-创中黑-Regular" panose="00000500000000000000" pitchFamily="2" charset="-122"/>
            </a:endParaRPr>
          </a:p>
        </p:txBody>
      </p:sp>
      <p:sp>
        <p:nvSpPr>
          <p:cNvPr id="19" name="矩形: 圆角 45"/>
          <p:cNvSpPr/>
          <p:nvPr/>
        </p:nvSpPr>
        <p:spPr>
          <a:xfrm>
            <a:off x="4266827" y="2328838"/>
            <a:ext cx="6023473" cy="629197"/>
          </a:xfrm>
          <a:prstGeom prst="roundRect">
            <a:avLst>
              <a:gd name="adj" fmla="val 50000"/>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defRPr/>
            </a:pPr>
            <a:r>
              <a:rPr lang="zh-CN" altLang="en-US" sz="2800" b="1" dirty="0">
                <a:solidFill>
                  <a:srgbClr val="FF0000"/>
                </a:solidFill>
                <a:cs typeface="+mn-ea"/>
                <a:sym typeface="+mn-lt"/>
              </a:rPr>
              <a:t>回应和解答“时代之问”</a:t>
            </a:r>
          </a:p>
        </p:txBody>
      </p:sp>
      <p:sp>
        <p:nvSpPr>
          <p:cNvPr id="20" name="椭圆 19"/>
          <p:cNvSpPr/>
          <p:nvPr/>
        </p:nvSpPr>
        <p:spPr>
          <a:xfrm>
            <a:off x="3368923" y="3330059"/>
            <a:ext cx="643064" cy="643064"/>
          </a:xfrm>
          <a:prstGeom prst="ellipse">
            <a:avLst/>
          </a:prstGeom>
          <a:solidFill>
            <a:srgbClr val="FF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汉仪雅酷黑 75W" panose="020B0804020202020204" pitchFamily="34" charset="-122"/>
                <a:ea typeface="汉仪雅酷黑 75W" panose="020B0804020202020204" pitchFamily="34" charset="-122"/>
                <a:sym typeface="字魂58号-创中黑-Regular" panose="00000500000000000000" pitchFamily="2" charset="-122"/>
              </a:rPr>
              <a:t>3</a:t>
            </a:r>
            <a:endParaRPr lang="zh-CN" altLang="en-US" sz="3600" dirty="0">
              <a:latin typeface="汉仪雅酷黑 75W" panose="020B0804020202020204" pitchFamily="34" charset="-122"/>
              <a:ea typeface="汉仪雅酷黑 75W" panose="020B0804020202020204" pitchFamily="34" charset="-122"/>
              <a:sym typeface="字魂58号-创中黑-Regular" panose="00000500000000000000" pitchFamily="2" charset="-122"/>
            </a:endParaRPr>
          </a:p>
        </p:txBody>
      </p:sp>
      <p:sp>
        <p:nvSpPr>
          <p:cNvPr id="21" name="矩形: 圆角 45"/>
          <p:cNvSpPr/>
          <p:nvPr/>
        </p:nvSpPr>
        <p:spPr>
          <a:xfrm>
            <a:off x="4266827" y="3330059"/>
            <a:ext cx="6023473" cy="629197"/>
          </a:xfrm>
          <a:prstGeom prst="roundRect">
            <a:avLst>
              <a:gd name="adj" fmla="val 50000"/>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defRPr/>
            </a:pPr>
            <a:r>
              <a:rPr lang="zh-CN" altLang="en-US" sz="2800" b="1" dirty="0">
                <a:solidFill>
                  <a:srgbClr val="FF0000"/>
                </a:solidFill>
                <a:cs typeface="+mn-ea"/>
                <a:sym typeface="+mn-lt"/>
              </a:rPr>
              <a:t>奋力推进强国复兴伟业 </a:t>
            </a:r>
          </a:p>
        </p:txBody>
      </p:sp>
      <p:sp>
        <p:nvSpPr>
          <p:cNvPr id="22" name="矩形 21"/>
          <p:cNvSpPr/>
          <p:nvPr/>
        </p:nvSpPr>
        <p:spPr>
          <a:xfrm>
            <a:off x="2062739" y="1615344"/>
            <a:ext cx="8123155" cy="1938992"/>
          </a:xfrm>
          <a:prstGeom prst="rect">
            <a:avLst/>
          </a:prstGeom>
        </p:spPr>
        <p:txBody>
          <a:bodyPr wrap="square">
            <a:spAutoFit/>
          </a:bodyPr>
          <a:lstStyle/>
          <a:p>
            <a:r>
              <a:rPr lang="zh-CN" altLang="en-US" sz="6000" u="sng" spc="-100" dirty="0">
                <a:solidFill>
                  <a:srgbClr val="FF0000"/>
                </a:solidFill>
                <a:latin typeface="汉仪雅酷黑 75W" panose="020B0804020202020204" pitchFamily="34" charset="-122"/>
                <a:ea typeface="汉仪雅酷黑 75W" panose="020B0804020202020204" pitchFamily="34" charset="-122"/>
                <a:cs typeface="+mn-ea"/>
                <a:sym typeface="字魂58号-创中黑-Regular" panose="00000500000000000000" pitchFamily="2" charset="-122"/>
              </a:rPr>
              <a:t>目</a:t>
            </a:r>
            <a:endParaRPr lang="en-US" altLang="zh-CN" sz="6000" u="sng" spc="-100" dirty="0">
              <a:solidFill>
                <a:srgbClr val="FF0000"/>
              </a:solidFill>
              <a:latin typeface="汉仪雅酷黑 75W" panose="020B0804020202020204" pitchFamily="34" charset="-122"/>
              <a:ea typeface="汉仪雅酷黑 75W" panose="020B0804020202020204" pitchFamily="34" charset="-122"/>
              <a:cs typeface="+mn-ea"/>
              <a:sym typeface="字魂58号-创中黑-Regular" panose="00000500000000000000" pitchFamily="2" charset="-122"/>
            </a:endParaRPr>
          </a:p>
          <a:p>
            <a:r>
              <a:rPr lang="zh-CN" altLang="en-US" sz="6000" u="sng" spc="-100" dirty="0">
                <a:solidFill>
                  <a:srgbClr val="FF0000"/>
                </a:solidFill>
                <a:latin typeface="汉仪雅酷黑 75W" panose="020B0804020202020204" pitchFamily="34" charset="-122"/>
                <a:ea typeface="汉仪雅酷黑 75W" panose="020B0804020202020204" pitchFamily="34" charset="-122"/>
                <a:cs typeface="+mn-ea"/>
                <a:sym typeface="字魂58号-创中黑-Regular" panose="00000500000000000000" pitchFamily="2" charset="-122"/>
              </a:rPr>
              <a:t>录</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6500"/>
                            </p:stCondLst>
                            <p:childTnLst>
                              <p:par>
                                <p:cTn id="51" presetID="16" presetClass="entr" presetSubtype="2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par>
                          <p:cTn id="54" fill="hold">
                            <p:stCondLst>
                              <p:cond delay="7000"/>
                            </p:stCondLst>
                            <p:childTnLst>
                              <p:par>
                                <p:cTn id="55" presetID="49" presetClass="entr" presetSubtype="0" decel="10000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style.rotation</p:attrName>
                                        </p:attrNameLst>
                                      </p:cBhvr>
                                      <p:tavLst>
                                        <p:tav tm="0">
                                          <p:val>
                                            <p:fltVal val="360"/>
                                          </p:val>
                                        </p:tav>
                                        <p:tav tm="100000">
                                          <p:val>
                                            <p:fltVal val="0"/>
                                          </p:val>
                                        </p:tav>
                                      </p:tavLst>
                                    </p:anim>
                                    <p:animEffect transition="in" filter="fade">
                                      <p:cBhvr>
                                        <p:cTn id="60" dur="10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1000"/>
                                        <p:tgtEl>
                                          <p:spTgt spid="16"/>
                                        </p:tgtEl>
                                      </p:cBhvr>
                                    </p:animEffect>
                                  </p:childTnLst>
                                </p:cTn>
                              </p:par>
                            </p:childTnLst>
                          </p:cTn>
                        </p:par>
                        <p:par>
                          <p:cTn id="64" fill="hold">
                            <p:stCondLst>
                              <p:cond delay="8000"/>
                            </p:stCondLst>
                            <p:childTnLst>
                              <p:par>
                                <p:cTn id="65" presetID="49" presetClass="entr" presetSubtype="0" decel="10000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 calcmode="lin" valueType="num">
                                      <p:cBhvr>
                                        <p:cTn id="69" dur="1000" fill="hold"/>
                                        <p:tgtEl>
                                          <p:spTgt spid="18"/>
                                        </p:tgtEl>
                                        <p:attrNameLst>
                                          <p:attrName>style.rotation</p:attrName>
                                        </p:attrNameLst>
                                      </p:cBhvr>
                                      <p:tavLst>
                                        <p:tav tm="0">
                                          <p:val>
                                            <p:fltVal val="360"/>
                                          </p:val>
                                        </p:tav>
                                        <p:tav tm="100000">
                                          <p:val>
                                            <p:fltVal val="0"/>
                                          </p:val>
                                        </p:tav>
                                      </p:tavLst>
                                    </p:anim>
                                    <p:animEffect transition="in" filter="fade">
                                      <p:cBhvr>
                                        <p:cTn id="70" dur="10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childTnLst>
                          </p:cTn>
                        </p:par>
                        <p:par>
                          <p:cTn id="74" fill="hold">
                            <p:stCondLst>
                              <p:cond delay="9000"/>
                            </p:stCondLst>
                            <p:childTnLst>
                              <p:par>
                                <p:cTn id="75" presetID="49" presetClass="entr" presetSubtype="0" decel="10000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 calcmode="lin" valueType="num">
                                      <p:cBhvr>
                                        <p:cTn id="79" dur="1000" fill="hold"/>
                                        <p:tgtEl>
                                          <p:spTgt spid="20"/>
                                        </p:tgtEl>
                                        <p:attrNameLst>
                                          <p:attrName>style.rotation</p:attrName>
                                        </p:attrNameLst>
                                      </p:cBhvr>
                                      <p:tavLst>
                                        <p:tav tm="0">
                                          <p:val>
                                            <p:fltVal val="360"/>
                                          </p:val>
                                        </p:tav>
                                        <p:tav tm="100000">
                                          <p:val>
                                            <p:fltVal val="0"/>
                                          </p:val>
                                        </p:tav>
                                      </p:tavLst>
                                    </p:anim>
                                    <p:animEffect transition="in" filter="fade">
                                      <p:cBhvr>
                                        <p:cTn id="80" dur="10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19" grpId="0" animBg="1"/>
      <p:bldP spid="20" grpId="0" animBg="1"/>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46421"/>
          <a:stretch>
            <a:fillRect/>
          </a:stretch>
        </p:blipFill>
        <p:spPr>
          <a:xfrm>
            <a:off x="-22559" y="5329189"/>
            <a:ext cx="12237117" cy="152044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b="10181"/>
          <a:stretch>
            <a:fillRect/>
          </a:stretch>
        </p:blipFill>
        <p:spPr>
          <a:xfrm>
            <a:off x="3998438" y="3970299"/>
            <a:ext cx="4297222" cy="1292935"/>
          </a:xfrm>
          <a:prstGeom prst="rect">
            <a:avLst/>
          </a:prstGeom>
        </p:spPr>
      </p:pic>
      <p:pic>
        <p:nvPicPr>
          <p:cNvPr id="62" name="图片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p:cNvPicPr>
            <a:picLocks noChangeAspect="1"/>
          </p:cNvPicPr>
          <p:nvPr/>
        </p:nvPicPr>
        <p:blipFill rotWithShape="1">
          <a:blip r:embed="rId11">
            <a:extLst>
              <a:ext uri="{28A0092B-C50C-407E-A947-70E740481C1C}">
                <a14:useLocalDpi xmlns:a14="http://schemas.microsoft.com/office/drawing/2010/main" val="0"/>
              </a:ext>
            </a:extLst>
          </a:blip>
          <a:srcRect t="54197"/>
          <a:stretch>
            <a:fillRect/>
          </a:stretch>
        </p:blipFill>
        <p:spPr>
          <a:xfrm>
            <a:off x="-8605" y="4013973"/>
            <a:ext cx="12237118" cy="2818423"/>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03080" y="570398"/>
            <a:ext cx="1289191" cy="938966"/>
          </a:xfrm>
          <a:prstGeom prst="rect">
            <a:avLst/>
          </a:prstGeom>
        </p:spPr>
      </p:pic>
      <p:grpSp>
        <p:nvGrpSpPr>
          <p:cNvPr id="23" name="组合 22"/>
          <p:cNvGrpSpPr/>
          <p:nvPr/>
        </p:nvGrpSpPr>
        <p:grpSpPr>
          <a:xfrm>
            <a:off x="2387929" y="929428"/>
            <a:ext cx="7061231" cy="1685456"/>
            <a:chOff x="2371908" y="1009602"/>
            <a:chExt cx="7061231" cy="1685456"/>
          </a:xfrm>
        </p:grpSpPr>
        <p:sp>
          <p:nvSpPr>
            <p:cNvPr id="24" name="矩形 23"/>
            <p:cNvSpPr/>
            <p:nvPr/>
          </p:nvSpPr>
          <p:spPr>
            <a:xfrm>
              <a:off x="3988321" y="1771728"/>
              <a:ext cx="3080915" cy="923330"/>
            </a:xfrm>
            <a:prstGeom prst="rect">
              <a:avLst/>
            </a:prstGeom>
          </p:spPr>
          <p:txBody>
            <a:bodyPr wrap="square">
              <a:spAutoFit/>
            </a:bodyPr>
            <a:lstStyle/>
            <a:p>
              <a:r>
                <a:rPr lang="zh-CN" altLang="en-US" sz="5400" b="1"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治国理政</a:t>
              </a:r>
            </a:p>
          </p:txBody>
        </p:sp>
        <p:sp>
          <p:nvSpPr>
            <p:cNvPr id="25" name="矩形 24"/>
            <p:cNvSpPr/>
            <p:nvPr/>
          </p:nvSpPr>
          <p:spPr>
            <a:xfrm>
              <a:off x="6896867" y="1907522"/>
              <a:ext cx="2536272" cy="707886"/>
            </a:xfrm>
            <a:prstGeom prst="rect">
              <a:avLst/>
            </a:prstGeom>
          </p:spPr>
          <p:txBody>
            <a:bodyPr wrap="none">
              <a:spAutoFit/>
            </a:bodyPr>
            <a:lstStyle/>
            <a:p>
              <a:pPr algn="just"/>
              <a:r>
                <a:rPr lang="en-US" altLang="zh-CN" sz="4000"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PART  01</a:t>
              </a:r>
            </a:p>
          </p:txBody>
        </p:sp>
        <p:pic>
          <p:nvPicPr>
            <p:cNvPr id="26" name="图片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71908" y="1009602"/>
              <a:ext cx="1659830" cy="1659830"/>
            </a:xfrm>
            <a:prstGeom prst="rect">
              <a:avLst/>
            </a:prstGeom>
          </p:spPr>
        </p:pic>
      </p:grpSp>
      <p:sp>
        <p:nvSpPr>
          <p:cNvPr id="27" name="矩形 26"/>
          <p:cNvSpPr/>
          <p:nvPr/>
        </p:nvSpPr>
        <p:spPr>
          <a:xfrm>
            <a:off x="1740575" y="2784760"/>
            <a:ext cx="8748774" cy="1015663"/>
          </a:xfrm>
          <a:prstGeom prst="rect">
            <a:avLst/>
          </a:prstGeom>
        </p:spPr>
        <p:txBody>
          <a:bodyPr wrap="square">
            <a:spAutoFit/>
          </a:bodyPr>
          <a:lstStyle/>
          <a:p>
            <a:pPr lvl="0" algn="dist"/>
            <a:r>
              <a:rPr lang="zh-CN" altLang="en-US" sz="6000" dirty="0">
                <a:solidFill>
                  <a:srgbClr val="FF0000"/>
                </a:solidFill>
                <a:latin typeface="汉仪雅酷黑 75W" panose="020B0804020202020204" pitchFamily="34" charset="-122"/>
                <a:ea typeface="汉仪雅酷黑 75W" panose="020B0804020202020204" pitchFamily="34" charset="-122"/>
                <a:cs typeface="+mn-ea"/>
                <a:sym typeface="+mn-lt"/>
              </a:rPr>
              <a:t>着眼中华民族伟大复兴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2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着眼中华民族伟大复兴</a:t>
            </a: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p:cNvGrpSpPr/>
          <p:nvPr/>
        </p:nvGrpSpPr>
        <p:grpSpPr>
          <a:xfrm>
            <a:off x="5189426" y="1887481"/>
            <a:ext cx="6836670" cy="767903"/>
            <a:chOff x="865339" y="1362686"/>
            <a:chExt cx="6836670" cy="767903"/>
          </a:xfrm>
        </p:grpSpPr>
        <p:sp>
          <p:nvSpPr>
            <p:cNvPr id="5" name="矩形: 圆角 10"/>
            <p:cNvSpPr>
              <a:spLocks noChangeAspect="1"/>
            </p:cNvSpPr>
            <p:nvPr/>
          </p:nvSpPr>
          <p:spPr>
            <a:xfrm>
              <a:off x="865339" y="1362686"/>
              <a:ext cx="1392530" cy="767903"/>
            </a:xfrm>
            <a:prstGeom prst="roundRect">
              <a:avLst>
                <a:gd name="adj" fmla="val 50000"/>
              </a:avLst>
            </a:prstGeom>
            <a:solidFill>
              <a:srgbClr val="FF0000"/>
            </a:solidFill>
            <a:ln w="161925" cap="flat" cmpd="sng" algn="ctr">
              <a:solidFill>
                <a:srgbClr val="FF0000">
                  <a:alpha val="30000"/>
                </a:srgbClr>
              </a:solidFill>
              <a:prstDash val="solid"/>
              <a:miter lim="800000"/>
            </a:ln>
            <a:effectLst/>
          </p:spPr>
          <p:txBody>
            <a:bodyPr rtlCol="0" anchor="ctr"/>
            <a:lstStyle/>
            <a:p>
              <a:pPr algn="ctr">
                <a:defRPr/>
              </a:pPr>
              <a:r>
                <a:rPr lang="en-US" altLang="zh-CN"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rPr>
                <a:t>01</a:t>
              </a:r>
              <a:endParaRPr lang="zh-CN" altLang="en-US"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endParaRPr>
            </a:p>
          </p:txBody>
        </p:sp>
        <p:sp>
          <p:nvSpPr>
            <p:cNvPr id="6" name="矩形 5"/>
            <p:cNvSpPr/>
            <p:nvPr/>
          </p:nvSpPr>
          <p:spPr>
            <a:xfrm>
              <a:off x="2483671" y="1639444"/>
              <a:ext cx="5218338" cy="400110"/>
            </a:xfrm>
            <a:prstGeom prst="rect">
              <a:avLst/>
            </a:prstGeom>
          </p:spPr>
          <p:txBody>
            <a:bodyPr wrap="square">
              <a:spAutoFit/>
            </a:bodyPr>
            <a:lstStyle/>
            <a:p>
              <a:pPr lvl="0">
                <a:defRPr/>
              </a:pPr>
              <a:r>
                <a:rPr lang="zh-CN" altLang="en-US" sz="2000" dirty="0">
                  <a:solidFill>
                    <a:srgbClr val="FF0000"/>
                  </a:solidFill>
                  <a:cs typeface="+mn-ea"/>
                  <a:sym typeface="+mn-lt"/>
                </a:rPr>
                <a:t>实践以理论为指导，实践又是理论之源</a:t>
              </a:r>
            </a:p>
          </p:txBody>
        </p:sp>
      </p:grpSp>
      <p:sp>
        <p:nvSpPr>
          <p:cNvPr id="7" name="矩形 6"/>
          <p:cNvSpPr/>
          <p:nvPr/>
        </p:nvSpPr>
        <p:spPr>
          <a:xfrm>
            <a:off x="5189426" y="3103257"/>
            <a:ext cx="6611729" cy="504882"/>
          </a:xfrm>
          <a:prstGeom prst="rect">
            <a:avLst/>
          </a:prstGeom>
        </p:spPr>
        <p:txBody>
          <a:bodyPr wrap="square">
            <a:spAutoFit/>
          </a:bodyPr>
          <a:lstStyle/>
          <a:p>
            <a:pPr lvl="0" algn="just">
              <a:lnSpc>
                <a:spcPct val="150000"/>
              </a:lnSpc>
              <a:defRPr/>
            </a:pPr>
            <a:r>
              <a:rPr lang="zh-CN" altLang="en-US" sz="2000" dirty="0">
                <a:solidFill>
                  <a:prstClr val="black"/>
                </a:solidFill>
                <a:cs typeface="+mn-ea"/>
                <a:sym typeface="+mn-lt"/>
              </a:rPr>
              <a:t>党的十九大以来，以习近平同志为核心的党中央，</a:t>
            </a:r>
            <a:endParaRPr lang="zh-CN" altLang="en-US" sz="2000" dirty="0">
              <a:solidFill>
                <a:srgbClr val="C00000"/>
              </a:solidFill>
              <a:cs typeface="+mn-ea"/>
              <a:sym typeface="+mn-lt"/>
            </a:endParaRPr>
          </a:p>
        </p:txBody>
      </p:sp>
      <p:cxnSp>
        <p:nvCxnSpPr>
          <p:cNvPr id="8" name="直接连接符 7"/>
          <p:cNvCxnSpPr/>
          <p:nvPr/>
        </p:nvCxnSpPr>
        <p:spPr>
          <a:xfrm>
            <a:off x="5263963" y="3752450"/>
            <a:ext cx="6347458" cy="0"/>
          </a:xfrm>
          <a:prstGeom prst="line">
            <a:avLst/>
          </a:prstGeom>
          <a:noFill/>
          <a:ln w="9525" cap="flat" cmpd="sng" algn="ctr">
            <a:solidFill>
              <a:srgbClr val="FF0000"/>
            </a:solidFill>
            <a:prstDash val="dash"/>
          </a:ln>
          <a:effectLst/>
        </p:spPr>
      </p:cxnSp>
      <p:sp>
        <p:nvSpPr>
          <p:cNvPr id="10" name="矩形 9"/>
          <p:cNvSpPr/>
          <p:nvPr/>
        </p:nvSpPr>
        <p:spPr>
          <a:xfrm>
            <a:off x="5189426" y="3920795"/>
            <a:ext cx="6611729" cy="1169038"/>
          </a:xfrm>
          <a:prstGeom prst="rect">
            <a:avLst/>
          </a:prstGeom>
        </p:spPr>
        <p:txBody>
          <a:bodyPr wrap="square">
            <a:spAutoFit/>
          </a:bodyPr>
          <a:lstStyle/>
          <a:p>
            <a:pPr defTabSz="1219200">
              <a:lnSpc>
                <a:spcPct val="120000"/>
              </a:lnSpc>
            </a:pPr>
            <a:r>
              <a:rPr lang="zh-CN" altLang="en-US" sz="2000" dirty="0">
                <a:solidFill>
                  <a:prstClr val="black"/>
                </a:solidFill>
                <a:cs typeface="+mn-ea"/>
                <a:sym typeface="+mn-lt"/>
              </a:rPr>
              <a:t>着眼中华民族伟大复兴的战略全局和世界百年未有之大变局，以马克思主义中国化最新成果为指导，团结带领全党全军全国各族人民，</a:t>
            </a:r>
            <a:endParaRPr lang="zh-CN" altLang="en-US" sz="2000" b="1" dirty="0">
              <a:solidFill>
                <a:srgbClr val="C00000"/>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cxnSp>
        <p:nvCxnSpPr>
          <p:cNvPr id="11" name="直接连接符 10"/>
          <p:cNvCxnSpPr/>
          <p:nvPr/>
        </p:nvCxnSpPr>
        <p:spPr>
          <a:xfrm>
            <a:off x="5290411" y="5204395"/>
            <a:ext cx="6347458" cy="0"/>
          </a:xfrm>
          <a:prstGeom prst="line">
            <a:avLst/>
          </a:prstGeom>
          <a:noFill/>
          <a:ln w="9525" cap="flat" cmpd="sng" algn="ctr">
            <a:solidFill>
              <a:srgbClr val="FF0000"/>
            </a:solidFill>
            <a:prstDash val="dash"/>
          </a:ln>
          <a:effectLst/>
        </p:spPr>
      </p:cxnSp>
      <p:sp>
        <p:nvSpPr>
          <p:cNvPr id="12" name="矩形 11"/>
          <p:cNvSpPr/>
          <p:nvPr/>
        </p:nvSpPr>
        <p:spPr>
          <a:xfrm>
            <a:off x="5189426" y="5328380"/>
            <a:ext cx="6484297" cy="1169038"/>
          </a:xfrm>
          <a:prstGeom prst="rect">
            <a:avLst/>
          </a:prstGeom>
        </p:spPr>
        <p:txBody>
          <a:bodyPr wrap="square">
            <a:spAutoFit/>
          </a:bodyPr>
          <a:lstStyle/>
          <a:p>
            <a:pPr defTabSz="1219200">
              <a:lnSpc>
                <a:spcPct val="120000"/>
              </a:lnSpc>
            </a:pPr>
            <a:r>
              <a:rPr lang="zh-CN" altLang="en-US" sz="2000" dirty="0">
                <a:solidFill>
                  <a:prstClr val="black"/>
                </a:solidFill>
                <a:cs typeface="+mn-ea"/>
                <a:sym typeface="+mn-lt"/>
              </a:rPr>
              <a:t>推动党和国家各项事业取得新的重大进展。</a:t>
            </a:r>
            <a:r>
              <a:rPr lang="zh-CN" altLang="en-US" sz="2000" dirty="0">
                <a:solidFill>
                  <a:srgbClr val="C00000"/>
                </a:solidFill>
                <a:cs typeface="+mn-ea"/>
                <a:sym typeface="+mn-lt"/>
              </a:rPr>
              <a:t>实践的发展为理论创新提供了丰厚沃土和强大动力</a:t>
            </a:r>
          </a:p>
          <a:p>
            <a:pPr defTabSz="1219200">
              <a:lnSpc>
                <a:spcPct val="120000"/>
              </a:lnSpc>
            </a:pPr>
            <a:endParaRPr lang="zh-CN" altLang="en-US" sz="2000" b="1" dirty="0">
              <a:solidFill>
                <a:srgbClr val="C00000"/>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cxnSp>
        <p:nvCxnSpPr>
          <p:cNvPr id="13" name="直接连接符 12"/>
          <p:cNvCxnSpPr/>
          <p:nvPr/>
        </p:nvCxnSpPr>
        <p:spPr>
          <a:xfrm>
            <a:off x="5189426" y="6355573"/>
            <a:ext cx="6347458" cy="0"/>
          </a:xfrm>
          <a:prstGeom prst="line">
            <a:avLst/>
          </a:prstGeom>
          <a:noFill/>
          <a:ln w="9525" cap="flat" cmpd="sng" algn="ctr">
            <a:solidFill>
              <a:srgbClr val="FF0000"/>
            </a:solidFill>
            <a:prstDash val="dash"/>
          </a:ln>
          <a:effectLst/>
        </p:spPr>
      </p:cxn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88199"/>
            <a:ext cx="5566591" cy="4969082"/>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5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着眼中华民族伟大复兴</a:t>
            </a: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p:cNvGrpSpPr/>
          <p:nvPr/>
        </p:nvGrpSpPr>
        <p:grpSpPr>
          <a:xfrm>
            <a:off x="507514" y="1713447"/>
            <a:ext cx="7016030" cy="767903"/>
            <a:chOff x="865339" y="1362686"/>
            <a:chExt cx="7016030" cy="767903"/>
          </a:xfrm>
        </p:grpSpPr>
        <p:sp>
          <p:nvSpPr>
            <p:cNvPr id="5" name="矩形: 圆角 10"/>
            <p:cNvSpPr>
              <a:spLocks noChangeAspect="1"/>
            </p:cNvSpPr>
            <p:nvPr/>
          </p:nvSpPr>
          <p:spPr>
            <a:xfrm>
              <a:off x="865339" y="1362686"/>
              <a:ext cx="1392530" cy="767903"/>
            </a:xfrm>
            <a:prstGeom prst="roundRect">
              <a:avLst>
                <a:gd name="adj" fmla="val 50000"/>
              </a:avLst>
            </a:prstGeom>
            <a:solidFill>
              <a:srgbClr val="FF0000"/>
            </a:solidFill>
            <a:ln w="161925" cap="flat" cmpd="sng" algn="ctr">
              <a:solidFill>
                <a:srgbClr val="FF0000">
                  <a:alpha val="30000"/>
                </a:srgbClr>
              </a:solidFill>
              <a:prstDash val="solid"/>
              <a:miter lim="800000"/>
            </a:ln>
            <a:effectLst/>
          </p:spPr>
          <p:txBody>
            <a:bodyPr rtlCol="0" anchor="ctr"/>
            <a:lstStyle/>
            <a:p>
              <a:pPr algn="ctr">
                <a:defRPr/>
              </a:pPr>
              <a:r>
                <a:rPr lang="en-US" altLang="zh-CN"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rPr>
                <a:t>02</a:t>
              </a:r>
              <a:endParaRPr lang="zh-CN" altLang="en-US"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endParaRPr>
            </a:p>
          </p:txBody>
        </p:sp>
        <p:sp>
          <p:nvSpPr>
            <p:cNvPr id="6" name="矩形 5"/>
            <p:cNvSpPr/>
            <p:nvPr/>
          </p:nvSpPr>
          <p:spPr>
            <a:xfrm>
              <a:off x="2483671" y="1639444"/>
              <a:ext cx="5397698" cy="400110"/>
            </a:xfrm>
            <a:prstGeom prst="rect">
              <a:avLst/>
            </a:prstGeom>
          </p:spPr>
          <p:txBody>
            <a:bodyPr wrap="square">
              <a:spAutoFit/>
            </a:bodyPr>
            <a:lstStyle/>
            <a:p>
              <a:pPr lvl="0" algn="ctr">
                <a:defRPr/>
              </a:pPr>
              <a:r>
                <a:rPr lang="zh-CN" altLang="en-US" sz="2000" dirty="0">
                  <a:solidFill>
                    <a:srgbClr val="FF0000"/>
                  </a:solidFill>
                  <a:cs typeface="+mn-ea"/>
                  <a:sym typeface="+mn-lt"/>
                </a:rPr>
                <a:t>全面贯彻党的基本理论、基本路线、基本方略</a:t>
              </a:r>
            </a:p>
          </p:txBody>
        </p:sp>
      </p:grpSp>
      <p:sp>
        <p:nvSpPr>
          <p:cNvPr id="7" name="矩形 6"/>
          <p:cNvSpPr/>
          <p:nvPr/>
        </p:nvSpPr>
        <p:spPr>
          <a:xfrm>
            <a:off x="507514" y="2848662"/>
            <a:ext cx="6611729" cy="707886"/>
          </a:xfrm>
          <a:prstGeom prst="rect">
            <a:avLst/>
          </a:prstGeom>
        </p:spPr>
        <p:txBody>
          <a:bodyPr wrap="square">
            <a:spAutoFit/>
          </a:bodyPr>
          <a:lstStyle/>
          <a:p>
            <a:pPr lvl="0" algn="just">
              <a:defRPr/>
            </a:pPr>
            <a:r>
              <a:rPr lang="zh-CN" altLang="en-US" sz="2000" dirty="0">
                <a:solidFill>
                  <a:prstClr val="black"/>
                </a:solidFill>
                <a:cs typeface="+mn-ea"/>
                <a:sym typeface="+mn-lt"/>
              </a:rPr>
              <a:t>党的十九大把习近平新时代中国特色社会主义思想的核心内容概括为“八个明确”和“十四个坚持”。</a:t>
            </a:r>
            <a:endParaRPr lang="zh-CN" altLang="en-US" sz="2000" dirty="0">
              <a:solidFill>
                <a:srgbClr val="FF0000"/>
              </a:solidFill>
              <a:cs typeface="+mn-ea"/>
              <a:sym typeface="+mn-lt"/>
            </a:endParaRPr>
          </a:p>
        </p:txBody>
      </p:sp>
      <p:cxnSp>
        <p:nvCxnSpPr>
          <p:cNvPr id="8" name="直接连接符 7"/>
          <p:cNvCxnSpPr/>
          <p:nvPr/>
        </p:nvCxnSpPr>
        <p:spPr>
          <a:xfrm>
            <a:off x="582051" y="3578416"/>
            <a:ext cx="6347458" cy="0"/>
          </a:xfrm>
          <a:prstGeom prst="line">
            <a:avLst/>
          </a:prstGeom>
          <a:noFill/>
          <a:ln w="9525" cap="flat" cmpd="sng" algn="ctr">
            <a:solidFill>
              <a:srgbClr val="FF0000"/>
            </a:solidFill>
            <a:prstDash val="dash"/>
          </a:ln>
          <a:effectLst/>
        </p:spPr>
      </p:cxnSp>
      <p:sp>
        <p:nvSpPr>
          <p:cNvPr id="10" name="矩形 9"/>
          <p:cNvSpPr/>
          <p:nvPr/>
        </p:nvSpPr>
        <p:spPr>
          <a:xfrm>
            <a:off x="507514" y="3702401"/>
            <a:ext cx="6611729" cy="1323439"/>
          </a:xfrm>
          <a:prstGeom prst="rect">
            <a:avLst/>
          </a:prstGeom>
        </p:spPr>
        <p:txBody>
          <a:bodyPr wrap="square">
            <a:spAutoFit/>
          </a:bodyPr>
          <a:lstStyle/>
          <a:p>
            <a:pPr defTabSz="1219200"/>
            <a:r>
              <a:rPr lang="en-US" altLang="zh-CN" sz="2000" dirty="0">
                <a:solidFill>
                  <a:prstClr val="black"/>
                </a:solidFill>
                <a:cs typeface="+mn-ea"/>
                <a:sym typeface="+mn-lt"/>
              </a:rPr>
              <a:t>《</a:t>
            </a:r>
            <a:r>
              <a:rPr lang="zh-CN" altLang="en-US" sz="2000" dirty="0">
                <a:solidFill>
                  <a:prstClr val="black"/>
                </a:solidFill>
                <a:cs typeface="+mn-ea"/>
                <a:sym typeface="+mn-lt"/>
              </a:rPr>
              <a:t>习近平谈治国理政</a:t>
            </a:r>
            <a:r>
              <a:rPr lang="en-US" altLang="zh-CN" sz="2000" dirty="0">
                <a:solidFill>
                  <a:prstClr val="black"/>
                </a:solidFill>
                <a:cs typeface="+mn-ea"/>
                <a:sym typeface="+mn-lt"/>
              </a:rPr>
              <a:t>》</a:t>
            </a:r>
            <a:r>
              <a:rPr lang="zh-CN" altLang="en-US" sz="2000" dirty="0">
                <a:solidFill>
                  <a:prstClr val="black"/>
                </a:solidFill>
                <a:cs typeface="+mn-ea"/>
                <a:sym typeface="+mn-lt"/>
              </a:rPr>
              <a:t>第三卷收录的十九个专题，较为全面地涵盖了“八个明确”和“十四个坚持”的内容，体现了党的基本理论、基本路线、基本方略的主要脉络。比如，第二专题“坚持和加强党的全面领导”，</a:t>
            </a:r>
            <a:endParaRPr lang="zh-CN" altLang="en-US" sz="2000" b="1" dirty="0">
              <a:solidFill>
                <a:srgbClr val="C00000"/>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cxnSp>
        <p:nvCxnSpPr>
          <p:cNvPr id="11" name="直接连接符 10"/>
          <p:cNvCxnSpPr/>
          <p:nvPr/>
        </p:nvCxnSpPr>
        <p:spPr>
          <a:xfrm>
            <a:off x="608499" y="5030361"/>
            <a:ext cx="6347458" cy="0"/>
          </a:xfrm>
          <a:prstGeom prst="line">
            <a:avLst/>
          </a:prstGeom>
          <a:noFill/>
          <a:ln w="9525" cap="flat" cmpd="sng" algn="ctr">
            <a:solidFill>
              <a:srgbClr val="FF0000"/>
            </a:solidFill>
            <a:prstDash val="dash"/>
          </a:ln>
          <a:effectLst/>
        </p:spPr>
      </p:cxnSp>
      <p:sp>
        <p:nvSpPr>
          <p:cNvPr id="12" name="矩形 11"/>
          <p:cNvSpPr/>
          <p:nvPr/>
        </p:nvSpPr>
        <p:spPr>
          <a:xfrm>
            <a:off x="507514" y="5154346"/>
            <a:ext cx="6484297" cy="1015663"/>
          </a:xfrm>
          <a:prstGeom prst="rect">
            <a:avLst/>
          </a:prstGeom>
        </p:spPr>
        <p:txBody>
          <a:bodyPr wrap="square">
            <a:spAutoFit/>
          </a:bodyPr>
          <a:lstStyle/>
          <a:p>
            <a:pPr defTabSz="1219200"/>
            <a:r>
              <a:rPr lang="zh-CN" altLang="en-US" sz="2000" dirty="0">
                <a:solidFill>
                  <a:prstClr val="black"/>
                </a:solidFill>
                <a:cs typeface="+mn-ea"/>
                <a:sym typeface="+mn-lt"/>
              </a:rPr>
              <a:t>第十四专题“把人民军队全面建成世界一流军队”，则与“八个明确”中的第六个“明确”和“十四个坚持”中的第十一个“坚持”相照应。</a:t>
            </a:r>
            <a:endParaRPr lang="zh-CN" altLang="en-US" sz="2000" b="1" dirty="0">
              <a:solidFill>
                <a:srgbClr val="C00000"/>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cxnSp>
        <p:nvCxnSpPr>
          <p:cNvPr id="13" name="直接连接符 12"/>
          <p:cNvCxnSpPr/>
          <p:nvPr/>
        </p:nvCxnSpPr>
        <p:spPr>
          <a:xfrm>
            <a:off x="507514" y="6181539"/>
            <a:ext cx="6347458" cy="0"/>
          </a:xfrm>
          <a:prstGeom prst="line">
            <a:avLst/>
          </a:prstGeom>
          <a:noFill/>
          <a:ln w="9525" cap="flat" cmpd="sng" algn="ctr">
            <a:solidFill>
              <a:srgbClr val="FF0000"/>
            </a:solidFill>
            <a:prstDash val="dash"/>
          </a:ln>
          <a:effectLst/>
        </p:spPr>
      </p:cxnSp>
      <p:pic>
        <p:nvPicPr>
          <p:cNvPr id="14" name="图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6625409" y="3465513"/>
            <a:ext cx="5566591" cy="3493176"/>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5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着眼中华民族伟大复兴</a:t>
            </a: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8" name="组合 7"/>
          <p:cNvGrpSpPr/>
          <p:nvPr/>
        </p:nvGrpSpPr>
        <p:grpSpPr>
          <a:xfrm>
            <a:off x="3783805" y="1469342"/>
            <a:ext cx="7304741" cy="767903"/>
            <a:chOff x="865339" y="1362686"/>
            <a:chExt cx="7304741" cy="767903"/>
          </a:xfrm>
        </p:grpSpPr>
        <p:sp>
          <p:nvSpPr>
            <p:cNvPr id="10" name="矩形: 圆角 10"/>
            <p:cNvSpPr>
              <a:spLocks noChangeAspect="1"/>
            </p:cNvSpPr>
            <p:nvPr/>
          </p:nvSpPr>
          <p:spPr>
            <a:xfrm>
              <a:off x="865339" y="1362686"/>
              <a:ext cx="1392530" cy="767903"/>
            </a:xfrm>
            <a:prstGeom prst="roundRect">
              <a:avLst>
                <a:gd name="adj" fmla="val 50000"/>
              </a:avLst>
            </a:prstGeom>
            <a:solidFill>
              <a:srgbClr val="FF0000"/>
            </a:solidFill>
            <a:ln w="161925" cap="flat" cmpd="sng" algn="ctr">
              <a:solidFill>
                <a:srgbClr val="FF0000">
                  <a:alpha val="30000"/>
                </a:srgbClr>
              </a:solidFill>
              <a:prstDash val="solid"/>
              <a:miter lim="800000"/>
            </a:ln>
            <a:effectLst/>
          </p:spPr>
          <p:txBody>
            <a:bodyPr rtlCol="0" anchor="ctr"/>
            <a:lstStyle/>
            <a:p>
              <a:pPr algn="ctr">
                <a:defRPr/>
              </a:pPr>
              <a:r>
                <a:rPr lang="en-US" altLang="zh-CN"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rPr>
                <a:t>03</a:t>
              </a:r>
              <a:endParaRPr lang="zh-CN" altLang="en-US"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endParaRPr>
            </a:p>
          </p:txBody>
        </p:sp>
        <p:sp>
          <p:nvSpPr>
            <p:cNvPr id="11" name="矩形 10"/>
            <p:cNvSpPr/>
            <p:nvPr/>
          </p:nvSpPr>
          <p:spPr>
            <a:xfrm>
              <a:off x="2468819" y="1500072"/>
              <a:ext cx="5701261" cy="461665"/>
            </a:xfrm>
            <a:prstGeom prst="rect">
              <a:avLst/>
            </a:prstGeom>
          </p:spPr>
          <p:txBody>
            <a:bodyPr wrap="square">
              <a:spAutoFit/>
            </a:bodyPr>
            <a:lstStyle/>
            <a:p>
              <a:pPr lvl="0">
                <a:defRPr/>
              </a:pPr>
              <a:r>
                <a:rPr lang="zh-CN" altLang="en-US" sz="2400" dirty="0">
                  <a:solidFill>
                    <a:srgbClr val="FF0000"/>
                  </a:solidFill>
                  <a:cs typeface="+mn-ea"/>
                  <a:sym typeface="+mn-lt"/>
                </a:rPr>
                <a:t>协同推进伟大社会革命和伟大自我革命</a:t>
              </a:r>
            </a:p>
          </p:txBody>
        </p:sp>
      </p:grpSp>
      <p:sp>
        <p:nvSpPr>
          <p:cNvPr id="12" name="Aitds3"/>
          <p:cNvSpPr txBox="1"/>
          <p:nvPr/>
        </p:nvSpPr>
        <p:spPr>
          <a:xfrm>
            <a:off x="3993266" y="2802811"/>
            <a:ext cx="7906706" cy="714042"/>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cs typeface="+mn-ea"/>
                <a:sym typeface="+mn-lt"/>
              </a:rPr>
              <a:t>习主席在新当选的十九届中共中央政治局常委同中外记者见面时指出：“实践充分证明，中国共产党能够带领人民进行伟大的社会革命，也能够进行伟大的自我革命。”</a:t>
            </a:r>
          </a:p>
        </p:txBody>
      </p:sp>
      <p:sp>
        <p:nvSpPr>
          <p:cNvPr id="13" name="Aitds4"/>
          <p:cNvSpPr/>
          <p:nvPr/>
        </p:nvSpPr>
        <p:spPr>
          <a:xfrm>
            <a:off x="3783806" y="2608247"/>
            <a:ext cx="8242290" cy="969112"/>
          </a:xfrm>
          <a:prstGeom prst="roundRect">
            <a:avLst>
              <a:gd name="adj" fmla="val 512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sp>
        <p:nvSpPr>
          <p:cNvPr id="14" name="Aitds5"/>
          <p:cNvSpPr/>
          <p:nvPr/>
        </p:nvSpPr>
        <p:spPr>
          <a:xfrm>
            <a:off x="9311280" y="2366375"/>
            <a:ext cx="2588691" cy="404788"/>
          </a:xfrm>
          <a:prstGeom prst="roundRect">
            <a:avLst>
              <a:gd name="adj" fmla="val 50000"/>
            </a:avLst>
          </a:prstGeom>
          <a:solidFill>
            <a:srgbClr val="FF0000"/>
          </a:solidFill>
          <a:ln w="12700" cap="flat" cmpd="sng" algn="ctr">
            <a:solidFill>
              <a:srgbClr val="FF0000"/>
            </a:solid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2017</a:t>
            </a:r>
            <a:r>
              <a:rPr kumimoji="0" lang="zh-CN" altLang="en-US"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年</a:t>
            </a:r>
            <a:r>
              <a:rPr kumimoji="0" lang="en-US" altLang="zh-CN"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10</a:t>
            </a:r>
            <a:r>
              <a:rPr kumimoji="0" lang="zh-CN" altLang="en-US"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月</a:t>
            </a:r>
            <a:r>
              <a:rPr kumimoji="0" lang="en-US" altLang="zh-CN"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25</a:t>
            </a:r>
            <a:r>
              <a:rPr kumimoji="0" lang="zh-CN" altLang="en-US"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日</a:t>
            </a:r>
          </a:p>
        </p:txBody>
      </p:sp>
      <p:sp>
        <p:nvSpPr>
          <p:cNvPr id="15" name="Aitds3"/>
          <p:cNvSpPr txBox="1"/>
          <p:nvPr/>
        </p:nvSpPr>
        <p:spPr>
          <a:xfrm>
            <a:off x="3993265" y="4151010"/>
            <a:ext cx="7906706" cy="966418"/>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cs typeface="+mn-ea"/>
                <a:sym typeface="+mn-lt"/>
              </a:rPr>
              <a:t>习主席在学习贯彻党的十九大精神研讨班开班式上再次对推进社会革命和自我革命进行了深刻阐述，强调要把新时代坚持和发展中国特色社会主义这场伟大社会革命进行好，我们党必须勇于进行自我革命，把党建设得更加坚强有力。</a:t>
            </a:r>
          </a:p>
        </p:txBody>
      </p:sp>
      <p:sp>
        <p:nvSpPr>
          <p:cNvPr id="16" name="Aitds4"/>
          <p:cNvSpPr/>
          <p:nvPr/>
        </p:nvSpPr>
        <p:spPr>
          <a:xfrm>
            <a:off x="3783805" y="3956445"/>
            <a:ext cx="8242290" cy="1234811"/>
          </a:xfrm>
          <a:prstGeom prst="roundRect">
            <a:avLst>
              <a:gd name="adj" fmla="val 512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sp>
        <p:nvSpPr>
          <p:cNvPr id="17" name="Aitds5"/>
          <p:cNvSpPr/>
          <p:nvPr/>
        </p:nvSpPr>
        <p:spPr>
          <a:xfrm>
            <a:off x="9311279" y="3714574"/>
            <a:ext cx="2588691" cy="404788"/>
          </a:xfrm>
          <a:prstGeom prst="roundRect">
            <a:avLst>
              <a:gd name="adj" fmla="val 50000"/>
            </a:avLst>
          </a:prstGeom>
          <a:solidFill>
            <a:srgbClr val="FF0000"/>
          </a:solidFill>
          <a:ln w="12700" cap="flat" cmpd="sng" algn="ctr">
            <a:solidFill>
              <a:srgbClr val="FF0000"/>
            </a:solid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2018</a:t>
            </a:r>
            <a:r>
              <a:rPr kumimoji="0" lang="zh-CN" altLang="en-US"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年</a:t>
            </a:r>
            <a:r>
              <a:rPr kumimoji="0" lang="en-US" altLang="zh-CN"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1</a:t>
            </a:r>
            <a:r>
              <a:rPr kumimoji="0" lang="zh-CN" altLang="en-US"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月</a:t>
            </a:r>
            <a:r>
              <a:rPr kumimoji="0" lang="en-US" altLang="zh-CN"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5</a:t>
            </a:r>
            <a:r>
              <a:rPr kumimoji="0" lang="zh-CN" altLang="en-US"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日</a:t>
            </a:r>
          </a:p>
        </p:txBody>
      </p:sp>
      <p:grpSp>
        <p:nvGrpSpPr>
          <p:cNvPr id="18" name="组合 17"/>
          <p:cNvGrpSpPr/>
          <p:nvPr/>
        </p:nvGrpSpPr>
        <p:grpSpPr>
          <a:xfrm>
            <a:off x="215096" y="5476871"/>
            <a:ext cx="11811000" cy="1049824"/>
            <a:chOff x="614363" y="5172848"/>
            <a:chExt cx="12192000" cy="1049824"/>
          </a:xfrm>
          <a:solidFill>
            <a:srgbClr val="FF0000"/>
          </a:solidFill>
        </p:grpSpPr>
        <p:sp>
          <p:nvSpPr>
            <p:cNvPr id="19" name="矩形 18"/>
            <p:cNvSpPr/>
            <p:nvPr/>
          </p:nvSpPr>
          <p:spPr>
            <a:xfrm>
              <a:off x="614363" y="5172848"/>
              <a:ext cx="12192000" cy="1049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0" name="矩形 19"/>
            <p:cNvSpPr/>
            <p:nvPr/>
          </p:nvSpPr>
          <p:spPr>
            <a:xfrm>
              <a:off x="2411632" y="5237673"/>
              <a:ext cx="9312164" cy="830997"/>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cs typeface="+mn-ea"/>
                  <a:sym typeface="+mn-lt"/>
                </a:rPr>
                <a:t>这些内容，在</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习近平谈治国理政</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第三卷中均有收录。特别是第十九专题更是集中收入了习主席关于党的自我革命的重要论述。这些富有时代感、生命力的内容，充分反映了党的十九大以来我们党协同推进新时代“两大革命”的伟大实践。 </a:t>
              </a:r>
            </a:p>
          </p:txBody>
        </p:sp>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08" y="1754013"/>
            <a:ext cx="3442584" cy="3568856"/>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500"/>
                                        <p:tgtEl>
                                          <p:spTgt spid="14"/>
                                        </p:tgtEl>
                                      </p:cBhvr>
                                    </p:animEffect>
                                  </p:childTnLst>
                                </p:cTn>
                              </p:par>
                              <p:par>
                                <p:cTn id="12" presetID="53" presetClass="entr" presetSubtype="16" fill="hold" grpId="1"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500" fill="hold"/>
                                        <p:tgtEl>
                                          <p:spTgt spid="14"/>
                                        </p:tgtEl>
                                        <p:attrNameLst>
                                          <p:attrName>ppt_w</p:attrName>
                                        </p:attrNameLst>
                                      </p:cBhvr>
                                      <p:tavLst>
                                        <p:tav tm="0">
                                          <p:val>
                                            <p:fltVal val="0"/>
                                          </p:val>
                                        </p:tav>
                                        <p:tav tm="100000">
                                          <p:val>
                                            <p:strVal val="#ppt_w"/>
                                          </p:val>
                                        </p:tav>
                                      </p:tavLst>
                                    </p:anim>
                                    <p:anim calcmode="lin" valueType="num">
                                      <p:cBhvr>
                                        <p:cTn id="15" dur="1500" fill="hold"/>
                                        <p:tgtEl>
                                          <p:spTgt spid="14"/>
                                        </p:tgtEl>
                                        <p:attrNameLst>
                                          <p:attrName>ppt_h</p:attrName>
                                        </p:attrNameLst>
                                      </p:cBhvr>
                                      <p:tavLst>
                                        <p:tav tm="0">
                                          <p:val>
                                            <p:fltVal val="0"/>
                                          </p:val>
                                        </p:tav>
                                        <p:tav tm="100000">
                                          <p:val>
                                            <p:strVal val="#ppt_h"/>
                                          </p:val>
                                        </p:tav>
                                      </p:tavLst>
                                    </p:anim>
                                    <p:animEffect transition="in" filter="fade">
                                      <p:cBhvr>
                                        <p:cTn id="16" dur="1500"/>
                                        <p:tgtEl>
                                          <p:spTgt spid="14"/>
                                        </p:tgtEl>
                                      </p:cBhvr>
                                    </p:animEffect>
                                  </p:childTnLst>
                                </p:cTn>
                              </p:par>
                              <p:par>
                                <p:cTn id="17" presetID="35" presetClass="path" presetSubtype="0" accel="50000" decel="50000" fill="hold" grpId="2" nodeType="withEffect">
                                  <p:stCondLst>
                                    <p:cond delay="0"/>
                                  </p:stCondLst>
                                  <p:childTnLst>
                                    <p:animMotion origin="layout" path="M -1.66667E-6 2.96296E-6 L -0.10456 2.96296E-6 " pathEditMode="relative" rAng="0" ptsTypes="AA">
                                      <p:cBhvr>
                                        <p:cTn id="18" dur="1500" spd="-100000" fill="hold"/>
                                        <p:tgtEl>
                                          <p:spTgt spid="14"/>
                                        </p:tgtEl>
                                        <p:attrNameLst>
                                          <p:attrName>ppt_x</p:attrName>
                                          <p:attrName>ppt_y</p:attrName>
                                        </p:attrNameLst>
                                      </p:cBhvr>
                                      <p:rCtr x="-5234" y="0"/>
                                    </p:animMotion>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500"/>
                                        <p:tgtEl>
                                          <p:spTgt spid="17"/>
                                        </p:tgtEl>
                                      </p:cBhvr>
                                    </p:animEffect>
                                  </p:childTnLst>
                                </p:cTn>
                              </p:par>
                              <p:par>
                                <p:cTn id="31" presetID="53" presetClass="entr" presetSubtype="16" fill="hold" grpId="1"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500" fill="hold"/>
                                        <p:tgtEl>
                                          <p:spTgt spid="17"/>
                                        </p:tgtEl>
                                        <p:attrNameLst>
                                          <p:attrName>ppt_w</p:attrName>
                                        </p:attrNameLst>
                                      </p:cBhvr>
                                      <p:tavLst>
                                        <p:tav tm="0">
                                          <p:val>
                                            <p:fltVal val="0"/>
                                          </p:val>
                                        </p:tav>
                                        <p:tav tm="100000">
                                          <p:val>
                                            <p:strVal val="#ppt_w"/>
                                          </p:val>
                                        </p:tav>
                                      </p:tavLst>
                                    </p:anim>
                                    <p:anim calcmode="lin" valueType="num">
                                      <p:cBhvr>
                                        <p:cTn id="34" dur="1500" fill="hold"/>
                                        <p:tgtEl>
                                          <p:spTgt spid="17"/>
                                        </p:tgtEl>
                                        <p:attrNameLst>
                                          <p:attrName>ppt_h</p:attrName>
                                        </p:attrNameLst>
                                      </p:cBhvr>
                                      <p:tavLst>
                                        <p:tav tm="0">
                                          <p:val>
                                            <p:fltVal val="0"/>
                                          </p:val>
                                        </p:tav>
                                        <p:tav tm="100000">
                                          <p:val>
                                            <p:strVal val="#ppt_h"/>
                                          </p:val>
                                        </p:tav>
                                      </p:tavLst>
                                    </p:anim>
                                    <p:animEffect transition="in" filter="fade">
                                      <p:cBhvr>
                                        <p:cTn id="35" dur="1500"/>
                                        <p:tgtEl>
                                          <p:spTgt spid="17"/>
                                        </p:tgtEl>
                                      </p:cBhvr>
                                    </p:animEffect>
                                  </p:childTnLst>
                                </p:cTn>
                              </p:par>
                              <p:par>
                                <p:cTn id="36" presetID="35" presetClass="path" presetSubtype="0" accel="50000" decel="50000" fill="hold" grpId="2" nodeType="withEffect">
                                  <p:stCondLst>
                                    <p:cond delay="0"/>
                                  </p:stCondLst>
                                  <p:childTnLst>
                                    <p:animMotion origin="layout" path="M -1.66667E-6 -4.81481E-6 L -0.10456 -4.81481E-6 " pathEditMode="relative" rAng="0" ptsTypes="AA">
                                      <p:cBhvr>
                                        <p:cTn id="37" dur="1500" spd="-100000" fill="hold"/>
                                        <p:tgtEl>
                                          <p:spTgt spid="17"/>
                                        </p:tgtEl>
                                        <p:attrNameLst>
                                          <p:attrName>ppt_x</p:attrName>
                                          <p:attrName>ppt_y</p:attrName>
                                        </p:attrNameLst>
                                      </p:cBhvr>
                                      <p:rCtr x="-5234" y="0"/>
                                    </p:animMotion>
                                  </p:childTnLst>
                                </p:cTn>
                              </p:par>
                            </p:childTnLst>
                          </p:cTn>
                        </p:par>
                        <p:par>
                          <p:cTn id="38" fill="hold">
                            <p:stCondLst>
                              <p:cond delay="6000"/>
                            </p:stCondLst>
                            <p:childTnLst>
                              <p:par>
                                <p:cTn id="39" presetID="16" presetClass="entr" presetSubtype="2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par>
                          <p:cTn id="42" fill="hold">
                            <p:stCondLst>
                              <p:cond delay="650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000"/>
                                        <p:tgtEl>
                                          <p:spTgt spid="15"/>
                                        </p:tgtEl>
                                      </p:cBhvr>
                                    </p:animEffect>
                                  </p:childTnLst>
                                </p:cTn>
                              </p:par>
                              <p:par>
                                <p:cTn id="46" presetID="2" presetClass="entr" presetSubtype="4"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par>
                          <p:cTn id="50" fill="hold">
                            <p:stCondLst>
                              <p:cond delay="8500"/>
                            </p:stCondLst>
                            <p:childTnLst>
                              <p:par>
                                <p:cTn id="51" presetID="2" presetClass="entr" presetSubtype="8"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4" grpId="1" animBg="1"/>
      <p:bldP spid="14" grpId="2" animBg="1"/>
      <p:bldP spid="15" grpId="0"/>
      <p:bldP spid="16" grpId="0" animBg="1"/>
      <p:bldP spid="17" grpId="0" animBg="1"/>
      <p:bldP spid="17" grpId="1" animBg="1"/>
      <p:bldP spid="17"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着眼中华民族伟大复兴</a:t>
            </a: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p:cNvGrpSpPr/>
          <p:nvPr/>
        </p:nvGrpSpPr>
        <p:grpSpPr>
          <a:xfrm>
            <a:off x="507514" y="1713447"/>
            <a:ext cx="7154926" cy="767903"/>
            <a:chOff x="865339" y="1362686"/>
            <a:chExt cx="7154926" cy="767903"/>
          </a:xfrm>
        </p:grpSpPr>
        <p:sp>
          <p:nvSpPr>
            <p:cNvPr id="5" name="矩形: 圆角 10"/>
            <p:cNvSpPr>
              <a:spLocks noChangeAspect="1"/>
            </p:cNvSpPr>
            <p:nvPr/>
          </p:nvSpPr>
          <p:spPr>
            <a:xfrm>
              <a:off x="865339" y="1362686"/>
              <a:ext cx="1392530" cy="767903"/>
            </a:xfrm>
            <a:prstGeom prst="roundRect">
              <a:avLst>
                <a:gd name="adj" fmla="val 50000"/>
              </a:avLst>
            </a:prstGeom>
            <a:solidFill>
              <a:srgbClr val="FF0000"/>
            </a:solidFill>
            <a:ln w="161925" cap="flat" cmpd="sng" algn="ctr">
              <a:solidFill>
                <a:srgbClr val="FF0000">
                  <a:alpha val="30000"/>
                </a:srgbClr>
              </a:solidFill>
              <a:prstDash val="solid"/>
              <a:miter lim="800000"/>
            </a:ln>
            <a:effectLst/>
          </p:spPr>
          <p:txBody>
            <a:bodyPr rtlCol="0" anchor="ctr"/>
            <a:lstStyle/>
            <a:p>
              <a:pPr algn="ctr">
                <a:defRPr/>
              </a:pPr>
              <a:r>
                <a:rPr lang="en-US" altLang="zh-CN"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rPr>
                <a:t>04</a:t>
              </a:r>
              <a:endParaRPr lang="zh-CN" altLang="en-US"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endParaRPr>
            </a:p>
          </p:txBody>
        </p:sp>
        <p:sp>
          <p:nvSpPr>
            <p:cNvPr id="6" name="矩形 5"/>
            <p:cNvSpPr/>
            <p:nvPr/>
          </p:nvSpPr>
          <p:spPr>
            <a:xfrm>
              <a:off x="2481532" y="1530089"/>
              <a:ext cx="5538733" cy="400110"/>
            </a:xfrm>
            <a:prstGeom prst="rect">
              <a:avLst/>
            </a:prstGeom>
          </p:spPr>
          <p:txBody>
            <a:bodyPr wrap="square">
              <a:spAutoFit/>
            </a:bodyPr>
            <a:lstStyle/>
            <a:p>
              <a:pPr lvl="0" algn="ctr">
                <a:defRPr/>
              </a:pPr>
              <a:r>
                <a:rPr lang="zh-CN" altLang="en-US" sz="2000" b="1" dirty="0">
                  <a:solidFill>
                    <a:srgbClr val="FF0000"/>
                  </a:solidFill>
                  <a:cs typeface="+mn-ea"/>
                  <a:sym typeface="+mn-lt"/>
                </a:rPr>
                <a:t>统揽伟大斗争、伟大工程、伟大事业、伟大梦想</a:t>
              </a:r>
            </a:p>
          </p:txBody>
        </p:sp>
      </p:grpSp>
      <p:sp>
        <p:nvSpPr>
          <p:cNvPr id="7" name="Aitds3"/>
          <p:cNvSpPr txBox="1"/>
          <p:nvPr/>
        </p:nvSpPr>
        <p:spPr>
          <a:xfrm>
            <a:off x="756166" y="3421648"/>
            <a:ext cx="6730373" cy="714042"/>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cs typeface="+mn-ea"/>
                <a:sym typeface="+mn-lt"/>
              </a:rPr>
              <a:t>习主席在省部级主要领导干部专题研讨班开班式上首次提出伟大斗争、伟大工程、伟大事业、伟大梦想，并在党的十九大上作了集中阐发。</a:t>
            </a:r>
          </a:p>
        </p:txBody>
      </p:sp>
      <p:sp>
        <p:nvSpPr>
          <p:cNvPr id="8" name="Aitds4"/>
          <p:cNvSpPr/>
          <p:nvPr/>
        </p:nvSpPr>
        <p:spPr>
          <a:xfrm>
            <a:off x="507514" y="3227084"/>
            <a:ext cx="7016030" cy="969112"/>
          </a:xfrm>
          <a:prstGeom prst="roundRect">
            <a:avLst>
              <a:gd name="adj" fmla="val 512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sp>
        <p:nvSpPr>
          <p:cNvPr id="10" name="Aitds5"/>
          <p:cNvSpPr/>
          <p:nvPr/>
        </p:nvSpPr>
        <p:spPr>
          <a:xfrm>
            <a:off x="756167" y="3000521"/>
            <a:ext cx="2458518" cy="404788"/>
          </a:xfrm>
          <a:prstGeom prst="roundRect">
            <a:avLst>
              <a:gd name="adj" fmla="val 50000"/>
            </a:avLst>
          </a:prstGeom>
          <a:solidFill>
            <a:srgbClr val="FF0000"/>
          </a:solidFill>
          <a:ln w="12700" cap="flat" cmpd="sng" algn="ctr">
            <a:solidFill>
              <a:srgbClr val="FF0000"/>
            </a:solid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2017</a:t>
            </a:r>
            <a:r>
              <a:rPr kumimoji="0" lang="zh-CN" altLang="en-US"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年</a:t>
            </a:r>
            <a:r>
              <a:rPr kumimoji="0" lang="en-US" altLang="zh-CN"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7</a:t>
            </a:r>
            <a:r>
              <a:rPr kumimoji="0" lang="zh-CN" altLang="en-US"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月</a:t>
            </a:r>
            <a:r>
              <a:rPr kumimoji="0" lang="en-US" altLang="zh-CN"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26</a:t>
            </a:r>
            <a:r>
              <a:rPr kumimoji="0" lang="zh-CN" altLang="en-US" sz="2135"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日</a:t>
            </a:r>
          </a:p>
        </p:txBody>
      </p:sp>
      <p:grpSp>
        <p:nvGrpSpPr>
          <p:cNvPr id="11" name="组合 10"/>
          <p:cNvGrpSpPr/>
          <p:nvPr/>
        </p:nvGrpSpPr>
        <p:grpSpPr>
          <a:xfrm>
            <a:off x="240898" y="5083653"/>
            <a:ext cx="11830050" cy="1441316"/>
            <a:chOff x="614363" y="4781356"/>
            <a:chExt cx="12192000" cy="1441316"/>
          </a:xfrm>
          <a:solidFill>
            <a:srgbClr val="FF0000"/>
          </a:solidFill>
        </p:grpSpPr>
        <p:sp>
          <p:nvSpPr>
            <p:cNvPr id="12" name="矩形 11"/>
            <p:cNvSpPr/>
            <p:nvPr/>
          </p:nvSpPr>
          <p:spPr>
            <a:xfrm>
              <a:off x="614363" y="4781356"/>
              <a:ext cx="12192000" cy="1441316"/>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矩形 12"/>
            <p:cNvSpPr/>
            <p:nvPr/>
          </p:nvSpPr>
          <p:spPr>
            <a:xfrm>
              <a:off x="894150" y="4981746"/>
              <a:ext cx="11632426" cy="1025537"/>
            </a:xfrm>
            <a:prstGeom prst="rect">
              <a:avLst/>
            </a:prstGeom>
            <a:grpFill/>
            <a:ln>
              <a:solidFill>
                <a:srgbClr val="FF0000"/>
              </a:solidFill>
            </a:ln>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cs typeface="+mn-ea"/>
                  <a:sym typeface="+mn-lt"/>
                </a:rPr>
                <a:t>这“四个伟大”，是以习近平同志为核心的党中央作出的重大理论创新和实践创新，贯穿于</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习近平谈治国理政</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第三卷中的全部内容。踏上新征程，在党的坚强领导下，我们推进政治、经济、科技、社会等各领域的斗争，深入推进党的建设新的伟大工程，坚持和发展中国特色社会主义，凝聚起实现中华民族伟大复兴的磅礴力量。 </a:t>
              </a:r>
            </a:p>
          </p:txBody>
        </p:sp>
      </p:grpSp>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5191" y="995623"/>
            <a:ext cx="4288420" cy="4288420"/>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childTnLst>
                                </p:cTn>
                              </p:par>
                              <p:par>
                                <p:cTn id="13" presetID="53" presetClass="entr" presetSubtype="16"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500" fill="hold"/>
                                        <p:tgtEl>
                                          <p:spTgt spid="10"/>
                                        </p:tgtEl>
                                        <p:attrNameLst>
                                          <p:attrName>ppt_w</p:attrName>
                                        </p:attrNameLst>
                                      </p:cBhvr>
                                      <p:tavLst>
                                        <p:tav tm="0">
                                          <p:val>
                                            <p:fltVal val="0"/>
                                          </p:val>
                                        </p:tav>
                                        <p:tav tm="100000">
                                          <p:val>
                                            <p:strVal val="#ppt_w"/>
                                          </p:val>
                                        </p:tav>
                                      </p:tavLst>
                                    </p:anim>
                                    <p:anim calcmode="lin" valueType="num">
                                      <p:cBhvr>
                                        <p:cTn id="16" dur="1500" fill="hold"/>
                                        <p:tgtEl>
                                          <p:spTgt spid="10"/>
                                        </p:tgtEl>
                                        <p:attrNameLst>
                                          <p:attrName>ppt_h</p:attrName>
                                        </p:attrNameLst>
                                      </p:cBhvr>
                                      <p:tavLst>
                                        <p:tav tm="0">
                                          <p:val>
                                            <p:fltVal val="0"/>
                                          </p:val>
                                        </p:tav>
                                        <p:tav tm="100000">
                                          <p:val>
                                            <p:strVal val="#ppt_h"/>
                                          </p:val>
                                        </p:tav>
                                      </p:tavLst>
                                    </p:anim>
                                    <p:animEffect transition="in" filter="fade">
                                      <p:cBhvr>
                                        <p:cTn id="17" dur="1500"/>
                                        <p:tgtEl>
                                          <p:spTgt spid="10"/>
                                        </p:tgtEl>
                                      </p:cBhvr>
                                    </p:animEffect>
                                  </p:childTnLst>
                                </p:cTn>
                              </p:par>
                              <p:par>
                                <p:cTn id="18" presetID="35" presetClass="path" presetSubtype="0" accel="50000" decel="50000" fill="hold" grpId="2" nodeType="withEffect">
                                  <p:stCondLst>
                                    <p:cond delay="0"/>
                                  </p:stCondLst>
                                  <p:childTnLst>
                                    <p:animMotion origin="layout" path="M -4.16667E-7 1.85185E-6 L -0.10456 1.85185E-6 " pathEditMode="relative" rAng="0" ptsTypes="AA">
                                      <p:cBhvr>
                                        <p:cTn id="19" dur="1500" spd="-100000" fill="hold"/>
                                        <p:tgtEl>
                                          <p:spTgt spid="10"/>
                                        </p:tgtEl>
                                        <p:attrNameLst>
                                          <p:attrName>ppt_x</p:attrName>
                                          <p:attrName>ppt_y</p:attrName>
                                        </p:attrNameLst>
                                      </p:cBhvr>
                                      <p:rCtr x="-5234" y="0"/>
                                    </p:animMotion>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2000"/>
                                        <p:tgtEl>
                                          <p:spTgt spid="7"/>
                                        </p:tgtEl>
                                      </p:cBhvr>
                                    </p:animEffect>
                                  </p:childTnLst>
                                </p:cTn>
                              </p:par>
                              <p:par>
                                <p:cTn id="28" presetID="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31"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0" grpId="1" animBg="1"/>
      <p:bldP spid="10"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46421"/>
          <a:stretch>
            <a:fillRect/>
          </a:stretch>
        </p:blipFill>
        <p:spPr>
          <a:xfrm>
            <a:off x="-22559" y="5329189"/>
            <a:ext cx="12237117" cy="152044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b="10181"/>
          <a:stretch>
            <a:fillRect/>
          </a:stretch>
        </p:blipFill>
        <p:spPr>
          <a:xfrm>
            <a:off x="3998438" y="3970299"/>
            <a:ext cx="4297222" cy="1292935"/>
          </a:xfrm>
          <a:prstGeom prst="rect">
            <a:avLst/>
          </a:prstGeom>
        </p:spPr>
      </p:pic>
      <p:pic>
        <p:nvPicPr>
          <p:cNvPr id="62" name="图片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p:cNvPicPr>
            <a:picLocks noChangeAspect="1"/>
          </p:cNvPicPr>
          <p:nvPr/>
        </p:nvPicPr>
        <p:blipFill rotWithShape="1">
          <a:blip r:embed="rId11">
            <a:extLst>
              <a:ext uri="{28A0092B-C50C-407E-A947-70E740481C1C}">
                <a14:useLocalDpi xmlns:a14="http://schemas.microsoft.com/office/drawing/2010/main" val="0"/>
              </a:ext>
            </a:extLst>
          </a:blip>
          <a:srcRect t="54197"/>
          <a:stretch>
            <a:fillRect/>
          </a:stretch>
        </p:blipFill>
        <p:spPr>
          <a:xfrm>
            <a:off x="-8605" y="4013973"/>
            <a:ext cx="12237118" cy="2818423"/>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03080" y="570398"/>
            <a:ext cx="1289191" cy="938966"/>
          </a:xfrm>
          <a:prstGeom prst="rect">
            <a:avLst/>
          </a:prstGeom>
        </p:spPr>
      </p:pic>
      <p:grpSp>
        <p:nvGrpSpPr>
          <p:cNvPr id="23" name="组合 22"/>
          <p:cNvGrpSpPr/>
          <p:nvPr/>
        </p:nvGrpSpPr>
        <p:grpSpPr>
          <a:xfrm>
            <a:off x="2387929" y="929428"/>
            <a:ext cx="7061231" cy="1685456"/>
            <a:chOff x="2371908" y="1009602"/>
            <a:chExt cx="7061231" cy="1685456"/>
          </a:xfrm>
        </p:grpSpPr>
        <p:sp>
          <p:nvSpPr>
            <p:cNvPr id="24" name="矩形 23"/>
            <p:cNvSpPr/>
            <p:nvPr/>
          </p:nvSpPr>
          <p:spPr>
            <a:xfrm>
              <a:off x="3988321" y="1771728"/>
              <a:ext cx="3080915" cy="923330"/>
            </a:xfrm>
            <a:prstGeom prst="rect">
              <a:avLst/>
            </a:prstGeom>
          </p:spPr>
          <p:txBody>
            <a:bodyPr wrap="square">
              <a:spAutoFit/>
            </a:bodyPr>
            <a:lstStyle/>
            <a:p>
              <a:r>
                <a:rPr lang="zh-CN" altLang="en-US" sz="5400" b="1"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治国理政</a:t>
              </a:r>
            </a:p>
          </p:txBody>
        </p:sp>
        <p:sp>
          <p:nvSpPr>
            <p:cNvPr id="25" name="矩形 24"/>
            <p:cNvSpPr/>
            <p:nvPr/>
          </p:nvSpPr>
          <p:spPr>
            <a:xfrm>
              <a:off x="6896867" y="1907522"/>
              <a:ext cx="2536272" cy="707886"/>
            </a:xfrm>
            <a:prstGeom prst="rect">
              <a:avLst/>
            </a:prstGeom>
          </p:spPr>
          <p:txBody>
            <a:bodyPr wrap="none">
              <a:spAutoFit/>
            </a:bodyPr>
            <a:lstStyle/>
            <a:p>
              <a:pPr algn="just"/>
              <a:r>
                <a:rPr lang="en-US" altLang="zh-CN" sz="4000"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PART  02</a:t>
              </a:r>
            </a:p>
          </p:txBody>
        </p:sp>
        <p:pic>
          <p:nvPicPr>
            <p:cNvPr id="26" name="图片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71908" y="1009602"/>
              <a:ext cx="1659830" cy="1659830"/>
            </a:xfrm>
            <a:prstGeom prst="rect">
              <a:avLst/>
            </a:prstGeom>
          </p:spPr>
        </p:pic>
      </p:grpSp>
      <p:sp>
        <p:nvSpPr>
          <p:cNvPr id="27" name="矩形 26"/>
          <p:cNvSpPr/>
          <p:nvPr/>
        </p:nvSpPr>
        <p:spPr>
          <a:xfrm>
            <a:off x="1740575" y="2784760"/>
            <a:ext cx="8748774" cy="1015663"/>
          </a:xfrm>
          <a:prstGeom prst="rect">
            <a:avLst/>
          </a:prstGeom>
        </p:spPr>
        <p:txBody>
          <a:bodyPr wrap="square">
            <a:spAutoFit/>
          </a:bodyPr>
          <a:lstStyle/>
          <a:p>
            <a:pPr lvl="0" algn="dist"/>
            <a:r>
              <a:rPr lang="zh-CN" altLang="en-US" sz="6000" dirty="0">
                <a:solidFill>
                  <a:srgbClr val="FF0000"/>
                </a:solidFill>
                <a:latin typeface="汉仪雅酷黑 75W" panose="020B0804020202020204" pitchFamily="34" charset="-122"/>
                <a:ea typeface="汉仪雅酷黑 75W" panose="020B0804020202020204" pitchFamily="34" charset="-122"/>
                <a:cs typeface="+mn-ea"/>
                <a:sym typeface="+mn-lt"/>
              </a:rPr>
              <a:t>回应和解答“时代之问”</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2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wob31cu">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1774</Words>
  <Application>Microsoft Office PowerPoint</Application>
  <PresentationFormat>宽屏</PresentationFormat>
  <Paragraphs>100</Paragraphs>
  <Slides>19</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Adobe Arabic</vt:lpstr>
      <vt:lpstr>等线</vt:lpstr>
      <vt:lpstr>汉仪雅酷黑 75W</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220</cp:revision>
  <dcterms:created xsi:type="dcterms:W3CDTF">2020-03-07T05:16:00Z</dcterms:created>
  <dcterms:modified xsi:type="dcterms:W3CDTF">2021-01-05T07:54:57Z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