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0"/>
  </p:notesMasterIdLst>
  <p:handoutMasterIdLst>
    <p:handoutMasterId r:id="rId41"/>
  </p:handoutMasterIdLst>
  <p:sldIdLst>
    <p:sldId id="524" r:id="rId2"/>
    <p:sldId id="529" r:id="rId3"/>
    <p:sldId id="429" r:id="rId4"/>
    <p:sldId id="666" r:id="rId5"/>
    <p:sldId id="433" r:id="rId6"/>
    <p:sldId id="667" r:id="rId7"/>
    <p:sldId id="665" r:id="rId8"/>
    <p:sldId id="669" r:id="rId9"/>
    <p:sldId id="670" r:id="rId10"/>
    <p:sldId id="631" r:id="rId11"/>
    <p:sldId id="641" r:id="rId12"/>
    <p:sldId id="672" r:id="rId13"/>
    <p:sldId id="642" r:id="rId14"/>
    <p:sldId id="671" r:id="rId15"/>
    <p:sldId id="633" r:id="rId16"/>
    <p:sldId id="634" r:id="rId17"/>
    <p:sldId id="643" r:id="rId18"/>
    <p:sldId id="673" r:id="rId19"/>
    <p:sldId id="645" r:id="rId20"/>
    <p:sldId id="646" r:id="rId21"/>
    <p:sldId id="675" r:id="rId22"/>
    <p:sldId id="676" r:id="rId23"/>
    <p:sldId id="677" r:id="rId24"/>
    <p:sldId id="674" r:id="rId25"/>
    <p:sldId id="678" r:id="rId26"/>
    <p:sldId id="680" r:id="rId27"/>
    <p:sldId id="637" r:id="rId28"/>
    <p:sldId id="653" r:id="rId29"/>
    <p:sldId id="654" r:id="rId30"/>
    <p:sldId id="682" r:id="rId31"/>
    <p:sldId id="656" r:id="rId32"/>
    <p:sldId id="657" r:id="rId33"/>
    <p:sldId id="683" r:id="rId34"/>
    <p:sldId id="684" r:id="rId35"/>
    <p:sldId id="685" r:id="rId36"/>
    <p:sldId id="638" r:id="rId37"/>
    <p:sldId id="686" r:id="rId38"/>
    <p:sldId id="687" r:id="rId39"/>
  </p:sldIdLst>
  <p:sldSz cx="12196763" cy="6858000"/>
  <p:notesSz cx="6858000" cy="9144000"/>
  <p:custDataLst>
    <p:tags r:id="rId42"/>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D01C63"/>
    <a:srgbClr val="0067AC"/>
    <a:srgbClr val="21A3D0"/>
    <a:srgbClr val="DDDDDD"/>
    <a:srgbClr val="A9BECB"/>
    <a:srgbClr val="F595DC"/>
    <a:srgbClr val="F16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26" autoAdjust="0"/>
    <p:restoredTop sz="96366" autoAdjust="0"/>
  </p:normalViewPr>
  <p:slideViewPr>
    <p:cSldViewPr snapToObjects="1">
      <p:cViewPr varScale="1">
        <p:scale>
          <a:sx n="58" d="100"/>
          <a:sy n="58" d="100"/>
        </p:scale>
        <p:origin x="1314" y="78"/>
      </p:cViewPr>
      <p:guideLst>
        <p:guide orient="horz" pos="2142"/>
        <p:guide pos="384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9160AF-C47C-4CD2-A34F-024D348DADFA}"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34203E-B9B9-4F41-960A-2A3A36AEB58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8AB757A0-0D48-492D-BCE0-AE452A67D6FE}" type="datetimeFigureOut">
              <a:rPr lang="zh-CN" altLang="en-US"/>
              <a:t>2021/1/5</a:t>
            </a:fld>
            <a:endParaRPr lang="en-US"/>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43494ED5-D662-4B4B-BC97-E55E2CEF262B}" type="slidenum">
              <a:rPr lang="zh-CN" altLang="en-US"/>
              <a:t>‹#›</a:t>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a:xfrm>
            <a:off x="381000" y="685800"/>
            <a:ext cx="6096000" cy="3429000"/>
          </a:xfrm>
        </p:spPr>
      </p:sp>
      <p:sp>
        <p:nvSpPr>
          <p:cNvPr id="7171"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xfrm>
            <a:off x="381000" y="685800"/>
            <a:ext cx="6096000" cy="3429000"/>
          </a:xfrm>
        </p:spPr>
      </p:sp>
      <p:sp>
        <p:nvSpPr>
          <p:cNvPr id="13315"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xfrm>
            <a:off x="381000" y="685800"/>
            <a:ext cx="6096000" cy="3429000"/>
          </a:xfrm>
        </p:spPr>
      </p:sp>
      <p:sp>
        <p:nvSpPr>
          <p:cNvPr id="13315"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381000" y="685800"/>
            <a:ext cx="6096000" cy="3429000"/>
          </a:xfrm>
        </p:spPr>
      </p:sp>
      <p:sp>
        <p:nvSpPr>
          <p:cNvPr id="9219"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xfrm>
            <a:off x="381000" y="685800"/>
            <a:ext cx="6096000" cy="3429000"/>
          </a:xfrm>
        </p:spPr>
      </p:sp>
      <p:sp>
        <p:nvSpPr>
          <p:cNvPr id="13315"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xfrm>
            <a:off x="381000" y="685800"/>
            <a:ext cx="6096000" cy="3429000"/>
          </a:xfrm>
        </p:spPr>
      </p:sp>
      <p:sp>
        <p:nvSpPr>
          <p:cNvPr id="13315"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a:xfrm>
            <a:off x="381000" y="685800"/>
            <a:ext cx="6096000" cy="3429000"/>
          </a:xfrm>
        </p:spPr>
      </p:sp>
      <p:sp>
        <p:nvSpPr>
          <p:cNvPr id="7171"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67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notesSlide" Target="../notesSlides/notesSlide1.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6273" y="717890"/>
            <a:ext cx="1422636" cy="1452097"/>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99" y="4584701"/>
            <a:ext cx="5272357" cy="1613329"/>
          </a:xfrm>
          <a:prstGeom prst="rect">
            <a:avLst/>
          </a:prstGeom>
        </p:spPr>
      </p:pic>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69469" y="3448274"/>
            <a:ext cx="4355986" cy="2703939"/>
          </a:xfrm>
          <a:prstGeom prst="rect">
            <a:avLst/>
          </a:prstGeom>
        </p:spPr>
      </p:pic>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5580244"/>
            <a:ext cx="12196763" cy="1277756"/>
          </a:xfrm>
          <a:prstGeom prst="rect">
            <a:avLst/>
          </a:prstGeom>
        </p:spPr>
      </p:pic>
      <p:sp>
        <p:nvSpPr>
          <p:cNvPr id="8" name="矩形 7"/>
          <p:cNvSpPr/>
          <p:nvPr/>
        </p:nvSpPr>
        <p:spPr>
          <a:xfrm>
            <a:off x="3932564" y="4179992"/>
            <a:ext cx="4331635" cy="461665"/>
          </a:xfrm>
          <a:prstGeom prst="rect">
            <a:avLst/>
          </a:prstGeom>
        </p:spPr>
        <p:txBody>
          <a:bodyPr wrap="none">
            <a:spAutoFit/>
          </a:bodyPr>
          <a:lstStyle/>
          <a:p>
            <a:pPr algn="ctr" eaLnBrk="1" hangingPunct="1">
              <a:buFont typeface="Arial" panose="020B0604020202020204" pitchFamily="34" charset="0"/>
              <a:buNone/>
              <a:defRPr/>
            </a:pPr>
            <a:r>
              <a:rPr lang="zh-CN" altLang="en-US" sz="2400" b="1" dirty="0">
                <a:solidFill>
                  <a:schemeClr val="accent2"/>
                </a:solidFill>
                <a:latin typeface="+mj-ea"/>
                <a:ea typeface="+mj-ea"/>
              </a:rPr>
              <a:t>这里输入您的单位</a:t>
            </a:r>
            <a:r>
              <a:rPr lang="en-US" altLang="zh-CN" sz="2400" b="1" dirty="0">
                <a:solidFill>
                  <a:schemeClr val="accent2"/>
                </a:solidFill>
                <a:latin typeface="+mj-ea"/>
                <a:ea typeface="+mj-ea"/>
              </a:rPr>
              <a:t>/</a:t>
            </a:r>
            <a:r>
              <a:rPr lang="zh-CN" altLang="en-US" sz="2400" b="1" dirty="0">
                <a:solidFill>
                  <a:schemeClr val="accent2"/>
                </a:solidFill>
                <a:latin typeface="+mj-ea"/>
                <a:ea typeface="+mj-ea"/>
              </a:rPr>
              <a:t>党组织名称</a:t>
            </a:r>
          </a:p>
        </p:txBody>
      </p:sp>
      <p:sp>
        <p:nvSpPr>
          <p:cNvPr id="9" name="Rectangle 3"/>
          <p:cNvSpPr txBox="1">
            <a:spLocks noChangeArrowheads="1"/>
          </p:cNvSpPr>
          <p:nvPr/>
        </p:nvSpPr>
        <p:spPr bwMode="auto">
          <a:xfrm>
            <a:off x="481013" y="2564216"/>
            <a:ext cx="10945812" cy="738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6600" b="1" dirty="0">
                <a:solidFill>
                  <a:srgbClr val="C00000"/>
                </a:solidFill>
                <a:latin typeface="微软雅黑" panose="020B0503020204020204" pitchFamily="34" charset="-122"/>
              </a:rPr>
              <a:t>党支部党务知识培训课程</a:t>
            </a:r>
            <a:endParaRPr lang="zh-CN" altLang="zh-CN" sz="6600" b="1" dirty="0">
              <a:solidFill>
                <a:srgbClr val="C00000"/>
              </a:solidFill>
              <a:latin typeface="微软雅黑" panose="020B0503020204020204" pitchFamily="34" charset="-122"/>
            </a:endParaRPr>
          </a:p>
        </p:txBody>
      </p:sp>
      <p:sp>
        <p:nvSpPr>
          <p:cNvPr id="13" name="矩形 12"/>
          <p:cNvSpPr/>
          <p:nvPr/>
        </p:nvSpPr>
        <p:spPr>
          <a:xfrm>
            <a:off x="2006600" y="3460998"/>
            <a:ext cx="7823200" cy="400050"/>
          </a:xfrm>
          <a:prstGeom prst="rect">
            <a:avLst/>
          </a:prstGeom>
        </p:spPr>
        <p:txBody>
          <a:bodyPr>
            <a:spAutoFit/>
          </a:bodyPr>
          <a:lstStyle/>
          <a:p>
            <a:pPr algn="ctr" eaLnBrk="1" hangingPunct="1">
              <a:buFont typeface="Arial" panose="020B0604020202020204" pitchFamily="34" charset="0"/>
              <a:buNone/>
              <a:defRPr/>
            </a:pPr>
            <a:r>
              <a:rPr lang="zh-CN" altLang="en-US" sz="2000" dirty="0">
                <a:solidFill>
                  <a:schemeClr val="bg1"/>
                </a:solidFill>
                <a:latin typeface="+mj-ea"/>
                <a:ea typeface="+mj-ea"/>
              </a:rPr>
              <a:t>适用于基层党组织党务党建工作培训，内容系统而完整，贴近实用</a:t>
            </a:r>
          </a:p>
        </p:txBody>
      </p:sp>
      <p:pic>
        <p:nvPicPr>
          <p:cNvPr id="5" name="587efc4e4bf1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01800" y="-139553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1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by="(-#ppt_w*2)" calcmode="lin" valueType="num">
                                      <p:cBhvr rctx="PPT">
                                        <p:cTn id="30" dur="400" autoRev="1" fill="hold">
                                          <p:stCondLst>
                                            <p:cond delay="0"/>
                                          </p:stCondLst>
                                        </p:cTn>
                                        <p:tgtEl>
                                          <p:spTgt spid="9"/>
                                        </p:tgtEl>
                                        <p:attrNameLst>
                                          <p:attrName>ppt_w</p:attrName>
                                        </p:attrNameLst>
                                      </p:cBhvr>
                                    </p:anim>
                                    <p:anim by="(#ppt_w*0.50)" calcmode="lin" valueType="num">
                                      <p:cBhvr>
                                        <p:cTn id="31" dur="400" decel="50000" autoRev="1" fill="hold">
                                          <p:stCondLst>
                                            <p:cond delay="0"/>
                                          </p:stCondLst>
                                        </p:cTn>
                                        <p:tgtEl>
                                          <p:spTgt spid="9"/>
                                        </p:tgtEl>
                                        <p:attrNameLst>
                                          <p:attrName>ppt_x</p:attrName>
                                        </p:attrNameLst>
                                      </p:cBhvr>
                                    </p:anim>
                                    <p:anim from="(-#ppt_h/2)" to="(#ppt_y)" calcmode="lin" valueType="num">
                                      <p:cBhvr>
                                        <p:cTn id="32" dur="800" fill="hold">
                                          <p:stCondLst>
                                            <p:cond delay="0"/>
                                          </p:stCondLst>
                                        </p:cTn>
                                        <p:tgtEl>
                                          <p:spTgt spid="9"/>
                                        </p:tgtEl>
                                        <p:attrNameLst>
                                          <p:attrName>ppt_y</p:attrName>
                                        </p:attrNameLst>
                                      </p:cBhvr>
                                    </p:anim>
                                    <p:animRot by="21600000">
                                      <p:cBhvr>
                                        <p:cTn id="33" dur="800" fill="hold">
                                          <p:stCondLst>
                                            <p:cond delay="0"/>
                                          </p:stCondLst>
                                        </p:cTn>
                                        <p:tgtEl>
                                          <p:spTgt spid="9"/>
                                        </p:tgtEl>
                                        <p:attrNameLst>
                                          <p:attrName>r</p:attrName>
                                        </p:attrNameLst>
                                      </p:cBhvr>
                                    </p:animRot>
                                  </p:childTnLst>
                                </p:cTn>
                              </p:par>
                            </p:childTnLst>
                          </p:cTn>
                        </p:par>
                        <p:par>
                          <p:cTn id="34" fill="hold">
                            <p:stCondLst>
                              <p:cond delay="42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4700"/>
                            </p:stCondLst>
                            <p:childTnLst>
                              <p:par>
                                <p:cTn id="39" presetID="31"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 calcmode="lin" valueType="num">
                                      <p:cBhvr>
                                        <p:cTn id="43" dur="500" fill="hold"/>
                                        <p:tgtEl>
                                          <p:spTgt spid="8"/>
                                        </p:tgtEl>
                                        <p:attrNameLst>
                                          <p:attrName>style.rotation</p:attrName>
                                        </p:attrNameLst>
                                      </p:cBhvr>
                                      <p:tavLst>
                                        <p:tav tm="0">
                                          <p:val>
                                            <p:fltVal val="90"/>
                                          </p:val>
                                        </p:tav>
                                        <p:tav tm="100000">
                                          <p:val>
                                            <p:fltVal val="0"/>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5" repeatCount="indefinite" fill="hold" display="0">
                  <p:stCondLst>
                    <p:cond delay="indefinite"/>
                  </p:stCondLst>
                  <p:endCondLst>
                    <p:cond evt="onStopAudio" delay="0">
                      <p:tgtEl>
                        <p:sldTgt/>
                      </p:tgtEl>
                    </p:cond>
                  </p:endCondLst>
                </p:cTn>
                <p:tgtEl>
                  <p:spTgt spid="5"/>
                </p:tgtEl>
              </p:cMediaNode>
            </p:audio>
          </p:childTnLst>
        </p:cTn>
      </p:par>
    </p:tnLst>
    <p:bldLst>
      <p:bldP spid="8" grpId="0"/>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9"/>
          <p:cNvSpPr>
            <a:spLocks noChangeArrowheads="1"/>
          </p:cNvSpPr>
          <p:nvPr/>
        </p:nvSpPr>
        <p:spPr bwMode="auto">
          <a:xfrm>
            <a:off x="1750167" y="2378793"/>
            <a:ext cx="109164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800" b="1" i="0" u="none" strike="noStrike" kern="0" cap="none" spc="0" normalizeH="0" baseline="0" noProof="0" dirty="0">
                <a:ln>
                  <a:noFill/>
                </a:ln>
                <a:effectLst/>
                <a:uLnTx/>
                <a:uFillTx/>
                <a:latin typeface="+mj-ea"/>
                <a:ea typeface="+mj-ea"/>
                <a:cs typeface="宋体" panose="02010600030101010101" pitchFamily="2" charset="-122"/>
              </a:rPr>
              <a:t>2</a:t>
            </a:r>
            <a:endParaRPr kumimoji="0" lang="zh-CN" altLang="zh-CN" sz="2000" b="1" i="0" u="none" strike="noStrike" kern="0" cap="none" spc="0" normalizeH="0" baseline="0" noProof="0" dirty="0">
              <a:ln>
                <a:noFill/>
              </a:ln>
              <a:effectLst/>
              <a:uLnTx/>
              <a:uFillTx/>
              <a:latin typeface="+mj-ea"/>
              <a:ea typeface="+mj-ea"/>
              <a:cs typeface="宋体" panose="02010600030101010101" pitchFamily="2" charset="-122"/>
            </a:endParaRPr>
          </a:p>
        </p:txBody>
      </p:sp>
      <p:sp>
        <p:nvSpPr>
          <p:cNvPr id="19" name="Freeform 5"/>
          <p:cNvSpPr/>
          <p:nvPr/>
        </p:nvSpPr>
        <p:spPr bwMode="auto">
          <a:xfrm>
            <a:off x="1332693" y="2472383"/>
            <a:ext cx="1926594" cy="1928516"/>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chemeClr val="tx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TextBox 20"/>
          <p:cNvSpPr txBox="1"/>
          <p:nvPr/>
        </p:nvSpPr>
        <p:spPr>
          <a:xfrm>
            <a:off x="3562161" y="2400864"/>
            <a:ext cx="7632615" cy="1200329"/>
          </a:xfrm>
          <a:prstGeom prst="rect">
            <a:avLst/>
          </a:prstGeom>
          <a:noFill/>
        </p:spPr>
        <p:txBody>
          <a:bodyPr wrap="square" rtlCol="0">
            <a:spAutoFit/>
          </a:bodyPr>
          <a:lstStyle>
            <a:defPPr>
              <a:defRPr lang="zh-CN"/>
            </a:defPPr>
            <a:lvl1pPr>
              <a:defRPr sz="5400" b="1">
                <a:solidFill>
                  <a:srgbClr val="C00000"/>
                </a:solidFill>
                <a:latin typeface="微软雅黑" panose="020B0503020204020204" pitchFamily="34" charset="-122"/>
                <a:ea typeface="微软雅黑" panose="020B0503020204020204" pitchFamily="34" charset="-122"/>
              </a:defRPr>
            </a:lvl1pPr>
          </a:lstStyle>
          <a:p>
            <a:r>
              <a:rPr lang="zh-CN" altLang="en-US" sz="7200" dirty="0">
                <a:solidFill>
                  <a:schemeClr val="accent1"/>
                </a:solidFill>
              </a:rPr>
              <a:t>党务工作基本知识</a:t>
            </a:r>
          </a:p>
        </p:txBody>
      </p:sp>
      <p:sp>
        <p:nvSpPr>
          <p:cNvPr id="21" name="Oval 39"/>
          <p:cNvSpPr>
            <a:spLocks noChangeAspect="1" noChangeArrowheads="1"/>
          </p:cNvSpPr>
          <p:nvPr/>
        </p:nvSpPr>
        <p:spPr bwMode="auto">
          <a:xfrm>
            <a:off x="3610101" y="3809915"/>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22" name="TextBox 30"/>
          <p:cNvSpPr txBox="1"/>
          <p:nvPr/>
        </p:nvSpPr>
        <p:spPr>
          <a:xfrm>
            <a:off x="3826101" y="3718473"/>
            <a:ext cx="2400356"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rPr>
              <a:t>什么是党务工作？</a:t>
            </a:r>
          </a:p>
        </p:txBody>
      </p:sp>
      <p:sp>
        <p:nvSpPr>
          <p:cNvPr id="23" name="Oval 39"/>
          <p:cNvSpPr>
            <a:spLocks noChangeAspect="1" noChangeArrowheads="1"/>
          </p:cNvSpPr>
          <p:nvPr/>
        </p:nvSpPr>
        <p:spPr bwMode="auto">
          <a:xfrm>
            <a:off x="3610101" y="4179247"/>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24" name="TextBox 36"/>
          <p:cNvSpPr txBox="1"/>
          <p:nvPr/>
        </p:nvSpPr>
        <p:spPr>
          <a:xfrm>
            <a:off x="3826101" y="4087805"/>
            <a:ext cx="2534375"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rPr>
              <a:t>党的组织制度</a:t>
            </a:r>
            <a:endParaRPr lang="en-US" altLang="zh-CN" sz="1800" dirty="0">
              <a:solidFill>
                <a:schemeClr val="bg1"/>
              </a:solidFill>
            </a:endParaRPr>
          </a:p>
        </p:txBody>
      </p:sp>
      <p:sp>
        <p:nvSpPr>
          <p:cNvPr id="25" name="Oval 39"/>
          <p:cNvSpPr>
            <a:spLocks noChangeAspect="1" noChangeArrowheads="1"/>
          </p:cNvSpPr>
          <p:nvPr/>
        </p:nvSpPr>
        <p:spPr bwMode="auto">
          <a:xfrm>
            <a:off x="6714248" y="3809915"/>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26" name="TextBox 30"/>
          <p:cNvSpPr txBox="1"/>
          <p:nvPr/>
        </p:nvSpPr>
        <p:spPr>
          <a:xfrm>
            <a:off x="6930247" y="3718473"/>
            <a:ext cx="3056565"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rPr>
              <a:t>党务工作者的基本要求</a:t>
            </a:r>
            <a:endParaRPr lang="en-US" altLang="zh-CN" sz="1800" dirty="0">
              <a:solidFill>
                <a:schemeClr val="bg1"/>
              </a:solidFill>
            </a:endParaRPr>
          </a:p>
        </p:txBody>
      </p:sp>
      <p:sp>
        <p:nvSpPr>
          <p:cNvPr id="27" name="Oval 39"/>
          <p:cNvSpPr>
            <a:spLocks noChangeAspect="1" noChangeArrowheads="1"/>
          </p:cNvSpPr>
          <p:nvPr/>
        </p:nvSpPr>
        <p:spPr bwMode="auto">
          <a:xfrm>
            <a:off x="6714248" y="4179247"/>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28" name="TextBox 36"/>
          <p:cNvSpPr txBox="1"/>
          <p:nvPr/>
        </p:nvSpPr>
        <p:spPr>
          <a:xfrm>
            <a:off x="6930248" y="4087805"/>
            <a:ext cx="2773499"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rPr>
              <a:t>机关党建相关知识</a:t>
            </a:r>
            <a:endParaRPr lang="en-US" altLang="zh-CN" sz="1800" dirty="0">
              <a:solidFill>
                <a:schemeClr val="bg1"/>
              </a:solidFill>
            </a:endParaRPr>
          </a:p>
        </p:txBody>
      </p:sp>
      <p:pic>
        <p:nvPicPr>
          <p:cNvPr id="15"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par>
                          <p:cTn id="11" fill="hold">
                            <p:stCondLst>
                              <p:cond delay="500"/>
                            </p:stCondLst>
                            <p:childTnLst>
                              <p:par>
                                <p:cTn id="12" presetID="16" presetClass="entr" presetSubtype="42"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outHorizontal)">
                                      <p:cBhvr>
                                        <p:cTn id="14" dur="500"/>
                                        <p:tgtEl>
                                          <p:spTgt spid="19"/>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400" fill="hold"/>
                                        <p:tgtEl>
                                          <p:spTgt spid="18"/>
                                        </p:tgtEl>
                                        <p:attrNameLst>
                                          <p:attrName>ppt_w</p:attrName>
                                        </p:attrNameLst>
                                      </p:cBhvr>
                                      <p:tavLst>
                                        <p:tav tm="0">
                                          <p:val>
                                            <p:fltVal val="0"/>
                                          </p:val>
                                        </p:tav>
                                        <p:tav tm="100000">
                                          <p:val>
                                            <p:strVal val="#ppt_w"/>
                                          </p:val>
                                        </p:tav>
                                      </p:tavLst>
                                    </p:anim>
                                    <p:anim calcmode="lin" valueType="num">
                                      <p:cBhvr>
                                        <p:cTn id="19" dur="400" fill="hold"/>
                                        <p:tgtEl>
                                          <p:spTgt spid="18"/>
                                        </p:tgtEl>
                                        <p:attrNameLst>
                                          <p:attrName>ppt_h</p:attrName>
                                        </p:attrNameLst>
                                      </p:cBhvr>
                                      <p:tavLst>
                                        <p:tav tm="0">
                                          <p:val>
                                            <p:fltVal val="0"/>
                                          </p:val>
                                        </p:tav>
                                        <p:tav tm="100000">
                                          <p:val>
                                            <p:strVal val="#ppt_h"/>
                                          </p:val>
                                        </p:tav>
                                      </p:tavLst>
                                    </p:anim>
                                    <p:anim calcmode="lin" valueType="num">
                                      <p:cBhvr>
                                        <p:cTn id="20" dur="400" fill="hold"/>
                                        <p:tgtEl>
                                          <p:spTgt spid="18"/>
                                        </p:tgtEl>
                                        <p:attrNameLst>
                                          <p:attrName>style.rotation</p:attrName>
                                        </p:attrNameLst>
                                      </p:cBhvr>
                                      <p:tavLst>
                                        <p:tav tm="0">
                                          <p:val>
                                            <p:fltVal val="90"/>
                                          </p:val>
                                        </p:tav>
                                        <p:tav tm="100000">
                                          <p:val>
                                            <p:fltVal val="0"/>
                                          </p:val>
                                        </p:tav>
                                      </p:tavLst>
                                    </p:anim>
                                    <p:animEffect transition="in" filter="fade">
                                      <p:cBhvr>
                                        <p:cTn id="21" dur="400"/>
                                        <p:tgtEl>
                                          <p:spTgt spid="18"/>
                                        </p:tgtEl>
                                      </p:cBhvr>
                                    </p:animEffect>
                                  </p:childTnLst>
                                </p:cTn>
                              </p:par>
                            </p:childTnLst>
                          </p:cTn>
                        </p:par>
                        <p:par>
                          <p:cTn id="22" fill="hold">
                            <p:stCondLst>
                              <p:cond delay="15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20"/>
                                        </p:tgtEl>
                                        <p:attrNameLst>
                                          <p:attrName>style.visibility</p:attrName>
                                        </p:attrNameLst>
                                      </p:cBhvr>
                                      <p:to>
                                        <p:strVal val="visible"/>
                                      </p:to>
                                    </p:set>
                                    <p:anim by="(-#ppt_w*2)" calcmode="lin" valueType="num">
                                      <p:cBhvr rctx="PPT">
                                        <p:cTn id="25" dur="300" autoRev="1" fill="hold">
                                          <p:stCondLst>
                                            <p:cond delay="0"/>
                                          </p:stCondLst>
                                        </p:cTn>
                                        <p:tgtEl>
                                          <p:spTgt spid="20"/>
                                        </p:tgtEl>
                                        <p:attrNameLst>
                                          <p:attrName>ppt_w</p:attrName>
                                        </p:attrNameLst>
                                      </p:cBhvr>
                                    </p:anim>
                                    <p:anim by="(#ppt_w*0.50)" calcmode="lin" valueType="num">
                                      <p:cBhvr>
                                        <p:cTn id="26" dur="300" decel="50000" autoRev="1" fill="hold">
                                          <p:stCondLst>
                                            <p:cond delay="0"/>
                                          </p:stCondLst>
                                        </p:cTn>
                                        <p:tgtEl>
                                          <p:spTgt spid="20"/>
                                        </p:tgtEl>
                                        <p:attrNameLst>
                                          <p:attrName>ppt_x</p:attrName>
                                        </p:attrNameLst>
                                      </p:cBhvr>
                                    </p:anim>
                                    <p:anim from="(-#ppt_h/2)" to="(#ppt_y)" calcmode="lin" valueType="num">
                                      <p:cBhvr>
                                        <p:cTn id="27" dur="600" fill="hold">
                                          <p:stCondLst>
                                            <p:cond delay="0"/>
                                          </p:stCondLst>
                                        </p:cTn>
                                        <p:tgtEl>
                                          <p:spTgt spid="20"/>
                                        </p:tgtEl>
                                        <p:attrNameLst>
                                          <p:attrName>ppt_y</p:attrName>
                                        </p:attrNameLst>
                                      </p:cBhvr>
                                    </p:anim>
                                    <p:animRot by="21600000">
                                      <p:cBhvr>
                                        <p:cTn id="28" dur="600" fill="hold">
                                          <p:stCondLst>
                                            <p:cond delay="0"/>
                                          </p:stCondLst>
                                        </p:cTn>
                                        <p:tgtEl>
                                          <p:spTgt spid="20"/>
                                        </p:tgtEl>
                                        <p:attrNameLst>
                                          <p:attrName>r</p:attrName>
                                        </p:attrNameLst>
                                      </p:cBhvr>
                                    </p:animRot>
                                  </p:childTnLst>
                                </p:cTn>
                              </p:par>
                            </p:childTnLst>
                          </p:cTn>
                        </p:par>
                        <p:par>
                          <p:cTn id="29" fill="hold">
                            <p:stCondLst>
                              <p:cond delay="2420"/>
                            </p:stCondLst>
                            <p:childTnLst>
                              <p:par>
                                <p:cTn id="30" presetID="2" presetClass="entr" presetSubtype="12"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0-#ppt_w/2"/>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1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2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0-#ppt_w/2"/>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30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0-#ppt_w/2"/>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par>
                          <p:cTn id="46" fill="hold">
                            <p:stCondLst>
                              <p:cond delay="292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animBg="1"/>
      <p:bldP spid="22" grpId="0"/>
      <p:bldP spid="23" grpId="0" animBg="1"/>
      <p:bldP spid="24" grpId="0"/>
      <p:bldP spid="25" grpId="0" animBg="1"/>
      <p:bldP spid="26" grpId="0"/>
      <p:bldP spid="27"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bwMode="auto">
          <a:xfrm>
            <a:off x="769789" y="2995862"/>
            <a:ext cx="10513168" cy="3313457"/>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矩形 5"/>
          <p:cNvSpPr/>
          <p:nvPr/>
        </p:nvSpPr>
        <p:spPr bwMode="auto">
          <a:xfrm>
            <a:off x="769789" y="1324981"/>
            <a:ext cx="10513168" cy="1224136"/>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accent3"/>
                </a:solidFill>
                <a:effectLst>
                  <a:outerShdw blurRad="38100" dist="38100" dir="2700000" algn="tl">
                    <a:srgbClr val="000000">
                      <a:alpha val="43137"/>
                    </a:srgbClr>
                  </a:outerShdw>
                </a:effectLst>
              </a:rPr>
              <a:t>什么是党务工作？</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2"/>
              </a:solidFill>
              <a:effectLst/>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algn="ctr"/>
            <a:r>
              <a:rPr lang="zh-CN" altLang="en-US" sz="2400" b="1" dirty="0">
                <a:latin typeface="+mj-ea"/>
                <a:ea typeface="+mj-ea"/>
              </a:rPr>
              <a:t>一</a:t>
            </a:r>
          </a:p>
        </p:txBody>
      </p:sp>
      <p:sp>
        <p:nvSpPr>
          <p:cNvPr id="2" name="矩形 1"/>
          <p:cNvSpPr/>
          <p:nvPr/>
        </p:nvSpPr>
        <p:spPr>
          <a:xfrm>
            <a:off x="885701" y="1525091"/>
            <a:ext cx="10231478" cy="923330"/>
          </a:xfrm>
          <a:prstGeom prst="rect">
            <a:avLst/>
          </a:prstGeom>
          <a:noFill/>
        </p:spPr>
        <p:txBody>
          <a:bodyPr wrap="square" rtlCol="0">
            <a:spAutoFit/>
          </a:bodyPr>
          <a:lstStyle/>
          <a:p>
            <a:pPr algn="just" eaLnBrk="1"/>
            <a:r>
              <a:rPr lang="zh-CN" altLang="en-US" dirty="0">
                <a:solidFill>
                  <a:schemeClr val="accent1"/>
                </a:solidFill>
                <a:latin typeface="+mn-ea"/>
                <a:ea typeface="+mn-ea"/>
              </a:rPr>
              <a:t>党务工作是党的工作和党的事务的总称。从党务工作的范围上分，包括党的宣传工作、组织工作、干部工作、纪检工作、群众工作等。党务工作是党的建设和党的工作的重要组成部分，是党的领导活动和党的建设正确有效进行的保证。</a:t>
            </a:r>
          </a:p>
        </p:txBody>
      </p:sp>
      <p:sp>
        <p:nvSpPr>
          <p:cNvPr id="3" name="矩形 2"/>
          <p:cNvSpPr/>
          <p:nvPr/>
        </p:nvSpPr>
        <p:spPr>
          <a:xfrm>
            <a:off x="885701" y="1108957"/>
            <a:ext cx="3340472" cy="369332"/>
          </a:xfrm>
          <a:prstGeom prst="rect">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r>
              <a:rPr lang="zh-CN" altLang="en-US" sz="2000" b="1" dirty="0">
                <a:solidFill>
                  <a:schemeClr val="bg2"/>
                </a:solidFill>
                <a:latin typeface="+mj-ea"/>
                <a:ea typeface="+mj-ea"/>
              </a:rPr>
              <a:t>什么是党务工作？</a:t>
            </a:r>
          </a:p>
        </p:txBody>
      </p:sp>
      <p:sp>
        <p:nvSpPr>
          <p:cNvPr id="7" name="矩形 6"/>
          <p:cNvSpPr/>
          <p:nvPr/>
        </p:nvSpPr>
        <p:spPr>
          <a:xfrm>
            <a:off x="885701" y="3290355"/>
            <a:ext cx="10231478" cy="2862322"/>
          </a:xfrm>
          <a:prstGeom prst="rect">
            <a:avLst/>
          </a:prstGeom>
          <a:noFill/>
        </p:spPr>
        <p:txBody>
          <a:bodyPr wrap="square" rtlCol="0">
            <a:spAutoFit/>
          </a:bodyPr>
          <a:lstStyle/>
          <a:p>
            <a:pPr marL="285750" indent="-285750" algn="just" eaLnBrk="1">
              <a:buFont typeface="Wingdings" panose="05000000000000000000" pitchFamily="2" charset="2"/>
              <a:buChar char="n"/>
            </a:pPr>
            <a:r>
              <a:rPr lang="zh-CN" altLang="en-US" b="1" dirty="0">
                <a:solidFill>
                  <a:schemeClr val="accent1"/>
                </a:solidFill>
                <a:latin typeface="+mn-ea"/>
                <a:ea typeface="+mn-ea"/>
              </a:rPr>
              <a:t>党性原则。</a:t>
            </a:r>
            <a:r>
              <a:rPr lang="zh-CN" altLang="en-US" dirty="0">
                <a:solidFill>
                  <a:schemeClr val="accent1"/>
                </a:solidFill>
                <a:latin typeface="+mn-ea"/>
                <a:ea typeface="+mn-ea"/>
              </a:rPr>
              <a:t>党务工作要求有很强的党性和政策性，必须在党性和党的政策指导下进行，必须服从和服务于党的路线、方针和政策，以保证党的政治路线和政治任务的完成。</a:t>
            </a:r>
          </a:p>
          <a:p>
            <a:pPr marL="285750" indent="-285750" algn="just" eaLnBrk="1">
              <a:buFont typeface="Wingdings" panose="05000000000000000000" pitchFamily="2" charset="2"/>
              <a:buChar char="n"/>
            </a:pPr>
            <a:r>
              <a:rPr lang="zh-CN" altLang="en-US" b="1" dirty="0">
                <a:solidFill>
                  <a:schemeClr val="accent1"/>
                </a:solidFill>
                <a:latin typeface="+mn-ea"/>
                <a:ea typeface="+mn-ea"/>
              </a:rPr>
              <a:t>服务原则。</a:t>
            </a:r>
            <a:r>
              <a:rPr lang="zh-CN" altLang="en-US" dirty="0">
                <a:solidFill>
                  <a:schemeClr val="accent1"/>
                </a:solidFill>
                <a:latin typeface="+mn-ea"/>
                <a:ea typeface="+mn-ea"/>
              </a:rPr>
              <a:t>党务工作要为党的领导和决策服务，这也是党务工作者的重要职责，一切工作和活动都要围绕这一总原则进行。</a:t>
            </a:r>
          </a:p>
          <a:p>
            <a:pPr marL="285750" indent="-285750" algn="just" eaLnBrk="1">
              <a:buFont typeface="Wingdings" panose="05000000000000000000" pitchFamily="2" charset="2"/>
              <a:buChar char="n"/>
            </a:pPr>
            <a:r>
              <a:rPr lang="zh-CN" altLang="en-US" b="1" dirty="0">
                <a:solidFill>
                  <a:schemeClr val="accent1"/>
                </a:solidFill>
                <a:latin typeface="+mn-ea"/>
                <a:ea typeface="+mn-ea"/>
              </a:rPr>
              <a:t>准确原则。</a:t>
            </a:r>
            <a:r>
              <a:rPr lang="zh-CN" altLang="en-US" dirty="0">
                <a:solidFill>
                  <a:schemeClr val="accent1"/>
                </a:solidFill>
                <a:latin typeface="+mn-ea"/>
                <a:ea typeface="+mn-ea"/>
              </a:rPr>
              <a:t>党务工作带有很强的政治性，因而要求准确，不能失误。</a:t>
            </a:r>
          </a:p>
          <a:p>
            <a:pPr marL="285750" indent="-285750" algn="just" eaLnBrk="1">
              <a:buFont typeface="Wingdings" panose="05000000000000000000" pitchFamily="2" charset="2"/>
              <a:buChar char="n"/>
            </a:pPr>
            <a:r>
              <a:rPr lang="zh-CN" altLang="en-US" b="1" dirty="0">
                <a:solidFill>
                  <a:schemeClr val="accent1"/>
                </a:solidFill>
                <a:latin typeface="+mn-ea"/>
                <a:ea typeface="+mn-ea"/>
              </a:rPr>
              <a:t>制度化原则。</a:t>
            </a:r>
            <a:r>
              <a:rPr lang="zh-CN" altLang="en-US" dirty="0">
                <a:solidFill>
                  <a:schemeClr val="accent1"/>
                </a:solidFill>
                <a:latin typeface="+mn-ea"/>
                <a:ea typeface="+mn-ea"/>
              </a:rPr>
              <a:t>党的各项事务的管理，要在制度的规范下进行。只有建立良好的制度才能保证各项事务按部就班、有条不紊地进行。</a:t>
            </a:r>
          </a:p>
          <a:p>
            <a:pPr marL="285750" indent="-285750" algn="just" eaLnBrk="1">
              <a:buFont typeface="Wingdings" panose="05000000000000000000" pitchFamily="2" charset="2"/>
              <a:buChar char="n"/>
            </a:pPr>
            <a:r>
              <a:rPr lang="zh-CN" altLang="en-US" b="1" dirty="0">
                <a:solidFill>
                  <a:schemeClr val="accent1"/>
                </a:solidFill>
                <a:latin typeface="+mn-ea"/>
                <a:ea typeface="+mn-ea"/>
              </a:rPr>
              <a:t>效率原则。</a:t>
            </a:r>
            <a:r>
              <a:rPr lang="zh-CN" altLang="en-US" dirty="0">
                <a:solidFill>
                  <a:schemeClr val="accent1"/>
                </a:solidFill>
                <a:latin typeface="+mn-ea"/>
                <a:ea typeface="+mn-ea"/>
              </a:rPr>
              <a:t>党务工作要强调时效性，提高工作效率。</a:t>
            </a:r>
          </a:p>
          <a:p>
            <a:pPr marL="285750" indent="-285750" algn="just" eaLnBrk="1">
              <a:buFont typeface="Wingdings" panose="05000000000000000000" pitchFamily="2" charset="2"/>
              <a:buChar char="n"/>
            </a:pPr>
            <a:r>
              <a:rPr lang="zh-CN" altLang="en-US" b="1" dirty="0">
                <a:solidFill>
                  <a:schemeClr val="accent1"/>
                </a:solidFill>
                <a:latin typeface="+mn-ea"/>
                <a:ea typeface="+mn-ea"/>
              </a:rPr>
              <a:t>检查督促原则。</a:t>
            </a:r>
            <a:r>
              <a:rPr lang="zh-CN" altLang="en-US" dirty="0">
                <a:solidFill>
                  <a:schemeClr val="accent1"/>
                </a:solidFill>
                <a:latin typeface="+mn-ea"/>
                <a:ea typeface="+mn-ea"/>
              </a:rPr>
              <a:t>为了确保党务工作任务的实现和完成，对一切有关党务工作的决定、指示要进行检查督促。</a:t>
            </a:r>
          </a:p>
        </p:txBody>
      </p:sp>
      <p:sp>
        <p:nvSpPr>
          <p:cNvPr id="4" name="矩形 3"/>
          <p:cNvSpPr/>
          <p:nvPr/>
        </p:nvSpPr>
        <p:spPr>
          <a:xfrm>
            <a:off x="885701" y="2806135"/>
            <a:ext cx="3340472" cy="400110"/>
          </a:xfrm>
          <a:prstGeom prst="rect">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r>
              <a:rPr lang="zh-CN" altLang="en-US" sz="2000" b="1" dirty="0">
                <a:solidFill>
                  <a:schemeClr val="bg2"/>
                </a:solidFill>
                <a:latin typeface="+mj-ea"/>
                <a:ea typeface="+mj-ea"/>
              </a:rPr>
              <a:t>党务工作的基本原则？</a:t>
            </a:r>
          </a:p>
        </p:txBody>
      </p:sp>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500"/>
                                        <p:tgtEl>
                                          <p:spTgt spid="6"/>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anim calcmode="lin" valueType="num">
                                      <p:cBhvr>
                                        <p:cTn id="42" dur="500" fill="hold"/>
                                        <p:tgtEl>
                                          <p:spTgt spid="4"/>
                                        </p:tgtEl>
                                        <p:attrNameLst>
                                          <p:attrName>ppt_x</p:attrName>
                                        </p:attrNameLst>
                                      </p:cBhvr>
                                      <p:tavLst>
                                        <p:tav tm="0">
                                          <p:val>
                                            <p:strVal val="#ppt_x"/>
                                          </p:val>
                                        </p:tav>
                                        <p:tav tm="100000">
                                          <p:val>
                                            <p:strVal val="#ppt_x"/>
                                          </p:val>
                                        </p:tav>
                                      </p:tavLst>
                                    </p:anim>
                                    <p:anim calcmode="lin" valueType="num">
                                      <p:cBhvr>
                                        <p:cTn id="43" dur="500" fill="hold"/>
                                        <p:tgtEl>
                                          <p:spTgt spid="4"/>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26" grpId="0"/>
      <p:bldP spid="27" grpId="0" animBg="1"/>
      <p:bldP spid="27" grpId="1" animBg="1"/>
      <p:bldP spid="28" grpId="0"/>
      <p:bldP spid="2" grpId="0"/>
      <p:bldP spid="3" grpId="0" animBg="1"/>
      <p:bldP spid="7"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accent3"/>
                </a:solidFill>
                <a:effectLst>
                  <a:outerShdw blurRad="38100" dist="38100" dir="2700000" algn="tl">
                    <a:srgbClr val="000000">
                      <a:alpha val="43137"/>
                    </a:srgbClr>
                  </a:outerShdw>
                </a:effectLst>
              </a:rPr>
              <a:t>党务工作者的基本要求？</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2"/>
              </a:solidFill>
              <a:effectLst/>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algn="ctr"/>
            <a:r>
              <a:rPr lang="zh-CN" altLang="en-US" sz="2400" b="1" dirty="0">
                <a:latin typeface="+mj-ea"/>
                <a:ea typeface="+mj-ea"/>
              </a:rPr>
              <a:t>二</a:t>
            </a:r>
          </a:p>
        </p:txBody>
      </p:sp>
      <p:sp>
        <p:nvSpPr>
          <p:cNvPr id="2" name="矩形 1"/>
          <p:cNvSpPr/>
          <p:nvPr/>
        </p:nvSpPr>
        <p:spPr>
          <a:xfrm>
            <a:off x="857409" y="1687903"/>
            <a:ext cx="4894370" cy="1754326"/>
          </a:xfrm>
          <a:prstGeom prst="rect">
            <a:avLst/>
          </a:prstGeom>
          <a:noFill/>
        </p:spPr>
        <p:txBody>
          <a:bodyPr wrap="square" rtlCol="0">
            <a:spAutoFit/>
          </a:bodyPr>
          <a:lstStyle/>
          <a:p>
            <a:pPr algn="just" eaLnBrk="1"/>
            <a:r>
              <a:rPr lang="zh-CN" altLang="en-US" dirty="0">
                <a:solidFill>
                  <a:schemeClr val="accent1"/>
                </a:solidFill>
                <a:latin typeface="+mn-ea"/>
                <a:ea typeface="+mn-ea"/>
              </a:rPr>
              <a:t>政治思想素质是党务工作者应首先具备的素质。</a:t>
            </a:r>
            <a:endParaRPr lang="en-US" altLang="zh-CN" dirty="0">
              <a:solidFill>
                <a:schemeClr val="accent1"/>
              </a:solidFill>
              <a:latin typeface="+mn-ea"/>
              <a:ea typeface="+mn-ea"/>
            </a:endParaRPr>
          </a:p>
          <a:p>
            <a:pPr algn="just" eaLnBrk="1"/>
            <a:r>
              <a:rPr lang="zh-CN" altLang="en-US" b="1" dirty="0">
                <a:solidFill>
                  <a:schemeClr val="accent1"/>
                </a:solidFill>
                <a:latin typeface="+mn-ea"/>
                <a:ea typeface="+mn-ea"/>
              </a:rPr>
              <a:t>一是</a:t>
            </a:r>
            <a:r>
              <a:rPr lang="zh-CN" altLang="en-US" dirty="0">
                <a:solidFill>
                  <a:schemeClr val="accent1"/>
                </a:solidFill>
                <a:latin typeface="+mn-ea"/>
                <a:ea typeface="+mn-ea"/>
              </a:rPr>
              <a:t>要有坚定的政治立场。</a:t>
            </a:r>
            <a:endParaRPr lang="en-US" altLang="zh-CN" dirty="0">
              <a:solidFill>
                <a:schemeClr val="accent1"/>
              </a:solidFill>
              <a:latin typeface="+mn-ea"/>
              <a:ea typeface="+mn-ea"/>
            </a:endParaRPr>
          </a:p>
          <a:p>
            <a:pPr algn="just" eaLnBrk="1"/>
            <a:r>
              <a:rPr lang="zh-CN" altLang="en-US" b="1" dirty="0">
                <a:solidFill>
                  <a:schemeClr val="accent1"/>
                </a:solidFill>
                <a:latin typeface="+mn-ea"/>
                <a:ea typeface="+mn-ea"/>
              </a:rPr>
              <a:t>二是</a:t>
            </a:r>
            <a:r>
              <a:rPr lang="zh-CN" altLang="en-US" dirty="0">
                <a:solidFill>
                  <a:schemeClr val="accent1"/>
                </a:solidFill>
                <a:latin typeface="+mn-ea"/>
                <a:ea typeface="+mn-ea"/>
              </a:rPr>
              <a:t>要有较高的理论素养。</a:t>
            </a:r>
            <a:endParaRPr lang="en-US" altLang="zh-CN" dirty="0">
              <a:solidFill>
                <a:schemeClr val="accent1"/>
              </a:solidFill>
              <a:latin typeface="+mn-ea"/>
              <a:ea typeface="+mn-ea"/>
            </a:endParaRPr>
          </a:p>
          <a:p>
            <a:pPr algn="just" eaLnBrk="1"/>
            <a:r>
              <a:rPr lang="zh-CN" altLang="en-US" b="1" dirty="0">
                <a:solidFill>
                  <a:schemeClr val="accent1"/>
                </a:solidFill>
                <a:latin typeface="+mn-ea"/>
                <a:ea typeface="+mn-ea"/>
              </a:rPr>
              <a:t>三是</a:t>
            </a:r>
            <a:r>
              <a:rPr lang="zh-CN" altLang="en-US" dirty="0">
                <a:solidFill>
                  <a:schemeClr val="accent1"/>
                </a:solidFill>
                <a:latin typeface="+mn-ea"/>
                <a:ea typeface="+mn-ea"/>
              </a:rPr>
              <a:t>要有高度的事业心和责任感。</a:t>
            </a:r>
            <a:endParaRPr lang="en-US" altLang="zh-CN" dirty="0">
              <a:solidFill>
                <a:schemeClr val="accent1"/>
              </a:solidFill>
              <a:latin typeface="+mn-ea"/>
              <a:ea typeface="+mn-ea"/>
            </a:endParaRPr>
          </a:p>
          <a:p>
            <a:pPr algn="just" eaLnBrk="1"/>
            <a:r>
              <a:rPr lang="zh-CN" altLang="en-US" b="1" dirty="0">
                <a:solidFill>
                  <a:schemeClr val="accent1"/>
                </a:solidFill>
                <a:latin typeface="+mn-ea"/>
                <a:ea typeface="+mn-ea"/>
              </a:rPr>
              <a:t>四是</a:t>
            </a:r>
            <a:r>
              <a:rPr lang="zh-CN" altLang="en-US" dirty="0">
                <a:solidFill>
                  <a:schemeClr val="accent1"/>
                </a:solidFill>
                <a:latin typeface="+mn-ea"/>
                <a:ea typeface="+mn-ea"/>
              </a:rPr>
              <a:t>要有民主意识。五是要有大局意识。</a:t>
            </a:r>
          </a:p>
        </p:txBody>
      </p:sp>
      <p:sp>
        <p:nvSpPr>
          <p:cNvPr id="4" name="矩形 3"/>
          <p:cNvSpPr/>
          <p:nvPr/>
        </p:nvSpPr>
        <p:spPr>
          <a:xfrm>
            <a:off x="855235" y="1180051"/>
            <a:ext cx="4896151" cy="369332"/>
          </a:xfrm>
          <a:prstGeom prst="rect">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r>
              <a:rPr lang="zh-CN" altLang="en-US" dirty="0">
                <a:solidFill>
                  <a:schemeClr val="bg2"/>
                </a:solidFill>
                <a:latin typeface="+mj-ea"/>
                <a:ea typeface="+mj-ea"/>
              </a:rPr>
              <a:t>（</a:t>
            </a:r>
            <a:r>
              <a:rPr lang="en-US" altLang="zh-CN" dirty="0">
                <a:solidFill>
                  <a:schemeClr val="bg2"/>
                </a:solidFill>
                <a:latin typeface="+mj-ea"/>
                <a:ea typeface="+mj-ea"/>
              </a:rPr>
              <a:t>1</a:t>
            </a:r>
            <a:r>
              <a:rPr lang="zh-CN" altLang="en-US" dirty="0">
                <a:solidFill>
                  <a:schemeClr val="bg2"/>
                </a:solidFill>
                <a:latin typeface="+mj-ea"/>
                <a:ea typeface="+mj-ea"/>
              </a:rPr>
              <a:t>）有较强的政治理论水平和政治鉴别能力。 </a:t>
            </a:r>
          </a:p>
        </p:txBody>
      </p:sp>
      <p:sp>
        <p:nvSpPr>
          <p:cNvPr id="8" name="矩形 7"/>
          <p:cNvSpPr/>
          <p:nvPr/>
        </p:nvSpPr>
        <p:spPr>
          <a:xfrm>
            <a:off x="855235" y="3957933"/>
            <a:ext cx="4896151" cy="369332"/>
          </a:xfrm>
          <a:prstGeom prst="rect">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r>
              <a:rPr lang="zh-CN" altLang="en-US" dirty="0">
                <a:solidFill>
                  <a:schemeClr val="bg2"/>
                </a:solidFill>
                <a:latin typeface="+mj-ea"/>
                <a:ea typeface="+mj-ea"/>
              </a:rPr>
              <a:t>（</a:t>
            </a:r>
            <a:r>
              <a:rPr lang="en-US" altLang="zh-CN" dirty="0">
                <a:solidFill>
                  <a:schemeClr val="bg2"/>
                </a:solidFill>
                <a:latin typeface="+mj-ea"/>
                <a:ea typeface="+mj-ea"/>
              </a:rPr>
              <a:t>2</a:t>
            </a:r>
            <a:r>
              <a:rPr lang="zh-CN" altLang="en-US" dirty="0">
                <a:solidFill>
                  <a:schemeClr val="bg2"/>
                </a:solidFill>
                <a:latin typeface="+mj-ea"/>
                <a:ea typeface="+mj-ea"/>
              </a:rPr>
              <a:t>）有较高的职业道德。</a:t>
            </a:r>
          </a:p>
        </p:txBody>
      </p:sp>
      <p:sp>
        <p:nvSpPr>
          <p:cNvPr id="9" name="矩形 8"/>
          <p:cNvSpPr/>
          <p:nvPr/>
        </p:nvSpPr>
        <p:spPr>
          <a:xfrm>
            <a:off x="6401449" y="1608922"/>
            <a:ext cx="4822938" cy="923330"/>
          </a:xfrm>
          <a:prstGeom prst="rect">
            <a:avLst/>
          </a:prstGeom>
          <a:noFill/>
        </p:spPr>
        <p:txBody>
          <a:bodyPr wrap="square" rtlCol="0">
            <a:spAutoFit/>
          </a:bodyPr>
          <a:lstStyle/>
          <a:p>
            <a:pPr algn="just" eaLnBrk="1"/>
            <a:r>
              <a:rPr lang="zh-CN" altLang="en-US" dirty="0">
                <a:solidFill>
                  <a:schemeClr val="accent1"/>
                </a:solidFill>
                <a:latin typeface="+mn-ea"/>
                <a:ea typeface="+mn-ea"/>
              </a:rPr>
              <a:t>文化业务素质是保证党务工作者完成其工作任务所不可缺少的条件。包括：要有广博的知识面、要有信息管理的能力、要积累工作经验。</a:t>
            </a:r>
          </a:p>
        </p:txBody>
      </p:sp>
      <p:sp>
        <p:nvSpPr>
          <p:cNvPr id="10" name="矩形 9"/>
          <p:cNvSpPr/>
          <p:nvPr/>
        </p:nvSpPr>
        <p:spPr>
          <a:xfrm>
            <a:off x="857409" y="4422902"/>
            <a:ext cx="4894370" cy="1754326"/>
          </a:xfrm>
          <a:prstGeom prst="rect">
            <a:avLst/>
          </a:prstGeom>
          <a:noFill/>
        </p:spPr>
        <p:txBody>
          <a:bodyPr wrap="square" rtlCol="0">
            <a:spAutoFit/>
          </a:bodyPr>
          <a:lstStyle/>
          <a:p>
            <a:pPr algn="just" eaLnBrk="1"/>
            <a:r>
              <a:rPr lang="zh-CN" altLang="en-US" dirty="0">
                <a:solidFill>
                  <a:schemeClr val="accent1"/>
                </a:solidFill>
                <a:latin typeface="+mn-ea"/>
                <a:ea typeface="+mn-ea"/>
              </a:rPr>
              <a:t>职业道德是职业范围内特殊的道德要求，是一般社会道德在人们职业生活中的具体体现。具体说，有三条要求：</a:t>
            </a:r>
            <a:endParaRPr lang="en-US" altLang="zh-CN" dirty="0">
              <a:solidFill>
                <a:schemeClr val="accent1"/>
              </a:solidFill>
              <a:latin typeface="+mn-ea"/>
              <a:ea typeface="+mn-ea"/>
            </a:endParaRPr>
          </a:p>
          <a:p>
            <a:pPr marL="285750" indent="-285750" algn="just" eaLnBrk="1">
              <a:buFont typeface="Wingdings" panose="05000000000000000000" pitchFamily="2" charset="2"/>
              <a:buChar char="l"/>
            </a:pPr>
            <a:r>
              <a:rPr lang="zh-CN" altLang="en-US" dirty="0">
                <a:solidFill>
                  <a:schemeClr val="accent1"/>
                </a:solidFill>
                <a:latin typeface="+mn-ea"/>
                <a:ea typeface="+mn-ea"/>
              </a:rPr>
              <a:t>要有良好的道德修养、</a:t>
            </a:r>
            <a:endParaRPr lang="en-US" altLang="zh-CN" dirty="0">
              <a:solidFill>
                <a:schemeClr val="accent1"/>
              </a:solidFill>
              <a:latin typeface="+mn-ea"/>
              <a:ea typeface="+mn-ea"/>
            </a:endParaRPr>
          </a:p>
          <a:p>
            <a:pPr marL="285750" indent="-285750" algn="just" eaLnBrk="1">
              <a:buFont typeface="Wingdings" panose="05000000000000000000" pitchFamily="2" charset="2"/>
              <a:buChar char="l"/>
            </a:pPr>
            <a:r>
              <a:rPr lang="zh-CN" altLang="en-US" dirty="0">
                <a:solidFill>
                  <a:schemeClr val="accent1"/>
                </a:solidFill>
                <a:latin typeface="+mn-ea"/>
                <a:ea typeface="+mn-ea"/>
              </a:rPr>
              <a:t>要有奉献精神、</a:t>
            </a:r>
            <a:endParaRPr lang="en-US" altLang="zh-CN" dirty="0">
              <a:solidFill>
                <a:schemeClr val="accent1"/>
              </a:solidFill>
              <a:latin typeface="+mn-ea"/>
              <a:ea typeface="+mn-ea"/>
            </a:endParaRPr>
          </a:p>
          <a:p>
            <a:pPr marL="285750" indent="-285750" algn="just" eaLnBrk="1">
              <a:buFont typeface="Wingdings" panose="05000000000000000000" pitchFamily="2" charset="2"/>
              <a:buChar char="l"/>
            </a:pPr>
            <a:r>
              <a:rPr lang="zh-CN" altLang="en-US" dirty="0">
                <a:solidFill>
                  <a:schemeClr val="accent1"/>
                </a:solidFill>
                <a:latin typeface="+mn-ea"/>
                <a:ea typeface="+mn-ea"/>
              </a:rPr>
              <a:t>要有敬业精神。</a:t>
            </a:r>
          </a:p>
        </p:txBody>
      </p:sp>
      <p:sp>
        <p:nvSpPr>
          <p:cNvPr id="11" name="矩形 10"/>
          <p:cNvSpPr/>
          <p:nvPr/>
        </p:nvSpPr>
        <p:spPr>
          <a:xfrm>
            <a:off x="6399851" y="1163484"/>
            <a:ext cx="4824692" cy="369332"/>
          </a:xfrm>
          <a:prstGeom prst="rect">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r>
              <a:rPr lang="zh-CN" altLang="en-US" dirty="0">
                <a:solidFill>
                  <a:schemeClr val="bg2"/>
                </a:solidFill>
                <a:latin typeface="+mj-ea"/>
                <a:ea typeface="+mj-ea"/>
              </a:rPr>
              <a:t>（</a:t>
            </a:r>
            <a:r>
              <a:rPr lang="en-US" altLang="zh-CN" dirty="0">
                <a:solidFill>
                  <a:schemeClr val="bg2"/>
                </a:solidFill>
                <a:latin typeface="+mj-ea"/>
                <a:ea typeface="+mj-ea"/>
              </a:rPr>
              <a:t>3</a:t>
            </a:r>
            <a:r>
              <a:rPr lang="zh-CN" altLang="en-US" dirty="0">
                <a:solidFill>
                  <a:schemeClr val="bg2"/>
                </a:solidFill>
                <a:latin typeface="+mj-ea"/>
                <a:ea typeface="+mj-ea"/>
              </a:rPr>
              <a:t>）有较强的工作能力。</a:t>
            </a:r>
          </a:p>
        </p:txBody>
      </p:sp>
      <p:sp>
        <p:nvSpPr>
          <p:cNvPr id="14" name="矩形 13"/>
          <p:cNvSpPr/>
          <p:nvPr/>
        </p:nvSpPr>
        <p:spPr>
          <a:xfrm>
            <a:off x="6399851" y="3073058"/>
            <a:ext cx="4824692" cy="369332"/>
          </a:xfrm>
          <a:prstGeom prst="rect">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r>
              <a:rPr lang="zh-CN" altLang="en-US" dirty="0">
                <a:solidFill>
                  <a:schemeClr val="bg2"/>
                </a:solidFill>
                <a:latin typeface="+mj-ea"/>
                <a:ea typeface="+mj-ea"/>
              </a:rPr>
              <a:t>（</a:t>
            </a:r>
            <a:r>
              <a:rPr lang="en-US" altLang="zh-CN" dirty="0">
                <a:solidFill>
                  <a:schemeClr val="bg2"/>
                </a:solidFill>
                <a:latin typeface="+mj-ea"/>
                <a:ea typeface="+mj-ea"/>
              </a:rPr>
              <a:t>4</a:t>
            </a:r>
            <a:r>
              <a:rPr lang="zh-CN" altLang="en-US" dirty="0">
                <a:solidFill>
                  <a:schemeClr val="bg2"/>
                </a:solidFill>
                <a:latin typeface="+mj-ea"/>
                <a:ea typeface="+mj-ea"/>
              </a:rPr>
              <a:t>）有较强的组织、协调和管理能力</a:t>
            </a:r>
          </a:p>
        </p:txBody>
      </p:sp>
      <p:sp>
        <p:nvSpPr>
          <p:cNvPr id="15" name="矩形 14"/>
          <p:cNvSpPr/>
          <p:nvPr/>
        </p:nvSpPr>
        <p:spPr>
          <a:xfrm>
            <a:off x="6374099" y="3496268"/>
            <a:ext cx="4850444" cy="923330"/>
          </a:xfrm>
          <a:prstGeom prst="rect">
            <a:avLst/>
          </a:prstGeom>
          <a:noFill/>
        </p:spPr>
        <p:txBody>
          <a:bodyPr wrap="square" rtlCol="0">
            <a:spAutoFit/>
          </a:bodyPr>
          <a:lstStyle/>
          <a:p>
            <a:pPr algn="just" eaLnBrk="1"/>
            <a:r>
              <a:rPr lang="zh-CN" altLang="en-US" dirty="0">
                <a:solidFill>
                  <a:schemeClr val="accent1"/>
                </a:solidFill>
                <a:latin typeface="+mn-ea"/>
                <a:ea typeface="+mn-ea"/>
              </a:rPr>
              <a:t>必须具备：筹划和决断能力、组织协调能力、人际交往能力、随机应变能力、开拓创新能力。</a:t>
            </a:r>
          </a:p>
        </p:txBody>
      </p:sp>
      <p:sp>
        <p:nvSpPr>
          <p:cNvPr id="16" name="矩形 15"/>
          <p:cNvSpPr/>
          <p:nvPr/>
        </p:nvSpPr>
        <p:spPr>
          <a:xfrm>
            <a:off x="6399851" y="4913890"/>
            <a:ext cx="4824692" cy="369332"/>
          </a:xfrm>
          <a:prstGeom prst="rect">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r>
              <a:rPr lang="zh-CN" altLang="en-US" dirty="0">
                <a:solidFill>
                  <a:schemeClr val="bg2"/>
                </a:solidFill>
                <a:latin typeface="+mj-ea"/>
                <a:ea typeface="+mj-ea"/>
              </a:rPr>
              <a:t>（</a:t>
            </a:r>
            <a:r>
              <a:rPr lang="en-US" altLang="zh-CN" dirty="0">
                <a:solidFill>
                  <a:schemeClr val="bg2"/>
                </a:solidFill>
                <a:latin typeface="+mj-ea"/>
                <a:ea typeface="+mj-ea"/>
              </a:rPr>
              <a:t>5</a:t>
            </a:r>
            <a:r>
              <a:rPr lang="zh-CN" altLang="en-US" dirty="0">
                <a:solidFill>
                  <a:schemeClr val="bg2"/>
                </a:solidFill>
                <a:latin typeface="+mj-ea"/>
                <a:ea typeface="+mj-ea"/>
              </a:rPr>
              <a:t>）心理身体素质。</a:t>
            </a:r>
          </a:p>
        </p:txBody>
      </p:sp>
      <p:sp>
        <p:nvSpPr>
          <p:cNvPr id="17" name="矩形 16"/>
          <p:cNvSpPr/>
          <p:nvPr/>
        </p:nvSpPr>
        <p:spPr>
          <a:xfrm>
            <a:off x="6374099" y="5368415"/>
            <a:ext cx="4850288" cy="646331"/>
          </a:xfrm>
          <a:prstGeom prst="rect">
            <a:avLst/>
          </a:prstGeom>
          <a:noFill/>
        </p:spPr>
        <p:txBody>
          <a:bodyPr wrap="square" rtlCol="0">
            <a:spAutoFit/>
          </a:bodyPr>
          <a:lstStyle/>
          <a:p>
            <a:pPr algn="just" eaLnBrk="1"/>
            <a:r>
              <a:rPr lang="zh-CN" altLang="en-US" dirty="0">
                <a:solidFill>
                  <a:schemeClr val="accent1"/>
                </a:solidFill>
                <a:latin typeface="+mn-ea"/>
                <a:ea typeface="+mn-ea"/>
              </a:rPr>
              <a:t>要具有：积极的心态、自信的性格、宽宏的度量、健康的体魄。</a:t>
            </a:r>
          </a:p>
        </p:txBody>
      </p:sp>
    </p:spTree>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31"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400" fill="hold"/>
                                        <p:tgtEl>
                                          <p:spTgt spid="4"/>
                                        </p:tgtEl>
                                        <p:attrNameLst>
                                          <p:attrName>ppt_w</p:attrName>
                                        </p:attrNameLst>
                                      </p:cBhvr>
                                      <p:tavLst>
                                        <p:tav tm="0">
                                          <p:val>
                                            <p:fltVal val="0"/>
                                          </p:val>
                                        </p:tav>
                                        <p:tav tm="100000">
                                          <p:val>
                                            <p:strVal val="#ppt_w"/>
                                          </p:val>
                                        </p:tav>
                                      </p:tavLst>
                                    </p:anim>
                                    <p:anim calcmode="lin" valueType="num">
                                      <p:cBhvr>
                                        <p:cTn id="28" dur="400" fill="hold"/>
                                        <p:tgtEl>
                                          <p:spTgt spid="4"/>
                                        </p:tgtEl>
                                        <p:attrNameLst>
                                          <p:attrName>ppt_h</p:attrName>
                                        </p:attrNameLst>
                                      </p:cBhvr>
                                      <p:tavLst>
                                        <p:tav tm="0">
                                          <p:val>
                                            <p:fltVal val="0"/>
                                          </p:val>
                                        </p:tav>
                                        <p:tav tm="100000">
                                          <p:val>
                                            <p:strVal val="#ppt_h"/>
                                          </p:val>
                                        </p:tav>
                                      </p:tavLst>
                                    </p:anim>
                                    <p:anim calcmode="lin" valueType="num">
                                      <p:cBhvr>
                                        <p:cTn id="29" dur="400" fill="hold"/>
                                        <p:tgtEl>
                                          <p:spTgt spid="4"/>
                                        </p:tgtEl>
                                        <p:attrNameLst>
                                          <p:attrName>style.rotation</p:attrName>
                                        </p:attrNameLst>
                                      </p:cBhvr>
                                      <p:tavLst>
                                        <p:tav tm="0">
                                          <p:val>
                                            <p:fltVal val="90"/>
                                          </p:val>
                                        </p:tav>
                                        <p:tav tm="100000">
                                          <p:val>
                                            <p:fltVal val="0"/>
                                          </p:val>
                                        </p:tav>
                                      </p:tavLst>
                                    </p:anim>
                                    <p:animEffect transition="in" filter="fade">
                                      <p:cBhvr>
                                        <p:cTn id="30" dur="400"/>
                                        <p:tgtEl>
                                          <p:spTgt spid="4"/>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400" fill="hold"/>
                                        <p:tgtEl>
                                          <p:spTgt spid="8"/>
                                        </p:tgtEl>
                                        <p:attrNameLst>
                                          <p:attrName>ppt_w</p:attrName>
                                        </p:attrNameLst>
                                      </p:cBhvr>
                                      <p:tavLst>
                                        <p:tav tm="0">
                                          <p:val>
                                            <p:fltVal val="0"/>
                                          </p:val>
                                        </p:tav>
                                        <p:tav tm="100000">
                                          <p:val>
                                            <p:strVal val="#ppt_w"/>
                                          </p:val>
                                        </p:tav>
                                      </p:tavLst>
                                    </p:anim>
                                    <p:anim calcmode="lin" valueType="num">
                                      <p:cBhvr>
                                        <p:cTn id="34" dur="400" fill="hold"/>
                                        <p:tgtEl>
                                          <p:spTgt spid="8"/>
                                        </p:tgtEl>
                                        <p:attrNameLst>
                                          <p:attrName>ppt_h</p:attrName>
                                        </p:attrNameLst>
                                      </p:cBhvr>
                                      <p:tavLst>
                                        <p:tav tm="0">
                                          <p:val>
                                            <p:fltVal val="0"/>
                                          </p:val>
                                        </p:tav>
                                        <p:tav tm="100000">
                                          <p:val>
                                            <p:strVal val="#ppt_h"/>
                                          </p:val>
                                        </p:tav>
                                      </p:tavLst>
                                    </p:anim>
                                    <p:anim calcmode="lin" valueType="num">
                                      <p:cBhvr>
                                        <p:cTn id="35" dur="400" fill="hold"/>
                                        <p:tgtEl>
                                          <p:spTgt spid="8"/>
                                        </p:tgtEl>
                                        <p:attrNameLst>
                                          <p:attrName>style.rotation</p:attrName>
                                        </p:attrNameLst>
                                      </p:cBhvr>
                                      <p:tavLst>
                                        <p:tav tm="0">
                                          <p:val>
                                            <p:fltVal val="90"/>
                                          </p:val>
                                        </p:tav>
                                        <p:tav tm="100000">
                                          <p:val>
                                            <p:fltVal val="0"/>
                                          </p:val>
                                        </p:tav>
                                      </p:tavLst>
                                    </p:anim>
                                    <p:animEffect transition="in" filter="fade">
                                      <p:cBhvr>
                                        <p:cTn id="36" dur="400"/>
                                        <p:tgtEl>
                                          <p:spTgt spid="8"/>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up)">
                                      <p:cBhvr>
                                        <p:cTn id="40" dur="500"/>
                                        <p:tgtEl>
                                          <p:spTgt spid="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500"/>
                                        <p:tgtEl>
                                          <p:spTgt spid="10"/>
                                        </p:tgtEl>
                                      </p:cBhvr>
                                    </p:animEffect>
                                  </p:childTnLst>
                                </p:cTn>
                              </p:par>
                            </p:childTnLst>
                          </p:cTn>
                        </p:par>
                        <p:par>
                          <p:cTn id="44" fill="hold">
                            <p:stCondLst>
                              <p:cond delay="2500"/>
                            </p:stCondLst>
                            <p:childTnLst>
                              <p:par>
                                <p:cTn id="45" presetID="2" presetClass="entr" presetSubtype="2"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1+#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22"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up)">
                                      <p:cBhvr>
                                        <p:cTn id="60" dur="500"/>
                                        <p:tgtEl>
                                          <p:spTgt spid="9"/>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up)">
                                      <p:cBhvr>
                                        <p:cTn id="63" dur="500"/>
                                        <p:tgtEl>
                                          <p:spTgt spid="15"/>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up)">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7" grpId="1" animBg="1"/>
      <p:bldP spid="28" grpId="0"/>
      <p:bldP spid="2" grpId="0"/>
      <p:bldP spid="4" grpId="0" animBg="1"/>
      <p:bldP spid="8" grpId="0" animBg="1"/>
      <p:bldP spid="9" grpId="0"/>
      <p:bldP spid="10" grpId="0"/>
      <p:bldP spid="11" grpId="0" animBg="1"/>
      <p:bldP spid="14" grpId="0" animBg="1"/>
      <p:bldP spid="15" grpId="0"/>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accent3"/>
                </a:solidFill>
                <a:effectLst>
                  <a:outerShdw blurRad="38100" dist="38100" dir="2700000" algn="tl">
                    <a:srgbClr val="000000">
                      <a:alpha val="43137"/>
                    </a:srgbClr>
                  </a:outerShdw>
                </a:effectLst>
              </a:rPr>
              <a:t>党的组织制度</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2"/>
              </a:solidFill>
              <a:effectLst/>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algn="ctr"/>
            <a:r>
              <a:rPr lang="zh-CN" altLang="en-US" sz="2400" b="1" dirty="0">
                <a:latin typeface="+mj-ea"/>
                <a:ea typeface="+mj-ea"/>
              </a:rPr>
              <a:t>三</a:t>
            </a:r>
          </a:p>
        </p:txBody>
      </p:sp>
      <p:sp>
        <p:nvSpPr>
          <p:cNvPr id="2" name="矩形 1"/>
          <p:cNvSpPr/>
          <p:nvPr/>
        </p:nvSpPr>
        <p:spPr>
          <a:xfrm>
            <a:off x="4010149" y="1136776"/>
            <a:ext cx="7344816" cy="1015663"/>
          </a:xfrm>
          <a:prstGeom prst="rect">
            <a:avLst/>
          </a:prstGeom>
          <a:noFill/>
        </p:spPr>
        <p:txBody>
          <a:bodyPr wrap="square" rtlCol="0">
            <a:spAutoFit/>
          </a:bodyPr>
          <a:lstStyle/>
          <a:p>
            <a:pPr algn="just" eaLnBrk="1"/>
            <a:r>
              <a:rPr lang="zh-CN" altLang="en-US" sz="2000" dirty="0">
                <a:solidFill>
                  <a:schemeClr val="accent1"/>
                </a:solidFill>
                <a:latin typeface="楷体" panose="02010609060101010101" pitchFamily="49" charset="-122"/>
                <a:ea typeface="楷体" panose="02010609060101010101" pitchFamily="49" charset="-122"/>
              </a:rPr>
              <a:t>党的组织制度是指对党的组织原则、组织机构和组织纪律用党规党法的形式固定下来，并要求所有党的组织和党员共同遵守的，按一定程序办事的组织规程。</a:t>
            </a:r>
          </a:p>
        </p:txBody>
      </p:sp>
      <p:pic>
        <p:nvPicPr>
          <p:cNvPr id="3" name="图片 2"/>
          <p:cNvPicPr>
            <a:picLocks noChangeAspect="1"/>
          </p:cNvPicPr>
          <p:nvPr/>
        </p:nvPicPr>
        <p:blipFill>
          <a:blip r:embed="rId3"/>
          <a:stretch>
            <a:fillRect/>
          </a:stretch>
        </p:blipFill>
        <p:spPr>
          <a:xfrm>
            <a:off x="776620" y="1136776"/>
            <a:ext cx="3017505" cy="530120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矩形 7"/>
          <p:cNvSpPr/>
          <p:nvPr/>
        </p:nvSpPr>
        <p:spPr>
          <a:xfrm>
            <a:off x="4010149" y="5212644"/>
            <a:ext cx="7344816" cy="1200329"/>
          </a:xfrm>
          <a:prstGeom prst="rect">
            <a:avLst/>
          </a:prstGeom>
          <a:noFill/>
        </p:spPr>
        <p:txBody>
          <a:bodyPr wrap="square" rtlCol="0">
            <a:spAutoFit/>
          </a:bodyPr>
          <a:lstStyle/>
          <a:p>
            <a:pPr algn="just" eaLnBrk="1"/>
            <a:r>
              <a:rPr lang="zh-CN" altLang="en-US" dirty="0">
                <a:solidFill>
                  <a:schemeClr val="accent1"/>
                </a:solidFill>
                <a:latin typeface="+mn-ea"/>
                <a:ea typeface="+mn-ea"/>
              </a:rPr>
              <a:t>“三会一课”是指：定期召开支部党员大会、支部委员会、党小组会，按时上好党课。 </a:t>
            </a:r>
          </a:p>
          <a:p>
            <a:pPr algn="just" eaLnBrk="1"/>
            <a:r>
              <a:rPr lang="zh-CN" altLang="en-US" dirty="0">
                <a:solidFill>
                  <a:schemeClr val="accent1"/>
                </a:solidFill>
                <a:latin typeface="+mn-ea"/>
                <a:ea typeface="+mn-ea"/>
              </a:rPr>
              <a:t>“三会一课”制度是党的基层支部长期坚持的重要制度，也是健全党的组织生活，严格党员管理，加强党员教育的重要制度。</a:t>
            </a:r>
          </a:p>
        </p:txBody>
      </p:sp>
      <p:sp>
        <p:nvSpPr>
          <p:cNvPr id="5" name="矩形 4"/>
          <p:cNvSpPr/>
          <p:nvPr/>
        </p:nvSpPr>
        <p:spPr>
          <a:xfrm>
            <a:off x="4010149" y="2397736"/>
            <a:ext cx="2954655" cy="369332"/>
          </a:xfrm>
          <a:prstGeom prst="rect">
            <a:avLst/>
          </a:prstGeom>
          <a:noFill/>
        </p:spPr>
        <p:txBody>
          <a:bodyPr wrap="square" rtlCol="0">
            <a:spAutoFit/>
          </a:bodyPr>
          <a:lstStyle/>
          <a:p>
            <a:pPr algn="just" eaLnBrk="1"/>
            <a:r>
              <a:rPr lang="zh-CN" altLang="en-US" b="1" dirty="0">
                <a:latin typeface="+mn-ea"/>
                <a:ea typeface="+mn-ea"/>
              </a:rPr>
              <a:t>党的组织制度的主要内容？</a:t>
            </a:r>
          </a:p>
        </p:txBody>
      </p:sp>
      <p:sp>
        <p:nvSpPr>
          <p:cNvPr id="10" name="矩形 9"/>
          <p:cNvSpPr/>
          <p:nvPr/>
        </p:nvSpPr>
        <p:spPr>
          <a:xfrm>
            <a:off x="4010149" y="2937041"/>
            <a:ext cx="7344816" cy="1477328"/>
          </a:xfrm>
          <a:prstGeom prst="rect">
            <a:avLst/>
          </a:prstGeom>
          <a:noFill/>
        </p:spPr>
        <p:txBody>
          <a:bodyPr wrap="square" rtlCol="0">
            <a:spAutoFit/>
          </a:bodyPr>
          <a:lstStyle/>
          <a:p>
            <a:pPr algn="just" eaLnBrk="1"/>
            <a:r>
              <a:rPr lang="zh-CN" altLang="en-US" b="1" dirty="0">
                <a:solidFill>
                  <a:schemeClr val="accent1"/>
                </a:solidFill>
                <a:latin typeface="+mn-ea"/>
                <a:ea typeface="+mn-ea"/>
              </a:rPr>
              <a:t>党的组织制度主要包括：</a:t>
            </a:r>
            <a:r>
              <a:rPr lang="zh-CN" altLang="en-US" dirty="0">
                <a:solidFill>
                  <a:schemeClr val="accent1"/>
                </a:solidFill>
                <a:latin typeface="+mn-ea"/>
                <a:ea typeface="+mn-ea"/>
              </a:rPr>
              <a:t>党的根本组织原则，即民主集中制的根本组织原则；党的代表大会制度；党的组织生活制度；党的选举制度；党内议事规则等。</a:t>
            </a:r>
            <a:endParaRPr lang="en-US" altLang="zh-CN" dirty="0">
              <a:solidFill>
                <a:schemeClr val="accent1"/>
              </a:solidFill>
              <a:latin typeface="+mn-ea"/>
              <a:ea typeface="+mn-ea"/>
            </a:endParaRPr>
          </a:p>
          <a:p>
            <a:pPr algn="just" eaLnBrk="1"/>
            <a:r>
              <a:rPr lang="zh-CN" altLang="en-US" b="1" dirty="0">
                <a:solidFill>
                  <a:schemeClr val="accent1"/>
                </a:solidFill>
                <a:latin typeface="+mn-ea"/>
                <a:ea typeface="+mn-ea"/>
              </a:rPr>
              <a:t>民主集中制</a:t>
            </a:r>
            <a:r>
              <a:rPr lang="zh-CN" altLang="en-US" dirty="0">
                <a:solidFill>
                  <a:schemeClr val="accent1"/>
                </a:solidFill>
                <a:latin typeface="+mn-ea"/>
                <a:ea typeface="+mn-ea"/>
              </a:rPr>
              <a:t>是党的组织制度的核心内容，民主集中制原则执行得如何，是关系党内政治生活是否正常的重大问题。</a:t>
            </a:r>
          </a:p>
        </p:txBody>
      </p:sp>
      <p:sp>
        <p:nvSpPr>
          <p:cNvPr id="11" name="矩形 10"/>
          <p:cNvSpPr/>
          <p:nvPr/>
        </p:nvSpPr>
        <p:spPr>
          <a:xfrm>
            <a:off x="4010149" y="4749820"/>
            <a:ext cx="2954655" cy="369332"/>
          </a:xfrm>
          <a:prstGeom prst="rect">
            <a:avLst/>
          </a:prstGeom>
          <a:noFill/>
        </p:spPr>
        <p:txBody>
          <a:bodyPr wrap="square" rtlCol="0">
            <a:spAutoFit/>
          </a:bodyPr>
          <a:lstStyle/>
          <a:p>
            <a:pPr algn="just" eaLnBrk="1"/>
            <a:r>
              <a:rPr lang="zh-CN" altLang="en-US" b="1" dirty="0">
                <a:latin typeface="+mn-ea"/>
                <a:ea typeface="+mn-ea"/>
              </a:rPr>
              <a:t>“三会一课”制度？</a:t>
            </a:r>
          </a:p>
        </p:txBody>
      </p:sp>
      <p:cxnSp>
        <p:nvCxnSpPr>
          <p:cNvPr id="15" name="直接连接符 14"/>
          <p:cNvCxnSpPr/>
          <p:nvPr/>
        </p:nvCxnSpPr>
        <p:spPr bwMode="auto">
          <a:xfrm flipH="1">
            <a:off x="4126833" y="2773340"/>
            <a:ext cx="7339262" cy="0"/>
          </a:xfrm>
          <a:prstGeom prst="line">
            <a:avLst/>
          </a:prstGeom>
          <a:solidFill>
            <a:schemeClr val="accent1"/>
          </a:solidFill>
          <a:ln w="9525"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bwMode="auto">
          <a:xfrm flipH="1">
            <a:off x="4126833" y="5111221"/>
            <a:ext cx="7339262" cy="0"/>
          </a:xfrm>
          <a:prstGeom prst="line">
            <a:avLst/>
          </a:prstGeom>
          <a:solidFill>
            <a:schemeClr val="accent1"/>
          </a:solidFill>
          <a:ln w="9525"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14" presetClass="entr" presetSubtype="1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56" presetClass="entr" presetSubtype="0" fill="hold" grpId="1" nodeType="after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 by="(-#ppt_w*2)" calcmode="lin" valueType="num">
                                      <p:cBhvr rctx="PPT">
                                        <p:cTn id="37" dur="200" autoRev="1" fill="hold">
                                          <p:stCondLst>
                                            <p:cond delay="0"/>
                                          </p:stCondLst>
                                        </p:cTn>
                                        <p:tgtEl>
                                          <p:spTgt spid="5"/>
                                        </p:tgtEl>
                                        <p:attrNameLst>
                                          <p:attrName>ppt_w</p:attrName>
                                        </p:attrNameLst>
                                      </p:cBhvr>
                                    </p:anim>
                                    <p:anim by="(#ppt_w*0.50)" calcmode="lin" valueType="num">
                                      <p:cBhvr>
                                        <p:cTn id="38" dur="200" decel="50000" autoRev="1" fill="hold">
                                          <p:stCondLst>
                                            <p:cond delay="0"/>
                                          </p:stCondLst>
                                        </p:cTn>
                                        <p:tgtEl>
                                          <p:spTgt spid="5"/>
                                        </p:tgtEl>
                                        <p:attrNameLst>
                                          <p:attrName>ppt_x</p:attrName>
                                        </p:attrNameLst>
                                      </p:cBhvr>
                                    </p:anim>
                                    <p:anim from="(-#ppt_h/2)" to="(#ppt_y)" calcmode="lin" valueType="num">
                                      <p:cBhvr>
                                        <p:cTn id="39" dur="400" fill="hold">
                                          <p:stCondLst>
                                            <p:cond delay="0"/>
                                          </p:stCondLst>
                                        </p:cTn>
                                        <p:tgtEl>
                                          <p:spTgt spid="5"/>
                                        </p:tgtEl>
                                        <p:attrNameLst>
                                          <p:attrName>ppt_y</p:attrName>
                                        </p:attrNameLst>
                                      </p:cBhvr>
                                    </p:anim>
                                    <p:animRot by="21600000">
                                      <p:cBhvr>
                                        <p:cTn id="40" dur="400" fill="hold">
                                          <p:stCondLst>
                                            <p:cond delay="0"/>
                                          </p:stCondLst>
                                        </p:cTn>
                                        <p:tgtEl>
                                          <p:spTgt spid="5"/>
                                        </p:tgtEl>
                                        <p:attrNameLst>
                                          <p:attrName>r</p:attrName>
                                        </p:attrNameLst>
                                      </p:cBhvr>
                                    </p:animRot>
                                  </p:childTnLst>
                                </p:cTn>
                              </p:par>
                            </p:childTnLst>
                          </p:cTn>
                        </p:par>
                        <p:par>
                          <p:cTn id="41" fill="hold">
                            <p:stCondLst>
                              <p:cond delay="3740"/>
                            </p:stCondLst>
                            <p:childTnLst>
                              <p:par>
                                <p:cTn id="42" presetID="22" presetClass="entr" presetSubtype="8"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par>
                          <p:cTn id="45" fill="hold">
                            <p:stCondLst>
                              <p:cond delay="4240"/>
                            </p:stCondLst>
                            <p:childTnLst>
                              <p:par>
                                <p:cTn id="46" presetID="22" presetClass="entr" presetSubtype="1"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childTnLst>
                          </p:cTn>
                        </p:par>
                        <p:par>
                          <p:cTn id="49" fill="hold">
                            <p:stCondLst>
                              <p:cond delay="4740"/>
                            </p:stCondLst>
                            <p:childTnLst>
                              <p:par>
                                <p:cTn id="50" presetID="56" presetClass="entr" presetSubtype="0" fill="hold" grpId="0" nodeType="afterEffect">
                                  <p:stCondLst>
                                    <p:cond delay="0"/>
                                  </p:stCondLst>
                                  <p:iterate type="lt">
                                    <p:tmPct val="10000"/>
                                  </p:iterate>
                                  <p:childTnLst>
                                    <p:set>
                                      <p:cBhvr>
                                        <p:cTn id="51" dur="1" fill="hold">
                                          <p:stCondLst>
                                            <p:cond delay="0"/>
                                          </p:stCondLst>
                                        </p:cTn>
                                        <p:tgtEl>
                                          <p:spTgt spid="11"/>
                                        </p:tgtEl>
                                        <p:attrNameLst>
                                          <p:attrName>style.visibility</p:attrName>
                                        </p:attrNameLst>
                                      </p:cBhvr>
                                      <p:to>
                                        <p:strVal val="visible"/>
                                      </p:to>
                                    </p:set>
                                    <p:anim by="(-#ppt_w*2)" calcmode="lin" valueType="num">
                                      <p:cBhvr rctx="PPT">
                                        <p:cTn id="52" dur="200" autoRev="1" fill="hold">
                                          <p:stCondLst>
                                            <p:cond delay="0"/>
                                          </p:stCondLst>
                                        </p:cTn>
                                        <p:tgtEl>
                                          <p:spTgt spid="11"/>
                                        </p:tgtEl>
                                        <p:attrNameLst>
                                          <p:attrName>ppt_w</p:attrName>
                                        </p:attrNameLst>
                                      </p:cBhvr>
                                    </p:anim>
                                    <p:anim by="(#ppt_w*0.50)" calcmode="lin" valueType="num">
                                      <p:cBhvr>
                                        <p:cTn id="53" dur="200" decel="50000" autoRev="1" fill="hold">
                                          <p:stCondLst>
                                            <p:cond delay="0"/>
                                          </p:stCondLst>
                                        </p:cTn>
                                        <p:tgtEl>
                                          <p:spTgt spid="11"/>
                                        </p:tgtEl>
                                        <p:attrNameLst>
                                          <p:attrName>ppt_x</p:attrName>
                                        </p:attrNameLst>
                                      </p:cBhvr>
                                    </p:anim>
                                    <p:anim from="(-#ppt_h/2)" to="(#ppt_y)" calcmode="lin" valueType="num">
                                      <p:cBhvr>
                                        <p:cTn id="54" dur="400" fill="hold">
                                          <p:stCondLst>
                                            <p:cond delay="0"/>
                                          </p:stCondLst>
                                        </p:cTn>
                                        <p:tgtEl>
                                          <p:spTgt spid="11"/>
                                        </p:tgtEl>
                                        <p:attrNameLst>
                                          <p:attrName>ppt_y</p:attrName>
                                        </p:attrNameLst>
                                      </p:cBhvr>
                                    </p:anim>
                                    <p:animRot by="21600000">
                                      <p:cBhvr>
                                        <p:cTn id="55" dur="400" fill="hold">
                                          <p:stCondLst>
                                            <p:cond delay="0"/>
                                          </p:stCondLst>
                                        </p:cTn>
                                        <p:tgtEl>
                                          <p:spTgt spid="11"/>
                                        </p:tgtEl>
                                        <p:attrNameLst>
                                          <p:attrName>r</p:attrName>
                                        </p:attrNameLst>
                                      </p:cBhvr>
                                    </p:animRot>
                                  </p:childTnLst>
                                </p:cTn>
                              </p:par>
                            </p:childTnLst>
                          </p:cTn>
                        </p:par>
                        <p:par>
                          <p:cTn id="56" fill="hold">
                            <p:stCondLst>
                              <p:cond delay="5460"/>
                            </p:stCondLst>
                            <p:childTnLst>
                              <p:par>
                                <p:cTn id="57" presetID="22" presetClass="entr" presetSubtype="8"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par>
                          <p:cTn id="60" fill="hold">
                            <p:stCondLst>
                              <p:cond delay="5960"/>
                            </p:stCondLst>
                            <p:childTnLst>
                              <p:par>
                                <p:cTn id="61" presetID="22" presetClass="entr" presetSubtype="1"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up)">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7" grpId="1" animBg="1"/>
      <p:bldP spid="28" grpId="0"/>
      <p:bldP spid="2" grpId="0"/>
      <p:bldP spid="8" grpId="0"/>
      <p:bldP spid="5" grpId="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t>机关党建相关知识</a:t>
            </a:r>
            <a:endParaRPr lang="en-US" altLang="zh-CN" dirty="0"/>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2"/>
              </a:solidFill>
              <a:effectLst/>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algn="ctr"/>
            <a:r>
              <a:rPr lang="zh-CN" altLang="en-US" sz="2400" b="1" dirty="0">
                <a:latin typeface="+mj-ea"/>
                <a:ea typeface="+mj-ea"/>
              </a:rPr>
              <a:t>四</a:t>
            </a:r>
          </a:p>
        </p:txBody>
      </p:sp>
      <p:sp>
        <p:nvSpPr>
          <p:cNvPr id="3" name="矩形 2"/>
          <p:cNvSpPr/>
          <p:nvPr/>
        </p:nvSpPr>
        <p:spPr>
          <a:xfrm>
            <a:off x="860117" y="1268760"/>
            <a:ext cx="7344816" cy="830997"/>
          </a:xfrm>
          <a:prstGeom prst="rect">
            <a:avLst/>
          </a:prstGeom>
          <a:noFill/>
        </p:spPr>
        <p:txBody>
          <a:bodyPr wrap="square" rtlCol="0">
            <a:spAutoFit/>
          </a:bodyPr>
          <a:lstStyle/>
          <a:p>
            <a:pPr algn="just" eaLnBrk="1"/>
            <a:r>
              <a:rPr lang="zh-CN" altLang="en-US" sz="1600" dirty="0">
                <a:solidFill>
                  <a:schemeClr val="accent1"/>
                </a:solidFill>
                <a:latin typeface="+mn-ea"/>
                <a:ea typeface="+mn-ea"/>
              </a:rPr>
              <a:t>“一岗”指领导干部的职务所对应的岗位；“双责”指领导干部既要对所在岗位应当承担的具体业务工作负责，又要对所在岗位应当承担的党风廉政建设责任制负责。</a:t>
            </a:r>
          </a:p>
        </p:txBody>
      </p:sp>
      <p:pic>
        <p:nvPicPr>
          <p:cNvPr id="18" name="Picture 2" descr="F:\快盘\商务图片\png\2531170_084420255000_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43" r="9982" b="2275"/>
          <a:stretch>
            <a:fillRect/>
          </a:stretch>
        </p:blipFill>
        <p:spPr bwMode="auto">
          <a:xfrm>
            <a:off x="8402637" y="1367350"/>
            <a:ext cx="3223647" cy="4968552"/>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860117" y="5819090"/>
            <a:ext cx="7344816" cy="584775"/>
          </a:xfrm>
          <a:prstGeom prst="rect">
            <a:avLst/>
          </a:prstGeom>
          <a:noFill/>
        </p:spPr>
        <p:txBody>
          <a:bodyPr wrap="square" rtlCol="0">
            <a:spAutoFit/>
          </a:bodyPr>
          <a:lstStyle/>
          <a:p>
            <a:pPr algn="just" eaLnBrk="1"/>
            <a:r>
              <a:rPr lang="zh-CN" altLang="en-US" sz="1600" dirty="0">
                <a:solidFill>
                  <a:schemeClr val="accent1"/>
                </a:solidFill>
                <a:latin typeface="+mn-ea"/>
                <a:ea typeface="+mn-ea"/>
              </a:rPr>
              <a:t>党组（党委）书记负总责、分管领导分工负责、机关党委推进落实、司局长（行政负责人）“一岗双责”。</a:t>
            </a:r>
          </a:p>
        </p:txBody>
      </p:sp>
      <p:sp>
        <p:nvSpPr>
          <p:cNvPr id="7" name="矩形 6"/>
          <p:cNvSpPr/>
          <p:nvPr/>
        </p:nvSpPr>
        <p:spPr>
          <a:xfrm>
            <a:off x="885443" y="900832"/>
            <a:ext cx="1569660" cy="378117"/>
          </a:xfrm>
          <a:prstGeom prst="rect">
            <a:avLst/>
          </a:prstGeom>
        </p:spPr>
        <p:txBody>
          <a:bodyPr wrap="none">
            <a:spAutoFit/>
          </a:bodyPr>
          <a:lstStyle/>
          <a:p>
            <a:pPr eaLnBrk="1" hangingPunct="1">
              <a:lnSpc>
                <a:spcPts val="2400"/>
              </a:lnSpc>
              <a:buFont typeface="Arial" panose="020B0604020202020204" pitchFamily="34" charset="0"/>
              <a:buNone/>
            </a:pPr>
            <a:r>
              <a:rPr lang="zh-CN" altLang="en-US" b="1" dirty="0">
                <a:latin typeface="+mj-ea"/>
                <a:ea typeface="+mj-ea"/>
              </a:rPr>
              <a:t>一岗双责制度</a:t>
            </a:r>
          </a:p>
        </p:txBody>
      </p:sp>
      <p:sp>
        <p:nvSpPr>
          <p:cNvPr id="10" name="矩形 9"/>
          <p:cNvSpPr/>
          <p:nvPr/>
        </p:nvSpPr>
        <p:spPr>
          <a:xfrm>
            <a:off x="918501" y="2205428"/>
            <a:ext cx="3647152" cy="378117"/>
          </a:xfrm>
          <a:prstGeom prst="rect">
            <a:avLst/>
          </a:prstGeom>
        </p:spPr>
        <p:txBody>
          <a:bodyPr wrap="none">
            <a:spAutoFit/>
          </a:bodyPr>
          <a:lstStyle/>
          <a:p>
            <a:pPr eaLnBrk="1" hangingPunct="1">
              <a:lnSpc>
                <a:spcPts val="2400"/>
              </a:lnSpc>
              <a:buFont typeface="Arial" panose="020B0604020202020204" pitchFamily="34" charset="0"/>
              <a:buNone/>
            </a:pPr>
            <a:r>
              <a:rPr lang="zh-CN" altLang="en-US" b="1" dirty="0">
                <a:latin typeface="+mj-ea"/>
                <a:ea typeface="+mj-ea"/>
              </a:rPr>
              <a:t>机关党支部“一二三四”工作法：</a:t>
            </a:r>
          </a:p>
        </p:txBody>
      </p:sp>
      <p:sp>
        <p:nvSpPr>
          <p:cNvPr id="22" name="矩形 21"/>
          <p:cNvSpPr/>
          <p:nvPr/>
        </p:nvSpPr>
        <p:spPr>
          <a:xfrm>
            <a:off x="860117" y="2542924"/>
            <a:ext cx="7344816" cy="830997"/>
          </a:xfrm>
          <a:prstGeom prst="rect">
            <a:avLst/>
          </a:prstGeom>
          <a:noFill/>
        </p:spPr>
        <p:txBody>
          <a:bodyPr wrap="square" rtlCol="0">
            <a:spAutoFit/>
          </a:bodyPr>
          <a:lstStyle/>
          <a:p>
            <a:pPr algn="just" eaLnBrk="1"/>
            <a:r>
              <a:rPr lang="zh-CN" altLang="en-US" sz="1600" dirty="0">
                <a:solidFill>
                  <a:schemeClr val="accent1"/>
                </a:solidFill>
                <a:latin typeface="+mn-ea"/>
                <a:ea typeface="+mn-ea"/>
              </a:rPr>
              <a:t>一个目标两次会，三项制度四有要求。即：明确一个支部建设目标，开好问题分析会、述职评议会，建立学习交流制度、联系服务制度、管理监督制度，落实“有责任清单、有工作品牌、有支部手册、有先进典型”的要求。</a:t>
            </a:r>
          </a:p>
        </p:txBody>
      </p:sp>
      <p:sp>
        <p:nvSpPr>
          <p:cNvPr id="23" name="矩形 22"/>
          <p:cNvSpPr/>
          <p:nvPr/>
        </p:nvSpPr>
        <p:spPr>
          <a:xfrm>
            <a:off x="918501" y="3511362"/>
            <a:ext cx="1569660" cy="378117"/>
          </a:xfrm>
          <a:prstGeom prst="rect">
            <a:avLst/>
          </a:prstGeom>
        </p:spPr>
        <p:txBody>
          <a:bodyPr wrap="none">
            <a:spAutoFit/>
          </a:bodyPr>
          <a:lstStyle/>
          <a:p>
            <a:pPr eaLnBrk="1" hangingPunct="1">
              <a:lnSpc>
                <a:spcPts val="2400"/>
              </a:lnSpc>
              <a:buFont typeface="Arial" panose="020B0604020202020204" pitchFamily="34" charset="0"/>
              <a:buNone/>
            </a:pPr>
            <a:r>
              <a:rPr lang="zh-CN" altLang="en-US" b="1" dirty="0">
                <a:latin typeface="+mj-ea"/>
                <a:ea typeface="+mj-ea"/>
              </a:rPr>
              <a:t>三重一大制度</a:t>
            </a:r>
          </a:p>
        </p:txBody>
      </p:sp>
      <p:sp>
        <p:nvSpPr>
          <p:cNvPr id="24" name="矩形 23"/>
          <p:cNvSpPr/>
          <p:nvPr/>
        </p:nvSpPr>
        <p:spPr>
          <a:xfrm>
            <a:off x="860117" y="3853656"/>
            <a:ext cx="7344816" cy="584775"/>
          </a:xfrm>
          <a:prstGeom prst="rect">
            <a:avLst/>
          </a:prstGeom>
          <a:noFill/>
        </p:spPr>
        <p:txBody>
          <a:bodyPr wrap="square" rtlCol="0">
            <a:spAutoFit/>
          </a:bodyPr>
          <a:lstStyle/>
          <a:p>
            <a:pPr algn="just" eaLnBrk="1"/>
            <a:r>
              <a:rPr lang="zh-CN" altLang="en-US" sz="1600" dirty="0">
                <a:solidFill>
                  <a:schemeClr val="accent1"/>
                </a:solidFill>
                <a:latin typeface="+mn-ea"/>
                <a:ea typeface="+mn-ea"/>
              </a:rPr>
              <a:t>“重大事项决策、重要干部任免、重要项目安排、大额资金的使用，必须经集体讨论做出决定”的制度。</a:t>
            </a:r>
          </a:p>
        </p:txBody>
      </p:sp>
      <p:sp>
        <p:nvSpPr>
          <p:cNvPr id="25" name="矩形 24"/>
          <p:cNvSpPr/>
          <p:nvPr/>
        </p:nvSpPr>
        <p:spPr>
          <a:xfrm>
            <a:off x="918501" y="4605847"/>
            <a:ext cx="1338828" cy="378117"/>
          </a:xfrm>
          <a:prstGeom prst="rect">
            <a:avLst/>
          </a:prstGeom>
        </p:spPr>
        <p:txBody>
          <a:bodyPr wrap="none">
            <a:spAutoFit/>
          </a:bodyPr>
          <a:lstStyle/>
          <a:p>
            <a:pPr eaLnBrk="1" hangingPunct="1">
              <a:lnSpc>
                <a:spcPts val="2400"/>
              </a:lnSpc>
              <a:buFont typeface="Arial" panose="020B0604020202020204" pitchFamily="34" charset="0"/>
              <a:buNone/>
            </a:pPr>
            <a:r>
              <a:rPr lang="zh-CN" altLang="en-US" b="1" dirty="0">
                <a:latin typeface="+mj-ea"/>
                <a:ea typeface="+mj-ea"/>
              </a:rPr>
              <a:t>双联系制度</a:t>
            </a:r>
          </a:p>
        </p:txBody>
      </p:sp>
      <p:sp>
        <p:nvSpPr>
          <p:cNvPr id="29" name="矩形 28"/>
          <p:cNvSpPr/>
          <p:nvPr/>
        </p:nvSpPr>
        <p:spPr>
          <a:xfrm>
            <a:off x="860117" y="4935002"/>
            <a:ext cx="7344816" cy="338554"/>
          </a:xfrm>
          <a:prstGeom prst="rect">
            <a:avLst/>
          </a:prstGeom>
          <a:noFill/>
        </p:spPr>
        <p:txBody>
          <a:bodyPr wrap="square" rtlCol="0">
            <a:spAutoFit/>
          </a:bodyPr>
          <a:lstStyle/>
          <a:p>
            <a:pPr algn="just" eaLnBrk="1"/>
            <a:r>
              <a:rPr lang="zh-CN" altLang="en-US" sz="1600" dirty="0">
                <a:solidFill>
                  <a:schemeClr val="accent1"/>
                </a:solidFill>
                <a:latin typeface="+mn-ea"/>
                <a:ea typeface="+mn-ea"/>
              </a:rPr>
              <a:t>党组织联系基层，党员联系群众</a:t>
            </a:r>
          </a:p>
        </p:txBody>
      </p:sp>
      <p:sp>
        <p:nvSpPr>
          <p:cNvPr id="30" name="矩形 29"/>
          <p:cNvSpPr/>
          <p:nvPr/>
        </p:nvSpPr>
        <p:spPr>
          <a:xfrm>
            <a:off x="918501" y="5477162"/>
            <a:ext cx="3416320" cy="400110"/>
          </a:xfrm>
          <a:prstGeom prst="rect">
            <a:avLst/>
          </a:prstGeom>
        </p:spPr>
        <p:txBody>
          <a:bodyPr wrap="none">
            <a:spAutoFit/>
          </a:bodyPr>
          <a:lstStyle/>
          <a:p>
            <a:pPr eaLnBrk="1" hangingPunct="1">
              <a:lnSpc>
                <a:spcPts val="2400"/>
              </a:lnSpc>
              <a:buFont typeface="Arial" panose="020B0604020202020204" pitchFamily="34" charset="0"/>
              <a:buNone/>
            </a:pPr>
            <a:r>
              <a:rPr lang="zh-CN" altLang="en-US" b="1" dirty="0">
                <a:latin typeface="+mj-ea"/>
                <a:ea typeface="+mj-ea"/>
              </a:rPr>
              <a:t>机关党建工作责任制的主要内容</a:t>
            </a:r>
          </a:p>
        </p:txBody>
      </p:sp>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0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3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1+#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40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1+#ppt_w/2"/>
                                          </p:val>
                                        </p:tav>
                                        <p:tav tm="100000">
                                          <p:val>
                                            <p:strVal val="#ppt_x"/>
                                          </p:val>
                                        </p:tav>
                                      </p:tavLst>
                                    </p:anim>
                                    <p:anim calcmode="lin" valueType="num">
                                      <p:cBhvr additive="base">
                                        <p:cTn id="44" dur="500" fill="hold"/>
                                        <p:tgtEl>
                                          <p:spTgt spid="30"/>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500"/>
                                        <p:tgtEl>
                                          <p:spTgt spid="22"/>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up)">
                                      <p:cBhvr>
                                        <p:cTn id="57" dur="500"/>
                                        <p:tgtEl>
                                          <p:spTgt spid="29"/>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up)">
                                      <p:cBhvr>
                                        <p:cTn id="60" dur="500"/>
                                        <p:tgtEl>
                                          <p:spTgt spid="19"/>
                                        </p:tgtEl>
                                      </p:cBhvr>
                                    </p:animEffect>
                                  </p:childTnLst>
                                </p:cTn>
                              </p:par>
                            </p:childTnLst>
                          </p:cTn>
                        </p:par>
                        <p:par>
                          <p:cTn id="61" fill="hold">
                            <p:stCondLst>
                              <p:cond delay="2500"/>
                            </p:stCondLst>
                            <p:childTnLst>
                              <p:par>
                                <p:cTn id="62" presetID="42"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anim calcmode="lin" valueType="num">
                                      <p:cBhvr>
                                        <p:cTn id="65" dur="1000" fill="hold"/>
                                        <p:tgtEl>
                                          <p:spTgt spid="18"/>
                                        </p:tgtEl>
                                        <p:attrNameLst>
                                          <p:attrName>ppt_x</p:attrName>
                                        </p:attrNameLst>
                                      </p:cBhvr>
                                      <p:tavLst>
                                        <p:tav tm="0">
                                          <p:val>
                                            <p:strVal val="#ppt_x"/>
                                          </p:val>
                                        </p:tav>
                                        <p:tav tm="100000">
                                          <p:val>
                                            <p:strVal val="#ppt_x"/>
                                          </p:val>
                                        </p:tav>
                                      </p:tavLst>
                                    </p:anim>
                                    <p:anim calcmode="lin" valueType="num">
                                      <p:cBhvr>
                                        <p:cTn id="6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7" grpId="1" animBg="1"/>
      <p:bldP spid="28" grpId="0"/>
      <p:bldP spid="3" grpId="0"/>
      <p:bldP spid="19" grpId="0"/>
      <p:bldP spid="7" grpId="0"/>
      <p:bldP spid="10" grpId="0"/>
      <p:bldP spid="22" grpId="0"/>
      <p:bldP spid="23" grpId="0"/>
      <p:bldP spid="24" grpId="0"/>
      <p:bldP spid="25"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9"/>
          <p:cNvSpPr>
            <a:spLocks noChangeArrowheads="1"/>
          </p:cNvSpPr>
          <p:nvPr/>
        </p:nvSpPr>
        <p:spPr bwMode="auto">
          <a:xfrm>
            <a:off x="2198388" y="2378793"/>
            <a:ext cx="109164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800" b="1" i="0" u="none" strike="noStrike" kern="0" cap="none" spc="0" normalizeH="0" baseline="0" noProof="0" dirty="0">
                <a:ln>
                  <a:noFill/>
                </a:ln>
                <a:effectLst/>
                <a:uLnTx/>
                <a:uFillTx/>
                <a:latin typeface="+mj-ea"/>
                <a:ea typeface="+mj-ea"/>
                <a:cs typeface="宋体" panose="02010600030101010101" pitchFamily="2" charset="-122"/>
              </a:rPr>
              <a:t>3</a:t>
            </a:r>
            <a:endParaRPr kumimoji="0" lang="zh-CN" altLang="zh-CN" sz="2000" b="1" i="0" u="none" strike="noStrike" kern="0" cap="none" spc="0" normalizeH="0" baseline="0" noProof="0" dirty="0">
              <a:ln>
                <a:noFill/>
              </a:ln>
              <a:effectLst/>
              <a:uLnTx/>
              <a:uFillTx/>
              <a:latin typeface="+mj-ea"/>
              <a:ea typeface="+mj-ea"/>
              <a:cs typeface="宋体" panose="02010600030101010101" pitchFamily="2" charset="-122"/>
            </a:endParaRPr>
          </a:p>
        </p:txBody>
      </p:sp>
      <p:sp>
        <p:nvSpPr>
          <p:cNvPr id="19" name="Freeform 5"/>
          <p:cNvSpPr/>
          <p:nvPr/>
        </p:nvSpPr>
        <p:spPr bwMode="auto">
          <a:xfrm>
            <a:off x="1780914" y="2472383"/>
            <a:ext cx="1926594" cy="1928516"/>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chemeClr val="tx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TextBox 20"/>
          <p:cNvSpPr txBox="1"/>
          <p:nvPr/>
        </p:nvSpPr>
        <p:spPr>
          <a:xfrm>
            <a:off x="4010382" y="2233472"/>
            <a:ext cx="6840527" cy="1200329"/>
          </a:xfrm>
          <a:prstGeom prst="rect">
            <a:avLst/>
          </a:prstGeom>
          <a:noFill/>
        </p:spPr>
        <p:txBody>
          <a:bodyPr wrap="square" rtlCol="0">
            <a:spAutoFit/>
          </a:bodyPr>
          <a:lstStyle>
            <a:defPPr>
              <a:defRPr lang="zh-CN"/>
            </a:defPPr>
            <a:lvl1pPr>
              <a:defRPr sz="5400" b="1">
                <a:solidFill>
                  <a:srgbClr val="C00000"/>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72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党支部相关知识</a:t>
            </a:r>
          </a:p>
        </p:txBody>
      </p:sp>
      <p:sp>
        <p:nvSpPr>
          <p:cNvPr id="21" name="Oval 39"/>
          <p:cNvSpPr>
            <a:spLocks noChangeAspect="1" noChangeArrowheads="1"/>
          </p:cNvSpPr>
          <p:nvPr/>
        </p:nvSpPr>
        <p:spPr bwMode="auto">
          <a:xfrm>
            <a:off x="4058322" y="3532025"/>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endParaRPr>
          </a:p>
        </p:txBody>
      </p:sp>
      <p:sp>
        <p:nvSpPr>
          <p:cNvPr id="22" name="TextBox 30"/>
          <p:cNvSpPr txBox="1"/>
          <p:nvPr/>
        </p:nvSpPr>
        <p:spPr>
          <a:xfrm>
            <a:off x="4274322" y="3440583"/>
            <a:ext cx="2400356"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mj-ea"/>
                <a:ea typeface="+mj-ea"/>
              </a:rPr>
              <a:t>党支部的基本任务</a:t>
            </a:r>
          </a:p>
        </p:txBody>
      </p:sp>
      <p:sp>
        <p:nvSpPr>
          <p:cNvPr id="23" name="Oval 39"/>
          <p:cNvSpPr>
            <a:spLocks noChangeAspect="1" noChangeArrowheads="1"/>
          </p:cNvSpPr>
          <p:nvPr/>
        </p:nvSpPr>
        <p:spPr bwMode="auto">
          <a:xfrm>
            <a:off x="4058322" y="3901357"/>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endParaRPr>
          </a:p>
        </p:txBody>
      </p:sp>
      <p:sp>
        <p:nvSpPr>
          <p:cNvPr id="24" name="TextBox 36"/>
          <p:cNvSpPr txBox="1"/>
          <p:nvPr/>
        </p:nvSpPr>
        <p:spPr>
          <a:xfrm>
            <a:off x="4274322" y="3809915"/>
            <a:ext cx="2534375"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800" kern="0" dirty="0">
                <a:solidFill>
                  <a:schemeClr val="bg1"/>
                </a:solidFill>
              </a:rPr>
              <a:t>党支部的制度建设</a:t>
            </a:r>
          </a:p>
        </p:txBody>
      </p:sp>
      <p:sp>
        <p:nvSpPr>
          <p:cNvPr id="25" name="Oval 39"/>
          <p:cNvSpPr>
            <a:spLocks noChangeAspect="1" noChangeArrowheads="1"/>
          </p:cNvSpPr>
          <p:nvPr/>
        </p:nvSpPr>
        <p:spPr bwMode="auto">
          <a:xfrm>
            <a:off x="7162469" y="3532025"/>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endParaRPr>
          </a:p>
        </p:txBody>
      </p:sp>
      <p:sp>
        <p:nvSpPr>
          <p:cNvPr id="26" name="TextBox 30"/>
          <p:cNvSpPr txBox="1"/>
          <p:nvPr/>
        </p:nvSpPr>
        <p:spPr>
          <a:xfrm>
            <a:off x="7378469" y="3440583"/>
            <a:ext cx="2400356"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mj-ea"/>
                <a:ea typeface="+mj-ea"/>
              </a:rPr>
              <a:t>党支部的组织形式</a:t>
            </a:r>
            <a:endParaRPr kumimoji="0" lang="en-US" altLang="zh-CN" sz="1800" b="0" i="0" u="none" strike="noStrike" kern="0" cap="none" spc="0" normalizeH="0" baseline="0" noProof="0" dirty="0">
              <a:ln>
                <a:noFill/>
              </a:ln>
              <a:solidFill>
                <a:schemeClr val="bg1"/>
              </a:solidFill>
              <a:effectLst/>
              <a:uLnTx/>
              <a:uFillTx/>
              <a:latin typeface="+mj-ea"/>
              <a:ea typeface="+mj-ea"/>
            </a:endParaRPr>
          </a:p>
        </p:txBody>
      </p:sp>
      <p:sp>
        <p:nvSpPr>
          <p:cNvPr id="27" name="Oval 39"/>
          <p:cNvSpPr>
            <a:spLocks noChangeAspect="1" noChangeArrowheads="1"/>
          </p:cNvSpPr>
          <p:nvPr/>
        </p:nvSpPr>
        <p:spPr bwMode="auto">
          <a:xfrm>
            <a:off x="7162469" y="3901357"/>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endParaRPr>
          </a:p>
        </p:txBody>
      </p:sp>
      <p:sp>
        <p:nvSpPr>
          <p:cNvPr id="28" name="TextBox 36"/>
          <p:cNvSpPr txBox="1"/>
          <p:nvPr/>
        </p:nvSpPr>
        <p:spPr>
          <a:xfrm>
            <a:off x="7378469" y="3809915"/>
            <a:ext cx="2773499"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mj-ea"/>
                <a:ea typeface="+mj-ea"/>
              </a:rPr>
              <a:t>党支部委员会</a:t>
            </a:r>
            <a:endParaRPr kumimoji="0" lang="en-US" altLang="zh-CN" sz="1800" b="0" i="0" u="none" strike="noStrike" kern="0" cap="none" spc="0" normalizeH="0" baseline="0" noProof="0" dirty="0">
              <a:ln>
                <a:noFill/>
              </a:ln>
              <a:solidFill>
                <a:schemeClr val="bg1"/>
              </a:solidFill>
              <a:effectLst/>
              <a:uLnTx/>
              <a:uFillTx/>
              <a:latin typeface="+mj-ea"/>
              <a:ea typeface="+mj-ea"/>
            </a:endParaRPr>
          </a:p>
        </p:txBody>
      </p:sp>
      <p:sp>
        <p:nvSpPr>
          <p:cNvPr id="15" name="Oval 39"/>
          <p:cNvSpPr>
            <a:spLocks noChangeAspect="1" noChangeArrowheads="1"/>
          </p:cNvSpPr>
          <p:nvPr/>
        </p:nvSpPr>
        <p:spPr bwMode="auto">
          <a:xfrm>
            <a:off x="4058322" y="4297413"/>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endParaRPr>
          </a:p>
        </p:txBody>
      </p:sp>
      <p:sp>
        <p:nvSpPr>
          <p:cNvPr id="16" name="TextBox 30"/>
          <p:cNvSpPr txBox="1"/>
          <p:nvPr/>
        </p:nvSpPr>
        <p:spPr>
          <a:xfrm>
            <a:off x="4274322" y="4205971"/>
            <a:ext cx="2400356" cy="369332"/>
          </a:xfrm>
          <a:prstGeom prst="rect">
            <a:avLst/>
          </a:prstGeom>
          <a:noFill/>
        </p:spPr>
        <p:txBody>
          <a:bodyPr wrap="square" rtlCol="0">
            <a:spAutoFit/>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sz="1800" kern="0">
                <a:solidFill>
                  <a:schemeClr val="bg1"/>
                </a:solidFill>
                <a:latin typeface="+mj-ea"/>
                <a:ea typeface="+mj-ea"/>
              </a:defRPr>
            </a:lvl1pPr>
          </a:lstStyle>
          <a:p>
            <a:r>
              <a:rPr lang="zh-CN" altLang="en-US" dirty="0"/>
              <a:t>党支部委员职责</a:t>
            </a:r>
          </a:p>
        </p:txBody>
      </p:sp>
      <p:sp>
        <p:nvSpPr>
          <p:cNvPr id="17" name="Oval 39"/>
          <p:cNvSpPr>
            <a:spLocks noChangeAspect="1" noChangeArrowheads="1"/>
          </p:cNvSpPr>
          <p:nvPr/>
        </p:nvSpPr>
        <p:spPr bwMode="auto">
          <a:xfrm>
            <a:off x="4058322" y="4666745"/>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endParaRPr>
          </a:p>
        </p:txBody>
      </p:sp>
      <p:sp>
        <p:nvSpPr>
          <p:cNvPr id="29" name="TextBox 36"/>
          <p:cNvSpPr txBox="1"/>
          <p:nvPr/>
        </p:nvSpPr>
        <p:spPr>
          <a:xfrm>
            <a:off x="4274322" y="4575303"/>
            <a:ext cx="2534375" cy="369332"/>
          </a:xfrm>
          <a:prstGeom prst="rect">
            <a:avLst/>
          </a:prstGeom>
          <a:noFill/>
        </p:spPr>
        <p:txBody>
          <a:bodyPr wrap="square" rtlCol="0">
            <a:spAutoFit/>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a:ln>
                  <a:noFill/>
                </a:ln>
                <a:solidFill>
                  <a:schemeClr val="bg1"/>
                </a:solidFill>
                <a:effectLst/>
                <a:uLnTx/>
                <a:uFillTx/>
                <a:latin typeface="+mj-ea"/>
                <a:ea typeface="+mj-ea"/>
              </a:defRPr>
            </a:lvl1pPr>
          </a:lstStyle>
          <a:p>
            <a:r>
              <a:rPr lang="zh-CN" altLang="en-US" dirty="0"/>
              <a:t>党支部书记的素质要求</a:t>
            </a:r>
          </a:p>
        </p:txBody>
      </p:sp>
      <p:sp>
        <p:nvSpPr>
          <p:cNvPr id="30" name="Oval 39"/>
          <p:cNvSpPr>
            <a:spLocks noChangeAspect="1" noChangeArrowheads="1"/>
          </p:cNvSpPr>
          <p:nvPr/>
        </p:nvSpPr>
        <p:spPr bwMode="auto">
          <a:xfrm>
            <a:off x="7162469" y="4297413"/>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endParaRPr>
          </a:p>
        </p:txBody>
      </p:sp>
      <p:sp>
        <p:nvSpPr>
          <p:cNvPr id="31" name="TextBox 30"/>
          <p:cNvSpPr txBox="1"/>
          <p:nvPr/>
        </p:nvSpPr>
        <p:spPr>
          <a:xfrm>
            <a:off x="7378469" y="4205971"/>
            <a:ext cx="2680352" cy="369332"/>
          </a:xfrm>
          <a:prstGeom prst="rect">
            <a:avLst/>
          </a:prstGeom>
          <a:noFill/>
        </p:spPr>
        <p:txBody>
          <a:bodyPr wrap="square" rtlCol="0">
            <a:spAutoFit/>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a:ln>
                  <a:noFill/>
                </a:ln>
                <a:solidFill>
                  <a:schemeClr val="bg1"/>
                </a:solidFill>
                <a:effectLst/>
                <a:uLnTx/>
                <a:uFillTx/>
                <a:latin typeface="+mj-ea"/>
                <a:ea typeface="+mj-ea"/>
              </a:defRPr>
            </a:lvl1pPr>
          </a:lstStyle>
          <a:p>
            <a:r>
              <a:rPr lang="zh-CN" altLang="en-US" dirty="0"/>
              <a:t>党支部书记的工作方法</a:t>
            </a:r>
          </a:p>
        </p:txBody>
      </p:sp>
      <p:pic>
        <p:nvPicPr>
          <p:cNvPr id="34"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childTnLst>
                          </p:cTn>
                        </p:par>
                        <p:par>
                          <p:cTn id="11" fill="hold">
                            <p:stCondLst>
                              <p:cond delay="500"/>
                            </p:stCondLst>
                            <p:childTnLst>
                              <p:par>
                                <p:cTn id="12" presetID="16" presetClass="entr" presetSubtype="42"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outHorizontal)">
                                      <p:cBhvr>
                                        <p:cTn id="14" dur="500"/>
                                        <p:tgtEl>
                                          <p:spTgt spid="19"/>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400" fill="hold"/>
                                        <p:tgtEl>
                                          <p:spTgt spid="18"/>
                                        </p:tgtEl>
                                        <p:attrNameLst>
                                          <p:attrName>ppt_w</p:attrName>
                                        </p:attrNameLst>
                                      </p:cBhvr>
                                      <p:tavLst>
                                        <p:tav tm="0">
                                          <p:val>
                                            <p:fltVal val="0"/>
                                          </p:val>
                                        </p:tav>
                                        <p:tav tm="100000">
                                          <p:val>
                                            <p:strVal val="#ppt_w"/>
                                          </p:val>
                                        </p:tav>
                                      </p:tavLst>
                                    </p:anim>
                                    <p:anim calcmode="lin" valueType="num">
                                      <p:cBhvr>
                                        <p:cTn id="19" dur="400" fill="hold"/>
                                        <p:tgtEl>
                                          <p:spTgt spid="18"/>
                                        </p:tgtEl>
                                        <p:attrNameLst>
                                          <p:attrName>ppt_h</p:attrName>
                                        </p:attrNameLst>
                                      </p:cBhvr>
                                      <p:tavLst>
                                        <p:tav tm="0">
                                          <p:val>
                                            <p:fltVal val="0"/>
                                          </p:val>
                                        </p:tav>
                                        <p:tav tm="100000">
                                          <p:val>
                                            <p:strVal val="#ppt_h"/>
                                          </p:val>
                                        </p:tav>
                                      </p:tavLst>
                                    </p:anim>
                                    <p:anim calcmode="lin" valueType="num">
                                      <p:cBhvr>
                                        <p:cTn id="20" dur="400" fill="hold"/>
                                        <p:tgtEl>
                                          <p:spTgt spid="18"/>
                                        </p:tgtEl>
                                        <p:attrNameLst>
                                          <p:attrName>style.rotation</p:attrName>
                                        </p:attrNameLst>
                                      </p:cBhvr>
                                      <p:tavLst>
                                        <p:tav tm="0">
                                          <p:val>
                                            <p:fltVal val="90"/>
                                          </p:val>
                                        </p:tav>
                                        <p:tav tm="100000">
                                          <p:val>
                                            <p:fltVal val="0"/>
                                          </p:val>
                                        </p:tav>
                                      </p:tavLst>
                                    </p:anim>
                                    <p:animEffect transition="in" filter="fade">
                                      <p:cBhvr>
                                        <p:cTn id="21" dur="400"/>
                                        <p:tgtEl>
                                          <p:spTgt spid="18"/>
                                        </p:tgtEl>
                                      </p:cBhvr>
                                    </p:animEffect>
                                  </p:childTnLst>
                                </p:cTn>
                              </p:par>
                            </p:childTnLst>
                          </p:cTn>
                        </p:par>
                        <p:par>
                          <p:cTn id="22" fill="hold">
                            <p:stCondLst>
                              <p:cond delay="15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20"/>
                                        </p:tgtEl>
                                        <p:attrNameLst>
                                          <p:attrName>style.visibility</p:attrName>
                                        </p:attrNameLst>
                                      </p:cBhvr>
                                      <p:to>
                                        <p:strVal val="visible"/>
                                      </p:to>
                                    </p:set>
                                    <p:anim by="(-#ppt_w*2)" calcmode="lin" valueType="num">
                                      <p:cBhvr rctx="PPT">
                                        <p:cTn id="25" dur="300" autoRev="1" fill="hold">
                                          <p:stCondLst>
                                            <p:cond delay="0"/>
                                          </p:stCondLst>
                                        </p:cTn>
                                        <p:tgtEl>
                                          <p:spTgt spid="20"/>
                                        </p:tgtEl>
                                        <p:attrNameLst>
                                          <p:attrName>ppt_w</p:attrName>
                                        </p:attrNameLst>
                                      </p:cBhvr>
                                    </p:anim>
                                    <p:anim by="(#ppt_w*0.50)" calcmode="lin" valueType="num">
                                      <p:cBhvr>
                                        <p:cTn id="26" dur="300" decel="50000" autoRev="1" fill="hold">
                                          <p:stCondLst>
                                            <p:cond delay="0"/>
                                          </p:stCondLst>
                                        </p:cTn>
                                        <p:tgtEl>
                                          <p:spTgt spid="20"/>
                                        </p:tgtEl>
                                        <p:attrNameLst>
                                          <p:attrName>ppt_x</p:attrName>
                                        </p:attrNameLst>
                                      </p:cBhvr>
                                    </p:anim>
                                    <p:anim from="(-#ppt_h/2)" to="(#ppt_y)" calcmode="lin" valueType="num">
                                      <p:cBhvr>
                                        <p:cTn id="27" dur="600" fill="hold">
                                          <p:stCondLst>
                                            <p:cond delay="0"/>
                                          </p:stCondLst>
                                        </p:cTn>
                                        <p:tgtEl>
                                          <p:spTgt spid="20"/>
                                        </p:tgtEl>
                                        <p:attrNameLst>
                                          <p:attrName>ppt_y</p:attrName>
                                        </p:attrNameLst>
                                      </p:cBhvr>
                                    </p:anim>
                                    <p:animRot by="21600000">
                                      <p:cBhvr>
                                        <p:cTn id="28" dur="600" fill="hold">
                                          <p:stCondLst>
                                            <p:cond delay="0"/>
                                          </p:stCondLst>
                                        </p:cTn>
                                        <p:tgtEl>
                                          <p:spTgt spid="20"/>
                                        </p:tgtEl>
                                        <p:attrNameLst>
                                          <p:attrName>r</p:attrName>
                                        </p:attrNameLst>
                                      </p:cBhvr>
                                    </p:animRot>
                                  </p:childTnLst>
                                </p:cTn>
                              </p:par>
                            </p:childTnLst>
                          </p:cTn>
                        </p:par>
                        <p:par>
                          <p:cTn id="29" fill="hold">
                            <p:stCondLst>
                              <p:cond delay="2360"/>
                            </p:stCondLst>
                            <p:childTnLst>
                              <p:par>
                                <p:cTn id="30" presetID="2" presetClass="entr" presetSubtype="12"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0-#ppt_w/2"/>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1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2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0-#ppt_w/2"/>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30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0-#ppt_w/2"/>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40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0-#ppt_w/2"/>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50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60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0-#ppt_w/2"/>
                                          </p:val>
                                        </p:tav>
                                        <p:tav tm="100000">
                                          <p:val>
                                            <p:strVal val="#ppt_x"/>
                                          </p:val>
                                        </p:tav>
                                      </p:tavLst>
                                    </p:anim>
                                    <p:anim calcmode="lin" valueType="num">
                                      <p:cBhvr additive="base">
                                        <p:cTn id="57" dur="500" fill="hold"/>
                                        <p:tgtEl>
                                          <p:spTgt spid="30"/>
                                        </p:tgtEl>
                                        <p:attrNameLst>
                                          <p:attrName>ppt_y</p:attrName>
                                        </p:attrNameLst>
                                      </p:cBhvr>
                                      <p:tavLst>
                                        <p:tav tm="0">
                                          <p:val>
                                            <p:strVal val="1+#ppt_h/2"/>
                                          </p:val>
                                        </p:tav>
                                        <p:tav tm="100000">
                                          <p:val>
                                            <p:strVal val="#ppt_y"/>
                                          </p:val>
                                        </p:tav>
                                      </p:tavLst>
                                    </p:anim>
                                  </p:childTnLst>
                                </p:cTn>
                              </p:par>
                            </p:childTnLst>
                          </p:cTn>
                        </p:par>
                        <p:par>
                          <p:cTn id="58" fill="hold">
                            <p:stCondLst>
                              <p:cond delay="286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left)">
                                      <p:cBhvr>
                                        <p:cTn id="76" dur="500"/>
                                        <p:tgtEl>
                                          <p:spTgt spid="29"/>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left)">
                                      <p:cBhvr>
                                        <p:cTn id="7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animBg="1"/>
      <p:bldP spid="22" grpId="0"/>
      <p:bldP spid="23" grpId="0" animBg="1"/>
      <p:bldP spid="24" grpId="0"/>
      <p:bldP spid="25" grpId="0" animBg="1"/>
      <p:bldP spid="26" grpId="0"/>
      <p:bldP spid="27" grpId="0" animBg="1"/>
      <p:bldP spid="28" grpId="0"/>
      <p:bldP spid="15" grpId="0" animBg="1"/>
      <p:bldP spid="16" grpId="0"/>
      <p:bldP spid="17" grpId="0" animBg="1"/>
      <p:bldP spid="29" grpId="0"/>
      <p:bldP spid="30" grpId="0" animBg="1"/>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281" y="1675889"/>
            <a:ext cx="2636846" cy="3558235"/>
          </a:xfrm>
          <a:prstGeom prst="rect">
            <a:avLst/>
          </a:prstGeom>
        </p:spPr>
      </p:pic>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党支部的基本任务</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一</a:t>
            </a:r>
          </a:p>
        </p:txBody>
      </p:sp>
      <p:sp>
        <p:nvSpPr>
          <p:cNvPr id="2" name="矩形 1"/>
          <p:cNvSpPr/>
          <p:nvPr/>
        </p:nvSpPr>
        <p:spPr>
          <a:xfrm>
            <a:off x="4000463" y="943833"/>
            <a:ext cx="7479118" cy="646331"/>
          </a:xfrm>
          <a:prstGeom prst="rect">
            <a:avLst/>
          </a:prstGeom>
          <a:noFill/>
        </p:spPr>
        <p:txBody>
          <a:bodyPr wrap="square" rtlCol="0">
            <a:spAutoFit/>
          </a:bodyPr>
          <a:lstStyle/>
          <a:p>
            <a:pPr algn="just" eaLnBrk="1"/>
            <a:r>
              <a:rPr lang="zh-CN" altLang="en-US" dirty="0">
                <a:solidFill>
                  <a:schemeClr val="accent1"/>
                </a:solidFill>
                <a:latin typeface="楷体" panose="02010609060101010101" pitchFamily="49" charset="-122"/>
                <a:ea typeface="楷体" panose="02010609060101010101" pitchFamily="49" charset="-122"/>
              </a:rPr>
              <a:t>党章第</a:t>
            </a:r>
            <a:r>
              <a:rPr lang="en-US" altLang="zh-CN" dirty="0">
                <a:solidFill>
                  <a:schemeClr val="accent1"/>
                </a:solidFill>
                <a:latin typeface="楷体" panose="02010609060101010101" pitchFamily="49" charset="-122"/>
                <a:ea typeface="楷体" panose="02010609060101010101" pitchFamily="49" charset="-122"/>
              </a:rPr>
              <a:t>31</a:t>
            </a:r>
            <a:r>
              <a:rPr lang="zh-CN" altLang="en-US" dirty="0">
                <a:solidFill>
                  <a:schemeClr val="accent1"/>
                </a:solidFill>
                <a:latin typeface="楷体" panose="02010609060101010101" pitchFamily="49" charset="-122"/>
                <a:ea typeface="楷体" panose="02010609060101010101" pitchFamily="49" charset="-122"/>
              </a:rPr>
              <a:t>条指出，党的基层组织是党在社会基层组织中的战斗堡垒，是党的全部工作和战斗力的基础。它的基本任务是：</a:t>
            </a:r>
          </a:p>
        </p:txBody>
      </p:sp>
      <p:sp>
        <p:nvSpPr>
          <p:cNvPr id="9" name="矩形 8"/>
          <p:cNvSpPr/>
          <p:nvPr/>
        </p:nvSpPr>
        <p:spPr>
          <a:xfrm>
            <a:off x="4298181" y="1908122"/>
            <a:ext cx="6863204" cy="584775"/>
          </a:xfrm>
          <a:prstGeom prst="rect">
            <a:avLst/>
          </a:prstGeom>
          <a:noFill/>
        </p:spPr>
        <p:txBody>
          <a:bodyPr wrap="square" rtlCol="0">
            <a:spAutoFit/>
          </a:bodyPr>
          <a:lstStyle/>
          <a:p>
            <a:pPr algn="just" eaLnBrk="1"/>
            <a:r>
              <a:rPr lang="zh-CN" altLang="en-US" sz="1600" dirty="0">
                <a:solidFill>
                  <a:schemeClr val="accent1"/>
                </a:solidFill>
                <a:latin typeface="+mj-ea"/>
                <a:ea typeface="+mj-ea"/>
              </a:rPr>
              <a:t>宣传和执行党的路线、方针、政策、上级组织和本组织的决议，发挥党员的模范作用，团结组织群众，努力完成本单位所担负的任务。</a:t>
            </a:r>
          </a:p>
        </p:txBody>
      </p:sp>
      <p:sp>
        <p:nvSpPr>
          <p:cNvPr id="13" name="椭圆 12"/>
          <p:cNvSpPr/>
          <p:nvPr/>
        </p:nvSpPr>
        <p:spPr bwMode="auto">
          <a:xfrm>
            <a:off x="4000463" y="2045268"/>
            <a:ext cx="260937" cy="260937"/>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14" name="矩形 13"/>
          <p:cNvSpPr/>
          <p:nvPr/>
        </p:nvSpPr>
        <p:spPr>
          <a:xfrm>
            <a:off x="4298181" y="2623744"/>
            <a:ext cx="6863204" cy="338554"/>
          </a:xfrm>
          <a:prstGeom prst="rect">
            <a:avLst/>
          </a:prstGeom>
          <a:noFill/>
        </p:spPr>
        <p:txBody>
          <a:bodyPr wrap="square" rtlCol="0">
            <a:spAutoFit/>
          </a:bodyPr>
          <a:lstStyle/>
          <a:p>
            <a:pPr algn="just" eaLnBrk="1"/>
            <a:r>
              <a:rPr lang="zh-CN" altLang="en-US" sz="1600" dirty="0">
                <a:solidFill>
                  <a:schemeClr val="accent1"/>
                </a:solidFill>
                <a:latin typeface="+mn-ea"/>
                <a:ea typeface="+mn-ea"/>
              </a:rPr>
              <a:t>组织党员学习党的路线方针政策及决议，学习科学文化和业务知识。 </a:t>
            </a:r>
          </a:p>
        </p:txBody>
      </p:sp>
      <p:sp>
        <p:nvSpPr>
          <p:cNvPr id="15" name="椭圆 14"/>
          <p:cNvSpPr/>
          <p:nvPr/>
        </p:nvSpPr>
        <p:spPr bwMode="auto">
          <a:xfrm>
            <a:off x="4000463" y="2660520"/>
            <a:ext cx="260937" cy="260937"/>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16" name="矩形 15"/>
          <p:cNvSpPr/>
          <p:nvPr/>
        </p:nvSpPr>
        <p:spPr>
          <a:xfrm>
            <a:off x="4298181" y="3162620"/>
            <a:ext cx="6863204" cy="584775"/>
          </a:xfrm>
          <a:prstGeom prst="rect">
            <a:avLst/>
          </a:prstGeom>
          <a:noFill/>
        </p:spPr>
        <p:txBody>
          <a:bodyPr wrap="square" rtlCol="0">
            <a:spAutoFit/>
          </a:bodyPr>
          <a:lstStyle/>
          <a:p>
            <a:pPr algn="just" eaLnBrk="1"/>
            <a:r>
              <a:rPr lang="zh-CN" altLang="en-US" sz="1600" dirty="0">
                <a:solidFill>
                  <a:schemeClr val="accent1"/>
                </a:solidFill>
                <a:latin typeface="+mn-ea"/>
                <a:ea typeface="+mn-ea"/>
              </a:rPr>
              <a:t>对党员进行教育、管理和监督，开展批评和自我批评，维护和执行党的纪律，监督党员切实履行义务，保障党员的权利不受侵犯。 </a:t>
            </a:r>
          </a:p>
        </p:txBody>
      </p:sp>
      <p:sp>
        <p:nvSpPr>
          <p:cNvPr id="17" name="椭圆 16"/>
          <p:cNvSpPr/>
          <p:nvPr/>
        </p:nvSpPr>
        <p:spPr bwMode="auto">
          <a:xfrm>
            <a:off x="4000463" y="3299766"/>
            <a:ext cx="260937" cy="260937"/>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18" name="矩形 17"/>
          <p:cNvSpPr/>
          <p:nvPr/>
        </p:nvSpPr>
        <p:spPr>
          <a:xfrm>
            <a:off x="4298181" y="3912226"/>
            <a:ext cx="6863204" cy="338554"/>
          </a:xfrm>
          <a:prstGeom prst="rect">
            <a:avLst/>
          </a:prstGeom>
          <a:noFill/>
        </p:spPr>
        <p:txBody>
          <a:bodyPr wrap="square" rtlCol="0">
            <a:spAutoFit/>
          </a:bodyPr>
          <a:lstStyle/>
          <a:p>
            <a:pPr algn="just" eaLnBrk="1"/>
            <a:r>
              <a:rPr lang="zh-CN" altLang="en-US" sz="1600" dirty="0">
                <a:solidFill>
                  <a:schemeClr val="accent1"/>
                </a:solidFill>
                <a:latin typeface="+mn-ea"/>
                <a:ea typeface="+mn-ea"/>
              </a:rPr>
              <a:t>密切联系群众，了解群众意见，维护群众的利益，做好思想政治工作。 </a:t>
            </a:r>
          </a:p>
        </p:txBody>
      </p:sp>
      <p:sp>
        <p:nvSpPr>
          <p:cNvPr id="19" name="椭圆 18"/>
          <p:cNvSpPr/>
          <p:nvPr/>
        </p:nvSpPr>
        <p:spPr bwMode="auto">
          <a:xfrm>
            <a:off x="4000463" y="3940558"/>
            <a:ext cx="260937" cy="260937"/>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20" name="矩形 19"/>
          <p:cNvSpPr/>
          <p:nvPr/>
        </p:nvSpPr>
        <p:spPr>
          <a:xfrm>
            <a:off x="4298181" y="4340736"/>
            <a:ext cx="6863204" cy="584775"/>
          </a:xfrm>
          <a:prstGeom prst="rect">
            <a:avLst/>
          </a:prstGeom>
          <a:noFill/>
        </p:spPr>
        <p:txBody>
          <a:bodyPr wrap="square" rtlCol="0">
            <a:spAutoFit/>
          </a:bodyPr>
          <a:lstStyle/>
          <a:p>
            <a:pPr algn="just" eaLnBrk="1"/>
            <a:r>
              <a:rPr lang="zh-CN" altLang="en-US" sz="1600" dirty="0">
                <a:solidFill>
                  <a:schemeClr val="accent1"/>
                </a:solidFill>
                <a:latin typeface="+mn-ea"/>
                <a:ea typeface="+mn-ea"/>
              </a:rPr>
              <a:t>发挥党员群众的积极性创造性，发现培养优秀人才，鼓励他们贡献聪明才智。</a:t>
            </a:r>
          </a:p>
        </p:txBody>
      </p:sp>
      <p:sp>
        <p:nvSpPr>
          <p:cNvPr id="21" name="椭圆 20"/>
          <p:cNvSpPr/>
          <p:nvPr/>
        </p:nvSpPr>
        <p:spPr bwMode="auto">
          <a:xfrm>
            <a:off x="4000463" y="4471146"/>
            <a:ext cx="260937" cy="260937"/>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22" name="矩形 21"/>
          <p:cNvSpPr/>
          <p:nvPr/>
        </p:nvSpPr>
        <p:spPr>
          <a:xfrm>
            <a:off x="4298181" y="4972785"/>
            <a:ext cx="6863204" cy="338554"/>
          </a:xfrm>
          <a:prstGeom prst="rect">
            <a:avLst/>
          </a:prstGeom>
          <a:noFill/>
        </p:spPr>
        <p:txBody>
          <a:bodyPr wrap="square" rtlCol="0">
            <a:spAutoFit/>
          </a:bodyPr>
          <a:lstStyle/>
          <a:p>
            <a:pPr algn="just" eaLnBrk="1"/>
            <a:r>
              <a:rPr lang="zh-CN" altLang="en-US" sz="1600" dirty="0">
                <a:solidFill>
                  <a:schemeClr val="accent1"/>
                </a:solidFill>
                <a:latin typeface="+mn-ea"/>
                <a:ea typeface="+mn-ea"/>
              </a:rPr>
              <a:t>对入党积极分子教育和培养，做好发展党员工作。</a:t>
            </a:r>
          </a:p>
        </p:txBody>
      </p:sp>
      <p:sp>
        <p:nvSpPr>
          <p:cNvPr id="23" name="椭圆 22"/>
          <p:cNvSpPr/>
          <p:nvPr/>
        </p:nvSpPr>
        <p:spPr bwMode="auto">
          <a:xfrm>
            <a:off x="4000463" y="5011594"/>
            <a:ext cx="260937" cy="260937"/>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24" name="矩形 23"/>
          <p:cNvSpPr/>
          <p:nvPr/>
        </p:nvSpPr>
        <p:spPr>
          <a:xfrm>
            <a:off x="4298181" y="5485310"/>
            <a:ext cx="6863204" cy="338554"/>
          </a:xfrm>
          <a:prstGeom prst="rect">
            <a:avLst/>
          </a:prstGeom>
          <a:noFill/>
        </p:spPr>
        <p:txBody>
          <a:bodyPr wrap="square" rtlCol="0">
            <a:spAutoFit/>
          </a:bodyPr>
          <a:lstStyle/>
          <a:p>
            <a:pPr algn="just" eaLnBrk="1"/>
            <a:r>
              <a:rPr lang="zh-CN" altLang="en-US" sz="1600" dirty="0">
                <a:solidFill>
                  <a:schemeClr val="accent1"/>
                </a:solidFill>
                <a:latin typeface="+mn-ea"/>
                <a:ea typeface="+mn-ea"/>
              </a:rPr>
              <a:t>监督党员干部和其他任何人员遵守国法政纪、财政经济法规和人事制度。</a:t>
            </a:r>
          </a:p>
        </p:txBody>
      </p:sp>
      <p:sp>
        <p:nvSpPr>
          <p:cNvPr id="25" name="椭圆 24"/>
          <p:cNvSpPr/>
          <p:nvPr/>
        </p:nvSpPr>
        <p:spPr bwMode="auto">
          <a:xfrm>
            <a:off x="4000463" y="5524119"/>
            <a:ext cx="260937" cy="260937"/>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29" name="矩形 28"/>
          <p:cNvSpPr/>
          <p:nvPr/>
        </p:nvSpPr>
        <p:spPr>
          <a:xfrm>
            <a:off x="4298181" y="6018492"/>
            <a:ext cx="6863204" cy="338554"/>
          </a:xfrm>
          <a:prstGeom prst="rect">
            <a:avLst/>
          </a:prstGeom>
          <a:noFill/>
        </p:spPr>
        <p:txBody>
          <a:bodyPr wrap="square" rtlCol="0">
            <a:spAutoFit/>
          </a:bodyPr>
          <a:lstStyle/>
          <a:p>
            <a:pPr algn="just" eaLnBrk="1"/>
            <a:r>
              <a:rPr lang="zh-CN" altLang="en-US" sz="1600" dirty="0">
                <a:solidFill>
                  <a:schemeClr val="accent1"/>
                </a:solidFill>
                <a:latin typeface="+mn-ea"/>
                <a:ea typeface="+mn-ea"/>
              </a:rPr>
              <a:t>教育党员和群众自觉抵制不良倾向，坚决同各种违法犯罪行为作斗争。</a:t>
            </a:r>
          </a:p>
        </p:txBody>
      </p:sp>
      <p:sp>
        <p:nvSpPr>
          <p:cNvPr id="30" name="椭圆 29"/>
          <p:cNvSpPr/>
          <p:nvPr/>
        </p:nvSpPr>
        <p:spPr bwMode="auto">
          <a:xfrm>
            <a:off x="4000463" y="6054707"/>
            <a:ext cx="260937" cy="260937"/>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3" name="矩形: 圆角 2"/>
          <p:cNvSpPr/>
          <p:nvPr/>
        </p:nvSpPr>
        <p:spPr bwMode="auto">
          <a:xfrm>
            <a:off x="385729" y="5206802"/>
            <a:ext cx="2994176" cy="782176"/>
          </a:xfrm>
          <a:prstGeom prst="roundRect">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 name="矩形 3"/>
          <p:cNvSpPr/>
          <p:nvPr/>
        </p:nvSpPr>
        <p:spPr>
          <a:xfrm>
            <a:off x="415472" y="5406495"/>
            <a:ext cx="2954655" cy="461665"/>
          </a:xfrm>
          <a:prstGeom prst="rect">
            <a:avLst/>
          </a:prstGeom>
        </p:spPr>
        <p:txBody>
          <a:bodyPr wrap="none">
            <a:spAutoFit/>
          </a:bodyPr>
          <a:lstStyle/>
          <a:p>
            <a:r>
              <a:rPr lang="zh-CN" altLang="en-US" sz="2400" b="1" kern="0" dirty="0">
                <a:solidFill>
                  <a:schemeClr val="accent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党支部八项基本任务</a:t>
            </a:r>
            <a:endParaRPr lang="zh-CN" altLang="en-US" sz="2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anim calcmode="lin" valueType="num">
                                      <p:cBhvr>
                                        <p:cTn id="41" dur="500" fill="hold"/>
                                        <p:tgtEl>
                                          <p:spTgt spid="2"/>
                                        </p:tgtEl>
                                        <p:attrNameLst>
                                          <p:attrName>ppt_x</p:attrName>
                                        </p:attrNameLst>
                                      </p:cBhvr>
                                      <p:tavLst>
                                        <p:tav tm="0">
                                          <p:val>
                                            <p:strVal val="#ppt_x"/>
                                          </p:val>
                                        </p:tav>
                                        <p:tav tm="100000">
                                          <p:val>
                                            <p:strVal val="#ppt_x"/>
                                          </p:val>
                                        </p:tav>
                                      </p:tavLst>
                                    </p:anim>
                                    <p:anim calcmode="lin" valueType="num">
                                      <p:cBhvr>
                                        <p:cTn id="42" dur="500" fill="hold"/>
                                        <p:tgtEl>
                                          <p:spTgt spid="2"/>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400" fill="hold"/>
                                        <p:tgtEl>
                                          <p:spTgt spid="13"/>
                                        </p:tgtEl>
                                        <p:attrNameLst>
                                          <p:attrName>ppt_w</p:attrName>
                                        </p:attrNameLst>
                                      </p:cBhvr>
                                      <p:tavLst>
                                        <p:tav tm="0">
                                          <p:val>
                                            <p:fltVal val="0"/>
                                          </p:val>
                                        </p:tav>
                                        <p:tav tm="100000">
                                          <p:val>
                                            <p:strVal val="#ppt_w"/>
                                          </p:val>
                                        </p:tav>
                                      </p:tavLst>
                                    </p:anim>
                                    <p:anim calcmode="lin" valueType="num">
                                      <p:cBhvr>
                                        <p:cTn id="47" dur="400" fill="hold"/>
                                        <p:tgtEl>
                                          <p:spTgt spid="13"/>
                                        </p:tgtEl>
                                        <p:attrNameLst>
                                          <p:attrName>ppt_h</p:attrName>
                                        </p:attrNameLst>
                                      </p:cBhvr>
                                      <p:tavLst>
                                        <p:tav tm="0">
                                          <p:val>
                                            <p:fltVal val="0"/>
                                          </p:val>
                                        </p:tav>
                                        <p:tav tm="100000">
                                          <p:val>
                                            <p:strVal val="#ppt_h"/>
                                          </p:val>
                                        </p:tav>
                                      </p:tavLst>
                                    </p:anim>
                                    <p:animEffect transition="in" filter="fade">
                                      <p:cBhvr>
                                        <p:cTn id="48" dur="400"/>
                                        <p:tgtEl>
                                          <p:spTgt spid="13"/>
                                        </p:tgtEl>
                                      </p:cBhvr>
                                    </p:animEffect>
                                  </p:childTnLst>
                                </p:cTn>
                              </p:par>
                              <p:par>
                                <p:cTn id="49" presetID="53" presetClass="entr" presetSubtype="16" fill="hold" grpId="0" nodeType="withEffect">
                                  <p:stCondLst>
                                    <p:cond delay="100"/>
                                  </p:stCondLst>
                                  <p:childTnLst>
                                    <p:set>
                                      <p:cBhvr>
                                        <p:cTn id="50" dur="1" fill="hold">
                                          <p:stCondLst>
                                            <p:cond delay="0"/>
                                          </p:stCondLst>
                                        </p:cTn>
                                        <p:tgtEl>
                                          <p:spTgt spid="15"/>
                                        </p:tgtEl>
                                        <p:attrNameLst>
                                          <p:attrName>style.visibility</p:attrName>
                                        </p:attrNameLst>
                                      </p:cBhvr>
                                      <p:to>
                                        <p:strVal val="visible"/>
                                      </p:to>
                                    </p:set>
                                    <p:anim calcmode="lin" valueType="num">
                                      <p:cBhvr>
                                        <p:cTn id="51" dur="400" fill="hold"/>
                                        <p:tgtEl>
                                          <p:spTgt spid="15"/>
                                        </p:tgtEl>
                                        <p:attrNameLst>
                                          <p:attrName>ppt_w</p:attrName>
                                        </p:attrNameLst>
                                      </p:cBhvr>
                                      <p:tavLst>
                                        <p:tav tm="0">
                                          <p:val>
                                            <p:fltVal val="0"/>
                                          </p:val>
                                        </p:tav>
                                        <p:tav tm="100000">
                                          <p:val>
                                            <p:strVal val="#ppt_w"/>
                                          </p:val>
                                        </p:tav>
                                      </p:tavLst>
                                    </p:anim>
                                    <p:anim calcmode="lin" valueType="num">
                                      <p:cBhvr>
                                        <p:cTn id="52" dur="400" fill="hold"/>
                                        <p:tgtEl>
                                          <p:spTgt spid="15"/>
                                        </p:tgtEl>
                                        <p:attrNameLst>
                                          <p:attrName>ppt_h</p:attrName>
                                        </p:attrNameLst>
                                      </p:cBhvr>
                                      <p:tavLst>
                                        <p:tav tm="0">
                                          <p:val>
                                            <p:fltVal val="0"/>
                                          </p:val>
                                        </p:tav>
                                        <p:tav tm="100000">
                                          <p:val>
                                            <p:strVal val="#ppt_h"/>
                                          </p:val>
                                        </p:tav>
                                      </p:tavLst>
                                    </p:anim>
                                    <p:animEffect transition="in" filter="fade">
                                      <p:cBhvr>
                                        <p:cTn id="53" dur="400"/>
                                        <p:tgtEl>
                                          <p:spTgt spid="15"/>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17"/>
                                        </p:tgtEl>
                                        <p:attrNameLst>
                                          <p:attrName>style.visibility</p:attrName>
                                        </p:attrNameLst>
                                      </p:cBhvr>
                                      <p:to>
                                        <p:strVal val="visible"/>
                                      </p:to>
                                    </p:set>
                                    <p:anim calcmode="lin" valueType="num">
                                      <p:cBhvr>
                                        <p:cTn id="56" dur="400" fill="hold"/>
                                        <p:tgtEl>
                                          <p:spTgt spid="17"/>
                                        </p:tgtEl>
                                        <p:attrNameLst>
                                          <p:attrName>ppt_w</p:attrName>
                                        </p:attrNameLst>
                                      </p:cBhvr>
                                      <p:tavLst>
                                        <p:tav tm="0">
                                          <p:val>
                                            <p:fltVal val="0"/>
                                          </p:val>
                                        </p:tav>
                                        <p:tav tm="100000">
                                          <p:val>
                                            <p:strVal val="#ppt_w"/>
                                          </p:val>
                                        </p:tav>
                                      </p:tavLst>
                                    </p:anim>
                                    <p:anim calcmode="lin" valueType="num">
                                      <p:cBhvr>
                                        <p:cTn id="57" dur="400" fill="hold"/>
                                        <p:tgtEl>
                                          <p:spTgt spid="17"/>
                                        </p:tgtEl>
                                        <p:attrNameLst>
                                          <p:attrName>ppt_h</p:attrName>
                                        </p:attrNameLst>
                                      </p:cBhvr>
                                      <p:tavLst>
                                        <p:tav tm="0">
                                          <p:val>
                                            <p:fltVal val="0"/>
                                          </p:val>
                                        </p:tav>
                                        <p:tav tm="100000">
                                          <p:val>
                                            <p:strVal val="#ppt_h"/>
                                          </p:val>
                                        </p:tav>
                                      </p:tavLst>
                                    </p:anim>
                                    <p:animEffect transition="in" filter="fade">
                                      <p:cBhvr>
                                        <p:cTn id="58" dur="400"/>
                                        <p:tgtEl>
                                          <p:spTgt spid="17"/>
                                        </p:tgtEl>
                                      </p:cBhvr>
                                    </p:animEffect>
                                  </p:childTnLst>
                                </p:cTn>
                              </p:par>
                              <p:par>
                                <p:cTn id="59" presetID="53" presetClass="entr" presetSubtype="16" fill="hold" grpId="0" nodeType="withEffect">
                                  <p:stCondLst>
                                    <p:cond delay="300"/>
                                  </p:stCondLst>
                                  <p:childTnLst>
                                    <p:set>
                                      <p:cBhvr>
                                        <p:cTn id="60" dur="1" fill="hold">
                                          <p:stCondLst>
                                            <p:cond delay="0"/>
                                          </p:stCondLst>
                                        </p:cTn>
                                        <p:tgtEl>
                                          <p:spTgt spid="19"/>
                                        </p:tgtEl>
                                        <p:attrNameLst>
                                          <p:attrName>style.visibility</p:attrName>
                                        </p:attrNameLst>
                                      </p:cBhvr>
                                      <p:to>
                                        <p:strVal val="visible"/>
                                      </p:to>
                                    </p:set>
                                    <p:anim calcmode="lin" valueType="num">
                                      <p:cBhvr>
                                        <p:cTn id="61" dur="400" fill="hold"/>
                                        <p:tgtEl>
                                          <p:spTgt spid="19"/>
                                        </p:tgtEl>
                                        <p:attrNameLst>
                                          <p:attrName>ppt_w</p:attrName>
                                        </p:attrNameLst>
                                      </p:cBhvr>
                                      <p:tavLst>
                                        <p:tav tm="0">
                                          <p:val>
                                            <p:fltVal val="0"/>
                                          </p:val>
                                        </p:tav>
                                        <p:tav tm="100000">
                                          <p:val>
                                            <p:strVal val="#ppt_w"/>
                                          </p:val>
                                        </p:tav>
                                      </p:tavLst>
                                    </p:anim>
                                    <p:anim calcmode="lin" valueType="num">
                                      <p:cBhvr>
                                        <p:cTn id="62" dur="400" fill="hold"/>
                                        <p:tgtEl>
                                          <p:spTgt spid="19"/>
                                        </p:tgtEl>
                                        <p:attrNameLst>
                                          <p:attrName>ppt_h</p:attrName>
                                        </p:attrNameLst>
                                      </p:cBhvr>
                                      <p:tavLst>
                                        <p:tav tm="0">
                                          <p:val>
                                            <p:fltVal val="0"/>
                                          </p:val>
                                        </p:tav>
                                        <p:tav tm="100000">
                                          <p:val>
                                            <p:strVal val="#ppt_h"/>
                                          </p:val>
                                        </p:tav>
                                      </p:tavLst>
                                    </p:anim>
                                    <p:animEffect transition="in" filter="fade">
                                      <p:cBhvr>
                                        <p:cTn id="63" dur="400"/>
                                        <p:tgtEl>
                                          <p:spTgt spid="19"/>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400" fill="hold"/>
                                        <p:tgtEl>
                                          <p:spTgt spid="21"/>
                                        </p:tgtEl>
                                        <p:attrNameLst>
                                          <p:attrName>ppt_w</p:attrName>
                                        </p:attrNameLst>
                                      </p:cBhvr>
                                      <p:tavLst>
                                        <p:tav tm="0">
                                          <p:val>
                                            <p:fltVal val="0"/>
                                          </p:val>
                                        </p:tav>
                                        <p:tav tm="100000">
                                          <p:val>
                                            <p:strVal val="#ppt_w"/>
                                          </p:val>
                                        </p:tav>
                                      </p:tavLst>
                                    </p:anim>
                                    <p:anim calcmode="lin" valueType="num">
                                      <p:cBhvr>
                                        <p:cTn id="67" dur="400" fill="hold"/>
                                        <p:tgtEl>
                                          <p:spTgt spid="21"/>
                                        </p:tgtEl>
                                        <p:attrNameLst>
                                          <p:attrName>ppt_h</p:attrName>
                                        </p:attrNameLst>
                                      </p:cBhvr>
                                      <p:tavLst>
                                        <p:tav tm="0">
                                          <p:val>
                                            <p:fltVal val="0"/>
                                          </p:val>
                                        </p:tav>
                                        <p:tav tm="100000">
                                          <p:val>
                                            <p:strVal val="#ppt_h"/>
                                          </p:val>
                                        </p:tav>
                                      </p:tavLst>
                                    </p:anim>
                                    <p:animEffect transition="in" filter="fade">
                                      <p:cBhvr>
                                        <p:cTn id="68" dur="400"/>
                                        <p:tgtEl>
                                          <p:spTgt spid="21"/>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23"/>
                                        </p:tgtEl>
                                        <p:attrNameLst>
                                          <p:attrName>style.visibility</p:attrName>
                                        </p:attrNameLst>
                                      </p:cBhvr>
                                      <p:to>
                                        <p:strVal val="visible"/>
                                      </p:to>
                                    </p:set>
                                    <p:anim calcmode="lin" valueType="num">
                                      <p:cBhvr>
                                        <p:cTn id="71" dur="400" fill="hold"/>
                                        <p:tgtEl>
                                          <p:spTgt spid="23"/>
                                        </p:tgtEl>
                                        <p:attrNameLst>
                                          <p:attrName>ppt_w</p:attrName>
                                        </p:attrNameLst>
                                      </p:cBhvr>
                                      <p:tavLst>
                                        <p:tav tm="0">
                                          <p:val>
                                            <p:fltVal val="0"/>
                                          </p:val>
                                        </p:tav>
                                        <p:tav tm="100000">
                                          <p:val>
                                            <p:strVal val="#ppt_w"/>
                                          </p:val>
                                        </p:tav>
                                      </p:tavLst>
                                    </p:anim>
                                    <p:anim calcmode="lin" valueType="num">
                                      <p:cBhvr>
                                        <p:cTn id="72" dur="400" fill="hold"/>
                                        <p:tgtEl>
                                          <p:spTgt spid="23"/>
                                        </p:tgtEl>
                                        <p:attrNameLst>
                                          <p:attrName>ppt_h</p:attrName>
                                        </p:attrNameLst>
                                      </p:cBhvr>
                                      <p:tavLst>
                                        <p:tav tm="0">
                                          <p:val>
                                            <p:fltVal val="0"/>
                                          </p:val>
                                        </p:tav>
                                        <p:tav tm="100000">
                                          <p:val>
                                            <p:strVal val="#ppt_h"/>
                                          </p:val>
                                        </p:tav>
                                      </p:tavLst>
                                    </p:anim>
                                    <p:animEffect transition="in" filter="fade">
                                      <p:cBhvr>
                                        <p:cTn id="73" dur="400"/>
                                        <p:tgtEl>
                                          <p:spTgt spid="23"/>
                                        </p:tgtEl>
                                      </p:cBhvr>
                                    </p:animEffect>
                                  </p:childTnLst>
                                </p:cTn>
                              </p:par>
                              <p:par>
                                <p:cTn id="74" presetID="53" presetClass="entr" presetSubtype="16" fill="hold" grpId="0" nodeType="withEffect">
                                  <p:stCondLst>
                                    <p:cond delay="600"/>
                                  </p:stCondLst>
                                  <p:childTnLst>
                                    <p:set>
                                      <p:cBhvr>
                                        <p:cTn id="75" dur="1" fill="hold">
                                          <p:stCondLst>
                                            <p:cond delay="0"/>
                                          </p:stCondLst>
                                        </p:cTn>
                                        <p:tgtEl>
                                          <p:spTgt spid="25"/>
                                        </p:tgtEl>
                                        <p:attrNameLst>
                                          <p:attrName>style.visibility</p:attrName>
                                        </p:attrNameLst>
                                      </p:cBhvr>
                                      <p:to>
                                        <p:strVal val="visible"/>
                                      </p:to>
                                    </p:set>
                                    <p:anim calcmode="lin" valueType="num">
                                      <p:cBhvr>
                                        <p:cTn id="76" dur="400" fill="hold"/>
                                        <p:tgtEl>
                                          <p:spTgt spid="25"/>
                                        </p:tgtEl>
                                        <p:attrNameLst>
                                          <p:attrName>ppt_w</p:attrName>
                                        </p:attrNameLst>
                                      </p:cBhvr>
                                      <p:tavLst>
                                        <p:tav tm="0">
                                          <p:val>
                                            <p:fltVal val="0"/>
                                          </p:val>
                                        </p:tav>
                                        <p:tav tm="100000">
                                          <p:val>
                                            <p:strVal val="#ppt_w"/>
                                          </p:val>
                                        </p:tav>
                                      </p:tavLst>
                                    </p:anim>
                                    <p:anim calcmode="lin" valueType="num">
                                      <p:cBhvr>
                                        <p:cTn id="77" dur="400" fill="hold"/>
                                        <p:tgtEl>
                                          <p:spTgt spid="25"/>
                                        </p:tgtEl>
                                        <p:attrNameLst>
                                          <p:attrName>ppt_h</p:attrName>
                                        </p:attrNameLst>
                                      </p:cBhvr>
                                      <p:tavLst>
                                        <p:tav tm="0">
                                          <p:val>
                                            <p:fltVal val="0"/>
                                          </p:val>
                                        </p:tav>
                                        <p:tav tm="100000">
                                          <p:val>
                                            <p:strVal val="#ppt_h"/>
                                          </p:val>
                                        </p:tav>
                                      </p:tavLst>
                                    </p:anim>
                                    <p:animEffect transition="in" filter="fade">
                                      <p:cBhvr>
                                        <p:cTn id="78" dur="400"/>
                                        <p:tgtEl>
                                          <p:spTgt spid="25"/>
                                        </p:tgtEl>
                                      </p:cBhvr>
                                    </p:animEffect>
                                  </p:childTnLst>
                                </p:cTn>
                              </p:par>
                              <p:par>
                                <p:cTn id="79" presetID="53" presetClass="entr" presetSubtype="16" fill="hold" grpId="0" nodeType="withEffect">
                                  <p:stCondLst>
                                    <p:cond delay="700"/>
                                  </p:stCondLst>
                                  <p:childTnLst>
                                    <p:set>
                                      <p:cBhvr>
                                        <p:cTn id="80" dur="1" fill="hold">
                                          <p:stCondLst>
                                            <p:cond delay="0"/>
                                          </p:stCondLst>
                                        </p:cTn>
                                        <p:tgtEl>
                                          <p:spTgt spid="30"/>
                                        </p:tgtEl>
                                        <p:attrNameLst>
                                          <p:attrName>style.visibility</p:attrName>
                                        </p:attrNameLst>
                                      </p:cBhvr>
                                      <p:to>
                                        <p:strVal val="visible"/>
                                      </p:to>
                                    </p:set>
                                    <p:anim calcmode="lin" valueType="num">
                                      <p:cBhvr>
                                        <p:cTn id="81" dur="400" fill="hold"/>
                                        <p:tgtEl>
                                          <p:spTgt spid="30"/>
                                        </p:tgtEl>
                                        <p:attrNameLst>
                                          <p:attrName>ppt_w</p:attrName>
                                        </p:attrNameLst>
                                      </p:cBhvr>
                                      <p:tavLst>
                                        <p:tav tm="0">
                                          <p:val>
                                            <p:fltVal val="0"/>
                                          </p:val>
                                        </p:tav>
                                        <p:tav tm="100000">
                                          <p:val>
                                            <p:strVal val="#ppt_w"/>
                                          </p:val>
                                        </p:tav>
                                      </p:tavLst>
                                    </p:anim>
                                    <p:anim calcmode="lin" valueType="num">
                                      <p:cBhvr>
                                        <p:cTn id="82" dur="400" fill="hold"/>
                                        <p:tgtEl>
                                          <p:spTgt spid="30"/>
                                        </p:tgtEl>
                                        <p:attrNameLst>
                                          <p:attrName>ppt_h</p:attrName>
                                        </p:attrNameLst>
                                      </p:cBhvr>
                                      <p:tavLst>
                                        <p:tav tm="0">
                                          <p:val>
                                            <p:fltVal val="0"/>
                                          </p:val>
                                        </p:tav>
                                        <p:tav tm="100000">
                                          <p:val>
                                            <p:strVal val="#ppt_h"/>
                                          </p:val>
                                        </p:tav>
                                      </p:tavLst>
                                    </p:anim>
                                    <p:animEffect transition="in" filter="fade">
                                      <p:cBhvr>
                                        <p:cTn id="83" dur="400"/>
                                        <p:tgtEl>
                                          <p:spTgt spid="30"/>
                                        </p:tgtEl>
                                      </p:cBhvr>
                                    </p:animEffect>
                                  </p:childTnLst>
                                </p:cTn>
                              </p:par>
                            </p:childTnLst>
                          </p:cTn>
                        </p:par>
                        <p:par>
                          <p:cTn id="84" fill="hold">
                            <p:stCondLst>
                              <p:cond delay="4000"/>
                            </p:stCondLst>
                            <p:childTnLst>
                              <p:par>
                                <p:cTn id="85" presetID="22" presetClass="entr" presetSubtype="8"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left)">
                                      <p:cBhvr>
                                        <p:cTn id="87" dur="500"/>
                                        <p:tgtEl>
                                          <p:spTgt spid="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left)">
                                      <p:cBhvr>
                                        <p:cTn id="93" dur="500"/>
                                        <p:tgtEl>
                                          <p:spTgt spid="16"/>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500"/>
                                        <p:tgtEl>
                                          <p:spTgt spid="18"/>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left)">
                                      <p:cBhvr>
                                        <p:cTn id="99" dur="500"/>
                                        <p:tgtEl>
                                          <p:spTgt spid="2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ipe(left)">
                                      <p:cBhvr>
                                        <p:cTn id="102" dur="500"/>
                                        <p:tgtEl>
                                          <p:spTgt spid="22"/>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wipe(left)">
                                      <p:cBhvr>
                                        <p:cTn id="105" dur="500"/>
                                        <p:tgtEl>
                                          <p:spTgt spid="24"/>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wipe(left)">
                                      <p:cBhvr>
                                        <p:cTn id="10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7" grpId="1" animBg="1"/>
      <p:bldP spid="28" grpId="0"/>
      <p:bldP spid="2" grpId="0"/>
      <p:bldP spid="9" grpId="0"/>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P spid="25" grpId="0" animBg="1"/>
      <p:bldP spid="29" grpId="0"/>
      <p:bldP spid="30" grpId="0" animBg="1"/>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党支部的组织形式</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二</a:t>
            </a:r>
          </a:p>
        </p:txBody>
      </p:sp>
      <p:sp>
        <p:nvSpPr>
          <p:cNvPr id="2" name="矩形 1"/>
          <p:cNvSpPr/>
          <p:nvPr/>
        </p:nvSpPr>
        <p:spPr>
          <a:xfrm>
            <a:off x="2780467" y="5622372"/>
            <a:ext cx="8498530" cy="830997"/>
          </a:xfrm>
          <a:prstGeom prst="rect">
            <a:avLst/>
          </a:prstGeom>
          <a:noFill/>
        </p:spPr>
        <p:txBody>
          <a:bodyPr wrap="square" rtlCol="0">
            <a:spAutoFit/>
          </a:bodyPr>
          <a:lstStyle/>
          <a:p>
            <a:pPr eaLnBrk="1"/>
            <a:r>
              <a:rPr lang="zh-CN" altLang="en-US" sz="1600" dirty="0">
                <a:solidFill>
                  <a:schemeClr val="accent1"/>
                </a:solidFill>
                <a:latin typeface="+mj-ea"/>
                <a:ea typeface="+mj-ea"/>
              </a:rPr>
              <a:t>在支部活动的形式上，要不断地创新，使活动板块多元发展，使组织生活内容充实化、管理人性化、形式多样化。可以将党史学习、文化学习、时事学习等列为党支部组织生活的内容，比如以共读一本书、今日新话题等为主题的活动等。</a:t>
            </a:r>
          </a:p>
        </p:txBody>
      </p:sp>
      <p:sp>
        <p:nvSpPr>
          <p:cNvPr id="55" name="Line 6"/>
          <p:cNvSpPr>
            <a:spLocks noChangeShapeType="1"/>
          </p:cNvSpPr>
          <p:nvPr/>
        </p:nvSpPr>
        <p:spPr bwMode="auto">
          <a:xfrm>
            <a:off x="2476966" y="2013724"/>
            <a:ext cx="0" cy="4844275"/>
          </a:xfrm>
          <a:prstGeom prst="line">
            <a:avLst/>
          </a:prstGeom>
          <a:noFill/>
          <a:ln w="38100" cap="flat">
            <a:solidFill>
              <a:srgbClr val="716F6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grpSp>
        <p:nvGrpSpPr>
          <p:cNvPr id="56" name="组合 55"/>
          <p:cNvGrpSpPr/>
          <p:nvPr/>
        </p:nvGrpSpPr>
        <p:grpSpPr>
          <a:xfrm>
            <a:off x="2318640" y="2066908"/>
            <a:ext cx="288925" cy="288925"/>
            <a:chOff x="957263" y="3209925"/>
            <a:chExt cx="288925" cy="288925"/>
          </a:xfrm>
          <a:solidFill>
            <a:schemeClr val="tx1"/>
          </a:solidFill>
        </p:grpSpPr>
        <p:sp>
          <p:nvSpPr>
            <p:cNvPr id="57" name="Oval 15"/>
            <p:cNvSpPr>
              <a:spLocks noChangeArrowheads="1"/>
            </p:cNvSpPr>
            <p:nvPr/>
          </p:nvSpPr>
          <p:spPr bwMode="auto">
            <a:xfrm>
              <a:off x="957263" y="3209925"/>
              <a:ext cx="288925" cy="288925"/>
            </a:xfrm>
            <a:prstGeom prst="ellipse">
              <a:avLst/>
            </a:prstGeom>
            <a:grp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58"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59" name="矩形 58"/>
          <p:cNvSpPr/>
          <p:nvPr/>
        </p:nvSpPr>
        <p:spPr>
          <a:xfrm>
            <a:off x="2704500" y="2355833"/>
            <a:ext cx="8650465" cy="646331"/>
          </a:xfrm>
          <a:prstGeom prst="rect">
            <a:avLst/>
          </a:prstGeom>
        </p:spPr>
        <p:txBody>
          <a:bodyPr wrap="square">
            <a:spAutoFit/>
          </a:bodyPr>
          <a:lstStyle/>
          <a:p>
            <a:pPr algn="just" eaLnBrk="1"/>
            <a:r>
              <a:rPr lang="zh-CN" altLang="en-US" dirty="0">
                <a:solidFill>
                  <a:schemeClr val="accent1"/>
                </a:solidFill>
                <a:latin typeface="+mj-ea"/>
                <a:ea typeface="+mj-ea"/>
              </a:rPr>
              <a:t>它是党支部的最高领导机关，在党支部中享有最高决策权、选举权和监督权。在支部大会闭会期间，由大会选举的党支部委员会负责日常工作。主要职能是：</a:t>
            </a:r>
          </a:p>
        </p:txBody>
      </p:sp>
      <p:sp>
        <p:nvSpPr>
          <p:cNvPr id="60" name="Freeform 5"/>
          <p:cNvSpPr/>
          <p:nvPr/>
        </p:nvSpPr>
        <p:spPr bwMode="auto">
          <a:xfrm>
            <a:off x="2365083" y="1725692"/>
            <a:ext cx="219075" cy="192088"/>
          </a:xfrm>
          <a:custGeom>
            <a:avLst/>
            <a:gdLst>
              <a:gd name="T0" fmla="*/ 208 w 416"/>
              <a:gd name="T1" fmla="*/ 361 h 361"/>
              <a:gd name="T2" fmla="*/ 312 w 416"/>
              <a:gd name="T3" fmla="*/ 181 h 361"/>
              <a:gd name="T4" fmla="*/ 416 w 416"/>
              <a:gd name="T5" fmla="*/ 0 h 361"/>
              <a:gd name="T6" fmla="*/ 208 w 416"/>
              <a:gd name="T7" fmla="*/ 0 h 361"/>
              <a:gd name="T8" fmla="*/ 0 w 416"/>
              <a:gd name="T9" fmla="*/ 0 h 361"/>
              <a:gd name="T10" fmla="*/ 104 w 416"/>
              <a:gd name="T11" fmla="*/ 181 h 361"/>
              <a:gd name="T12" fmla="*/ 208 w 416"/>
              <a:gd name="T13" fmla="*/ 361 h 361"/>
            </a:gdLst>
            <a:ahLst/>
            <a:cxnLst>
              <a:cxn ang="0">
                <a:pos x="T0" y="T1"/>
              </a:cxn>
              <a:cxn ang="0">
                <a:pos x="T2" y="T3"/>
              </a:cxn>
              <a:cxn ang="0">
                <a:pos x="T4" y="T5"/>
              </a:cxn>
              <a:cxn ang="0">
                <a:pos x="T6" y="T7"/>
              </a:cxn>
              <a:cxn ang="0">
                <a:pos x="T8" y="T9"/>
              </a:cxn>
              <a:cxn ang="0">
                <a:pos x="T10" y="T11"/>
              </a:cxn>
              <a:cxn ang="0">
                <a:pos x="T12" y="T13"/>
              </a:cxn>
            </a:cxnLst>
            <a:rect l="0" t="0" r="r" b="b"/>
            <a:pathLst>
              <a:path w="416" h="361">
                <a:moveTo>
                  <a:pt x="208" y="361"/>
                </a:moveTo>
                <a:lnTo>
                  <a:pt x="312" y="181"/>
                </a:lnTo>
                <a:lnTo>
                  <a:pt x="416" y="0"/>
                </a:lnTo>
                <a:lnTo>
                  <a:pt x="208" y="0"/>
                </a:lnTo>
                <a:lnTo>
                  <a:pt x="0" y="0"/>
                </a:lnTo>
                <a:lnTo>
                  <a:pt x="104" y="181"/>
                </a:lnTo>
                <a:lnTo>
                  <a:pt x="208" y="361"/>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61" name="对角圆角矩形 12"/>
          <p:cNvSpPr/>
          <p:nvPr/>
        </p:nvSpPr>
        <p:spPr bwMode="auto">
          <a:xfrm>
            <a:off x="553766" y="1023268"/>
            <a:ext cx="3836374" cy="617263"/>
          </a:xfrm>
          <a:prstGeom prst="round2Diag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62" name="TextBox 13"/>
          <p:cNvSpPr txBox="1"/>
          <p:nvPr/>
        </p:nvSpPr>
        <p:spPr>
          <a:xfrm>
            <a:off x="847767" y="1115899"/>
            <a:ext cx="3306398" cy="461665"/>
          </a:xfrm>
          <a:prstGeom prst="rect">
            <a:avLst/>
          </a:prstGeom>
          <a:noFill/>
        </p:spPr>
        <p:txBody>
          <a:bodyPr wrap="square" rtlCol="0">
            <a:spAutoFit/>
          </a:bodyPr>
          <a:lstStyle>
            <a:defPPr>
              <a:defRPr lang="zh-CN"/>
            </a:defPPr>
            <a:lvl1pPr>
              <a:defRPr sz="2400" b="1">
                <a:solidFill>
                  <a:schemeClr val="accent2"/>
                </a:solidFill>
                <a:latin typeface="+mj-ea"/>
                <a:ea typeface="+mj-ea"/>
              </a:defRPr>
            </a:lvl1pPr>
          </a:lstStyle>
          <a:p>
            <a:pPr algn="ctr"/>
            <a:r>
              <a:rPr lang="zh-CN" altLang="en-US" dirty="0">
                <a:solidFill>
                  <a:schemeClr val="bg2"/>
                </a:solidFill>
              </a:rPr>
              <a:t>三种组织形式</a:t>
            </a:r>
          </a:p>
        </p:txBody>
      </p:sp>
      <p:sp>
        <p:nvSpPr>
          <p:cNvPr id="63" name="TextBox 1"/>
          <p:cNvSpPr txBox="1"/>
          <p:nvPr/>
        </p:nvSpPr>
        <p:spPr>
          <a:xfrm>
            <a:off x="475438" y="2037998"/>
            <a:ext cx="1814045" cy="400110"/>
          </a:xfrm>
          <a:prstGeom prst="rect">
            <a:avLst/>
          </a:prstGeom>
          <a:noFill/>
        </p:spPr>
        <p:txBody>
          <a:bodyPr wrap="square" rtlCol="0">
            <a:spAutoFit/>
          </a:bodyPr>
          <a:lstStyle/>
          <a:p>
            <a:pPr algn="r" eaLnBrk="1"/>
            <a:r>
              <a:rPr lang="zh-CN" altLang="en-US" sz="2000" b="1" dirty="0">
                <a:latin typeface="+mj-ea"/>
                <a:ea typeface="+mj-ea"/>
              </a:rPr>
              <a:t>最高领导机关</a:t>
            </a:r>
          </a:p>
        </p:txBody>
      </p:sp>
      <p:sp>
        <p:nvSpPr>
          <p:cNvPr id="64" name="矩形 63"/>
          <p:cNvSpPr/>
          <p:nvPr/>
        </p:nvSpPr>
        <p:spPr>
          <a:xfrm>
            <a:off x="2681795" y="2011315"/>
            <a:ext cx="7593050" cy="400110"/>
          </a:xfrm>
          <a:prstGeom prst="rect">
            <a:avLst/>
          </a:prstGeom>
        </p:spPr>
        <p:txBody>
          <a:bodyPr wrap="square">
            <a:spAutoFit/>
          </a:bodyPr>
          <a:lstStyle/>
          <a:p>
            <a:pPr algn="just" eaLnBrk="1"/>
            <a:r>
              <a:rPr lang="zh-CN" altLang="en-US" sz="2000" b="1" dirty="0">
                <a:solidFill>
                  <a:schemeClr val="accent1"/>
                </a:solidFill>
                <a:latin typeface="+mj-ea"/>
                <a:ea typeface="+mj-ea"/>
              </a:rPr>
              <a:t>党支部党员大会</a:t>
            </a:r>
          </a:p>
        </p:txBody>
      </p:sp>
      <p:sp>
        <p:nvSpPr>
          <p:cNvPr id="73" name="椭圆 72"/>
          <p:cNvSpPr/>
          <p:nvPr/>
        </p:nvSpPr>
        <p:spPr bwMode="auto">
          <a:xfrm>
            <a:off x="2369737" y="3079601"/>
            <a:ext cx="214457" cy="214457"/>
          </a:xfrm>
          <a:prstGeom prst="ellipse">
            <a:avLst/>
          </a:prstGeom>
          <a:solidFill>
            <a:schemeClr val="tx1"/>
          </a:solidFill>
          <a:ln w="190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4" name="矩形 73"/>
          <p:cNvSpPr/>
          <p:nvPr/>
        </p:nvSpPr>
        <p:spPr>
          <a:xfrm>
            <a:off x="2791708" y="3002164"/>
            <a:ext cx="8487290" cy="1477328"/>
          </a:xfrm>
          <a:prstGeom prst="rect">
            <a:avLst/>
          </a:prstGeom>
        </p:spPr>
        <p:txBody>
          <a:bodyPr wrap="square">
            <a:spAutoFit/>
          </a:bodyPr>
          <a:lstStyle/>
          <a:p>
            <a:pPr marL="285750" indent="-285750" algn="just" eaLnBrk="1">
              <a:buFont typeface="Wingdings" panose="05000000000000000000" pitchFamily="2" charset="2"/>
              <a:buChar char="n"/>
            </a:pPr>
            <a:r>
              <a:rPr lang="zh-CN" altLang="en-US" dirty="0">
                <a:solidFill>
                  <a:schemeClr val="accent1"/>
                </a:solidFill>
                <a:latin typeface="楷体" panose="02010609060101010101" pitchFamily="49" charset="-122"/>
                <a:ea typeface="楷体" panose="02010609060101010101" pitchFamily="49" charset="-122"/>
              </a:rPr>
              <a:t>定期听取、讨论和审查党支部委员会的工作报告，对其工作审查和监督。</a:t>
            </a:r>
            <a:endParaRPr lang="en-US" altLang="zh-CN" dirty="0">
              <a:solidFill>
                <a:schemeClr val="accent1"/>
              </a:solidFill>
              <a:latin typeface="楷体" panose="02010609060101010101" pitchFamily="49" charset="-122"/>
              <a:ea typeface="楷体" panose="02010609060101010101" pitchFamily="49" charset="-122"/>
            </a:endParaRPr>
          </a:p>
          <a:p>
            <a:pPr marL="285750" indent="-285750" algn="just" eaLnBrk="1">
              <a:buFont typeface="Wingdings" panose="05000000000000000000" pitchFamily="2" charset="2"/>
              <a:buChar char="n"/>
            </a:pPr>
            <a:r>
              <a:rPr lang="zh-CN" altLang="en-US" dirty="0">
                <a:solidFill>
                  <a:schemeClr val="accent1"/>
                </a:solidFill>
                <a:latin typeface="楷体" panose="02010609060101010101" pitchFamily="49" charset="-122"/>
                <a:ea typeface="楷体" panose="02010609060101010101" pitchFamily="49" charset="-122"/>
              </a:rPr>
              <a:t>讨论并决定党支部的重大问题。讨论、审批新党员和预备党员转正；讨论决定对党员的表彰和处分等。</a:t>
            </a:r>
            <a:endParaRPr lang="en-US" altLang="zh-CN" dirty="0">
              <a:solidFill>
                <a:schemeClr val="accent1"/>
              </a:solidFill>
              <a:latin typeface="楷体" panose="02010609060101010101" pitchFamily="49" charset="-122"/>
              <a:ea typeface="楷体" panose="02010609060101010101" pitchFamily="49" charset="-122"/>
            </a:endParaRPr>
          </a:p>
          <a:p>
            <a:pPr marL="285750" indent="-285750" algn="just" eaLnBrk="1">
              <a:buFont typeface="Wingdings" panose="05000000000000000000" pitchFamily="2" charset="2"/>
              <a:buChar char="n"/>
            </a:pPr>
            <a:r>
              <a:rPr lang="zh-CN" altLang="en-US" dirty="0">
                <a:solidFill>
                  <a:schemeClr val="accent1"/>
                </a:solidFill>
                <a:latin typeface="楷体" panose="02010609060101010101" pitchFamily="49" charset="-122"/>
                <a:ea typeface="楷体" panose="02010609060101010101" pitchFamily="49" charset="-122"/>
              </a:rPr>
              <a:t>选举产生新的党支部委员会及出席上级党代会代表，增补和撤消党支部委员。</a:t>
            </a:r>
            <a:endParaRPr lang="en-US" altLang="zh-CN" dirty="0">
              <a:solidFill>
                <a:schemeClr val="accent1"/>
              </a:solidFill>
              <a:latin typeface="楷体" panose="02010609060101010101" pitchFamily="49" charset="-122"/>
              <a:ea typeface="楷体" panose="02010609060101010101" pitchFamily="49" charset="-122"/>
            </a:endParaRPr>
          </a:p>
          <a:p>
            <a:pPr marL="285750" indent="-285750" algn="just" eaLnBrk="1">
              <a:buFont typeface="Wingdings" panose="05000000000000000000" pitchFamily="2" charset="2"/>
              <a:buChar char="n"/>
            </a:pPr>
            <a:r>
              <a:rPr lang="zh-CN" altLang="en-US" dirty="0">
                <a:solidFill>
                  <a:schemeClr val="accent1"/>
                </a:solidFill>
                <a:latin typeface="楷体" panose="02010609060101010101" pitchFamily="49" charset="-122"/>
                <a:ea typeface="楷体" panose="02010609060101010101" pitchFamily="49" charset="-122"/>
              </a:rPr>
              <a:t>讨论决定党支部的其他重大问题。</a:t>
            </a:r>
          </a:p>
        </p:txBody>
      </p:sp>
      <p:sp>
        <p:nvSpPr>
          <p:cNvPr id="79" name="椭圆 78"/>
          <p:cNvSpPr/>
          <p:nvPr/>
        </p:nvSpPr>
        <p:spPr bwMode="auto">
          <a:xfrm>
            <a:off x="2369737" y="5017299"/>
            <a:ext cx="214457" cy="214457"/>
          </a:xfrm>
          <a:prstGeom prst="ellipse">
            <a:avLst/>
          </a:prstGeom>
          <a:solidFill>
            <a:schemeClr val="tx1"/>
          </a:solidFill>
          <a:ln w="190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1" name="矩形 80"/>
          <p:cNvSpPr/>
          <p:nvPr/>
        </p:nvSpPr>
        <p:spPr>
          <a:xfrm>
            <a:off x="2780467" y="4792292"/>
            <a:ext cx="8498530" cy="584775"/>
          </a:xfrm>
          <a:prstGeom prst="rect">
            <a:avLst/>
          </a:prstGeom>
          <a:noFill/>
        </p:spPr>
        <p:txBody>
          <a:bodyPr wrap="square" rtlCol="0">
            <a:spAutoFit/>
          </a:bodyPr>
          <a:lstStyle/>
          <a:p>
            <a:pPr eaLnBrk="1"/>
            <a:r>
              <a:rPr lang="zh-CN" altLang="en-US" sz="1600" dirty="0">
                <a:solidFill>
                  <a:schemeClr val="accent1"/>
                </a:solidFill>
                <a:latin typeface="+mj-ea"/>
                <a:ea typeface="+mj-ea"/>
              </a:rPr>
              <a:t>党支部党员大会原则上每个月召开一次，不得少于每三个月召开一次。党支部党员大会由党支部委员会召集，党支部书记主持。</a:t>
            </a:r>
          </a:p>
        </p:txBody>
      </p:sp>
      <p:sp>
        <p:nvSpPr>
          <p:cNvPr id="82" name="椭圆 81"/>
          <p:cNvSpPr/>
          <p:nvPr/>
        </p:nvSpPr>
        <p:spPr bwMode="auto">
          <a:xfrm>
            <a:off x="2369737" y="5823414"/>
            <a:ext cx="214457" cy="214457"/>
          </a:xfrm>
          <a:prstGeom prst="ellipse">
            <a:avLst/>
          </a:prstGeom>
          <a:solidFill>
            <a:schemeClr val="tx1"/>
          </a:solidFill>
          <a:ln w="190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31" presetClass="entr" presetSubtype="0"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 calcmode="lin" valueType="num">
                                      <p:cBhvr>
                                        <p:cTn id="29" dur="500" fill="hold"/>
                                        <p:tgtEl>
                                          <p:spTgt spid="61"/>
                                        </p:tgtEl>
                                        <p:attrNameLst>
                                          <p:attrName>style.rotation</p:attrName>
                                        </p:attrNameLst>
                                      </p:cBhvr>
                                      <p:tavLst>
                                        <p:tav tm="0">
                                          <p:val>
                                            <p:fltVal val="90"/>
                                          </p:val>
                                        </p:tav>
                                        <p:tav tm="100000">
                                          <p:val>
                                            <p:fltVal val="0"/>
                                          </p:val>
                                        </p:tav>
                                      </p:tavLst>
                                    </p:anim>
                                    <p:animEffect transition="in" filter="fade">
                                      <p:cBhvr>
                                        <p:cTn id="30" dur="500"/>
                                        <p:tgtEl>
                                          <p:spTgt spid="61"/>
                                        </p:tgtEl>
                                      </p:cBhvr>
                                    </p:animEffect>
                                  </p:childTnLst>
                                </p:cTn>
                              </p:par>
                              <p:par>
                                <p:cTn id="31" presetID="8" presetClass="emph" presetSubtype="0" fill="hold" grpId="1" nodeType="withEffect">
                                  <p:stCondLst>
                                    <p:cond delay="0"/>
                                  </p:stCondLst>
                                  <p:childTnLst>
                                    <p:animRot by="21600000">
                                      <p:cBhvr>
                                        <p:cTn id="32" dur="500" fill="hold"/>
                                        <p:tgtEl>
                                          <p:spTgt spid="61"/>
                                        </p:tgtEl>
                                        <p:attrNameLst>
                                          <p:attrName>r</p:attrName>
                                        </p:attrNameLst>
                                      </p:cBhvr>
                                    </p:animRo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left)">
                                      <p:cBhvr>
                                        <p:cTn id="36" dur="500"/>
                                        <p:tgtEl>
                                          <p:spTgt spid="62"/>
                                        </p:tgtEl>
                                      </p:cBhvr>
                                    </p:animEffect>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300"/>
                                        <p:tgtEl>
                                          <p:spTgt spid="60"/>
                                        </p:tgtEl>
                                        <p:attrNameLst>
                                          <p:attrName>ppt_y</p:attrName>
                                        </p:attrNameLst>
                                      </p:cBhvr>
                                      <p:tavLst>
                                        <p:tav tm="0">
                                          <p:val>
                                            <p:strVal val="#ppt_y-#ppt_h*1.125000"/>
                                          </p:val>
                                        </p:tav>
                                        <p:tav tm="100000">
                                          <p:val>
                                            <p:strVal val="#ppt_y"/>
                                          </p:val>
                                        </p:tav>
                                      </p:tavLst>
                                    </p:anim>
                                    <p:animEffect transition="in" filter="wipe(down)">
                                      <p:cBhvr>
                                        <p:cTn id="41" dur="300"/>
                                        <p:tgtEl>
                                          <p:spTgt spid="60"/>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up)">
                                      <p:cBhvr>
                                        <p:cTn id="45" dur="500"/>
                                        <p:tgtEl>
                                          <p:spTgt spid="55"/>
                                        </p:tgtEl>
                                      </p:cBhvr>
                                    </p:animEffect>
                                  </p:childTnLst>
                                </p:cTn>
                              </p:par>
                            </p:childTnLst>
                          </p:cTn>
                        </p:par>
                        <p:par>
                          <p:cTn id="46" fill="hold">
                            <p:stCondLst>
                              <p:cond delay="3500"/>
                            </p:stCondLst>
                            <p:childTnLst>
                              <p:par>
                                <p:cTn id="47" presetID="31" presetClass="entr" presetSubtype="0"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p:cTn id="49" dur="400" fill="hold"/>
                                        <p:tgtEl>
                                          <p:spTgt spid="56"/>
                                        </p:tgtEl>
                                        <p:attrNameLst>
                                          <p:attrName>ppt_w</p:attrName>
                                        </p:attrNameLst>
                                      </p:cBhvr>
                                      <p:tavLst>
                                        <p:tav tm="0">
                                          <p:val>
                                            <p:fltVal val="0"/>
                                          </p:val>
                                        </p:tav>
                                        <p:tav tm="100000">
                                          <p:val>
                                            <p:strVal val="#ppt_w"/>
                                          </p:val>
                                        </p:tav>
                                      </p:tavLst>
                                    </p:anim>
                                    <p:anim calcmode="lin" valueType="num">
                                      <p:cBhvr>
                                        <p:cTn id="50" dur="400" fill="hold"/>
                                        <p:tgtEl>
                                          <p:spTgt spid="56"/>
                                        </p:tgtEl>
                                        <p:attrNameLst>
                                          <p:attrName>ppt_h</p:attrName>
                                        </p:attrNameLst>
                                      </p:cBhvr>
                                      <p:tavLst>
                                        <p:tav tm="0">
                                          <p:val>
                                            <p:fltVal val="0"/>
                                          </p:val>
                                        </p:tav>
                                        <p:tav tm="100000">
                                          <p:val>
                                            <p:strVal val="#ppt_h"/>
                                          </p:val>
                                        </p:tav>
                                      </p:tavLst>
                                    </p:anim>
                                    <p:anim calcmode="lin" valueType="num">
                                      <p:cBhvr>
                                        <p:cTn id="51" dur="400" fill="hold"/>
                                        <p:tgtEl>
                                          <p:spTgt spid="56"/>
                                        </p:tgtEl>
                                        <p:attrNameLst>
                                          <p:attrName>style.rotation</p:attrName>
                                        </p:attrNameLst>
                                      </p:cBhvr>
                                      <p:tavLst>
                                        <p:tav tm="0">
                                          <p:val>
                                            <p:fltVal val="90"/>
                                          </p:val>
                                        </p:tav>
                                        <p:tav tm="100000">
                                          <p:val>
                                            <p:fltVal val="0"/>
                                          </p:val>
                                        </p:tav>
                                      </p:tavLst>
                                    </p:anim>
                                    <p:animEffect transition="in" filter="fade">
                                      <p:cBhvr>
                                        <p:cTn id="52" dur="400"/>
                                        <p:tgtEl>
                                          <p:spTgt spid="56"/>
                                        </p:tgtEl>
                                      </p:cBhvr>
                                    </p:animEffect>
                                  </p:childTnLst>
                                </p:cTn>
                              </p:par>
                              <p:par>
                                <p:cTn id="53" presetID="8" presetClass="emph" presetSubtype="0" fill="hold" nodeType="withEffect">
                                  <p:stCondLst>
                                    <p:cond delay="0"/>
                                  </p:stCondLst>
                                  <p:childTnLst>
                                    <p:animRot by="-21600000">
                                      <p:cBhvr>
                                        <p:cTn id="54" dur="400" fill="hold"/>
                                        <p:tgtEl>
                                          <p:spTgt spid="56"/>
                                        </p:tgtEl>
                                        <p:attrNameLst>
                                          <p:attrName>r</p:attrName>
                                        </p:attrNameLst>
                                      </p:cBhvr>
                                    </p:animRot>
                                  </p:childTnLst>
                                </p:cTn>
                              </p:par>
                            </p:childTnLst>
                          </p:cTn>
                        </p:par>
                        <p:par>
                          <p:cTn id="55" fill="hold">
                            <p:stCondLst>
                              <p:cond delay="4000"/>
                            </p:stCondLst>
                            <p:childTnLst>
                              <p:par>
                                <p:cTn id="56" presetID="56" presetClass="entr" presetSubtype="0" fill="hold" grpId="0" nodeType="afterEffect">
                                  <p:stCondLst>
                                    <p:cond delay="0"/>
                                  </p:stCondLst>
                                  <p:iterate type="lt">
                                    <p:tmPct val="10000"/>
                                  </p:iterate>
                                  <p:childTnLst>
                                    <p:set>
                                      <p:cBhvr>
                                        <p:cTn id="57" dur="1" fill="hold">
                                          <p:stCondLst>
                                            <p:cond delay="0"/>
                                          </p:stCondLst>
                                        </p:cTn>
                                        <p:tgtEl>
                                          <p:spTgt spid="63"/>
                                        </p:tgtEl>
                                        <p:attrNameLst>
                                          <p:attrName>style.visibility</p:attrName>
                                        </p:attrNameLst>
                                      </p:cBhvr>
                                      <p:to>
                                        <p:strVal val="visible"/>
                                      </p:to>
                                    </p:set>
                                    <p:anim by="(-#ppt_w*2)" calcmode="lin" valueType="num">
                                      <p:cBhvr rctx="PPT">
                                        <p:cTn id="58" dur="200" autoRev="1" fill="hold">
                                          <p:stCondLst>
                                            <p:cond delay="0"/>
                                          </p:stCondLst>
                                        </p:cTn>
                                        <p:tgtEl>
                                          <p:spTgt spid="63"/>
                                        </p:tgtEl>
                                        <p:attrNameLst>
                                          <p:attrName>ppt_w</p:attrName>
                                        </p:attrNameLst>
                                      </p:cBhvr>
                                    </p:anim>
                                    <p:anim by="(#ppt_w*0.50)" calcmode="lin" valueType="num">
                                      <p:cBhvr>
                                        <p:cTn id="59" dur="200" decel="50000" autoRev="1" fill="hold">
                                          <p:stCondLst>
                                            <p:cond delay="0"/>
                                          </p:stCondLst>
                                        </p:cTn>
                                        <p:tgtEl>
                                          <p:spTgt spid="63"/>
                                        </p:tgtEl>
                                        <p:attrNameLst>
                                          <p:attrName>ppt_x</p:attrName>
                                        </p:attrNameLst>
                                      </p:cBhvr>
                                    </p:anim>
                                    <p:anim from="(-#ppt_h/2)" to="(#ppt_y)" calcmode="lin" valueType="num">
                                      <p:cBhvr>
                                        <p:cTn id="60" dur="400" fill="hold">
                                          <p:stCondLst>
                                            <p:cond delay="0"/>
                                          </p:stCondLst>
                                        </p:cTn>
                                        <p:tgtEl>
                                          <p:spTgt spid="63"/>
                                        </p:tgtEl>
                                        <p:attrNameLst>
                                          <p:attrName>ppt_y</p:attrName>
                                        </p:attrNameLst>
                                      </p:cBhvr>
                                    </p:anim>
                                    <p:animRot by="21600000">
                                      <p:cBhvr>
                                        <p:cTn id="61" dur="400" fill="hold">
                                          <p:stCondLst>
                                            <p:cond delay="0"/>
                                          </p:stCondLst>
                                        </p:cTn>
                                        <p:tgtEl>
                                          <p:spTgt spid="63"/>
                                        </p:tgtEl>
                                        <p:attrNameLst>
                                          <p:attrName>r</p:attrName>
                                        </p:attrNameLst>
                                      </p:cBhvr>
                                    </p:animRot>
                                  </p:childTnLst>
                                </p:cTn>
                              </p:par>
                            </p:childTnLst>
                          </p:cTn>
                        </p:par>
                        <p:par>
                          <p:cTn id="62" fill="hold">
                            <p:stCondLst>
                              <p:cond delay="4199"/>
                            </p:stCondLst>
                            <p:childTnLst>
                              <p:par>
                                <p:cTn id="63" presetID="31" presetClass="entr" presetSubtype="0"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p:cTn id="65" dur="400" fill="hold"/>
                                        <p:tgtEl>
                                          <p:spTgt spid="64"/>
                                        </p:tgtEl>
                                        <p:attrNameLst>
                                          <p:attrName>ppt_w</p:attrName>
                                        </p:attrNameLst>
                                      </p:cBhvr>
                                      <p:tavLst>
                                        <p:tav tm="0">
                                          <p:val>
                                            <p:fltVal val="0"/>
                                          </p:val>
                                        </p:tav>
                                        <p:tav tm="100000">
                                          <p:val>
                                            <p:strVal val="#ppt_w"/>
                                          </p:val>
                                        </p:tav>
                                      </p:tavLst>
                                    </p:anim>
                                    <p:anim calcmode="lin" valueType="num">
                                      <p:cBhvr>
                                        <p:cTn id="66" dur="400" fill="hold"/>
                                        <p:tgtEl>
                                          <p:spTgt spid="64"/>
                                        </p:tgtEl>
                                        <p:attrNameLst>
                                          <p:attrName>ppt_h</p:attrName>
                                        </p:attrNameLst>
                                      </p:cBhvr>
                                      <p:tavLst>
                                        <p:tav tm="0">
                                          <p:val>
                                            <p:fltVal val="0"/>
                                          </p:val>
                                        </p:tav>
                                        <p:tav tm="100000">
                                          <p:val>
                                            <p:strVal val="#ppt_h"/>
                                          </p:val>
                                        </p:tav>
                                      </p:tavLst>
                                    </p:anim>
                                    <p:anim calcmode="lin" valueType="num">
                                      <p:cBhvr>
                                        <p:cTn id="67" dur="400" fill="hold"/>
                                        <p:tgtEl>
                                          <p:spTgt spid="64"/>
                                        </p:tgtEl>
                                        <p:attrNameLst>
                                          <p:attrName>style.rotation</p:attrName>
                                        </p:attrNameLst>
                                      </p:cBhvr>
                                      <p:tavLst>
                                        <p:tav tm="0">
                                          <p:val>
                                            <p:fltVal val="90"/>
                                          </p:val>
                                        </p:tav>
                                        <p:tav tm="100000">
                                          <p:val>
                                            <p:fltVal val="0"/>
                                          </p:val>
                                        </p:tav>
                                      </p:tavLst>
                                    </p:anim>
                                    <p:animEffect transition="in" filter="fade">
                                      <p:cBhvr>
                                        <p:cTn id="68" dur="400"/>
                                        <p:tgtEl>
                                          <p:spTgt spid="64"/>
                                        </p:tgtEl>
                                      </p:cBhvr>
                                    </p:animEffect>
                                  </p:childTnLst>
                                </p:cTn>
                              </p:par>
                            </p:childTnLst>
                          </p:cTn>
                        </p:par>
                        <p:par>
                          <p:cTn id="69" fill="hold">
                            <p:stCondLst>
                              <p:cond delay="4699"/>
                            </p:stCondLst>
                            <p:childTnLst>
                              <p:par>
                                <p:cTn id="70" presetID="22" presetClass="entr" presetSubtype="8"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left)">
                                      <p:cBhvr>
                                        <p:cTn id="72" dur="500"/>
                                        <p:tgtEl>
                                          <p:spTgt spid="59"/>
                                        </p:tgtEl>
                                      </p:cBhvr>
                                    </p:animEffect>
                                  </p:childTnLst>
                                </p:cTn>
                              </p:par>
                            </p:childTnLst>
                          </p:cTn>
                        </p:par>
                        <p:par>
                          <p:cTn id="73" fill="hold">
                            <p:stCondLst>
                              <p:cond delay="5199"/>
                            </p:stCondLst>
                            <p:childTnLst>
                              <p:par>
                                <p:cTn id="74" presetID="2" presetClass="entr" presetSubtype="4" fill="hold" grpId="0" nodeType="afterEffect">
                                  <p:stCondLst>
                                    <p:cond delay="0"/>
                                  </p:stCondLst>
                                  <p:childTnLst>
                                    <p:set>
                                      <p:cBhvr>
                                        <p:cTn id="75" dur="1" fill="hold">
                                          <p:stCondLst>
                                            <p:cond delay="0"/>
                                          </p:stCondLst>
                                        </p:cTn>
                                        <p:tgtEl>
                                          <p:spTgt spid="73"/>
                                        </p:tgtEl>
                                        <p:attrNameLst>
                                          <p:attrName>style.visibility</p:attrName>
                                        </p:attrNameLst>
                                      </p:cBhvr>
                                      <p:to>
                                        <p:strVal val="visible"/>
                                      </p:to>
                                    </p:set>
                                    <p:anim calcmode="lin" valueType="num">
                                      <p:cBhvr additive="base">
                                        <p:cTn id="76" dur="400" fill="hold"/>
                                        <p:tgtEl>
                                          <p:spTgt spid="73"/>
                                        </p:tgtEl>
                                        <p:attrNameLst>
                                          <p:attrName>ppt_x</p:attrName>
                                        </p:attrNameLst>
                                      </p:cBhvr>
                                      <p:tavLst>
                                        <p:tav tm="0">
                                          <p:val>
                                            <p:strVal val="#ppt_x"/>
                                          </p:val>
                                        </p:tav>
                                        <p:tav tm="100000">
                                          <p:val>
                                            <p:strVal val="#ppt_x"/>
                                          </p:val>
                                        </p:tav>
                                      </p:tavLst>
                                    </p:anim>
                                    <p:anim calcmode="lin" valueType="num">
                                      <p:cBhvr additive="base">
                                        <p:cTn id="77" dur="400" fill="hold"/>
                                        <p:tgtEl>
                                          <p:spTgt spid="73"/>
                                        </p:tgtEl>
                                        <p:attrNameLst>
                                          <p:attrName>ppt_y</p:attrName>
                                        </p:attrNameLst>
                                      </p:cBhvr>
                                      <p:tavLst>
                                        <p:tav tm="0">
                                          <p:val>
                                            <p:strVal val="1+#ppt_h/2"/>
                                          </p:val>
                                        </p:tav>
                                        <p:tav tm="100000">
                                          <p:val>
                                            <p:strVal val="#ppt_y"/>
                                          </p:val>
                                        </p:tav>
                                      </p:tavLst>
                                    </p:anim>
                                  </p:childTnLst>
                                </p:cTn>
                              </p:par>
                            </p:childTnLst>
                          </p:cTn>
                        </p:par>
                        <p:par>
                          <p:cTn id="78" fill="hold">
                            <p:stCondLst>
                              <p:cond delay="5699"/>
                            </p:stCondLst>
                            <p:childTnLst>
                              <p:par>
                                <p:cTn id="79" presetID="22" presetClass="entr" presetSubtype="8" fill="hold" grpId="0" nodeType="after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wipe(left)">
                                      <p:cBhvr>
                                        <p:cTn id="81" dur="500"/>
                                        <p:tgtEl>
                                          <p:spTgt spid="74"/>
                                        </p:tgtEl>
                                      </p:cBhvr>
                                    </p:animEffect>
                                  </p:childTnLst>
                                </p:cTn>
                              </p:par>
                            </p:childTnLst>
                          </p:cTn>
                        </p:par>
                        <p:par>
                          <p:cTn id="82" fill="hold">
                            <p:stCondLst>
                              <p:cond delay="6199"/>
                            </p:stCondLst>
                            <p:childTnLst>
                              <p:par>
                                <p:cTn id="83" presetID="2" presetClass="entr" presetSubtype="4" fill="hold" grpId="0" nodeType="afterEffect">
                                  <p:stCondLst>
                                    <p:cond delay="0"/>
                                  </p:stCondLst>
                                  <p:childTnLst>
                                    <p:set>
                                      <p:cBhvr>
                                        <p:cTn id="84" dur="1" fill="hold">
                                          <p:stCondLst>
                                            <p:cond delay="0"/>
                                          </p:stCondLst>
                                        </p:cTn>
                                        <p:tgtEl>
                                          <p:spTgt spid="79"/>
                                        </p:tgtEl>
                                        <p:attrNameLst>
                                          <p:attrName>style.visibility</p:attrName>
                                        </p:attrNameLst>
                                      </p:cBhvr>
                                      <p:to>
                                        <p:strVal val="visible"/>
                                      </p:to>
                                    </p:set>
                                    <p:anim calcmode="lin" valueType="num">
                                      <p:cBhvr additive="base">
                                        <p:cTn id="85" dur="400" fill="hold"/>
                                        <p:tgtEl>
                                          <p:spTgt spid="79"/>
                                        </p:tgtEl>
                                        <p:attrNameLst>
                                          <p:attrName>ppt_x</p:attrName>
                                        </p:attrNameLst>
                                      </p:cBhvr>
                                      <p:tavLst>
                                        <p:tav tm="0">
                                          <p:val>
                                            <p:strVal val="#ppt_x"/>
                                          </p:val>
                                        </p:tav>
                                        <p:tav tm="100000">
                                          <p:val>
                                            <p:strVal val="#ppt_x"/>
                                          </p:val>
                                        </p:tav>
                                      </p:tavLst>
                                    </p:anim>
                                    <p:anim calcmode="lin" valueType="num">
                                      <p:cBhvr additive="base">
                                        <p:cTn id="86" dur="400" fill="hold"/>
                                        <p:tgtEl>
                                          <p:spTgt spid="79"/>
                                        </p:tgtEl>
                                        <p:attrNameLst>
                                          <p:attrName>ppt_y</p:attrName>
                                        </p:attrNameLst>
                                      </p:cBhvr>
                                      <p:tavLst>
                                        <p:tav tm="0">
                                          <p:val>
                                            <p:strVal val="1+#ppt_h/2"/>
                                          </p:val>
                                        </p:tav>
                                        <p:tav tm="100000">
                                          <p:val>
                                            <p:strVal val="#ppt_y"/>
                                          </p:val>
                                        </p:tav>
                                      </p:tavLst>
                                    </p:anim>
                                  </p:childTnLst>
                                </p:cTn>
                              </p:par>
                            </p:childTnLst>
                          </p:cTn>
                        </p:par>
                        <p:par>
                          <p:cTn id="87" fill="hold">
                            <p:stCondLst>
                              <p:cond delay="6699"/>
                            </p:stCondLst>
                            <p:childTnLst>
                              <p:par>
                                <p:cTn id="88" presetID="22" presetClass="entr" presetSubtype="8" fill="hold" grpId="0" nodeType="after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wipe(left)">
                                      <p:cBhvr>
                                        <p:cTn id="90" dur="500"/>
                                        <p:tgtEl>
                                          <p:spTgt spid="81"/>
                                        </p:tgtEl>
                                      </p:cBhvr>
                                    </p:animEffect>
                                  </p:childTnLst>
                                </p:cTn>
                              </p:par>
                            </p:childTnLst>
                          </p:cTn>
                        </p:par>
                        <p:par>
                          <p:cTn id="91" fill="hold">
                            <p:stCondLst>
                              <p:cond delay="7199"/>
                            </p:stCondLst>
                            <p:childTnLst>
                              <p:par>
                                <p:cTn id="92" presetID="2" presetClass="entr" presetSubtype="4" fill="hold" grpId="0" nodeType="afterEffect">
                                  <p:stCondLst>
                                    <p:cond delay="0"/>
                                  </p:stCondLst>
                                  <p:childTnLst>
                                    <p:set>
                                      <p:cBhvr>
                                        <p:cTn id="93" dur="1" fill="hold">
                                          <p:stCondLst>
                                            <p:cond delay="0"/>
                                          </p:stCondLst>
                                        </p:cTn>
                                        <p:tgtEl>
                                          <p:spTgt spid="82"/>
                                        </p:tgtEl>
                                        <p:attrNameLst>
                                          <p:attrName>style.visibility</p:attrName>
                                        </p:attrNameLst>
                                      </p:cBhvr>
                                      <p:to>
                                        <p:strVal val="visible"/>
                                      </p:to>
                                    </p:set>
                                    <p:anim calcmode="lin" valueType="num">
                                      <p:cBhvr additive="base">
                                        <p:cTn id="94" dur="400" fill="hold"/>
                                        <p:tgtEl>
                                          <p:spTgt spid="82"/>
                                        </p:tgtEl>
                                        <p:attrNameLst>
                                          <p:attrName>ppt_x</p:attrName>
                                        </p:attrNameLst>
                                      </p:cBhvr>
                                      <p:tavLst>
                                        <p:tav tm="0">
                                          <p:val>
                                            <p:strVal val="#ppt_x"/>
                                          </p:val>
                                        </p:tav>
                                        <p:tav tm="100000">
                                          <p:val>
                                            <p:strVal val="#ppt_x"/>
                                          </p:val>
                                        </p:tav>
                                      </p:tavLst>
                                    </p:anim>
                                    <p:anim calcmode="lin" valueType="num">
                                      <p:cBhvr additive="base">
                                        <p:cTn id="95" dur="400" fill="hold"/>
                                        <p:tgtEl>
                                          <p:spTgt spid="82"/>
                                        </p:tgtEl>
                                        <p:attrNameLst>
                                          <p:attrName>ppt_y</p:attrName>
                                        </p:attrNameLst>
                                      </p:cBhvr>
                                      <p:tavLst>
                                        <p:tav tm="0">
                                          <p:val>
                                            <p:strVal val="1+#ppt_h/2"/>
                                          </p:val>
                                        </p:tav>
                                        <p:tav tm="100000">
                                          <p:val>
                                            <p:strVal val="#ppt_y"/>
                                          </p:val>
                                        </p:tav>
                                      </p:tavLst>
                                    </p:anim>
                                  </p:childTnLst>
                                </p:cTn>
                              </p:par>
                            </p:childTnLst>
                          </p:cTn>
                        </p:par>
                        <p:par>
                          <p:cTn id="96" fill="hold">
                            <p:stCondLst>
                              <p:cond delay="7699"/>
                            </p:stCondLst>
                            <p:childTnLst>
                              <p:par>
                                <p:cTn id="97" presetID="22" presetClass="entr" presetSubtype="8" fill="hold" grpId="0" nodeType="after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wipe(left)">
                                      <p:cBhvr>
                                        <p:cTn id="9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7" grpId="1" animBg="1"/>
      <p:bldP spid="28" grpId="0"/>
      <p:bldP spid="2" grpId="0"/>
      <p:bldP spid="55" grpId="0" animBg="1"/>
      <p:bldP spid="59" grpId="0"/>
      <p:bldP spid="60" grpId="0" animBg="1"/>
      <p:bldP spid="61" grpId="0" animBg="1"/>
      <p:bldP spid="61" grpId="1" animBg="1"/>
      <p:bldP spid="62" grpId="0"/>
      <p:bldP spid="63" grpId="0"/>
      <p:bldP spid="64" grpId="0"/>
      <p:bldP spid="73" grpId="0" animBg="1"/>
      <p:bldP spid="74" grpId="0"/>
      <p:bldP spid="79" grpId="0" animBg="1"/>
      <p:bldP spid="81" grpId="0"/>
      <p:bldP spid="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6"/>
          <p:cNvSpPr>
            <a:spLocks noChangeShapeType="1"/>
          </p:cNvSpPr>
          <p:nvPr/>
        </p:nvSpPr>
        <p:spPr bwMode="auto">
          <a:xfrm>
            <a:off x="2476966" y="1"/>
            <a:ext cx="0" cy="6309320"/>
          </a:xfrm>
          <a:prstGeom prst="line">
            <a:avLst/>
          </a:prstGeom>
          <a:noFill/>
          <a:ln w="38100" cap="flat">
            <a:solidFill>
              <a:srgbClr val="716F6E"/>
            </a:solidFill>
            <a:prstDash val="solid"/>
            <a:miter lim="800000"/>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grpSp>
        <p:nvGrpSpPr>
          <p:cNvPr id="9" name="组合 8"/>
          <p:cNvGrpSpPr/>
          <p:nvPr/>
        </p:nvGrpSpPr>
        <p:grpSpPr>
          <a:xfrm>
            <a:off x="2318640" y="681006"/>
            <a:ext cx="288925" cy="288925"/>
            <a:chOff x="957263" y="3209925"/>
            <a:chExt cx="288925" cy="288925"/>
          </a:xfrm>
          <a:solidFill>
            <a:schemeClr val="tx1"/>
          </a:solidFill>
        </p:grpSpPr>
        <p:sp>
          <p:nvSpPr>
            <p:cNvPr id="10" name="Oval 15"/>
            <p:cNvSpPr>
              <a:spLocks noChangeArrowheads="1"/>
            </p:cNvSpPr>
            <p:nvPr/>
          </p:nvSpPr>
          <p:spPr bwMode="auto">
            <a:xfrm>
              <a:off x="957263" y="3209925"/>
              <a:ext cx="288925" cy="288925"/>
            </a:xfrm>
            <a:prstGeom prst="ellipse">
              <a:avLst/>
            </a:prstGeom>
            <a:grp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11"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12" name="矩形 11"/>
          <p:cNvSpPr/>
          <p:nvPr/>
        </p:nvSpPr>
        <p:spPr>
          <a:xfrm>
            <a:off x="2704500" y="969931"/>
            <a:ext cx="8650465" cy="923330"/>
          </a:xfrm>
          <a:prstGeom prst="rect">
            <a:avLst/>
          </a:prstGeom>
        </p:spPr>
        <p:txBody>
          <a:bodyPr wrap="square">
            <a:spAutoFit/>
          </a:bodyPr>
          <a:lstStyle/>
          <a:p>
            <a:pPr algn="just" eaLnBrk="1"/>
            <a:r>
              <a:rPr lang="zh-CN" altLang="en-US" dirty="0">
                <a:solidFill>
                  <a:schemeClr val="accent1"/>
                </a:solidFill>
                <a:latin typeface="+mj-ea"/>
                <a:ea typeface="+mj-ea"/>
              </a:rPr>
              <a:t>在支部大会闭会期间，负责领导和处理党支部的日常工作。党支部委员会会议是集体研究决定党内重大问题的一种主要形式，一般每月召开一次会议，根据需要也可随时召开。</a:t>
            </a:r>
          </a:p>
        </p:txBody>
      </p:sp>
      <p:sp>
        <p:nvSpPr>
          <p:cNvPr id="13" name="TextBox 1"/>
          <p:cNvSpPr txBox="1"/>
          <p:nvPr/>
        </p:nvSpPr>
        <p:spPr>
          <a:xfrm>
            <a:off x="475438" y="652096"/>
            <a:ext cx="1814045" cy="707886"/>
          </a:xfrm>
          <a:prstGeom prst="rect">
            <a:avLst/>
          </a:prstGeom>
          <a:noFill/>
        </p:spPr>
        <p:txBody>
          <a:bodyPr wrap="square" rtlCol="0">
            <a:spAutoFit/>
          </a:bodyPr>
          <a:lstStyle/>
          <a:p>
            <a:pPr algn="r" eaLnBrk="1"/>
            <a:r>
              <a:rPr lang="zh-CN" altLang="en-US" sz="2000" b="1" dirty="0">
                <a:latin typeface="+mj-ea"/>
                <a:ea typeface="+mj-ea"/>
              </a:rPr>
              <a:t>领导并处理日常工作</a:t>
            </a:r>
          </a:p>
        </p:txBody>
      </p:sp>
      <p:sp>
        <p:nvSpPr>
          <p:cNvPr id="14" name="矩形 13"/>
          <p:cNvSpPr/>
          <p:nvPr/>
        </p:nvSpPr>
        <p:spPr>
          <a:xfrm>
            <a:off x="2681795" y="625413"/>
            <a:ext cx="7593050" cy="400110"/>
          </a:xfrm>
          <a:prstGeom prst="rect">
            <a:avLst/>
          </a:prstGeom>
        </p:spPr>
        <p:txBody>
          <a:bodyPr wrap="square">
            <a:spAutoFit/>
          </a:bodyPr>
          <a:lstStyle/>
          <a:p>
            <a:pPr algn="just" eaLnBrk="1"/>
            <a:r>
              <a:rPr lang="zh-CN" altLang="en-US" sz="2000" b="1" dirty="0">
                <a:solidFill>
                  <a:schemeClr val="accent1"/>
                </a:solidFill>
                <a:latin typeface="+mj-ea"/>
                <a:ea typeface="+mj-ea"/>
              </a:rPr>
              <a:t>党支部委员会</a:t>
            </a:r>
          </a:p>
        </p:txBody>
      </p:sp>
      <p:sp>
        <p:nvSpPr>
          <p:cNvPr id="17" name="椭圆 16"/>
          <p:cNvSpPr/>
          <p:nvPr/>
        </p:nvSpPr>
        <p:spPr bwMode="auto">
          <a:xfrm>
            <a:off x="2369737" y="2216272"/>
            <a:ext cx="214457" cy="214457"/>
          </a:xfrm>
          <a:prstGeom prst="ellipse">
            <a:avLst/>
          </a:prstGeom>
          <a:solidFill>
            <a:schemeClr val="tx1"/>
          </a:solidFill>
          <a:ln w="190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矩形 17"/>
          <p:cNvSpPr/>
          <p:nvPr/>
        </p:nvSpPr>
        <p:spPr>
          <a:xfrm>
            <a:off x="2780467" y="2071807"/>
            <a:ext cx="8498530" cy="584775"/>
          </a:xfrm>
          <a:prstGeom prst="rect">
            <a:avLst/>
          </a:prstGeom>
          <a:noFill/>
        </p:spPr>
        <p:txBody>
          <a:bodyPr wrap="square" rtlCol="0">
            <a:spAutoFit/>
          </a:bodyPr>
          <a:lstStyle/>
          <a:p>
            <a:pPr eaLnBrk="1"/>
            <a:r>
              <a:rPr lang="zh-CN" altLang="en-US" sz="1600" dirty="0">
                <a:solidFill>
                  <a:schemeClr val="accent1"/>
                </a:solidFill>
                <a:latin typeface="+mj-ea"/>
                <a:ea typeface="+mj-ea"/>
              </a:rPr>
              <a:t>一般情况下，支部委员会由支部党员大会选举产生。支部委员会的组成人数应根据本支部党员人数和工作需要来确定，以</a:t>
            </a:r>
            <a:r>
              <a:rPr lang="en-US" altLang="zh-CN" sz="1600" dirty="0">
                <a:solidFill>
                  <a:schemeClr val="accent1"/>
                </a:solidFill>
                <a:latin typeface="+mj-ea"/>
                <a:ea typeface="+mj-ea"/>
              </a:rPr>
              <a:t>3—5</a:t>
            </a:r>
            <a:r>
              <a:rPr lang="zh-CN" altLang="en-US" sz="1600" dirty="0">
                <a:solidFill>
                  <a:schemeClr val="accent1"/>
                </a:solidFill>
                <a:latin typeface="+mj-ea"/>
                <a:ea typeface="+mj-ea"/>
              </a:rPr>
              <a:t>人为宜，不超过</a:t>
            </a:r>
            <a:r>
              <a:rPr lang="en-US" altLang="zh-CN" sz="1600" dirty="0">
                <a:solidFill>
                  <a:schemeClr val="accent1"/>
                </a:solidFill>
                <a:latin typeface="+mj-ea"/>
                <a:ea typeface="+mj-ea"/>
              </a:rPr>
              <a:t>7</a:t>
            </a:r>
            <a:r>
              <a:rPr lang="zh-CN" altLang="en-US" sz="1600" dirty="0">
                <a:solidFill>
                  <a:schemeClr val="accent1"/>
                </a:solidFill>
                <a:latin typeface="+mj-ea"/>
                <a:ea typeface="+mj-ea"/>
              </a:rPr>
              <a:t>人。</a:t>
            </a:r>
          </a:p>
        </p:txBody>
      </p:sp>
      <p:grpSp>
        <p:nvGrpSpPr>
          <p:cNvPr id="22" name="组合 21"/>
          <p:cNvGrpSpPr/>
          <p:nvPr/>
        </p:nvGrpSpPr>
        <p:grpSpPr>
          <a:xfrm>
            <a:off x="2318640" y="3157313"/>
            <a:ext cx="288925" cy="288925"/>
            <a:chOff x="957263" y="3209925"/>
            <a:chExt cx="288925" cy="288925"/>
          </a:xfrm>
          <a:solidFill>
            <a:schemeClr val="tx1"/>
          </a:solidFill>
        </p:grpSpPr>
        <p:sp>
          <p:nvSpPr>
            <p:cNvPr id="23" name="Oval 15"/>
            <p:cNvSpPr>
              <a:spLocks noChangeArrowheads="1"/>
            </p:cNvSpPr>
            <p:nvPr/>
          </p:nvSpPr>
          <p:spPr bwMode="auto">
            <a:xfrm>
              <a:off x="957263" y="3209925"/>
              <a:ext cx="288925" cy="288925"/>
            </a:xfrm>
            <a:prstGeom prst="ellipse">
              <a:avLst/>
            </a:prstGeom>
            <a:grp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24"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25" name="矩形 24"/>
          <p:cNvSpPr/>
          <p:nvPr/>
        </p:nvSpPr>
        <p:spPr>
          <a:xfrm>
            <a:off x="2704500" y="3446238"/>
            <a:ext cx="8650465" cy="646331"/>
          </a:xfrm>
          <a:prstGeom prst="rect">
            <a:avLst/>
          </a:prstGeom>
        </p:spPr>
        <p:txBody>
          <a:bodyPr wrap="square">
            <a:spAutoFit/>
          </a:bodyPr>
          <a:lstStyle/>
          <a:p>
            <a:pPr algn="just" eaLnBrk="1"/>
            <a:r>
              <a:rPr lang="zh-CN" altLang="en-US" dirty="0">
                <a:solidFill>
                  <a:schemeClr val="accent1"/>
                </a:solidFill>
                <a:latin typeface="+mj-ea"/>
                <a:ea typeface="+mj-ea"/>
              </a:rPr>
              <a:t>党小组不是党的一级组织形式，但它是党支部的组成部分，是党支部教育和管理党员的一种组织形式，是党支部工作的重要环节，是党支部直接联系群众的桥梁和纽带。</a:t>
            </a:r>
          </a:p>
        </p:txBody>
      </p:sp>
      <p:sp>
        <p:nvSpPr>
          <p:cNvPr id="29" name="TextBox 1"/>
          <p:cNvSpPr txBox="1"/>
          <p:nvPr/>
        </p:nvSpPr>
        <p:spPr>
          <a:xfrm>
            <a:off x="475438" y="3128403"/>
            <a:ext cx="1814045" cy="707886"/>
          </a:xfrm>
          <a:prstGeom prst="rect">
            <a:avLst/>
          </a:prstGeom>
          <a:noFill/>
        </p:spPr>
        <p:txBody>
          <a:bodyPr wrap="square" rtlCol="0">
            <a:spAutoFit/>
          </a:bodyPr>
          <a:lstStyle>
            <a:defPPr>
              <a:defRPr lang="zh-CN"/>
            </a:defPPr>
            <a:lvl1pPr algn="r" eaLnBrk="1">
              <a:defRPr sz="2000" b="1">
                <a:latin typeface="+mj-ea"/>
                <a:ea typeface="+mj-ea"/>
              </a:defRPr>
            </a:lvl1pPr>
          </a:lstStyle>
          <a:p>
            <a:r>
              <a:rPr lang="zh-CN" altLang="en-US" dirty="0"/>
              <a:t>党支部的组成部分</a:t>
            </a:r>
          </a:p>
        </p:txBody>
      </p:sp>
      <p:sp>
        <p:nvSpPr>
          <p:cNvPr id="30" name="矩形 29"/>
          <p:cNvSpPr/>
          <p:nvPr/>
        </p:nvSpPr>
        <p:spPr>
          <a:xfrm>
            <a:off x="2681795" y="3101720"/>
            <a:ext cx="7593050" cy="400110"/>
          </a:xfrm>
          <a:prstGeom prst="rect">
            <a:avLst/>
          </a:prstGeom>
        </p:spPr>
        <p:txBody>
          <a:bodyPr wrap="square">
            <a:spAutoFit/>
          </a:bodyPr>
          <a:lstStyle/>
          <a:p>
            <a:pPr algn="just" eaLnBrk="1"/>
            <a:r>
              <a:rPr lang="zh-CN" altLang="en-US" sz="2000" b="1" dirty="0">
                <a:solidFill>
                  <a:schemeClr val="accent1"/>
                </a:solidFill>
                <a:latin typeface="+mj-ea"/>
                <a:ea typeface="+mj-ea"/>
              </a:rPr>
              <a:t>党小组</a:t>
            </a:r>
          </a:p>
        </p:txBody>
      </p:sp>
      <p:sp>
        <p:nvSpPr>
          <p:cNvPr id="31" name="椭圆 30"/>
          <p:cNvSpPr/>
          <p:nvPr/>
        </p:nvSpPr>
        <p:spPr bwMode="auto">
          <a:xfrm>
            <a:off x="2369737" y="4288294"/>
            <a:ext cx="214457" cy="214457"/>
          </a:xfrm>
          <a:prstGeom prst="ellipse">
            <a:avLst/>
          </a:prstGeom>
          <a:solidFill>
            <a:schemeClr val="tx1"/>
          </a:solidFill>
          <a:ln w="190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2" name="矩形 31"/>
          <p:cNvSpPr/>
          <p:nvPr/>
        </p:nvSpPr>
        <p:spPr>
          <a:xfrm>
            <a:off x="2780467" y="4143829"/>
            <a:ext cx="8498530" cy="1200329"/>
          </a:xfrm>
          <a:prstGeom prst="rect">
            <a:avLst/>
          </a:prstGeom>
        </p:spPr>
        <p:txBody>
          <a:bodyPr wrap="square">
            <a:spAutoFit/>
          </a:bodyPr>
          <a:lstStyle/>
          <a:p>
            <a:pPr algn="just" eaLnBrk="1"/>
            <a:r>
              <a:rPr lang="zh-CN" altLang="en-US" dirty="0">
                <a:solidFill>
                  <a:schemeClr val="accent1"/>
                </a:solidFill>
                <a:latin typeface="+mj-ea"/>
                <a:ea typeface="+mj-ea"/>
              </a:rPr>
              <a:t>党小组的主要作用和任务：</a:t>
            </a:r>
            <a:r>
              <a:rPr lang="zh-CN" altLang="en-US" b="1" dirty="0">
                <a:solidFill>
                  <a:schemeClr val="accent1"/>
                </a:solidFill>
                <a:latin typeface="+mj-ea"/>
                <a:ea typeface="+mj-ea"/>
              </a:rPr>
              <a:t>一是</a:t>
            </a:r>
            <a:r>
              <a:rPr lang="zh-CN" altLang="en-US" dirty="0">
                <a:solidFill>
                  <a:schemeClr val="accent1"/>
                </a:solidFill>
                <a:latin typeface="+mj-ea"/>
                <a:ea typeface="+mj-ea"/>
              </a:rPr>
              <a:t>组织党员学习，</a:t>
            </a:r>
            <a:r>
              <a:rPr lang="zh-CN" altLang="en-US" b="1" dirty="0">
                <a:solidFill>
                  <a:schemeClr val="accent1"/>
                </a:solidFill>
                <a:latin typeface="+mj-ea"/>
                <a:ea typeface="+mj-ea"/>
              </a:rPr>
              <a:t>二是</a:t>
            </a:r>
            <a:r>
              <a:rPr lang="zh-CN" altLang="en-US" dirty="0">
                <a:solidFill>
                  <a:schemeClr val="accent1"/>
                </a:solidFill>
                <a:latin typeface="+mj-ea"/>
                <a:ea typeface="+mj-ea"/>
              </a:rPr>
              <a:t>具体组织和监督党员执行党支部的决议，</a:t>
            </a:r>
            <a:r>
              <a:rPr lang="zh-CN" altLang="en-US" b="1" dirty="0">
                <a:solidFill>
                  <a:schemeClr val="accent1"/>
                </a:solidFill>
                <a:latin typeface="+mj-ea"/>
                <a:ea typeface="+mj-ea"/>
              </a:rPr>
              <a:t>三是</a:t>
            </a:r>
            <a:r>
              <a:rPr lang="zh-CN" altLang="en-US" dirty="0">
                <a:solidFill>
                  <a:schemeClr val="accent1"/>
                </a:solidFill>
                <a:latin typeface="+mj-ea"/>
                <a:ea typeface="+mj-ea"/>
              </a:rPr>
              <a:t>定期召开组织生活会，</a:t>
            </a:r>
            <a:r>
              <a:rPr lang="zh-CN" altLang="en-US" b="1" dirty="0">
                <a:solidFill>
                  <a:schemeClr val="accent1"/>
                </a:solidFill>
                <a:latin typeface="+mj-ea"/>
                <a:ea typeface="+mj-ea"/>
              </a:rPr>
              <a:t>四是</a:t>
            </a:r>
            <a:r>
              <a:rPr lang="zh-CN" altLang="en-US" dirty="0">
                <a:solidFill>
                  <a:schemeClr val="accent1"/>
                </a:solidFill>
                <a:latin typeface="+mj-ea"/>
                <a:ea typeface="+mj-ea"/>
              </a:rPr>
              <a:t>协助党支部做好日常性的党务工作，如对提出入党要求的积极分子的培养教育、预备党员的考察转正、评议党员和收缴党费。</a:t>
            </a:r>
          </a:p>
        </p:txBody>
      </p:sp>
      <p:sp>
        <p:nvSpPr>
          <p:cNvPr id="34" name="椭圆 33"/>
          <p:cNvSpPr/>
          <p:nvPr/>
        </p:nvSpPr>
        <p:spPr bwMode="auto">
          <a:xfrm>
            <a:off x="2369737" y="5484941"/>
            <a:ext cx="214457" cy="214457"/>
          </a:xfrm>
          <a:prstGeom prst="ellipse">
            <a:avLst/>
          </a:prstGeom>
          <a:solidFill>
            <a:schemeClr val="tx1"/>
          </a:solidFill>
          <a:ln w="190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a:xfrm>
            <a:off x="2780467" y="5436728"/>
            <a:ext cx="8498530" cy="369332"/>
          </a:xfrm>
          <a:prstGeom prst="rect">
            <a:avLst/>
          </a:prstGeom>
        </p:spPr>
        <p:txBody>
          <a:bodyPr wrap="square">
            <a:spAutoFit/>
          </a:bodyPr>
          <a:lstStyle/>
          <a:p>
            <a:pPr algn="just" eaLnBrk="1"/>
            <a:r>
              <a:rPr lang="zh-CN" altLang="en-US" dirty="0">
                <a:solidFill>
                  <a:schemeClr val="accent1"/>
                </a:solidFill>
                <a:latin typeface="+mj-ea"/>
                <a:ea typeface="+mj-ea"/>
              </a:rPr>
              <a:t>党小组会一般每月</a:t>
            </a:r>
            <a:r>
              <a:rPr lang="en-US" altLang="zh-CN" dirty="0">
                <a:solidFill>
                  <a:schemeClr val="accent1"/>
                </a:solidFill>
                <a:latin typeface="+mj-ea"/>
                <a:ea typeface="+mj-ea"/>
              </a:rPr>
              <a:t>1—2</a:t>
            </a:r>
            <a:r>
              <a:rPr lang="zh-CN" altLang="en-US" dirty="0">
                <a:solidFill>
                  <a:schemeClr val="accent1"/>
                </a:solidFill>
                <a:latin typeface="+mj-ea"/>
                <a:ea typeface="+mj-ea"/>
              </a:rPr>
              <a:t>次。会的内容可根据实际情况，采取多种形式进行。</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400" fill="hold"/>
                                        <p:tgtEl>
                                          <p:spTgt spid="9"/>
                                        </p:tgtEl>
                                        <p:attrNameLst>
                                          <p:attrName>ppt_w</p:attrName>
                                        </p:attrNameLst>
                                      </p:cBhvr>
                                      <p:tavLst>
                                        <p:tav tm="0">
                                          <p:val>
                                            <p:fltVal val="0"/>
                                          </p:val>
                                        </p:tav>
                                        <p:tav tm="100000">
                                          <p:val>
                                            <p:strVal val="#ppt_w"/>
                                          </p:val>
                                        </p:tav>
                                      </p:tavLst>
                                    </p:anim>
                                    <p:anim calcmode="lin" valueType="num">
                                      <p:cBhvr>
                                        <p:cTn id="12" dur="400" fill="hold"/>
                                        <p:tgtEl>
                                          <p:spTgt spid="9"/>
                                        </p:tgtEl>
                                        <p:attrNameLst>
                                          <p:attrName>ppt_h</p:attrName>
                                        </p:attrNameLst>
                                      </p:cBhvr>
                                      <p:tavLst>
                                        <p:tav tm="0">
                                          <p:val>
                                            <p:fltVal val="0"/>
                                          </p:val>
                                        </p:tav>
                                        <p:tav tm="100000">
                                          <p:val>
                                            <p:strVal val="#ppt_h"/>
                                          </p:val>
                                        </p:tav>
                                      </p:tavLst>
                                    </p:anim>
                                    <p:anim calcmode="lin" valueType="num">
                                      <p:cBhvr>
                                        <p:cTn id="13" dur="400" fill="hold"/>
                                        <p:tgtEl>
                                          <p:spTgt spid="9"/>
                                        </p:tgtEl>
                                        <p:attrNameLst>
                                          <p:attrName>style.rotation</p:attrName>
                                        </p:attrNameLst>
                                      </p:cBhvr>
                                      <p:tavLst>
                                        <p:tav tm="0">
                                          <p:val>
                                            <p:fltVal val="90"/>
                                          </p:val>
                                        </p:tav>
                                        <p:tav tm="100000">
                                          <p:val>
                                            <p:fltVal val="0"/>
                                          </p:val>
                                        </p:tav>
                                      </p:tavLst>
                                    </p:anim>
                                    <p:animEffect transition="in" filter="fade">
                                      <p:cBhvr>
                                        <p:cTn id="14" dur="400"/>
                                        <p:tgtEl>
                                          <p:spTgt spid="9"/>
                                        </p:tgtEl>
                                      </p:cBhvr>
                                    </p:animEffect>
                                  </p:childTnLst>
                                </p:cTn>
                              </p:par>
                              <p:par>
                                <p:cTn id="15" presetID="8" presetClass="emph" presetSubtype="0" fill="hold" nodeType="withEffect">
                                  <p:stCondLst>
                                    <p:cond delay="0"/>
                                  </p:stCondLst>
                                  <p:childTnLst>
                                    <p:animRot by="-21600000">
                                      <p:cBhvr>
                                        <p:cTn id="16" dur="400" fill="hold"/>
                                        <p:tgtEl>
                                          <p:spTgt spid="9"/>
                                        </p:tgtEl>
                                        <p:attrNameLst>
                                          <p:attrName>r</p:attrName>
                                        </p:attrNameLst>
                                      </p:cBhvr>
                                    </p:animRot>
                                  </p:childTnLst>
                                </p:cTn>
                              </p:par>
                            </p:childTnLst>
                          </p:cTn>
                        </p:par>
                        <p:par>
                          <p:cTn id="17" fill="hold">
                            <p:stCondLst>
                              <p:cond delay="1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by="(-#ppt_w*2)" calcmode="lin" valueType="num">
                                      <p:cBhvr rctx="PPT">
                                        <p:cTn id="20" dur="200" autoRev="1" fill="hold">
                                          <p:stCondLst>
                                            <p:cond delay="0"/>
                                          </p:stCondLst>
                                        </p:cTn>
                                        <p:tgtEl>
                                          <p:spTgt spid="13"/>
                                        </p:tgtEl>
                                        <p:attrNameLst>
                                          <p:attrName>ppt_w</p:attrName>
                                        </p:attrNameLst>
                                      </p:cBhvr>
                                    </p:anim>
                                    <p:anim by="(#ppt_w*0.50)" calcmode="lin" valueType="num">
                                      <p:cBhvr>
                                        <p:cTn id="21" dur="200" decel="50000" autoRev="1" fill="hold">
                                          <p:stCondLst>
                                            <p:cond delay="0"/>
                                          </p:stCondLst>
                                        </p:cTn>
                                        <p:tgtEl>
                                          <p:spTgt spid="13"/>
                                        </p:tgtEl>
                                        <p:attrNameLst>
                                          <p:attrName>ppt_x</p:attrName>
                                        </p:attrNameLst>
                                      </p:cBhvr>
                                    </p:anim>
                                    <p:anim from="(-#ppt_h/2)" to="(#ppt_y)" calcmode="lin" valueType="num">
                                      <p:cBhvr>
                                        <p:cTn id="22" dur="400" fill="hold">
                                          <p:stCondLst>
                                            <p:cond delay="0"/>
                                          </p:stCondLst>
                                        </p:cTn>
                                        <p:tgtEl>
                                          <p:spTgt spid="13"/>
                                        </p:tgtEl>
                                        <p:attrNameLst>
                                          <p:attrName>ppt_y</p:attrName>
                                        </p:attrNameLst>
                                      </p:cBhvr>
                                    </p:anim>
                                    <p:animRot by="21600000">
                                      <p:cBhvr>
                                        <p:cTn id="23" dur="400" fill="hold">
                                          <p:stCondLst>
                                            <p:cond delay="0"/>
                                          </p:stCondLst>
                                        </p:cTn>
                                        <p:tgtEl>
                                          <p:spTgt spid="13"/>
                                        </p:tgtEl>
                                        <p:attrNameLst>
                                          <p:attrName>r</p:attrName>
                                        </p:attrNameLst>
                                      </p:cBhvr>
                                    </p:animRot>
                                  </p:childTnLst>
                                </p:cTn>
                              </p:par>
                            </p:childTnLst>
                          </p:cTn>
                        </p:par>
                        <p:par>
                          <p:cTn id="24" fill="hold">
                            <p:stCondLst>
                              <p:cond delay="1620"/>
                            </p:stCondLst>
                            <p:childTnLst>
                              <p:par>
                                <p:cTn id="25" presetID="3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400" fill="hold"/>
                                        <p:tgtEl>
                                          <p:spTgt spid="14"/>
                                        </p:tgtEl>
                                        <p:attrNameLst>
                                          <p:attrName>ppt_w</p:attrName>
                                        </p:attrNameLst>
                                      </p:cBhvr>
                                      <p:tavLst>
                                        <p:tav tm="0">
                                          <p:val>
                                            <p:fltVal val="0"/>
                                          </p:val>
                                        </p:tav>
                                        <p:tav tm="100000">
                                          <p:val>
                                            <p:strVal val="#ppt_w"/>
                                          </p:val>
                                        </p:tav>
                                      </p:tavLst>
                                    </p:anim>
                                    <p:anim calcmode="lin" valueType="num">
                                      <p:cBhvr>
                                        <p:cTn id="28" dur="400" fill="hold"/>
                                        <p:tgtEl>
                                          <p:spTgt spid="14"/>
                                        </p:tgtEl>
                                        <p:attrNameLst>
                                          <p:attrName>ppt_h</p:attrName>
                                        </p:attrNameLst>
                                      </p:cBhvr>
                                      <p:tavLst>
                                        <p:tav tm="0">
                                          <p:val>
                                            <p:fltVal val="0"/>
                                          </p:val>
                                        </p:tav>
                                        <p:tav tm="100000">
                                          <p:val>
                                            <p:strVal val="#ppt_h"/>
                                          </p:val>
                                        </p:tav>
                                      </p:tavLst>
                                    </p:anim>
                                    <p:anim calcmode="lin" valueType="num">
                                      <p:cBhvr>
                                        <p:cTn id="29" dur="400" fill="hold"/>
                                        <p:tgtEl>
                                          <p:spTgt spid="14"/>
                                        </p:tgtEl>
                                        <p:attrNameLst>
                                          <p:attrName>style.rotation</p:attrName>
                                        </p:attrNameLst>
                                      </p:cBhvr>
                                      <p:tavLst>
                                        <p:tav tm="0">
                                          <p:val>
                                            <p:fltVal val="90"/>
                                          </p:val>
                                        </p:tav>
                                        <p:tav tm="100000">
                                          <p:val>
                                            <p:fltVal val="0"/>
                                          </p:val>
                                        </p:tav>
                                      </p:tavLst>
                                    </p:anim>
                                    <p:animEffect transition="in" filter="fade">
                                      <p:cBhvr>
                                        <p:cTn id="30" dur="400"/>
                                        <p:tgtEl>
                                          <p:spTgt spid="14"/>
                                        </p:tgtEl>
                                      </p:cBhvr>
                                    </p:animEffect>
                                  </p:childTnLst>
                                </p:cTn>
                              </p:par>
                            </p:childTnLst>
                          </p:cTn>
                        </p:par>
                        <p:par>
                          <p:cTn id="31" fill="hold">
                            <p:stCondLst>
                              <p:cond delay="212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par>
                          <p:cTn id="35" fill="hold">
                            <p:stCondLst>
                              <p:cond delay="2620"/>
                            </p:stCondLst>
                            <p:childTnLst>
                              <p:par>
                                <p:cTn id="36" presetID="2" presetClass="entr" presetSubtype="4"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400" fill="hold"/>
                                        <p:tgtEl>
                                          <p:spTgt spid="17"/>
                                        </p:tgtEl>
                                        <p:attrNameLst>
                                          <p:attrName>ppt_x</p:attrName>
                                        </p:attrNameLst>
                                      </p:cBhvr>
                                      <p:tavLst>
                                        <p:tav tm="0">
                                          <p:val>
                                            <p:strVal val="#ppt_x"/>
                                          </p:val>
                                        </p:tav>
                                        <p:tav tm="100000">
                                          <p:val>
                                            <p:strVal val="#ppt_x"/>
                                          </p:val>
                                        </p:tav>
                                      </p:tavLst>
                                    </p:anim>
                                    <p:anim calcmode="lin" valueType="num">
                                      <p:cBhvr additive="base">
                                        <p:cTn id="39" dur="400" fill="hold"/>
                                        <p:tgtEl>
                                          <p:spTgt spid="17"/>
                                        </p:tgtEl>
                                        <p:attrNameLst>
                                          <p:attrName>ppt_y</p:attrName>
                                        </p:attrNameLst>
                                      </p:cBhvr>
                                      <p:tavLst>
                                        <p:tav tm="0">
                                          <p:val>
                                            <p:strVal val="1+#ppt_h/2"/>
                                          </p:val>
                                        </p:tav>
                                        <p:tav tm="100000">
                                          <p:val>
                                            <p:strVal val="#ppt_y"/>
                                          </p:val>
                                        </p:tav>
                                      </p:tavLst>
                                    </p:anim>
                                  </p:childTnLst>
                                </p:cTn>
                              </p:par>
                            </p:childTnLst>
                          </p:cTn>
                        </p:par>
                        <p:par>
                          <p:cTn id="40" fill="hold">
                            <p:stCondLst>
                              <p:cond delay="312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3620"/>
                            </p:stCondLst>
                            <p:childTnLst>
                              <p:par>
                                <p:cTn id="45" presetID="31"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400" fill="hold"/>
                                        <p:tgtEl>
                                          <p:spTgt spid="22"/>
                                        </p:tgtEl>
                                        <p:attrNameLst>
                                          <p:attrName>ppt_w</p:attrName>
                                        </p:attrNameLst>
                                      </p:cBhvr>
                                      <p:tavLst>
                                        <p:tav tm="0">
                                          <p:val>
                                            <p:fltVal val="0"/>
                                          </p:val>
                                        </p:tav>
                                        <p:tav tm="100000">
                                          <p:val>
                                            <p:strVal val="#ppt_w"/>
                                          </p:val>
                                        </p:tav>
                                      </p:tavLst>
                                    </p:anim>
                                    <p:anim calcmode="lin" valueType="num">
                                      <p:cBhvr>
                                        <p:cTn id="48" dur="400" fill="hold"/>
                                        <p:tgtEl>
                                          <p:spTgt spid="22"/>
                                        </p:tgtEl>
                                        <p:attrNameLst>
                                          <p:attrName>ppt_h</p:attrName>
                                        </p:attrNameLst>
                                      </p:cBhvr>
                                      <p:tavLst>
                                        <p:tav tm="0">
                                          <p:val>
                                            <p:fltVal val="0"/>
                                          </p:val>
                                        </p:tav>
                                        <p:tav tm="100000">
                                          <p:val>
                                            <p:strVal val="#ppt_h"/>
                                          </p:val>
                                        </p:tav>
                                      </p:tavLst>
                                    </p:anim>
                                    <p:anim calcmode="lin" valueType="num">
                                      <p:cBhvr>
                                        <p:cTn id="49" dur="400" fill="hold"/>
                                        <p:tgtEl>
                                          <p:spTgt spid="22"/>
                                        </p:tgtEl>
                                        <p:attrNameLst>
                                          <p:attrName>style.rotation</p:attrName>
                                        </p:attrNameLst>
                                      </p:cBhvr>
                                      <p:tavLst>
                                        <p:tav tm="0">
                                          <p:val>
                                            <p:fltVal val="90"/>
                                          </p:val>
                                        </p:tav>
                                        <p:tav tm="100000">
                                          <p:val>
                                            <p:fltVal val="0"/>
                                          </p:val>
                                        </p:tav>
                                      </p:tavLst>
                                    </p:anim>
                                    <p:animEffect transition="in" filter="fade">
                                      <p:cBhvr>
                                        <p:cTn id="50" dur="400"/>
                                        <p:tgtEl>
                                          <p:spTgt spid="22"/>
                                        </p:tgtEl>
                                      </p:cBhvr>
                                    </p:animEffect>
                                  </p:childTnLst>
                                </p:cTn>
                              </p:par>
                              <p:par>
                                <p:cTn id="51" presetID="8" presetClass="emph" presetSubtype="0" fill="hold" nodeType="withEffect">
                                  <p:stCondLst>
                                    <p:cond delay="0"/>
                                  </p:stCondLst>
                                  <p:childTnLst>
                                    <p:animRot by="-21600000">
                                      <p:cBhvr>
                                        <p:cTn id="52" dur="400" fill="hold"/>
                                        <p:tgtEl>
                                          <p:spTgt spid="22"/>
                                        </p:tgtEl>
                                        <p:attrNameLst>
                                          <p:attrName>r</p:attrName>
                                        </p:attrNameLst>
                                      </p:cBhvr>
                                    </p:animRot>
                                  </p:childTnLst>
                                </p:cTn>
                              </p:par>
                            </p:childTnLst>
                          </p:cTn>
                        </p:par>
                        <p:par>
                          <p:cTn id="53" fill="hold">
                            <p:stCondLst>
                              <p:cond delay="4120"/>
                            </p:stCondLst>
                            <p:childTnLst>
                              <p:par>
                                <p:cTn id="54" presetID="56" presetClass="entr" presetSubtype="0" fill="hold" grpId="0" nodeType="afterEffect">
                                  <p:stCondLst>
                                    <p:cond delay="0"/>
                                  </p:stCondLst>
                                  <p:iterate type="lt">
                                    <p:tmPct val="10000"/>
                                  </p:iterate>
                                  <p:childTnLst>
                                    <p:set>
                                      <p:cBhvr>
                                        <p:cTn id="55" dur="1" fill="hold">
                                          <p:stCondLst>
                                            <p:cond delay="0"/>
                                          </p:stCondLst>
                                        </p:cTn>
                                        <p:tgtEl>
                                          <p:spTgt spid="29"/>
                                        </p:tgtEl>
                                        <p:attrNameLst>
                                          <p:attrName>style.visibility</p:attrName>
                                        </p:attrNameLst>
                                      </p:cBhvr>
                                      <p:to>
                                        <p:strVal val="visible"/>
                                      </p:to>
                                    </p:set>
                                    <p:anim by="(-#ppt_w*2)" calcmode="lin" valueType="num">
                                      <p:cBhvr rctx="PPT">
                                        <p:cTn id="56" dur="200" autoRev="1" fill="hold">
                                          <p:stCondLst>
                                            <p:cond delay="0"/>
                                          </p:stCondLst>
                                        </p:cTn>
                                        <p:tgtEl>
                                          <p:spTgt spid="29"/>
                                        </p:tgtEl>
                                        <p:attrNameLst>
                                          <p:attrName>ppt_w</p:attrName>
                                        </p:attrNameLst>
                                      </p:cBhvr>
                                    </p:anim>
                                    <p:anim by="(#ppt_w*0.50)" calcmode="lin" valueType="num">
                                      <p:cBhvr>
                                        <p:cTn id="57" dur="200" decel="50000" autoRev="1" fill="hold">
                                          <p:stCondLst>
                                            <p:cond delay="0"/>
                                          </p:stCondLst>
                                        </p:cTn>
                                        <p:tgtEl>
                                          <p:spTgt spid="29"/>
                                        </p:tgtEl>
                                        <p:attrNameLst>
                                          <p:attrName>ppt_x</p:attrName>
                                        </p:attrNameLst>
                                      </p:cBhvr>
                                    </p:anim>
                                    <p:anim from="(-#ppt_h/2)" to="(#ppt_y)" calcmode="lin" valueType="num">
                                      <p:cBhvr>
                                        <p:cTn id="58" dur="400" fill="hold">
                                          <p:stCondLst>
                                            <p:cond delay="0"/>
                                          </p:stCondLst>
                                        </p:cTn>
                                        <p:tgtEl>
                                          <p:spTgt spid="29"/>
                                        </p:tgtEl>
                                        <p:attrNameLst>
                                          <p:attrName>ppt_y</p:attrName>
                                        </p:attrNameLst>
                                      </p:cBhvr>
                                    </p:anim>
                                    <p:animRot by="21600000">
                                      <p:cBhvr>
                                        <p:cTn id="59" dur="400" fill="hold">
                                          <p:stCondLst>
                                            <p:cond delay="0"/>
                                          </p:stCondLst>
                                        </p:cTn>
                                        <p:tgtEl>
                                          <p:spTgt spid="29"/>
                                        </p:tgtEl>
                                        <p:attrNameLst>
                                          <p:attrName>r</p:attrName>
                                        </p:attrNameLst>
                                      </p:cBhvr>
                                    </p:animRot>
                                  </p:childTnLst>
                                </p:cTn>
                              </p:par>
                            </p:childTnLst>
                          </p:cTn>
                        </p:par>
                        <p:par>
                          <p:cTn id="60" fill="hold">
                            <p:stCondLst>
                              <p:cond delay="45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400" fill="hold"/>
                                        <p:tgtEl>
                                          <p:spTgt spid="30"/>
                                        </p:tgtEl>
                                        <p:attrNameLst>
                                          <p:attrName>ppt_w</p:attrName>
                                        </p:attrNameLst>
                                      </p:cBhvr>
                                      <p:tavLst>
                                        <p:tav tm="0">
                                          <p:val>
                                            <p:fltVal val="0"/>
                                          </p:val>
                                        </p:tav>
                                        <p:tav tm="100000">
                                          <p:val>
                                            <p:strVal val="#ppt_w"/>
                                          </p:val>
                                        </p:tav>
                                      </p:tavLst>
                                    </p:anim>
                                    <p:anim calcmode="lin" valueType="num">
                                      <p:cBhvr>
                                        <p:cTn id="64" dur="400" fill="hold"/>
                                        <p:tgtEl>
                                          <p:spTgt spid="30"/>
                                        </p:tgtEl>
                                        <p:attrNameLst>
                                          <p:attrName>ppt_h</p:attrName>
                                        </p:attrNameLst>
                                      </p:cBhvr>
                                      <p:tavLst>
                                        <p:tav tm="0">
                                          <p:val>
                                            <p:fltVal val="0"/>
                                          </p:val>
                                        </p:tav>
                                        <p:tav tm="100000">
                                          <p:val>
                                            <p:strVal val="#ppt_h"/>
                                          </p:val>
                                        </p:tav>
                                      </p:tavLst>
                                    </p:anim>
                                    <p:anim calcmode="lin" valueType="num">
                                      <p:cBhvr>
                                        <p:cTn id="65" dur="400" fill="hold"/>
                                        <p:tgtEl>
                                          <p:spTgt spid="30"/>
                                        </p:tgtEl>
                                        <p:attrNameLst>
                                          <p:attrName>style.rotation</p:attrName>
                                        </p:attrNameLst>
                                      </p:cBhvr>
                                      <p:tavLst>
                                        <p:tav tm="0">
                                          <p:val>
                                            <p:fltVal val="90"/>
                                          </p:val>
                                        </p:tav>
                                        <p:tav tm="100000">
                                          <p:val>
                                            <p:fltVal val="0"/>
                                          </p:val>
                                        </p:tav>
                                      </p:tavLst>
                                    </p:anim>
                                    <p:animEffect transition="in" filter="fade">
                                      <p:cBhvr>
                                        <p:cTn id="66" dur="400"/>
                                        <p:tgtEl>
                                          <p:spTgt spid="30"/>
                                        </p:tgtEl>
                                      </p:cBhvr>
                                    </p:animEffect>
                                  </p:childTnLst>
                                </p:cTn>
                              </p:par>
                            </p:childTnLst>
                          </p:cTn>
                        </p:par>
                        <p:par>
                          <p:cTn id="67" fill="hold">
                            <p:stCondLst>
                              <p:cond delay="5000"/>
                            </p:stCondLst>
                            <p:childTnLst>
                              <p:par>
                                <p:cTn id="68" presetID="22" presetClass="entr" presetSubtype="8"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p:stCondLst>
                              <p:cond delay="5500"/>
                            </p:stCondLst>
                            <p:childTnLst>
                              <p:par>
                                <p:cTn id="72" presetID="2" presetClass="entr" presetSubtype="4"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400" fill="hold"/>
                                        <p:tgtEl>
                                          <p:spTgt spid="31"/>
                                        </p:tgtEl>
                                        <p:attrNameLst>
                                          <p:attrName>ppt_x</p:attrName>
                                        </p:attrNameLst>
                                      </p:cBhvr>
                                      <p:tavLst>
                                        <p:tav tm="0">
                                          <p:val>
                                            <p:strVal val="#ppt_x"/>
                                          </p:val>
                                        </p:tav>
                                        <p:tav tm="100000">
                                          <p:val>
                                            <p:strVal val="#ppt_x"/>
                                          </p:val>
                                        </p:tav>
                                      </p:tavLst>
                                    </p:anim>
                                    <p:anim calcmode="lin" valueType="num">
                                      <p:cBhvr additive="base">
                                        <p:cTn id="75" dur="400" fill="hold"/>
                                        <p:tgtEl>
                                          <p:spTgt spid="31"/>
                                        </p:tgtEl>
                                        <p:attrNameLst>
                                          <p:attrName>ppt_y</p:attrName>
                                        </p:attrNameLst>
                                      </p:cBhvr>
                                      <p:tavLst>
                                        <p:tav tm="0">
                                          <p:val>
                                            <p:strVal val="1+#ppt_h/2"/>
                                          </p:val>
                                        </p:tav>
                                        <p:tav tm="100000">
                                          <p:val>
                                            <p:strVal val="#ppt_y"/>
                                          </p:val>
                                        </p:tav>
                                      </p:tavLst>
                                    </p:anim>
                                  </p:childTnLst>
                                </p:cTn>
                              </p:par>
                            </p:childTnLst>
                          </p:cTn>
                        </p:par>
                        <p:par>
                          <p:cTn id="76" fill="hold">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400" fill="hold"/>
                                        <p:tgtEl>
                                          <p:spTgt spid="34"/>
                                        </p:tgtEl>
                                        <p:attrNameLst>
                                          <p:attrName>ppt_x</p:attrName>
                                        </p:attrNameLst>
                                      </p:cBhvr>
                                      <p:tavLst>
                                        <p:tav tm="0">
                                          <p:val>
                                            <p:strVal val="#ppt_x"/>
                                          </p:val>
                                        </p:tav>
                                        <p:tav tm="100000">
                                          <p:val>
                                            <p:strVal val="#ppt_x"/>
                                          </p:val>
                                        </p:tav>
                                      </p:tavLst>
                                    </p:anim>
                                    <p:anim calcmode="lin" valueType="num">
                                      <p:cBhvr additive="base">
                                        <p:cTn id="84" dur="400" fill="hold"/>
                                        <p:tgtEl>
                                          <p:spTgt spid="34"/>
                                        </p:tgtEl>
                                        <p:attrNameLst>
                                          <p:attrName>ppt_y</p:attrName>
                                        </p:attrNameLst>
                                      </p:cBhvr>
                                      <p:tavLst>
                                        <p:tav tm="0">
                                          <p:val>
                                            <p:strVal val="1+#ppt_h/2"/>
                                          </p:val>
                                        </p:tav>
                                        <p:tav tm="100000">
                                          <p:val>
                                            <p:strVal val="#ppt_y"/>
                                          </p:val>
                                        </p:tav>
                                      </p:tavLst>
                                    </p:anim>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p:bldP spid="14" grpId="0"/>
      <p:bldP spid="17" grpId="0" animBg="1"/>
      <p:bldP spid="18" grpId="0"/>
      <p:bldP spid="25" grpId="0"/>
      <p:bldP spid="29" grpId="0"/>
      <p:bldP spid="30" grpId="0"/>
      <p:bldP spid="31" grpId="0" animBg="1"/>
      <p:bldP spid="32" grpId="0"/>
      <p:bldP spid="34" grpId="0" animBg="1"/>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bwMode="auto">
          <a:xfrm>
            <a:off x="936417" y="3800517"/>
            <a:ext cx="5767941" cy="2332733"/>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党支部的制度建设</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三</a:t>
            </a:r>
          </a:p>
        </p:txBody>
      </p:sp>
      <p:sp>
        <p:nvSpPr>
          <p:cNvPr id="2" name="矩形 1"/>
          <p:cNvSpPr/>
          <p:nvPr/>
        </p:nvSpPr>
        <p:spPr>
          <a:xfrm>
            <a:off x="1131328" y="3916432"/>
            <a:ext cx="5378116" cy="2031325"/>
          </a:xfrm>
          <a:prstGeom prst="rect">
            <a:avLst/>
          </a:prstGeom>
        </p:spPr>
        <p:txBody>
          <a:bodyPr wrap="square">
            <a:spAutoFit/>
          </a:bodyPr>
          <a:lstStyle/>
          <a:p>
            <a:pPr algn="just" eaLnBrk="1"/>
            <a:r>
              <a:rPr lang="zh-CN" altLang="en-US" dirty="0">
                <a:solidFill>
                  <a:schemeClr val="accent1"/>
                </a:solidFill>
                <a:latin typeface="+mj-ea"/>
                <a:ea typeface="+mj-ea"/>
              </a:rPr>
              <a:t>“创先争优”活动，即创建先进基层党组织，争做优秀共产党员活动。这是在基层党组织中广泛开展并富有成效的一种活动形式。党员的模范带头作用不是口头，而应落实在行动上。“创先争优”活动是先锋模范作用的重要体现，因此必须形成一种制度坚持下去。一是制定“创先争优”活动规划。二是活动规划的实施。三是评比表彰。</a:t>
            </a:r>
          </a:p>
        </p:txBody>
      </p:sp>
      <p:sp>
        <p:nvSpPr>
          <p:cNvPr id="18" name="TextBox 84"/>
          <p:cNvSpPr txBox="1">
            <a:spLocks noChangeArrowheads="1"/>
          </p:cNvSpPr>
          <p:nvPr/>
        </p:nvSpPr>
        <p:spPr bwMode="auto">
          <a:xfrm>
            <a:off x="890337" y="1064589"/>
            <a:ext cx="5814022" cy="19389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gn="just">
              <a:defRPr>
                <a:solidFill>
                  <a:schemeClr val="accent1"/>
                </a:solidFill>
                <a:latin typeface="+mn-ea"/>
                <a:ea typeface="+mn-ea"/>
              </a:defRPr>
            </a:lvl1pPr>
          </a:lstStyle>
          <a:p>
            <a:pPr eaLnBrk="1"/>
            <a:r>
              <a:rPr lang="zh-CN" altLang="en-US" sz="2000" dirty="0">
                <a:latin typeface="+mj-ea"/>
                <a:ea typeface="+mj-ea"/>
              </a:rPr>
              <a:t>党支部的制度建设，大体包括党务工作、党员教育管理、党内生活和等方面的内容。如：支部党员大会制度、支部委员会会议制度、支部组织生活制度、工作报告制度、民主评议党员制度、发展党员制度、党支部工作目标管理制度、党小组会制度、党课制度、创先争优制度等。</a:t>
            </a:r>
          </a:p>
        </p:txBody>
      </p:sp>
      <p:sp>
        <p:nvSpPr>
          <p:cNvPr id="22" name="Freeform 7"/>
          <p:cNvSpPr/>
          <p:nvPr/>
        </p:nvSpPr>
        <p:spPr bwMode="auto">
          <a:xfrm flipH="1">
            <a:off x="9759825" y="1674507"/>
            <a:ext cx="1292225" cy="4079875"/>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Oval 8"/>
          <p:cNvSpPr>
            <a:spLocks noChangeArrowheads="1"/>
          </p:cNvSpPr>
          <p:nvPr/>
        </p:nvSpPr>
        <p:spPr bwMode="auto">
          <a:xfrm flipH="1">
            <a:off x="9432800" y="1236357"/>
            <a:ext cx="1219200" cy="1220788"/>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24" name="Oval 9"/>
          <p:cNvSpPr>
            <a:spLocks noChangeArrowheads="1"/>
          </p:cNvSpPr>
          <p:nvPr/>
        </p:nvSpPr>
        <p:spPr bwMode="auto">
          <a:xfrm flipH="1">
            <a:off x="10307512" y="3095320"/>
            <a:ext cx="1220788" cy="1219200"/>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25" name="Oval 10"/>
          <p:cNvSpPr>
            <a:spLocks noChangeArrowheads="1"/>
          </p:cNvSpPr>
          <p:nvPr/>
        </p:nvSpPr>
        <p:spPr bwMode="auto">
          <a:xfrm flipH="1">
            <a:off x="9307387" y="4897132"/>
            <a:ext cx="1220788" cy="1219200"/>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29" name="Line 11"/>
          <p:cNvSpPr>
            <a:spLocks noChangeShapeType="1"/>
          </p:cNvSpPr>
          <p:nvPr/>
        </p:nvSpPr>
        <p:spPr bwMode="auto">
          <a:xfrm flipH="1">
            <a:off x="8661698" y="2168433"/>
            <a:ext cx="721169" cy="900752"/>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Line 12"/>
          <p:cNvSpPr>
            <a:spLocks noChangeShapeType="1"/>
          </p:cNvSpPr>
          <p:nvPr/>
        </p:nvSpPr>
        <p:spPr bwMode="auto">
          <a:xfrm flipH="1" flipV="1">
            <a:off x="8689458" y="4386080"/>
            <a:ext cx="646377" cy="798508"/>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Line 13"/>
          <p:cNvSpPr>
            <a:spLocks noChangeShapeType="1"/>
          </p:cNvSpPr>
          <p:nvPr/>
        </p:nvSpPr>
        <p:spPr bwMode="auto">
          <a:xfrm flipH="1">
            <a:off x="8819718" y="3701105"/>
            <a:ext cx="1295341" cy="0"/>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Oval 14"/>
          <p:cNvSpPr>
            <a:spLocks noChangeArrowheads="1"/>
          </p:cNvSpPr>
          <p:nvPr/>
        </p:nvSpPr>
        <p:spPr bwMode="auto">
          <a:xfrm flipH="1">
            <a:off x="7039304" y="2938157"/>
            <a:ext cx="1625600" cy="1625600"/>
          </a:xfrm>
          <a:prstGeom prst="ellipse">
            <a:avLst/>
          </a:prstGeom>
          <a:solidFill>
            <a:schemeClr val="tx1"/>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33" name="TextBox 38"/>
          <p:cNvSpPr txBox="1"/>
          <p:nvPr/>
        </p:nvSpPr>
        <p:spPr>
          <a:xfrm flipH="1">
            <a:off x="9584425" y="1460347"/>
            <a:ext cx="915950" cy="769441"/>
          </a:xfrm>
          <a:prstGeom prst="rect">
            <a:avLst/>
          </a:prstGeom>
          <a:noFill/>
        </p:spPr>
        <p:txBody>
          <a:bodyPr wrap="square" rtlCol="0">
            <a:spAutoFit/>
          </a:bodyPr>
          <a:lstStyle/>
          <a:p>
            <a:pPr algn="ctr"/>
            <a:r>
              <a:rPr lang="zh-CN" altLang="en-US" sz="2200" dirty="0">
                <a:solidFill>
                  <a:schemeClr val="bg2"/>
                </a:solidFill>
                <a:latin typeface="+mj-ea"/>
                <a:ea typeface="+mj-ea"/>
              </a:rPr>
              <a:t>党务工作</a:t>
            </a:r>
            <a:endParaRPr lang="en-US" altLang="zh-CN" sz="2200" b="1" dirty="0">
              <a:solidFill>
                <a:schemeClr val="bg2"/>
              </a:solidFill>
              <a:latin typeface="+mj-ea"/>
              <a:ea typeface="+mj-ea"/>
            </a:endParaRPr>
          </a:p>
        </p:txBody>
      </p:sp>
      <p:sp>
        <p:nvSpPr>
          <p:cNvPr id="34" name="TextBox 39"/>
          <p:cNvSpPr txBox="1"/>
          <p:nvPr/>
        </p:nvSpPr>
        <p:spPr>
          <a:xfrm flipH="1">
            <a:off x="10372248" y="3362551"/>
            <a:ext cx="1091316" cy="769441"/>
          </a:xfrm>
          <a:prstGeom prst="rect">
            <a:avLst/>
          </a:prstGeom>
          <a:noFill/>
        </p:spPr>
        <p:txBody>
          <a:bodyPr wrap="square" rtlCol="0">
            <a:spAutoFit/>
          </a:bodyPr>
          <a:lstStyle>
            <a:defPPr>
              <a:defRPr lang="zh-CN"/>
            </a:defPPr>
            <a:lvl1pPr algn="ctr">
              <a:defRPr sz="2000">
                <a:solidFill>
                  <a:schemeClr val="accent2"/>
                </a:solidFill>
                <a:latin typeface="+mn-ea"/>
                <a:ea typeface="+mn-ea"/>
              </a:defRPr>
            </a:lvl1pPr>
          </a:lstStyle>
          <a:p>
            <a:r>
              <a:rPr lang="zh-CN" altLang="en-US" sz="2200" dirty="0">
                <a:solidFill>
                  <a:schemeClr val="bg2"/>
                </a:solidFill>
                <a:latin typeface="+mj-ea"/>
                <a:ea typeface="+mj-ea"/>
              </a:rPr>
              <a:t>党员教育管理</a:t>
            </a:r>
            <a:endParaRPr lang="en-US" altLang="zh-CN" sz="2200" b="1" dirty="0">
              <a:solidFill>
                <a:schemeClr val="bg2"/>
              </a:solidFill>
              <a:latin typeface="+mj-ea"/>
              <a:ea typeface="+mj-ea"/>
            </a:endParaRPr>
          </a:p>
        </p:txBody>
      </p:sp>
      <p:sp>
        <p:nvSpPr>
          <p:cNvPr id="35" name="TextBox 40"/>
          <p:cNvSpPr txBox="1"/>
          <p:nvPr/>
        </p:nvSpPr>
        <p:spPr>
          <a:xfrm flipH="1">
            <a:off x="9504332" y="5164055"/>
            <a:ext cx="803180" cy="769441"/>
          </a:xfrm>
          <a:prstGeom prst="rect">
            <a:avLst/>
          </a:prstGeom>
          <a:noFill/>
        </p:spPr>
        <p:txBody>
          <a:bodyPr wrap="square" rtlCol="0">
            <a:spAutoFit/>
          </a:bodyPr>
          <a:lstStyle>
            <a:defPPr>
              <a:defRPr lang="zh-CN"/>
            </a:defPPr>
            <a:lvl1pPr algn="ctr">
              <a:defRPr sz="2000">
                <a:solidFill>
                  <a:schemeClr val="accent2"/>
                </a:solidFill>
                <a:latin typeface="+mn-ea"/>
                <a:ea typeface="+mn-ea"/>
              </a:defRPr>
            </a:lvl1pPr>
          </a:lstStyle>
          <a:p>
            <a:r>
              <a:rPr lang="zh-CN" altLang="en-US" sz="2200" dirty="0">
                <a:solidFill>
                  <a:schemeClr val="bg2"/>
                </a:solidFill>
                <a:latin typeface="+mj-ea"/>
                <a:ea typeface="+mj-ea"/>
              </a:rPr>
              <a:t>党内生活</a:t>
            </a:r>
            <a:endParaRPr lang="en-US" altLang="zh-CN" sz="2200" b="1" dirty="0">
              <a:solidFill>
                <a:schemeClr val="bg2"/>
              </a:solidFill>
              <a:latin typeface="+mj-ea"/>
              <a:ea typeface="+mj-ea"/>
            </a:endParaRPr>
          </a:p>
        </p:txBody>
      </p:sp>
      <p:sp>
        <p:nvSpPr>
          <p:cNvPr id="36" name="TextBox 41"/>
          <p:cNvSpPr txBox="1"/>
          <p:nvPr/>
        </p:nvSpPr>
        <p:spPr>
          <a:xfrm flipH="1">
            <a:off x="7104641" y="3195001"/>
            <a:ext cx="1483284" cy="94591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algn="ctr">
              <a:defRPr sz="2000">
                <a:solidFill>
                  <a:schemeClr val="accent1"/>
                </a:solidFill>
                <a:latin typeface="+mn-ea"/>
                <a:ea typeface="+mn-ea"/>
              </a:defRPr>
            </a:lvl1pPr>
          </a:lstStyle>
          <a:p>
            <a:r>
              <a:rPr lang="zh-CN" altLang="en-US" sz="3600" dirty="0">
                <a:solidFill>
                  <a:schemeClr val="bg2"/>
                </a:solidFill>
                <a:latin typeface="+mj-ea"/>
              </a:rPr>
              <a:t>制度建设</a:t>
            </a:r>
            <a:endParaRPr lang="en-US" altLang="zh-CN" sz="3600" dirty="0">
              <a:solidFill>
                <a:schemeClr val="bg2"/>
              </a:solidFill>
            </a:endParaRPr>
          </a:p>
        </p:txBody>
      </p:sp>
      <p:sp>
        <p:nvSpPr>
          <p:cNvPr id="4" name="矩形 3"/>
          <p:cNvSpPr/>
          <p:nvPr/>
        </p:nvSpPr>
        <p:spPr>
          <a:xfrm>
            <a:off x="936415" y="3400408"/>
            <a:ext cx="5767943" cy="400110"/>
          </a:xfrm>
          <a:prstGeom prst="rect">
            <a:avLst/>
          </a:prstGeom>
          <a:solidFill>
            <a:schemeClr val="tx1"/>
          </a:solidFill>
        </p:spPr>
        <p:txBody>
          <a:bodyPr wrap="square">
            <a:spAutoFit/>
          </a:bodyPr>
          <a:lstStyle/>
          <a:p>
            <a:pPr algn="just" eaLnBrk="1"/>
            <a:r>
              <a:rPr lang="zh-CN" altLang="en-US" sz="2000" b="1" dirty="0">
                <a:solidFill>
                  <a:schemeClr val="bg2"/>
                </a:solidFill>
                <a:latin typeface="+mj-ea"/>
                <a:ea typeface="+mj-ea"/>
              </a:rPr>
              <a:t>什么是“创先争优”活动？</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wipe(up)">
                                      <p:cBhvr>
                                        <p:cTn id="27" dur="500"/>
                                        <p:tgtEl>
                                          <p:spTgt spid="18">
                                            <p:txEl>
                                              <p:pRg st="0" end="0"/>
                                            </p:txEl>
                                          </p:spTgt>
                                        </p:tgtEl>
                                      </p:cBhvr>
                                    </p:animEffect>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par>
                          <p:cTn id="40" fill="hold">
                            <p:stCondLst>
                              <p:cond delay="35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500"/>
                                        <p:tgtEl>
                                          <p:spTgt spid="32"/>
                                        </p:tgtEl>
                                      </p:cBhvr>
                                    </p:animEffect>
                                  </p:childTnLst>
                                </p:cTn>
                              </p:par>
                            </p:childTnLst>
                          </p:cTn>
                        </p:par>
                        <p:par>
                          <p:cTn id="44" fill="hold">
                            <p:stCondLst>
                              <p:cond delay="4000"/>
                            </p:stCondLst>
                            <p:childTnLst>
                              <p:par>
                                <p:cTn id="45" presetID="31"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 calcmode="lin" valueType="num">
                                      <p:cBhvr>
                                        <p:cTn id="49" dur="500" fill="hold"/>
                                        <p:tgtEl>
                                          <p:spTgt spid="36"/>
                                        </p:tgtEl>
                                        <p:attrNameLst>
                                          <p:attrName>style.rotation</p:attrName>
                                        </p:attrNameLst>
                                      </p:cBhvr>
                                      <p:tavLst>
                                        <p:tav tm="0">
                                          <p:val>
                                            <p:fltVal val="90"/>
                                          </p:val>
                                        </p:tav>
                                        <p:tav tm="100000">
                                          <p:val>
                                            <p:fltVal val="0"/>
                                          </p:val>
                                        </p:tav>
                                      </p:tavLst>
                                    </p:anim>
                                    <p:animEffect transition="in" filter="fade">
                                      <p:cBhvr>
                                        <p:cTn id="50" dur="500"/>
                                        <p:tgtEl>
                                          <p:spTgt spid="36"/>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par>
                                <p:cTn id="67" presetID="53" presetClass="entr" presetSubtype="16" fill="hold" grpId="0" nodeType="withEffect">
                                  <p:stCondLst>
                                    <p:cond delay="10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childTnLst>
                          </p:cTn>
                        </p:par>
                        <p:par>
                          <p:cTn id="77" fill="hold">
                            <p:stCondLst>
                              <p:cond delay="5500"/>
                            </p:stCondLst>
                            <p:childTnLst>
                              <p:par>
                                <p:cTn id="78" presetID="16" presetClass="entr" presetSubtype="42"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barn(outHorizontal)">
                                      <p:cBhvr>
                                        <p:cTn id="80" dur="500"/>
                                        <p:tgtEl>
                                          <p:spTgt spid="22"/>
                                        </p:tgtEl>
                                      </p:cBhvr>
                                    </p:animEffect>
                                  </p:childTnLst>
                                </p:cTn>
                              </p:par>
                            </p:childTnLst>
                          </p:cTn>
                        </p:par>
                        <p:par>
                          <p:cTn id="81" fill="hold">
                            <p:stCondLst>
                              <p:cond delay="6000"/>
                            </p:stCondLst>
                            <p:childTnLst>
                              <p:par>
                                <p:cTn id="82" presetID="31" presetClass="entr" presetSubtype="0"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p:cTn id="84" dur="500" fill="hold"/>
                                        <p:tgtEl>
                                          <p:spTgt spid="33"/>
                                        </p:tgtEl>
                                        <p:attrNameLst>
                                          <p:attrName>ppt_w</p:attrName>
                                        </p:attrNameLst>
                                      </p:cBhvr>
                                      <p:tavLst>
                                        <p:tav tm="0">
                                          <p:val>
                                            <p:fltVal val="0"/>
                                          </p:val>
                                        </p:tav>
                                        <p:tav tm="100000">
                                          <p:val>
                                            <p:strVal val="#ppt_w"/>
                                          </p:val>
                                        </p:tav>
                                      </p:tavLst>
                                    </p:anim>
                                    <p:anim calcmode="lin" valueType="num">
                                      <p:cBhvr>
                                        <p:cTn id="85" dur="500" fill="hold"/>
                                        <p:tgtEl>
                                          <p:spTgt spid="33"/>
                                        </p:tgtEl>
                                        <p:attrNameLst>
                                          <p:attrName>ppt_h</p:attrName>
                                        </p:attrNameLst>
                                      </p:cBhvr>
                                      <p:tavLst>
                                        <p:tav tm="0">
                                          <p:val>
                                            <p:fltVal val="0"/>
                                          </p:val>
                                        </p:tav>
                                        <p:tav tm="100000">
                                          <p:val>
                                            <p:strVal val="#ppt_h"/>
                                          </p:val>
                                        </p:tav>
                                      </p:tavLst>
                                    </p:anim>
                                    <p:anim calcmode="lin" valueType="num">
                                      <p:cBhvr>
                                        <p:cTn id="86" dur="500" fill="hold"/>
                                        <p:tgtEl>
                                          <p:spTgt spid="33"/>
                                        </p:tgtEl>
                                        <p:attrNameLst>
                                          <p:attrName>style.rotation</p:attrName>
                                        </p:attrNameLst>
                                      </p:cBhvr>
                                      <p:tavLst>
                                        <p:tav tm="0">
                                          <p:val>
                                            <p:fltVal val="90"/>
                                          </p:val>
                                        </p:tav>
                                        <p:tav tm="100000">
                                          <p:val>
                                            <p:fltVal val="0"/>
                                          </p:val>
                                        </p:tav>
                                      </p:tavLst>
                                    </p:anim>
                                    <p:animEffect transition="in" filter="fade">
                                      <p:cBhvr>
                                        <p:cTn id="87" dur="500"/>
                                        <p:tgtEl>
                                          <p:spTgt spid="33"/>
                                        </p:tgtEl>
                                      </p:cBhvr>
                                    </p:animEffect>
                                  </p:childTnLst>
                                </p:cTn>
                              </p:par>
                              <p:par>
                                <p:cTn id="88" presetID="8" presetClass="emph" presetSubtype="0" fill="hold" grpId="1" nodeType="withEffect">
                                  <p:stCondLst>
                                    <p:cond delay="0"/>
                                  </p:stCondLst>
                                  <p:childTnLst>
                                    <p:animRot by="21600000">
                                      <p:cBhvr>
                                        <p:cTn id="89" dur="500" fill="hold"/>
                                        <p:tgtEl>
                                          <p:spTgt spid="33"/>
                                        </p:tgtEl>
                                        <p:attrNameLst>
                                          <p:attrName>r</p:attrName>
                                        </p:attrNameLst>
                                      </p:cBhvr>
                                    </p:animRot>
                                  </p:childTnLst>
                                </p:cTn>
                              </p:par>
                            </p:childTnLst>
                          </p:cTn>
                        </p:par>
                        <p:par>
                          <p:cTn id="90" fill="hold">
                            <p:stCondLst>
                              <p:cond delay="6500"/>
                            </p:stCondLst>
                            <p:childTnLst>
                              <p:par>
                                <p:cTn id="91" presetID="31" presetClass="entr" presetSubtype="0" fill="hold" grpId="0" nodeType="after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p:cTn id="93" dur="500" fill="hold"/>
                                        <p:tgtEl>
                                          <p:spTgt spid="34"/>
                                        </p:tgtEl>
                                        <p:attrNameLst>
                                          <p:attrName>ppt_w</p:attrName>
                                        </p:attrNameLst>
                                      </p:cBhvr>
                                      <p:tavLst>
                                        <p:tav tm="0">
                                          <p:val>
                                            <p:fltVal val="0"/>
                                          </p:val>
                                        </p:tav>
                                        <p:tav tm="100000">
                                          <p:val>
                                            <p:strVal val="#ppt_w"/>
                                          </p:val>
                                        </p:tav>
                                      </p:tavLst>
                                    </p:anim>
                                    <p:anim calcmode="lin" valueType="num">
                                      <p:cBhvr>
                                        <p:cTn id="94" dur="500" fill="hold"/>
                                        <p:tgtEl>
                                          <p:spTgt spid="34"/>
                                        </p:tgtEl>
                                        <p:attrNameLst>
                                          <p:attrName>ppt_h</p:attrName>
                                        </p:attrNameLst>
                                      </p:cBhvr>
                                      <p:tavLst>
                                        <p:tav tm="0">
                                          <p:val>
                                            <p:fltVal val="0"/>
                                          </p:val>
                                        </p:tav>
                                        <p:tav tm="100000">
                                          <p:val>
                                            <p:strVal val="#ppt_h"/>
                                          </p:val>
                                        </p:tav>
                                      </p:tavLst>
                                    </p:anim>
                                    <p:anim calcmode="lin" valueType="num">
                                      <p:cBhvr>
                                        <p:cTn id="95" dur="500" fill="hold"/>
                                        <p:tgtEl>
                                          <p:spTgt spid="34"/>
                                        </p:tgtEl>
                                        <p:attrNameLst>
                                          <p:attrName>style.rotation</p:attrName>
                                        </p:attrNameLst>
                                      </p:cBhvr>
                                      <p:tavLst>
                                        <p:tav tm="0">
                                          <p:val>
                                            <p:fltVal val="90"/>
                                          </p:val>
                                        </p:tav>
                                        <p:tav tm="100000">
                                          <p:val>
                                            <p:fltVal val="0"/>
                                          </p:val>
                                        </p:tav>
                                      </p:tavLst>
                                    </p:anim>
                                    <p:animEffect transition="in" filter="fade">
                                      <p:cBhvr>
                                        <p:cTn id="96" dur="500"/>
                                        <p:tgtEl>
                                          <p:spTgt spid="34"/>
                                        </p:tgtEl>
                                      </p:cBhvr>
                                    </p:animEffect>
                                  </p:childTnLst>
                                </p:cTn>
                              </p:par>
                              <p:par>
                                <p:cTn id="97" presetID="8" presetClass="emph" presetSubtype="0" fill="hold" grpId="1" nodeType="withEffect">
                                  <p:stCondLst>
                                    <p:cond delay="0"/>
                                  </p:stCondLst>
                                  <p:childTnLst>
                                    <p:animRot by="21600000">
                                      <p:cBhvr>
                                        <p:cTn id="98" dur="500" fill="hold"/>
                                        <p:tgtEl>
                                          <p:spTgt spid="34"/>
                                        </p:tgtEl>
                                        <p:attrNameLst>
                                          <p:attrName>r</p:attrName>
                                        </p:attrNameLst>
                                      </p:cBhvr>
                                    </p:animRot>
                                  </p:childTnLst>
                                </p:cTn>
                              </p:par>
                            </p:childTnLst>
                          </p:cTn>
                        </p:par>
                        <p:par>
                          <p:cTn id="99" fill="hold">
                            <p:stCondLst>
                              <p:cond delay="7000"/>
                            </p:stCondLst>
                            <p:childTnLst>
                              <p:par>
                                <p:cTn id="100" presetID="31" presetClass="entr" presetSubtype="0"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p:cTn id="102" dur="500" fill="hold"/>
                                        <p:tgtEl>
                                          <p:spTgt spid="35"/>
                                        </p:tgtEl>
                                        <p:attrNameLst>
                                          <p:attrName>ppt_w</p:attrName>
                                        </p:attrNameLst>
                                      </p:cBhvr>
                                      <p:tavLst>
                                        <p:tav tm="0">
                                          <p:val>
                                            <p:fltVal val="0"/>
                                          </p:val>
                                        </p:tav>
                                        <p:tav tm="100000">
                                          <p:val>
                                            <p:strVal val="#ppt_w"/>
                                          </p:val>
                                        </p:tav>
                                      </p:tavLst>
                                    </p:anim>
                                    <p:anim calcmode="lin" valueType="num">
                                      <p:cBhvr>
                                        <p:cTn id="103" dur="500" fill="hold"/>
                                        <p:tgtEl>
                                          <p:spTgt spid="35"/>
                                        </p:tgtEl>
                                        <p:attrNameLst>
                                          <p:attrName>ppt_h</p:attrName>
                                        </p:attrNameLst>
                                      </p:cBhvr>
                                      <p:tavLst>
                                        <p:tav tm="0">
                                          <p:val>
                                            <p:fltVal val="0"/>
                                          </p:val>
                                        </p:tav>
                                        <p:tav tm="100000">
                                          <p:val>
                                            <p:strVal val="#ppt_h"/>
                                          </p:val>
                                        </p:tav>
                                      </p:tavLst>
                                    </p:anim>
                                    <p:anim calcmode="lin" valueType="num">
                                      <p:cBhvr>
                                        <p:cTn id="104" dur="500" fill="hold"/>
                                        <p:tgtEl>
                                          <p:spTgt spid="35"/>
                                        </p:tgtEl>
                                        <p:attrNameLst>
                                          <p:attrName>style.rotation</p:attrName>
                                        </p:attrNameLst>
                                      </p:cBhvr>
                                      <p:tavLst>
                                        <p:tav tm="0">
                                          <p:val>
                                            <p:fltVal val="90"/>
                                          </p:val>
                                        </p:tav>
                                        <p:tav tm="100000">
                                          <p:val>
                                            <p:fltVal val="0"/>
                                          </p:val>
                                        </p:tav>
                                      </p:tavLst>
                                    </p:anim>
                                    <p:animEffect transition="in" filter="fade">
                                      <p:cBhvr>
                                        <p:cTn id="105" dur="500"/>
                                        <p:tgtEl>
                                          <p:spTgt spid="35"/>
                                        </p:tgtEl>
                                      </p:cBhvr>
                                    </p:animEffect>
                                  </p:childTnLst>
                                </p:cTn>
                              </p:par>
                              <p:par>
                                <p:cTn id="106" presetID="8" presetClass="emph" presetSubtype="0" fill="hold" grpId="1" nodeType="withEffect">
                                  <p:stCondLst>
                                    <p:cond delay="0"/>
                                  </p:stCondLst>
                                  <p:childTnLst>
                                    <p:animRot by="21600000">
                                      <p:cBhvr>
                                        <p:cTn id="107" dur="5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6" grpId="0"/>
      <p:bldP spid="27" grpId="0" animBg="1"/>
      <p:bldP spid="27" grpId="1" animBg="1"/>
      <p:bldP spid="28" grpId="0"/>
      <p:bldP spid="2" grpId="0"/>
      <p:bldP spid="22" grpId="0" animBg="1"/>
      <p:bldP spid="23" grpId="0" animBg="1"/>
      <p:bldP spid="24" grpId="0" animBg="1"/>
      <p:bldP spid="25" grpId="0" animBg="1"/>
      <p:bldP spid="29" grpId="0" animBg="1"/>
      <p:bldP spid="30" grpId="0" animBg="1"/>
      <p:bldP spid="31" grpId="0" animBg="1"/>
      <p:bldP spid="32" grpId="0" animBg="1"/>
      <p:bldP spid="33" grpId="0"/>
      <p:bldP spid="33" grpId="1"/>
      <p:bldP spid="34" grpId="0"/>
      <p:bldP spid="34" grpId="1"/>
      <p:bldP spid="35" grpId="0"/>
      <p:bldP spid="35" grpId="1"/>
      <p:bldP spid="36"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37901"/>
            <a:ext cx="12196763" cy="2820099"/>
          </a:xfrm>
          <a:prstGeom prst="rect">
            <a:avLst/>
          </a:prstGeom>
        </p:spPr>
      </p:pic>
      <p:grpSp>
        <p:nvGrpSpPr>
          <p:cNvPr id="27" name="组合 26"/>
          <p:cNvGrpSpPr/>
          <p:nvPr/>
        </p:nvGrpSpPr>
        <p:grpSpPr bwMode="auto">
          <a:xfrm>
            <a:off x="401638" y="708025"/>
            <a:ext cx="936625" cy="682625"/>
            <a:chOff x="10880469" y="157398"/>
            <a:chExt cx="1210972" cy="882066"/>
          </a:xfrm>
        </p:grpSpPr>
        <p:sp>
          <p:nvSpPr>
            <p:cNvPr id="28" name="Freeform 6"/>
            <p:cNvSpPr/>
            <p:nvPr/>
          </p:nvSpPr>
          <p:spPr bwMode="auto">
            <a:xfrm>
              <a:off x="10880469" y="822257"/>
              <a:ext cx="172322" cy="217207"/>
            </a:xfrm>
            <a:custGeom>
              <a:avLst/>
              <a:gdLst>
                <a:gd name="T0" fmla="*/ 75028382 w 1173"/>
                <a:gd name="T1" fmla="*/ 35791346 h 1472"/>
                <a:gd name="T2" fmla="*/ 72640260 w 1173"/>
                <a:gd name="T3" fmla="*/ 3144337 h 1472"/>
                <a:gd name="T4" fmla="*/ 70782767 w 1173"/>
                <a:gd name="T5" fmla="*/ 3612542 h 1472"/>
                <a:gd name="T6" fmla="*/ 66537153 w 1173"/>
                <a:gd name="T7" fmla="*/ 4549247 h 1472"/>
                <a:gd name="T8" fmla="*/ 60964674 w 1173"/>
                <a:gd name="T9" fmla="*/ 3612542 h 1472"/>
                <a:gd name="T10" fmla="*/ 41726751 w 1173"/>
                <a:gd name="T11" fmla="*/ 334516 h 1472"/>
                <a:gd name="T12" fmla="*/ 0 w 1173"/>
                <a:gd name="T13" fmla="*/ 51379047 h 1472"/>
                <a:gd name="T14" fmla="*/ 42655351 w 1173"/>
                <a:gd name="T15" fmla="*/ 98141855 h 1472"/>
                <a:gd name="T16" fmla="*/ 77814621 w 1173"/>
                <a:gd name="T17" fmla="*/ 72653085 h 1472"/>
                <a:gd name="T18" fmla="*/ 72175887 w 1173"/>
                <a:gd name="T19" fmla="*/ 69308068 h 1472"/>
                <a:gd name="T20" fmla="*/ 45905964 w 1173"/>
                <a:gd name="T21" fmla="*/ 91585656 h 1472"/>
                <a:gd name="T22" fmla="*/ 19238069 w 1173"/>
                <a:gd name="T23" fmla="*/ 48502235 h 1472"/>
                <a:gd name="T24" fmla="*/ 42655351 w 1173"/>
                <a:gd name="T25" fmla="*/ 6957559 h 1472"/>
                <a:gd name="T26" fmla="*/ 69389647 w 1173"/>
                <a:gd name="T27" fmla="*/ 38132814 h 1472"/>
                <a:gd name="T28" fmla="*/ 75028382 w 1173"/>
                <a:gd name="T29" fmla="*/ 35791346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7"/>
            <p:cNvSpPr>
              <a:spLocks noEditPoints="1"/>
            </p:cNvSpPr>
            <p:nvPr/>
          </p:nvSpPr>
          <p:spPr bwMode="auto">
            <a:xfrm>
              <a:off x="11100841" y="818587"/>
              <a:ext cx="990600" cy="201613"/>
            </a:xfrm>
            <a:custGeom>
              <a:avLst/>
              <a:gdLst>
                <a:gd name="T0" fmla="*/ 9992198 w 2195"/>
                <a:gd name="T1" fmla="*/ 57089100 h 445"/>
                <a:gd name="T2" fmla="*/ 51389349 w 2195"/>
                <a:gd name="T3" fmla="*/ 56678625 h 445"/>
                <a:gd name="T4" fmla="*/ 30996980 w 2195"/>
                <a:gd name="T5" fmla="*/ 90972769 h 445"/>
                <a:gd name="T6" fmla="*/ 31812476 w 2195"/>
                <a:gd name="T7" fmla="*/ 21562624 h 445"/>
                <a:gd name="T8" fmla="*/ 30996980 w 2195"/>
                <a:gd name="T9" fmla="*/ 90972769 h 445"/>
                <a:gd name="T10" fmla="*/ 135610658 w 2195"/>
                <a:gd name="T11" fmla="*/ 89124726 h 445"/>
                <a:gd name="T12" fmla="*/ 126026434 w 2195"/>
                <a:gd name="T13" fmla="*/ 48053666 h 445"/>
                <a:gd name="T14" fmla="*/ 90951070 w 2195"/>
                <a:gd name="T15" fmla="*/ 48464141 h 445"/>
                <a:gd name="T16" fmla="*/ 81570382 w 2195"/>
                <a:gd name="T17" fmla="*/ 89535654 h 445"/>
                <a:gd name="T18" fmla="*/ 90951070 w 2195"/>
                <a:gd name="T19" fmla="*/ 22794502 h 445"/>
                <a:gd name="T20" fmla="*/ 112770897 w 2195"/>
                <a:gd name="T21" fmla="*/ 20946458 h 445"/>
                <a:gd name="T22" fmla="*/ 182921624 w 2195"/>
                <a:gd name="T23" fmla="*/ 83580142 h 445"/>
                <a:gd name="T24" fmla="*/ 174764405 w 2195"/>
                <a:gd name="T25" fmla="*/ 90562294 h 445"/>
                <a:gd name="T26" fmla="*/ 161101346 w 2195"/>
                <a:gd name="T27" fmla="*/ 31008986 h 445"/>
                <a:gd name="T28" fmla="*/ 151925095 w 2195"/>
                <a:gd name="T29" fmla="*/ 22794502 h 445"/>
                <a:gd name="T30" fmla="*/ 161101346 w 2195"/>
                <a:gd name="T31" fmla="*/ 4928418 h 445"/>
                <a:gd name="T32" fmla="*/ 170686021 w 2195"/>
                <a:gd name="T33" fmla="*/ 22794502 h 445"/>
                <a:gd name="T34" fmla="*/ 182921624 w 2195"/>
                <a:gd name="T35" fmla="*/ 31008986 h 445"/>
                <a:gd name="T36" fmla="*/ 170686021 w 2195"/>
                <a:gd name="T37" fmla="*/ 75981823 h 445"/>
                <a:gd name="T38" fmla="*/ 182921624 w 2195"/>
                <a:gd name="T39" fmla="*/ 83580142 h 445"/>
                <a:gd name="T40" fmla="*/ 247566058 w 2195"/>
                <a:gd name="T41" fmla="*/ 51133587 h 445"/>
                <a:gd name="T42" fmla="*/ 208004338 w 2195"/>
                <a:gd name="T43" fmla="*/ 51133587 h 445"/>
                <a:gd name="T44" fmla="*/ 257558708 w 2195"/>
                <a:gd name="T45" fmla="*/ 71258642 h 445"/>
                <a:gd name="T46" fmla="*/ 196992657 w 2195"/>
                <a:gd name="T47" fmla="*/ 57089100 h 445"/>
                <a:gd name="T48" fmla="*/ 257966230 w 2195"/>
                <a:gd name="T49" fmla="*/ 57089100 h 445"/>
                <a:gd name="T50" fmla="*/ 207596815 w 2195"/>
                <a:gd name="T51" fmla="*/ 59348071 h 445"/>
                <a:gd name="T52" fmla="*/ 247566058 w 2195"/>
                <a:gd name="T53" fmla="*/ 68589196 h 445"/>
                <a:gd name="T54" fmla="*/ 331583831 w 2195"/>
                <a:gd name="T55" fmla="*/ 89124726 h 445"/>
                <a:gd name="T56" fmla="*/ 322203143 w 2195"/>
                <a:gd name="T57" fmla="*/ 48053666 h 445"/>
                <a:gd name="T58" fmla="*/ 287127779 w 2195"/>
                <a:gd name="T59" fmla="*/ 48464141 h 445"/>
                <a:gd name="T60" fmla="*/ 277543104 w 2195"/>
                <a:gd name="T61" fmla="*/ 89535654 h 445"/>
                <a:gd name="T62" fmla="*/ 287127779 w 2195"/>
                <a:gd name="T63" fmla="*/ 22794502 h 445"/>
                <a:gd name="T64" fmla="*/ 308948057 w 2195"/>
                <a:gd name="T65" fmla="*/ 20946458 h 445"/>
                <a:gd name="T66" fmla="*/ 379098333 w 2195"/>
                <a:gd name="T67" fmla="*/ 83580142 h 445"/>
                <a:gd name="T68" fmla="*/ 370737578 w 2195"/>
                <a:gd name="T69" fmla="*/ 90562294 h 445"/>
                <a:gd name="T70" fmla="*/ 357278506 w 2195"/>
                <a:gd name="T71" fmla="*/ 31008986 h 445"/>
                <a:gd name="T72" fmla="*/ 348101804 w 2195"/>
                <a:gd name="T73" fmla="*/ 22794502 h 445"/>
                <a:gd name="T74" fmla="*/ 357278506 w 2195"/>
                <a:gd name="T75" fmla="*/ 4928418 h 445"/>
                <a:gd name="T76" fmla="*/ 366659195 w 2195"/>
                <a:gd name="T77" fmla="*/ 22794502 h 445"/>
                <a:gd name="T78" fmla="*/ 379098333 w 2195"/>
                <a:gd name="T79" fmla="*/ 31008986 h 445"/>
                <a:gd name="T80" fmla="*/ 366659195 w 2195"/>
                <a:gd name="T81" fmla="*/ 75981823 h 445"/>
                <a:gd name="T82" fmla="*/ 379098333 w 2195"/>
                <a:gd name="T83" fmla="*/ 83580142 h 445"/>
                <a:gd name="T84" fmla="*/ 444558715 w 2195"/>
                <a:gd name="T85" fmla="*/ 38812541 h 445"/>
                <a:gd name="T86" fmla="*/ 395004796 w 2195"/>
                <a:gd name="T87" fmla="*/ 39839182 h 445"/>
                <a:gd name="T88" fmla="*/ 437217444 w 2195"/>
                <a:gd name="T89" fmla="*/ 72285736 h 445"/>
                <a:gd name="T90" fmla="*/ 401734107 w 2195"/>
                <a:gd name="T91" fmla="*/ 68589196 h 445"/>
                <a:gd name="T92" fmla="*/ 420495484 w 2195"/>
                <a:gd name="T93" fmla="*/ 90972769 h 445"/>
                <a:gd name="T94" fmla="*/ 423146411 w 2195"/>
                <a:gd name="T95" fmla="*/ 51749753 h 445"/>
                <a:gd name="T96" fmla="*/ 419476001 w 2195"/>
                <a:gd name="T97" fmla="*/ 29776654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8"/>
            <p:cNvSpPr>
              <a:spLocks noEditPoints="1"/>
            </p:cNvSpPr>
            <p:nvPr/>
          </p:nvSpPr>
          <p:spPr bwMode="auto">
            <a:xfrm>
              <a:off x="10893311" y="157398"/>
              <a:ext cx="1198130" cy="563122"/>
            </a:xfrm>
            <a:custGeom>
              <a:avLst/>
              <a:gdLst>
                <a:gd name="T0" fmla="*/ 196000206 w 2109"/>
                <a:gd name="T1" fmla="*/ 0 h 986"/>
                <a:gd name="T2" fmla="*/ 173424347 w 2109"/>
                <a:gd name="T3" fmla="*/ 255434081 h 986"/>
                <a:gd name="T4" fmla="*/ 21549865 w 2109"/>
                <a:gd name="T5" fmla="*/ 233672785 h 986"/>
                <a:gd name="T6" fmla="*/ 0 w 2109"/>
                <a:gd name="T7" fmla="*/ 255434081 h 986"/>
                <a:gd name="T8" fmla="*/ 21549865 w 2109"/>
                <a:gd name="T9" fmla="*/ 20724717 h 986"/>
                <a:gd name="T10" fmla="*/ 173424347 w 2109"/>
                <a:gd name="T11" fmla="*/ 72277794 h 986"/>
                <a:gd name="T12" fmla="*/ 21549865 w 2109"/>
                <a:gd name="T13" fmla="*/ 20724717 h 986"/>
                <a:gd name="T14" fmla="*/ 21549865 w 2109"/>
                <a:gd name="T15" fmla="*/ 215279370 h 986"/>
                <a:gd name="T16" fmla="*/ 173424347 w 2109"/>
                <a:gd name="T17" fmla="*/ 162690286 h 986"/>
                <a:gd name="T18" fmla="*/ 21549865 w 2109"/>
                <a:gd name="T19" fmla="*/ 91707787 h 986"/>
                <a:gd name="T20" fmla="*/ 173424347 w 2109"/>
                <a:gd name="T21" fmla="*/ 144296871 h 986"/>
                <a:gd name="T22" fmla="*/ 21549865 w 2109"/>
                <a:gd name="T23" fmla="*/ 91707787 h 986"/>
                <a:gd name="T24" fmla="*/ 518476697 w 2109"/>
                <a:gd name="T25" fmla="*/ 143260864 h 986"/>
                <a:gd name="T26" fmla="*/ 459471209 w 2109"/>
                <a:gd name="T27" fmla="*/ 179788406 h 986"/>
                <a:gd name="T28" fmla="*/ 526429576 w 2109"/>
                <a:gd name="T29" fmla="*/ 237040666 h 986"/>
                <a:gd name="T30" fmla="*/ 415345484 w 2109"/>
                <a:gd name="T31" fmla="*/ 211912061 h 986"/>
                <a:gd name="T32" fmla="*/ 343769573 w 2109"/>
                <a:gd name="T33" fmla="*/ 252066200 h 986"/>
                <a:gd name="T34" fmla="*/ 374298312 w 2109"/>
                <a:gd name="T35" fmla="*/ 230304905 h 986"/>
                <a:gd name="T36" fmla="*/ 394822182 w 2109"/>
                <a:gd name="T37" fmla="*/ 115800385 h 986"/>
                <a:gd name="T38" fmla="*/ 271167667 w 2109"/>
                <a:gd name="T39" fmla="*/ 97406970 h 986"/>
                <a:gd name="T40" fmla="*/ 474350972 w 2109"/>
                <a:gd name="T41" fmla="*/ 67615189 h 986"/>
                <a:gd name="T42" fmla="*/ 305287955 w 2109"/>
                <a:gd name="T43" fmla="*/ 49221774 h 986"/>
                <a:gd name="T44" fmla="*/ 474350972 w 2109"/>
                <a:gd name="T45" fmla="*/ 19429422 h 986"/>
                <a:gd name="T46" fmla="*/ 300670411 w 2109"/>
                <a:gd name="T47" fmla="*/ 1295295 h 986"/>
                <a:gd name="T48" fmla="*/ 495644055 w 2109"/>
                <a:gd name="T49" fmla="*/ 97406970 h 986"/>
                <a:gd name="T50" fmla="*/ 538999999 w 2109"/>
                <a:gd name="T51" fmla="*/ 115800385 h 986"/>
                <a:gd name="T52" fmla="*/ 415345484 w 2109"/>
                <a:gd name="T53" fmla="*/ 124867449 h 986"/>
                <a:gd name="T54" fmla="*/ 503596934 w 2109"/>
                <a:gd name="T55" fmla="*/ 124867449 h 986"/>
                <a:gd name="T56" fmla="*/ 383533968 w 2109"/>
                <a:gd name="T57" fmla="*/ 167353462 h 986"/>
                <a:gd name="T58" fmla="*/ 275785211 w 2109"/>
                <a:gd name="T59" fmla="*/ 230304905 h 986"/>
                <a:gd name="T60" fmla="*/ 305287955 w 2109"/>
                <a:gd name="T61" fmla="*/ 122535576 h 986"/>
                <a:gd name="T62" fmla="*/ 358649336 w 2109"/>
                <a:gd name="T63" fmla="*/ 158027111 h 986"/>
                <a:gd name="T64" fmla="*/ 311958057 w 2109"/>
                <a:gd name="T65" fmla="*/ 152327928 h 986"/>
                <a:gd name="T66" fmla="*/ 305287955 w 2109"/>
                <a:gd name="T67" fmla="*/ 122535576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1" name="Rectangle 5"/>
          <p:cNvSpPr>
            <a:spLocks noChangeArrowheads="1"/>
          </p:cNvSpPr>
          <p:nvPr/>
        </p:nvSpPr>
        <p:spPr bwMode="auto">
          <a:xfrm>
            <a:off x="0" y="257175"/>
            <a:ext cx="695325" cy="833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 name="Freeform 6"/>
          <p:cNvSpPr/>
          <p:nvPr/>
        </p:nvSpPr>
        <p:spPr bwMode="auto">
          <a:xfrm>
            <a:off x="141288" y="376238"/>
            <a:ext cx="530225" cy="668337"/>
          </a:xfrm>
          <a:custGeom>
            <a:avLst/>
            <a:gdLst>
              <a:gd name="T0" fmla="*/ 230858066 w 1173"/>
              <a:gd name="T1" fmla="*/ 110128663 h 1472"/>
              <a:gd name="T2" fmla="*/ 223509953 w 1173"/>
              <a:gd name="T3" fmla="*/ 9675010 h 1472"/>
              <a:gd name="T4" fmla="*/ 217794552 w 1173"/>
              <a:gd name="T5" fmla="*/ 11115660 h 1472"/>
              <a:gd name="T6" fmla="*/ 204731038 w 1173"/>
              <a:gd name="T7" fmla="*/ 13997867 h 1472"/>
              <a:gd name="T8" fmla="*/ 187584836 w 1173"/>
              <a:gd name="T9" fmla="*/ 11115660 h 1472"/>
              <a:gd name="T10" fmla="*/ 128390842 w 1173"/>
              <a:gd name="T11" fmla="*/ 1029295 h 1472"/>
              <a:gd name="T12" fmla="*/ 0 w 1173"/>
              <a:gd name="T13" fmla="*/ 158091449 h 1472"/>
              <a:gd name="T14" fmla="*/ 131248090 w 1173"/>
              <a:gd name="T15" fmla="*/ 301978900 h 1472"/>
              <a:gd name="T16" fmla="*/ 239431167 w 1173"/>
              <a:gd name="T17" fmla="*/ 223550888 h 1472"/>
              <a:gd name="T18" fmla="*/ 222081102 w 1173"/>
              <a:gd name="T19" fmla="*/ 213258392 h 1472"/>
              <a:gd name="T20" fmla="*/ 141250041 w 1173"/>
              <a:gd name="T21" fmla="*/ 281805717 h 1472"/>
              <a:gd name="T22" fmla="*/ 59194446 w 1173"/>
              <a:gd name="T23" fmla="*/ 149239603 h 1472"/>
              <a:gd name="T24" fmla="*/ 131248090 w 1173"/>
              <a:gd name="T25" fmla="*/ 21408156 h 1472"/>
              <a:gd name="T26" fmla="*/ 213508002 w 1173"/>
              <a:gd name="T27" fmla="*/ 117333274 h 1472"/>
              <a:gd name="T28" fmla="*/ 230858066 w 1173"/>
              <a:gd name="T29" fmla="*/ 110128663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7"/>
          <p:cNvSpPr>
            <a:spLocks noEditPoints="1"/>
          </p:cNvSpPr>
          <p:nvPr/>
        </p:nvSpPr>
        <p:spPr bwMode="auto">
          <a:xfrm>
            <a:off x="755650" y="852488"/>
            <a:ext cx="990600" cy="201612"/>
          </a:xfrm>
          <a:custGeom>
            <a:avLst/>
            <a:gdLst>
              <a:gd name="T0" fmla="*/ 9992198 w 2195"/>
              <a:gd name="T1" fmla="*/ 57089100 h 445"/>
              <a:gd name="T2" fmla="*/ 51389349 w 2195"/>
              <a:gd name="T3" fmla="*/ 56678625 h 445"/>
              <a:gd name="T4" fmla="*/ 30996980 w 2195"/>
              <a:gd name="T5" fmla="*/ 90972769 h 445"/>
              <a:gd name="T6" fmla="*/ 31812476 w 2195"/>
              <a:gd name="T7" fmla="*/ 21562624 h 445"/>
              <a:gd name="T8" fmla="*/ 30996980 w 2195"/>
              <a:gd name="T9" fmla="*/ 90972769 h 445"/>
              <a:gd name="T10" fmla="*/ 135610658 w 2195"/>
              <a:gd name="T11" fmla="*/ 89124726 h 445"/>
              <a:gd name="T12" fmla="*/ 126026434 w 2195"/>
              <a:gd name="T13" fmla="*/ 48053666 h 445"/>
              <a:gd name="T14" fmla="*/ 90951070 w 2195"/>
              <a:gd name="T15" fmla="*/ 48464141 h 445"/>
              <a:gd name="T16" fmla="*/ 81570382 w 2195"/>
              <a:gd name="T17" fmla="*/ 89535654 h 445"/>
              <a:gd name="T18" fmla="*/ 90951070 w 2195"/>
              <a:gd name="T19" fmla="*/ 22794502 h 445"/>
              <a:gd name="T20" fmla="*/ 112770897 w 2195"/>
              <a:gd name="T21" fmla="*/ 20946458 h 445"/>
              <a:gd name="T22" fmla="*/ 182921624 w 2195"/>
              <a:gd name="T23" fmla="*/ 83580142 h 445"/>
              <a:gd name="T24" fmla="*/ 174764405 w 2195"/>
              <a:gd name="T25" fmla="*/ 90562294 h 445"/>
              <a:gd name="T26" fmla="*/ 161101346 w 2195"/>
              <a:gd name="T27" fmla="*/ 31008986 h 445"/>
              <a:gd name="T28" fmla="*/ 151925095 w 2195"/>
              <a:gd name="T29" fmla="*/ 22794502 h 445"/>
              <a:gd name="T30" fmla="*/ 161101346 w 2195"/>
              <a:gd name="T31" fmla="*/ 4928418 h 445"/>
              <a:gd name="T32" fmla="*/ 170686021 w 2195"/>
              <a:gd name="T33" fmla="*/ 22794502 h 445"/>
              <a:gd name="T34" fmla="*/ 182921624 w 2195"/>
              <a:gd name="T35" fmla="*/ 31008986 h 445"/>
              <a:gd name="T36" fmla="*/ 170686021 w 2195"/>
              <a:gd name="T37" fmla="*/ 75981823 h 445"/>
              <a:gd name="T38" fmla="*/ 182921624 w 2195"/>
              <a:gd name="T39" fmla="*/ 83580142 h 445"/>
              <a:gd name="T40" fmla="*/ 247566058 w 2195"/>
              <a:gd name="T41" fmla="*/ 51133587 h 445"/>
              <a:gd name="T42" fmla="*/ 208004338 w 2195"/>
              <a:gd name="T43" fmla="*/ 51133587 h 445"/>
              <a:gd name="T44" fmla="*/ 257558708 w 2195"/>
              <a:gd name="T45" fmla="*/ 71258642 h 445"/>
              <a:gd name="T46" fmla="*/ 196992657 w 2195"/>
              <a:gd name="T47" fmla="*/ 57089100 h 445"/>
              <a:gd name="T48" fmla="*/ 257966230 w 2195"/>
              <a:gd name="T49" fmla="*/ 57089100 h 445"/>
              <a:gd name="T50" fmla="*/ 207596815 w 2195"/>
              <a:gd name="T51" fmla="*/ 59348071 h 445"/>
              <a:gd name="T52" fmla="*/ 247566058 w 2195"/>
              <a:gd name="T53" fmla="*/ 68589196 h 445"/>
              <a:gd name="T54" fmla="*/ 331583831 w 2195"/>
              <a:gd name="T55" fmla="*/ 89124726 h 445"/>
              <a:gd name="T56" fmla="*/ 322203143 w 2195"/>
              <a:gd name="T57" fmla="*/ 48053666 h 445"/>
              <a:gd name="T58" fmla="*/ 287127779 w 2195"/>
              <a:gd name="T59" fmla="*/ 48464141 h 445"/>
              <a:gd name="T60" fmla="*/ 277543104 w 2195"/>
              <a:gd name="T61" fmla="*/ 89535654 h 445"/>
              <a:gd name="T62" fmla="*/ 287127779 w 2195"/>
              <a:gd name="T63" fmla="*/ 22794502 h 445"/>
              <a:gd name="T64" fmla="*/ 308948057 w 2195"/>
              <a:gd name="T65" fmla="*/ 20946458 h 445"/>
              <a:gd name="T66" fmla="*/ 379098333 w 2195"/>
              <a:gd name="T67" fmla="*/ 83580142 h 445"/>
              <a:gd name="T68" fmla="*/ 370737578 w 2195"/>
              <a:gd name="T69" fmla="*/ 90562294 h 445"/>
              <a:gd name="T70" fmla="*/ 357278506 w 2195"/>
              <a:gd name="T71" fmla="*/ 31008986 h 445"/>
              <a:gd name="T72" fmla="*/ 348101804 w 2195"/>
              <a:gd name="T73" fmla="*/ 22794502 h 445"/>
              <a:gd name="T74" fmla="*/ 357278506 w 2195"/>
              <a:gd name="T75" fmla="*/ 4928418 h 445"/>
              <a:gd name="T76" fmla="*/ 366659195 w 2195"/>
              <a:gd name="T77" fmla="*/ 22794502 h 445"/>
              <a:gd name="T78" fmla="*/ 379098333 w 2195"/>
              <a:gd name="T79" fmla="*/ 31008986 h 445"/>
              <a:gd name="T80" fmla="*/ 366659195 w 2195"/>
              <a:gd name="T81" fmla="*/ 75981823 h 445"/>
              <a:gd name="T82" fmla="*/ 379098333 w 2195"/>
              <a:gd name="T83" fmla="*/ 83580142 h 445"/>
              <a:gd name="T84" fmla="*/ 444558715 w 2195"/>
              <a:gd name="T85" fmla="*/ 38812541 h 445"/>
              <a:gd name="T86" fmla="*/ 395004796 w 2195"/>
              <a:gd name="T87" fmla="*/ 39839182 h 445"/>
              <a:gd name="T88" fmla="*/ 437217444 w 2195"/>
              <a:gd name="T89" fmla="*/ 72285736 h 445"/>
              <a:gd name="T90" fmla="*/ 401734107 w 2195"/>
              <a:gd name="T91" fmla="*/ 68589196 h 445"/>
              <a:gd name="T92" fmla="*/ 420495484 w 2195"/>
              <a:gd name="T93" fmla="*/ 90972769 h 445"/>
              <a:gd name="T94" fmla="*/ 423146411 w 2195"/>
              <a:gd name="T95" fmla="*/ 51749753 h 445"/>
              <a:gd name="T96" fmla="*/ 419476001 w 2195"/>
              <a:gd name="T97" fmla="*/ 29776654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8"/>
          <p:cNvSpPr>
            <a:spLocks noEditPoints="1"/>
          </p:cNvSpPr>
          <p:nvPr/>
        </p:nvSpPr>
        <p:spPr bwMode="auto">
          <a:xfrm>
            <a:off x="793750" y="271463"/>
            <a:ext cx="952500" cy="447675"/>
          </a:xfrm>
          <a:custGeom>
            <a:avLst/>
            <a:gdLst>
              <a:gd name="T0" fmla="*/ 155817980 w 2109"/>
              <a:gd name="T1" fmla="*/ 0 h 986"/>
              <a:gd name="T2" fmla="*/ 137870423 w 2109"/>
              <a:gd name="T3" fmla="*/ 203066924 h 986"/>
              <a:gd name="T4" fmla="*/ 17131903 w 2109"/>
              <a:gd name="T5" fmla="*/ 185766964 h 986"/>
              <a:gd name="T6" fmla="*/ 0 w 2109"/>
              <a:gd name="T7" fmla="*/ 203066924 h 986"/>
              <a:gd name="T8" fmla="*/ 17131903 w 2109"/>
              <a:gd name="T9" fmla="*/ 16475893 h 986"/>
              <a:gd name="T10" fmla="*/ 137870423 w 2109"/>
              <a:gd name="T11" fmla="*/ 57459949 h 986"/>
              <a:gd name="T12" fmla="*/ 17131903 w 2109"/>
              <a:gd name="T13" fmla="*/ 16475893 h 986"/>
              <a:gd name="T14" fmla="*/ 17131903 w 2109"/>
              <a:gd name="T15" fmla="*/ 171144427 h 986"/>
              <a:gd name="T16" fmla="*/ 137870423 w 2109"/>
              <a:gd name="T17" fmla="*/ 129336758 h 986"/>
              <a:gd name="T18" fmla="*/ 17131903 w 2109"/>
              <a:gd name="T19" fmla="*/ 72906553 h 986"/>
              <a:gd name="T20" fmla="*/ 137870423 w 2109"/>
              <a:gd name="T21" fmla="*/ 114714222 h 986"/>
              <a:gd name="T22" fmla="*/ 17131903 w 2109"/>
              <a:gd name="T23" fmla="*/ 72906553 h 986"/>
              <a:gd name="T24" fmla="*/ 412183197 w 2109"/>
              <a:gd name="T25" fmla="*/ 113890609 h 986"/>
              <a:gd name="T26" fmla="*/ 365274491 w 2109"/>
              <a:gd name="T27" fmla="*/ 142929551 h 986"/>
              <a:gd name="T28" fmla="*/ 418505647 w 2109"/>
              <a:gd name="T29" fmla="*/ 188444387 h 986"/>
              <a:gd name="T30" fmla="*/ 330195032 w 2109"/>
              <a:gd name="T31" fmla="*/ 168467458 h 986"/>
              <a:gd name="T32" fmla="*/ 273292980 w 2109"/>
              <a:gd name="T33" fmla="*/ 200389500 h 986"/>
              <a:gd name="T34" fmla="*/ 297562987 w 2109"/>
              <a:gd name="T35" fmla="*/ 183089540 h 986"/>
              <a:gd name="T36" fmla="*/ 313879235 w 2109"/>
              <a:gd name="T37" fmla="*/ 92059869 h 986"/>
              <a:gd name="T38" fmla="*/ 215575274 w 2109"/>
              <a:gd name="T39" fmla="*/ 77437332 h 986"/>
              <a:gd name="T40" fmla="*/ 377103738 w 2109"/>
              <a:gd name="T41" fmla="*/ 53753236 h 986"/>
              <a:gd name="T42" fmla="*/ 242700523 w 2109"/>
              <a:gd name="T43" fmla="*/ 39130700 h 986"/>
              <a:gd name="T44" fmla="*/ 377103738 w 2109"/>
              <a:gd name="T45" fmla="*/ 15446150 h 986"/>
              <a:gd name="T46" fmla="*/ 239029627 w 2109"/>
              <a:gd name="T47" fmla="*/ 1029743 h 986"/>
              <a:gd name="T48" fmla="*/ 394031501 w 2109"/>
              <a:gd name="T49" fmla="*/ 77437332 h 986"/>
              <a:gd name="T50" fmla="*/ 428498994 w 2109"/>
              <a:gd name="T51" fmla="*/ 92059869 h 986"/>
              <a:gd name="T52" fmla="*/ 330195032 w 2109"/>
              <a:gd name="T53" fmla="*/ 99268072 h 986"/>
              <a:gd name="T54" fmla="*/ 400353951 w 2109"/>
              <a:gd name="T55" fmla="*/ 99268072 h 986"/>
              <a:gd name="T56" fmla="*/ 304905231 w 2109"/>
              <a:gd name="T57" fmla="*/ 133043925 h 986"/>
              <a:gd name="T58" fmla="*/ 219246170 w 2109"/>
              <a:gd name="T59" fmla="*/ 183089540 h 986"/>
              <a:gd name="T60" fmla="*/ 242700523 w 2109"/>
              <a:gd name="T61" fmla="*/ 97414262 h 986"/>
              <a:gd name="T62" fmla="*/ 285122226 w 2109"/>
              <a:gd name="T63" fmla="*/ 125629591 h 986"/>
              <a:gd name="T64" fmla="*/ 248003179 w 2109"/>
              <a:gd name="T65" fmla="*/ 121098812 h 986"/>
              <a:gd name="T66" fmla="*/ 242700523 w 2109"/>
              <a:gd name="T67" fmla="*/ 97414262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23"/>
          <p:cNvSpPr/>
          <p:nvPr/>
        </p:nvSpPr>
        <p:spPr bwMode="auto">
          <a:xfrm>
            <a:off x="2779993" y="1480429"/>
            <a:ext cx="709613" cy="71437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42" name="Freeform 24"/>
          <p:cNvSpPr/>
          <p:nvPr/>
        </p:nvSpPr>
        <p:spPr bwMode="auto">
          <a:xfrm>
            <a:off x="3559456" y="1480429"/>
            <a:ext cx="5913728" cy="71437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3" name="Freeform 25"/>
          <p:cNvSpPr/>
          <p:nvPr/>
        </p:nvSpPr>
        <p:spPr bwMode="auto">
          <a:xfrm>
            <a:off x="2779993" y="2467854"/>
            <a:ext cx="709613" cy="71437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44" name="Freeform 26"/>
          <p:cNvSpPr/>
          <p:nvPr/>
        </p:nvSpPr>
        <p:spPr bwMode="auto">
          <a:xfrm>
            <a:off x="3559456" y="2467854"/>
            <a:ext cx="5913728" cy="71437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5" name="Freeform 27"/>
          <p:cNvSpPr/>
          <p:nvPr/>
        </p:nvSpPr>
        <p:spPr bwMode="auto">
          <a:xfrm>
            <a:off x="2779993" y="3437816"/>
            <a:ext cx="709613" cy="71437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46" name="Freeform 28"/>
          <p:cNvSpPr/>
          <p:nvPr/>
        </p:nvSpPr>
        <p:spPr bwMode="auto">
          <a:xfrm>
            <a:off x="3559456" y="3437816"/>
            <a:ext cx="5913728" cy="714375"/>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1" name="TextBox 47"/>
          <p:cNvSpPr txBox="1"/>
          <p:nvPr/>
        </p:nvSpPr>
        <p:spPr>
          <a:xfrm>
            <a:off x="3725264" y="1512782"/>
            <a:ext cx="4464445" cy="646331"/>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3600" dirty="0"/>
              <a:t>党的基本知识</a:t>
            </a:r>
          </a:p>
        </p:txBody>
      </p:sp>
      <p:sp>
        <p:nvSpPr>
          <p:cNvPr id="52" name="TextBox 48"/>
          <p:cNvSpPr txBox="1"/>
          <p:nvPr/>
        </p:nvSpPr>
        <p:spPr>
          <a:xfrm>
            <a:off x="3725264" y="2516027"/>
            <a:ext cx="4464445" cy="646331"/>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3600" dirty="0"/>
              <a:t>党务工作要点介绍</a:t>
            </a:r>
          </a:p>
        </p:txBody>
      </p:sp>
      <p:sp>
        <p:nvSpPr>
          <p:cNvPr id="53" name="TextBox 55"/>
          <p:cNvSpPr txBox="1"/>
          <p:nvPr/>
        </p:nvSpPr>
        <p:spPr>
          <a:xfrm>
            <a:off x="3725264" y="3496859"/>
            <a:ext cx="4464445" cy="646331"/>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3600" dirty="0"/>
              <a:t>党支部相关知识概述</a:t>
            </a:r>
          </a:p>
        </p:txBody>
      </p:sp>
      <p:sp>
        <p:nvSpPr>
          <p:cNvPr id="56" name="TextBox 58"/>
          <p:cNvSpPr txBox="1"/>
          <p:nvPr/>
        </p:nvSpPr>
        <p:spPr>
          <a:xfrm>
            <a:off x="2899799" y="1514449"/>
            <a:ext cx="470000" cy="646331"/>
          </a:xfrm>
          <a:prstGeom prst="rect">
            <a:avLst/>
          </a:prstGeom>
          <a:noFill/>
        </p:spPr>
        <p:txBody>
          <a:bodyPr wrap="none" rtlCol="0">
            <a:spAutoFit/>
          </a:bodyPr>
          <a:lstStyle/>
          <a:p>
            <a:r>
              <a:rPr lang="en-US" altLang="zh-CN" sz="3600" b="1" dirty="0">
                <a:solidFill>
                  <a:schemeClr val="bg2"/>
                </a:solidFill>
                <a:latin typeface="+mj-ea"/>
                <a:ea typeface="+mj-ea"/>
              </a:rPr>
              <a:t>1</a:t>
            </a:r>
            <a:endParaRPr lang="zh-CN" altLang="en-US" sz="3600" b="1" dirty="0">
              <a:solidFill>
                <a:schemeClr val="bg2"/>
              </a:solidFill>
              <a:latin typeface="+mj-ea"/>
              <a:ea typeface="+mj-ea"/>
            </a:endParaRPr>
          </a:p>
        </p:txBody>
      </p:sp>
      <p:sp>
        <p:nvSpPr>
          <p:cNvPr id="57" name="TextBox 59"/>
          <p:cNvSpPr txBox="1"/>
          <p:nvPr/>
        </p:nvSpPr>
        <p:spPr>
          <a:xfrm>
            <a:off x="2899799" y="2485129"/>
            <a:ext cx="470000" cy="646331"/>
          </a:xfrm>
          <a:prstGeom prst="rect">
            <a:avLst/>
          </a:prstGeom>
          <a:noFill/>
        </p:spPr>
        <p:txBody>
          <a:bodyPr wrap="none" rtlCol="0">
            <a:spAutoFit/>
          </a:bodyPr>
          <a:lstStyle/>
          <a:p>
            <a:r>
              <a:rPr lang="en-US" altLang="zh-CN" sz="3600" b="1" dirty="0">
                <a:solidFill>
                  <a:schemeClr val="bg2"/>
                </a:solidFill>
                <a:latin typeface="+mj-ea"/>
                <a:ea typeface="+mj-ea"/>
              </a:rPr>
              <a:t>2</a:t>
            </a:r>
            <a:endParaRPr lang="zh-CN" altLang="en-US" sz="3600" b="1" dirty="0">
              <a:solidFill>
                <a:schemeClr val="bg2"/>
              </a:solidFill>
              <a:latin typeface="+mj-ea"/>
              <a:ea typeface="+mj-ea"/>
            </a:endParaRPr>
          </a:p>
        </p:txBody>
      </p:sp>
      <p:sp>
        <p:nvSpPr>
          <p:cNvPr id="58" name="TextBox 60"/>
          <p:cNvSpPr txBox="1"/>
          <p:nvPr/>
        </p:nvSpPr>
        <p:spPr>
          <a:xfrm>
            <a:off x="2899799" y="3471837"/>
            <a:ext cx="470000" cy="646331"/>
          </a:xfrm>
          <a:prstGeom prst="rect">
            <a:avLst/>
          </a:prstGeom>
          <a:noFill/>
        </p:spPr>
        <p:txBody>
          <a:bodyPr wrap="none" rtlCol="0">
            <a:spAutoFit/>
          </a:bodyPr>
          <a:lstStyle/>
          <a:p>
            <a:r>
              <a:rPr lang="en-US" altLang="zh-CN" sz="3600" b="1" dirty="0">
                <a:solidFill>
                  <a:schemeClr val="bg2"/>
                </a:solidFill>
                <a:latin typeface="+mj-ea"/>
                <a:ea typeface="+mj-ea"/>
              </a:rPr>
              <a:t>3</a:t>
            </a:r>
            <a:endParaRPr lang="zh-CN" altLang="en-US" sz="3600" b="1" dirty="0">
              <a:solidFill>
                <a:schemeClr val="bg2"/>
              </a:solidFill>
              <a:latin typeface="+mj-ea"/>
              <a:ea typeface="+mj-ea"/>
            </a:endParaRPr>
          </a:p>
        </p:txBody>
      </p:sp>
      <p:sp>
        <p:nvSpPr>
          <p:cNvPr id="35" name="Freeform 27"/>
          <p:cNvSpPr/>
          <p:nvPr/>
        </p:nvSpPr>
        <p:spPr bwMode="auto">
          <a:xfrm>
            <a:off x="2779993" y="4424405"/>
            <a:ext cx="709613" cy="71437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36" name="Freeform 28"/>
          <p:cNvSpPr/>
          <p:nvPr/>
        </p:nvSpPr>
        <p:spPr bwMode="auto">
          <a:xfrm>
            <a:off x="3559456" y="4424405"/>
            <a:ext cx="5913728" cy="714375"/>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 name="TextBox 55"/>
          <p:cNvSpPr txBox="1"/>
          <p:nvPr/>
        </p:nvSpPr>
        <p:spPr>
          <a:xfrm>
            <a:off x="3725264" y="4483448"/>
            <a:ext cx="4464445" cy="646331"/>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3600"/>
              <a:t>党支部日常工作实务</a:t>
            </a:r>
            <a:endParaRPr lang="zh-CN" altLang="en-US" sz="3600" dirty="0"/>
          </a:p>
        </p:txBody>
      </p:sp>
      <p:sp>
        <p:nvSpPr>
          <p:cNvPr id="38" name="TextBox 60"/>
          <p:cNvSpPr txBox="1"/>
          <p:nvPr/>
        </p:nvSpPr>
        <p:spPr>
          <a:xfrm>
            <a:off x="2899799" y="4482157"/>
            <a:ext cx="470000" cy="646331"/>
          </a:xfrm>
          <a:prstGeom prst="rect">
            <a:avLst/>
          </a:prstGeom>
          <a:noFill/>
        </p:spPr>
        <p:txBody>
          <a:bodyPr wrap="none" rtlCol="0">
            <a:spAutoFit/>
          </a:bodyPr>
          <a:lstStyle/>
          <a:p>
            <a:r>
              <a:rPr lang="en-US" altLang="zh-CN" sz="3600" b="1" dirty="0">
                <a:solidFill>
                  <a:schemeClr val="bg2"/>
                </a:solidFill>
                <a:latin typeface="+mj-ea"/>
                <a:ea typeface="+mj-ea"/>
              </a:rPr>
              <a:t>4</a:t>
            </a:r>
            <a:endParaRPr lang="zh-CN" altLang="en-US" sz="3600" b="1" dirty="0">
              <a:solidFill>
                <a:schemeClr val="bg2"/>
              </a:solidFill>
              <a:latin typeface="+mj-ea"/>
              <a:ea typeface="+mj-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400" fill="hold"/>
                                        <p:tgtEl>
                                          <p:spTgt spid="32"/>
                                        </p:tgtEl>
                                        <p:attrNameLst>
                                          <p:attrName>ppt_w</p:attrName>
                                        </p:attrNameLst>
                                      </p:cBhvr>
                                      <p:tavLst>
                                        <p:tav tm="0">
                                          <p:val>
                                            <p:fltVal val="0"/>
                                          </p:val>
                                        </p:tav>
                                        <p:tav tm="100000">
                                          <p:val>
                                            <p:strVal val="#ppt_w"/>
                                          </p:val>
                                        </p:tav>
                                      </p:tavLst>
                                    </p:anim>
                                    <p:anim calcmode="lin" valueType="num">
                                      <p:cBhvr>
                                        <p:cTn id="17" dur="400" fill="hold"/>
                                        <p:tgtEl>
                                          <p:spTgt spid="32"/>
                                        </p:tgtEl>
                                        <p:attrNameLst>
                                          <p:attrName>ppt_h</p:attrName>
                                        </p:attrNameLst>
                                      </p:cBhvr>
                                      <p:tavLst>
                                        <p:tav tm="0">
                                          <p:val>
                                            <p:fltVal val="0"/>
                                          </p:val>
                                        </p:tav>
                                        <p:tav tm="100000">
                                          <p:val>
                                            <p:strVal val="#ppt_h"/>
                                          </p:val>
                                        </p:tav>
                                      </p:tavLst>
                                    </p:anim>
                                    <p:anim calcmode="lin" valueType="num">
                                      <p:cBhvr>
                                        <p:cTn id="18" dur="400" fill="hold"/>
                                        <p:tgtEl>
                                          <p:spTgt spid="32"/>
                                        </p:tgtEl>
                                        <p:attrNameLst>
                                          <p:attrName>style.rotation</p:attrName>
                                        </p:attrNameLst>
                                      </p:cBhvr>
                                      <p:tavLst>
                                        <p:tav tm="0">
                                          <p:val>
                                            <p:fltVal val="90"/>
                                          </p:val>
                                        </p:tav>
                                        <p:tav tm="100000">
                                          <p:val>
                                            <p:fltVal val="0"/>
                                          </p:val>
                                        </p:tav>
                                      </p:tavLst>
                                    </p:anim>
                                    <p:animEffect transition="in" filter="fade">
                                      <p:cBhvr>
                                        <p:cTn id="19" dur="400"/>
                                        <p:tgtEl>
                                          <p:spTgt spid="3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par>
                                <p:cTn id="24" presetID="22" presetClass="entr" presetSubtype="8"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fill="hold"/>
                                        <p:tgtEl>
                                          <p:spTgt spid="41"/>
                                        </p:tgtEl>
                                        <p:attrNameLst>
                                          <p:attrName>ppt_x</p:attrName>
                                        </p:attrNameLst>
                                      </p:cBhvr>
                                      <p:tavLst>
                                        <p:tav tm="0">
                                          <p:val>
                                            <p:strVal val="0-#ppt_w/2"/>
                                          </p:val>
                                        </p:tav>
                                        <p:tav tm="100000">
                                          <p:val>
                                            <p:strVal val="#ppt_x"/>
                                          </p:val>
                                        </p:tav>
                                      </p:tavLst>
                                    </p:anim>
                                    <p:anim calcmode="lin" valueType="num">
                                      <p:cBhvr additive="base">
                                        <p:cTn id="37" dur="500" fill="hold"/>
                                        <p:tgtEl>
                                          <p:spTgt spid="41"/>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10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0-#ppt_w/2"/>
                                          </p:val>
                                        </p:tav>
                                        <p:tav tm="100000">
                                          <p:val>
                                            <p:strVal val="#ppt_x"/>
                                          </p:val>
                                        </p:tav>
                                      </p:tavLst>
                                    </p:anim>
                                    <p:anim calcmode="lin" valueType="num">
                                      <p:cBhvr additive="base">
                                        <p:cTn id="41" dur="50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20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fill="hold"/>
                                        <p:tgtEl>
                                          <p:spTgt spid="45"/>
                                        </p:tgtEl>
                                        <p:attrNameLst>
                                          <p:attrName>ppt_x</p:attrName>
                                        </p:attrNameLst>
                                      </p:cBhvr>
                                      <p:tavLst>
                                        <p:tav tm="0">
                                          <p:val>
                                            <p:strVal val="0-#ppt_w/2"/>
                                          </p:val>
                                        </p:tav>
                                        <p:tav tm="100000">
                                          <p:val>
                                            <p:strVal val="#ppt_x"/>
                                          </p:val>
                                        </p:tav>
                                      </p:tavLst>
                                    </p:anim>
                                    <p:anim calcmode="lin" valueType="num">
                                      <p:cBhvr additive="base">
                                        <p:cTn id="45" dur="500" fill="hold"/>
                                        <p:tgtEl>
                                          <p:spTgt spid="45"/>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30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0-#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1+#ppt_w/2"/>
                                          </p:val>
                                        </p:tav>
                                        <p:tav tm="100000">
                                          <p:val>
                                            <p:strVal val="#ppt_x"/>
                                          </p:val>
                                        </p:tav>
                                      </p:tavLst>
                                    </p:anim>
                                    <p:anim calcmode="lin" valueType="num">
                                      <p:cBhvr additive="base">
                                        <p:cTn id="53" dur="500" fill="hold"/>
                                        <p:tgtEl>
                                          <p:spTgt spid="4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10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1+#ppt_w/2"/>
                                          </p:val>
                                        </p:tav>
                                        <p:tav tm="100000">
                                          <p:val>
                                            <p:strVal val="#ppt_x"/>
                                          </p:val>
                                        </p:tav>
                                      </p:tavLst>
                                    </p:anim>
                                    <p:anim calcmode="lin" valueType="num">
                                      <p:cBhvr additive="base">
                                        <p:cTn id="57" dur="500" fill="hold"/>
                                        <p:tgtEl>
                                          <p:spTgt spid="44"/>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200"/>
                                  </p:stCondLst>
                                  <p:childTnLst>
                                    <p:set>
                                      <p:cBhvr>
                                        <p:cTn id="59" dur="1" fill="hold">
                                          <p:stCondLst>
                                            <p:cond delay="0"/>
                                          </p:stCondLst>
                                        </p:cTn>
                                        <p:tgtEl>
                                          <p:spTgt spid="46"/>
                                        </p:tgtEl>
                                        <p:attrNameLst>
                                          <p:attrName>style.visibility</p:attrName>
                                        </p:attrNameLst>
                                      </p:cBhvr>
                                      <p:to>
                                        <p:strVal val="visible"/>
                                      </p:to>
                                    </p:set>
                                    <p:anim calcmode="lin" valueType="num">
                                      <p:cBhvr additive="base">
                                        <p:cTn id="60" dur="500" fill="hold"/>
                                        <p:tgtEl>
                                          <p:spTgt spid="46"/>
                                        </p:tgtEl>
                                        <p:attrNameLst>
                                          <p:attrName>ppt_x</p:attrName>
                                        </p:attrNameLst>
                                      </p:cBhvr>
                                      <p:tavLst>
                                        <p:tav tm="0">
                                          <p:val>
                                            <p:strVal val="1+#ppt_w/2"/>
                                          </p:val>
                                        </p:tav>
                                        <p:tav tm="100000">
                                          <p:val>
                                            <p:strVal val="#ppt_x"/>
                                          </p:val>
                                        </p:tav>
                                      </p:tavLst>
                                    </p:anim>
                                    <p:anim calcmode="lin" valueType="num">
                                      <p:cBhvr additive="base">
                                        <p:cTn id="61" dur="500" fill="hold"/>
                                        <p:tgtEl>
                                          <p:spTgt spid="46"/>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30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1+#ppt_w/2"/>
                                          </p:val>
                                        </p:tav>
                                        <p:tav tm="100000">
                                          <p:val>
                                            <p:strVal val="#ppt_x"/>
                                          </p:val>
                                        </p:tav>
                                      </p:tavLst>
                                    </p:anim>
                                    <p:anim calcmode="lin" valueType="num">
                                      <p:cBhvr additive="base">
                                        <p:cTn id="65" dur="500" fill="hold"/>
                                        <p:tgtEl>
                                          <p:spTgt spid="36"/>
                                        </p:tgtEl>
                                        <p:attrNameLst>
                                          <p:attrName>ppt_y</p:attrName>
                                        </p:attrNameLst>
                                      </p:cBhvr>
                                      <p:tavLst>
                                        <p:tav tm="0">
                                          <p:val>
                                            <p:strVal val="#ppt_y"/>
                                          </p:val>
                                        </p:tav>
                                        <p:tav tm="100000">
                                          <p:val>
                                            <p:strVal val="#ppt_y"/>
                                          </p:val>
                                        </p:tav>
                                      </p:tavLst>
                                    </p:anim>
                                  </p:childTnLst>
                                </p:cTn>
                              </p:par>
                            </p:childTnLst>
                          </p:cTn>
                        </p:par>
                        <p:par>
                          <p:cTn id="66" fill="hold">
                            <p:stCondLst>
                              <p:cond delay="4000"/>
                            </p:stCondLst>
                            <p:childTnLst>
                              <p:par>
                                <p:cTn id="67" presetID="31"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 calcmode="lin" valueType="num">
                                      <p:cBhvr>
                                        <p:cTn id="69" dur="400" fill="hold"/>
                                        <p:tgtEl>
                                          <p:spTgt spid="56"/>
                                        </p:tgtEl>
                                        <p:attrNameLst>
                                          <p:attrName>ppt_w</p:attrName>
                                        </p:attrNameLst>
                                      </p:cBhvr>
                                      <p:tavLst>
                                        <p:tav tm="0">
                                          <p:val>
                                            <p:fltVal val="0"/>
                                          </p:val>
                                        </p:tav>
                                        <p:tav tm="100000">
                                          <p:val>
                                            <p:strVal val="#ppt_w"/>
                                          </p:val>
                                        </p:tav>
                                      </p:tavLst>
                                    </p:anim>
                                    <p:anim calcmode="lin" valueType="num">
                                      <p:cBhvr>
                                        <p:cTn id="70" dur="400" fill="hold"/>
                                        <p:tgtEl>
                                          <p:spTgt spid="56"/>
                                        </p:tgtEl>
                                        <p:attrNameLst>
                                          <p:attrName>ppt_h</p:attrName>
                                        </p:attrNameLst>
                                      </p:cBhvr>
                                      <p:tavLst>
                                        <p:tav tm="0">
                                          <p:val>
                                            <p:fltVal val="0"/>
                                          </p:val>
                                        </p:tav>
                                        <p:tav tm="100000">
                                          <p:val>
                                            <p:strVal val="#ppt_h"/>
                                          </p:val>
                                        </p:tav>
                                      </p:tavLst>
                                    </p:anim>
                                    <p:anim calcmode="lin" valueType="num">
                                      <p:cBhvr>
                                        <p:cTn id="71" dur="400" fill="hold"/>
                                        <p:tgtEl>
                                          <p:spTgt spid="56"/>
                                        </p:tgtEl>
                                        <p:attrNameLst>
                                          <p:attrName>style.rotation</p:attrName>
                                        </p:attrNameLst>
                                      </p:cBhvr>
                                      <p:tavLst>
                                        <p:tav tm="0">
                                          <p:val>
                                            <p:fltVal val="90"/>
                                          </p:val>
                                        </p:tav>
                                        <p:tav tm="100000">
                                          <p:val>
                                            <p:fltVal val="0"/>
                                          </p:val>
                                        </p:tav>
                                      </p:tavLst>
                                    </p:anim>
                                    <p:animEffect transition="in" filter="fade">
                                      <p:cBhvr>
                                        <p:cTn id="72" dur="400"/>
                                        <p:tgtEl>
                                          <p:spTgt spid="56"/>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left)">
                                      <p:cBhvr>
                                        <p:cTn id="76" dur="400"/>
                                        <p:tgtEl>
                                          <p:spTgt spid="51"/>
                                        </p:tgtEl>
                                      </p:cBhvr>
                                    </p:animEffect>
                                  </p:childTnLst>
                                </p:cTn>
                              </p:par>
                            </p:childTnLst>
                          </p:cTn>
                        </p:par>
                        <p:par>
                          <p:cTn id="77" fill="hold">
                            <p:stCondLst>
                              <p:cond delay="5000"/>
                            </p:stCondLst>
                            <p:childTnLst>
                              <p:par>
                                <p:cTn id="78" presetID="31" presetClass="entr" presetSubtype="0"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 calcmode="lin" valueType="num">
                                      <p:cBhvr>
                                        <p:cTn id="80" dur="400" fill="hold"/>
                                        <p:tgtEl>
                                          <p:spTgt spid="57"/>
                                        </p:tgtEl>
                                        <p:attrNameLst>
                                          <p:attrName>ppt_w</p:attrName>
                                        </p:attrNameLst>
                                      </p:cBhvr>
                                      <p:tavLst>
                                        <p:tav tm="0">
                                          <p:val>
                                            <p:fltVal val="0"/>
                                          </p:val>
                                        </p:tav>
                                        <p:tav tm="100000">
                                          <p:val>
                                            <p:strVal val="#ppt_w"/>
                                          </p:val>
                                        </p:tav>
                                      </p:tavLst>
                                    </p:anim>
                                    <p:anim calcmode="lin" valueType="num">
                                      <p:cBhvr>
                                        <p:cTn id="81" dur="400" fill="hold"/>
                                        <p:tgtEl>
                                          <p:spTgt spid="57"/>
                                        </p:tgtEl>
                                        <p:attrNameLst>
                                          <p:attrName>ppt_h</p:attrName>
                                        </p:attrNameLst>
                                      </p:cBhvr>
                                      <p:tavLst>
                                        <p:tav tm="0">
                                          <p:val>
                                            <p:fltVal val="0"/>
                                          </p:val>
                                        </p:tav>
                                        <p:tav tm="100000">
                                          <p:val>
                                            <p:strVal val="#ppt_h"/>
                                          </p:val>
                                        </p:tav>
                                      </p:tavLst>
                                    </p:anim>
                                    <p:anim calcmode="lin" valueType="num">
                                      <p:cBhvr>
                                        <p:cTn id="82" dur="400" fill="hold"/>
                                        <p:tgtEl>
                                          <p:spTgt spid="57"/>
                                        </p:tgtEl>
                                        <p:attrNameLst>
                                          <p:attrName>style.rotation</p:attrName>
                                        </p:attrNameLst>
                                      </p:cBhvr>
                                      <p:tavLst>
                                        <p:tav tm="0">
                                          <p:val>
                                            <p:fltVal val="90"/>
                                          </p:val>
                                        </p:tav>
                                        <p:tav tm="100000">
                                          <p:val>
                                            <p:fltVal val="0"/>
                                          </p:val>
                                        </p:tav>
                                      </p:tavLst>
                                    </p:anim>
                                    <p:animEffect transition="in" filter="fade">
                                      <p:cBhvr>
                                        <p:cTn id="83" dur="400"/>
                                        <p:tgtEl>
                                          <p:spTgt spid="57"/>
                                        </p:tgtEl>
                                      </p:cBhvr>
                                    </p:animEffect>
                                  </p:childTnLst>
                                </p:cTn>
                              </p:par>
                            </p:childTnLst>
                          </p:cTn>
                        </p:par>
                        <p:par>
                          <p:cTn id="84" fill="hold">
                            <p:stCondLst>
                              <p:cond delay="5500"/>
                            </p:stCondLst>
                            <p:childTnLst>
                              <p:par>
                                <p:cTn id="85" presetID="22" presetClass="entr" presetSubtype="8"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wipe(left)">
                                      <p:cBhvr>
                                        <p:cTn id="87" dur="400"/>
                                        <p:tgtEl>
                                          <p:spTgt spid="52"/>
                                        </p:tgtEl>
                                      </p:cBhvr>
                                    </p:animEffect>
                                  </p:childTnLst>
                                </p:cTn>
                              </p:par>
                            </p:childTnLst>
                          </p:cTn>
                        </p:par>
                        <p:par>
                          <p:cTn id="88" fill="hold">
                            <p:stCondLst>
                              <p:cond delay="6000"/>
                            </p:stCondLst>
                            <p:childTnLst>
                              <p:par>
                                <p:cTn id="89" presetID="31"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 calcmode="lin" valueType="num">
                                      <p:cBhvr>
                                        <p:cTn id="91" dur="400" fill="hold"/>
                                        <p:tgtEl>
                                          <p:spTgt spid="58"/>
                                        </p:tgtEl>
                                        <p:attrNameLst>
                                          <p:attrName>ppt_w</p:attrName>
                                        </p:attrNameLst>
                                      </p:cBhvr>
                                      <p:tavLst>
                                        <p:tav tm="0">
                                          <p:val>
                                            <p:fltVal val="0"/>
                                          </p:val>
                                        </p:tav>
                                        <p:tav tm="100000">
                                          <p:val>
                                            <p:strVal val="#ppt_w"/>
                                          </p:val>
                                        </p:tav>
                                      </p:tavLst>
                                    </p:anim>
                                    <p:anim calcmode="lin" valueType="num">
                                      <p:cBhvr>
                                        <p:cTn id="92" dur="400" fill="hold"/>
                                        <p:tgtEl>
                                          <p:spTgt spid="58"/>
                                        </p:tgtEl>
                                        <p:attrNameLst>
                                          <p:attrName>ppt_h</p:attrName>
                                        </p:attrNameLst>
                                      </p:cBhvr>
                                      <p:tavLst>
                                        <p:tav tm="0">
                                          <p:val>
                                            <p:fltVal val="0"/>
                                          </p:val>
                                        </p:tav>
                                        <p:tav tm="100000">
                                          <p:val>
                                            <p:strVal val="#ppt_h"/>
                                          </p:val>
                                        </p:tav>
                                      </p:tavLst>
                                    </p:anim>
                                    <p:anim calcmode="lin" valueType="num">
                                      <p:cBhvr>
                                        <p:cTn id="93" dur="400" fill="hold"/>
                                        <p:tgtEl>
                                          <p:spTgt spid="58"/>
                                        </p:tgtEl>
                                        <p:attrNameLst>
                                          <p:attrName>style.rotation</p:attrName>
                                        </p:attrNameLst>
                                      </p:cBhvr>
                                      <p:tavLst>
                                        <p:tav tm="0">
                                          <p:val>
                                            <p:fltVal val="90"/>
                                          </p:val>
                                        </p:tav>
                                        <p:tav tm="100000">
                                          <p:val>
                                            <p:fltVal val="0"/>
                                          </p:val>
                                        </p:tav>
                                      </p:tavLst>
                                    </p:anim>
                                    <p:animEffect transition="in" filter="fade">
                                      <p:cBhvr>
                                        <p:cTn id="94" dur="400"/>
                                        <p:tgtEl>
                                          <p:spTgt spid="58"/>
                                        </p:tgtEl>
                                      </p:cBhvr>
                                    </p:animEffect>
                                  </p:childTnLst>
                                </p:cTn>
                              </p:par>
                            </p:childTnLst>
                          </p:cTn>
                        </p:par>
                        <p:par>
                          <p:cTn id="95" fill="hold">
                            <p:stCondLst>
                              <p:cond delay="6500"/>
                            </p:stCondLst>
                            <p:childTnLst>
                              <p:par>
                                <p:cTn id="96" presetID="22" presetClass="entr" presetSubtype="8" fill="hold" grpId="0"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wipe(left)">
                                      <p:cBhvr>
                                        <p:cTn id="98" dur="400"/>
                                        <p:tgtEl>
                                          <p:spTgt spid="53"/>
                                        </p:tgtEl>
                                      </p:cBhvr>
                                    </p:animEffect>
                                  </p:childTnLst>
                                </p:cTn>
                              </p:par>
                            </p:childTnLst>
                          </p:cTn>
                        </p:par>
                        <p:par>
                          <p:cTn id="99" fill="hold">
                            <p:stCondLst>
                              <p:cond delay="7000"/>
                            </p:stCondLst>
                            <p:childTnLst>
                              <p:par>
                                <p:cTn id="100" presetID="31" presetClass="entr" presetSubtype="0" fill="hold" grpId="0" nodeType="afterEffect">
                                  <p:stCondLst>
                                    <p:cond delay="0"/>
                                  </p:stCondLst>
                                  <p:childTnLst>
                                    <p:set>
                                      <p:cBhvr>
                                        <p:cTn id="101" dur="1" fill="hold">
                                          <p:stCondLst>
                                            <p:cond delay="0"/>
                                          </p:stCondLst>
                                        </p:cTn>
                                        <p:tgtEl>
                                          <p:spTgt spid="38"/>
                                        </p:tgtEl>
                                        <p:attrNameLst>
                                          <p:attrName>style.visibility</p:attrName>
                                        </p:attrNameLst>
                                      </p:cBhvr>
                                      <p:to>
                                        <p:strVal val="visible"/>
                                      </p:to>
                                    </p:set>
                                    <p:anim calcmode="lin" valueType="num">
                                      <p:cBhvr>
                                        <p:cTn id="102" dur="400" fill="hold"/>
                                        <p:tgtEl>
                                          <p:spTgt spid="38"/>
                                        </p:tgtEl>
                                        <p:attrNameLst>
                                          <p:attrName>ppt_w</p:attrName>
                                        </p:attrNameLst>
                                      </p:cBhvr>
                                      <p:tavLst>
                                        <p:tav tm="0">
                                          <p:val>
                                            <p:fltVal val="0"/>
                                          </p:val>
                                        </p:tav>
                                        <p:tav tm="100000">
                                          <p:val>
                                            <p:strVal val="#ppt_w"/>
                                          </p:val>
                                        </p:tav>
                                      </p:tavLst>
                                    </p:anim>
                                    <p:anim calcmode="lin" valueType="num">
                                      <p:cBhvr>
                                        <p:cTn id="103" dur="400" fill="hold"/>
                                        <p:tgtEl>
                                          <p:spTgt spid="38"/>
                                        </p:tgtEl>
                                        <p:attrNameLst>
                                          <p:attrName>ppt_h</p:attrName>
                                        </p:attrNameLst>
                                      </p:cBhvr>
                                      <p:tavLst>
                                        <p:tav tm="0">
                                          <p:val>
                                            <p:fltVal val="0"/>
                                          </p:val>
                                        </p:tav>
                                        <p:tav tm="100000">
                                          <p:val>
                                            <p:strVal val="#ppt_h"/>
                                          </p:val>
                                        </p:tav>
                                      </p:tavLst>
                                    </p:anim>
                                    <p:anim calcmode="lin" valueType="num">
                                      <p:cBhvr>
                                        <p:cTn id="104" dur="400" fill="hold"/>
                                        <p:tgtEl>
                                          <p:spTgt spid="38"/>
                                        </p:tgtEl>
                                        <p:attrNameLst>
                                          <p:attrName>style.rotation</p:attrName>
                                        </p:attrNameLst>
                                      </p:cBhvr>
                                      <p:tavLst>
                                        <p:tav tm="0">
                                          <p:val>
                                            <p:fltVal val="90"/>
                                          </p:val>
                                        </p:tav>
                                        <p:tav tm="100000">
                                          <p:val>
                                            <p:fltVal val="0"/>
                                          </p:val>
                                        </p:tav>
                                      </p:tavLst>
                                    </p:anim>
                                    <p:animEffect transition="in" filter="fade">
                                      <p:cBhvr>
                                        <p:cTn id="105" dur="400"/>
                                        <p:tgtEl>
                                          <p:spTgt spid="38"/>
                                        </p:tgtEl>
                                      </p:cBhvr>
                                    </p:animEffect>
                                  </p:childTnLst>
                                </p:cTn>
                              </p:par>
                            </p:childTnLst>
                          </p:cTn>
                        </p:par>
                        <p:par>
                          <p:cTn id="106" fill="hold">
                            <p:stCondLst>
                              <p:cond delay="750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4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1" grpId="0" animBg="1"/>
      <p:bldP spid="42" grpId="0" animBg="1"/>
      <p:bldP spid="43" grpId="0" animBg="1"/>
      <p:bldP spid="44" grpId="0" animBg="1"/>
      <p:bldP spid="45" grpId="0" animBg="1"/>
      <p:bldP spid="46" grpId="0" animBg="1"/>
      <p:bldP spid="51" grpId="0"/>
      <p:bldP spid="52" grpId="0"/>
      <p:bldP spid="53" grpId="0"/>
      <p:bldP spid="56" grpId="0"/>
      <p:bldP spid="57" grpId="0"/>
      <p:bldP spid="58" grpId="0"/>
      <p:bldP spid="35" grpId="0" animBg="1"/>
      <p:bldP spid="36" grpId="0" animBg="1"/>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党支部</a:t>
            </a:r>
            <a:r>
              <a:rPr lang="zh-CN" altLang="en-US" kern="0" dirty="0">
                <a:solidFill>
                  <a:schemeClr val="accent3"/>
                </a:solidFill>
                <a:effectLst>
                  <a:outerShdw blurRad="38100" dist="38100" dir="2700000" algn="tl">
                    <a:srgbClr val="000000">
                      <a:alpha val="43137"/>
                    </a:srgbClr>
                  </a:outerShdw>
                </a:effectLst>
              </a:rPr>
              <a:t>委员会</a:t>
            </a:r>
            <a:endPar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402111"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四</a:t>
            </a:r>
          </a:p>
        </p:txBody>
      </p:sp>
      <p:sp>
        <p:nvSpPr>
          <p:cNvPr id="7" name="矩形 6"/>
          <p:cNvSpPr/>
          <p:nvPr/>
        </p:nvSpPr>
        <p:spPr>
          <a:xfrm>
            <a:off x="2641997" y="1275183"/>
            <a:ext cx="8768646" cy="646331"/>
          </a:xfrm>
          <a:prstGeom prst="rect">
            <a:avLst/>
          </a:prstGeom>
          <a:noFill/>
        </p:spPr>
        <p:txBody>
          <a:bodyPr wrap="square" rtlCol="0">
            <a:spAutoFit/>
          </a:bodyPr>
          <a:lstStyle/>
          <a:p>
            <a:pPr algn="just" eaLnBrk="1"/>
            <a:r>
              <a:rPr lang="zh-CN" altLang="en-US" dirty="0">
                <a:solidFill>
                  <a:schemeClr val="accent1"/>
                </a:solidFill>
                <a:latin typeface="+mn-ea"/>
                <a:ea typeface="+mn-ea"/>
              </a:rPr>
              <a:t>主要根据支部党员人数和工作需要确定。支委人数不应超过或等于本支部正式党员的半数，一般以</a:t>
            </a:r>
            <a:r>
              <a:rPr lang="en-US" altLang="zh-CN" dirty="0">
                <a:solidFill>
                  <a:schemeClr val="accent1"/>
                </a:solidFill>
                <a:latin typeface="+mn-ea"/>
                <a:ea typeface="+mn-ea"/>
              </a:rPr>
              <a:t>3-7</a:t>
            </a:r>
            <a:r>
              <a:rPr lang="zh-CN" altLang="en-US" dirty="0">
                <a:solidFill>
                  <a:schemeClr val="accent1"/>
                </a:solidFill>
                <a:latin typeface="+mn-ea"/>
                <a:ea typeface="+mn-ea"/>
              </a:rPr>
              <a:t>人为宜。</a:t>
            </a:r>
          </a:p>
        </p:txBody>
      </p:sp>
      <p:sp>
        <p:nvSpPr>
          <p:cNvPr id="9" name="矩形 8"/>
          <p:cNvSpPr/>
          <p:nvPr/>
        </p:nvSpPr>
        <p:spPr>
          <a:xfrm>
            <a:off x="2653226" y="4506103"/>
            <a:ext cx="4405555" cy="1200329"/>
          </a:xfrm>
          <a:prstGeom prst="rect">
            <a:avLst/>
          </a:prstGeom>
          <a:noFill/>
        </p:spPr>
        <p:txBody>
          <a:bodyPr wrap="square" rtlCol="0">
            <a:spAutoFit/>
          </a:bodyPr>
          <a:lstStyle/>
          <a:p>
            <a:pPr algn="just" eaLnBrk="1"/>
            <a:r>
              <a:rPr lang="zh-CN" altLang="en-US" dirty="0">
                <a:solidFill>
                  <a:schemeClr val="accent1"/>
                </a:solidFill>
                <a:latin typeface="+mn-ea"/>
                <a:ea typeface="+mn-ea"/>
              </a:rPr>
              <a:t>一般书记设</a:t>
            </a:r>
            <a:r>
              <a:rPr lang="en-US" altLang="zh-CN" dirty="0">
                <a:solidFill>
                  <a:schemeClr val="accent1"/>
                </a:solidFill>
                <a:latin typeface="+mn-ea"/>
                <a:ea typeface="+mn-ea"/>
              </a:rPr>
              <a:t>1</a:t>
            </a:r>
            <a:r>
              <a:rPr lang="zh-CN" altLang="en-US" dirty="0">
                <a:solidFill>
                  <a:schemeClr val="accent1"/>
                </a:solidFill>
                <a:latin typeface="+mn-ea"/>
                <a:ea typeface="+mn-ea"/>
              </a:rPr>
              <a:t>人，酌情设组织委员、纪检委员、宣传委员、保密委员、群众委员、青年委员、统战委员。支委名额少的支部，一个委员可兼管几个委员的工作。</a:t>
            </a:r>
          </a:p>
        </p:txBody>
      </p:sp>
      <p:grpSp>
        <p:nvGrpSpPr>
          <p:cNvPr id="10" name="组合 9"/>
          <p:cNvGrpSpPr/>
          <p:nvPr/>
        </p:nvGrpSpPr>
        <p:grpSpPr>
          <a:xfrm>
            <a:off x="7744892" y="4398198"/>
            <a:ext cx="3528392" cy="542393"/>
            <a:chOff x="1784350" y="4973638"/>
            <a:chExt cx="4664075" cy="450850"/>
          </a:xfrm>
        </p:grpSpPr>
        <p:sp>
          <p:nvSpPr>
            <p:cNvPr id="11" name="Line 14"/>
            <p:cNvSpPr>
              <a:spLocks noChangeShapeType="1"/>
            </p:cNvSpPr>
            <p:nvPr/>
          </p:nvSpPr>
          <p:spPr bwMode="auto">
            <a:xfrm>
              <a:off x="1784350" y="5151438"/>
              <a:ext cx="4664075" cy="0"/>
            </a:xfrm>
            <a:prstGeom prst="line">
              <a:avLst/>
            </a:prstGeom>
            <a:solidFill>
              <a:schemeClr val="accent2"/>
            </a:solidFill>
            <a:ln w="12700" cap="flat">
              <a:solidFill>
                <a:schemeClr val="accent2">
                  <a:lumMod val="50000"/>
                </a:schemeClr>
              </a:solidFill>
              <a:prstDash val="solid"/>
              <a:miter lim="800000"/>
            </a:ln>
          </p:spPr>
          <p:txBody>
            <a:bodyPr vert="horz" wrap="square" lIns="91440" tIns="45720" rIns="91440" bIns="45720" numCol="1" anchor="t" anchorCtr="0" compatLnSpc="1"/>
            <a:lstStyle/>
            <a:p>
              <a:endParaRPr lang="zh-CN" altLang="en-US" sz="2000"/>
            </a:p>
          </p:txBody>
        </p:sp>
        <p:sp>
          <p:nvSpPr>
            <p:cNvPr id="12" name="Line 15"/>
            <p:cNvSpPr>
              <a:spLocks noChangeShapeType="1"/>
            </p:cNvSpPr>
            <p:nvPr/>
          </p:nvSpPr>
          <p:spPr bwMode="auto">
            <a:xfrm flipV="1">
              <a:off x="1789113" y="5149851"/>
              <a:ext cx="0" cy="274637"/>
            </a:xfrm>
            <a:prstGeom prst="line">
              <a:avLst/>
            </a:prstGeom>
            <a:solidFill>
              <a:schemeClr val="accent2"/>
            </a:solidFill>
            <a:ln w="12700" cap="flat">
              <a:solidFill>
                <a:schemeClr val="accent2">
                  <a:lumMod val="50000"/>
                </a:schemeClr>
              </a:solidFill>
              <a:prstDash val="solid"/>
              <a:miter lim="800000"/>
            </a:ln>
          </p:spPr>
          <p:txBody>
            <a:bodyPr vert="horz" wrap="square" lIns="91440" tIns="45720" rIns="91440" bIns="45720" numCol="1" anchor="t" anchorCtr="0" compatLnSpc="1"/>
            <a:lstStyle/>
            <a:p>
              <a:endParaRPr lang="zh-CN" altLang="en-US" sz="2000"/>
            </a:p>
          </p:txBody>
        </p:sp>
        <p:sp>
          <p:nvSpPr>
            <p:cNvPr id="13" name="Line 16"/>
            <p:cNvSpPr>
              <a:spLocks noChangeShapeType="1"/>
            </p:cNvSpPr>
            <p:nvPr/>
          </p:nvSpPr>
          <p:spPr bwMode="auto">
            <a:xfrm flipV="1">
              <a:off x="2565665" y="5149851"/>
              <a:ext cx="0" cy="274637"/>
            </a:xfrm>
            <a:prstGeom prst="line">
              <a:avLst/>
            </a:prstGeom>
            <a:solidFill>
              <a:schemeClr val="accent2"/>
            </a:solidFill>
            <a:ln w="12700" cap="flat">
              <a:solidFill>
                <a:schemeClr val="accent2">
                  <a:lumMod val="50000"/>
                </a:schemeClr>
              </a:solidFill>
              <a:prstDash val="solid"/>
              <a:miter lim="800000"/>
            </a:ln>
          </p:spPr>
          <p:txBody>
            <a:bodyPr vert="horz" wrap="square" lIns="91440" tIns="45720" rIns="91440" bIns="45720" numCol="1" anchor="t" anchorCtr="0" compatLnSpc="1"/>
            <a:lstStyle/>
            <a:p>
              <a:endParaRPr lang="zh-CN" altLang="en-US" sz="2000"/>
            </a:p>
          </p:txBody>
        </p:sp>
        <p:sp>
          <p:nvSpPr>
            <p:cNvPr id="14" name="Line 17"/>
            <p:cNvSpPr>
              <a:spLocks noChangeShapeType="1"/>
            </p:cNvSpPr>
            <p:nvPr/>
          </p:nvSpPr>
          <p:spPr bwMode="auto">
            <a:xfrm flipV="1">
              <a:off x="3342217" y="5149851"/>
              <a:ext cx="0" cy="274637"/>
            </a:xfrm>
            <a:prstGeom prst="line">
              <a:avLst/>
            </a:prstGeom>
            <a:solidFill>
              <a:schemeClr val="accent2"/>
            </a:solidFill>
            <a:ln w="12700" cap="flat">
              <a:solidFill>
                <a:schemeClr val="accent2">
                  <a:lumMod val="50000"/>
                </a:schemeClr>
              </a:solidFill>
              <a:prstDash val="solid"/>
              <a:miter lim="800000"/>
            </a:ln>
          </p:spPr>
          <p:txBody>
            <a:bodyPr vert="horz" wrap="square" lIns="91440" tIns="45720" rIns="91440" bIns="45720" numCol="1" anchor="t" anchorCtr="0" compatLnSpc="1"/>
            <a:lstStyle/>
            <a:p>
              <a:endParaRPr lang="zh-CN" altLang="en-US" sz="2000"/>
            </a:p>
          </p:txBody>
        </p:sp>
        <p:sp>
          <p:nvSpPr>
            <p:cNvPr id="15" name="Line 18"/>
            <p:cNvSpPr>
              <a:spLocks noChangeShapeType="1"/>
            </p:cNvSpPr>
            <p:nvPr/>
          </p:nvSpPr>
          <p:spPr bwMode="auto">
            <a:xfrm flipV="1">
              <a:off x="4118769" y="5149851"/>
              <a:ext cx="0" cy="274637"/>
            </a:xfrm>
            <a:prstGeom prst="line">
              <a:avLst/>
            </a:prstGeom>
            <a:solidFill>
              <a:schemeClr val="accent2"/>
            </a:solidFill>
            <a:ln w="12700" cap="flat">
              <a:solidFill>
                <a:schemeClr val="accent2">
                  <a:lumMod val="50000"/>
                </a:schemeClr>
              </a:solidFill>
              <a:prstDash val="solid"/>
              <a:miter lim="800000"/>
            </a:ln>
          </p:spPr>
          <p:txBody>
            <a:bodyPr vert="horz" wrap="square" lIns="91440" tIns="45720" rIns="91440" bIns="45720" numCol="1" anchor="t" anchorCtr="0" compatLnSpc="1"/>
            <a:lstStyle/>
            <a:p>
              <a:endParaRPr lang="zh-CN" altLang="en-US" sz="2000"/>
            </a:p>
          </p:txBody>
        </p:sp>
        <p:sp>
          <p:nvSpPr>
            <p:cNvPr id="16" name="Line 19"/>
            <p:cNvSpPr>
              <a:spLocks noChangeShapeType="1"/>
            </p:cNvSpPr>
            <p:nvPr/>
          </p:nvSpPr>
          <p:spPr bwMode="auto">
            <a:xfrm flipV="1">
              <a:off x="4895321" y="5149851"/>
              <a:ext cx="0" cy="274637"/>
            </a:xfrm>
            <a:prstGeom prst="line">
              <a:avLst/>
            </a:prstGeom>
            <a:solidFill>
              <a:schemeClr val="accent2"/>
            </a:solidFill>
            <a:ln w="12700" cap="flat">
              <a:solidFill>
                <a:schemeClr val="accent2">
                  <a:lumMod val="50000"/>
                </a:schemeClr>
              </a:solidFill>
              <a:prstDash val="solid"/>
              <a:miter lim="800000"/>
            </a:ln>
          </p:spPr>
          <p:txBody>
            <a:bodyPr vert="horz" wrap="square" lIns="91440" tIns="45720" rIns="91440" bIns="45720" numCol="1" anchor="t" anchorCtr="0" compatLnSpc="1"/>
            <a:lstStyle/>
            <a:p>
              <a:endParaRPr lang="zh-CN" altLang="en-US" sz="2000"/>
            </a:p>
          </p:txBody>
        </p:sp>
        <p:sp>
          <p:nvSpPr>
            <p:cNvPr id="17" name="Line 20"/>
            <p:cNvSpPr>
              <a:spLocks noChangeShapeType="1"/>
            </p:cNvSpPr>
            <p:nvPr/>
          </p:nvSpPr>
          <p:spPr bwMode="auto">
            <a:xfrm flipV="1">
              <a:off x="5671873" y="5149851"/>
              <a:ext cx="0" cy="274637"/>
            </a:xfrm>
            <a:prstGeom prst="line">
              <a:avLst/>
            </a:prstGeom>
            <a:solidFill>
              <a:schemeClr val="accent2"/>
            </a:solidFill>
            <a:ln w="12700" cap="flat">
              <a:solidFill>
                <a:schemeClr val="accent2">
                  <a:lumMod val="50000"/>
                </a:schemeClr>
              </a:solidFill>
              <a:prstDash val="solid"/>
              <a:miter lim="800000"/>
            </a:ln>
          </p:spPr>
          <p:txBody>
            <a:bodyPr vert="horz" wrap="square" lIns="91440" tIns="45720" rIns="91440" bIns="45720" numCol="1" anchor="t" anchorCtr="0" compatLnSpc="1"/>
            <a:lstStyle/>
            <a:p>
              <a:endParaRPr lang="zh-CN" altLang="en-US" sz="2000"/>
            </a:p>
          </p:txBody>
        </p:sp>
        <p:sp>
          <p:nvSpPr>
            <p:cNvPr id="18" name="Line 22"/>
            <p:cNvSpPr>
              <a:spLocks noChangeShapeType="1"/>
            </p:cNvSpPr>
            <p:nvPr/>
          </p:nvSpPr>
          <p:spPr bwMode="auto">
            <a:xfrm flipV="1">
              <a:off x="6448425" y="5149851"/>
              <a:ext cx="0" cy="274637"/>
            </a:xfrm>
            <a:prstGeom prst="line">
              <a:avLst/>
            </a:prstGeom>
            <a:solidFill>
              <a:schemeClr val="accent2"/>
            </a:solidFill>
            <a:ln w="12700" cap="flat">
              <a:solidFill>
                <a:schemeClr val="accent2">
                  <a:lumMod val="50000"/>
                </a:schemeClr>
              </a:solidFill>
              <a:prstDash val="solid"/>
              <a:miter lim="800000"/>
            </a:ln>
          </p:spPr>
          <p:txBody>
            <a:bodyPr vert="horz" wrap="square" lIns="91440" tIns="45720" rIns="91440" bIns="45720" numCol="1" anchor="t" anchorCtr="0" compatLnSpc="1"/>
            <a:lstStyle/>
            <a:p>
              <a:endParaRPr lang="zh-CN" altLang="en-US" sz="2000"/>
            </a:p>
          </p:txBody>
        </p:sp>
        <p:sp>
          <p:nvSpPr>
            <p:cNvPr id="19" name="Line 23"/>
            <p:cNvSpPr>
              <a:spLocks noChangeShapeType="1"/>
            </p:cNvSpPr>
            <p:nvPr/>
          </p:nvSpPr>
          <p:spPr bwMode="auto">
            <a:xfrm flipV="1">
              <a:off x="4120289" y="4973638"/>
              <a:ext cx="0" cy="179387"/>
            </a:xfrm>
            <a:prstGeom prst="line">
              <a:avLst/>
            </a:prstGeom>
            <a:solidFill>
              <a:schemeClr val="accent2"/>
            </a:solidFill>
            <a:ln w="12700" cap="flat">
              <a:solidFill>
                <a:schemeClr val="accent2">
                  <a:lumMod val="50000"/>
                </a:schemeClr>
              </a:solidFill>
              <a:prstDash val="solid"/>
              <a:miter lim="800000"/>
            </a:ln>
          </p:spPr>
          <p:txBody>
            <a:bodyPr vert="horz" wrap="square" lIns="91440" tIns="45720" rIns="91440" bIns="45720" numCol="1" anchor="t" anchorCtr="0" compatLnSpc="1"/>
            <a:lstStyle/>
            <a:p>
              <a:endParaRPr lang="zh-CN" altLang="en-US" sz="2000"/>
            </a:p>
          </p:txBody>
        </p:sp>
      </p:grpSp>
      <p:grpSp>
        <p:nvGrpSpPr>
          <p:cNvPr id="20" name="组合 19"/>
          <p:cNvGrpSpPr/>
          <p:nvPr/>
        </p:nvGrpSpPr>
        <p:grpSpPr>
          <a:xfrm>
            <a:off x="8663865" y="3919287"/>
            <a:ext cx="1663675" cy="471272"/>
            <a:chOff x="3122908" y="4663662"/>
            <a:chExt cx="1423697" cy="391732"/>
          </a:xfrm>
        </p:grpSpPr>
        <p:sp>
          <p:nvSpPr>
            <p:cNvPr id="21" name="Rectangle 5"/>
            <p:cNvSpPr>
              <a:spLocks noChangeArrowheads="1"/>
            </p:cNvSpPr>
            <p:nvPr/>
          </p:nvSpPr>
          <p:spPr bwMode="auto">
            <a:xfrm>
              <a:off x="3122908" y="4663662"/>
              <a:ext cx="1423697" cy="391732"/>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sz="2000"/>
            </a:p>
          </p:txBody>
        </p:sp>
        <p:sp>
          <p:nvSpPr>
            <p:cNvPr id="22" name="矩形 21"/>
            <p:cNvSpPr/>
            <p:nvPr/>
          </p:nvSpPr>
          <p:spPr>
            <a:xfrm>
              <a:off x="3192409" y="4714727"/>
              <a:ext cx="1284694" cy="275549"/>
            </a:xfrm>
            <a:prstGeom prst="rect">
              <a:avLst/>
            </a:prstGeom>
            <a:noFill/>
          </p:spPr>
          <p:txBody>
            <a:bodyPr wrap="square" rtlCol="0">
              <a:spAutoFit/>
            </a:bodyPr>
            <a:lstStyle/>
            <a:p>
              <a:pPr algn="ctr"/>
              <a:r>
                <a:rPr lang="zh-CN" altLang="en-US" b="1" dirty="0">
                  <a:solidFill>
                    <a:schemeClr val="accent2"/>
                  </a:solidFill>
                  <a:latin typeface="+mn-ea"/>
                  <a:ea typeface="+mn-ea"/>
                </a:rPr>
                <a:t>党支部书记</a:t>
              </a:r>
            </a:p>
          </p:txBody>
        </p:sp>
      </p:grpSp>
      <p:grpSp>
        <p:nvGrpSpPr>
          <p:cNvPr id="23" name="组合 22"/>
          <p:cNvGrpSpPr/>
          <p:nvPr/>
        </p:nvGrpSpPr>
        <p:grpSpPr>
          <a:xfrm>
            <a:off x="7500171" y="4940591"/>
            <a:ext cx="481687" cy="1336885"/>
            <a:chOff x="1275907" y="5512594"/>
            <a:chExt cx="412206" cy="1111250"/>
          </a:xfrm>
        </p:grpSpPr>
        <p:sp>
          <p:nvSpPr>
            <p:cNvPr id="24" name="Rectangle 6"/>
            <p:cNvSpPr>
              <a:spLocks noChangeArrowheads="1"/>
            </p:cNvSpPr>
            <p:nvPr/>
          </p:nvSpPr>
          <p:spPr bwMode="auto">
            <a:xfrm>
              <a:off x="1275907" y="5512594"/>
              <a:ext cx="412206" cy="1111250"/>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sz="2000"/>
            </a:p>
          </p:txBody>
        </p:sp>
        <p:sp>
          <p:nvSpPr>
            <p:cNvPr id="25" name="矩形 24"/>
            <p:cNvSpPr/>
            <p:nvPr/>
          </p:nvSpPr>
          <p:spPr>
            <a:xfrm>
              <a:off x="1309791" y="5611952"/>
              <a:ext cx="344437" cy="912534"/>
            </a:xfrm>
            <a:prstGeom prst="rect">
              <a:avLst/>
            </a:prstGeom>
            <a:noFill/>
          </p:spPr>
          <p:txBody>
            <a:bodyPr vert="eaVert" wrap="square" rtlCol="0">
              <a:spAutoFit/>
            </a:bodyPr>
            <a:lstStyle/>
            <a:p>
              <a:pPr algn="ctr"/>
              <a:r>
                <a:rPr lang="zh-CN" altLang="en-US" dirty="0">
                  <a:latin typeface="+mn-ea"/>
                  <a:ea typeface="+mn-ea"/>
                </a:rPr>
                <a:t>组织委员</a:t>
              </a:r>
            </a:p>
          </p:txBody>
        </p:sp>
      </p:grpSp>
      <p:grpSp>
        <p:nvGrpSpPr>
          <p:cNvPr id="29" name="组合 28"/>
          <p:cNvGrpSpPr/>
          <p:nvPr/>
        </p:nvGrpSpPr>
        <p:grpSpPr>
          <a:xfrm>
            <a:off x="8085380" y="4940591"/>
            <a:ext cx="481687" cy="1336885"/>
            <a:chOff x="2055627" y="5512594"/>
            <a:chExt cx="412206" cy="1111250"/>
          </a:xfrm>
        </p:grpSpPr>
        <p:sp>
          <p:nvSpPr>
            <p:cNvPr id="30" name="Rectangle 7"/>
            <p:cNvSpPr>
              <a:spLocks noChangeArrowheads="1"/>
            </p:cNvSpPr>
            <p:nvPr/>
          </p:nvSpPr>
          <p:spPr bwMode="auto">
            <a:xfrm>
              <a:off x="2055627" y="5512594"/>
              <a:ext cx="412206" cy="1111250"/>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sz="2000"/>
            </a:p>
          </p:txBody>
        </p:sp>
        <p:sp>
          <p:nvSpPr>
            <p:cNvPr id="31" name="矩形 30"/>
            <p:cNvSpPr/>
            <p:nvPr/>
          </p:nvSpPr>
          <p:spPr>
            <a:xfrm>
              <a:off x="2089511" y="5611952"/>
              <a:ext cx="344437" cy="912534"/>
            </a:xfrm>
            <a:prstGeom prst="rect">
              <a:avLst/>
            </a:prstGeom>
            <a:noFill/>
          </p:spPr>
          <p:txBody>
            <a:bodyPr vert="eaVert" wrap="square" rtlCol="0">
              <a:spAutoFit/>
            </a:bodyPr>
            <a:lstStyle/>
            <a:p>
              <a:pPr algn="ctr"/>
              <a:r>
                <a:rPr lang="zh-CN" altLang="en-US" dirty="0">
                  <a:latin typeface="+mn-ea"/>
                  <a:ea typeface="+mn-ea"/>
                </a:rPr>
                <a:t>纪检委员</a:t>
              </a:r>
            </a:p>
          </p:txBody>
        </p:sp>
      </p:grpSp>
      <p:grpSp>
        <p:nvGrpSpPr>
          <p:cNvPr id="32" name="组合 31"/>
          <p:cNvGrpSpPr/>
          <p:nvPr/>
        </p:nvGrpSpPr>
        <p:grpSpPr>
          <a:xfrm>
            <a:off x="8670640" y="4940591"/>
            <a:ext cx="483541" cy="1336885"/>
            <a:chOff x="2824888" y="5512594"/>
            <a:chExt cx="413792" cy="1111250"/>
          </a:xfrm>
        </p:grpSpPr>
        <p:sp>
          <p:nvSpPr>
            <p:cNvPr id="33" name="Rectangle 8"/>
            <p:cNvSpPr>
              <a:spLocks noChangeArrowheads="1"/>
            </p:cNvSpPr>
            <p:nvPr/>
          </p:nvSpPr>
          <p:spPr bwMode="auto">
            <a:xfrm>
              <a:off x="2824888" y="5512594"/>
              <a:ext cx="413792" cy="1111250"/>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sz="2000"/>
            </a:p>
          </p:txBody>
        </p:sp>
        <p:sp>
          <p:nvSpPr>
            <p:cNvPr id="34" name="矩形 33"/>
            <p:cNvSpPr/>
            <p:nvPr/>
          </p:nvSpPr>
          <p:spPr>
            <a:xfrm>
              <a:off x="2866529" y="5611952"/>
              <a:ext cx="344437" cy="912534"/>
            </a:xfrm>
            <a:prstGeom prst="rect">
              <a:avLst/>
            </a:prstGeom>
            <a:noFill/>
          </p:spPr>
          <p:txBody>
            <a:bodyPr vert="eaVert" wrap="square" rtlCol="0">
              <a:spAutoFit/>
            </a:bodyPr>
            <a:lstStyle/>
            <a:p>
              <a:pPr algn="ctr"/>
              <a:r>
                <a:rPr lang="zh-CN" altLang="en-US" dirty="0">
                  <a:latin typeface="+mn-ea"/>
                  <a:ea typeface="+mn-ea"/>
                </a:rPr>
                <a:t>宣传委员</a:t>
              </a:r>
            </a:p>
          </p:txBody>
        </p:sp>
      </p:grpSp>
      <p:grpSp>
        <p:nvGrpSpPr>
          <p:cNvPr id="35" name="组合 34"/>
          <p:cNvGrpSpPr/>
          <p:nvPr/>
        </p:nvGrpSpPr>
        <p:grpSpPr>
          <a:xfrm>
            <a:off x="9279800" y="4940591"/>
            <a:ext cx="481687" cy="1336885"/>
            <a:chOff x="3624584" y="5512594"/>
            <a:chExt cx="412206" cy="1111250"/>
          </a:xfrm>
        </p:grpSpPr>
        <p:sp>
          <p:nvSpPr>
            <p:cNvPr id="36" name="Rectangle 9"/>
            <p:cNvSpPr>
              <a:spLocks noChangeArrowheads="1"/>
            </p:cNvSpPr>
            <p:nvPr/>
          </p:nvSpPr>
          <p:spPr bwMode="auto">
            <a:xfrm>
              <a:off x="3624584" y="5512594"/>
              <a:ext cx="412206" cy="1111250"/>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sz="2000"/>
            </a:p>
          </p:txBody>
        </p:sp>
        <p:sp>
          <p:nvSpPr>
            <p:cNvPr id="37" name="矩形 36"/>
            <p:cNvSpPr/>
            <p:nvPr/>
          </p:nvSpPr>
          <p:spPr>
            <a:xfrm>
              <a:off x="3658468" y="5611952"/>
              <a:ext cx="344437" cy="912534"/>
            </a:xfrm>
            <a:prstGeom prst="rect">
              <a:avLst/>
            </a:prstGeom>
            <a:noFill/>
          </p:spPr>
          <p:txBody>
            <a:bodyPr vert="eaVert" wrap="square" rtlCol="0">
              <a:spAutoFit/>
            </a:bodyPr>
            <a:lstStyle/>
            <a:p>
              <a:pPr algn="ctr"/>
              <a:r>
                <a:rPr lang="zh-CN" altLang="en-US" dirty="0">
                  <a:latin typeface="+mn-ea"/>
                  <a:ea typeface="+mn-ea"/>
                </a:rPr>
                <a:t>保密委员</a:t>
              </a:r>
            </a:p>
          </p:txBody>
        </p:sp>
      </p:grpSp>
      <p:grpSp>
        <p:nvGrpSpPr>
          <p:cNvPr id="38" name="组合 37"/>
          <p:cNvGrpSpPr/>
          <p:nvPr/>
        </p:nvGrpSpPr>
        <p:grpSpPr>
          <a:xfrm>
            <a:off x="9873695" y="4940591"/>
            <a:ext cx="483541" cy="1336885"/>
            <a:chOff x="4386233" y="5512594"/>
            <a:chExt cx="413792" cy="1111250"/>
          </a:xfrm>
        </p:grpSpPr>
        <p:sp>
          <p:nvSpPr>
            <p:cNvPr id="39" name="Rectangle 10"/>
            <p:cNvSpPr>
              <a:spLocks noChangeArrowheads="1"/>
            </p:cNvSpPr>
            <p:nvPr/>
          </p:nvSpPr>
          <p:spPr bwMode="auto">
            <a:xfrm>
              <a:off x="4386233" y="5512594"/>
              <a:ext cx="413792" cy="1111250"/>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sz="2000"/>
            </a:p>
          </p:txBody>
        </p:sp>
        <p:sp>
          <p:nvSpPr>
            <p:cNvPr id="40" name="矩形 39"/>
            <p:cNvSpPr/>
            <p:nvPr/>
          </p:nvSpPr>
          <p:spPr>
            <a:xfrm>
              <a:off x="4430176" y="5611952"/>
              <a:ext cx="344437" cy="912534"/>
            </a:xfrm>
            <a:prstGeom prst="rect">
              <a:avLst/>
            </a:prstGeom>
            <a:noFill/>
          </p:spPr>
          <p:txBody>
            <a:bodyPr vert="eaVert" wrap="square" rtlCol="0">
              <a:spAutoFit/>
            </a:bodyPr>
            <a:lstStyle/>
            <a:p>
              <a:pPr algn="ctr"/>
              <a:r>
                <a:rPr lang="zh-CN" altLang="en-US" dirty="0">
                  <a:latin typeface="+mn-ea"/>
                  <a:ea typeface="+mn-ea"/>
                </a:rPr>
                <a:t>群众委员</a:t>
              </a:r>
            </a:p>
          </p:txBody>
        </p:sp>
      </p:grpSp>
      <p:grpSp>
        <p:nvGrpSpPr>
          <p:cNvPr id="41" name="组合 40"/>
          <p:cNvGrpSpPr/>
          <p:nvPr/>
        </p:nvGrpSpPr>
        <p:grpSpPr>
          <a:xfrm>
            <a:off x="10463782" y="4940591"/>
            <a:ext cx="483541" cy="1336885"/>
            <a:chOff x="5167698" y="5512594"/>
            <a:chExt cx="413792" cy="1111250"/>
          </a:xfrm>
        </p:grpSpPr>
        <p:sp>
          <p:nvSpPr>
            <p:cNvPr id="42" name="Rectangle 11"/>
            <p:cNvSpPr>
              <a:spLocks noChangeArrowheads="1"/>
            </p:cNvSpPr>
            <p:nvPr/>
          </p:nvSpPr>
          <p:spPr bwMode="auto">
            <a:xfrm>
              <a:off x="5167698" y="5512594"/>
              <a:ext cx="413792" cy="1111250"/>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sz="2000"/>
            </a:p>
          </p:txBody>
        </p:sp>
        <p:sp>
          <p:nvSpPr>
            <p:cNvPr id="43" name="矩形 42"/>
            <p:cNvSpPr/>
            <p:nvPr/>
          </p:nvSpPr>
          <p:spPr>
            <a:xfrm>
              <a:off x="5202375" y="5611952"/>
              <a:ext cx="344437" cy="912534"/>
            </a:xfrm>
            <a:prstGeom prst="rect">
              <a:avLst/>
            </a:prstGeom>
            <a:noFill/>
          </p:spPr>
          <p:txBody>
            <a:bodyPr vert="eaVert" wrap="square" rtlCol="0">
              <a:spAutoFit/>
            </a:bodyPr>
            <a:lstStyle/>
            <a:p>
              <a:pPr algn="ctr"/>
              <a:r>
                <a:rPr lang="zh-CN" altLang="en-US" dirty="0">
                  <a:latin typeface="+mn-ea"/>
                  <a:ea typeface="+mn-ea"/>
                </a:rPr>
                <a:t>青年委员</a:t>
              </a:r>
            </a:p>
          </p:txBody>
        </p:sp>
      </p:grpSp>
      <p:grpSp>
        <p:nvGrpSpPr>
          <p:cNvPr id="44" name="组合 43"/>
          <p:cNvGrpSpPr/>
          <p:nvPr/>
        </p:nvGrpSpPr>
        <p:grpSpPr>
          <a:xfrm>
            <a:off x="11034623" y="4940591"/>
            <a:ext cx="481687" cy="1336885"/>
            <a:chOff x="5927925" y="5512594"/>
            <a:chExt cx="412206" cy="1111250"/>
          </a:xfrm>
        </p:grpSpPr>
        <p:sp>
          <p:nvSpPr>
            <p:cNvPr id="45" name="Rectangle 12"/>
            <p:cNvSpPr>
              <a:spLocks noChangeArrowheads="1"/>
            </p:cNvSpPr>
            <p:nvPr/>
          </p:nvSpPr>
          <p:spPr bwMode="auto">
            <a:xfrm>
              <a:off x="5927925" y="5512594"/>
              <a:ext cx="412206" cy="1111250"/>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sz="2000"/>
            </a:p>
          </p:txBody>
        </p:sp>
        <p:sp>
          <p:nvSpPr>
            <p:cNvPr id="46" name="矩形 45"/>
            <p:cNvSpPr/>
            <p:nvPr/>
          </p:nvSpPr>
          <p:spPr>
            <a:xfrm>
              <a:off x="5970892" y="5611952"/>
              <a:ext cx="344437" cy="912534"/>
            </a:xfrm>
            <a:prstGeom prst="rect">
              <a:avLst/>
            </a:prstGeom>
            <a:noFill/>
          </p:spPr>
          <p:txBody>
            <a:bodyPr vert="eaVert" wrap="square" rtlCol="0">
              <a:spAutoFit/>
            </a:bodyPr>
            <a:lstStyle/>
            <a:p>
              <a:pPr algn="ctr"/>
              <a:r>
                <a:rPr lang="zh-CN" altLang="en-US" dirty="0">
                  <a:latin typeface="+mn-ea"/>
                  <a:ea typeface="+mn-ea"/>
                </a:rPr>
                <a:t>统战委员</a:t>
              </a:r>
            </a:p>
          </p:txBody>
        </p:sp>
      </p:grpSp>
      <p:sp>
        <p:nvSpPr>
          <p:cNvPr id="50" name="矩形 49"/>
          <p:cNvSpPr/>
          <p:nvPr/>
        </p:nvSpPr>
        <p:spPr>
          <a:xfrm>
            <a:off x="2641997" y="2425053"/>
            <a:ext cx="8768646" cy="1477328"/>
          </a:xfrm>
          <a:prstGeom prst="rect">
            <a:avLst/>
          </a:prstGeom>
          <a:noFill/>
        </p:spPr>
        <p:txBody>
          <a:bodyPr wrap="square" rtlCol="0">
            <a:spAutoFit/>
          </a:bodyPr>
          <a:lstStyle/>
          <a:p>
            <a:pPr algn="just" eaLnBrk="1"/>
            <a:r>
              <a:rPr lang="zh-CN" altLang="en-US" dirty="0">
                <a:solidFill>
                  <a:schemeClr val="accent1"/>
                </a:solidFill>
                <a:latin typeface="+mn-ea"/>
                <a:ea typeface="+mn-ea"/>
              </a:rPr>
              <a:t>党的“基层委员会、总支部委员会、支部委员会选出的书记、副书记，应报上级党组织批准。”故党的基层组织经党员大会或党员代表大会选举产生书记和委员，并报上级党组织批准。</a:t>
            </a:r>
          </a:p>
          <a:p>
            <a:pPr algn="just" eaLnBrk="1"/>
            <a:r>
              <a:rPr lang="zh-CN" altLang="en-US" dirty="0">
                <a:solidFill>
                  <a:schemeClr val="accent1"/>
                </a:solidFill>
                <a:latin typeface="+mn-ea"/>
                <a:ea typeface="+mn-ea"/>
              </a:rPr>
              <a:t>党支部委员会每届任期</a:t>
            </a:r>
            <a:r>
              <a:rPr lang="en-US" altLang="zh-CN" dirty="0">
                <a:solidFill>
                  <a:schemeClr val="accent1"/>
                </a:solidFill>
                <a:latin typeface="+mn-ea"/>
                <a:ea typeface="+mn-ea"/>
              </a:rPr>
              <a:t>2</a:t>
            </a:r>
            <a:r>
              <a:rPr lang="zh-CN" altLang="en-US" dirty="0">
                <a:solidFill>
                  <a:schemeClr val="accent1"/>
                </a:solidFill>
                <a:latin typeface="+mn-ea"/>
                <a:ea typeface="+mn-ea"/>
              </a:rPr>
              <a:t>年或</a:t>
            </a:r>
            <a:r>
              <a:rPr lang="en-US" altLang="zh-CN" dirty="0">
                <a:solidFill>
                  <a:schemeClr val="accent1"/>
                </a:solidFill>
                <a:latin typeface="+mn-ea"/>
                <a:ea typeface="+mn-ea"/>
              </a:rPr>
              <a:t>3</a:t>
            </a:r>
            <a:r>
              <a:rPr lang="zh-CN" altLang="en-US" dirty="0">
                <a:solidFill>
                  <a:schemeClr val="accent1"/>
                </a:solidFill>
                <a:latin typeface="+mn-ea"/>
                <a:ea typeface="+mn-ea"/>
              </a:rPr>
              <a:t>年，期满后应按时改选。委员如有缺额，应当召开支部党员大会及时补选。</a:t>
            </a:r>
          </a:p>
        </p:txBody>
      </p:sp>
      <p:sp>
        <p:nvSpPr>
          <p:cNvPr id="2" name="箭头: 五边形 1"/>
          <p:cNvSpPr/>
          <p:nvPr/>
        </p:nvSpPr>
        <p:spPr bwMode="auto">
          <a:xfrm>
            <a:off x="885701" y="1189154"/>
            <a:ext cx="1656184" cy="955495"/>
          </a:xfrm>
          <a:prstGeom prst="homePlate">
            <a:avLst>
              <a:gd name="adj" fmla="val 22152"/>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矩形 5"/>
          <p:cNvSpPr/>
          <p:nvPr/>
        </p:nvSpPr>
        <p:spPr>
          <a:xfrm>
            <a:off x="885701" y="1349567"/>
            <a:ext cx="1566312" cy="646331"/>
          </a:xfrm>
          <a:prstGeom prst="rect">
            <a:avLst/>
          </a:prstGeom>
          <a:noFill/>
        </p:spPr>
        <p:txBody>
          <a:bodyPr wrap="square" rtlCol="0">
            <a:spAutoFit/>
          </a:bodyPr>
          <a:lstStyle/>
          <a:p>
            <a:pPr algn="ctr"/>
            <a:r>
              <a:rPr lang="zh-CN" altLang="en-US" b="1" dirty="0">
                <a:solidFill>
                  <a:schemeClr val="bg2"/>
                </a:solidFill>
                <a:latin typeface="+mn-ea"/>
                <a:ea typeface="+mn-ea"/>
              </a:rPr>
              <a:t>支部委员会委员的名额</a:t>
            </a:r>
          </a:p>
        </p:txBody>
      </p:sp>
      <p:sp>
        <p:nvSpPr>
          <p:cNvPr id="47" name="箭头: 五边形 46"/>
          <p:cNvSpPr/>
          <p:nvPr/>
        </p:nvSpPr>
        <p:spPr bwMode="auto">
          <a:xfrm>
            <a:off x="885701" y="2611580"/>
            <a:ext cx="1656184" cy="955495"/>
          </a:xfrm>
          <a:prstGeom prst="homePlate">
            <a:avLst>
              <a:gd name="adj" fmla="val 22152"/>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8" name="矩形 47"/>
          <p:cNvSpPr/>
          <p:nvPr/>
        </p:nvSpPr>
        <p:spPr>
          <a:xfrm>
            <a:off x="955645" y="2771993"/>
            <a:ext cx="1426424" cy="646331"/>
          </a:xfrm>
          <a:prstGeom prst="rect">
            <a:avLst/>
          </a:prstGeom>
          <a:noFill/>
        </p:spPr>
        <p:txBody>
          <a:bodyPr wrap="square" rtlCol="0">
            <a:spAutoFit/>
          </a:bodyPr>
          <a:lstStyle/>
          <a:p>
            <a:pPr algn="ctr"/>
            <a:r>
              <a:rPr lang="zh-CN" altLang="en-US" b="1" dirty="0">
                <a:solidFill>
                  <a:schemeClr val="bg2"/>
                </a:solidFill>
                <a:latin typeface="+mn-ea"/>
                <a:ea typeface="+mn-ea"/>
              </a:rPr>
              <a:t>支部委员会的产生</a:t>
            </a:r>
          </a:p>
        </p:txBody>
      </p:sp>
      <p:sp>
        <p:nvSpPr>
          <p:cNvPr id="51" name="箭头: 五边形 50"/>
          <p:cNvSpPr/>
          <p:nvPr/>
        </p:nvSpPr>
        <p:spPr bwMode="auto">
          <a:xfrm>
            <a:off x="885701" y="4676857"/>
            <a:ext cx="1656184" cy="955495"/>
          </a:xfrm>
          <a:prstGeom prst="homePlate">
            <a:avLst>
              <a:gd name="adj" fmla="val 22152"/>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2" name="矩形 51"/>
          <p:cNvSpPr/>
          <p:nvPr/>
        </p:nvSpPr>
        <p:spPr>
          <a:xfrm>
            <a:off x="955645" y="4837270"/>
            <a:ext cx="1426424" cy="646331"/>
          </a:xfrm>
          <a:prstGeom prst="rect">
            <a:avLst/>
          </a:prstGeom>
          <a:noFill/>
        </p:spPr>
        <p:txBody>
          <a:bodyPr wrap="square" rtlCol="0">
            <a:spAutoFit/>
          </a:bodyPr>
          <a:lstStyle/>
          <a:p>
            <a:pPr algn="ctr"/>
            <a:r>
              <a:rPr lang="zh-CN" altLang="en-US" b="1" dirty="0">
                <a:solidFill>
                  <a:schemeClr val="bg2"/>
                </a:solidFill>
                <a:latin typeface="+mj-ea"/>
                <a:ea typeface="+mj-ea"/>
              </a:rPr>
              <a:t>支部书记和委员的设立</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0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0-#ppt_w/2"/>
                                          </p:val>
                                        </p:tav>
                                        <p:tav tm="100000">
                                          <p:val>
                                            <p:strVal val="#ppt_x"/>
                                          </p:val>
                                        </p:tav>
                                      </p:tavLst>
                                    </p:anim>
                                    <p:anim calcmode="lin" valueType="num">
                                      <p:cBhvr additive="base">
                                        <p:cTn id="36" dur="500" fill="hold"/>
                                        <p:tgtEl>
                                          <p:spTgt spid="51"/>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500"/>
                                        <p:tgtEl>
                                          <p:spTgt spid="7"/>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childTnLst>
                          </p:cTn>
                        </p:par>
                        <p:par>
                          <p:cTn id="49" fill="hold">
                            <p:stCondLst>
                              <p:cond delay="3500"/>
                            </p:stCondLst>
                            <p:childTnLst>
                              <p:par>
                                <p:cTn id="50" presetID="22" presetClass="entr" presetSubtype="1"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up)">
                                      <p:cBhvr>
                                        <p:cTn id="52" dur="500"/>
                                        <p:tgtEl>
                                          <p:spTgt spid="50"/>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4500"/>
                            </p:stCondLst>
                            <p:childTnLst>
                              <p:par>
                                <p:cTn id="58" presetID="22"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up)">
                                      <p:cBhvr>
                                        <p:cTn id="60" dur="500"/>
                                        <p:tgtEl>
                                          <p:spTgt spid="9"/>
                                        </p:tgtEl>
                                      </p:cBhvr>
                                    </p:animEffect>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 calcmode="lin" valueType="num">
                                      <p:cBhvr>
                                        <p:cTn id="66" dur="500" fill="hold"/>
                                        <p:tgtEl>
                                          <p:spTgt spid="20"/>
                                        </p:tgtEl>
                                        <p:attrNameLst>
                                          <p:attrName>style.rotation</p:attrName>
                                        </p:attrNameLst>
                                      </p:cBhvr>
                                      <p:tavLst>
                                        <p:tav tm="0">
                                          <p:val>
                                            <p:fltVal val="90"/>
                                          </p:val>
                                        </p:tav>
                                        <p:tav tm="100000">
                                          <p:val>
                                            <p:fltVal val="0"/>
                                          </p:val>
                                        </p:tav>
                                      </p:tavLst>
                                    </p:anim>
                                    <p:animEffect transition="in" filter="fade">
                                      <p:cBhvr>
                                        <p:cTn id="67" dur="500"/>
                                        <p:tgtEl>
                                          <p:spTgt spid="20"/>
                                        </p:tgtEl>
                                      </p:cBhvr>
                                    </p:animEffect>
                                  </p:childTnLst>
                                </p:cTn>
                              </p:par>
                              <p:par>
                                <p:cTn id="68" presetID="8" presetClass="emph" presetSubtype="0" fill="hold" nodeType="withEffect">
                                  <p:stCondLst>
                                    <p:cond delay="0"/>
                                  </p:stCondLst>
                                  <p:childTnLst>
                                    <p:animRot by="21600000">
                                      <p:cBhvr>
                                        <p:cTn id="69" dur="500" fill="hold"/>
                                        <p:tgtEl>
                                          <p:spTgt spid="20"/>
                                        </p:tgtEl>
                                        <p:attrNameLst>
                                          <p:attrName>r</p:attrName>
                                        </p:attrNameLst>
                                      </p:cBhvr>
                                    </p:animRot>
                                  </p:childTnLst>
                                </p:cTn>
                              </p:par>
                            </p:childTnLst>
                          </p:cTn>
                        </p:par>
                        <p:par>
                          <p:cTn id="70" fill="hold">
                            <p:stCondLst>
                              <p:cond delay="5500"/>
                            </p:stCondLst>
                            <p:childTnLst>
                              <p:par>
                                <p:cTn id="71" presetID="22" presetClass="entr" presetSubtype="1"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up)">
                                      <p:cBhvr>
                                        <p:cTn id="73" dur="500"/>
                                        <p:tgtEl>
                                          <p:spTgt spid="10"/>
                                        </p:tgtEl>
                                      </p:cBhvr>
                                    </p:animEffect>
                                  </p:childTnLst>
                                </p:cTn>
                              </p:par>
                            </p:childTnLst>
                          </p:cTn>
                        </p:par>
                        <p:par>
                          <p:cTn id="74" fill="hold">
                            <p:stCondLst>
                              <p:cond delay="6000"/>
                            </p:stCondLst>
                            <p:childTnLst>
                              <p:par>
                                <p:cTn id="75" presetID="42" presetClass="entr" presetSubtype="0"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anim calcmode="lin" valueType="num">
                                      <p:cBhvr>
                                        <p:cTn id="78" dur="500" fill="hold"/>
                                        <p:tgtEl>
                                          <p:spTgt spid="23"/>
                                        </p:tgtEl>
                                        <p:attrNameLst>
                                          <p:attrName>ppt_x</p:attrName>
                                        </p:attrNameLst>
                                      </p:cBhvr>
                                      <p:tavLst>
                                        <p:tav tm="0">
                                          <p:val>
                                            <p:strVal val="#ppt_x"/>
                                          </p:val>
                                        </p:tav>
                                        <p:tav tm="100000">
                                          <p:val>
                                            <p:strVal val="#ppt_x"/>
                                          </p:val>
                                        </p:tav>
                                      </p:tavLst>
                                    </p:anim>
                                    <p:anim calcmode="lin" valueType="num">
                                      <p:cBhvr>
                                        <p:cTn id="79" dur="500" fill="hold"/>
                                        <p:tgtEl>
                                          <p:spTgt spid="23"/>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anim calcmode="lin" valueType="num">
                                      <p:cBhvr>
                                        <p:cTn id="83" dur="500" fill="hold"/>
                                        <p:tgtEl>
                                          <p:spTgt spid="29"/>
                                        </p:tgtEl>
                                        <p:attrNameLst>
                                          <p:attrName>ppt_x</p:attrName>
                                        </p:attrNameLst>
                                      </p:cBhvr>
                                      <p:tavLst>
                                        <p:tav tm="0">
                                          <p:val>
                                            <p:strVal val="#ppt_x"/>
                                          </p:val>
                                        </p:tav>
                                        <p:tav tm="100000">
                                          <p:val>
                                            <p:strVal val="#ppt_x"/>
                                          </p:val>
                                        </p:tav>
                                      </p:tavLst>
                                    </p:anim>
                                    <p:anim calcmode="lin" valueType="num">
                                      <p:cBhvr>
                                        <p:cTn id="84" dur="500" fill="hold"/>
                                        <p:tgtEl>
                                          <p:spTgt spid="29"/>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anim calcmode="lin" valueType="num">
                                      <p:cBhvr>
                                        <p:cTn id="88" dur="500" fill="hold"/>
                                        <p:tgtEl>
                                          <p:spTgt spid="32"/>
                                        </p:tgtEl>
                                        <p:attrNameLst>
                                          <p:attrName>ppt_x</p:attrName>
                                        </p:attrNameLst>
                                      </p:cBhvr>
                                      <p:tavLst>
                                        <p:tav tm="0">
                                          <p:val>
                                            <p:strVal val="#ppt_x"/>
                                          </p:val>
                                        </p:tav>
                                        <p:tav tm="100000">
                                          <p:val>
                                            <p:strVal val="#ppt_x"/>
                                          </p:val>
                                        </p:tav>
                                      </p:tavLst>
                                    </p:anim>
                                    <p:anim calcmode="lin" valueType="num">
                                      <p:cBhvr>
                                        <p:cTn id="89" dur="500" fill="hold"/>
                                        <p:tgtEl>
                                          <p:spTgt spid="32"/>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anim calcmode="lin" valueType="num">
                                      <p:cBhvr>
                                        <p:cTn id="93" dur="500" fill="hold"/>
                                        <p:tgtEl>
                                          <p:spTgt spid="35"/>
                                        </p:tgtEl>
                                        <p:attrNameLst>
                                          <p:attrName>ppt_x</p:attrName>
                                        </p:attrNameLst>
                                      </p:cBhvr>
                                      <p:tavLst>
                                        <p:tav tm="0">
                                          <p:val>
                                            <p:strVal val="#ppt_x"/>
                                          </p:val>
                                        </p:tav>
                                        <p:tav tm="100000">
                                          <p:val>
                                            <p:strVal val="#ppt_x"/>
                                          </p:val>
                                        </p:tav>
                                      </p:tavLst>
                                    </p:anim>
                                    <p:anim calcmode="lin" valueType="num">
                                      <p:cBhvr>
                                        <p:cTn id="94" dur="500" fill="hold"/>
                                        <p:tgtEl>
                                          <p:spTgt spid="35"/>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strVal val="#ppt_x"/>
                                          </p:val>
                                        </p:tav>
                                        <p:tav tm="100000">
                                          <p:val>
                                            <p:strVal val="#ppt_x"/>
                                          </p:val>
                                        </p:tav>
                                      </p:tavLst>
                                    </p:anim>
                                    <p:anim calcmode="lin" valueType="num">
                                      <p:cBhvr>
                                        <p:cTn id="99" dur="500" fill="hold"/>
                                        <p:tgtEl>
                                          <p:spTgt spid="38"/>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anim calcmode="lin" valueType="num">
                                      <p:cBhvr>
                                        <p:cTn id="103" dur="500" fill="hold"/>
                                        <p:tgtEl>
                                          <p:spTgt spid="41"/>
                                        </p:tgtEl>
                                        <p:attrNameLst>
                                          <p:attrName>ppt_x</p:attrName>
                                        </p:attrNameLst>
                                      </p:cBhvr>
                                      <p:tavLst>
                                        <p:tav tm="0">
                                          <p:val>
                                            <p:strVal val="#ppt_x"/>
                                          </p:val>
                                        </p:tav>
                                        <p:tav tm="100000">
                                          <p:val>
                                            <p:strVal val="#ppt_x"/>
                                          </p:val>
                                        </p:tav>
                                      </p:tavLst>
                                    </p:anim>
                                    <p:anim calcmode="lin" valueType="num">
                                      <p:cBhvr>
                                        <p:cTn id="104" dur="500" fill="hold"/>
                                        <p:tgtEl>
                                          <p:spTgt spid="41"/>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0"/>
                                        <p:tgtEl>
                                          <p:spTgt spid="44"/>
                                        </p:tgtEl>
                                      </p:cBhvr>
                                    </p:animEffect>
                                    <p:anim calcmode="lin" valueType="num">
                                      <p:cBhvr>
                                        <p:cTn id="108" dur="500" fill="hold"/>
                                        <p:tgtEl>
                                          <p:spTgt spid="44"/>
                                        </p:tgtEl>
                                        <p:attrNameLst>
                                          <p:attrName>ppt_x</p:attrName>
                                        </p:attrNameLst>
                                      </p:cBhvr>
                                      <p:tavLst>
                                        <p:tav tm="0">
                                          <p:val>
                                            <p:strVal val="#ppt_x"/>
                                          </p:val>
                                        </p:tav>
                                        <p:tav tm="100000">
                                          <p:val>
                                            <p:strVal val="#ppt_x"/>
                                          </p:val>
                                        </p:tav>
                                      </p:tavLst>
                                    </p:anim>
                                    <p:anim calcmode="lin" valueType="num">
                                      <p:cBhvr>
                                        <p:cTn id="10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7" grpId="1" animBg="1"/>
      <p:bldP spid="28" grpId="0"/>
      <p:bldP spid="7" grpId="0"/>
      <p:bldP spid="9" grpId="0"/>
      <p:bldP spid="50" grpId="0"/>
      <p:bldP spid="2" grpId="0" animBg="1"/>
      <p:bldP spid="6" grpId="0"/>
      <p:bldP spid="47" grpId="0" animBg="1"/>
      <p:bldP spid="48" grpId="0"/>
      <p:bldP spid="51" grpId="0" animBg="1"/>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党支部</a:t>
            </a:r>
            <a:r>
              <a:rPr lang="zh-CN" altLang="en-US" kern="0" dirty="0">
                <a:solidFill>
                  <a:schemeClr val="accent3"/>
                </a:solidFill>
                <a:effectLst>
                  <a:outerShdw blurRad="38100" dist="38100" dir="2700000" algn="tl">
                    <a:srgbClr val="000000">
                      <a:alpha val="43137"/>
                    </a:srgbClr>
                  </a:outerShdw>
                </a:effectLst>
              </a:rPr>
              <a:t>委员职责</a:t>
            </a:r>
            <a:endPar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五</a:t>
            </a:r>
          </a:p>
        </p:txBody>
      </p:sp>
      <p:sp>
        <p:nvSpPr>
          <p:cNvPr id="4" name="矩形 3"/>
          <p:cNvSpPr/>
          <p:nvPr/>
        </p:nvSpPr>
        <p:spPr bwMode="auto">
          <a:xfrm>
            <a:off x="682105" y="2021337"/>
            <a:ext cx="3402980" cy="4283210"/>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1" name="矩形 80"/>
          <p:cNvSpPr/>
          <p:nvPr/>
        </p:nvSpPr>
        <p:spPr bwMode="auto">
          <a:xfrm>
            <a:off x="4388057" y="2021337"/>
            <a:ext cx="3402980" cy="4283210"/>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2" name="矩形 81"/>
          <p:cNvSpPr/>
          <p:nvPr/>
        </p:nvSpPr>
        <p:spPr bwMode="auto">
          <a:xfrm>
            <a:off x="8094009" y="2021337"/>
            <a:ext cx="3402980" cy="4283210"/>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3" name="矩形 52"/>
          <p:cNvSpPr/>
          <p:nvPr/>
        </p:nvSpPr>
        <p:spPr>
          <a:xfrm>
            <a:off x="818175" y="2658836"/>
            <a:ext cx="3124645" cy="3416320"/>
          </a:xfrm>
          <a:prstGeom prst="rect">
            <a:avLst/>
          </a:prstGeom>
        </p:spPr>
        <p:txBody>
          <a:bodyPr wrap="square">
            <a:spAutoFit/>
          </a:bodyPr>
          <a:lstStyle/>
          <a:p>
            <a:pPr marL="285750" indent="-285750" algn="just" eaLnBrk="1">
              <a:buFont typeface="Wingdings" panose="05000000000000000000" pitchFamily="2" charset="2"/>
              <a:buChar char="l"/>
            </a:pPr>
            <a:r>
              <a:rPr lang="zh-CN" altLang="en-US" dirty="0">
                <a:solidFill>
                  <a:schemeClr val="accent1"/>
                </a:solidFill>
                <a:latin typeface="+mj-ea"/>
                <a:ea typeface="+mj-ea"/>
              </a:rPr>
              <a:t>负责召集支部委员会和党员大会；落实和执行党的方针、政策；研究制定支部重大问题。</a:t>
            </a:r>
            <a:endParaRPr lang="en-US" altLang="zh-CN" dirty="0">
              <a:solidFill>
                <a:schemeClr val="accent1"/>
              </a:solidFill>
              <a:latin typeface="+mj-ea"/>
              <a:ea typeface="+mj-ea"/>
            </a:endParaRPr>
          </a:p>
          <a:p>
            <a:pPr marL="285750" indent="-285750" algn="just" eaLnBrk="1">
              <a:buFont typeface="Wingdings" panose="05000000000000000000" pitchFamily="2" charset="2"/>
              <a:buChar char="l"/>
            </a:pPr>
            <a:r>
              <a:rPr lang="zh-CN" altLang="en-US" dirty="0">
                <a:solidFill>
                  <a:schemeClr val="accent1"/>
                </a:solidFill>
                <a:latin typeface="+mj-ea"/>
                <a:ea typeface="+mj-ea"/>
              </a:rPr>
              <a:t>做好经常性思想政治工作。</a:t>
            </a:r>
            <a:endParaRPr lang="en-US" altLang="zh-CN" dirty="0">
              <a:solidFill>
                <a:schemeClr val="accent1"/>
              </a:solidFill>
              <a:latin typeface="+mj-ea"/>
              <a:ea typeface="+mj-ea"/>
            </a:endParaRPr>
          </a:p>
          <a:p>
            <a:pPr marL="285750" indent="-285750" algn="just" eaLnBrk="1">
              <a:buFont typeface="Wingdings" panose="05000000000000000000" pitchFamily="2" charset="2"/>
              <a:buChar char="l"/>
            </a:pPr>
            <a:r>
              <a:rPr lang="zh-CN" altLang="en-US" dirty="0">
                <a:solidFill>
                  <a:schemeClr val="accent1"/>
                </a:solidFill>
                <a:latin typeface="+mj-ea"/>
                <a:ea typeface="+mj-ea"/>
              </a:rPr>
              <a:t>监督和检查支部工作计划和决议情况。</a:t>
            </a:r>
            <a:endParaRPr lang="en-US" altLang="zh-CN" dirty="0">
              <a:solidFill>
                <a:schemeClr val="accent1"/>
              </a:solidFill>
              <a:latin typeface="+mj-ea"/>
              <a:ea typeface="+mj-ea"/>
            </a:endParaRPr>
          </a:p>
          <a:p>
            <a:pPr marL="285750" indent="-285750" algn="just" eaLnBrk="1">
              <a:buFont typeface="Wingdings" panose="05000000000000000000" pitchFamily="2" charset="2"/>
              <a:buChar char="l"/>
            </a:pPr>
            <a:r>
              <a:rPr lang="zh-CN" altLang="en-US" dirty="0">
                <a:solidFill>
                  <a:schemeClr val="accent1"/>
                </a:solidFill>
                <a:latin typeface="+mj-ea"/>
                <a:ea typeface="+mj-ea"/>
              </a:rPr>
              <a:t>支持工会和共青团组织开展工作。</a:t>
            </a:r>
            <a:endParaRPr lang="en-US" altLang="zh-CN" dirty="0">
              <a:solidFill>
                <a:schemeClr val="accent1"/>
              </a:solidFill>
              <a:latin typeface="+mj-ea"/>
              <a:ea typeface="+mj-ea"/>
            </a:endParaRPr>
          </a:p>
          <a:p>
            <a:pPr marL="285750" indent="-285750" algn="just" eaLnBrk="1">
              <a:buFont typeface="Wingdings" panose="05000000000000000000" pitchFamily="2" charset="2"/>
              <a:buChar char="l"/>
            </a:pPr>
            <a:r>
              <a:rPr lang="zh-CN" altLang="en-US" dirty="0">
                <a:solidFill>
                  <a:schemeClr val="accent1"/>
                </a:solidFill>
                <a:latin typeface="+mj-ea"/>
                <a:ea typeface="+mj-ea"/>
              </a:rPr>
              <a:t>抓好支部民主建设，按时召开支部民主生活会。</a:t>
            </a:r>
          </a:p>
        </p:txBody>
      </p:sp>
      <p:sp>
        <p:nvSpPr>
          <p:cNvPr id="3" name="椭圆 2"/>
          <p:cNvSpPr/>
          <p:nvPr/>
        </p:nvSpPr>
        <p:spPr bwMode="auto">
          <a:xfrm>
            <a:off x="1489869" y="948928"/>
            <a:ext cx="1603860" cy="1603860"/>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5" name="矩形 74"/>
          <p:cNvSpPr/>
          <p:nvPr/>
        </p:nvSpPr>
        <p:spPr>
          <a:xfrm>
            <a:off x="1583913" y="1358486"/>
            <a:ext cx="1415772" cy="830997"/>
          </a:xfrm>
          <a:prstGeom prst="rect">
            <a:avLst/>
          </a:prstGeom>
        </p:spPr>
        <p:txBody>
          <a:bodyPr wrap="square">
            <a:spAutoFit/>
          </a:bodyPr>
          <a:lstStyle/>
          <a:p>
            <a:pPr algn="ctr"/>
            <a:r>
              <a:rPr lang="zh-CN" altLang="en-US" sz="2400" b="1" dirty="0">
                <a:solidFill>
                  <a:schemeClr val="bg2"/>
                </a:solidFill>
                <a:latin typeface="+mj-ea"/>
                <a:ea typeface="+mj-ea"/>
              </a:rPr>
              <a:t>党支部书记职责</a:t>
            </a:r>
          </a:p>
        </p:txBody>
      </p:sp>
      <p:sp>
        <p:nvSpPr>
          <p:cNvPr id="78" name="矩形 77"/>
          <p:cNvSpPr/>
          <p:nvPr/>
        </p:nvSpPr>
        <p:spPr>
          <a:xfrm>
            <a:off x="4586213" y="2686002"/>
            <a:ext cx="3024335" cy="2585323"/>
          </a:xfrm>
          <a:prstGeom prst="rect">
            <a:avLst/>
          </a:prstGeom>
        </p:spPr>
        <p:txBody>
          <a:bodyPr wrap="square">
            <a:spAutoFit/>
          </a:bodyPr>
          <a:lstStyle/>
          <a:p>
            <a:pPr marL="285750" indent="-285750" algn="just" eaLnBrk="1">
              <a:buFont typeface="Wingdings" panose="05000000000000000000" pitchFamily="2" charset="2"/>
              <a:buChar char="l"/>
            </a:pPr>
            <a:r>
              <a:rPr lang="zh-CN" altLang="en-US" dirty="0">
                <a:solidFill>
                  <a:schemeClr val="accent1"/>
                </a:solidFill>
                <a:latin typeface="+mj-ea"/>
                <a:ea typeface="+mj-ea"/>
              </a:rPr>
              <a:t>掌握支部组织状况，提出党小组划分和调整意见。</a:t>
            </a:r>
            <a:endParaRPr lang="en-US" altLang="zh-CN" dirty="0">
              <a:solidFill>
                <a:schemeClr val="accent1"/>
              </a:solidFill>
              <a:latin typeface="+mj-ea"/>
              <a:ea typeface="+mj-ea"/>
            </a:endParaRPr>
          </a:p>
          <a:p>
            <a:pPr marL="285750" indent="-285750" algn="just" eaLnBrk="1">
              <a:buFont typeface="Wingdings" panose="05000000000000000000" pitchFamily="2" charset="2"/>
              <a:buChar char="l"/>
            </a:pPr>
            <a:r>
              <a:rPr lang="zh-CN" altLang="en-US" dirty="0">
                <a:solidFill>
                  <a:schemeClr val="accent1"/>
                </a:solidFill>
                <a:latin typeface="+mj-ea"/>
                <a:ea typeface="+mj-ea"/>
              </a:rPr>
              <a:t>了解和掌握党员的思想状况。</a:t>
            </a:r>
            <a:endParaRPr lang="en-US" altLang="zh-CN" dirty="0">
              <a:solidFill>
                <a:schemeClr val="accent1"/>
              </a:solidFill>
              <a:latin typeface="+mj-ea"/>
              <a:ea typeface="+mj-ea"/>
            </a:endParaRPr>
          </a:p>
          <a:p>
            <a:pPr marL="285750" indent="-285750" algn="just" eaLnBrk="1">
              <a:buFont typeface="Wingdings" panose="05000000000000000000" pitchFamily="2" charset="2"/>
              <a:buChar char="l"/>
            </a:pPr>
            <a:r>
              <a:rPr lang="zh-CN" altLang="en-US" dirty="0">
                <a:solidFill>
                  <a:schemeClr val="accent1"/>
                </a:solidFill>
                <a:latin typeface="+mj-ea"/>
                <a:ea typeface="+mj-ea"/>
              </a:rPr>
              <a:t>认真做好支部发展党员工作 。</a:t>
            </a:r>
            <a:endParaRPr lang="en-US" altLang="zh-CN" dirty="0">
              <a:solidFill>
                <a:schemeClr val="accent1"/>
              </a:solidFill>
              <a:latin typeface="+mj-ea"/>
              <a:ea typeface="+mj-ea"/>
            </a:endParaRPr>
          </a:p>
          <a:p>
            <a:pPr marL="285750" indent="-285750" algn="just" eaLnBrk="1">
              <a:buFont typeface="Wingdings" panose="05000000000000000000" pitchFamily="2" charset="2"/>
              <a:buChar char="l"/>
            </a:pPr>
            <a:r>
              <a:rPr lang="zh-CN" altLang="en-US" dirty="0">
                <a:solidFill>
                  <a:schemeClr val="accent1"/>
                </a:solidFill>
                <a:latin typeface="+mj-ea"/>
                <a:ea typeface="+mj-ea"/>
              </a:rPr>
              <a:t>做好支部党员管理工作。</a:t>
            </a:r>
            <a:endParaRPr lang="en-US" altLang="zh-CN" dirty="0">
              <a:solidFill>
                <a:schemeClr val="accent1"/>
              </a:solidFill>
              <a:latin typeface="+mj-ea"/>
              <a:ea typeface="+mj-ea"/>
            </a:endParaRPr>
          </a:p>
          <a:p>
            <a:pPr marL="285750" indent="-285750" algn="just" eaLnBrk="1">
              <a:buFont typeface="Wingdings" panose="05000000000000000000" pitchFamily="2" charset="2"/>
              <a:buChar char="l"/>
            </a:pPr>
            <a:r>
              <a:rPr lang="zh-CN" altLang="en-US" dirty="0">
                <a:solidFill>
                  <a:schemeClr val="accent1"/>
                </a:solidFill>
                <a:latin typeface="+mj-ea"/>
                <a:ea typeface="+mj-ea"/>
              </a:rPr>
              <a:t>收集党员模范事迹材料产推荐工作。</a:t>
            </a:r>
          </a:p>
        </p:txBody>
      </p:sp>
      <p:sp>
        <p:nvSpPr>
          <p:cNvPr id="79" name="椭圆 78"/>
          <p:cNvSpPr/>
          <p:nvPr/>
        </p:nvSpPr>
        <p:spPr bwMode="auto">
          <a:xfrm>
            <a:off x="5234285" y="948928"/>
            <a:ext cx="1603860" cy="1603860"/>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0" name="矩形 79"/>
          <p:cNvSpPr/>
          <p:nvPr/>
        </p:nvSpPr>
        <p:spPr>
          <a:xfrm>
            <a:off x="5328329" y="1358486"/>
            <a:ext cx="1415772" cy="830997"/>
          </a:xfrm>
          <a:prstGeom prst="rect">
            <a:avLst/>
          </a:prstGeom>
        </p:spPr>
        <p:txBody>
          <a:bodyPr wrap="square">
            <a:spAutoFit/>
          </a:bodyPr>
          <a:lstStyle/>
          <a:p>
            <a:pPr algn="ctr"/>
            <a:r>
              <a:rPr lang="zh-CN" altLang="en-US" sz="2400" b="1" dirty="0">
                <a:solidFill>
                  <a:schemeClr val="bg2"/>
                </a:solidFill>
                <a:latin typeface="+mj-ea"/>
                <a:ea typeface="+mj-ea"/>
              </a:rPr>
              <a:t>组织委员职责</a:t>
            </a:r>
          </a:p>
        </p:txBody>
      </p:sp>
      <p:sp>
        <p:nvSpPr>
          <p:cNvPr id="83" name="椭圆 82"/>
          <p:cNvSpPr/>
          <p:nvPr/>
        </p:nvSpPr>
        <p:spPr bwMode="auto">
          <a:xfrm>
            <a:off x="9004180" y="948928"/>
            <a:ext cx="1603860" cy="1603860"/>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4" name="矩形 83"/>
          <p:cNvSpPr/>
          <p:nvPr/>
        </p:nvSpPr>
        <p:spPr>
          <a:xfrm>
            <a:off x="9098224" y="1358486"/>
            <a:ext cx="1415772" cy="830997"/>
          </a:xfrm>
          <a:prstGeom prst="rect">
            <a:avLst/>
          </a:prstGeom>
        </p:spPr>
        <p:txBody>
          <a:bodyPr wrap="square">
            <a:spAutoFit/>
          </a:bodyPr>
          <a:lstStyle/>
          <a:p>
            <a:pPr algn="ctr"/>
            <a:r>
              <a:rPr lang="zh-CN" altLang="en-US" sz="2400" b="1" dirty="0">
                <a:solidFill>
                  <a:schemeClr val="bg2"/>
                </a:solidFill>
                <a:latin typeface="+mj-ea"/>
                <a:ea typeface="+mj-ea"/>
              </a:rPr>
              <a:t>宣传委员职责</a:t>
            </a:r>
          </a:p>
        </p:txBody>
      </p:sp>
      <p:sp>
        <p:nvSpPr>
          <p:cNvPr id="85" name="矩形 84"/>
          <p:cNvSpPr/>
          <p:nvPr/>
        </p:nvSpPr>
        <p:spPr>
          <a:xfrm>
            <a:off x="8259855" y="2686002"/>
            <a:ext cx="3024335" cy="3416320"/>
          </a:xfrm>
          <a:prstGeom prst="rect">
            <a:avLst/>
          </a:prstGeom>
        </p:spPr>
        <p:txBody>
          <a:bodyPr wrap="square">
            <a:spAutoFit/>
          </a:bodyPr>
          <a:lstStyle/>
          <a:p>
            <a:pPr marL="285750" indent="-285750" algn="just" eaLnBrk="1">
              <a:buFont typeface="Wingdings" panose="05000000000000000000" pitchFamily="2" charset="2"/>
              <a:buChar char="l"/>
            </a:pPr>
            <a:r>
              <a:rPr lang="zh-CN" altLang="en-US" dirty="0">
                <a:solidFill>
                  <a:schemeClr val="accent1"/>
                </a:solidFill>
                <a:latin typeface="+mj-ea"/>
                <a:ea typeface="+mj-ea"/>
              </a:rPr>
              <a:t>了解和掌握党员和群众的思想状况。</a:t>
            </a:r>
            <a:endParaRPr lang="en-US" altLang="zh-CN" dirty="0">
              <a:solidFill>
                <a:schemeClr val="accent1"/>
              </a:solidFill>
              <a:latin typeface="+mj-ea"/>
              <a:ea typeface="+mj-ea"/>
            </a:endParaRPr>
          </a:p>
          <a:p>
            <a:pPr marL="285750" indent="-285750" algn="just" eaLnBrk="1">
              <a:buFont typeface="Wingdings" panose="05000000000000000000" pitchFamily="2" charset="2"/>
              <a:buChar char="l"/>
            </a:pPr>
            <a:r>
              <a:rPr lang="zh-CN" altLang="en-US" dirty="0">
                <a:solidFill>
                  <a:schemeClr val="accent1"/>
                </a:solidFill>
                <a:latin typeface="+mj-ea"/>
                <a:ea typeface="+mj-ea"/>
              </a:rPr>
              <a:t>组织党员学习党的基本理论。</a:t>
            </a:r>
          </a:p>
          <a:p>
            <a:pPr marL="285750" indent="-285750" algn="just" eaLnBrk="1">
              <a:buFont typeface="Wingdings" panose="05000000000000000000" pitchFamily="2" charset="2"/>
              <a:buChar char="l"/>
            </a:pPr>
            <a:r>
              <a:rPr lang="zh-CN" altLang="en-US" dirty="0">
                <a:solidFill>
                  <a:schemeClr val="accent1"/>
                </a:solidFill>
                <a:latin typeface="+mj-ea"/>
                <a:ea typeface="+mj-ea"/>
              </a:rPr>
              <a:t>组织开展形式多样的主题教育实践活动和文体活动。</a:t>
            </a:r>
          </a:p>
          <a:p>
            <a:pPr marL="285750" indent="-285750" algn="just" eaLnBrk="1">
              <a:buFont typeface="Wingdings" panose="05000000000000000000" pitchFamily="2" charset="2"/>
              <a:buChar char="l"/>
            </a:pPr>
            <a:r>
              <a:rPr lang="zh-CN" altLang="en-US" dirty="0">
                <a:solidFill>
                  <a:schemeClr val="accent1"/>
                </a:solidFill>
                <a:latin typeface="+mj-ea"/>
                <a:ea typeface="+mj-ea"/>
              </a:rPr>
              <a:t>做好党报、党刊的发行工作 。</a:t>
            </a:r>
          </a:p>
          <a:p>
            <a:pPr marL="285750" indent="-285750" algn="just" eaLnBrk="1">
              <a:buFont typeface="Wingdings" panose="05000000000000000000" pitchFamily="2" charset="2"/>
              <a:buChar char="l"/>
            </a:pPr>
            <a:r>
              <a:rPr lang="zh-CN" altLang="en-US" dirty="0">
                <a:solidFill>
                  <a:schemeClr val="accent1"/>
                </a:solidFill>
                <a:latin typeface="+mj-ea"/>
                <a:ea typeface="+mj-ea"/>
              </a:rPr>
              <a:t>充分利用电视、报低等宣传工作，开展宣传鼓动工作。</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52"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Scale>
                                      <p:cBhvr>
                                        <p:cTn id="2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gtEl>
                                        <p:attrNameLst>
                                          <p:attrName>ppt_x</p:attrName>
                                          <p:attrName>ppt_y</p:attrName>
                                        </p:attrNameLst>
                                      </p:cBhvr>
                                    </p:animMotion>
                                    <p:animEffect transition="in" filter="fade">
                                      <p:cBhvr>
                                        <p:cTn id="29" dur="1000"/>
                                        <p:tgtEl>
                                          <p:spTgt spid="3"/>
                                        </p:tgtEl>
                                      </p:cBhvr>
                                    </p:animEffect>
                                  </p:childTnLst>
                                </p:cTn>
                              </p:par>
                              <p:par>
                                <p:cTn id="30" presetID="52" presetClass="entr" presetSubtype="0" fill="hold" grpId="0" nodeType="withEffect">
                                  <p:stCondLst>
                                    <p:cond delay="100"/>
                                  </p:stCondLst>
                                  <p:childTnLst>
                                    <p:set>
                                      <p:cBhvr>
                                        <p:cTn id="31" dur="1" fill="hold">
                                          <p:stCondLst>
                                            <p:cond delay="0"/>
                                          </p:stCondLst>
                                        </p:cTn>
                                        <p:tgtEl>
                                          <p:spTgt spid="79"/>
                                        </p:tgtEl>
                                        <p:attrNameLst>
                                          <p:attrName>style.visibility</p:attrName>
                                        </p:attrNameLst>
                                      </p:cBhvr>
                                      <p:to>
                                        <p:strVal val="visible"/>
                                      </p:to>
                                    </p:set>
                                    <p:animScale>
                                      <p:cBhvr>
                                        <p:cTn id="32" dur="1000" decel="50000" fill="hold">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79"/>
                                        </p:tgtEl>
                                        <p:attrNameLst>
                                          <p:attrName>ppt_x</p:attrName>
                                          <p:attrName>ppt_y</p:attrName>
                                        </p:attrNameLst>
                                      </p:cBhvr>
                                    </p:animMotion>
                                    <p:animEffect transition="in" filter="fade">
                                      <p:cBhvr>
                                        <p:cTn id="34" dur="1000"/>
                                        <p:tgtEl>
                                          <p:spTgt spid="79"/>
                                        </p:tgtEl>
                                      </p:cBhvr>
                                    </p:animEffect>
                                  </p:childTnLst>
                                </p:cTn>
                              </p:par>
                              <p:par>
                                <p:cTn id="35" presetID="52" presetClass="entr" presetSubtype="0" fill="hold" grpId="0" nodeType="withEffect">
                                  <p:stCondLst>
                                    <p:cond delay="200"/>
                                  </p:stCondLst>
                                  <p:childTnLst>
                                    <p:set>
                                      <p:cBhvr>
                                        <p:cTn id="36" dur="1" fill="hold">
                                          <p:stCondLst>
                                            <p:cond delay="0"/>
                                          </p:stCondLst>
                                        </p:cTn>
                                        <p:tgtEl>
                                          <p:spTgt spid="83"/>
                                        </p:tgtEl>
                                        <p:attrNameLst>
                                          <p:attrName>style.visibility</p:attrName>
                                        </p:attrNameLst>
                                      </p:cBhvr>
                                      <p:to>
                                        <p:strVal val="visible"/>
                                      </p:to>
                                    </p:set>
                                    <p:animScale>
                                      <p:cBhvr>
                                        <p:cTn id="37" dur="1000" decel="50000" fill="hold">
                                          <p:stCondLst>
                                            <p:cond delay="0"/>
                                          </p:stCondLst>
                                        </p:cTn>
                                        <p:tgtEl>
                                          <p:spTgt spid="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83"/>
                                        </p:tgtEl>
                                        <p:attrNameLst>
                                          <p:attrName>ppt_x</p:attrName>
                                          <p:attrName>ppt_y</p:attrName>
                                        </p:attrNameLst>
                                      </p:cBhvr>
                                    </p:animMotion>
                                    <p:animEffect transition="in" filter="fade">
                                      <p:cBhvr>
                                        <p:cTn id="39" dur="1000"/>
                                        <p:tgtEl>
                                          <p:spTgt spid="83"/>
                                        </p:tgtEl>
                                      </p:cBhvr>
                                    </p:animEffect>
                                  </p:childTnLst>
                                </p:cTn>
                              </p:par>
                            </p:childTnLst>
                          </p:cTn>
                        </p:par>
                        <p:par>
                          <p:cTn id="40" fill="hold">
                            <p:stCondLst>
                              <p:cond delay="2500"/>
                            </p:stCondLst>
                            <p:childTnLst>
                              <p:par>
                                <p:cTn id="41" presetID="56" presetClass="entr" presetSubtype="0" fill="hold" grpId="0" nodeType="afterEffect">
                                  <p:stCondLst>
                                    <p:cond delay="0"/>
                                  </p:stCondLst>
                                  <p:iterate type="lt">
                                    <p:tmPct val="10000"/>
                                  </p:iterate>
                                  <p:childTnLst>
                                    <p:set>
                                      <p:cBhvr>
                                        <p:cTn id="42" dur="1" fill="hold">
                                          <p:stCondLst>
                                            <p:cond delay="0"/>
                                          </p:stCondLst>
                                        </p:cTn>
                                        <p:tgtEl>
                                          <p:spTgt spid="75"/>
                                        </p:tgtEl>
                                        <p:attrNameLst>
                                          <p:attrName>style.visibility</p:attrName>
                                        </p:attrNameLst>
                                      </p:cBhvr>
                                      <p:to>
                                        <p:strVal val="visible"/>
                                      </p:to>
                                    </p:set>
                                    <p:anim by="(-#ppt_w*2)" calcmode="lin" valueType="num">
                                      <p:cBhvr rctx="PPT">
                                        <p:cTn id="43" dur="250" autoRev="1" fill="hold">
                                          <p:stCondLst>
                                            <p:cond delay="0"/>
                                          </p:stCondLst>
                                        </p:cTn>
                                        <p:tgtEl>
                                          <p:spTgt spid="75"/>
                                        </p:tgtEl>
                                        <p:attrNameLst>
                                          <p:attrName>ppt_w</p:attrName>
                                        </p:attrNameLst>
                                      </p:cBhvr>
                                    </p:anim>
                                    <p:anim by="(#ppt_w*0.50)" calcmode="lin" valueType="num">
                                      <p:cBhvr>
                                        <p:cTn id="44" dur="250" decel="50000" autoRev="1" fill="hold">
                                          <p:stCondLst>
                                            <p:cond delay="0"/>
                                          </p:stCondLst>
                                        </p:cTn>
                                        <p:tgtEl>
                                          <p:spTgt spid="75"/>
                                        </p:tgtEl>
                                        <p:attrNameLst>
                                          <p:attrName>ppt_x</p:attrName>
                                        </p:attrNameLst>
                                      </p:cBhvr>
                                    </p:anim>
                                    <p:anim from="(-#ppt_h/2)" to="(#ppt_y)" calcmode="lin" valueType="num">
                                      <p:cBhvr>
                                        <p:cTn id="45" dur="500" fill="hold">
                                          <p:stCondLst>
                                            <p:cond delay="0"/>
                                          </p:stCondLst>
                                        </p:cTn>
                                        <p:tgtEl>
                                          <p:spTgt spid="75"/>
                                        </p:tgtEl>
                                        <p:attrNameLst>
                                          <p:attrName>ppt_y</p:attrName>
                                        </p:attrNameLst>
                                      </p:cBhvr>
                                    </p:anim>
                                    <p:animRot by="21600000">
                                      <p:cBhvr>
                                        <p:cTn id="46" dur="500" fill="hold">
                                          <p:stCondLst>
                                            <p:cond delay="0"/>
                                          </p:stCondLst>
                                        </p:cTn>
                                        <p:tgtEl>
                                          <p:spTgt spid="75"/>
                                        </p:tgtEl>
                                        <p:attrNameLst>
                                          <p:attrName>r</p:attrName>
                                        </p:attrNameLst>
                                      </p:cBhvr>
                                    </p:animRot>
                                  </p:childTnLst>
                                </p:cTn>
                              </p:par>
                            </p:childTnLst>
                          </p:cTn>
                        </p:par>
                        <p:par>
                          <p:cTn id="47" fill="hold">
                            <p:stCondLst>
                              <p:cond delay="3400"/>
                            </p:stCondLst>
                            <p:childTnLst>
                              <p:par>
                                <p:cTn id="48" presetID="22" presetClass="entr" presetSubtype="1"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up)">
                                      <p:cBhvr>
                                        <p:cTn id="50" dur="500"/>
                                        <p:tgtEl>
                                          <p:spTgt spid="4"/>
                                        </p:tgtEl>
                                      </p:cBhvr>
                                    </p:animEffect>
                                  </p:childTnLst>
                                </p:cTn>
                              </p:par>
                            </p:childTnLst>
                          </p:cTn>
                        </p:par>
                        <p:par>
                          <p:cTn id="51" fill="hold">
                            <p:stCondLst>
                              <p:cond delay="3900"/>
                            </p:stCondLst>
                            <p:childTnLst>
                              <p:par>
                                <p:cTn id="52" presetID="22" presetClass="entr" presetSubtype="4"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down)">
                                      <p:cBhvr>
                                        <p:cTn id="54" dur="500"/>
                                        <p:tgtEl>
                                          <p:spTgt spid="53"/>
                                        </p:tgtEl>
                                      </p:cBhvr>
                                    </p:animEffect>
                                  </p:childTnLst>
                                </p:cTn>
                              </p:par>
                            </p:childTnLst>
                          </p:cTn>
                        </p:par>
                        <p:par>
                          <p:cTn id="55" fill="hold">
                            <p:stCondLst>
                              <p:cond delay="4400"/>
                            </p:stCondLst>
                            <p:childTnLst>
                              <p:par>
                                <p:cTn id="56" presetID="56" presetClass="entr" presetSubtype="0" fill="hold" grpId="0" nodeType="afterEffect">
                                  <p:stCondLst>
                                    <p:cond delay="0"/>
                                  </p:stCondLst>
                                  <p:iterate type="lt">
                                    <p:tmPct val="10000"/>
                                  </p:iterate>
                                  <p:childTnLst>
                                    <p:set>
                                      <p:cBhvr>
                                        <p:cTn id="57" dur="1" fill="hold">
                                          <p:stCondLst>
                                            <p:cond delay="0"/>
                                          </p:stCondLst>
                                        </p:cTn>
                                        <p:tgtEl>
                                          <p:spTgt spid="80"/>
                                        </p:tgtEl>
                                        <p:attrNameLst>
                                          <p:attrName>style.visibility</p:attrName>
                                        </p:attrNameLst>
                                      </p:cBhvr>
                                      <p:to>
                                        <p:strVal val="visible"/>
                                      </p:to>
                                    </p:set>
                                    <p:anim by="(-#ppt_w*2)" calcmode="lin" valueType="num">
                                      <p:cBhvr rctx="PPT">
                                        <p:cTn id="58" dur="250" autoRev="1" fill="hold">
                                          <p:stCondLst>
                                            <p:cond delay="0"/>
                                          </p:stCondLst>
                                        </p:cTn>
                                        <p:tgtEl>
                                          <p:spTgt spid="80"/>
                                        </p:tgtEl>
                                        <p:attrNameLst>
                                          <p:attrName>ppt_w</p:attrName>
                                        </p:attrNameLst>
                                      </p:cBhvr>
                                    </p:anim>
                                    <p:anim by="(#ppt_w*0.50)" calcmode="lin" valueType="num">
                                      <p:cBhvr>
                                        <p:cTn id="59" dur="250" decel="50000" autoRev="1" fill="hold">
                                          <p:stCondLst>
                                            <p:cond delay="0"/>
                                          </p:stCondLst>
                                        </p:cTn>
                                        <p:tgtEl>
                                          <p:spTgt spid="80"/>
                                        </p:tgtEl>
                                        <p:attrNameLst>
                                          <p:attrName>ppt_x</p:attrName>
                                        </p:attrNameLst>
                                      </p:cBhvr>
                                    </p:anim>
                                    <p:anim from="(-#ppt_h/2)" to="(#ppt_y)" calcmode="lin" valueType="num">
                                      <p:cBhvr>
                                        <p:cTn id="60" dur="500" fill="hold">
                                          <p:stCondLst>
                                            <p:cond delay="0"/>
                                          </p:stCondLst>
                                        </p:cTn>
                                        <p:tgtEl>
                                          <p:spTgt spid="80"/>
                                        </p:tgtEl>
                                        <p:attrNameLst>
                                          <p:attrName>ppt_y</p:attrName>
                                        </p:attrNameLst>
                                      </p:cBhvr>
                                    </p:anim>
                                    <p:animRot by="21600000">
                                      <p:cBhvr>
                                        <p:cTn id="61" dur="500" fill="hold">
                                          <p:stCondLst>
                                            <p:cond delay="0"/>
                                          </p:stCondLst>
                                        </p:cTn>
                                        <p:tgtEl>
                                          <p:spTgt spid="80"/>
                                        </p:tgtEl>
                                        <p:attrNameLst>
                                          <p:attrName>r</p:attrName>
                                        </p:attrNameLst>
                                      </p:cBhvr>
                                    </p:animRot>
                                  </p:childTnLst>
                                </p:cTn>
                              </p:par>
                            </p:childTnLst>
                          </p:cTn>
                        </p:par>
                        <p:par>
                          <p:cTn id="62" fill="hold">
                            <p:stCondLst>
                              <p:cond delay="5150"/>
                            </p:stCondLst>
                            <p:childTnLst>
                              <p:par>
                                <p:cTn id="63" presetID="22" presetClass="entr" presetSubtype="1" fill="hold" grpId="0" nodeType="after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wipe(up)">
                                      <p:cBhvr>
                                        <p:cTn id="65" dur="500"/>
                                        <p:tgtEl>
                                          <p:spTgt spid="81"/>
                                        </p:tgtEl>
                                      </p:cBhvr>
                                    </p:animEffect>
                                  </p:childTnLst>
                                </p:cTn>
                              </p:par>
                            </p:childTnLst>
                          </p:cTn>
                        </p:par>
                        <p:par>
                          <p:cTn id="66" fill="hold">
                            <p:stCondLst>
                              <p:cond delay="5650"/>
                            </p:stCondLst>
                            <p:childTnLst>
                              <p:par>
                                <p:cTn id="67" presetID="22" presetClass="entr" presetSubtype="4" fill="hold" grpId="0" nodeType="after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wipe(down)">
                                      <p:cBhvr>
                                        <p:cTn id="69" dur="500"/>
                                        <p:tgtEl>
                                          <p:spTgt spid="78"/>
                                        </p:tgtEl>
                                      </p:cBhvr>
                                    </p:animEffect>
                                  </p:childTnLst>
                                </p:cTn>
                              </p:par>
                            </p:childTnLst>
                          </p:cTn>
                        </p:par>
                        <p:par>
                          <p:cTn id="70" fill="hold">
                            <p:stCondLst>
                              <p:cond delay="6150"/>
                            </p:stCondLst>
                            <p:childTnLst>
                              <p:par>
                                <p:cTn id="71" presetID="56" presetClass="entr" presetSubtype="0" fill="hold" grpId="0" nodeType="afterEffect">
                                  <p:stCondLst>
                                    <p:cond delay="0"/>
                                  </p:stCondLst>
                                  <p:iterate type="lt">
                                    <p:tmPct val="10000"/>
                                  </p:iterate>
                                  <p:childTnLst>
                                    <p:set>
                                      <p:cBhvr>
                                        <p:cTn id="72" dur="1" fill="hold">
                                          <p:stCondLst>
                                            <p:cond delay="0"/>
                                          </p:stCondLst>
                                        </p:cTn>
                                        <p:tgtEl>
                                          <p:spTgt spid="84"/>
                                        </p:tgtEl>
                                        <p:attrNameLst>
                                          <p:attrName>style.visibility</p:attrName>
                                        </p:attrNameLst>
                                      </p:cBhvr>
                                      <p:to>
                                        <p:strVal val="visible"/>
                                      </p:to>
                                    </p:set>
                                    <p:anim by="(-#ppt_w*2)" calcmode="lin" valueType="num">
                                      <p:cBhvr rctx="PPT">
                                        <p:cTn id="73" dur="250" autoRev="1" fill="hold">
                                          <p:stCondLst>
                                            <p:cond delay="0"/>
                                          </p:stCondLst>
                                        </p:cTn>
                                        <p:tgtEl>
                                          <p:spTgt spid="84"/>
                                        </p:tgtEl>
                                        <p:attrNameLst>
                                          <p:attrName>ppt_w</p:attrName>
                                        </p:attrNameLst>
                                      </p:cBhvr>
                                    </p:anim>
                                    <p:anim by="(#ppt_w*0.50)" calcmode="lin" valueType="num">
                                      <p:cBhvr>
                                        <p:cTn id="74" dur="250" decel="50000" autoRev="1" fill="hold">
                                          <p:stCondLst>
                                            <p:cond delay="0"/>
                                          </p:stCondLst>
                                        </p:cTn>
                                        <p:tgtEl>
                                          <p:spTgt spid="84"/>
                                        </p:tgtEl>
                                        <p:attrNameLst>
                                          <p:attrName>ppt_x</p:attrName>
                                        </p:attrNameLst>
                                      </p:cBhvr>
                                    </p:anim>
                                    <p:anim from="(-#ppt_h/2)" to="(#ppt_y)" calcmode="lin" valueType="num">
                                      <p:cBhvr>
                                        <p:cTn id="75" dur="500" fill="hold">
                                          <p:stCondLst>
                                            <p:cond delay="0"/>
                                          </p:stCondLst>
                                        </p:cTn>
                                        <p:tgtEl>
                                          <p:spTgt spid="84"/>
                                        </p:tgtEl>
                                        <p:attrNameLst>
                                          <p:attrName>ppt_y</p:attrName>
                                        </p:attrNameLst>
                                      </p:cBhvr>
                                    </p:anim>
                                    <p:animRot by="21600000">
                                      <p:cBhvr>
                                        <p:cTn id="76" dur="500" fill="hold">
                                          <p:stCondLst>
                                            <p:cond delay="0"/>
                                          </p:stCondLst>
                                        </p:cTn>
                                        <p:tgtEl>
                                          <p:spTgt spid="84"/>
                                        </p:tgtEl>
                                        <p:attrNameLst>
                                          <p:attrName>r</p:attrName>
                                        </p:attrNameLst>
                                      </p:cBhvr>
                                    </p:animRot>
                                  </p:childTnLst>
                                </p:cTn>
                              </p:par>
                            </p:childTnLst>
                          </p:cTn>
                        </p:par>
                        <p:par>
                          <p:cTn id="77" fill="hold">
                            <p:stCondLst>
                              <p:cond delay="6900"/>
                            </p:stCondLst>
                            <p:childTnLst>
                              <p:par>
                                <p:cTn id="78" presetID="22" presetClass="entr" presetSubtype="1" fill="hold" grpId="0" nodeType="after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wipe(up)">
                                      <p:cBhvr>
                                        <p:cTn id="80" dur="500"/>
                                        <p:tgtEl>
                                          <p:spTgt spid="82"/>
                                        </p:tgtEl>
                                      </p:cBhvr>
                                    </p:animEffect>
                                  </p:childTnLst>
                                </p:cTn>
                              </p:par>
                            </p:childTnLst>
                          </p:cTn>
                        </p:par>
                        <p:par>
                          <p:cTn id="81" fill="hold">
                            <p:stCondLst>
                              <p:cond delay="7400"/>
                            </p:stCondLst>
                            <p:childTnLst>
                              <p:par>
                                <p:cTn id="82" presetID="22" presetClass="entr" presetSubtype="4" fill="hold" grpId="0" nodeType="afterEffect">
                                  <p:stCondLst>
                                    <p:cond delay="0"/>
                                  </p:stCondLst>
                                  <p:childTnLst>
                                    <p:set>
                                      <p:cBhvr>
                                        <p:cTn id="83" dur="1" fill="hold">
                                          <p:stCondLst>
                                            <p:cond delay="0"/>
                                          </p:stCondLst>
                                        </p:cTn>
                                        <p:tgtEl>
                                          <p:spTgt spid="85"/>
                                        </p:tgtEl>
                                        <p:attrNameLst>
                                          <p:attrName>style.visibility</p:attrName>
                                        </p:attrNameLst>
                                      </p:cBhvr>
                                      <p:to>
                                        <p:strVal val="visible"/>
                                      </p:to>
                                    </p:set>
                                    <p:animEffect transition="in" filter="wipe(down)">
                                      <p:cBhvr>
                                        <p:cTn id="8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7" grpId="1" animBg="1"/>
      <p:bldP spid="28" grpId="0"/>
      <p:bldP spid="4" grpId="0" animBg="1"/>
      <p:bldP spid="81" grpId="0" animBg="1"/>
      <p:bldP spid="82" grpId="0" animBg="1"/>
      <p:bldP spid="53" grpId="0"/>
      <p:bldP spid="3" grpId="0" animBg="1"/>
      <p:bldP spid="75" grpId="0"/>
      <p:bldP spid="78" grpId="0"/>
      <p:bldP spid="79" grpId="0" animBg="1"/>
      <p:bldP spid="80" grpId="0"/>
      <p:bldP spid="83" grpId="0" animBg="1"/>
      <p:bldP spid="84" grpId="0"/>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585814" y="1178199"/>
            <a:ext cx="6622521" cy="1514822"/>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党支部</a:t>
            </a:r>
            <a:r>
              <a:rPr lang="zh-CN" altLang="en-US" kern="0" dirty="0">
                <a:solidFill>
                  <a:schemeClr val="accent3"/>
                </a:solidFill>
                <a:effectLst>
                  <a:outerShdw blurRad="38100" dist="38100" dir="2700000" algn="tl">
                    <a:srgbClr val="000000">
                      <a:alpha val="43137"/>
                    </a:srgbClr>
                  </a:outerShdw>
                </a:effectLst>
              </a:rPr>
              <a:t>委员职责</a:t>
            </a:r>
            <a:endPar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407236"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五</a:t>
            </a:r>
          </a:p>
        </p:txBody>
      </p:sp>
      <p:sp>
        <p:nvSpPr>
          <p:cNvPr id="39" name="Rectangle 7"/>
          <p:cNvSpPr>
            <a:spLocks noChangeArrowheads="1"/>
          </p:cNvSpPr>
          <p:nvPr/>
        </p:nvSpPr>
        <p:spPr bwMode="auto">
          <a:xfrm>
            <a:off x="807916" y="1386289"/>
            <a:ext cx="1260475" cy="1147763"/>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109" name="矩形 108"/>
          <p:cNvSpPr/>
          <p:nvPr/>
        </p:nvSpPr>
        <p:spPr>
          <a:xfrm>
            <a:off x="855016" y="1569796"/>
            <a:ext cx="1153694" cy="830997"/>
          </a:xfrm>
          <a:prstGeom prst="rect">
            <a:avLst/>
          </a:prstGeom>
        </p:spPr>
        <p:txBody>
          <a:bodyPr wrap="square">
            <a:spAutoFit/>
          </a:bodyPr>
          <a:lstStyle/>
          <a:p>
            <a:pPr algn="ctr"/>
            <a:r>
              <a:rPr lang="zh-CN" altLang="en-US" sz="2400" b="1" dirty="0">
                <a:solidFill>
                  <a:schemeClr val="bg2"/>
                </a:solidFill>
                <a:latin typeface="+mj-ea"/>
                <a:ea typeface="+mj-ea"/>
              </a:rPr>
              <a:t>纪检委员职责</a:t>
            </a:r>
          </a:p>
        </p:txBody>
      </p:sp>
      <p:sp>
        <p:nvSpPr>
          <p:cNvPr id="62" name="矩形 61"/>
          <p:cNvSpPr/>
          <p:nvPr/>
        </p:nvSpPr>
        <p:spPr>
          <a:xfrm>
            <a:off x="2170511" y="1350490"/>
            <a:ext cx="5872086" cy="1200329"/>
          </a:xfrm>
          <a:prstGeom prst="rect">
            <a:avLst/>
          </a:prstGeom>
        </p:spPr>
        <p:txBody>
          <a:bodyPr wrap="square">
            <a:spAutoFit/>
          </a:bodyPr>
          <a:lstStyle/>
          <a:p>
            <a:pPr marL="285750" indent="-285750" algn="just" eaLnBrk="1">
              <a:buFont typeface="Wingdings" panose="05000000000000000000" pitchFamily="2" charset="2"/>
              <a:buChar char="l"/>
            </a:pPr>
            <a:r>
              <a:rPr lang="zh-CN" altLang="en-US" dirty="0">
                <a:solidFill>
                  <a:schemeClr val="accent1"/>
                </a:solidFill>
                <a:latin typeface="+mj-ea"/>
                <a:ea typeface="+mj-ea"/>
              </a:rPr>
              <a:t>了解并向上级纪检委员会反映本单位的执行纪律情况</a:t>
            </a:r>
            <a:endParaRPr lang="en-US" altLang="zh-CN" dirty="0">
              <a:solidFill>
                <a:schemeClr val="accent1"/>
              </a:solidFill>
              <a:latin typeface="+mj-ea"/>
              <a:ea typeface="+mj-ea"/>
            </a:endParaRPr>
          </a:p>
          <a:p>
            <a:pPr marL="285750" indent="-285750" algn="just" eaLnBrk="1">
              <a:buFont typeface="Wingdings" panose="05000000000000000000" pitchFamily="2" charset="2"/>
              <a:buChar char="l"/>
            </a:pPr>
            <a:r>
              <a:rPr lang="zh-CN" altLang="en-US" dirty="0">
                <a:solidFill>
                  <a:schemeClr val="accent1"/>
                </a:solidFill>
                <a:latin typeface="+mj-ea"/>
                <a:ea typeface="+mj-ea"/>
              </a:rPr>
              <a:t>做好党性、党风、党纪的宣传教育工作。</a:t>
            </a:r>
          </a:p>
          <a:p>
            <a:pPr marL="285750" indent="-285750" algn="just" eaLnBrk="1">
              <a:buFont typeface="Wingdings" panose="05000000000000000000" pitchFamily="2" charset="2"/>
              <a:buChar char="l"/>
            </a:pPr>
            <a:r>
              <a:rPr lang="zh-CN" altLang="en-US" dirty="0">
                <a:solidFill>
                  <a:schemeClr val="accent1"/>
                </a:solidFill>
                <a:latin typeface="+mj-ea"/>
                <a:ea typeface="+mj-ea"/>
              </a:rPr>
              <a:t>检查、处理党员违犯党纪的案件。</a:t>
            </a:r>
          </a:p>
          <a:p>
            <a:pPr marL="285750" indent="-285750" algn="just" eaLnBrk="1">
              <a:buFont typeface="Wingdings" panose="05000000000000000000" pitchFamily="2" charset="2"/>
              <a:buChar char="l"/>
            </a:pPr>
            <a:r>
              <a:rPr lang="zh-CN" altLang="en-US" dirty="0">
                <a:solidFill>
                  <a:schemeClr val="accent1"/>
                </a:solidFill>
                <a:latin typeface="+mj-ea"/>
                <a:ea typeface="+mj-ea"/>
              </a:rPr>
              <a:t>对手党纪处分的党员进行考察教育。</a:t>
            </a:r>
          </a:p>
        </p:txBody>
      </p:sp>
      <p:sp>
        <p:nvSpPr>
          <p:cNvPr id="63" name="矩形 62"/>
          <p:cNvSpPr/>
          <p:nvPr/>
        </p:nvSpPr>
        <p:spPr bwMode="auto">
          <a:xfrm>
            <a:off x="1585814" y="2892699"/>
            <a:ext cx="6622521" cy="1514822"/>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64" name="Rectangle 7"/>
          <p:cNvSpPr>
            <a:spLocks noChangeArrowheads="1"/>
          </p:cNvSpPr>
          <p:nvPr/>
        </p:nvSpPr>
        <p:spPr bwMode="auto">
          <a:xfrm>
            <a:off x="807916" y="3081739"/>
            <a:ext cx="1260475" cy="1147763"/>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65" name="矩形 64"/>
          <p:cNvSpPr/>
          <p:nvPr/>
        </p:nvSpPr>
        <p:spPr>
          <a:xfrm>
            <a:off x="855016" y="3265246"/>
            <a:ext cx="1153694" cy="830997"/>
          </a:xfrm>
          <a:prstGeom prst="rect">
            <a:avLst/>
          </a:prstGeom>
        </p:spPr>
        <p:txBody>
          <a:bodyPr wrap="square">
            <a:spAutoFit/>
          </a:bodyPr>
          <a:lstStyle/>
          <a:p>
            <a:pPr algn="ctr"/>
            <a:r>
              <a:rPr lang="zh-CN" altLang="en-US" sz="2400" b="1" dirty="0">
                <a:solidFill>
                  <a:schemeClr val="bg2"/>
                </a:solidFill>
                <a:latin typeface="+mj-ea"/>
                <a:ea typeface="+mj-ea"/>
              </a:rPr>
              <a:t>青年委员职责</a:t>
            </a:r>
          </a:p>
        </p:txBody>
      </p:sp>
      <p:sp>
        <p:nvSpPr>
          <p:cNvPr id="66" name="矩形 65"/>
          <p:cNvSpPr/>
          <p:nvPr/>
        </p:nvSpPr>
        <p:spPr>
          <a:xfrm>
            <a:off x="2170511" y="3172913"/>
            <a:ext cx="6037824" cy="923330"/>
          </a:xfrm>
          <a:prstGeom prst="rect">
            <a:avLst/>
          </a:prstGeom>
        </p:spPr>
        <p:txBody>
          <a:bodyPr wrap="square">
            <a:spAutoFit/>
          </a:bodyPr>
          <a:lstStyle/>
          <a:p>
            <a:pPr marL="285750" indent="-285750" algn="just" eaLnBrk="1">
              <a:buFont typeface="Wingdings" panose="05000000000000000000" pitchFamily="2" charset="2"/>
              <a:buChar char="l"/>
            </a:pPr>
            <a:r>
              <a:rPr lang="zh-CN" altLang="en-US" dirty="0">
                <a:solidFill>
                  <a:schemeClr val="accent1"/>
                </a:solidFill>
                <a:latin typeface="+mj-ea"/>
                <a:ea typeface="+mj-ea"/>
              </a:rPr>
              <a:t>在党支部的领导下，指导团支部积极开展活动。</a:t>
            </a:r>
            <a:endParaRPr lang="en-US" altLang="zh-CN" dirty="0">
              <a:solidFill>
                <a:schemeClr val="accent1"/>
              </a:solidFill>
              <a:latin typeface="+mj-ea"/>
              <a:ea typeface="+mj-ea"/>
            </a:endParaRPr>
          </a:p>
          <a:p>
            <a:pPr marL="285750" indent="-285750" algn="just" eaLnBrk="1">
              <a:buFont typeface="Wingdings" panose="05000000000000000000" pitchFamily="2" charset="2"/>
              <a:buChar char="l"/>
            </a:pPr>
            <a:r>
              <a:rPr lang="zh-CN" altLang="en-US" dirty="0">
                <a:solidFill>
                  <a:schemeClr val="accent1"/>
                </a:solidFill>
                <a:latin typeface="+mj-ea"/>
                <a:ea typeface="+mj-ea"/>
              </a:rPr>
              <a:t>指导团支部加强对团员、青年的思想教育。</a:t>
            </a:r>
          </a:p>
          <a:p>
            <a:pPr marL="285750" indent="-285750" algn="just" eaLnBrk="1">
              <a:buFont typeface="Wingdings" panose="05000000000000000000" pitchFamily="2" charset="2"/>
              <a:buChar char="l"/>
            </a:pPr>
            <a:r>
              <a:rPr lang="zh-CN" altLang="en-US" dirty="0">
                <a:solidFill>
                  <a:schemeClr val="accent1"/>
                </a:solidFill>
                <a:latin typeface="+mj-ea"/>
                <a:ea typeface="+mj-ea"/>
              </a:rPr>
              <a:t>教育和引导团员、青年对政治理论和专业技术的学习。</a:t>
            </a:r>
          </a:p>
        </p:txBody>
      </p:sp>
      <p:sp>
        <p:nvSpPr>
          <p:cNvPr id="67" name="矩形 66"/>
          <p:cNvSpPr/>
          <p:nvPr/>
        </p:nvSpPr>
        <p:spPr bwMode="auto">
          <a:xfrm>
            <a:off x="1585814" y="4607199"/>
            <a:ext cx="6622521" cy="1724372"/>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68" name="Rectangle 7"/>
          <p:cNvSpPr>
            <a:spLocks noChangeArrowheads="1"/>
          </p:cNvSpPr>
          <p:nvPr/>
        </p:nvSpPr>
        <p:spPr bwMode="auto">
          <a:xfrm>
            <a:off x="807916" y="4871538"/>
            <a:ext cx="1260475" cy="1147763"/>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69" name="矩形 68"/>
          <p:cNvSpPr/>
          <p:nvPr/>
        </p:nvSpPr>
        <p:spPr>
          <a:xfrm>
            <a:off x="855016" y="5055045"/>
            <a:ext cx="1153694" cy="830997"/>
          </a:xfrm>
          <a:prstGeom prst="rect">
            <a:avLst/>
          </a:prstGeom>
        </p:spPr>
        <p:txBody>
          <a:bodyPr wrap="square">
            <a:spAutoFit/>
          </a:bodyPr>
          <a:lstStyle/>
          <a:p>
            <a:pPr algn="ctr"/>
            <a:r>
              <a:rPr lang="zh-CN" altLang="en-US" sz="2400" b="1" dirty="0">
                <a:solidFill>
                  <a:schemeClr val="bg2"/>
                </a:solidFill>
                <a:latin typeface="+mj-ea"/>
                <a:ea typeface="+mj-ea"/>
              </a:rPr>
              <a:t>群众委员职责</a:t>
            </a:r>
          </a:p>
        </p:txBody>
      </p:sp>
      <p:sp>
        <p:nvSpPr>
          <p:cNvPr id="70" name="矩形 69"/>
          <p:cNvSpPr/>
          <p:nvPr/>
        </p:nvSpPr>
        <p:spPr>
          <a:xfrm>
            <a:off x="2170511" y="4731456"/>
            <a:ext cx="5944094" cy="1477328"/>
          </a:xfrm>
          <a:prstGeom prst="rect">
            <a:avLst/>
          </a:prstGeom>
        </p:spPr>
        <p:txBody>
          <a:bodyPr wrap="square">
            <a:spAutoFit/>
          </a:bodyPr>
          <a:lstStyle/>
          <a:p>
            <a:pPr marL="285750" indent="-285750" algn="just" eaLnBrk="1">
              <a:buFont typeface="Wingdings" panose="05000000000000000000" pitchFamily="2" charset="2"/>
              <a:buChar char="l"/>
            </a:pPr>
            <a:r>
              <a:rPr lang="zh-CN" altLang="en-US" dirty="0">
                <a:solidFill>
                  <a:schemeClr val="accent1"/>
                </a:solidFill>
                <a:latin typeface="+mj-ea"/>
                <a:ea typeface="+mj-ea"/>
              </a:rPr>
              <a:t>执行党联系群众的原则，制定支部群众工作计划。</a:t>
            </a:r>
            <a:endParaRPr lang="en-US" altLang="zh-CN" dirty="0">
              <a:solidFill>
                <a:schemeClr val="accent1"/>
              </a:solidFill>
              <a:latin typeface="+mj-ea"/>
              <a:ea typeface="+mj-ea"/>
            </a:endParaRPr>
          </a:p>
          <a:p>
            <a:pPr marL="285750" indent="-285750" algn="just" eaLnBrk="1">
              <a:buFont typeface="Wingdings" panose="05000000000000000000" pitchFamily="2" charset="2"/>
              <a:buChar char="l"/>
            </a:pPr>
            <a:r>
              <a:rPr lang="zh-CN" altLang="en-US" dirty="0">
                <a:solidFill>
                  <a:schemeClr val="accent1"/>
                </a:solidFill>
                <a:latin typeface="+mj-ea"/>
                <a:ea typeface="+mj-ea"/>
              </a:rPr>
              <a:t>做好群众的思想政治工作。</a:t>
            </a:r>
          </a:p>
          <a:p>
            <a:pPr marL="285750" indent="-285750" algn="just" eaLnBrk="1">
              <a:buFont typeface="Wingdings" panose="05000000000000000000" pitchFamily="2" charset="2"/>
              <a:buChar char="l"/>
            </a:pPr>
            <a:r>
              <a:rPr lang="zh-CN" altLang="en-US" dirty="0">
                <a:solidFill>
                  <a:schemeClr val="accent1"/>
                </a:solidFill>
                <a:latin typeface="+mj-ea"/>
                <a:ea typeface="+mj-ea"/>
              </a:rPr>
              <a:t>支持群众组织独立自主的创造性的开展工作。</a:t>
            </a:r>
          </a:p>
          <a:p>
            <a:pPr marL="285750" indent="-285750" algn="just" eaLnBrk="1">
              <a:buFont typeface="Wingdings" panose="05000000000000000000" pitchFamily="2" charset="2"/>
              <a:buChar char="l"/>
            </a:pPr>
            <a:r>
              <a:rPr lang="zh-CN" altLang="en-US" dirty="0">
                <a:solidFill>
                  <a:schemeClr val="accent1"/>
                </a:solidFill>
                <a:latin typeface="+mj-ea"/>
                <a:ea typeface="+mj-ea"/>
              </a:rPr>
              <a:t>关心重视群众组织中的重大问题。</a:t>
            </a:r>
          </a:p>
          <a:p>
            <a:pPr marL="285750" indent="-285750" algn="just" eaLnBrk="1">
              <a:buFont typeface="Wingdings" panose="05000000000000000000" pitchFamily="2" charset="2"/>
              <a:buChar char="l"/>
            </a:pPr>
            <a:r>
              <a:rPr lang="zh-CN" altLang="en-US" dirty="0">
                <a:solidFill>
                  <a:schemeClr val="accent1"/>
                </a:solidFill>
                <a:latin typeface="+mj-ea"/>
                <a:ea typeface="+mj-ea"/>
              </a:rPr>
              <a:t>关心和指导群众组织建立健全各种规章制度。</a:t>
            </a:r>
          </a:p>
        </p:txBody>
      </p:sp>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85" r="6138"/>
          <a:stretch>
            <a:fillRect/>
          </a:stretch>
        </p:blipFill>
        <p:spPr bwMode="auto">
          <a:xfrm>
            <a:off x="8360741" y="1178199"/>
            <a:ext cx="3106683" cy="515337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31"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 calcmode="lin" valueType="num">
                                      <p:cBhvr>
                                        <p:cTn id="29" dur="500" fill="hold"/>
                                        <p:tgtEl>
                                          <p:spTgt spid="39"/>
                                        </p:tgtEl>
                                        <p:attrNameLst>
                                          <p:attrName>style.rotation</p:attrName>
                                        </p:attrNameLst>
                                      </p:cBhvr>
                                      <p:tavLst>
                                        <p:tav tm="0">
                                          <p:val>
                                            <p:fltVal val="90"/>
                                          </p:val>
                                        </p:tav>
                                        <p:tav tm="100000">
                                          <p:val>
                                            <p:fltVal val="0"/>
                                          </p:val>
                                        </p:tav>
                                      </p:tavLst>
                                    </p:anim>
                                    <p:animEffect transition="in" filter="fade">
                                      <p:cBhvr>
                                        <p:cTn id="30" dur="500"/>
                                        <p:tgtEl>
                                          <p:spTgt spid="39"/>
                                        </p:tgtEl>
                                      </p:cBhvr>
                                    </p:animEffect>
                                  </p:childTnLst>
                                </p:cTn>
                              </p:par>
                              <p:par>
                                <p:cTn id="31" presetID="8" presetClass="emph" presetSubtype="0" fill="hold" grpId="1" nodeType="withEffect">
                                  <p:stCondLst>
                                    <p:cond delay="0"/>
                                  </p:stCondLst>
                                  <p:childTnLst>
                                    <p:animRot by="21600000">
                                      <p:cBhvr>
                                        <p:cTn id="32" dur="500" fill="hold"/>
                                        <p:tgtEl>
                                          <p:spTgt spid="39"/>
                                        </p:tgtEl>
                                        <p:attrNameLst>
                                          <p:attrName>r</p:attrName>
                                        </p:attrNameLst>
                                      </p:cBhvr>
                                    </p:animRot>
                                  </p:childTnLst>
                                </p:cTn>
                              </p:par>
                            </p:childTnLst>
                          </p:cTn>
                        </p:par>
                        <p:par>
                          <p:cTn id="33" fill="hold">
                            <p:stCondLst>
                              <p:cond delay="2000"/>
                            </p:stCondLst>
                            <p:childTnLst>
                              <p:par>
                                <p:cTn id="34" presetID="56" presetClass="entr" presetSubtype="0" fill="hold" grpId="0" nodeType="afterEffect">
                                  <p:stCondLst>
                                    <p:cond delay="0"/>
                                  </p:stCondLst>
                                  <p:iterate type="lt">
                                    <p:tmPct val="10000"/>
                                  </p:iterate>
                                  <p:childTnLst>
                                    <p:set>
                                      <p:cBhvr>
                                        <p:cTn id="35" dur="1" fill="hold">
                                          <p:stCondLst>
                                            <p:cond delay="0"/>
                                          </p:stCondLst>
                                        </p:cTn>
                                        <p:tgtEl>
                                          <p:spTgt spid="109"/>
                                        </p:tgtEl>
                                        <p:attrNameLst>
                                          <p:attrName>style.visibility</p:attrName>
                                        </p:attrNameLst>
                                      </p:cBhvr>
                                      <p:to>
                                        <p:strVal val="visible"/>
                                      </p:to>
                                    </p:set>
                                    <p:anim by="(-#ppt_w*2)" calcmode="lin" valueType="num">
                                      <p:cBhvr rctx="PPT">
                                        <p:cTn id="36" dur="250" autoRev="1" fill="hold">
                                          <p:stCondLst>
                                            <p:cond delay="0"/>
                                          </p:stCondLst>
                                        </p:cTn>
                                        <p:tgtEl>
                                          <p:spTgt spid="109"/>
                                        </p:tgtEl>
                                        <p:attrNameLst>
                                          <p:attrName>ppt_w</p:attrName>
                                        </p:attrNameLst>
                                      </p:cBhvr>
                                    </p:anim>
                                    <p:anim by="(#ppt_w*0.50)" calcmode="lin" valueType="num">
                                      <p:cBhvr>
                                        <p:cTn id="37" dur="250" decel="50000" autoRev="1" fill="hold">
                                          <p:stCondLst>
                                            <p:cond delay="0"/>
                                          </p:stCondLst>
                                        </p:cTn>
                                        <p:tgtEl>
                                          <p:spTgt spid="109"/>
                                        </p:tgtEl>
                                        <p:attrNameLst>
                                          <p:attrName>ppt_x</p:attrName>
                                        </p:attrNameLst>
                                      </p:cBhvr>
                                    </p:anim>
                                    <p:anim from="(-#ppt_h/2)" to="(#ppt_y)" calcmode="lin" valueType="num">
                                      <p:cBhvr>
                                        <p:cTn id="38" dur="500" fill="hold">
                                          <p:stCondLst>
                                            <p:cond delay="0"/>
                                          </p:stCondLst>
                                        </p:cTn>
                                        <p:tgtEl>
                                          <p:spTgt spid="109"/>
                                        </p:tgtEl>
                                        <p:attrNameLst>
                                          <p:attrName>ppt_y</p:attrName>
                                        </p:attrNameLst>
                                      </p:cBhvr>
                                    </p:anim>
                                    <p:animRot by="21600000">
                                      <p:cBhvr>
                                        <p:cTn id="39" dur="500" fill="hold">
                                          <p:stCondLst>
                                            <p:cond delay="0"/>
                                          </p:stCondLst>
                                        </p:cTn>
                                        <p:tgtEl>
                                          <p:spTgt spid="109"/>
                                        </p:tgtEl>
                                        <p:attrNameLst>
                                          <p:attrName>r</p:attrName>
                                        </p:attrNameLst>
                                      </p:cBhvr>
                                    </p:animRot>
                                  </p:childTnLst>
                                </p:cTn>
                              </p:par>
                            </p:childTnLst>
                          </p:cTn>
                        </p:par>
                        <p:par>
                          <p:cTn id="40" fill="hold">
                            <p:stCondLst>
                              <p:cond delay="2650"/>
                            </p:stCondLst>
                            <p:childTnLst>
                              <p:par>
                                <p:cTn id="41" presetID="22" presetClass="entr" presetSubtype="8"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par>
                          <p:cTn id="44" fill="hold">
                            <p:stCondLst>
                              <p:cond delay="3150"/>
                            </p:stCondLst>
                            <p:childTnLst>
                              <p:par>
                                <p:cTn id="45" presetID="42" presetClass="entr" presetSubtype="0"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anim calcmode="lin" valueType="num">
                                      <p:cBhvr>
                                        <p:cTn id="48" dur="500" fill="hold"/>
                                        <p:tgtEl>
                                          <p:spTgt spid="62"/>
                                        </p:tgtEl>
                                        <p:attrNameLst>
                                          <p:attrName>ppt_x</p:attrName>
                                        </p:attrNameLst>
                                      </p:cBhvr>
                                      <p:tavLst>
                                        <p:tav tm="0">
                                          <p:val>
                                            <p:strVal val="#ppt_x"/>
                                          </p:val>
                                        </p:tav>
                                        <p:tav tm="100000">
                                          <p:val>
                                            <p:strVal val="#ppt_x"/>
                                          </p:val>
                                        </p:tav>
                                      </p:tavLst>
                                    </p:anim>
                                    <p:anim calcmode="lin" valueType="num">
                                      <p:cBhvr>
                                        <p:cTn id="49" dur="500" fill="hold"/>
                                        <p:tgtEl>
                                          <p:spTgt spid="62"/>
                                        </p:tgtEl>
                                        <p:attrNameLst>
                                          <p:attrName>ppt_y</p:attrName>
                                        </p:attrNameLst>
                                      </p:cBhvr>
                                      <p:tavLst>
                                        <p:tav tm="0">
                                          <p:val>
                                            <p:strVal val="#ppt_y+.1"/>
                                          </p:val>
                                        </p:tav>
                                        <p:tav tm="100000">
                                          <p:val>
                                            <p:strVal val="#ppt_y"/>
                                          </p:val>
                                        </p:tav>
                                      </p:tavLst>
                                    </p:anim>
                                  </p:childTnLst>
                                </p:cTn>
                              </p:par>
                            </p:childTnLst>
                          </p:cTn>
                        </p:par>
                        <p:par>
                          <p:cTn id="50" fill="hold">
                            <p:stCondLst>
                              <p:cond delay="3650"/>
                            </p:stCondLst>
                            <p:childTnLst>
                              <p:par>
                                <p:cTn id="51" presetID="31"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 calcmode="lin" valueType="num">
                                      <p:cBhvr>
                                        <p:cTn id="55" dur="500" fill="hold"/>
                                        <p:tgtEl>
                                          <p:spTgt spid="64"/>
                                        </p:tgtEl>
                                        <p:attrNameLst>
                                          <p:attrName>style.rotation</p:attrName>
                                        </p:attrNameLst>
                                      </p:cBhvr>
                                      <p:tavLst>
                                        <p:tav tm="0">
                                          <p:val>
                                            <p:fltVal val="90"/>
                                          </p:val>
                                        </p:tav>
                                        <p:tav tm="100000">
                                          <p:val>
                                            <p:fltVal val="0"/>
                                          </p:val>
                                        </p:tav>
                                      </p:tavLst>
                                    </p:anim>
                                    <p:animEffect transition="in" filter="fade">
                                      <p:cBhvr>
                                        <p:cTn id="56" dur="500"/>
                                        <p:tgtEl>
                                          <p:spTgt spid="64"/>
                                        </p:tgtEl>
                                      </p:cBhvr>
                                    </p:animEffect>
                                  </p:childTnLst>
                                </p:cTn>
                              </p:par>
                              <p:par>
                                <p:cTn id="57" presetID="8" presetClass="emph" presetSubtype="0" fill="hold" grpId="1" nodeType="withEffect">
                                  <p:stCondLst>
                                    <p:cond delay="0"/>
                                  </p:stCondLst>
                                  <p:childTnLst>
                                    <p:animRot by="21600000">
                                      <p:cBhvr>
                                        <p:cTn id="58" dur="500" fill="hold"/>
                                        <p:tgtEl>
                                          <p:spTgt spid="64"/>
                                        </p:tgtEl>
                                        <p:attrNameLst>
                                          <p:attrName>r</p:attrName>
                                        </p:attrNameLst>
                                      </p:cBhvr>
                                    </p:animRot>
                                  </p:childTnLst>
                                </p:cTn>
                              </p:par>
                            </p:childTnLst>
                          </p:cTn>
                        </p:par>
                        <p:par>
                          <p:cTn id="59" fill="hold">
                            <p:stCondLst>
                              <p:cond delay="415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65"/>
                                        </p:tgtEl>
                                        <p:attrNameLst>
                                          <p:attrName>style.visibility</p:attrName>
                                        </p:attrNameLst>
                                      </p:cBhvr>
                                      <p:to>
                                        <p:strVal val="visible"/>
                                      </p:to>
                                    </p:set>
                                    <p:anim by="(-#ppt_w*2)" calcmode="lin" valueType="num">
                                      <p:cBhvr rctx="PPT">
                                        <p:cTn id="62" dur="250" autoRev="1" fill="hold">
                                          <p:stCondLst>
                                            <p:cond delay="0"/>
                                          </p:stCondLst>
                                        </p:cTn>
                                        <p:tgtEl>
                                          <p:spTgt spid="65"/>
                                        </p:tgtEl>
                                        <p:attrNameLst>
                                          <p:attrName>ppt_w</p:attrName>
                                        </p:attrNameLst>
                                      </p:cBhvr>
                                    </p:anim>
                                    <p:anim by="(#ppt_w*0.50)" calcmode="lin" valueType="num">
                                      <p:cBhvr>
                                        <p:cTn id="63" dur="250" decel="50000" autoRev="1" fill="hold">
                                          <p:stCondLst>
                                            <p:cond delay="0"/>
                                          </p:stCondLst>
                                        </p:cTn>
                                        <p:tgtEl>
                                          <p:spTgt spid="65"/>
                                        </p:tgtEl>
                                        <p:attrNameLst>
                                          <p:attrName>ppt_x</p:attrName>
                                        </p:attrNameLst>
                                      </p:cBhvr>
                                    </p:anim>
                                    <p:anim from="(-#ppt_h/2)" to="(#ppt_y)" calcmode="lin" valueType="num">
                                      <p:cBhvr>
                                        <p:cTn id="64" dur="500" fill="hold">
                                          <p:stCondLst>
                                            <p:cond delay="0"/>
                                          </p:stCondLst>
                                        </p:cTn>
                                        <p:tgtEl>
                                          <p:spTgt spid="65"/>
                                        </p:tgtEl>
                                        <p:attrNameLst>
                                          <p:attrName>ppt_y</p:attrName>
                                        </p:attrNameLst>
                                      </p:cBhvr>
                                    </p:anim>
                                    <p:animRot by="21600000">
                                      <p:cBhvr>
                                        <p:cTn id="65" dur="500" fill="hold">
                                          <p:stCondLst>
                                            <p:cond delay="0"/>
                                          </p:stCondLst>
                                        </p:cTn>
                                        <p:tgtEl>
                                          <p:spTgt spid="65"/>
                                        </p:tgtEl>
                                        <p:attrNameLst>
                                          <p:attrName>r</p:attrName>
                                        </p:attrNameLst>
                                      </p:cBhvr>
                                    </p:animRot>
                                  </p:childTnLst>
                                </p:cTn>
                              </p:par>
                            </p:childTnLst>
                          </p:cTn>
                        </p:par>
                        <p:par>
                          <p:cTn id="66" fill="hold">
                            <p:stCondLst>
                              <p:cond delay="4900"/>
                            </p:stCondLst>
                            <p:childTnLst>
                              <p:par>
                                <p:cTn id="67" presetID="22" presetClass="entr" presetSubtype="8"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left)">
                                      <p:cBhvr>
                                        <p:cTn id="69" dur="500"/>
                                        <p:tgtEl>
                                          <p:spTgt spid="63"/>
                                        </p:tgtEl>
                                      </p:cBhvr>
                                    </p:animEffect>
                                  </p:childTnLst>
                                </p:cTn>
                              </p:par>
                            </p:childTnLst>
                          </p:cTn>
                        </p:par>
                        <p:par>
                          <p:cTn id="70" fill="hold">
                            <p:stCondLst>
                              <p:cond delay="540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500"/>
                                        <p:tgtEl>
                                          <p:spTgt spid="66"/>
                                        </p:tgtEl>
                                      </p:cBhvr>
                                    </p:animEffect>
                                    <p:anim calcmode="lin" valueType="num">
                                      <p:cBhvr>
                                        <p:cTn id="74" dur="500" fill="hold"/>
                                        <p:tgtEl>
                                          <p:spTgt spid="66"/>
                                        </p:tgtEl>
                                        <p:attrNameLst>
                                          <p:attrName>ppt_x</p:attrName>
                                        </p:attrNameLst>
                                      </p:cBhvr>
                                      <p:tavLst>
                                        <p:tav tm="0">
                                          <p:val>
                                            <p:strVal val="#ppt_x"/>
                                          </p:val>
                                        </p:tav>
                                        <p:tav tm="100000">
                                          <p:val>
                                            <p:strVal val="#ppt_x"/>
                                          </p:val>
                                        </p:tav>
                                      </p:tavLst>
                                    </p:anim>
                                    <p:anim calcmode="lin" valueType="num">
                                      <p:cBhvr>
                                        <p:cTn id="75" dur="5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5900"/>
                            </p:stCondLst>
                            <p:childTnLst>
                              <p:par>
                                <p:cTn id="77" presetID="31" presetClass="entr" presetSubtype="0" fill="hold" grpId="0"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p:cTn id="79" dur="500" fill="hold"/>
                                        <p:tgtEl>
                                          <p:spTgt spid="68"/>
                                        </p:tgtEl>
                                        <p:attrNameLst>
                                          <p:attrName>ppt_w</p:attrName>
                                        </p:attrNameLst>
                                      </p:cBhvr>
                                      <p:tavLst>
                                        <p:tav tm="0">
                                          <p:val>
                                            <p:fltVal val="0"/>
                                          </p:val>
                                        </p:tav>
                                        <p:tav tm="100000">
                                          <p:val>
                                            <p:strVal val="#ppt_w"/>
                                          </p:val>
                                        </p:tav>
                                      </p:tavLst>
                                    </p:anim>
                                    <p:anim calcmode="lin" valueType="num">
                                      <p:cBhvr>
                                        <p:cTn id="80" dur="500" fill="hold"/>
                                        <p:tgtEl>
                                          <p:spTgt spid="68"/>
                                        </p:tgtEl>
                                        <p:attrNameLst>
                                          <p:attrName>ppt_h</p:attrName>
                                        </p:attrNameLst>
                                      </p:cBhvr>
                                      <p:tavLst>
                                        <p:tav tm="0">
                                          <p:val>
                                            <p:fltVal val="0"/>
                                          </p:val>
                                        </p:tav>
                                        <p:tav tm="100000">
                                          <p:val>
                                            <p:strVal val="#ppt_h"/>
                                          </p:val>
                                        </p:tav>
                                      </p:tavLst>
                                    </p:anim>
                                    <p:anim calcmode="lin" valueType="num">
                                      <p:cBhvr>
                                        <p:cTn id="81" dur="500" fill="hold"/>
                                        <p:tgtEl>
                                          <p:spTgt spid="68"/>
                                        </p:tgtEl>
                                        <p:attrNameLst>
                                          <p:attrName>style.rotation</p:attrName>
                                        </p:attrNameLst>
                                      </p:cBhvr>
                                      <p:tavLst>
                                        <p:tav tm="0">
                                          <p:val>
                                            <p:fltVal val="90"/>
                                          </p:val>
                                        </p:tav>
                                        <p:tav tm="100000">
                                          <p:val>
                                            <p:fltVal val="0"/>
                                          </p:val>
                                        </p:tav>
                                      </p:tavLst>
                                    </p:anim>
                                    <p:animEffect transition="in" filter="fade">
                                      <p:cBhvr>
                                        <p:cTn id="82" dur="500"/>
                                        <p:tgtEl>
                                          <p:spTgt spid="68"/>
                                        </p:tgtEl>
                                      </p:cBhvr>
                                    </p:animEffect>
                                  </p:childTnLst>
                                </p:cTn>
                              </p:par>
                              <p:par>
                                <p:cTn id="83" presetID="8" presetClass="emph" presetSubtype="0" fill="hold" grpId="1" nodeType="withEffect">
                                  <p:stCondLst>
                                    <p:cond delay="0"/>
                                  </p:stCondLst>
                                  <p:childTnLst>
                                    <p:animRot by="21600000">
                                      <p:cBhvr>
                                        <p:cTn id="84" dur="500" fill="hold"/>
                                        <p:tgtEl>
                                          <p:spTgt spid="68"/>
                                        </p:tgtEl>
                                        <p:attrNameLst>
                                          <p:attrName>r</p:attrName>
                                        </p:attrNameLst>
                                      </p:cBhvr>
                                    </p:animRot>
                                  </p:childTnLst>
                                </p:cTn>
                              </p:par>
                            </p:childTnLst>
                          </p:cTn>
                        </p:par>
                        <p:par>
                          <p:cTn id="85" fill="hold">
                            <p:stCondLst>
                              <p:cond delay="6400"/>
                            </p:stCondLst>
                            <p:childTnLst>
                              <p:par>
                                <p:cTn id="86" presetID="56" presetClass="entr" presetSubtype="0" fill="hold" grpId="0" nodeType="afterEffect">
                                  <p:stCondLst>
                                    <p:cond delay="0"/>
                                  </p:stCondLst>
                                  <p:iterate type="lt">
                                    <p:tmPct val="10000"/>
                                  </p:iterate>
                                  <p:childTnLst>
                                    <p:set>
                                      <p:cBhvr>
                                        <p:cTn id="87" dur="1" fill="hold">
                                          <p:stCondLst>
                                            <p:cond delay="0"/>
                                          </p:stCondLst>
                                        </p:cTn>
                                        <p:tgtEl>
                                          <p:spTgt spid="69"/>
                                        </p:tgtEl>
                                        <p:attrNameLst>
                                          <p:attrName>style.visibility</p:attrName>
                                        </p:attrNameLst>
                                      </p:cBhvr>
                                      <p:to>
                                        <p:strVal val="visible"/>
                                      </p:to>
                                    </p:set>
                                    <p:anim by="(-#ppt_w*2)" calcmode="lin" valueType="num">
                                      <p:cBhvr rctx="PPT">
                                        <p:cTn id="88" dur="250" autoRev="1" fill="hold">
                                          <p:stCondLst>
                                            <p:cond delay="0"/>
                                          </p:stCondLst>
                                        </p:cTn>
                                        <p:tgtEl>
                                          <p:spTgt spid="69"/>
                                        </p:tgtEl>
                                        <p:attrNameLst>
                                          <p:attrName>ppt_w</p:attrName>
                                        </p:attrNameLst>
                                      </p:cBhvr>
                                    </p:anim>
                                    <p:anim by="(#ppt_w*0.50)" calcmode="lin" valueType="num">
                                      <p:cBhvr>
                                        <p:cTn id="89" dur="250" decel="50000" autoRev="1" fill="hold">
                                          <p:stCondLst>
                                            <p:cond delay="0"/>
                                          </p:stCondLst>
                                        </p:cTn>
                                        <p:tgtEl>
                                          <p:spTgt spid="69"/>
                                        </p:tgtEl>
                                        <p:attrNameLst>
                                          <p:attrName>ppt_x</p:attrName>
                                        </p:attrNameLst>
                                      </p:cBhvr>
                                    </p:anim>
                                    <p:anim from="(-#ppt_h/2)" to="(#ppt_y)" calcmode="lin" valueType="num">
                                      <p:cBhvr>
                                        <p:cTn id="90" dur="500" fill="hold">
                                          <p:stCondLst>
                                            <p:cond delay="0"/>
                                          </p:stCondLst>
                                        </p:cTn>
                                        <p:tgtEl>
                                          <p:spTgt spid="69"/>
                                        </p:tgtEl>
                                        <p:attrNameLst>
                                          <p:attrName>ppt_y</p:attrName>
                                        </p:attrNameLst>
                                      </p:cBhvr>
                                    </p:anim>
                                    <p:animRot by="21600000">
                                      <p:cBhvr>
                                        <p:cTn id="91" dur="500" fill="hold">
                                          <p:stCondLst>
                                            <p:cond delay="0"/>
                                          </p:stCondLst>
                                        </p:cTn>
                                        <p:tgtEl>
                                          <p:spTgt spid="69"/>
                                        </p:tgtEl>
                                        <p:attrNameLst>
                                          <p:attrName>r</p:attrName>
                                        </p:attrNameLst>
                                      </p:cBhvr>
                                    </p:animRot>
                                  </p:childTnLst>
                                </p:cTn>
                              </p:par>
                            </p:childTnLst>
                          </p:cTn>
                        </p:par>
                        <p:par>
                          <p:cTn id="92" fill="hold">
                            <p:stCondLst>
                              <p:cond delay="7150"/>
                            </p:stCondLst>
                            <p:childTnLst>
                              <p:par>
                                <p:cTn id="93" presetID="22" presetClass="entr" presetSubtype="8" fill="hold" grpId="0" nodeType="after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wipe(left)">
                                      <p:cBhvr>
                                        <p:cTn id="95" dur="500"/>
                                        <p:tgtEl>
                                          <p:spTgt spid="67"/>
                                        </p:tgtEl>
                                      </p:cBhvr>
                                    </p:animEffect>
                                  </p:childTnLst>
                                </p:cTn>
                              </p:par>
                            </p:childTnLst>
                          </p:cTn>
                        </p:par>
                        <p:par>
                          <p:cTn id="96" fill="hold">
                            <p:stCondLst>
                              <p:cond delay="7650"/>
                            </p:stCondLst>
                            <p:childTnLst>
                              <p:par>
                                <p:cTn id="97" presetID="42"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500"/>
                                        <p:tgtEl>
                                          <p:spTgt spid="70"/>
                                        </p:tgtEl>
                                      </p:cBhvr>
                                    </p:animEffect>
                                    <p:anim calcmode="lin" valueType="num">
                                      <p:cBhvr>
                                        <p:cTn id="100" dur="500" fill="hold"/>
                                        <p:tgtEl>
                                          <p:spTgt spid="70"/>
                                        </p:tgtEl>
                                        <p:attrNameLst>
                                          <p:attrName>ppt_x</p:attrName>
                                        </p:attrNameLst>
                                      </p:cBhvr>
                                      <p:tavLst>
                                        <p:tav tm="0">
                                          <p:val>
                                            <p:strVal val="#ppt_x"/>
                                          </p:val>
                                        </p:tav>
                                        <p:tav tm="100000">
                                          <p:val>
                                            <p:strVal val="#ppt_x"/>
                                          </p:val>
                                        </p:tav>
                                      </p:tavLst>
                                    </p:anim>
                                    <p:anim calcmode="lin" valueType="num">
                                      <p:cBhvr>
                                        <p:cTn id="101" dur="500" fill="hold"/>
                                        <p:tgtEl>
                                          <p:spTgt spid="70"/>
                                        </p:tgtEl>
                                        <p:attrNameLst>
                                          <p:attrName>ppt_y</p:attrName>
                                        </p:attrNameLst>
                                      </p:cBhvr>
                                      <p:tavLst>
                                        <p:tav tm="0">
                                          <p:val>
                                            <p:strVal val="#ppt_y+.1"/>
                                          </p:val>
                                        </p:tav>
                                        <p:tav tm="100000">
                                          <p:val>
                                            <p:strVal val="#ppt_y"/>
                                          </p:val>
                                        </p:tav>
                                      </p:tavLst>
                                    </p:anim>
                                  </p:childTnLst>
                                </p:cTn>
                              </p:par>
                            </p:childTnLst>
                          </p:cTn>
                        </p:par>
                        <p:par>
                          <p:cTn id="102" fill="hold">
                            <p:stCondLst>
                              <p:cond delay="8150"/>
                            </p:stCondLst>
                            <p:childTnLst>
                              <p:par>
                                <p:cTn id="103" presetID="14" presetClass="entr" presetSubtype="10" fill="hold"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randombar(horizontal)">
                                      <p:cBhvr>
                                        <p:cTn id="10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P spid="27" grpId="0" animBg="1"/>
      <p:bldP spid="27" grpId="1" animBg="1"/>
      <p:bldP spid="28" grpId="0"/>
      <p:bldP spid="39" grpId="0" animBg="1"/>
      <p:bldP spid="39" grpId="1" animBg="1"/>
      <p:bldP spid="109" grpId="0"/>
      <p:bldP spid="62" grpId="0"/>
      <p:bldP spid="63" grpId="0" animBg="1"/>
      <p:bldP spid="64" grpId="0" animBg="1"/>
      <p:bldP spid="64" grpId="1" animBg="1"/>
      <p:bldP spid="65" grpId="0"/>
      <p:bldP spid="66" grpId="0"/>
      <p:bldP spid="67" grpId="0" animBg="1"/>
      <p:bldP spid="68" grpId="0" animBg="1"/>
      <p:bldP spid="68" grpId="1" animBg="1"/>
      <p:bldP spid="69" grpId="0"/>
      <p:bldP spid="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777901" y="1341897"/>
            <a:ext cx="5705400" cy="1933922"/>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党支部</a:t>
            </a:r>
            <a:r>
              <a:rPr lang="zh-CN" altLang="en-US" kern="0" dirty="0">
                <a:solidFill>
                  <a:schemeClr val="accent3"/>
                </a:solidFill>
                <a:effectLst>
                  <a:outerShdw blurRad="38100" dist="38100" dir="2700000" algn="tl">
                    <a:srgbClr val="000000">
                      <a:alpha val="43137"/>
                    </a:srgbClr>
                  </a:outerShdw>
                </a:effectLst>
              </a:rPr>
              <a:t>委员职责</a:t>
            </a:r>
            <a:endPar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五</a:t>
            </a:r>
          </a:p>
        </p:txBody>
      </p:sp>
      <p:sp>
        <p:nvSpPr>
          <p:cNvPr id="39" name="Rectangle 7"/>
          <p:cNvSpPr>
            <a:spLocks noChangeArrowheads="1"/>
          </p:cNvSpPr>
          <p:nvPr/>
        </p:nvSpPr>
        <p:spPr bwMode="auto">
          <a:xfrm>
            <a:off x="1000003" y="1724074"/>
            <a:ext cx="1260475" cy="1147763"/>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109" name="矩形 108"/>
          <p:cNvSpPr/>
          <p:nvPr/>
        </p:nvSpPr>
        <p:spPr>
          <a:xfrm>
            <a:off x="1047103" y="1907581"/>
            <a:ext cx="1153694" cy="830997"/>
          </a:xfrm>
          <a:prstGeom prst="rect">
            <a:avLst/>
          </a:prstGeom>
        </p:spPr>
        <p:txBody>
          <a:bodyPr wrap="square">
            <a:spAutoFit/>
          </a:bodyPr>
          <a:lstStyle/>
          <a:p>
            <a:pPr algn="ctr"/>
            <a:r>
              <a:rPr lang="zh-CN" altLang="en-US" sz="2400" b="1" dirty="0">
                <a:solidFill>
                  <a:schemeClr val="bg2"/>
                </a:solidFill>
                <a:latin typeface="+mj-ea"/>
                <a:ea typeface="+mj-ea"/>
              </a:rPr>
              <a:t>保密委员职责</a:t>
            </a:r>
          </a:p>
        </p:txBody>
      </p:sp>
      <p:sp>
        <p:nvSpPr>
          <p:cNvPr id="62" name="矩形 61"/>
          <p:cNvSpPr/>
          <p:nvPr/>
        </p:nvSpPr>
        <p:spPr>
          <a:xfrm>
            <a:off x="2362598" y="1729398"/>
            <a:ext cx="5048695" cy="1200329"/>
          </a:xfrm>
          <a:prstGeom prst="rect">
            <a:avLst/>
          </a:prstGeom>
        </p:spPr>
        <p:txBody>
          <a:bodyPr wrap="square">
            <a:spAutoFit/>
          </a:bodyPr>
          <a:lstStyle/>
          <a:p>
            <a:pPr marL="285750" indent="-285750" algn="just" eaLnBrk="1">
              <a:buFont typeface="Wingdings" panose="05000000000000000000" pitchFamily="2" charset="2"/>
              <a:buChar char="l"/>
            </a:pPr>
            <a:r>
              <a:rPr lang="zh-CN" altLang="en-US" dirty="0">
                <a:solidFill>
                  <a:schemeClr val="accent1"/>
                </a:solidFill>
                <a:latin typeface="+mj-ea"/>
                <a:ea typeface="+mj-ea"/>
              </a:rPr>
              <a:t>教育党员和群众保守党和国家的机密</a:t>
            </a:r>
            <a:endParaRPr lang="en-US" altLang="zh-CN" dirty="0">
              <a:solidFill>
                <a:schemeClr val="accent1"/>
              </a:solidFill>
              <a:latin typeface="+mj-ea"/>
              <a:ea typeface="+mj-ea"/>
            </a:endParaRPr>
          </a:p>
          <a:p>
            <a:pPr marL="285750" indent="-285750" algn="just" eaLnBrk="1">
              <a:buFont typeface="Wingdings" panose="05000000000000000000" pitchFamily="2" charset="2"/>
              <a:buChar char="l"/>
            </a:pPr>
            <a:r>
              <a:rPr lang="zh-CN" altLang="en-US" dirty="0">
                <a:solidFill>
                  <a:schemeClr val="accent1"/>
                </a:solidFill>
                <a:latin typeface="+mj-ea"/>
                <a:ea typeface="+mj-ea"/>
              </a:rPr>
              <a:t>认真做好泄密事件的防范工作。</a:t>
            </a:r>
            <a:endParaRPr lang="en-US" altLang="zh-CN" dirty="0">
              <a:solidFill>
                <a:schemeClr val="accent1"/>
              </a:solidFill>
              <a:latin typeface="+mj-ea"/>
              <a:ea typeface="+mj-ea"/>
            </a:endParaRPr>
          </a:p>
          <a:p>
            <a:pPr marL="285750" indent="-285750" algn="just" eaLnBrk="1">
              <a:buFont typeface="Wingdings" panose="05000000000000000000" pitchFamily="2" charset="2"/>
              <a:buChar char="l"/>
            </a:pPr>
            <a:r>
              <a:rPr lang="zh-CN" altLang="en-US" dirty="0">
                <a:solidFill>
                  <a:schemeClr val="accent1"/>
                </a:solidFill>
                <a:latin typeface="+mj-ea"/>
                <a:ea typeface="+mj-ea"/>
              </a:rPr>
              <a:t>严格执行有关保密的各项规章制度。</a:t>
            </a:r>
          </a:p>
          <a:p>
            <a:pPr marL="285750" indent="-285750" algn="just" eaLnBrk="1">
              <a:buFont typeface="Wingdings" panose="05000000000000000000" pitchFamily="2" charset="2"/>
              <a:buChar char="l"/>
            </a:pPr>
            <a:r>
              <a:rPr lang="zh-CN" altLang="en-US" dirty="0">
                <a:solidFill>
                  <a:schemeClr val="accent1"/>
                </a:solidFill>
                <a:latin typeface="+mj-ea"/>
                <a:ea typeface="+mj-ea"/>
              </a:rPr>
              <a:t>协助相关部门做好泄密事故分析和申报工作。</a:t>
            </a:r>
          </a:p>
        </p:txBody>
      </p:sp>
      <p:sp>
        <p:nvSpPr>
          <p:cNvPr id="63" name="矩形 62"/>
          <p:cNvSpPr/>
          <p:nvPr/>
        </p:nvSpPr>
        <p:spPr bwMode="auto">
          <a:xfrm>
            <a:off x="1777901" y="3707340"/>
            <a:ext cx="5705400" cy="2413166"/>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64" name="Rectangle 7"/>
          <p:cNvSpPr>
            <a:spLocks noChangeArrowheads="1"/>
          </p:cNvSpPr>
          <p:nvPr/>
        </p:nvSpPr>
        <p:spPr bwMode="auto">
          <a:xfrm>
            <a:off x="1000003" y="4387874"/>
            <a:ext cx="1260475" cy="1147763"/>
          </a:xfrm>
          <a:prstGeom prst="rect">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65" name="矩形 64"/>
          <p:cNvSpPr/>
          <p:nvPr/>
        </p:nvSpPr>
        <p:spPr>
          <a:xfrm>
            <a:off x="1047103" y="4571381"/>
            <a:ext cx="1153694" cy="830997"/>
          </a:xfrm>
          <a:prstGeom prst="rect">
            <a:avLst/>
          </a:prstGeom>
        </p:spPr>
        <p:txBody>
          <a:bodyPr wrap="square">
            <a:spAutoFit/>
          </a:bodyPr>
          <a:lstStyle/>
          <a:p>
            <a:pPr algn="ctr"/>
            <a:r>
              <a:rPr lang="zh-CN" altLang="en-US" sz="2400" b="1" dirty="0">
                <a:solidFill>
                  <a:schemeClr val="bg2"/>
                </a:solidFill>
                <a:latin typeface="+mj-ea"/>
                <a:ea typeface="+mj-ea"/>
              </a:rPr>
              <a:t>统战委员职责</a:t>
            </a:r>
          </a:p>
        </p:txBody>
      </p:sp>
      <p:sp>
        <p:nvSpPr>
          <p:cNvPr id="66" name="矩形 65"/>
          <p:cNvSpPr/>
          <p:nvPr/>
        </p:nvSpPr>
        <p:spPr>
          <a:xfrm>
            <a:off x="2362598" y="4036760"/>
            <a:ext cx="4904679" cy="1754326"/>
          </a:xfrm>
          <a:prstGeom prst="rect">
            <a:avLst/>
          </a:prstGeom>
        </p:spPr>
        <p:txBody>
          <a:bodyPr wrap="square">
            <a:spAutoFit/>
          </a:bodyPr>
          <a:lstStyle/>
          <a:p>
            <a:pPr marL="285750" indent="-285750" algn="just" eaLnBrk="1">
              <a:buFont typeface="Wingdings" panose="05000000000000000000" pitchFamily="2" charset="2"/>
              <a:buChar char="l"/>
            </a:pPr>
            <a:r>
              <a:rPr lang="zh-CN" altLang="en-US" dirty="0">
                <a:solidFill>
                  <a:schemeClr val="accent1"/>
                </a:solidFill>
                <a:latin typeface="+mj-ea"/>
                <a:ea typeface="+mj-ea"/>
              </a:rPr>
              <a:t>对党员进行党的统战工作政策的教育。</a:t>
            </a:r>
            <a:endParaRPr lang="en-US" altLang="zh-CN" dirty="0">
              <a:solidFill>
                <a:schemeClr val="accent1"/>
              </a:solidFill>
              <a:latin typeface="+mj-ea"/>
              <a:ea typeface="+mj-ea"/>
            </a:endParaRPr>
          </a:p>
          <a:p>
            <a:pPr marL="285750" indent="-285750" algn="just" eaLnBrk="1">
              <a:buFont typeface="Wingdings" panose="05000000000000000000" pitchFamily="2" charset="2"/>
              <a:buChar char="l"/>
            </a:pPr>
            <a:r>
              <a:rPr lang="zh-CN" altLang="en-US" dirty="0">
                <a:solidFill>
                  <a:schemeClr val="accent1"/>
                </a:solidFill>
                <a:latin typeface="+mj-ea"/>
                <a:ea typeface="+mj-ea"/>
              </a:rPr>
              <a:t>经常了解统战对象的政治思想、工作表现、业务能力等情况。</a:t>
            </a:r>
          </a:p>
          <a:p>
            <a:pPr marL="285750" indent="-285750" algn="just" eaLnBrk="1">
              <a:buFont typeface="Wingdings" panose="05000000000000000000" pitchFamily="2" charset="2"/>
              <a:buChar char="l"/>
            </a:pPr>
            <a:r>
              <a:rPr lang="zh-CN" altLang="en-US" dirty="0">
                <a:solidFill>
                  <a:schemeClr val="accent1"/>
                </a:solidFill>
                <a:latin typeface="+mj-ea"/>
                <a:ea typeface="+mj-ea"/>
              </a:rPr>
              <a:t>经常与统战对象保持联系，倾听他们的意见和要求。</a:t>
            </a:r>
          </a:p>
          <a:p>
            <a:pPr marL="285750" indent="-285750" algn="just" eaLnBrk="1">
              <a:buFont typeface="Wingdings" panose="05000000000000000000" pitchFamily="2" charset="2"/>
              <a:buChar char="l"/>
            </a:pPr>
            <a:r>
              <a:rPr lang="zh-CN" altLang="en-US" dirty="0">
                <a:solidFill>
                  <a:schemeClr val="accent1"/>
                </a:solidFill>
                <a:latin typeface="+mj-ea"/>
                <a:ea typeface="+mj-ea"/>
              </a:rPr>
              <a:t>具体抓好统战政策的落实。</a:t>
            </a:r>
          </a:p>
        </p:txBody>
      </p:sp>
      <p:pic>
        <p:nvPicPr>
          <p:cNvPr id="4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379"/>
          <a:stretch>
            <a:fillRect/>
          </a:stretch>
        </p:blipFill>
        <p:spPr bwMode="auto">
          <a:xfrm>
            <a:off x="7851974" y="1341897"/>
            <a:ext cx="3359449" cy="477861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31"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 calcmode="lin" valueType="num">
                                      <p:cBhvr>
                                        <p:cTn id="29" dur="500" fill="hold"/>
                                        <p:tgtEl>
                                          <p:spTgt spid="39"/>
                                        </p:tgtEl>
                                        <p:attrNameLst>
                                          <p:attrName>style.rotation</p:attrName>
                                        </p:attrNameLst>
                                      </p:cBhvr>
                                      <p:tavLst>
                                        <p:tav tm="0">
                                          <p:val>
                                            <p:fltVal val="90"/>
                                          </p:val>
                                        </p:tav>
                                        <p:tav tm="100000">
                                          <p:val>
                                            <p:fltVal val="0"/>
                                          </p:val>
                                        </p:tav>
                                      </p:tavLst>
                                    </p:anim>
                                    <p:animEffect transition="in" filter="fade">
                                      <p:cBhvr>
                                        <p:cTn id="30" dur="500"/>
                                        <p:tgtEl>
                                          <p:spTgt spid="39"/>
                                        </p:tgtEl>
                                      </p:cBhvr>
                                    </p:animEffect>
                                  </p:childTnLst>
                                </p:cTn>
                              </p:par>
                              <p:par>
                                <p:cTn id="31" presetID="8" presetClass="emph" presetSubtype="0" fill="hold" grpId="1" nodeType="withEffect">
                                  <p:stCondLst>
                                    <p:cond delay="0"/>
                                  </p:stCondLst>
                                  <p:childTnLst>
                                    <p:animRot by="21600000">
                                      <p:cBhvr>
                                        <p:cTn id="32" dur="500" fill="hold"/>
                                        <p:tgtEl>
                                          <p:spTgt spid="39"/>
                                        </p:tgtEl>
                                        <p:attrNameLst>
                                          <p:attrName>r</p:attrName>
                                        </p:attrNameLst>
                                      </p:cBhvr>
                                    </p:animRot>
                                  </p:childTnLst>
                                </p:cTn>
                              </p:par>
                            </p:childTnLst>
                          </p:cTn>
                        </p:par>
                        <p:par>
                          <p:cTn id="33" fill="hold">
                            <p:stCondLst>
                              <p:cond delay="2000"/>
                            </p:stCondLst>
                            <p:childTnLst>
                              <p:par>
                                <p:cTn id="34" presetID="56" presetClass="entr" presetSubtype="0" fill="hold" grpId="0" nodeType="afterEffect">
                                  <p:stCondLst>
                                    <p:cond delay="0"/>
                                  </p:stCondLst>
                                  <p:iterate type="lt">
                                    <p:tmPct val="10000"/>
                                  </p:iterate>
                                  <p:childTnLst>
                                    <p:set>
                                      <p:cBhvr>
                                        <p:cTn id="35" dur="1" fill="hold">
                                          <p:stCondLst>
                                            <p:cond delay="0"/>
                                          </p:stCondLst>
                                        </p:cTn>
                                        <p:tgtEl>
                                          <p:spTgt spid="109"/>
                                        </p:tgtEl>
                                        <p:attrNameLst>
                                          <p:attrName>style.visibility</p:attrName>
                                        </p:attrNameLst>
                                      </p:cBhvr>
                                      <p:to>
                                        <p:strVal val="visible"/>
                                      </p:to>
                                    </p:set>
                                    <p:anim by="(-#ppt_w*2)" calcmode="lin" valueType="num">
                                      <p:cBhvr rctx="PPT">
                                        <p:cTn id="36" dur="250" autoRev="1" fill="hold">
                                          <p:stCondLst>
                                            <p:cond delay="0"/>
                                          </p:stCondLst>
                                        </p:cTn>
                                        <p:tgtEl>
                                          <p:spTgt spid="109"/>
                                        </p:tgtEl>
                                        <p:attrNameLst>
                                          <p:attrName>ppt_w</p:attrName>
                                        </p:attrNameLst>
                                      </p:cBhvr>
                                    </p:anim>
                                    <p:anim by="(#ppt_w*0.50)" calcmode="lin" valueType="num">
                                      <p:cBhvr>
                                        <p:cTn id="37" dur="250" decel="50000" autoRev="1" fill="hold">
                                          <p:stCondLst>
                                            <p:cond delay="0"/>
                                          </p:stCondLst>
                                        </p:cTn>
                                        <p:tgtEl>
                                          <p:spTgt spid="109"/>
                                        </p:tgtEl>
                                        <p:attrNameLst>
                                          <p:attrName>ppt_x</p:attrName>
                                        </p:attrNameLst>
                                      </p:cBhvr>
                                    </p:anim>
                                    <p:anim from="(-#ppt_h/2)" to="(#ppt_y)" calcmode="lin" valueType="num">
                                      <p:cBhvr>
                                        <p:cTn id="38" dur="500" fill="hold">
                                          <p:stCondLst>
                                            <p:cond delay="0"/>
                                          </p:stCondLst>
                                        </p:cTn>
                                        <p:tgtEl>
                                          <p:spTgt spid="109"/>
                                        </p:tgtEl>
                                        <p:attrNameLst>
                                          <p:attrName>ppt_y</p:attrName>
                                        </p:attrNameLst>
                                      </p:cBhvr>
                                    </p:anim>
                                    <p:animRot by="21600000">
                                      <p:cBhvr>
                                        <p:cTn id="39" dur="500" fill="hold">
                                          <p:stCondLst>
                                            <p:cond delay="0"/>
                                          </p:stCondLst>
                                        </p:cTn>
                                        <p:tgtEl>
                                          <p:spTgt spid="109"/>
                                        </p:tgtEl>
                                        <p:attrNameLst>
                                          <p:attrName>r</p:attrName>
                                        </p:attrNameLst>
                                      </p:cBhvr>
                                    </p:animRot>
                                  </p:childTnLst>
                                </p:cTn>
                              </p:par>
                            </p:childTnLst>
                          </p:cTn>
                        </p:par>
                        <p:par>
                          <p:cTn id="40" fill="hold">
                            <p:stCondLst>
                              <p:cond delay="2650"/>
                            </p:stCondLst>
                            <p:childTnLst>
                              <p:par>
                                <p:cTn id="41" presetID="22" presetClass="entr" presetSubtype="8"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par>
                          <p:cTn id="44" fill="hold">
                            <p:stCondLst>
                              <p:cond delay="3150"/>
                            </p:stCondLst>
                            <p:childTnLst>
                              <p:par>
                                <p:cTn id="45" presetID="42" presetClass="entr" presetSubtype="0"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anim calcmode="lin" valueType="num">
                                      <p:cBhvr>
                                        <p:cTn id="48" dur="500" fill="hold"/>
                                        <p:tgtEl>
                                          <p:spTgt spid="62"/>
                                        </p:tgtEl>
                                        <p:attrNameLst>
                                          <p:attrName>ppt_x</p:attrName>
                                        </p:attrNameLst>
                                      </p:cBhvr>
                                      <p:tavLst>
                                        <p:tav tm="0">
                                          <p:val>
                                            <p:strVal val="#ppt_x"/>
                                          </p:val>
                                        </p:tav>
                                        <p:tav tm="100000">
                                          <p:val>
                                            <p:strVal val="#ppt_x"/>
                                          </p:val>
                                        </p:tav>
                                      </p:tavLst>
                                    </p:anim>
                                    <p:anim calcmode="lin" valueType="num">
                                      <p:cBhvr>
                                        <p:cTn id="49" dur="500" fill="hold"/>
                                        <p:tgtEl>
                                          <p:spTgt spid="62"/>
                                        </p:tgtEl>
                                        <p:attrNameLst>
                                          <p:attrName>ppt_y</p:attrName>
                                        </p:attrNameLst>
                                      </p:cBhvr>
                                      <p:tavLst>
                                        <p:tav tm="0">
                                          <p:val>
                                            <p:strVal val="#ppt_y+.1"/>
                                          </p:val>
                                        </p:tav>
                                        <p:tav tm="100000">
                                          <p:val>
                                            <p:strVal val="#ppt_y"/>
                                          </p:val>
                                        </p:tav>
                                      </p:tavLst>
                                    </p:anim>
                                  </p:childTnLst>
                                </p:cTn>
                              </p:par>
                            </p:childTnLst>
                          </p:cTn>
                        </p:par>
                        <p:par>
                          <p:cTn id="50" fill="hold">
                            <p:stCondLst>
                              <p:cond delay="3650"/>
                            </p:stCondLst>
                            <p:childTnLst>
                              <p:par>
                                <p:cTn id="51" presetID="31"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 calcmode="lin" valueType="num">
                                      <p:cBhvr>
                                        <p:cTn id="55" dur="500" fill="hold"/>
                                        <p:tgtEl>
                                          <p:spTgt spid="64"/>
                                        </p:tgtEl>
                                        <p:attrNameLst>
                                          <p:attrName>style.rotation</p:attrName>
                                        </p:attrNameLst>
                                      </p:cBhvr>
                                      <p:tavLst>
                                        <p:tav tm="0">
                                          <p:val>
                                            <p:fltVal val="90"/>
                                          </p:val>
                                        </p:tav>
                                        <p:tav tm="100000">
                                          <p:val>
                                            <p:fltVal val="0"/>
                                          </p:val>
                                        </p:tav>
                                      </p:tavLst>
                                    </p:anim>
                                    <p:animEffect transition="in" filter="fade">
                                      <p:cBhvr>
                                        <p:cTn id="56" dur="500"/>
                                        <p:tgtEl>
                                          <p:spTgt spid="64"/>
                                        </p:tgtEl>
                                      </p:cBhvr>
                                    </p:animEffect>
                                  </p:childTnLst>
                                </p:cTn>
                              </p:par>
                              <p:par>
                                <p:cTn id="57" presetID="8" presetClass="emph" presetSubtype="0" fill="hold" grpId="1" nodeType="withEffect">
                                  <p:stCondLst>
                                    <p:cond delay="0"/>
                                  </p:stCondLst>
                                  <p:childTnLst>
                                    <p:animRot by="21600000">
                                      <p:cBhvr>
                                        <p:cTn id="58" dur="500" fill="hold"/>
                                        <p:tgtEl>
                                          <p:spTgt spid="64"/>
                                        </p:tgtEl>
                                        <p:attrNameLst>
                                          <p:attrName>r</p:attrName>
                                        </p:attrNameLst>
                                      </p:cBhvr>
                                    </p:animRot>
                                  </p:childTnLst>
                                </p:cTn>
                              </p:par>
                            </p:childTnLst>
                          </p:cTn>
                        </p:par>
                        <p:par>
                          <p:cTn id="59" fill="hold">
                            <p:stCondLst>
                              <p:cond delay="415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65"/>
                                        </p:tgtEl>
                                        <p:attrNameLst>
                                          <p:attrName>style.visibility</p:attrName>
                                        </p:attrNameLst>
                                      </p:cBhvr>
                                      <p:to>
                                        <p:strVal val="visible"/>
                                      </p:to>
                                    </p:set>
                                    <p:anim by="(-#ppt_w*2)" calcmode="lin" valueType="num">
                                      <p:cBhvr rctx="PPT">
                                        <p:cTn id="62" dur="250" autoRev="1" fill="hold">
                                          <p:stCondLst>
                                            <p:cond delay="0"/>
                                          </p:stCondLst>
                                        </p:cTn>
                                        <p:tgtEl>
                                          <p:spTgt spid="65"/>
                                        </p:tgtEl>
                                        <p:attrNameLst>
                                          <p:attrName>ppt_w</p:attrName>
                                        </p:attrNameLst>
                                      </p:cBhvr>
                                    </p:anim>
                                    <p:anim by="(#ppt_w*0.50)" calcmode="lin" valueType="num">
                                      <p:cBhvr>
                                        <p:cTn id="63" dur="250" decel="50000" autoRev="1" fill="hold">
                                          <p:stCondLst>
                                            <p:cond delay="0"/>
                                          </p:stCondLst>
                                        </p:cTn>
                                        <p:tgtEl>
                                          <p:spTgt spid="65"/>
                                        </p:tgtEl>
                                        <p:attrNameLst>
                                          <p:attrName>ppt_x</p:attrName>
                                        </p:attrNameLst>
                                      </p:cBhvr>
                                    </p:anim>
                                    <p:anim from="(-#ppt_h/2)" to="(#ppt_y)" calcmode="lin" valueType="num">
                                      <p:cBhvr>
                                        <p:cTn id="64" dur="500" fill="hold">
                                          <p:stCondLst>
                                            <p:cond delay="0"/>
                                          </p:stCondLst>
                                        </p:cTn>
                                        <p:tgtEl>
                                          <p:spTgt spid="65"/>
                                        </p:tgtEl>
                                        <p:attrNameLst>
                                          <p:attrName>ppt_y</p:attrName>
                                        </p:attrNameLst>
                                      </p:cBhvr>
                                    </p:anim>
                                    <p:animRot by="21600000">
                                      <p:cBhvr>
                                        <p:cTn id="65" dur="500" fill="hold">
                                          <p:stCondLst>
                                            <p:cond delay="0"/>
                                          </p:stCondLst>
                                        </p:cTn>
                                        <p:tgtEl>
                                          <p:spTgt spid="65"/>
                                        </p:tgtEl>
                                        <p:attrNameLst>
                                          <p:attrName>r</p:attrName>
                                        </p:attrNameLst>
                                      </p:cBhvr>
                                    </p:animRot>
                                  </p:childTnLst>
                                </p:cTn>
                              </p:par>
                            </p:childTnLst>
                          </p:cTn>
                        </p:par>
                        <p:par>
                          <p:cTn id="66" fill="hold">
                            <p:stCondLst>
                              <p:cond delay="4900"/>
                            </p:stCondLst>
                            <p:childTnLst>
                              <p:par>
                                <p:cTn id="67" presetID="22" presetClass="entr" presetSubtype="8"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left)">
                                      <p:cBhvr>
                                        <p:cTn id="69" dur="500"/>
                                        <p:tgtEl>
                                          <p:spTgt spid="63"/>
                                        </p:tgtEl>
                                      </p:cBhvr>
                                    </p:animEffect>
                                  </p:childTnLst>
                                </p:cTn>
                              </p:par>
                            </p:childTnLst>
                          </p:cTn>
                        </p:par>
                        <p:par>
                          <p:cTn id="70" fill="hold">
                            <p:stCondLst>
                              <p:cond delay="540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500"/>
                                        <p:tgtEl>
                                          <p:spTgt spid="66"/>
                                        </p:tgtEl>
                                      </p:cBhvr>
                                    </p:animEffect>
                                    <p:anim calcmode="lin" valueType="num">
                                      <p:cBhvr>
                                        <p:cTn id="74" dur="500" fill="hold"/>
                                        <p:tgtEl>
                                          <p:spTgt spid="66"/>
                                        </p:tgtEl>
                                        <p:attrNameLst>
                                          <p:attrName>ppt_x</p:attrName>
                                        </p:attrNameLst>
                                      </p:cBhvr>
                                      <p:tavLst>
                                        <p:tav tm="0">
                                          <p:val>
                                            <p:strVal val="#ppt_x"/>
                                          </p:val>
                                        </p:tav>
                                        <p:tav tm="100000">
                                          <p:val>
                                            <p:strVal val="#ppt_x"/>
                                          </p:val>
                                        </p:tav>
                                      </p:tavLst>
                                    </p:anim>
                                    <p:anim calcmode="lin" valueType="num">
                                      <p:cBhvr>
                                        <p:cTn id="75" dur="5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5900"/>
                            </p:stCondLst>
                            <p:childTnLst>
                              <p:par>
                                <p:cTn id="77" presetID="14" presetClass="entr" presetSubtype="10"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randombar(horizontal)">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P spid="27" grpId="0" animBg="1"/>
      <p:bldP spid="27" grpId="1" animBg="1"/>
      <p:bldP spid="28" grpId="0"/>
      <p:bldP spid="39" grpId="0" animBg="1"/>
      <p:bldP spid="39" grpId="1" animBg="1"/>
      <p:bldP spid="109" grpId="0"/>
      <p:bldP spid="62" grpId="0"/>
      <p:bldP spid="63" grpId="0" animBg="1"/>
      <p:bldP spid="64" grpId="0" animBg="1"/>
      <p:bldP spid="64" grpId="1" animBg="1"/>
      <p:bldP spid="65" grpId="0"/>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700589" y="5013176"/>
            <a:ext cx="6624736" cy="1080120"/>
          </a:xfrm>
          <a:prstGeom prst="rect">
            <a:avLst/>
          </a:prstGeom>
          <a:solidFill>
            <a:schemeClr val="bg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党支部书记的工作方法</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六</a:t>
            </a:r>
          </a:p>
        </p:txBody>
      </p:sp>
      <p:sp>
        <p:nvSpPr>
          <p:cNvPr id="2" name="矩形 1"/>
          <p:cNvSpPr/>
          <p:nvPr/>
        </p:nvSpPr>
        <p:spPr>
          <a:xfrm>
            <a:off x="4535761" y="1077987"/>
            <a:ext cx="6789564" cy="1754326"/>
          </a:xfrm>
          <a:prstGeom prst="rect">
            <a:avLst/>
          </a:prstGeom>
          <a:noFill/>
        </p:spPr>
        <p:txBody>
          <a:bodyPr wrap="square" rtlCol="0">
            <a:spAutoFit/>
          </a:bodyPr>
          <a:lstStyle/>
          <a:p>
            <a:pPr marL="285750" indent="-285750" algn="just" eaLnBrk="1">
              <a:buFont typeface="Wingdings" panose="05000000000000000000" pitchFamily="2" charset="2"/>
              <a:buChar char="n"/>
            </a:pPr>
            <a:r>
              <a:rPr lang="zh-CN" altLang="en-US" dirty="0">
                <a:solidFill>
                  <a:schemeClr val="accent1"/>
                </a:solidFill>
                <a:latin typeface="楷体" panose="02010609060101010101" pitchFamily="49" charset="-122"/>
                <a:ea typeface="楷体" panose="02010609060101010101" pitchFamily="49" charset="-122"/>
              </a:rPr>
              <a:t>党支部书记在党支部中处于领导地位，是领导者、组织者，对党支部的全面工作负有重大责任。</a:t>
            </a:r>
            <a:endParaRPr lang="en-US" altLang="zh-CN" dirty="0">
              <a:solidFill>
                <a:schemeClr val="accent1"/>
              </a:solidFill>
              <a:latin typeface="楷体" panose="02010609060101010101" pitchFamily="49" charset="-122"/>
              <a:ea typeface="楷体" panose="02010609060101010101" pitchFamily="49" charset="-122"/>
            </a:endParaRPr>
          </a:p>
          <a:p>
            <a:pPr marL="285750" indent="-285750" algn="just" eaLnBrk="1">
              <a:buFont typeface="Wingdings" panose="05000000000000000000" pitchFamily="2" charset="2"/>
              <a:buChar char="n"/>
            </a:pPr>
            <a:r>
              <a:rPr lang="zh-CN" altLang="en-US" dirty="0">
                <a:solidFill>
                  <a:schemeClr val="accent1"/>
                </a:solidFill>
                <a:latin typeface="楷体" panose="02010609060101010101" pitchFamily="49" charset="-122"/>
                <a:ea typeface="楷体" panose="02010609060101010101" pitchFamily="49" charset="-122"/>
              </a:rPr>
              <a:t>党支部书记又是一名普通党员，须以普通党员的身份参加党员生活，自觉汇报思想，接受监督。</a:t>
            </a:r>
            <a:endParaRPr lang="en-US" altLang="zh-CN" dirty="0">
              <a:solidFill>
                <a:schemeClr val="accent1"/>
              </a:solidFill>
              <a:latin typeface="楷体" panose="02010609060101010101" pitchFamily="49" charset="-122"/>
              <a:ea typeface="楷体" panose="02010609060101010101" pitchFamily="49" charset="-122"/>
            </a:endParaRPr>
          </a:p>
          <a:p>
            <a:pPr marL="285750" indent="-285750" algn="just" eaLnBrk="1">
              <a:buFont typeface="Wingdings" panose="05000000000000000000" pitchFamily="2" charset="2"/>
              <a:buChar char="n"/>
            </a:pPr>
            <a:r>
              <a:rPr lang="zh-CN" altLang="en-US" dirty="0">
                <a:solidFill>
                  <a:schemeClr val="accent1"/>
                </a:solidFill>
                <a:latin typeface="楷体" panose="02010609060101010101" pitchFamily="49" charset="-122"/>
                <a:ea typeface="楷体" panose="02010609060101010101" pitchFamily="49" charset="-122"/>
              </a:rPr>
              <a:t>党支部书记是支部委员会的“班长”，但在讨论和决策的过程中只能以普通委员身份出现，只享有一票的表决权。</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858" y="2240754"/>
            <a:ext cx="4266036" cy="3718308"/>
          </a:xfrm>
          <a:prstGeom prst="rect">
            <a:avLst/>
          </a:prstGeom>
        </p:spPr>
      </p:pic>
      <p:sp>
        <p:nvSpPr>
          <p:cNvPr id="8" name="TextBox 8"/>
          <p:cNvSpPr txBox="1"/>
          <p:nvPr/>
        </p:nvSpPr>
        <p:spPr>
          <a:xfrm>
            <a:off x="6303317" y="3413376"/>
            <a:ext cx="3262432" cy="1015663"/>
          </a:xfrm>
          <a:prstGeom prst="rect">
            <a:avLst/>
          </a:prstGeom>
          <a:noFill/>
        </p:spPr>
        <p:txBody>
          <a:bodyPr wrap="none" rtlCol="0">
            <a:spAutoFit/>
          </a:bodyPr>
          <a:lstStyle/>
          <a:p>
            <a:r>
              <a:rPr lang="zh-CN" altLang="en-US" sz="6000" b="1" dirty="0">
                <a:latin typeface="+mj-ea"/>
                <a:ea typeface="+mj-ea"/>
              </a:rPr>
              <a:t>主要作用</a:t>
            </a:r>
          </a:p>
        </p:txBody>
      </p:sp>
      <p:sp>
        <p:nvSpPr>
          <p:cNvPr id="9" name="下箭头 15"/>
          <p:cNvSpPr/>
          <p:nvPr/>
        </p:nvSpPr>
        <p:spPr bwMode="auto">
          <a:xfrm>
            <a:off x="7283682" y="4429039"/>
            <a:ext cx="1329966" cy="471384"/>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 name="矩形 2"/>
          <p:cNvSpPr/>
          <p:nvPr/>
        </p:nvSpPr>
        <p:spPr>
          <a:xfrm>
            <a:off x="4823654" y="5209411"/>
            <a:ext cx="1508862" cy="646331"/>
          </a:xfrm>
          <a:prstGeom prst="rect">
            <a:avLst/>
          </a:prstGeom>
          <a:solidFill>
            <a:schemeClr val="tx1"/>
          </a:solidFill>
        </p:spPr>
        <p:txBody>
          <a:bodyPr wrap="square">
            <a:spAutoFit/>
          </a:bodyPr>
          <a:lstStyle/>
          <a:p>
            <a:pPr algn="ctr"/>
            <a:r>
              <a:rPr lang="zh-CN" altLang="en-US" dirty="0">
                <a:solidFill>
                  <a:schemeClr val="bg2"/>
                </a:solidFill>
                <a:latin typeface="+mj-ea"/>
                <a:ea typeface="+mj-ea"/>
              </a:rPr>
              <a:t>政治上的引导作用</a:t>
            </a:r>
          </a:p>
        </p:txBody>
      </p:sp>
      <p:sp>
        <p:nvSpPr>
          <p:cNvPr id="11" name="矩形 10"/>
          <p:cNvSpPr/>
          <p:nvPr/>
        </p:nvSpPr>
        <p:spPr>
          <a:xfrm>
            <a:off x="6439803" y="5209411"/>
            <a:ext cx="1508862" cy="646331"/>
          </a:xfrm>
          <a:prstGeom prst="rect">
            <a:avLst/>
          </a:prstGeom>
          <a:solidFill>
            <a:schemeClr val="tx1"/>
          </a:solidFill>
        </p:spPr>
        <p:txBody>
          <a:bodyPr wrap="square">
            <a:spAutoFit/>
          </a:bodyPr>
          <a:lstStyle/>
          <a:p>
            <a:pPr algn="ctr"/>
            <a:r>
              <a:rPr lang="zh-CN" altLang="en-US" dirty="0">
                <a:solidFill>
                  <a:schemeClr val="bg2"/>
                </a:solidFill>
                <a:latin typeface="+mj-ea"/>
                <a:ea typeface="+mj-ea"/>
              </a:rPr>
              <a:t>工作中的示范带动作用</a:t>
            </a:r>
          </a:p>
        </p:txBody>
      </p:sp>
      <p:sp>
        <p:nvSpPr>
          <p:cNvPr id="12" name="矩形 11"/>
          <p:cNvSpPr/>
          <p:nvPr/>
        </p:nvSpPr>
        <p:spPr>
          <a:xfrm>
            <a:off x="8056887" y="5209411"/>
            <a:ext cx="1508862" cy="646331"/>
          </a:xfrm>
          <a:prstGeom prst="rect">
            <a:avLst/>
          </a:prstGeom>
          <a:solidFill>
            <a:schemeClr val="tx1"/>
          </a:solidFill>
        </p:spPr>
        <p:txBody>
          <a:bodyPr wrap="square">
            <a:spAutoFit/>
          </a:bodyPr>
          <a:lstStyle/>
          <a:p>
            <a:pPr algn="ctr"/>
            <a:r>
              <a:rPr lang="zh-CN" altLang="en-US" dirty="0">
                <a:solidFill>
                  <a:schemeClr val="bg2"/>
                </a:solidFill>
                <a:latin typeface="+mj-ea"/>
                <a:ea typeface="+mj-ea"/>
              </a:rPr>
              <a:t>班子中的协调凝聚作用</a:t>
            </a:r>
          </a:p>
        </p:txBody>
      </p:sp>
      <p:sp>
        <p:nvSpPr>
          <p:cNvPr id="13" name="矩形 12"/>
          <p:cNvSpPr/>
          <p:nvPr/>
        </p:nvSpPr>
        <p:spPr>
          <a:xfrm>
            <a:off x="9726199" y="5209411"/>
            <a:ext cx="1508862" cy="646331"/>
          </a:xfrm>
          <a:prstGeom prst="rect">
            <a:avLst/>
          </a:prstGeom>
          <a:solidFill>
            <a:schemeClr val="tx1"/>
          </a:solidFill>
        </p:spPr>
        <p:txBody>
          <a:bodyPr wrap="square">
            <a:spAutoFit/>
          </a:bodyPr>
          <a:lstStyle/>
          <a:p>
            <a:pPr algn="ctr"/>
            <a:r>
              <a:rPr lang="zh-CN" altLang="en-US" dirty="0">
                <a:solidFill>
                  <a:schemeClr val="bg2"/>
                </a:solidFill>
                <a:latin typeface="+mj-ea"/>
                <a:ea typeface="+mj-ea"/>
              </a:rPr>
              <a:t>修养和作风的表率作用</a:t>
            </a:r>
          </a:p>
        </p:txBody>
      </p:sp>
      <p:sp>
        <p:nvSpPr>
          <p:cNvPr id="5" name="矩形 4"/>
          <p:cNvSpPr/>
          <p:nvPr/>
        </p:nvSpPr>
        <p:spPr>
          <a:xfrm>
            <a:off x="6925447" y="3084426"/>
            <a:ext cx="2031325" cy="461665"/>
          </a:xfrm>
          <a:prstGeom prst="rect">
            <a:avLst/>
          </a:prstGeom>
        </p:spPr>
        <p:txBody>
          <a:bodyPr wrap="none">
            <a:spAutoFit/>
          </a:bodyPr>
          <a:lstStyle/>
          <a:p>
            <a:r>
              <a:rPr lang="zh-CN" altLang="en-US" sz="2400" dirty="0">
                <a:solidFill>
                  <a:schemeClr val="bg1"/>
                </a:solidFill>
                <a:latin typeface="+mj-ea"/>
                <a:ea typeface="+mj-ea"/>
              </a:rPr>
              <a:t>党支部书记的</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up)">
                                      <p:cBhvr>
                                        <p:cTn id="33" dur="500"/>
                                        <p:tgtEl>
                                          <p:spTgt spid="2"/>
                                        </p:tgtEl>
                                      </p:cBhvr>
                                    </p:animEffect>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56" presetClass="entr" presetSubtype="0" fill="hold" grpId="0" nodeType="afterEffect">
                                  <p:stCondLst>
                                    <p:cond delay="0"/>
                                  </p:stCondLst>
                                  <p:iterate type="lt">
                                    <p:tmPct val="10000"/>
                                  </p:iterate>
                                  <p:childTnLst>
                                    <p:set>
                                      <p:cBhvr>
                                        <p:cTn id="42" dur="1" fill="hold">
                                          <p:stCondLst>
                                            <p:cond delay="0"/>
                                          </p:stCondLst>
                                        </p:cTn>
                                        <p:tgtEl>
                                          <p:spTgt spid="8"/>
                                        </p:tgtEl>
                                        <p:attrNameLst>
                                          <p:attrName>style.visibility</p:attrName>
                                        </p:attrNameLst>
                                      </p:cBhvr>
                                      <p:to>
                                        <p:strVal val="visible"/>
                                      </p:to>
                                    </p:set>
                                    <p:anim by="(-#ppt_w*2)" calcmode="lin" valueType="num">
                                      <p:cBhvr rctx="PPT">
                                        <p:cTn id="43" dur="250" autoRev="1" fill="hold">
                                          <p:stCondLst>
                                            <p:cond delay="0"/>
                                          </p:stCondLst>
                                        </p:cTn>
                                        <p:tgtEl>
                                          <p:spTgt spid="8"/>
                                        </p:tgtEl>
                                        <p:attrNameLst>
                                          <p:attrName>ppt_w</p:attrName>
                                        </p:attrNameLst>
                                      </p:cBhvr>
                                    </p:anim>
                                    <p:anim by="(#ppt_w*0.50)" calcmode="lin" valueType="num">
                                      <p:cBhvr>
                                        <p:cTn id="44" dur="250" decel="50000" autoRev="1" fill="hold">
                                          <p:stCondLst>
                                            <p:cond delay="0"/>
                                          </p:stCondLst>
                                        </p:cTn>
                                        <p:tgtEl>
                                          <p:spTgt spid="8"/>
                                        </p:tgtEl>
                                        <p:attrNameLst>
                                          <p:attrName>ppt_x</p:attrName>
                                        </p:attrNameLst>
                                      </p:cBhvr>
                                    </p:anim>
                                    <p:anim from="(-#ppt_h/2)" to="(#ppt_y)" calcmode="lin" valueType="num">
                                      <p:cBhvr>
                                        <p:cTn id="45" dur="500" fill="hold">
                                          <p:stCondLst>
                                            <p:cond delay="0"/>
                                          </p:stCondLst>
                                        </p:cTn>
                                        <p:tgtEl>
                                          <p:spTgt spid="8"/>
                                        </p:tgtEl>
                                        <p:attrNameLst>
                                          <p:attrName>ppt_y</p:attrName>
                                        </p:attrNameLst>
                                      </p:cBhvr>
                                    </p:anim>
                                    <p:animRot by="21600000">
                                      <p:cBhvr>
                                        <p:cTn id="46" dur="500" fill="hold">
                                          <p:stCondLst>
                                            <p:cond delay="0"/>
                                          </p:stCondLst>
                                        </p:cTn>
                                        <p:tgtEl>
                                          <p:spTgt spid="8"/>
                                        </p:tgtEl>
                                        <p:attrNameLst>
                                          <p:attrName>r</p:attrName>
                                        </p:attrNameLst>
                                      </p:cBhvr>
                                    </p:animRot>
                                  </p:childTnLst>
                                </p:cTn>
                              </p:par>
                            </p:childTnLst>
                          </p:cTn>
                        </p:par>
                        <p:par>
                          <p:cTn id="47" fill="hold">
                            <p:stCondLst>
                              <p:cond delay="4050"/>
                            </p:stCondLst>
                            <p:childTnLst>
                              <p:par>
                                <p:cTn id="48" presetID="12" presetClass="entr" presetSubtype="1"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p:tgtEl>
                                          <p:spTgt spid="9"/>
                                        </p:tgtEl>
                                        <p:attrNameLst>
                                          <p:attrName>ppt_y</p:attrName>
                                        </p:attrNameLst>
                                      </p:cBhvr>
                                      <p:tavLst>
                                        <p:tav tm="0">
                                          <p:val>
                                            <p:strVal val="#ppt_y-#ppt_h*1.125000"/>
                                          </p:val>
                                        </p:tav>
                                        <p:tav tm="100000">
                                          <p:val>
                                            <p:strVal val="#ppt_y"/>
                                          </p:val>
                                        </p:tav>
                                      </p:tavLst>
                                    </p:anim>
                                    <p:animEffect transition="in" filter="wipe(down)">
                                      <p:cBhvr>
                                        <p:cTn id="51" dur="500"/>
                                        <p:tgtEl>
                                          <p:spTgt spid="9"/>
                                        </p:tgtEl>
                                      </p:cBhvr>
                                    </p:animEffect>
                                  </p:childTnLst>
                                </p:cTn>
                              </p:par>
                            </p:childTnLst>
                          </p:cTn>
                        </p:par>
                        <p:par>
                          <p:cTn id="52" fill="hold">
                            <p:stCondLst>
                              <p:cond delay="4550"/>
                            </p:stCondLst>
                            <p:childTnLst>
                              <p:par>
                                <p:cTn id="53" presetID="16" presetClass="entr" presetSubtype="21"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arn(inVertical)">
                                      <p:cBhvr>
                                        <p:cTn id="55" dur="500"/>
                                        <p:tgtEl>
                                          <p:spTgt spid="4"/>
                                        </p:tgtEl>
                                      </p:cBhvr>
                                    </p:animEffect>
                                  </p:childTnLst>
                                </p:cTn>
                              </p:par>
                            </p:childTnLst>
                          </p:cTn>
                        </p:par>
                        <p:par>
                          <p:cTn id="56" fill="hold">
                            <p:stCondLst>
                              <p:cond delay="5050"/>
                            </p:stCondLst>
                            <p:childTnLst>
                              <p:par>
                                <p:cTn id="57" presetID="2" presetClass="entr" presetSubtype="4"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0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20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30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27" grpId="0" animBg="1"/>
      <p:bldP spid="27" grpId="1" animBg="1"/>
      <p:bldP spid="28" grpId="0"/>
      <p:bldP spid="2" grpId="0"/>
      <p:bldP spid="8" grpId="0"/>
      <p:bldP spid="9" grpId="0" animBg="1"/>
      <p:bldP spid="3" grpId="0" animBg="1"/>
      <p:bldP spid="11" grpId="0" animBg="1"/>
      <p:bldP spid="12" grpId="0" animBg="1"/>
      <p:bldP spid="13"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党支部书记的工作方法</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六</a:t>
            </a:r>
          </a:p>
        </p:txBody>
      </p:sp>
      <p:sp>
        <p:nvSpPr>
          <p:cNvPr id="15" name="Freeform 5"/>
          <p:cNvSpPr/>
          <p:nvPr/>
        </p:nvSpPr>
        <p:spPr bwMode="auto">
          <a:xfrm>
            <a:off x="5726925" y="2252662"/>
            <a:ext cx="1262063" cy="2006600"/>
          </a:xfrm>
          <a:custGeom>
            <a:avLst/>
            <a:gdLst>
              <a:gd name="T0" fmla="*/ 1155 w 1831"/>
              <a:gd name="T1" fmla="*/ 0 h 2906"/>
              <a:gd name="T2" fmla="*/ 475 w 1831"/>
              <a:gd name="T3" fmla="*/ 2872 h 2906"/>
              <a:gd name="T4" fmla="*/ 931 w 1831"/>
              <a:gd name="T5" fmla="*/ 1456 h 2906"/>
              <a:gd name="T6" fmla="*/ 751 w 1831"/>
              <a:gd name="T7" fmla="*/ 2906 h 2906"/>
              <a:gd name="T8" fmla="*/ 1614 w 1831"/>
              <a:gd name="T9" fmla="*/ 944 h 2906"/>
              <a:gd name="T10" fmla="*/ 1155 w 1831"/>
              <a:gd name="T11" fmla="*/ 0 h 2906"/>
            </a:gdLst>
            <a:ahLst/>
            <a:cxnLst>
              <a:cxn ang="0">
                <a:pos x="T0" y="T1"/>
              </a:cxn>
              <a:cxn ang="0">
                <a:pos x="T2" y="T3"/>
              </a:cxn>
              <a:cxn ang="0">
                <a:pos x="T4" y="T5"/>
              </a:cxn>
              <a:cxn ang="0">
                <a:pos x="T6" y="T7"/>
              </a:cxn>
              <a:cxn ang="0">
                <a:pos x="T8" y="T9"/>
              </a:cxn>
              <a:cxn ang="0">
                <a:pos x="T10" y="T11"/>
              </a:cxn>
            </a:cxnLst>
            <a:rect l="0" t="0" r="r" b="b"/>
            <a:pathLst>
              <a:path w="1831" h="2906">
                <a:moveTo>
                  <a:pt x="1155" y="0"/>
                </a:moveTo>
                <a:cubicBezTo>
                  <a:pt x="0" y="1102"/>
                  <a:pt x="64" y="2081"/>
                  <a:pt x="475" y="2872"/>
                </a:cubicBezTo>
                <a:cubicBezTo>
                  <a:pt x="537" y="2368"/>
                  <a:pt x="678" y="1885"/>
                  <a:pt x="931" y="1456"/>
                </a:cubicBezTo>
                <a:cubicBezTo>
                  <a:pt x="832" y="1921"/>
                  <a:pt x="751" y="2408"/>
                  <a:pt x="751" y="2906"/>
                </a:cubicBezTo>
                <a:cubicBezTo>
                  <a:pt x="1305" y="2471"/>
                  <a:pt x="1831" y="1969"/>
                  <a:pt x="1614" y="944"/>
                </a:cubicBezTo>
                <a:cubicBezTo>
                  <a:pt x="1540" y="590"/>
                  <a:pt x="1362" y="288"/>
                  <a:pt x="1155" y="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6" name="Freeform 6"/>
          <p:cNvSpPr/>
          <p:nvPr/>
        </p:nvSpPr>
        <p:spPr bwMode="auto">
          <a:xfrm>
            <a:off x="4686301" y="2482850"/>
            <a:ext cx="1223963" cy="1685925"/>
          </a:xfrm>
          <a:custGeom>
            <a:avLst/>
            <a:gdLst>
              <a:gd name="T0" fmla="*/ 156 w 1776"/>
              <a:gd name="T1" fmla="*/ 0 h 2442"/>
              <a:gd name="T2" fmla="*/ 1233 w 1776"/>
              <a:gd name="T3" fmla="*/ 2442 h 2442"/>
              <a:gd name="T4" fmla="*/ 835 w 1776"/>
              <a:gd name="T5" fmla="*/ 1187 h 2442"/>
              <a:gd name="T6" fmla="*/ 1454 w 1776"/>
              <a:gd name="T7" fmla="*/ 2338 h 2442"/>
              <a:gd name="T8" fmla="*/ 1001 w 1776"/>
              <a:gd name="T9" fmla="*/ 418 h 2442"/>
              <a:gd name="T10" fmla="*/ 156 w 1776"/>
              <a:gd name="T11" fmla="*/ 0 h 2442"/>
            </a:gdLst>
            <a:ahLst/>
            <a:cxnLst>
              <a:cxn ang="0">
                <a:pos x="T0" y="T1"/>
              </a:cxn>
              <a:cxn ang="0">
                <a:pos x="T2" y="T3"/>
              </a:cxn>
              <a:cxn ang="0">
                <a:pos x="T4" y="T5"/>
              </a:cxn>
              <a:cxn ang="0">
                <a:pos x="T6" y="T7"/>
              </a:cxn>
              <a:cxn ang="0">
                <a:pos x="T8" y="T9"/>
              </a:cxn>
              <a:cxn ang="0">
                <a:pos x="T10" y="T11"/>
              </a:cxn>
            </a:cxnLst>
            <a:rect l="0" t="0" r="r" b="b"/>
            <a:pathLst>
              <a:path w="1776" h="2442">
                <a:moveTo>
                  <a:pt x="156" y="0"/>
                </a:moveTo>
                <a:cubicBezTo>
                  <a:pt x="0" y="1492"/>
                  <a:pt x="478" y="2118"/>
                  <a:pt x="1233" y="2442"/>
                </a:cubicBezTo>
                <a:cubicBezTo>
                  <a:pt x="975" y="2041"/>
                  <a:pt x="910" y="1650"/>
                  <a:pt x="835" y="1187"/>
                </a:cubicBezTo>
                <a:cubicBezTo>
                  <a:pt x="1043" y="1584"/>
                  <a:pt x="1154" y="1978"/>
                  <a:pt x="1454" y="2338"/>
                </a:cubicBezTo>
                <a:cubicBezTo>
                  <a:pt x="1604" y="1733"/>
                  <a:pt x="1776" y="1029"/>
                  <a:pt x="1001" y="418"/>
                </a:cubicBezTo>
                <a:cubicBezTo>
                  <a:pt x="734" y="207"/>
                  <a:pt x="479" y="83"/>
                  <a:pt x="156" y="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7" name="Freeform 7"/>
          <p:cNvSpPr/>
          <p:nvPr/>
        </p:nvSpPr>
        <p:spPr bwMode="auto">
          <a:xfrm>
            <a:off x="3722688" y="3656012"/>
            <a:ext cx="1641475" cy="1063625"/>
          </a:xfrm>
          <a:custGeom>
            <a:avLst/>
            <a:gdLst>
              <a:gd name="T0" fmla="*/ 0 w 2382"/>
              <a:gd name="T1" fmla="*/ 660 h 1541"/>
              <a:gd name="T2" fmla="*/ 2345 w 2382"/>
              <a:gd name="T3" fmla="*/ 1125 h 1541"/>
              <a:gd name="T4" fmla="*/ 1220 w 2382"/>
              <a:gd name="T5" fmla="*/ 772 h 1541"/>
              <a:gd name="T6" fmla="*/ 2382 w 2382"/>
              <a:gd name="T7" fmla="*/ 909 h 1541"/>
              <a:gd name="T8" fmla="*/ 741 w 2382"/>
              <a:gd name="T9" fmla="*/ 255 h 1541"/>
              <a:gd name="T10" fmla="*/ 0 w 2382"/>
              <a:gd name="T11" fmla="*/ 660 h 1541"/>
            </a:gdLst>
            <a:ahLst/>
            <a:cxnLst>
              <a:cxn ang="0">
                <a:pos x="T0" y="T1"/>
              </a:cxn>
              <a:cxn ang="0">
                <a:pos x="T2" y="T3"/>
              </a:cxn>
              <a:cxn ang="0">
                <a:pos x="T4" y="T5"/>
              </a:cxn>
              <a:cxn ang="0">
                <a:pos x="T6" y="T7"/>
              </a:cxn>
              <a:cxn ang="0">
                <a:pos x="T8" y="T9"/>
              </a:cxn>
              <a:cxn ang="0">
                <a:pos x="T10" y="T11"/>
              </a:cxn>
            </a:cxnLst>
            <a:rect l="0" t="0" r="r" b="b"/>
            <a:pathLst>
              <a:path w="2382" h="1541">
                <a:moveTo>
                  <a:pt x="0" y="660"/>
                </a:moveTo>
                <a:cubicBezTo>
                  <a:pt x="1014" y="1541"/>
                  <a:pt x="1719" y="1512"/>
                  <a:pt x="2345" y="1125"/>
                </a:cubicBezTo>
                <a:cubicBezTo>
                  <a:pt x="1918" y="1108"/>
                  <a:pt x="1597" y="954"/>
                  <a:pt x="1220" y="772"/>
                </a:cubicBezTo>
                <a:cubicBezTo>
                  <a:pt x="1617" y="823"/>
                  <a:pt x="1963" y="944"/>
                  <a:pt x="2382" y="909"/>
                </a:cubicBezTo>
                <a:cubicBezTo>
                  <a:pt x="2015" y="488"/>
                  <a:pt x="1587" y="0"/>
                  <a:pt x="741" y="255"/>
                </a:cubicBezTo>
                <a:cubicBezTo>
                  <a:pt x="449" y="342"/>
                  <a:pt x="227" y="466"/>
                  <a:pt x="0" y="66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8" name="Freeform 8"/>
          <p:cNvSpPr/>
          <p:nvPr/>
        </p:nvSpPr>
        <p:spPr bwMode="auto">
          <a:xfrm>
            <a:off x="6506055" y="3540643"/>
            <a:ext cx="1514947" cy="1087732"/>
          </a:xfrm>
          <a:custGeom>
            <a:avLst/>
            <a:gdLst>
              <a:gd name="T0" fmla="*/ 2304 w 2304"/>
              <a:gd name="T1" fmla="*/ 261 h 1650"/>
              <a:gd name="T2" fmla="*/ 0 w 2304"/>
              <a:gd name="T3" fmla="*/ 1044 h 1650"/>
              <a:gd name="T4" fmla="*/ 1172 w 2304"/>
              <a:gd name="T5" fmla="*/ 782 h 1650"/>
              <a:gd name="T6" fmla="*/ 77 w 2304"/>
              <a:gd name="T7" fmla="*/ 1253 h 1650"/>
              <a:gd name="T8" fmla="*/ 1857 w 2304"/>
              <a:gd name="T9" fmla="*/ 995 h 1650"/>
              <a:gd name="T10" fmla="*/ 2304 w 2304"/>
              <a:gd name="T11" fmla="*/ 261 h 1650"/>
            </a:gdLst>
            <a:ahLst/>
            <a:cxnLst>
              <a:cxn ang="0">
                <a:pos x="T0" y="T1"/>
              </a:cxn>
              <a:cxn ang="0">
                <a:pos x="T2" y="T3"/>
              </a:cxn>
              <a:cxn ang="0">
                <a:pos x="T4" y="T5"/>
              </a:cxn>
              <a:cxn ang="0">
                <a:pos x="T6" y="T7"/>
              </a:cxn>
              <a:cxn ang="0">
                <a:pos x="T8" y="T9"/>
              </a:cxn>
              <a:cxn ang="0">
                <a:pos x="T10" y="T11"/>
              </a:cxn>
            </a:cxnLst>
            <a:rect l="0" t="0" r="r" b="b"/>
            <a:pathLst>
              <a:path w="2304" h="1650">
                <a:moveTo>
                  <a:pt x="2304" y="261"/>
                </a:moveTo>
                <a:cubicBezTo>
                  <a:pt x="962" y="0"/>
                  <a:pt x="355" y="384"/>
                  <a:pt x="0" y="1044"/>
                </a:cubicBezTo>
                <a:cubicBezTo>
                  <a:pt x="385" y="842"/>
                  <a:pt x="746" y="814"/>
                  <a:pt x="1172" y="782"/>
                </a:cubicBezTo>
                <a:cubicBezTo>
                  <a:pt x="795" y="939"/>
                  <a:pt x="428" y="1009"/>
                  <a:pt x="77" y="1253"/>
                </a:cubicBezTo>
                <a:cubicBezTo>
                  <a:pt x="615" y="1438"/>
                  <a:pt x="1240" y="1650"/>
                  <a:pt x="1857" y="995"/>
                </a:cubicBezTo>
                <a:cubicBezTo>
                  <a:pt x="2070" y="769"/>
                  <a:pt x="2203" y="547"/>
                  <a:pt x="2304" y="261"/>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9" name="Freeform 9"/>
          <p:cNvSpPr/>
          <p:nvPr/>
        </p:nvSpPr>
        <p:spPr bwMode="auto">
          <a:xfrm>
            <a:off x="5365751" y="4140200"/>
            <a:ext cx="1174750" cy="2717800"/>
          </a:xfrm>
          <a:custGeom>
            <a:avLst/>
            <a:gdLst>
              <a:gd name="T0" fmla="*/ 1624 w 1703"/>
              <a:gd name="T1" fmla="*/ 560 h 3938"/>
              <a:gd name="T2" fmla="*/ 1257 w 1703"/>
              <a:gd name="T3" fmla="*/ 1410 h 3938"/>
              <a:gd name="T4" fmla="*/ 1289 w 1703"/>
              <a:gd name="T5" fmla="*/ 3938 h 3938"/>
              <a:gd name="T6" fmla="*/ 699 w 1703"/>
              <a:gd name="T7" fmla="*/ 3938 h 3938"/>
              <a:gd name="T8" fmla="*/ 748 w 1703"/>
              <a:gd name="T9" fmla="*/ 1602 h 3938"/>
              <a:gd name="T10" fmla="*/ 425 w 1703"/>
              <a:gd name="T11" fmla="*/ 1112 h 3938"/>
              <a:gd name="T12" fmla="*/ 103 w 1703"/>
              <a:gd name="T13" fmla="*/ 901 h 3938"/>
              <a:gd name="T14" fmla="*/ 152 w 1703"/>
              <a:gd name="T15" fmla="*/ 780 h 3938"/>
              <a:gd name="T16" fmla="*/ 362 w 1703"/>
              <a:gd name="T17" fmla="*/ 913 h 3938"/>
              <a:gd name="T18" fmla="*/ 393 w 1703"/>
              <a:gd name="T19" fmla="*/ 864 h 3938"/>
              <a:gd name="T20" fmla="*/ 87 w 1703"/>
              <a:gd name="T21" fmla="*/ 516 h 3938"/>
              <a:gd name="T22" fmla="*/ 157 w 1703"/>
              <a:gd name="T23" fmla="*/ 387 h 3938"/>
              <a:gd name="T24" fmla="*/ 450 w 1703"/>
              <a:gd name="T25" fmla="*/ 696 h 3938"/>
              <a:gd name="T26" fmla="*/ 506 w 1703"/>
              <a:gd name="T27" fmla="*/ 643 h 3938"/>
              <a:gd name="T28" fmla="*/ 293 w 1703"/>
              <a:gd name="T29" fmla="*/ 224 h 3938"/>
              <a:gd name="T30" fmla="*/ 384 w 1703"/>
              <a:gd name="T31" fmla="*/ 164 h 3938"/>
              <a:gd name="T32" fmla="*/ 606 w 1703"/>
              <a:gd name="T33" fmla="*/ 547 h 3938"/>
              <a:gd name="T34" fmla="*/ 686 w 1703"/>
              <a:gd name="T35" fmla="*/ 628 h 3938"/>
              <a:gd name="T36" fmla="*/ 761 w 1703"/>
              <a:gd name="T37" fmla="*/ 590 h 3938"/>
              <a:gd name="T38" fmla="*/ 736 w 1703"/>
              <a:gd name="T39" fmla="*/ 106 h 3938"/>
              <a:gd name="T40" fmla="*/ 848 w 1703"/>
              <a:gd name="T41" fmla="*/ 81 h 3938"/>
              <a:gd name="T42" fmla="*/ 1015 w 1703"/>
              <a:gd name="T43" fmla="*/ 621 h 3938"/>
              <a:gd name="T44" fmla="*/ 1245 w 1703"/>
              <a:gd name="T45" fmla="*/ 733 h 3938"/>
              <a:gd name="T46" fmla="*/ 1500 w 1703"/>
              <a:gd name="T47" fmla="*/ 448 h 3938"/>
              <a:gd name="T48" fmla="*/ 1624 w 1703"/>
              <a:gd name="T49" fmla="*/ 560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3" h="3938">
                <a:moveTo>
                  <a:pt x="1624" y="560"/>
                </a:moveTo>
                <a:cubicBezTo>
                  <a:pt x="1402" y="833"/>
                  <a:pt x="1318" y="1120"/>
                  <a:pt x="1257" y="1410"/>
                </a:cubicBezTo>
                <a:cubicBezTo>
                  <a:pt x="1214" y="1942"/>
                  <a:pt x="1249" y="3422"/>
                  <a:pt x="1289" y="3938"/>
                </a:cubicBezTo>
                <a:cubicBezTo>
                  <a:pt x="1092" y="3938"/>
                  <a:pt x="895" y="3938"/>
                  <a:pt x="699" y="3938"/>
                </a:cubicBezTo>
                <a:cubicBezTo>
                  <a:pt x="715" y="3481"/>
                  <a:pt x="732" y="2060"/>
                  <a:pt x="748" y="1602"/>
                </a:cubicBezTo>
                <a:cubicBezTo>
                  <a:pt x="669" y="1422"/>
                  <a:pt x="588" y="1242"/>
                  <a:pt x="425" y="1112"/>
                </a:cubicBezTo>
                <a:cubicBezTo>
                  <a:pt x="318" y="1042"/>
                  <a:pt x="210" y="971"/>
                  <a:pt x="103" y="901"/>
                </a:cubicBezTo>
                <a:cubicBezTo>
                  <a:pt x="0" y="834"/>
                  <a:pt x="24" y="718"/>
                  <a:pt x="152" y="780"/>
                </a:cubicBezTo>
                <a:cubicBezTo>
                  <a:pt x="230" y="829"/>
                  <a:pt x="291" y="864"/>
                  <a:pt x="362" y="913"/>
                </a:cubicBezTo>
                <a:cubicBezTo>
                  <a:pt x="399" y="926"/>
                  <a:pt x="439" y="934"/>
                  <a:pt x="393" y="864"/>
                </a:cubicBezTo>
                <a:cubicBezTo>
                  <a:pt x="291" y="746"/>
                  <a:pt x="188" y="634"/>
                  <a:pt x="87" y="516"/>
                </a:cubicBezTo>
                <a:cubicBezTo>
                  <a:pt x="5" y="390"/>
                  <a:pt x="79" y="326"/>
                  <a:pt x="157" y="387"/>
                </a:cubicBezTo>
                <a:cubicBezTo>
                  <a:pt x="256" y="495"/>
                  <a:pt x="351" y="588"/>
                  <a:pt x="450" y="696"/>
                </a:cubicBezTo>
                <a:cubicBezTo>
                  <a:pt x="503" y="746"/>
                  <a:pt x="561" y="776"/>
                  <a:pt x="506" y="643"/>
                </a:cubicBezTo>
                <a:cubicBezTo>
                  <a:pt x="438" y="496"/>
                  <a:pt x="362" y="371"/>
                  <a:pt x="293" y="224"/>
                </a:cubicBezTo>
                <a:cubicBezTo>
                  <a:pt x="262" y="110"/>
                  <a:pt x="315" y="107"/>
                  <a:pt x="384" y="164"/>
                </a:cubicBezTo>
                <a:cubicBezTo>
                  <a:pt x="471" y="281"/>
                  <a:pt x="512" y="406"/>
                  <a:pt x="606" y="547"/>
                </a:cubicBezTo>
                <a:cubicBezTo>
                  <a:pt x="632" y="582"/>
                  <a:pt x="659" y="609"/>
                  <a:pt x="686" y="628"/>
                </a:cubicBezTo>
                <a:cubicBezTo>
                  <a:pt x="727" y="669"/>
                  <a:pt x="749" y="645"/>
                  <a:pt x="761" y="590"/>
                </a:cubicBezTo>
                <a:cubicBezTo>
                  <a:pt x="766" y="440"/>
                  <a:pt x="752" y="269"/>
                  <a:pt x="736" y="106"/>
                </a:cubicBezTo>
                <a:cubicBezTo>
                  <a:pt x="744" y="7"/>
                  <a:pt x="792" y="0"/>
                  <a:pt x="848" y="81"/>
                </a:cubicBezTo>
                <a:cubicBezTo>
                  <a:pt x="904" y="261"/>
                  <a:pt x="959" y="441"/>
                  <a:pt x="1015" y="621"/>
                </a:cubicBezTo>
                <a:cubicBezTo>
                  <a:pt x="1081" y="779"/>
                  <a:pt x="1159" y="796"/>
                  <a:pt x="1245" y="733"/>
                </a:cubicBezTo>
                <a:cubicBezTo>
                  <a:pt x="1330" y="638"/>
                  <a:pt x="1415" y="543"/>
                  <a:pt x="1500" y="448"/>
                </a:cubicBezTo>
                <a:cubicBezTo>
                  <a:pt x="1624" y="342"/>
                  <a:pt x="1703" y="459"/>
                  <a:pt x="1624" y="56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20" name="Freeform 10"/>
          <p:cNvSpPr/>
          <p:nvPr/>
        </p:nvSpPr>
        <p:spPr bwMode="auto">
          <a:xfrm>
            <a:off x="6629401" y="4518025"/>
            <a:ext cx="1041008" cy="691928"/>
          </a:xfrm>
          <a:custGeom>
            <a:avLst/>
            <a:gdLst>
              <a:gd name="T0" fmla="*/ 1155 w 1155"/>
              <a:gd name="T1" fmla="*/ 605 h 764"/>
              <a:gd name="T2" fmla="*/ 41 w 1155"/>
              <a:gd name="T3" fmla="*/ 126 h 764"/>
              <a:gd name="T4" fmla="*/ 562 w 1155"/>
              <a:gd name="T5" fmla="*/ 420 h 764"/>
              <a:gd name="T6" fmla="*/ 0 w 1155"/>
              <a:gd name="T7" fmla="*/ 229 h 764"/>
              <a:gd name="T8" fmla="*/ 745 w 1155"/>
              <a:gd name="T9" fmla="*/ 727 h 764"/>
              <a:gd name="T10" fmla="*/ 1155 w 1155"/>
              <a:gd name="T11" fmla="*/ 605 h 764"/>
            </a:gdLst>
            <a:ahLst/>
            <a:cxnLst>
              <a:cxn ang="0">
                <a:pos x="T0" y="T1"/>
              </a:cxn>
              <a:cxn ang="0">
                <a:pos x="T2" y="T3"/>
              </a:cxn>
              <a:cxn ang="0">
                <a:pos x="T4" y="T5"/>
              </a:cxn>
              <a:cxn ang="0">
                <a:pos x="T6" y="T7"/>
              </a:cxn>
              <a:cxn ang="0">
                <a:pos x="T8" y="T9"/>
              </a:cxn>
              <a:cxn ang="0">
                <a:pos x="T10" y="T11"/>
              </a:cxn>
            </a:cxnLst>
            <a:rect l="0" t="0" r="r" b="b"/>
            <a:pathLst>
              <a:path w="1155" h="764">
                <a:moveTo>
                  <a:pt x="1155" y="605"/>
                </a:moveTo>
                <a:cubicBezTo>
                  <a:pt x="746" y="60"/>
                  <a:pt x="393" y="0"/>
                  <a:pt x="41" y="126"/>
                </a:cubicBezTo>
                <a:cubicBezTo>
                  <a:pt x="252" y="179"/>
                  <a:pt x="394" y="289"/>
                  <a:pt x="562" y="420"/>
                </a:cubicBezTo>
                <a:cubicBezTo>
                  <a:pt x="371" y="352"/>
                  <a:pt x="212" y="256"/>
                  <a:pt x="0" y="229"/>
                </a:cubicBezTo>
                <a:cubicBezTo>
                  <a:pt x="137" y="477"/>
                  <a:pt x="298" y="764"/>
                  <a:pt x="745" y="727"/>
                </a:cubicBezTo>
                <a:cubicBezTo>
                  <a:pt x="899" y="715"/>
                  <a:pt x="1022" y="677"/>
                  <a:pt x="1155" y="605"/>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21" name="TextBox 12"/>
          <p:cNvSpPr txBox="1"/>
          <p:nvPr/>
        </p:nvSpPr>
        <p:spPr>
          <a:xfrm>
            <a:off x="917012" y="3787714"/>
            <a:ext cx="2657171" cy="400110"/>
          </a:xfrm>
          <a:prstGeom prst="rect">
            <a:avLst/>
          </a:prstGeom>
          <a:noFill/>
        </p:spPr>
        <p:txBody>
          <a:bodyPr wrap="square" rtlCol="0">
            <a:spAutoFit/>
          </a:bodyPr>
          <a:lstStyle>
            <a:defPPr>
              <a:defRPr lang="zh-CN"/>
            </a:defPPr>
            <a:lvl1pPr>
              <a:defRPr sz="2000" b="1">
                <a:solidFill>
                  <a:schemeClr val="accent1"/>
                </a:solidFill>
                <a:latin typeface="+mj-ea"/>
                <a:ea typeface="+mj-ea"/>
              </a:defRPr>
            </a:lvl1pPr>
          </a:lstStyle>
          <a:p>
            <a:r>
              <a:rPr lang="zh-CN" altLang="en-US" dirty="0"/>
              <a:t>充分发挥支委会作用</a:t>
            </a:r>
          </a:p>
        </p:txBody>
      </p:sp>
      <p:sp>
        <p:nvSpPr>
          <p:cNvPr id="22" name="TextBox 13"/>
          <p:cNvSpPr txBox="1"/>
          <p:nvPr/>
        </p:nvSpPr>
        <p:spPr>
          <a:xfrm>
            <a:off x="917013" y="4185175"/>
            <a:ext cx="2996019" cy="1077218"/>
          </a:xfrm>
          <a:prstGeom prst="rect">
            <a:avLst/>
          </a:prstGeom>
          <a:noFill/>
        </p:spPr>
        <p:txBody>
          <a:bodyPr wrap="square" rtlCol="0">
            <a:spAutoFit/>
          </a:bodyPr>
          <a:lstStyle>
            <a:defPPr>
              <a:defRPr lang="zh-CN"/>
            </a:defPPr>
            <a:lvl1pPr>
              <a:defRPr>
                <a:latin typeface="+mn-ea"/>
                <a:ea typeface="+mn-ea"/>
              </a:defRPr>
            </a:lvl1pPr>
          </a:lstStyle>
          <a:p>
            <a:pPr marL="285750" indent="-285750" algn="just" eaLnBrk="1">
              <a:buFont typeface="Wingdings" panose="05000000000000000000" pitchFamily="2" charset="2"/>
              <a:buChar char="n"/>
            </a:pPr>
            <a:r>
              <a:rPr lang="zh-CN" altLang="en-US" sz="1600" dirty="0">
                <a:solidFill>
                  <a:schemeClr val="accent1"/>
                </a:solidFill>
              </a:rPr>
              <a:t>严格执行一人一票表决制。</a:t>
            </a:r>
            <a:endParaRPr lang="en-US" altLang="zh-CN" sz="1600" dirty="0">
              <a:solidFill>
                <a:schemeClr val="accent1"/>
              </a:solidFill>
            </a:endParaRPr>
          </a:p>
          <a:p>
            <a:pPr marL="285750" indent="-285750" algn="just" eaLnBrk="1">
              <a:buFont typeface="Wingdings" panose="05000000000000000000" pitchFamily="2" charset="2"/>
              <a:buChar char="n"/>
            </a:pPr>
            <a:r>
              <a:rPr lang="zh-CN" altLang="en-US" sz="1600" dirty="0">
                <a:solidFill>
                  <a:schemeClr val="accent1"/>
                </a:solidFill>
              </a:rPr>
              <a:t>热情支持其他委员工作。</a:t>
            </a:r>
            <a:endParaRPr lang="en-US" altLang="zh-CN" sz="1600" dirty="0">
              <a:solidFill>
                <a:schemeClr val="accent1"/>
              </a:solidFill>
            </a:endParaRPr>
          </a:p>
          <a:p>
            <a:pPr marL="285750" indent="-285750" algn="just" eaLnBrk="1">
              <a:buFont typeface="Wingdings" panose="05000000000000000000" pitchFamily="2" charset="2"/>
              <a:buChar char="n"/>
            </a:pPr>
            <a:r>
              <a:rPr lang="zh-CN" altLang="en-US" sz="1600" dirty="0">
                <a:solidFill>
                  <a:schemeClr val="accent1"/>
                </a:solidFill>
              </a:rPr>
              <a:t>支部书记要宽宏大度，要严以律已，宽以待人。</a:t>
            </a:r>
          </a:p>
        </p:txBody>
      </p:sp>
      <p:sp>
        <p:nvSpPr>
          <p:cNvPr id="23" name="TextBox 14"/>
          <p:cNvSpPr txBox="1"/>
          <p:nvPr/>
        </p:nvSpPr>
        <p:spPr>
          <a:xfrm>
            <a:off x="1303755" y="1852552"/>
            <a:ext cx="3174583" cy="400110"/>
          </a:xfrm>
          <a:prstGeom prst="rect">
            <a:avLst/>
          </a:prstGeom>
          <a:noFill/>
        </p:spPr>
        <p:txBody>
          <a:bodyPr wrap="square" rtlCol="0">
            <a:spAutoFit/>
          </a:bodyPr>
          <a:lstStyle>
            <a:defPPr>
              <a:defRPr lang="zh-CN"/>
            </a:defPPr>
            <a:lvl1pPr>
              <a:defRPr sz="2000" b="1">
                <a:solidFill>
                  <a:schemeClr val="accent1"/>
                </a:solidFill>
                <a:latin typeface="+mj-ea"/>
                <a:ea typeface="+mj-ea"/>
              </a:defRPr>
            </a:lvl1pPr>
          </a:lstStyle>
          <a:p>
            <a:r>
              <a:rPr lang="zh-CN" altLang="en-US" dirty="0"/>
              <a:t>吃透两头了解上情和下情</a:t>
            </a:r>
          </a:p>
        </p:txBody>
      </p:sp>
      <p:sp>
        <p:nvSpPr>
          <p:cNvPr id="24" name="TextBox 15"/>
          <p:cNvSpPr txBox="1"/>
          <p:nvPr/>
        </p:nvSpPr>
        <p:spPr>
          <a:xfrm>
            <a:off x="1303757" y="2250013"/>
            <a:ext cx="3293644" cy="830997"/>
          </a:xfrm>
          <a:prstGeom prst="rect">
            <a:avLst/>
          </a:prstGeom>
          <a:noFill/>
        </p:spPr>
        <p:txBody>
          <a:bodyPr wrap="square" rtlCol="0">
            <a:spAutoFit/>
          </a:bodyPr>
          <a:lstStyle>
            <a:defPPr>
              <a:defRPr lang="zh-CN"/>
            </a:defPPr>
            <a:lvl1pPr algn="just" eaLnBrk="1">
              <a:defRPr>
                <a:solidFill>
                  <a:schemeClr val="accent1"/>
                </a:solidFill>
                <a:latin typeface="+mn-ea"/>
                <a:ea typeface="+mn-ea"/>
              </a:defRPr>
            </a:lvl1pPr>
          </a:lstStyle>
          <a:p>
            <a:r>
              <a:rPr lang="zh-CN" altLang="en-US" sz="1600" dirty="0"/>
              <a:t>既要全面领会上级的决议精神实质，又要摸透本单位的实际情况，结合两者提出可行的措施。</a:t>
            </a:r>
          </a:p>
        </p:txBody>
      </p:sp>
      <p:sp>
        <p:nvSpPr>
          <p:cNvPr id="25" name="TextBox 17"/>
          <p:cNvSpPr txBox="1"/>
          <p:nvPr/>
        </p:nvSpPr>
        <p:spPr>
          <a:xfrm>
            <a:off x="5412446" y="821721"/>
            <a:ext cx="1997346" cy="400110"/>
          </a:xfrm>
          <a:prstGeom prst="rect">
            <a:avLst/>
          </a:prstGeom>
          <a:noFill/>
        </p:spPr>
        <p:txBody>
          <a:bodyPr wrap="square" rtlCol="0">
            <a:spAutoFit/>
          </a:bodyPr>
          <a:lstStyle>
            <a:defPPr>
              <a:defRPr lang="zh-CN"/>
            </a:defPPr>
            <a:lvl1pPr>
              <a:defRPr sz="2000" b="1">
                <a:solidFill>
                  <a:schemeClr val="accent1"/>
                </a:solidFill>
                <a:latin typeface="+mj-ea"/>
                <a:ea typeface="+mj-ea"/>
              </a:defRPr>
            </a:lvl1pPr>
          </a:lstStyle>
          <a:p>
            <a:r>
              <a:rPr lang="zh-CN" altLang="en-US" dirty="0"/>
              <a:t>认真走群众路线</a:t>
            </a:r>
          </a:p>
        </p:txBody>
      </p:sp>
      <p:sp>
        <p:nvSpPr>
          <p:cNvPr id="29" name="TextBox 18"/>
          <p:cNvSpPr txBox="1"/>
          <p:nvPr/>
        </p:nvSpPr>
        <p:spPr>
          <a:xfrm>
            <a:off x="5412447" y="1219182"/>
            <a:ext cx="2776754" cy="1077218"/>
          </a:xfrm>
          <a:prstGeom prst="rect">
            <a:avLst/>
          </a:prstGeom>
          <a:noFill/>
        </p:spPr>
        <p:txBody>
          <a:bodyPr wrap="square" rtlCol="0">
            <a:spAutoFit/>
          </a:bodyPr>
          <a:lstStyle>
            <a:defPPr>
              <a:defRPr lang="zh-CN"/>
            </a:defPPr>
            <a:lvl1pPr algn="just" eaLnBrk="1">
              <a:defRPr sz="1600">
                <a:solidFill>
                  <a:schemeClr val="accent1"/>
                </a:solidFill>
                <a:latin typeface="+mn-ea"/>
                <a:ea typeface="+mn-ea"/>
              </a:defRPr>
            </a:lvl1pPr>
          </a:lstStyle>
          <a:p>
            <a:r>
              <a:rPr lang="zh-CN" altLang="en-US" dirty="0"/>
              <a:t>自觉实行群众路线，把党的各项工作与广大群众相结合，更好地推动工作的开展。</a:t>
            </a:r>
          </a:p>
        </p:txBody>
      </p:sp>
      <p:sp>
        <p:nvSpPr>
          <p:cNvPr id="30" name="TextBox 19"/>
          <p:cNvSpPr txBox="1"/>
          <p:nvPr/>
        </p:nvSpPr>
        <p:spPr>
          <a:xfrm>
            <a:off x="8252691" y="2638993"/>
            <a:ext cx="2670226" cy="400110"/>
          </a:xfrm>
          <a:prstGeom prst="rect">
            <a:avLst/>
          </a:prstGeom>
          <a:noFill/>
        </p:spPr>
        <p:txBody>
          <a:bodyPr wrap="square" rtlCol="0">
            <a:spAutoFit/>
          </a:bodyPr>
          <a:lstStyle>
            <a:defPPr>
              <a:defRPr lang="zh-CN"/>
            </a:defPPr>
            <a:lvl1pPr>
              <a:defRPr sz="2000" b="1">
                <a:solidFill>
                  <a:schemeClr val="accent1"/>
                </a:solidFill>
                <a:latin typeface="+mj-ea"/>
                <a:ea typeface="+mj-ea"/>
              </a:defRPr>
            </a:lvl1pPr>
          </a:lstStyle>
          <a:p>
            <a:r>
              <a:rPr lang="zh-CN" altLang="en-US" dirty="0"/>
              <a:t>全面安排，抓住重点</a:t>
            </a:r>
          </a:p>
        </p:txBody>
      </p:sp>
      <p:sp>
        <p:nvSpPr>
          <p:cNvPr id="31" name="TextBox 20"/>
          <p:cNvSpPr txBox="1"/>
          <p:nvPr/>
        </p:nvSpPr>
        <p:spPr>
          <a:xfrm>
            <a:off x="8252692" y="3036454"/>
            <a:ext cx="2922188" cy="584775"/>
          </a:xfrm>
          <a:prstGeom prst="rect">
            <a:avLst/>
          </a:prstGeom>
          <a:noFill/>
        </p:spPr>
        <p:txBody>
          <a:bodyPr wrap="square" rtlCol="0">
            <a:spAutoFit/>
          </a:bodyPr>
          <a:lstStyle>
            <a:defPPr>
              <a:defRPr lang="zh-CN"/>
            </a:defPPr>
            <a:lvl1pPr>
              <a:defRPr>
                <a:latin typeface="+mn-ea"/>
                <a:ea typeface="+mn-ea"/>
              </a:defRPr>
            </a:lvl1pPr>
          </a:lstStyle>
          <a:p>
            <a:r>
              <a:rPr lang="zh-CN" altLang="en-US" sz="1600" dirty="0">
                <a:solidFill>
                  <a:schemeClr val="accent1"/>
                </a:solidFill>
              </a:rPr>
              <a:t>把握全局工作，统筹推进，但又要对重点工作重点关注。</a:t>
            </a:r>
          </a:p>
        </p:txBody>
      </p:sp>
      <p:sp>
        <p:nvSpPr>
          <p:cNvPr id="32" name="TextBox 21"/>
          <p:cNvSpPr txBox="1"/>
          <p:nvPr/>
        </p:nvSpPr>
        <p:spPr>
          <a:xfrm>
            <a:off x="7795491" y="4595384"/>
            <a:ext cx="1997346" cy="400110"/>
          </a:xfrm>
          <a:prstGeom prst="rect">
            <a:avLst/>
          </a:prstGeom>
          <a:noFill/>
        </p:spPr>
        <p:txBody>
          <a:bodyPr wrap="square" rtlCol="0">
            <a:spAutoFit/>
          </a:bodyPr>
          <a:lstStyle>
            <a:defPPr>
              <a:defRPr lang="zh-CN"/>
            </a:defPPr>
            <a:lvl1pPr>
              <a:defRPr sz="2000" b="1">
                <a:solidFill>
                  <a:schemeClr val="accent1"/>
                </a:solidFill>
                <a:latin typeface="+mj-ea"/>
                <a:ea typeface="+mj-ea"/>
              </a:defRPr>
            </a:lvl1pPr>
          </a:lstStyle>
          <a:p>
            <a:r>
              <a:rPr lang="zh-CN" altLang="en-US" dirty="0"/>
              <a:t>狠抓落实</a:t>
            </a:r>
          </a:p>
        </p:txBody>
      </p:sp>
      <p:sp>
        <p:nvSpPr>
          <p:cNvPr id="33" name="TextBox 22"/>
          <p:cNvSpPr txBox="1"/>
          <p:nvPr/>
        </p:nvSpPr>
        <p:spPr>
          <a:xfrm>
            <a:off x="7795492" y="4992845"/>
            <a:ext cx="2776754" cy="584775"/>
          </a:xfrm>
          <a:prstGeom prst="rect">
            <a:avLst/>
          </a:prstGeom>
          <a:noFill/>
        </p:spPr>
        <p:txBody>
          <a:bodyPr wrap="square" rtlCol="0">
            <a:spAutoFit/>
          </a:bodyPr>
          <a:lstStyle>
            <a:defPPr>
              <a:defRPr lang="zh-CN"/>
            </a:defPPr>
            <a:lvl1pPr>
              <a:defRPr>
                <a:latin typeface="+mn-ea"/>
                <a:ea typeface="+mn-ea"/>
              </a:defRPr>
            </a:lvl1pPr>
          </a:lstStyle>
          <a:p>
            <a:r>
              <a:rPr lang="zh-CN" altLang="en-US" sz="1600" dirty="0">
                <a:solidFill>
                  <a:schemeClr val="accent1"/>
                </a:solidFill>
              </a:rPr>
              <a:t>党支部的工作，关键还是要看落实。</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right)">
                                      <p:cBhvr>
                                        <p:cTn id="31" dur="500"/>
                                        <p:tgtEl>
                                          <p:spTgt spid="17"/>
                                        </p:tgtEl>
                                      </p:cBhvr>
                                    </p:animEffect>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400" fill="hold"/>
                                        <p:tgtEl>
                                          <p:spTgt spid="21"/>
                                        </p:tgtEl>
                                        <p:attrNameLst>
                                          <p:attrName>ppt_w</p:attrName>
                                        </p:attrNameLst>
                                      </p:cBhvr>
                                      <p:tavLst>
                                        <p:tav tm="0">
                                          <p:val>
                                            <p:fltVal val="0"/>
                                          </p:val>
                                        </p:tav>
                                        <p:tav tm="100000">
                                          <p:val>
                                            <p:strVal val="#ppt_w"/>
                                          </p:val>
                                        </p:tav>
                                      </p:tavLst>
                                    </p:anim>
                                    <p:anim calcmode="lin" valueType="num">
                                      <p:cBhvr>
                                        <p:cTn id="36" dur="400" fill="hold"/>
                                        <p:tgtEl>
                                          <p:spTgt spid="21"/>
                                        </p:tgtEl>
                                        <p:attrNameLst>
                                          <p:attrName>ppt_h</p:attrName>
                                        </p:attrNameLst>
                                      </p:cBhvr>
                                      <p:tavLst>
                                        <p:tav tm="0">
                                          <p:val>
                                            <p:fltVal val="0"/>
                                          </p:val>
                                        </p:tav>
                                        <p:tav tm="100000">
                                          <p:val>
                                            <p:strVal val="#ppt_h"/>
                                          </p:val>
                                        </p:tav>
                                      </p:tavLst>
                                    </p:anim>
                                    <p:anim calcmode="lin" valueType="num">
                                      <p:cBhvr>
                                        <p:cTn id="37" dur="400" fill="hold"/>
                                        <p:tgtEl>
                                          <p:spTgt spid="21"/>
                                        </p:tgtEl>
                                        <p:attrNameLst>
                                          <p:attrName>style.rotation</p:attrName>
                                        </p:attrNameLst>
                                      </p:cBhvr>
                                      <p:tavLst>
                                        <p:tav tm="0">
                                          <p:val>
                                            <p:fltVal val="90"/>
                                          </p:val>
                                        </p:tav>
                                        <p:tav tm="100000">
                                          <p:val>
                                            <p:fltVal val="0"/>
                                          </p:val>
                                        </p:tav>
                                      </p:tavLst>
                                    </p:anim>
                                    <p:animEffect transition="in" filter="fade">
                                      <p:cBhvr>
                                        <p:cTn id="38" dur="400"/>
                                        <p:tgtEl>
                                          <p:spTgt spid="21"/>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par>
                          <p:cTn id="47" fill="hold">
                            <p:stCondLst>
                              <p:cond delay="4000"/>
                            </p:stCondLst>
                            <p:childTnLst>
                              <p:par>
                                <p:cTn id="48" presetID="31"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400" fill="hold"/>
                                        <p:tgtEl>
                                          <p:spTgt spid="23"/>
                                        </p:tgtEl>
                                        <p:attrNameLst>
                                          <p:attrName>ppt_w</p:attrName>
                                        </p:attrNameLst>
                                      </p:cBhvr>
                                      <p:tavLst>
                                        <p:tav tm="0">
                                          <p:val>
                                            <p:fltVal val="0"/>
                                          </p:val>
                                        </p:tav>
                                        <p:tav tm="100000">
                                          <p:val>
                                            <p:strVal val="#ppt_w"/>
                                          </p:val>
                                        </p:tav>
                                      </p:tavLst>
                                    </p:anim>
                                    <p:anim calcmode="lin" valueType="num">
                                      <p:cBhvr>
                                        <p:cTn id="51" dur="400" fill="hold"/>
                                        <p:tgtEl>
                                          <p:spTgt spid="23"/>
                                        </p:tgtEl>
                                        <p:attrNameLst>
                                          <p:attrName>ppt_h</p:attrName>
                                        </p:attrNameLst>
                                      </p:cBhvr>
                                      <p:tavLst>
                                        <p:tav tm="0">
                                          <p:val>
                                            <p:fltVal val="0"/>
                                          </p:val>
                                        </p:tav>
                                        <p:tav tm="100000">
                                          <p:val>
                                            <p:strVal val="#ppt_h"/>
                                          </p:val>
                                        </p:tav>
                                      </p:tavLst>
                                    </p:anim>
                                    <p:anim calcmode="lin" valueType="num">
                                      <p:cBhvr>
                                        <p:cTn id="52" dur="400" fill="hold"/>
                                        <p:tgtEl>
                                          <p:spTgt spid="23"/>
                                        </p:tgtEl>
                                        <p:attrNameLst>
                                          <p:attrName>style.rotation</p:attrName>
                                        </p:attrNameLst>
                                      </p:cBhvr>
                                      <p:tavLst>
                                        <p:tav tm="0">
                                          <p:val>
                                            <p:fltVal val="90"/>
                                          </p:val>
                                        </p:tav>
                                        <p:tav tm="100000">
                                          <p:val>
                                            <p:fltVal val="0"/>
                                          </p:val>
                                        </p:tav>
                                      </p:tavLst>
                                    </p:anim>
                                    <p:animEffect transition="in" filter="fade">
                                      <p:cBhvr>
                                        <p:cTn id="53" dur="400"/>
                                        <p:tgtEl>
                                          <p:spTgt spid="23"/>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500"/>
                                        <p:tgtEl>
                                          <p:spTgt spid="24"/>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400" fill="hold"/>
                                        <p:tgtEl>
                                          <p:spTgt spid="25"/>
                                        </p:tgtEl>
                                        <p:attrNameLst>
                                          <p:attrName>ppt_w</p:attrName>
                                        </p:attrNameLst>
                                      </p:cBhvr>
                                      <p:tavLst>
                                        <p:tav tm="0">
                                          <p:val>
                                            <p:fltVal val="0"/>
                                          </p:val>
                                        </p:tav>
                                        <p:tav tm="100000">
                                          <p:val>
                                            <p:strVal val="#ppt_w"/>
                                          </p:val>
                                        </p:tav>
                                      </p:tavLst>
                                    </p:anim>
                                    <p:anim calcmode="lin" valueType="num">
                                      <p:cBhvr>
                                        <p:cTn id="66" dur="400" fill="hold"/>
                                        <p:tgtEl>
                                          <p:spTgt spid="25"/>
                                        </p:tgtEl>
                                        <p:attrNameLst>
                                          <p:attrName>ppt_h</p:attrName>
                                        </p:attrNameLst>
                                      </p:cBhvr>
                                      <p:tavLst>
                                        <p:tav tm="0">
                                          <p:val>
                                            <p:fltVal val="0"/>
                                          </p:val>
                                        </p:tav>
                                        <p:tav tm="100000">
                                          <p:val>
                                            <p:strVal val="#ppt_h"/>
                                          </p:val>
                                        </p:tav>
                                      </p:tavLst>
                                    </p:anim>
                                    <p:anim calcmode="lin" valueType="num">
                                      <p:cBhvr>
                                        <p:cTn id="67" dur="400" fill="hold"/>
                                        <p:tgtEl>
                                          <p:spTgt spid="25"/>
                                        </p:tgtEl>
                                        <p:attrNameLst>
                                          <p:attrName>style.rotation</p:attrName>
                                        </p:attrNameLst>
                                      </p:cBhvr>
                                      <p:tavLst>
                                        <p:tav tm="0">
                                          <p:val>
                                            <p:fltVal val="90"/>
                                          </p:val>
                                        </p:tav>
                                        <p:tav tm="100000">
                                          <p:val>
                                            <p:fltVal val="0"/>
                                          </p:val>
                                        </p:tav>
                                      </p:tavLst>
                                    </p:anim>
                                    <p:animEffect transition="in" filter="fade">
                                      <p:cBhvr>
                                        <p:cTn id="68" dur="400"/>
                                        <p:tgtEl>
                                          <p:spTgt spid="25"/>
                                        </p:tgtEl>
                                      </p:cBhvr>
                                    </p:animEffect>
                                  </p:childTnLst>
                                </p:cTn>
                              </p:par>
                            </p:childTnLst>
                          </p:cTn>
                        </p:par>
                        <p:par>
                          <p:cTn id="69" fill="hold">
                            <p:stCondLst>
                              <p:cond delay="60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500"/>
                                        <p:tgtEl>
                                          <p:spTgt spid="29"/>
                                        </p:tgtEl>
                                      </p:cBhvr>
                                    </p:animEffect>
                                  </p:childTnLst>
                                </p:cTn>
                              </p:par>
                            </p:childTnLst>
                          </p:cTn>
                        </p:par>
                        <p:par>
                          <p:cTn id="73" fill="hold">
                            <p:stCondLst>
                              <p:cond delay="6500"/>
                            </p:stCondLst>
                            <p:childTnLst>
                              <p:par>
                                <p:cTn id="74" presetID="22" presetClass="entr" presetSubtype="8"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childTnLst>
                          </p:cTn>
                        </p:par>
                        <p:par>
                          <p:cTn id="77" fill="hold">
                            <p:stCondLst>
                              <p:cond delay="7000"/>
                            </p:stCondLst>
                            <p:childTnLst>
                              <p:par>
                                <p:cTn id="78" presetID="31" presetClass="entr" presetSubtype="0"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400" fill="hold"/>
                                        <p:tgtEl>
                                          <p:spTgt spid="30"/>
                                        </p:tgtEl>
                                        <p:attrNameLst>
                                          <p:attrName>ppt_w</p:attrName>
                                        </p:attrNameLst>
                                      </p:cBhvr>
                                      <p:tavLst>
                                        <p:tav tm="0">
                                          <p:val>
                                            <p:fltVal val="0"/>
                                          </p:val>
                                        </p:tav>
                                        <p:tav tm="100000">
                                          <p:val>
                                            <p:strVal val="#ppt_w"/>
                                          </p:val>
                                        </p:tav>
                                      </p:tavLst>
                                    </p:anim>
                                    <p:anim calcmode="lin" valueType="num">
                                      <p:cBhvr>
                                        <p:cTn id="81" dur="400" fill="hold"/>
                                        <p:tgtEl>
                                          <p:spTgt spid="30"/>
                                        </p:tgtEl>
                                        <p:attrNameLst>
                                          <p:attrName>ppt_h</p:attrName>
                                        </p:attrNameLst>
                                      </p:cBhvr>
                                      <p:tavLst>
                                        <p:tav tm="0">
                                          <p:val>
                                            <p:fltVal val="0"/>
                                          </p:val>
                                        </p:tav>
                                        <p:tav tm="100000">
                                          <p:val>
                                            <p:strVal val="#ppt_h"/>
                                          </p:val>
                                        </p:tav>
                                      </p:tavLst>
                                    </p:anim>
                                    <p:anim calcmode="lin" valueType="num">
                                      <p:cBhvr>
                                        <p:cTn id="82" dur="400" fill="hold"/>
                                        <p:tgtEl>
                                          <p:spTgt spid="30"/>
                                        </p:tgtEl>
                                        <p:attrNameLst>
                                          <p:attrName>style.rotation</p:attrName>
                                        </p:attrNameLst>
                                      </p:cBhvr>
                                      <p:tavLst>
                                        <p:tav tm="0">
                                          <p:val>
                                            <p:fltVal val="90"/>
                                          </p:val>
                                        </p:tav>
                                        <p:tav tm="100000">
                                          <p:val>
                                            <p:fltVal val="0"/>
                                          </p:val>
                                        </p:tav>
                                      </p:tavLst>
                                    </p:anim>
                                    <p:animEffect transition="in" filter="fade">
                                      <p:cBhvr>
                                        <p:cTn id="83" dur="400"/>
                                        <p:tgtEl>
                                          <p:spTgt spid="30"/>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up)">
                                      <p:cBhvr>
                                        <p:cTn id="87" dur="500"/>
                                        <p:tgtEl>
                                          <p:spTgt spid="31"/>
                                        </p:tgtEl>
                                      </p:cBhvr>
                                    </p:animEffect>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left)">
                                      <p:cBhvr>
                                        <p:cTn id="91" dur="500"/>
                                        <p:tgtEl>
                                          <p:spTgt spid="20"/>
                                        </p:tgtEl>
                                      </p:cBhvr>
                                    </p:animEffect>
                                  </p:childTnLst>
                                </p:cTn>
                              </p:par>
                            </p:childTnLst>
                          </p:cTn>
                        </p:par>
                        <p:par>
                          <p:cTn id="92" fill="hold">
                            <p:stCondLst>
                              <p:cond delay="8500"/>
                            </p:stCondLst>
                            <p:childTnLst>
                              <p:par>
                                <p:cTn id="93" presetID="31" presetClass="entr" presetSubtype="0"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p:cTn id="95" dur="400" fill="hold"/>
                                        <p:tgtEl>
                                          <p:spTgt spid="32"/>
                                        </p:tgtEl>
                                        <p:attrNameLst>
                                          <p:attrName>ppt_w</p:attrName>
                                        </p:attrNameLst>
                                      </p:cBhvr>
                                      <p:tavLst>
                                        <p:tav tm="0">
                                          <p:val>
                                            <p:fltVal val="0"/>
                                          </p:val>
                                        </p:tav>
                                        <p:tav tm="100000">
                                          <p:val>
                                            <p:strVal val="#ppt_w"/>
                                          </p:val>
                                        </p:tav>
                                      </p:tavLst>
                                    </p:anim>
                                    <p:anim calcmode="lin" valueType="num">
                                      <p:cBhvr>
                                        <p:cTn id="96" dur="400" fill="hold"/>
                                        <p:tgtEl>
                                          <p:spTgt spid="32"/>
                                        </p:tgtEl>
                                        <p:attrNameLst>
                                          <p:attrName>ppt_h</p:attrName>
                                        </p:attrNameLst>
                                      </p:cBhvr>
                                      <p:tavLst>
                                        <p:tav tm="0">
                                          <p:val>
                                            <p:fltVal val="0"/>
                                          </p:val>
                                        </p:tav>
                                        <p:tav tm="100000">
                                          <p:val>
                                            <p:strVal val="#ppt_h"/>
                                          </p:val>
                                        </p:tav>
                                      </p:tavLst>
                                    </p:anim>
                                    <p:anim calcmode="lin" valueType="num">
                                      <p:cBhvr>
                                        <p:cTn id="97" dur="400" fill="hold"/>
                                        <p:tgtEl>
                                          <p:spTgt spid="32"/>
                                        </p:tgtEl>
                                        <p:attrNameLst>
                                          <p:attrName>style.rotation</p:attrName>
                                        </p:attrNameLst>
                                      </p:cBhvr>
                                      <p:tavLst>
                                        <p:tav tm="0">
                                          <p:val>
                                            <p:fltVal val="90"/>
                                          </p:val>
                                        </p:tav>
                                        <p:tav tm="100000">
                                          <p:val>
                                            <p:fltVal val="0"/>
                                          </p:val>
                                        </p:tav>
                                      </p:tavLst>
                                    </p:anim>
                                    <p:animEffect transition="in" filter="fade">
                                      <p:cBhvr>
                                        <p:cTn id="98" dur="400"/>
                                        <p:tgtEl>
                                          <p:spTgt spid="32"/>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up)">
                                      <p:cBhvr>
                                        <p:cTn id="10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7" grpId="1" animBg="1"/>
      <p:bldP spid="28" grpId="0"/>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9" grpId="0"/>
      <p:bldP spid="30" grpId="0"/>
      <p:bldP spid="31" grpId="0"/>
      <p:bldP spid="32" grpId="0"/>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3257476" y="1208779"/>
            <a:ext cx="4090366" cy="2347247"/>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矩形 54"/>
          <p:cNvSpPr/>
          <p:nvPr/>
        </p:nvSpPr>
        <p:spPr bwMode="auto">
          <a:xfrm>
            <a:off x="3257476" y="3952396"/>
            <a:ext cx="4090366" cy="2347247"/>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6" name="矩形 55"/>
          <p:cNvSpPr/>
          <p:nvPr/>
        </p:nvSpPr>
        <p:spPr bwMode="auto">
          <a:xfrm>
            <a:off x="7594353" y="1208779"/>
            <a:ext cx="4090366" cy="2347247"/>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4" name="矩形 63"/>
          <p:cNvSpPr/>
          <p:nvPr/>
        </p:nvSpPr>
        <p:spPr bwMode="auto">
          <a:xfrm>
            <a:off x="7594353" y="3952396"/>
            <a:ext cx="4090366" cy="2347247"/>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党支部书记的素质要求</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七</a:t>
            </a:r>
          </a:p>
        </p:txBody>
      </p:sp>
      <p:sp>
        <p:nvSpPr>
          <p:cNvPr id="33" name="矩形 32"/>
          <p:cNvSpPr/>
          <p:nvPr/>
        </p:nvSpPr>
        <p:spPr>
          <a:xfrm>
            <a:off x="7694457" y="4242087"/>
            <a:ext cx="3874168" cy="1815882"/>
          </a:xfrm>
          <a:prstGeom prst="rect">
            <a:avLst/>
          </a:prstGeom>
        </p:spPr>
        <p:txBody>
          <a:bodyPr wrap="square">
            <a:spAutoFit/>
          </a:bodyPr>
          <a:lstStyle/>
          <a:p>
            <a:pPr marL="285750" indent="-285750" algn="just">
              <a:buFont typeface="Wingdings" panose="05000000000000000000" pitchFamily="2" charset="2"/>
              <a:buChar char="n"/>
            </a:pPr>
            <a:r>
              <a:rPr lang="zh-CN" altLang="en-US" sz="1600" dirty="0">
                <a:solidFill>
                  <a:schemeClr val="accent1"/>
                </a:solidFill>
                <a:latin typeface="+mj-ea"/>
                <a:ea typeface="+mj-ea"/>
              </a:rPr>
              <a:t>解决好世界观问题。树立公仆意识。</a:t>
            </a:r>
          </a:p>
          <a:p>
            <a:pPr marL="285750" indent="-285750" algn="just">
              <a:buFont typeface="Wingdings" panose="05000000000000000000" pitchFamily="2" charset="2"/>
              <a:buChar char="n"/>
            </a:pPr>
            <a:r>
              <a:rPr lang="zh-CN" altLang="en-US" sz="1600" dirty="0">
                <a:solidFill>
                  <a:schemeClr val="accent1"/>
                </a:solidFill>
                <a:latin typeface="+mj-ea"/>
                <a:ea typeface="+mj-ea"/>
              </a:rPr>
              <a:t>具有高尚的道德情操。模范遵守社会公德、职业道德、家庭美德。</a:t>
            </a:r>
          </a:p>
          <a:p>
            <a:pPr marL="285750" indent="-285750" algn="just">
              <a:buFont typeface="Wingdings" panose="05000000000000000000" pitchFamily="2" charset="2"/>
              <a:buChar char="n"/>
            </a:pPr>
            <a:r>
              <a:rPr lang="zh-CN" altLang="en-US" sz="1600" dirty="0">
                <a:solidFill>
                  <a:schemeClr val="accent1"/>
                </a:solidFill>
                <a:latin typeface="+mj-ea"/>
                <a:ea typeface="+mj-ea"/>
              </a:rPr>
              <a:t>具有良好的作风。善于当好“班长” 为党员和群众作出表率。</a:t>
            </a:r>
          </a:p>
          <a:p>
            <a:pPr marL="285750" indent="-285750" algn="just">
              <a:buFont typeface="Wingdings" panose="05000000000000000000" pitchFamily="2" charset="2"/>
              <a:buChar char="n"/>
            </a:pPr>
            <a:r>
              <a:rPr lang="zh-CN" altLang="en-US" sz="1600" dirty="0">
                <a:solidFill>
                  <a:schemeClr val="accent1"/>
                </a:solidFill>
                <a:latin typeface="+mj-ea"/>
                <a:ea typeface="+mj-ea"/>
              </a:rPr>
              <a:t>发扬党的三大优良作风。处理好与党群关系，使支部工作顺利开展。</a:t>
            </a:r>
          </a:p>
        </p:txBody>
      </p:sp>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449" y="2589998"/>
            <a:ext cx="4407174" cy="4511410"/>
          </a:xfrm>
          <a:prstGeom prst="rect">
            <a:avLst/>
          </a:prstGeom>
        </p:spPr>
      </p:pic>
      <p:sp>
        <p:nvSpPr>
          <p:cNvPr id="53" name="矩形 52"/>
          <p:cNvSpPr/>
          <p:nvPr/>
        </p:nvSpPr>
        <p:spPr>
          <a:xfrm>
            <a:off x="966362" y="3167566"/>
            <a:ext cx="1440160" cy="1569660"/>
          </a:xfrm>
          <a:prstGeom prst="rect">
            <a:avLst/>
          </a:prstGeom>
        </p:spPr>
        <p:txBody>
          <a:bodyPr wrap="square">
            <a:spAutoFit/>
          </a:bodyPr>
          <a:lstStyle/>
          <a:p>
            <a:pPr algn="ctr"/>
            <a:r>
              <a:rPr lang="zh-CN" altLang="en-US" sz="4800" b="1" dirty="0">
                <a:latin typeface="+mj-ea"/>
                <a:ea typeface="+mj-ea"/>
              </a:rPr>
              <a:t>素质要求</a:t>
            </a:r>
          </a:p>
        </p:txBody>
      </p:sp>
      <p:sp>
        <p:nvSpPr>
          <p:cNvPr id="3" name="矩形 2"/>
          <p:cNvSpPr/>
          <p:nvPr/>
        </p:nvSpPr>
        <p:spPr>
          <a:xfrm>
            <a:off x="4294547" y="993299"/>
            <a:ext cx="2016224" cy="369332"/>
          </a:xfrm>
          <a:prstGeom prst="rect">
            <a:avLst/>
          </a:prstGeom>
          <a:solidFill>
            <a:schemeClr val="tx1"/>
          </a:solidFill>
        </p:spPr>
        <p:txBody>
          <a:bodyPr wrap="square">
            <a:spAutoFit/>
          </a:bodyPr>
          <a:lstStyle/>
          <a:p>
            <a:pPr algn="ctr"/>
            <a:r>
              <a:rPr lang="zh-CN" altLang="en-US" b="1" dirty="0">
                <a:solidFill>
                  <a:schemeClr val="bg2"/>
                </a:solidFill>
                <a:latin typeface="+mj-ea"/>
                <a:ea typeface="+mj-ea"/>
              </a:rPr>
              <a:t>思想政治素质</a:t>
            </a:r>
          </a:p>
        </p:txBody>
      </p:sp>
      <p:sp>
        <p:nvSpPr>
          <p:cNvPr id="65" name="矩形 64"/>
          <p:cNvSpPr/>
          <p:nvPr/>
        </p:nvSpPr>
        <p:spPr>
          <a:xfrm>
            <a:off x="8643455" y="993299"/>
            <a:ext cx="2016224" cy="369332"/>
          </a:xfrm>
          <a:prstGeom prst="rect">
            <a:avLst/>
          </a:prstGeom>
          <a:solidFill>
            <a:schemeClr val="tx1"/>
          </a:solidFill>
        </p:spPr>
        <p:txBody>
          <a:bodyPr wrap="square">
            <a:spAutoFit/>
          </a:bodyPr>
          <a:lstStyle/>
          <a:p>
            <a:pPr algn="ctr"/>
            <a:r>
              <a:rPr lang="zh-CN" altLang="en-US" b="1" dirty="0">
                <a:solidFill>
                  <a:schemeClr val="bg2"/>
                </a:solidFill>
                <a:latin typeface="+mj-ea"/>
                <a:ea typeface="+mj-ea"/>
              </a:rPr>
              <a:t>科学文化素质</a:t>
            </a:r>
          </a:p>
        </p:txBody>
      </p:sp>
      <p:sp>
        <p:nvSpPr>
          <p:cNvPr id="66" name="矩形 65"/>
          <p:cNvSpPr/>
          <p:nvPr/>
        </p:nvSpPr>
        <p:spPr>
          <a:xfrm>
            <a:off x="4294547" y="3772594"/>
            <a:ext cx="2016224" cy="369332"/>
          </a:xfrm>
          <a:prstGeom prst="rect">
            <a:avLst/>
          </a:prstGeom>
          <a:solidFill>
            <a:schemeClr val="tx1"/>
          </a:solidFill>
        </p:spPr>
        <p:txBody>
          <a:bodyPr wrap="square">
            <a:spAutoFit/>
          </a:bodyPr>
          <a:lstStyle/>
          <a:p>
            <a:pPr algn="ctr"/>
            <a:r>
              <a:rPr lang="zh-CN" altLang="en-US" b="1" dirty="0">
                <a:solidFill>
                  <a:schemeClr val="bg2"/>
                </a:solidFill>
                <a:latin typeface="+mj-ea"/>
                <a:ea typeface="+mj-ea"/>
              </a:rPr>
              <a:t>工作能力素质</a:t>
            </a:r>
          </a:p>
        </p:txBody>
      </p:sp>
      <p:sp>
        <p:nvSpPr>
          <p:cNvPr id="67" name="矩形 66"/>
          <p:cNvSpPr/>
          <p:nvPr/>
        </p:nvSpPr>
        <p:spPr>
          <a:xfrm>
            <a:off x="8643455" y="3772594"/>
            <a:ext cx="2016224" cy="369332"/>
          </a:xfrm>
          <a:prstGeom prst="rect">
            <a:avLst/>
          </a:prstGeom>
          <a:solidFill>
            <a:schemeClr val="tx1"/>
          </a:solidFill>
        </p:spPr>
        <p:txBody>
          <a:bodyPr wrap="square">
            <a:spAutoFit/>
          </a:bodyPr>
          <a:lstStyle/>
          <a:p>
            <a:pPr algn="ctr"/>
            <a:r>
              <a:rPr lang="zh-CN" altLang="en-US" b="1" dirty="0">
                <a:solidFill>
                  <a:schemeClr val="bg2"/>
                </a:solidFill>
                <a:latin typeface="+mj-ea"/>
                <a:ea typeface="+mj-ea"/>
              </a:rPr>
              <a:t>作风素质</a:t>
            </a:r>
          </a:p>
        </p:txBody>
      </p:sp>
      <p:sp>
        <p:nvSpPr>
          <p:cNvPr id="4" name="矩形 3"/>
          <p:cNvSpPr/>
          <p:nvPr/>
        </p:nvSpPr>
        <p:spPr>
          <a:xfrm>
            <a:off x="3402196" y="1438139"/>
            <a:ext cx="3789892" cy="2062103"/>
          </a:xfrm>
          <a:prstGeom prst="rect">
            <a:avLst/>
          </a:prstGeom>
        </p:spPr>
        <p:txBody>
          <a:bodyPr wrap="square">
            <a:spAutoFit/>
          </a:bodyPr>
          <a:lstStyle/>
          <a:p>
            <a:pPr marL="285750" indent="-285750" algn="just">
              <a:buFont typeface="Wingdings" panose="05000000000000000000" pitchFamily="2" charset="2"/>
              <a:buChar char="n"/>
            </a:pPr>
            <a:r>
              <a:rPr lang="zh-CN" altLang="en-US" sz="1600" dirty="0">
                <a:solidFill>
                  <a:schemeClr val="accent1"/>
                </a:solidFill>
                <a:latin typeface="+mj-ea"/>
                <a:ea typeface="+mj-ea"/>
              </a:rPr>
              <a:t>坚定的政治立场。思想行动始终与党中央保持一致。</a:t>
            </a:r>
          </a:p>
          <a:p>
            <a:pPr marL="285750" indent="-285750" algn="just">
              <a:buFont typeface="Wingdings" panose="05000000000000000000" pitchFamily="2" charset="2"/>
              <a:buChar char="n"/>
            </a:pPr>
            <a:r>
              <a:rPr lang="zh-CN" altLang="en-US" sz="1600" dirty="0">
                <a:solidFill>
                  <a:schemeClr val="accent1"/>
                </a:solidFill>
                <a:latin typeface="+mj-ea"/>
                <a:ea typeface="+mj-ea"/>
              </a:rPr>
              <a:t>依法办事。依法依规行使权力。</a:t>
            </a:r>
          </a:p>
          <a:p>
            <a:pPr marL="285750" indent="-285750" algn="just">
              <a:buFont typeface="Wingdings" panose="05000000000000000000" pitchFamily="2" charset="2"/>
              <a:buChar char="n"/>
            </a:pPr>
            <a:r>
              <a:rPr lang="zh-CN" altLang="en-US" sz="1600" dirty="0">
                <a:solidFill>
                  <a:schemeClr val="accent1"/>
                </a:solidFill>
                <a:latin typeface="+mj-ea"/>
                <a:ea typeface="+mj-ea"/>
              </a:rPr>
              <a:t>扎实的民主作风。贯彻民主集中制，依靠集体的力量开展工作。</a:t>
            </a:r>
          </a:p>
          <a:p>
            <a:pPr marL="285750" indent="-285750" algn="just">
              <a:buFont typeface="Wingdings" panose="05000000000000000000" pitchFamily="2" charset="2"/>
              <a:buChar char="n"/>
            </a:pPr>
            <a:r>
              <a:rPr lang="zh-CN" altLang="en-US" sz="1600" dirty="0">
                <a:solidFill>
                  <a:schemeClr val="accent1"/>
                </a:solidFill>
                <a:latin typeface="+mj-ea"/>
                <a:ea typeface="+mj-ea"/>
              </a:rPr>
              <a:t>与时俱进，开拓创新的意识。</a:t>
            </a:r>
          </a:p>
          <a:p>
            <a:pPr marL="285750" indent="-285750" algn="just">
              <a:buFont typeface="Wingdings" panose="05000000000000000000" pitchFamily="2" charset="2"/>
              <a:buChar char="n"/>
            </a:pPr>
            <a:r>
              <a:rPr lang="zh-CN" altLang="en-US" sz="1600" dirty="0">
                <a:solidFill>
                  <a:schemeClr val="accent1"/>
                </a:solidFill>
                <a:latin typeface="+mj-ea"/>
                <a:ea typeface="+mj-ea"/>
              </a:rPr>
              <a:t>高尚的道德情操。严于律已，率先垂范。</a:t>
            </a:r>
          </a:p>
        </p:txBody>
      </p:sp>
      <p:sp>
        <p:nvSpPr>
          <p:cNvPr id="6" name="矩形 5"/>
          <p:cNvSpPr/>
          <p:nvPr/>
        </p:nvSpPr>
        <p:spPr>
          <a:xfrm>
            <a:off x="7838835" y="1759001"/>
            <a:ext cx="3729790" cy="830997"/>
          </a:xfrm>
          <a:prstGeom prst="rect">
            <a:avLst/>
          </a:prstGeom>
        </p:spPr>
        <p:txBody>
          <a:bodyPr wrap="square">
            <a:spAutoFit/>
          </a:bodyPr>
          <a:lstStyle/>
          <a:p>
            <a:pPr marL="285750" indent="-285750" algn="just">
              <a:buFont typeface="Wingdings" panose="05000000000000000000" pitchFamily="2" charset="2"/>
              <a:buChar char="n"/>
            </a:pPr>
            <a:r>
              <a:rPr lang="zh-CN" altLang="en-US" sz="1600" dirty="0">
                <a:solidFill>
                  <a:schemeClr val="accent1"/>
                </a:solidFill>
                <a:latin typeface="+mj-ea"/>
                <a:ea typeface="+mj-ea"/>
              </a:rPr>
              <a:t>与本职工作相适应的文化知识结构；</a:t>
            </a:r>
            <a:endParaRPr lang="en-US" altLang="zh-CN" sz="1600" dirty="0">
              <a:solidFill>
                <a:schemeClr val="accent1"/>
              </a:solidFill>
              <a:latin typeface="+mj-ea"/>
              <a:ea typeface="+mj-ea"/>
            </a:endParaRPr>
          </a:p>
          <a:p>
            <a:pPr marL="285750" indent="-285750" algn="just">
              <a:buFont typeface="Wingdings" panose="05000000000000000000" pitchFamily="2" charset="2"/>
              <a:buChar char="n"/>
            </a:pPr>
            <a:endParaRPr lang="en-US" altLang="zh-CN" sz="1600" dirty="0">
              <a:solidFill>
                <a:schemeClr val="accent1"/>
              </a:solidFill>
              <a:latin typeface="+mj-ea"/>
              <a:ea typeface="+mj-ea"/>
            </a:endParaRPr>
          </a:p>
          <a:p>
            <a:pPr marL="285750" indent="-285750" algn="just">
              <a:buFont typeface="Wingdings" panose="05000000000000000000" pitchFamily="2" charset="2"/>
              <a:buChar char="n"/>
            </a:pPr>
            <a:r>
              <a:rPr lang="zh-CN" altLang="en-US" sz="1600" dirty="0">
                <a:solidFill>
                  <a:schemeClr val="accent1"/>
                </a:solidFill>
                <a:latin typeface="+mj-ea"/>
                <a:ea typeface="+mj-ea"/>
              </a:rPr>
              <a:t>胜任基层领导工作的基本知识。</a:t>
            </a:r>
          </a:p>
        </p:txBody>
      </p:sp>
      <p:sp>
        <p:nvSpPr>
          <p:cNvPr id="8" name="矩形 7"/>
          <p:cNvSpPr/>
          <p:nvPr/>
        </p:nvSpPr>
        <p:spPr>
          <a:xfrm>
            <a:off x="3447309" y="4242087"/>
            <a:ext cx="3741821" cy="2123658"/>
          </a:xfrm>
          <a:prstGeom prst="rect">
            <a:avLst/>
          </a:prstGeom>
        </p:spPr>
        <p:txBody>
          <a:bodyPr wrap="square">
            <a:spAutoFit/>
          </a:bodyPr>
          <a:lstStyle/>
          <a:p>
            <a:pPr marL="285750" indent="-285750" algn="just">
              <a:buFont typeface="Wingdings" panose="05000000000000000000" pitchFamily="2" charset="2"/>
              <a:buChar char="n"/>
            </a:pPr>
            <a:r>
              <a:rPr lang="zh-CN" altLang="en-US" sz="1600" dirty="0">
                <a:solidFill>
                  <a:schemeClr val="accent1"/>
                </a:solidFill>
                <a:latin typeface="+mj-ea"/>
                <a:ea typeface="+mj-ea"/>
              </a:rPr>
              <a:t>创新能力。解决新问题，作出新贡献的能力。</a:t>
            </a:r>
          </a:p>
          <a:p>
            <a:pPr marL="285750" indent="-285750" algn="just">
              <a:buFont typeface="Wingdings" panose="05000000000000000000" pitchFamily="2" charset="2"/>
              <a:buChar char="n"/>
            </a:pPr>
            <a:r>
              <a:rPr lang="zh-CN" altLang="en-US" sz="1600" dirty="0">
                <a:solidFill>
                  <a:schemeClr val="accent1"/>
                </a:solidFill>
                <a:latin typeface="+mj-ea"/>
                <a:ea typeface="+mj-ea"/>
              </a:rPr>
              <a:t>决策能力。判断是非，权衡利弊，及时决策的能力。</a:t>
            </a:r>
          </a:p>
          <a:p>
            <a:pPr marL="285750" indent="-285750" algn="just">
              <a:buFont typeface="Wingdings" panose="05000000000000000000" pitchFamily="2" charset="2"/>
              <a:buChar char="n"/>
            </a:pPr>
            <a:r>
              <a:rPr lang="zh-CN" altLang="en-US" sz="1600" dirty="0">
                <a:solidFill>
                  <a:schemeClr val="accent1"/>
                </a:solidFill>
                <a:latin typeface="+mj-ea"/>
                <a:ea typeface="+mj-ea"/>
              </a:rPr>
              <a:t>组织协调能力。协调各种利益关系，凝聚各方力量的能力。</a:t>
            </a:r>
          </a:p>
          <a:p>
            <a:pPr marL="285750" indent="-285750" algn="just">
              <a:buFont typeface="Wingdings" panose="05000000000000000000" pitchFamily="2" charset="2"/>
              <a:buChar char="n"/>
            </a:pPr>
            <a:r>
              <a:rPr lang="zh-CN" altLang="en-US" sz="1600" dirty="0">
                <a:solidFill>
                  <a:schemeClr val="accent1"/>
                </a:solidFill>
                <a:latin typeface="+mj-ea"/>
                <a:ea typeface="+mj-ea"/>
              </a:rPr>
              <a:t>用人能力。要慧眼识人，善于用人举荐人。</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31" presetClass="entr" presetSubtype="0"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 calcmode="lin" valueType="num">
                                      <p:cBhvr>
                                        <p:cTn id="29" dur="500" fill="hold"/>
                                        <p:tgtEl>
                                          <p:spTgt spid="46"/>
                                        </p:tgtEl>
                                        <p:attrNameLst>
                                          <p:attrName>style.rotation</p:attrName>
                                        </p:attrNameLst>
                                      </p:cBhvr>
                                      <p:tavLst>
                                        <p:tav tm="0">
                                          <p:val>
                                            <p:fltVal val="90"/>
                                          </p:val>
                                        </p:tav>
                                        <p:tav tm="100000">
                                          <p:val>
                                            <p:fltVal val="0"/>
                                          </p:val>
                                        </p:tav>
                                      </p:tavLst>
                                    </p:anim>
                                    <p:animEffect transition="in" filter="fade">
                                      <p:cBhvr>
                                        <p:cTn id="30" dur="500"/>
                                        <p:tgtEl>
                                          <p:spTgt spid="46"/>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animEffect transition="in" filter="fade">
                                      <p:cBhvr>
                                        <p:cTn id="36" dur="500"/>
                                        <p:tgtEl>
                                          <p:spTgt spid="53"/>
                                        </p:tgtEl>
                                      </p:cBhvr>
                                    </p:animEffect>
                                  </p:childTnLst>
                                </p:cTn>
                              </p:par>
                            </p:childTnLst>
                          </p:cTn>
                        </p:par>
                        <p:par>
                          <p:cTn id="37" fill="hold">
                            <p:stCondLst>
                              <p:cond delay="2500"/>
                            </p:stCondLst>
                            <p:childTnLst>
                              <p:par>
                                <p:cTn id="38" presetID="31" presetClass="entr" presetSubtype="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400" fill="hold"/>
                                        <p:tgtEl>
                                          <p:spTgt spid="3"/>
                                        </p:tgtEl>
                                        <p:attrNameLst>
                                          <p:attrName>ppt_w</p:attrName>
                                        </p:attrNameLst>
                                      </p:cBhvr>
                                      <p:tavLst>
                                        <p:tav tm="0">
                                          <p:val>
                                            <p:fltVal val="0"/>
                                          </p:val>
                                        </p:tav>
                                        <p:tav tm="100000">
                                          <p:val>
                                            <p:strVal val="#ppt_w"/>
                                          </p:val>
                                        </p:tav>
                                      </p:tavLst>
                                    </p:anim>
                                    <p:anim calcmode="lin" valueType="num">
                                      <p:cBhvr>
                                        <p:cTn id="41" dur="400" fill="hold"/>
                                        <p:tgtEl>
                                          <p:spTgt spid="3"/>
                                        </p:tgtEl>
                                        <p:attrNameLst>
                                          <p:attrName>ppt_h</p:attrName>
                                        </p:attrNameLst>
                                      </p:cBhvr>
                                      <p:tavLst>
                                        <p:tav tm="0">
                                          <p:val>
                                            <p:fltVal val="0"/>
                                          </p:val>
                                        </p:tav>
                                        <p:tav tm="100000">
                                          <p:val>
                                            <p:strVal val="#ppt_h"/>
                                          </p:val>
                                        </p:tav>
                                      </p:tavLst>
                                    </p:anim>
                                    <p:anim calcmode="lin" valueType="num">
                                      <p:cBhvr>
                                        <p:cTn id="42" dur="400" fill="hold"/>
                                        <p:tgtEl>
                                          <p:spTgt spid="3"/>
                                        </p:tgtEl>
                                        <p:attrNameLst>
                                          <p:attrName>style.rotation</p:attrName>
                                        </p:attrNameLst>
                                      </p:cBhvr>
                                      <p:tavLst>
                                        <p:tav tm="0">
                                          <p:val>
                                            <p:fltVal val="90"/>
                                          </p:val>
                                        </p:tav>
                                        <p:tav tm="100000">
                                          <p:val>
                                            <p:fltVal val="0"/>
                                          </p:val>
                                        </p:tav>
                                      </p:tavLst>
                                    </p:anim>
                                    <p:animEffect transition="in" filter="fade">
                                      <p:cBhvr>
                                        <p:cTn id="43" dur="400"/>
                                        <p:tgtEl>
                                          <p:spTgt spid="3"/>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cBhvr>
                                        <p:cTn id="54" dur="400" fill="hold"/>
                                        <p:tgtEl>
                                          <p:spTgt spid="65"/>
                                        </p:tgtEl>
                                        <p:attrNameLst>
                                          <p:attrName>ppt_w</p:attrName>
                                        </p:attrNameLst>
                                      </p:cBhvr>
                                      <p:tavLst>
                                        <p:tav tm="0">
                                          <p:val>
                                            <p:fltVal val="0"/>
                                          </p:val>
                                        </p:tav>
                                        <p:tav tm="100000">
                                          <p:val>
                                            <p:strVal val="#ppt_w"/>
                                          </p:val>
                                        </p:tav>
                                      </p:tavLst>
                                    </p:anim>
                                    <p:anim calcmode="lin" valueType="num">
                                      <p:cBhvr>
                                        <p:cTn id="55" dur="400" fill="hold"/>
                                        <p:tgtEl>
                                          <p:spTgt spid="65"/>
                                        </p:tgtEl>
                                        <p:attrNameLst>
                                          <p:attrName>ppt_h</p:attrName>
                                        </p:attrNameLst>
                                      </p:cBhvr>
                                      <p:tavLst>
                                        <p:tav tm="0">
                                          <p:val>
                                            <p:fltVal val="0"/>
                                          </p:val>
                                        </p:tav>
                                        <p:tav tm="100000">
                                          <p:val>
                                            <p:strVal val="#ppt_h"/>
                                          </p:val>
                                        </p:tav>
                                      </p:tavLst>
                                    </p:anim>
                                    <p:anim calcmode="lin" valueType="num">
                                      <p:cBhvr>
                                        <p:cTn id="56" dur="400" fill="hold"/>
                                        <p:tgtEl>
                                          <p:spTgt spid="65"/>
                                        </p:tgtEl>
                                        <p:attrNameLst>
                                          <p:attrName>style.rotation</p:attrName>
                                        </p:attrNameLst>
                                      </p:cBhvr>
                                      <p:tavLst>
                                        <p:tav tm="0">
                                          <p:val>
                                            <p:fltVal val="90"/>
                                          </p:val>
                                        </p:tav>
                                        <p:tav tm="100000">
                                          <p:val>
                                            <p:fltVal val="0"/>
                                          </p:val>
                                        </p:tav>
                                      </p:tavLst>
                                    </p:anim>
                                    <p:animEffect transition="in" filter="fade">
                                      <p:cBhvr>
                                        <p:cTn id="57" dur="400"/>
                                        <p:tgtEl>
                                          <p:spTgt spid="65"/>
                                        </p:tgtEl>
                                      </p:cBhvr>
                                    </p:animEffect>
                                  </p:childTnLst>
                                </p:cTn>
                              </p:par>
                            </p:childTnLst>
                          </p:cTn>
                        </p:par>
                        <p:par>
                          <p:cTn id="58" fill="hold">
                            <p:stCondLst>
                              <p:cond delay="4000"/>
                            </p:stCondLst>
                            <p:childTnLst>
                              <p:par>
                                <p:cTn id="59" presetID="22" presetClass="entr" presetSubtype="1"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up)">
                                      <p:cBhvr>
                                        <p:cTn id="61" dur="500"/>
                                        <p:tgtEl>
                                          <p:spTgt spid="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wipe(up)">
                                      <p:cBhvr>
                                        <p:cTn id="64" dur="500"/>
                                        <p:tgtEl>
                                          <p:spTgt spid="56"/>
                                        </p:tgtEl>
                                      </p:cBhvr>
                                    </p:animEffect>
                                  </p:childTnLst>
                                </p:cTn>
                              </p:par>
                            </p:childTnLst>
                          </p:cTn>
                        </p:par>
                        <p:par>
                          <p:cTn id="65" fill="hold">
                            <p:stCondLst>
                              <p:cond delay="4500"/>
                            </p:stCondLst>
                            <p:childTnLst>
                              <p:par>
                                <p:cTn id="66" presetID="31" presetClass="entr" presetSubtype="0"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p:cTn id="68" dur="400" fill="hold"/>
                                        <p:tgtEl>
                                          <p:spTgt spid="66"/>
                                        </p:tgtEl>
                                        <p:attrNameLst>
                                          <p:attrName>ppt_w</p:attrName>
                                        </p:attrNameLst>
                                      </p:cBhvr>
                                      <p:tavLst>
                                        <p:tav tm="0">
                                          <p:val>
                                            <p:fltVal val="0"/>
                                          </p:val>
                                        </p:tav>
                                        <p:tav tm="100000">
                                          <p:val>
                                            <p:strVal val="#ppt_w"/>
                                          </p:val>
                                        </p:tav>
                                      </p:tavLst>
                                    </p:anim>
                                    <p:anim calcmode="lin" valueType="num">
                                      <p:cBhvr>
                                        <p:cTn id="69" dur="400" fill="hold"/>
                                        <p:tgtEl>
                                          <p:spTgt spid="66"/>
                                        </p:tgtEl>
                                        <p:attrNameLst>
                                          <p:attrName>ppt_h</p:attrName>
                                        </p:attrNameLst>
                                      </p:cBhvr>
                                      <p:tavLst>
                                        <p:tav tm="0">
                                          <p:val>
                                            <p:fltVal val="0"/>
                                          </p:val>
                                        </p:tav>
                                        <p:tav tm="100000">
                                          <p:val>
                                            <p:strVal val="#ppt_h"/>
                                          </p:val>
                                        </p:tav>
                                      </p:tavLst>
                                    </p:anim>
                                    <p:anim calcmode="lin" valueType="num">
                                      <p:cBhvr>
                                        <p:cTn id="70" dur="400" fill="hold"/>
                                        <p:tgtEl>
                                          <p:spTgt spid="66"/>
                                        </p:tgtEl>
                                        <p:attrNameLst>
                                          <p:attrName>style.rotation</p:attrName>
                                        </p:attrNameLst>
                                      </p:cBhvr>
                                      <p:tavLst>
                                        <p:tav tm="0">
                                          <p:val>
                                            <p:fltVal val="90"/>
                                          </p:val>
                                        </p:tav>
                                        <p:tav tm="100000">
                                          <p:val>
                                            <p:fltVal val="0"/>
                                          </p:val>
                                        </p:tav>
                                      </p:tavLst>
                                    </p:anim>
                                    <p:animEffect transition="in" filter="fade">
                                      <p:cBhvr>
                                        <p:cTn id="71" dur="400"/>
                                        <p:tgtEl>
                                          <p:spTgt spid="66"/>
                                        </p:tgtEl>
                                      </p:cBhvr>
                                    </p:animEffect>
                                  </p:childTnLst>
                                </p:cTn>
                              </p:par>
                            </p:childTnLst>
                          </p:cTn>
                        </p:par>
                        <p:par>
                          <p:cTn id="72" fill="hold">
                            <p:stCondLst>
                              <p:cond delay="5000"/>
                            </p:stCondLst>
                            <p:childTnLst>
                              <p:par>
                                <p:cTn id="73" presetID="22" presetClass="entr" presetSubtype="1"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up)">
                                      <p:cBhvr>
                                        <p:cTn id="75" dur="500"/>
                                        <p:tgtEl>
                                          <p:spTgt spid="8"/>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up)">
                                      <p:cBhvr>
                                        <p:cTn id="78" dur="500"/>
                                        <p:tgtEl>
                                          <p:spTgt spid="55"/>
                                        </p:tgtEl>
                                      </p:cBhvr>
                                    </p:animEffect>
                                  </p:childTnLst>
                                </p:cTn>
                              </p:par>
                            </p:childTnLst>
                          </p:cTn>
                        </p:par>
                        <p:par>
                          <p:cTn id="79" fill="hold">
                            <p:stCondLst>
                              <p:cond delay="5500"/>
                            </p:stCondLst>
                            <p:childTnLst>
                              <p:par>
                                <p:cTn id="80" presetID="31" presetClass="entr" presetSubtype="0"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400" fill="hold"/>
                                        <p:tgtEl>
                                          <p:spTgt spid="67"/>
                                        </p:tgtEl>
                                        <p:attrNameLst>
                                          <p:attrName>ppt_w</p:attrName>
                                        </p:attrNameLst>
                                      </p:cBhvr>
                                      <p:tavLst>
                                        <p:tav tm="0">
                                          <p:val>
                                            <p:fltVal val="0"/>
                                          </p:val>
                                        </p:tav>
                                        <p:tav tm="100000">
                                          <p:val>
                                            <p:strVal val="#ppt_w"/>
                                          </p:val>
                                        </p:tav>
                                      </p:tavLst>
                                    </p:anim>
                                    <p:anim calcmode="lin" valueType="num">
                                      <p:cBhvr>
                                        <p:cTn id="83" dur="400" fill="hold"/>
                                        <p:tgtEl>
                                          <p:spTgt spid="67"/>
                                        </p:tgtEl>
                                        <p:attrNameLst>
                                          <p:attrName>ppt_h</p:attrName>
                                        </p:attrNameLst>
                                      </p:cBhvr>
                                      <p:tavLst>
                                        <p:tav tm="0">
                                          <p:val>
                                            <p:fltVal val="0"/>
                                          </p:val>
                                        </p:tav>
                                        <p:tav tm="100000">
                                          <p:val>
                                            <p:strVal val="#ppt_h"/>
                                          </p:val>
                                        </p:tav>
                                      </p:tavLst>
                                    </p:anim>
                                    <p:anim calcmode="lin" valueType="num">
                                      <p:cBhvr>
                                        <p:cTn id="84" dur="400" fill="hold"/>
                                        <p:tgtEl>
                                          <p:spTgt spid="67"/>
                                        </p:tgtEl>
                                        <p:attrNameLst>
                                          <p:attrName>style.rotation</p:attrName>
                                        </p:attrNameLst>
                                      </p:cBhvr>
                                      <p:tavLst>
                                        <p:tav tm="0">
                                          <p:val>
                                            <p:fltVal val="90"/>
                                          </p:val>
                                        </p:tav>
                                        <p:tav tm="100000">
                                          <p:val>
                                            <p:fltVal val="0"/>
                                          </p:val>
                                        </p:tav>
                                      </p:tavLst>
                                    </p:anim>
                                    <p:animEffect transition="in" filter="fade">
                                      <p:cBhvr>
                                        <p:cTn id="85" dur="400"/>
                                        <p:tgtEl>
                                          <p:spTgt spid="67"/>
                                        </p:tgtEl>
                                      </p:cBhvr>
                                    </p:animEffect>
                                  </p:childTnLst>
                                </p:cTn>
                              </p:par>
                            </p:childTnLst>
                          </p:cTn>
                        </p:par>
                        <p:par>
                          <p:cTn id="86" fill="hold">
                            <p:stCondLst>
                              <p:cond delay="6000"/>
                            </p:stCondLst>
                            <p:childTnLst>
                              <p:par>
                                <p:cTn id="87" presetID="22" presetClass="entr" presetSubtype="1"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up)">
                                      <p:cBhvr>
                                        <p:cTn id="89" dur="500"/>
                                        <p:tgtEl>
                                          <p:spTgt spid="33"/>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up)">
                                      <p:cBhvr>
                                        <p:cTn id="9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 grpId="0" animBg="1"/>
      <p:bldP spid="56" grpId="0" animBg="1"/>
      <p:bldP spid="64" grpId="0" animBg="1"/>
      <p:bldP spid="26" grpId="0"/>
      <p:bldP spid="27" grpId="0" animBg="1"/>
      <p:bldP spid="27" grpId="1" animBg="1"/>
      <p:bldP spid="28" grpId="0"/>
      <p:bldP spid="33" grpId="0"/>
      <p:bldP spid="53" grpId="0"/>
      <p:bldP spid="3" grpId="0" animBg="1"/>
      <p:bldP spid="65" grpId="0" animBg="1"/>
      <p:bldP spid="66" grpId="0" animBg="1"/>
      <p:bldP spid="67" grpId="0" animBg="1"/>
      <p:bldP spid="4" grpId="0"/>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9"/>
          <p:cNvSpPr>
            <a:spLocks noChangeArrowheads="1"/>
          </p:cNvSpPr>
          <p:nvPr/>
        </p:nvSpPr>
        <p:spPr bwMode="auto">
          <a:xfrm>
            <a:off x="2198388" y="2586147"/>
            <a:ext cx="109164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800" b="1" i="0" u="none" strike="noStrike" kern="0" cap="none" spc="0" normalizeH="0" baseline="0" noProof="0" dirty="0">
                <a:ln>
                  <a:noFill/>
                </a:ln>
                <a:effectLst/>
                <a:uLnTx/>
                <a:uFillTx/>
                <a:latin typeface="+mj-ea"/>
                <a:ea typeface="+mj-ea"/>
                <a:cs typeface="宋体" panose="02010600030101010101" pitchFamily="2" charset="-122"/>
              </a:rPr>
              <a:t>4</a:t>
            </a:r>
            <a:endParaRPr kumimoji="0" lang="zh-CN" altLang="zh-CN" sz="2000" b="1" i="0" u="none" strike="noStrike" kern="0" cap="none" spc="0" normalizeH="0" baseline="0" noProof="0" dirty="0">
              <a:ln>
                <a:noFill/>
              </a:ln>
              <a:effectLst/>
              <a:uLnTx/>
              <a:uFillTx/>
              <a:latin typeface="+mj-ea"/>
              <a:ea typeface="+mj-ea"/>
              <a:cs typeface="宋体" panose="02010600030101010101" pitchFamily="2" charset="-122"/>
            </a:endParaRPr>
          </a:p>
        </p:txBody>
      </p:sp>
      <p:sp>
        <p:nvSpPr>
          <p:cNvPr id="19" name="Freeform 5"/>
          <p:cNvSpPr/>
          <p:nvPr/>
        </p:nvSpPr>
        <p:spPr bwMode="auto">
          <a:xfrm>
            <a:off x="1780914" y="2679737"/>
            <a:ext cx="1926594" cy="1928516"/>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chemeClr val="tx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TextBox 20"/>
          <p:cNvSpPr txBox="1"/>
          <p:nvPr/>
        </p:nvSpPr>
        <p:spPr>
          <a:xfrm>
            <a:off x="4010382" y="2472383"/>
            <a:ext cx="6840527" cy="1200329"/>
          </a:xfrm>
          <a:prstGeom prst="rect">
            <a:avLst/>
          </a:prstGeom>
          <a:noFill/>
        </p:spPr>
        <p:txBody>
          <a:bodyPr wrap="square" rtlCol="0">
            <a:spAutoFit/>
          </a:bodyPr>
          <a:lstStyle>
            <a:defPPr>
              <a:defRPr lang="zh-CN"/>
            </a:defPPr>
            <a:lvl1pPr>
              <a:defRPr sz="5400" b="1">
                <a:solidFill>
                  <a:srgbClr val="C00000"/>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72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党支部日常实务</a:t>
            </a:r>
          </a:p>
        </p:txBody>
      </p:sp>
      <p:sp>
        <p:nvSpPr>
          <p:cNvPr id="21" name="Oval 39"/>
          <p:cNvSpPr>
            <a:spLocks noChangeAspect="1" noChangeArrowheads="1"/>
          </p:cNvSpPr>
          <p:nvPr/>
        </p:nvSpPr>
        <p:spPr bwMode="auto">
          <a:xfrm>
            <a:off x="4091250" y="3773963"/>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endParaRPr>
          </a:p>
        </p:txBody>
      </p:sp>
      <p:sp>
        <p:nvSpPr>
          <p:cNvPr id="22" name="TextBox 30"/>
          <p:cNvSpPr txBox="1"/>
          <p:nvPr/>
        </p:nvSpPr>
        <p:spPr>
          <a:xfrm>
            <a:off x="4307250" y="3682521"/>
            <a:ext cx="2400356"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mj-ea"/>
                <a:ea typeface="+mj-ea"/>
              </a:rPr>
              <a:t>党支部党员大会</a:t>
            </a:r>
          </a:p>
        </p:txBody>
      </p:sp>
      <p:sp>
        <p:nvSpPr>
          <p:cNvPr id="23" name="Oval 39"/>
          <p:cNvSpPr>
            <a:spLocks noChangeAspect="1" noChangeArrowheads="1"/>
          </p:cNvSpPr>
          <p:nvPr/>
        </p:nvSpPr>
        <p:spPr bwMode="auto">
          <a:xfrm>
            <a:off x="4091250" y="4143295"/>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endParaRPr>
          </a:p>
        </p:txBody>
      </p:sp>
      <p:sp>
        <p:nvSpPr>
          <p:cNvPr id="24" name="TextBox 36"/>
          <p:cNvSpPr txBox="1"/>
          <p:nvPr/>
        </p:nvSpPr>
        <p:spPr>
          <a:xfrm>
            <a:off x="4307250" y="4051853"/>
            <a:ext cx="2534375"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mj-ea"/>
                <a:ea typeface="+mj-ea"/>
              </a:rPr>
              <a:t>民主评议党员制度</a:t>
            </a:r>
            <a:endParaRPr kumimoji="0" lang="en-US" altLang="zh-CN" sz="1800" b="0" i="0" u="none" strike="noStrike" kern="0" cap="none" spc="0" normalizeH="0" baseline="0" noProof="0" dirty="0">
              <a:ln>
                <a:noFill/>
              </a:ln>
              <a:solidFill>
                <a:schemeClr val="bg1"/>
              </a:solidFill>
              <a:effectLst/>
              <a:uLnTx/>
              <a:uFillTx/>
              <a:latin typeface="+mj-ea"/>
              <a:ea typeface="+mj-ea"/>
            </a:endParaRPr>
          </a:p>
        </p:txBody>
      </p:sp>
      <p:sp>
        <p:nvSpPr>
          <p:cNvPr id="25" name="Oval 39"/>
          <p:cNvSpPr>
            <a:spLocks noChangeAspect="1" noChangeArrowheads="1"/>
          </p:cNvSpPr>
          <p:nvPr/>
        </p:nvSpPr>
        <p:spPr bwMode="auto">
          <a:xfrm>
            <a:off x="7195397" y="3773963"/>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endParaRPr>
          </a:p>
        </p:txBody>
      </p:sp>
      <p:sp>
        <p:nvSpPr>
          <p:cNvPr id="26" name="TextBox 30"/>
          <p:cNvSpPr txBox="1"/>
          <p:nvPr/>
        </p:nvSpPr>
        <p:spPr>
          <a:xfrm>
            <a:off x="7411397" y="3682521"/>
            <a:ext cx="2400356"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mj-ea"/>
                <a:ea typeface="+mj-ea"/>
              </a:rPr>
              <a:t>党支部委员会</a:t>
            </a:r>
            <a:endParaRPr kumimoji="0" lang="en-US" altLang="zh-CN" sz="1800" b="0" i="0" u="none" strike="noStrike" kern="0" cap="none" spc="0" normalizeH="0" baseline="0" noProof="0" dirty="0">
              <a:ln>
                <a:noFill/>
              </a:ln>
              <a:solidFill>
                <a:schemeClr val="bg1"/>
              </a:solidFill>
              <a:effectLst/>
              <a:uLnTx/>
              <a:uFillTx/>
              <a:latin typeface="+mj-ea"/>
              <a:ea typeface="+mj-ea"/>
            </a:endParaRPr>
          </a:p>
        </p:txBody>
      </p:sp>
      <p:sp>
        <p:nvSpPr>
          <p:cNvPr id="27" name="Oval 39"/>
          <p:cNvSpPr>
            <a:spLocks noChangeAspect="1" noChangeArrowheads="1"/>
          </p:cNvSpPr>
          <p:nvPr/>
        </p:nvSpPr>
        <p:spPr bwMode="auto">
          <a:xfrm>
            <a:off x="7195397" y="4143295"/>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endParaRPr>
          </a:p>
        </p:txBody>
      </p:sp>
      <p:sp>
        <p:nvSpPr>
          <p:cNvPr id="28" name="TextBox 36"/>
          <p:cNvSpPr txBox="1"/>
          <p:nvPr/>
        </p:nvSpPr>
        <p:spPr>
          <a:xfrm>
            <a:off x="7411397" y="4051853"/>
            <a:ext cx="2773499" cy="369332"/>
          </a:xfrm>
          <a:prstGeom prst="rect">
            <a:avLst/>
          </a:prstGeom>
          <a:noFill/>
        </p:spPr>
        <p:txBody>
          <a:bodyPr wrap="square" rtlCol="0">
            <a:spAutoFit/>
          </a:bodyPr>
          <a:lstStyle>
            <a:defPPr>
              <a:defRPr lang="zh-CN"/>
            </a:defPPr>
            <a:lvl1pPr marL="0" marR="0" lvl="0" indent="0"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a:ln>
                  <a:noFill/>
                </a:ln>
                <a:solidFill>
                  <a:schemeClr val="bg1"/>
                </a:solidFill>
                <a:effectLst/>
                <a:uLnTx/>
                <a:uFillTx/>
                <a:latin typeface="+mj-ea"/>
                <a:ea typeface="+mj-ea"/>
              </a:defRPr>
            </a:lvl1pPr>
          </a:lstStyle>
          <a:p>
            <a:r>
              <a:rPr lang="zh-CN" altLang="en-US" dirty="0"/>
              <a:t>党员发展工作</a:t>
            </a:r>
          </a:p>
        </p:txBody>
      </p:sp>
      <p:pic>
        <p:nvPicPr>
          <p:cNvPr id="15"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39"/>
          <p:cNvSpPr>
            <a:spLocks noChangeAspect="1" noChangeArrowheads="1"/>
          </p:cNvSpPr>
          <p:nvPr/>
        </p:nvSpPr>
        <p:spPr bwMode="auto">
          <a:xfrm>
            <a:off x="4091250" y="4492211"/>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1"/>
              </a:solidFill>
              <a:effectLst/>
              <a:uLnTx/>
              <a:uFillTx/>
            </a:endParaRPr>
          </a:p>
        </p:txBody>
      </p:sp>
      <p:sp>
        <p:nvSpPr>
          <p:cNvPr id="29" name="TextBox 36"/>
          <p:cNvSpPr txBox="1"/>
          <p:nvPr/>
        </p:nvSpPr>
        <p:spPr>
          <a:xfrm>
            <a:off x="4307250" y="4400769"/>
            <a:ext cx="2534375"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800" kern="0" dirty="0">
                <a:solidFill>
                  <a:schemeClr val="bg1"/>
                </a:solidFill>
              </a:rPr>
              <a:t>党支部选举</a:t>
            </a:r>
            <a:endParaRPr kumimoji="0" lang="en-US" altLang="zh-CN" sz="1800" b="0" i="0" u="none" strike="noStrike" kern="0" cap="none" spc="0" normalizeH="0" baseline="0" noProof="0" dirty="0">
              <a:ln>
                <a:noFill/>
              </a:ln>
              <a:solidFill>
                <a:schemeClr val="bg1"/>
              </a:solidFill>
              <a:effectLst/>
              <a:uLnTx/>
              <a:uFillTx/>
              <a:latin typeface="+mj-ea"/>
              <a:ea typeface="+mj-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par>
                          <p:cTn id="11" fill="hold">
                            <p:stCondLst>
                              <p:cond delay="500"/>
                            </p:stCondLst>
                            <p:childTnLst>
                              <p:par>
                                <p:cTn id="12" presetID="16" presetClass="entr" presetSubtype="42"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outHorizontal)">
                                      <p:cBhvr>
                                        <p:cTn id="14" dur="500"/>
                                        <p:tgtEl>
                                          <p:spTgt spid="19"/>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400" fill="hold"/>
                                        <p:tgtEl>
                                          <p:spTgt spid="18"/>
                                        </p:tgtEl>
                                        <p:attrNameLst>
                                          <p:attrName>ppt_w</p:attrName>
                                        </p:attrNameLst>
                                      </p:cBhvr>
                                      <p:tavLst>
                                        <p:tav tm="0">
                                          <p:val>
                                            <p:fltVal val="0"/>
                                          </p:val>
                                        </p:tav>
                                        <p:tav tm="100000">
                                          <p:val>
                                            <p:strVal val="#ppt_w"/>
                                          </p:val>
                                        </p:tav>
                                      </p:tavLst>
                                    </p:anim>
                                    <p:anim calcmode="lin" valueType="num">
                                      <p:cBhvr>
                                        <p:cTn id="19" dur="400" fill="hold"/>
                                        <p:tgtEl>
                                          <p:spTgt spid="18"/>
                                        </p:tgtEl>
                                        <p:attrNameLst>
                                          <p:attrName>ppt_h</p:attrName>
                                        </p:attrNameLst>
                                      </p:cBhvr>
                                      <p:tavLst>
                                        <p:tav tm="0">
                                          <p:val>
                                            <p:fltVal val="0"/>
                                          </p:val>
                                        </p:tav>
                                        <p:tav tm="100000">
                                          <p:val>
                                            <p:strVal val="#ppt_h"/>
                                          </p:val>
                                        </p:tav>
                                      </p:tavLst>
                                    </p:anim>
                                    <p:anim calcmode="lin" valueType="num">
                                      <p:cBhvr>
                                        <p:cTn id="20" dur="400" fill="hold"/>
                                        <p:tgtEl>
                                          <p:spTgt spid="18"/>
                                        </p:tgtEl>
                                        <p:attrNameLst>
                                          <p:attrName>style.rotation</p:attrName>
                                        </p:attrNameLst>
                                      </p:cBhvr>
                                      <p:tavLst>
                                        <p:tav tm="0">
                                          <p:val>
                                            <p:fltVal val="90"/>
                                          </p:val>
                                        </p:tav>
                                        <p:tav tm="100000">
                                          <p:val>
                                            <p:fltVal val="0"/>
                                          </p:val>
                                        </p:tav>
                                      </p:tavLst>
                                    </p:anim>
                                    <p:animEffect transition="in" filter="fade">
                                      <p:cBhvr>
                                        <p:cTn id="21" dur="400"/>
                                        <p:tgtEl>
                                          <p:spTgt spid="18"/>
                                        </p:tgtEl>
                                      </p:cBhvr>
                                    </p:animEffect>
                                  </p:childTnLst>
                                </p:cTn>
                              </p:par>
                            </p:childTnLst>
                          </p:cTn>
                        </p:par>
                        <p:par>
                          <p:cTn id="22" fill="hold">
                            <p:stCondLst>
                              <p:cond delay="15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20"/>
                                        </p:tgtEl>
                                        <p:attrNameLst>
                                          <p:attrName>style.visibility</p:attrName>
                                        </p:attrNameLst>
                                      </p:cBhvr>
                                      <p:to>
                                        <p:strVal val="visible"/>
                                      </p:to>
                                    </p:set>
                                    <p:anim by="(-#ppt_w*2)" calcmode="lin" valueType="num">
                                      <p:cBhvr rctx="PPT">
                                        <p:cTn id="25" dur="300" autoRev="1" fill="hold">
                                          <p:stCondLst>
                                            <p:cond delay="0"/>
                                          </p:stCondLst>
                                        </p:cTn>
                                        <p:tgtEl>
                                          <p:spTgt spid="20"/>
                                        </p:tgtEl>
                                        <p:attrNameLst>
                                          <p:attrName>ppt_w</p:attrName>
                                        </p:attrNameLst>
                                      </p:cBhvr>
                                    </p:anim>
                                    <p:anim by="(#ppt_w*0.50)" calcmode="lin" valueType="num">
                                      <p:cBhvr>
                                        <p:cTn id="26" dur="300" decel="50000" autoRev="1" fill="hold">
                                          <p:stCondLst>
                                            <p:cond delay="0"/>
                                          </p:stCondLst>
                                        </p:cTn>
                                        <p:tgtEl>
                                          <p:spTgt spid="20"/>
                                        </p:tgtEl>
                                        <p:attrNameLst>
                                          <p:attrName>ppt_x</p:attrName>
                                        </p:attrNameLst>
                                      </p:cBhvr>
                                    </p:anim>
                                    <p:anim from="(-#ppt_h/2)" to="(#ppt_y)" calcmode="lin" valueType="num">
                                      <p:cBhvr>
                                        <p:cTn id="27" dur="600" fill="hold">
                                          <p:stCondLst>
                                            <p:cond delay="0"/>
                                          </p:stCondLst>
                                        </p:cTn>
                                        <p:tgtEl>
                                          <p:spTgt spid="20"/>
                                        </p:tgtEl>
                                        <p:attrNameLst>
                                          <p:attrName>ppt_y</p:attrName>
                                        </p:attrNameLst>
                                      </p:cBhvr>
                                    </p:anim>
                                    <p:animRot by="21600000">
                                      <p:cBhvr>
                                        <p:cTn id="28" dur="600" fill="hold">
                                          <p:stCondLst>
                                            <p:cond delay="0"/>
                                          </p:stCondLst>
                                        </p:cTn>
                                        <p:tgtEl>
                                          <p:spTgt spid="20"/>
                                        </p:tgtEl>
                                        <p:attrNameLst>
                                          <p:attrName>r</p:attrName>
                                        </p:attrNameLst>
                                      </p:cBhvr>
                                    </p:animRot>
                                  </p:childTnLst>
                                </p:cTn>
                              </p:par>
                            </p:childTnLst>
                          </p:cTn>
                        </p:par>
                        <p:par>
                          <p:cTn id="29" fill="hold">
                            <p:stCondLst>
                              <p:cond delay="2360"/>
                            </p:stCondLst>
                            <p:childTnLst>
                              <p:par>
                                <p:cTn id="30" presetID="2" presetClass="entr" presetSubtype="12"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0-#ppt_w/2"/>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1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2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0-#ppt_w/2"/>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30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0-#ppt_w/2"/>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40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0-#ppt_w/2"/>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par>
                          <p:cTn id="50" fill="hold">
                            <p:stCondLst>
                              <p:cond delay="2860"/>
                            </p:stCondLst>
                            <p:childTnLst>
                              <p:par>
                                <p:cTn id="51" presetID="2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left)">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animBg="1"/>
      <p:bldP spid="22" grpId="0"/>
      <p:bldP spid="23" grpId="0" animBg="1"/>
      <p:bldP spid="24" grpId="0"/>
      <p:bldP spid="25" grpId="0" animBg="1"/>
      <p:bldP spid="26" grpId="0"/>
      <p:bldP spid="27" grpId="0" animBg="1"/>
      <p:bldP spid="28" grpId="0"/>
      <p:bldP spid="17" grpId="0" animBg="1"/>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党支部党员大会</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一</a:t>
            </a:r>
          </a:p>
        </p:txBody>
      </p:sp>
      <p:sp>
        <p:nvSpPr>
          <p:cNvPr id="2" name="矩形 1"/>
          <p:cNvSpPr/>
          <p:nvPr/>
        </p:nvSpPr>
        <p:spPr>
          <a:xfrm>
            <a:off x="899187" y="1734109"/>
            <a:ext cx="9951721" cy="646331"/>
          </a:xfrm>
          <a:prstGeom prst="rect">
            <a:avLst/>
          </a:prstGeom>
          <a:noFill/>
        </p:spPr>
        <p:txBody>
          <a:bodyPr wrap="square" rtlCol="0">
            <a:spAutoFit/>
          </a:bodyPr>
          <a:lstStyle/>
          <a:p>
            <a:pPr algn="just" eaLnBrk="1"/>
            <a:r>
              <a:rPr lang="zh-CN" altLang="en-US" dirty="0">
                <a:solidFill>
                  <a:schemeClr val="accent1"/>
                </a:solidFill>
                <a:latin typeface="+mn-ea"/>
                <a:ea typeface="+mn-ea"/>
              </a:rPr>
              <a:t>做好党支部党员大会的会前准备，是开好大会的重要环节之一，党支部委员会要在以下几方面做好会前准备：</a:t>
            </a:r>
          </a:p>
        </p:txBody>
      </p:sp>
      <p:sp>
        <p:nvSpPr>
          <p:cNvPr id="3" name="矩形 2"/>
          <p:cNvSpPr/>
          <p:nvPr/>
        </p:nvSpPr>
        <p:spPr>
          <a:xfrm>
            <a:off x="899187" y="1113897"/>
            <a:ext cx="1912703" cy="461665"/>
          </a:xfrm>
          <a:prstGeom prst="rect">
            <a:avLst/>
          </a:prstGeom>
        </p:spPr>
        <p:txBody>
          <a:bodyPr wrap="none">
            <a:spAutoFit/>
          </a:bodyPr>
          <a:lstStyle/>
          <a:p>
            <a:pPr eaLnBrk="1"/>
            <a:r>
              <a:rPr lang="en-US" altLang="zh-CN" sz="2400" b="1" dirty="0">
                <a:latin typeface="+mj-ea"/>
                <a:ea typeface="+mj-ea"/>
              </a:rPr>
              <a:t>1</a:t>
            </a:r>
            <a:r>
              <a:rPr lang="zh-CN" altLang="en-US" sz="2400" b="1" dirty="0">
                <a:latin typeface="+mj-ea"/>
                <a:ea typeface="+mj-ea"/>
              </a:rPr>
              <a:t>、会前准备</a:t>
            </a:r>
          </a:p>
        </p:txBody>
      </p:sp>
      <p:sp>
        <p:nvSpPr>
          <p:cNvPr id="4" name="椭圆 3"/>
          <p:cNvSpPr/>
          <p:nvPr/>
        </p:nvSpPr>
        <p:spPr bwMode="auto">
          <a:xfrm>
            <a:off x="1587192" y="2769819"/>
            <a:ext cx="1728192" cy="1728192"/>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5" name="矩形 4"/>
          <p:cNvSpPr/>
          <p:nvPr/>
        </p:nvSpPr>
        <p:spPr>
          <a:xfrm>
            <a:off x="1900160" y="3206063"/>
            <a:ext cx="1102255" cy="830997"/>
          </a:xfrm>
          <a:prstGeom prst="rect">
            <a:avLst/>
          </a:prstGeom>
        </p:spPr>
        <p:txBody>
          <a:bodyPr wrap="square">
            <a:spAutoFit/>
          </a:bodyPr>
          <a:lstStyle/>
          <a:p>
            <a:pPr algn="ctr"/>
            <a:r>
              <a:rPr lang="zh-CN" altLang="en-US" sz="2400" b="1" dirty="0">
                <a:solidFill>
                  <a:schemeClr val="bg2"/>
                </a:solidFill>
                <a:latin typeface="+mj-ea"/>
                <a:ea typeface="+mj-ea"/>
              </a:rPr>
              <a:t>明确会议议题</a:t>
            </a:r>
          </a:p>
        </p:txBody>
      </p:sp>
      <p:sp>
        <p:nvSpPr>
          <p:cNvPr id="10" name="椭圆 9"/>
          <p:cNvSpPr/>
          <p:nvPr/>
        </p:nvSpPr>
        <p:spPr bwMode="auto">
          <a:xfrm>
            <a:off x="4005539" y="2769819"/>
            <a:ext cx="1728192" cy="1728192"/>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11" name="矩形 10"/>
          <p:cNvSpPr/>
          <p:nvPr/>
        </p:nvSpPr>
        <p:spPr>
          <a:xfrm>
            <a:off x="4318507" y="3206063"/>
            <a:ext cx="1102255" cy="830997"/>
          </a:xfrm>
          <a:prstGeom prst="rect">
            <a:avLst/>
          </a:prstGeom>
        </p:spPr>
        <p:txBody>
          <a:bodyPr wrap="square">
            <a:spAutoFit/>
          </a:bodyPr>
          <a:lstStyle/>
          <a:p>
            <a:pPr algn="ctr"/>
            <a:r>
              <a:rPr lang="zh-CN" altLang="en-US" sz="2400" b="1" dirty="0">
                <a:solidFill>
                  <a:schemeClr val="bg2"/>
                </a:solidFill>
                <a:latin typeface="+mj-ea"/>
                <a:ea typeface="+mj-ea"/>
              </a:rPr>
              <a:t>告知参会人员</a:t>
            </a:r>
          </a:p>
        </p:txBody>
      </p:sp>
      <p:sp>
        <p:nvSpPr>
          <p:cNvPr id="12" name="椭圆 11"/>
          <p:cNvSpPr/>
          <p:nvPr/>
        </p:nvSpPr>
        <p:spPr bwMode="auto">
          <a:xfrm>
            <a:off x="6411855" y="2769819"/>
            <a:ext cx="1728192" cy="1728192"/>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13" name="矩形 12"/>
          <p:cNvSpPr/>
          <p:nvPr/>
        </p:nvSpPr>
        <p:spPr>
          <a:xfrm>
            <a:off x="6653320" y="3033750"/>
            <a:ext cx="1245262" cy="1200329"/>
          </a:xfrm>
          <a:prstGeom prst="rect">
            <a:avLst/>
          </a:prstGeom>
        </p:spPr>
        <p:txBody>
          <a:bodyPr wrap="square">
            <a:spAutoFit/>
          </a:bodyPr>
          <a:lstStyle/>
          <a:p>
            <a:pPr algn="ctr"/>
            <a:r>
              <a:rPr lang="zh-CN" altLang="en-US" sz="2400" b="1" dirty="0">
                <a:solidFill>
                  <a:schemeClr val="bg2"/>
                </a:solidFill>
                <a:latin typeface="+mj-ea"/>
                <a:ea typeface="+mj-ea"/>
              </a:rPr>
              <a:t>听取不能参与者意见</a:t>
            </a:r>
          </a:p>
        </p:txBody>
      </p:sp>
      <p:sp>
        <p:nvSpPr>
          <p:cNvPr id="14" name="椭圆 13"/>
          <p:cNvSpPr/>
          <p:nvPr/>
        </p:nvSpPr>
        <p:spPr bwMode="auto">
          <a:xfrm>
            <a:off x="8902392" y="2769819"/>
            <a:ext cx="1728192" cy="1728192"/>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buFont typeface="Arial" panose="020B0604020202020204" pitchFamily="34" charset="0"/>
              <a:buNone/>
            </a:pPr>
            <a:endParaRPr lang="zh-CN" altLang="en-US"/>
          </a:p>
        </p:txBody>
      </p:sp>
      <p:sp>
        <p:nvSpPr>
          <p:cNvPr id="15" name="矩形 14"/>
          <p:cNvSpPr/>
          <p:nvPr/>
        </p:nvSpPr>
        <p:spPr>
          <a:xfrm>
            <a:off x="9042107" y="3051458"/>
            <a:ext cx="1448762" cy="1200329"/>
          </a:xfrm>
          <a:prstGeom prst="rect">
            <a:avLst/>
          </a:prstGeom>
        </p:spPr>
        <p:txBody>
          <a:bodyPr wrap="square">
            <a:spAutoFit/>
          </a:bodyPr>
          <a:lstStyle/>
          <a:p>
            <a:pPr algn="ctr"/>
            <a:r>
              <a:rPr lang="zh-CN" altLang="en-US" sz="2400" b="1" dirty="0">
                <a:solidFill>
                  <a:schemeClr val="bg2"/>
                </a:solidFill>
                <a:latin typeface="+mj-ea"/>
                <a:ea typeface="+mj-ea"/>
              </a:rPr>
              <a:t>吸收入党积极分子列席</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by="(-#ppt_w*2)" calcmode="lin" valueType="num">
                                      <p:cBhvr rctx="PPT">
                                        <p:cTn id="27" dur="200" autoRev="1" fill="hold">
                                          <p:stCondLst>
                                            <p:cond delay="0"/>
                                          </p:stCondLst>
                                        </p:cTn>
                                        <p:tgtEl>
                                          <p:spTgt spid="3"/>
                                        </p:tgtEl>
                                        <p:attrNameLst>
                                          <p:attrName>ppt_w</p:attrName>
                                        </p:attrNameLst>
                                      </p:cBhvr>
                                    </p:anim>
                                    <p:anim by="(#ppt_w*0.50)" calcmode="lin" valueType="num">
                                      <p:cBhvr>
                                        <p:cTn id="28" dur="200" decel="50000" autoRev="1" fill="hold">
                                          <p:stCondLst>
                                            <p:cond delay="0"/>
                                          </p:stCondLst>
                                        </p:cTn>
                                        <p:tgtEl>
                                          <p:spTgt spid="3"/>
                                        </p:tgtEl>
                                        <p:attrNameLst>
                                          <p:attrName>ppt_x</p:attrName>
                                        </p:attrNameLst>
                                      </p:cBhvr>
                                    </p:anim>
                                    <p:anim from="(-#ppt_h/2)" to="(#ppt_y)" calcmode="lin" valueType="num">
                                      <p:cBhvr>
                                        <p:cTn id="29" dur="400" fill="hold">
                                          <p:stCondLst>
                                            <p:cond delay="0"/>
                                          </p:stCondLst>
                                        </p:cTn>
                                        <p:tgtEl>
                                          <p:spTgt spid="3"/>
                                        </p:tgtEl>
                                        <p:attrNameLst>
                                          <p:attrName>ppt_y</p:attrName>
                                        </p:attrNameLst>
                                      </p:cBhvr>
                                    </p:anim>
                                    <p:animRot by="21600000">
                                      <p:cBhvr>
                                        <p:cTn id="30" dur="400" fill="hold">
                                          <p:stCondLst>
                                            <p:cond delay="0"/>
                                          </p:stCondLst>
                                        </p:cTn>
                                        <p:tgtEl>
                                          <p:spTgt spid="3"/>
                                        </p:tgtEl>
                                        <p:attrNameLst>
                                          <p:attrName>r</p:attrName>
                                        </p:attrNameLst>
                                      </p:cBhvr>
                                    </p:animRo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anim calcmode="lin" valueType="num">
                                      <p:cBhvr>
                                        <p:cTn id="35" dur="500" fill="hold"/>
                                        <p:tgtEl>
                                          <p:spTgt spid="2"/>
                                        </p:tgtEl>
                                        <p:attrNameLst>
                                          <p:attrName>ppt_x</p:attrName>
                                        </p:attrNameLst>
                                      </p:cBhvr>
                                      <p:tavLst>
                                        <p:tav tm="0">
                                          <p:val>
                                            <p:strVal val="#ppt_x"/>
                                          </p:val>
                                        </p:tav>
                                        <p:tav tm="100000">
                                          <p:val>
                                            <p:strVal val="#ppt_x"/>
                                          </p:val>
                                        </p:tav>
                                      </p:tavLst>
                                    </p:anim>
                                    <p:anim calcmode="lin" valueType="num">
                                      <p:cBhvr>
                                        <p:cTn id="36" dur="500" fill="hold"/>
                                        <p:tgtEl>
                                          <p:spTgt spid="2"/>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par>
                                <p:cTn id="43" presetID="53" presetClass="entr" presetSubtype="16" fill="hold" grpId="0" nodeType="withEffect">
                                  <p:stCondLst>
                                    <p:cond delay="10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400"/>
                                        <p:tgtEl>
                                          <p:spTgt spid="5"/>
                                        </p:tgtEl>
                                      </p:cBhvr>
                                    </p:animEffect>
                                    <p:anim calcmode="lin" valueType="num">
                                      <p:cBhvr>
                                        <p:cTn id="62" dur="400" fill="hold"/>
                                        <p:tgtEl>
                                          <p:spTgt spid="5"/>
                                        </p:tgtEl>
                                        <p:attrNameLst>
                                          <p:attrName>ppt_x</p:attrName>
                                        </p:attrNameLst>
                                      </p:cBhvr>
                                      <p:tavLst>
                                        <p:tav tm="0">
                                          <p:val>
                                            <p:strVal val="#ppt_x"/>
                                          </p:val>
                                        </p:tav>
                                        <p:tav tm="100000">
                                          <p:val>
                                            <p:strVal val="#ppt_x"/>
                                          </p:val>
                                        </p:tav>
                                      </p:tavLst>
                                    </p:anim>
                                    <p:anim calcmode="lin" valueType="num">
                                      <p:cBhvr>
                                        <p:cTn id="63" dur="400" fill="hold"/>
                                        <p:tgtEl>
                                          <p:spTgt spid="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400"/>
                                        <p:tgtEl>
                                          <p:spTgt spid="11"/>
                                        </p:tgtEl>
                                      </p:cBhvr>
                                    </p:animEffect>
                                    <p:anim calcmode="lin" valueType="num">
                                      <p:cBhvr>
                                        <p:cTn id="67" dur="400" fill="hold"/>
                                        <p:tgtEl>
                                          <p:spTgt spid="11"/>
                                        </p:tgtEl>
                                        <p:attrNameLst>
                                          <p:attrName>ppt_x</p:attrName>
                                        </p:attrNameLst>
                                      </p:cBhvr>
                                      <p:tavLst>
                                        <p:tav tm="0">
                                          <p:val>
                                            <p:strVal val="#ppt_x"/>
                                          </p:val>
                                        </p:tav>
                                        <p:tav tm="100000">
                                          <p:val>
                                            <p:strVal val="#ppt_x"/>
                                          </p:val>
                                        </p:tav>
                                      </p:tavLst>
                                    </p:anim>
                                    <p:anim calcmode="lin" valueType="num">
                                      <p:cBhvr>
                                        <p:cTn id="68" dur="400" fill="hold"/>
                                        <p:tgtEl>
                                          <p:spTgt spid="1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400"/>
                                        <p:tgtEl>
                                          <p:spTgt spid="13"/>
                                        </p:tgtEl>
                                      </p:cBhvr>
                                    </p:animEffect>
                                    <p:anim calcmode="lin" valueType="num">
                                      <p:cBhvr>
                                        <p:cTn id="72" dur="400" fill="hold"/>
                                        <p:tgtEl>
                                          <p:spTgt spid="13"/>
                                        </p:tgtEl>
                                        <p:attrNameLst>
                                          <p:attrName>ppt_x</p:attrName>
                                        </p:attrNameLst>
                                      </p:cBhvr>
                                      <p:tavLst>
                                        <p:tav tm="0">
                                          <p:val>
                                            <p:strVal val="#ppt_x"/>
                                          </p:val>
                                        </p:tav>
                                        <p:tav tm="100000">
                                          <p:val>
                                            <p:strVal val="#ppt_x"/>
                                          </p:val>
                                        </p:tav>
                                      </p:tavLst>
                                    </p:anim>
                                    <p:anim calcmode="lin" valueType="num">
                                      <p:cBhvr>
                                        <p:cTn id="73" dur="400" fill="hold"/>
                                        <p:tgtEl>
                                          <p:spTgt spid="1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400"/>
                                        <p:tgtEl>
                                          <p:spTgt spid="15"/>
                                        </p:tgtEl>
                                      </p:cBhvr>
                                    </p:animEffect>
                                    <p:anim calcmode="lin" valueType="num">
                                      <p:cBhvr>
                                        <p:cTn id="77" dur="400" fill="hold"/>
                                        <p:tgtEl>
                                          <p:spTgt spid="15"/>
                                        </p:tgtEl>
                                        <p:attrNameLst>
                                          <p:attrName>ppt_x</p:attrName>
                                        </p:attrNameLst>
                                      </p:cBhvr>
                                      <p:tavLst>
                                        <p:tav tm="0">
                                          <p:val>
                                            <p:strVal val="#ppt_x"/>
                                          </p:val>
                                        </p:tav>
                                        <p:tav tm="100000">
                                          <p:val>
                                            <p:strVal val="#ppt_x"/>
                                          </p:val>
                                        </p:tav>
                                      </p:tavLst>
                                    </p:anim>
                                    <p:anim calcmode="lin" valueType="num">
                                      <p:cBhvr>
                                        <p:cTn id="78" dur="4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7" grpId="1" animBg="1"/>
      <p:bldP spid="28" grpId="0"/>
      <p:bldP spid="2" grpId="0"/>
      <p:bldP spid="3" grpId="0"/>
      <p:bldP spid="4" grpId="0" animBg="1"/>
      <p:bldP spid="5" grpId="0"/>
      <p:bldP spid="10" grpId="0" animBg="1"/>
      <p:bldP spid="11" grpId="0"/>
      <p:bldP spid="12" grpId="0" animBg="1"/>
      <p:bldP spid="13" grpId="0"/>
      <p:bldP spid="14"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lang="zh-CN" altLang="en-US" kern="0" dirty="0">
                <a:solidFill>
                  <a:schemeClr val="accent3"/>
                </a:solidFill>
                <a:effectLst>
                  <a:outerShdw blurRad="38100" dist="38100" dir="2700000" algn="tl">
                    <a:srgbClr val="000000">
                      <a:alpha val="43137"/>
                    </a:srgbClr>
                  </a:outerShdw>
                </a:effectLst>
              </a:rPr>
              <a:t>党支部党员大会</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二</a:t>
            </a:r>
          </a:p>
        </p:txBody>
      </p:sp>
      <p:sp>
        <p:nvSpPr>
          <p:cNvPr id="2" name="矩形 1"/>
          <p:cNvSpPr/>
          <p:nvPr/>
        </p:nvSpPr>
        <p:spPr>
          <a:xfrm>
            <a:off x="3146053" y="4257343"/>
            <a:ext cx="8136904" cy="2308324"/>
          </a:xfrm>
          <a:prstGeom prst="rect">
            <a:avLst/>
          </a:prstGeom>
          <a:noFill/>
        </p:spPr>
        <p:txBody>
          <a:bodyPr wrap="square" rtlCol="0">
            <a:spAutoFit/>
          </a:bodyPr>
          <a:lstStyle/>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1</a:t>
            </a:r>
            <a:r>
              <a:rPr lang="zh-CN" altLang="en-US" dirty="0">
                <a:solidFill>
                  <a:schemeClr val="accent1"/>
                </a:solidFill>
                <a:latin typeface="+mn-ea"/>
                <a:ea typeface="+mn-ea"/>
              </a:rPr>
              <a:t>）准备工作。对申请人进行政治审查，发放</a:t>
            </a:r>
            <a:r>
              <a:rPr lang="en-US" altLang="zh-CN" dirty="0">
                <a:solidFill>
                  <a:schemeClr val="accent1"/>
                </a:solidFill>
                <a:latin typeface="+mn-ea"/>
                <a:ea typeface="+mn-ea"/>
              </a:rPr>
              <a:t>《</a:t>
            </a:r>
            <a:r>
              <a:rPr lang="zh-CN" altLang="en-US" dirty="0">
                <a:solidFill>
                  <a:schemeClr val="accent1"/>
                </a:solidFill>
                <a:latin typeface="+mn-ea"/>
                <a:ea typeface="+mn-ea"/>
              </a:rPr>
              <a:t>入党志愿书</a:t>
            </a:r>
            <a:r>
              <a:rPr lang="en-US" altLang="zh-CN" dirty="0">
                <a:solidFill>
                  <a:schemeClr val="accent1"/>
                </a:solidFill>
                <a:latin typeface="+mn-ea"/>
                <a:ea typeface="+mn-ea"/>
              </a:rPr>
              <a:t>》</a:t>
            </a:r>
            <a:r>
              <a:rPr lang="zh-CN" altLang="en-US" dirty="0">
                <a:solidFill>
                  <a:schemeClr val="accent1"/>
                </a:solidFill>
                <a:latin typeface="+mn-ea"/>
                <a:ea typeface="+mn-ea"/>
              </a:rPr>
              <a:t>。</a:t>
            </a: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2</a:t>
            </a:r>
            <a:r>
              <a:rPr lang="zh-CN" altLang="en-US" dirty="0">
                <a:solidFill>
                  <a:schemeClr val="accent1"/>
                </a:solidFill>
                <a:latin typeface="+mn-ea"/>
                <a:ea typeface="+mn-ea"/>
              </a:rPr>
              <a:t>）确定开会时间。</a:t>
            </a: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3</a:t>
            </a:r>
            <a:r>
              <a:rPr lang="zh-CN" altLang="en-US" dirty="0">
                <a:solidFill>
                  <a:schemeClr val="accent1"/>
                </a:solidFill>
                <a:latin typeface="+mn-ea"/>
                <a:ea typeface="+mn-ea"/>
              </a:rPr>
              <a:t>）党支部大会由支部书记或组织委员主持。</a:t>
            </a: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4</a:t>
            </a:r>
            <a:r>
              <a:rPr lang="zh-CN" altLang="en-US" dirty="0">
                <a:solidFill>
                  <a:schemeClr val="accent1"/>
                </a:solidFill>
                <a:latin typeface="+mn-ea"/>
                <a:ea typeface="+mn-ea"/>
              </a:rPr>
              <a:t>）由申请人汇报。主要是对党的认识、入党动机、家庭主要社会关系等。</a:t>
            </a: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5</a:t>
            </a:r>
            <a:r>
              <a:rPr lang="zh-CN" altLang="en-US" dirty="0">
                <a:solidFill>
                  <a:schemeClr val="accent1"/>
                </a:solidFill>
                <a:latin typeface="+mn-ea"/>
                <a:ea typeface="+mn-ea"/>
              </a:rPr>
              <a:t>）入党介绍人介绍申请人的有关情况，并对其能否入党表明意见。</a:t>
            </a: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6</a:t>
            </a:r>
            <a:r>
              <a:rPr lang="zh-CN" altLang="en-US" dirty="0">
                <a:solidFill>
                  <a:schemeClr val="accent1"/>
                </a:solidFill>
                <a:latin typeface="+mn-ea"/>
                <a:ea typeface="+mn-ea"/>
              </a:rPr>
              <a:t>）征求党内外群众意见的情况。</a:t>
            </a: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7</a:t>
            </a:r>
            <a:r>
              <a:rPr lang="zh-CN" altLang="en-US" dirty="0">
                <a:solidFill>
                  <a:schemeClr val="accent1"/>
                </a:solidFill>
                <a:latin typeface="+mn-ea"/>
                <a:ea typeface="+mn-ea"/>
              </a:rPr>
              <a:t>）与会党员充分讨论中并进行无记名投票表决。</a:t>
            </a:r>
            <a:endParaRPr lang="en-US" altLang="zh-CN" dirty="0">
              <a:solidFill>
                <a:schemeClr val="accent1"/>
              </a:solidFill>
              <a:latin typeface="+mn-ea"/>
              <a:ea typeface="+mn-ea"/>
            </a:endParaRP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8</a:t>
            </a:r>
            <a:r>
              <a:rPr lang="zh-CN" altLang="en-US" dirty="0">
                <a:solidFill>
                  <a:schemeClr val="accent1"/>
                </a:solidFill>
                <a:latin typeface="+mn-ea"/>
                <a:ea typeface="+mn-ea"/>
              </a:rPr>
              <a:t>）按照少数服从多数的原则作出决议并及时报上级党委审批。</a:t>
            </a:r>
          </a:p>
        </p:txBody>
      </p:sp>
      <p:sp>
        <p:nvSpPr>
          <p:cNvPr id="6" name="矩形 5"/>
          <p:cNvSpPr/>
          <p:nvPr/>
        </p:nvSpPr>
        <p:spPr>
          <a:xfrm>
            <a:off x="899187" y="906479"/>
            <a:ext cx="1912703" cy="461665"/>
          </a:xfrm>
          <a:prstGeom prst="rect">
            <a:avLst/>
          </a:prstGeom>
        </p:spPr>
        <p:txBody>
          <a:bodyPr wrap="none">
            <a:spAutoFit/>
          </a:bodyPr>
          <a:lstStyle/>
          <a:p>
            <a:pPr eaLnBrk="1"/>
            <a:r>
              <a:rPr lang="en-US" altLang="zh-CN" sz="2400" b="1" dirty="0">
                <a:latin typeface="+mj-ea"/>
                <a:ea typeface="+mj-ea"/>
              </a:rPr>
              <a:t>2</a:t>
            </a:r>
            <a:r>
              <a:rPr lang="zh-CN" altLang="en-US" sz="2400" b="1" dirty="0">
                <a:latin typeface="+mj-ea"/>
                <a:ea typeface="+mj-ea"/>
              </a:rPr>
              <a:t>、基本程序</a:t>
            </a:r>
          </a:p>
        </p:txBody>
      </p:sp>
      <p:sp>
        <p:nvSpPr>
          <p:cNvPr id="7" name="矩形 6"/>
          <p:cNvSpPr/>
          <p:nvPr/>
        </p:nvSpPr>
        <p:spPr>
          <a:xfrm>
            <a:off x="624187" y="1388215"/>
            <a:ext cx="10946802" cy="646331"/>
          </a:xfrm>
          <a:prstGeom prst="rect">
            <a:avLst/>
          </a:prstGeom>
          <a:noFill/>
        </p:spPr>
        <p:txBody>
          <a:bodyPr wrap="square" rtlCol="0">
            <a:spAutoFit/>
          </a:bodyPr>
          <a:lstStyle/>
          <a:p>
            <a:pPr algn="just" eaLnBrk="1"/>
            <a:r>
              <a:rPr lang="zh-CN" altLang="en-US" dirty="0">
                <a:solidFill>
                  <a:schemeClr val="accent1"/>
                </a:solidFill>
                <a:latin typeface="+mn-ea"/>
                <a:ea typeface="+mn-ea"/>
              </a:rPr>
              <a:t>党支部党员大会一般应由支部书记主持。如支部书记因故缺席，也可由支部副书记和支部委员主持。根据会议内容的不同，支部大会的具体程序也不同。下面，主要介绍</a:t>
            </a:r>
            <a:r>
              <a:rPr lang="en-US" altLang="zh-CN" dirty="0">
                <a:solidFill>
                  <a:schemeClr val="accent1"/>
                </a:solidFill>
                <a:latin typeface="+mn-ea"/>
                <a:ea typeface="+mn-ea"/>
              </a:rPr>
              <a:t>3</a:t>
            </a:r>
            <a:r>
              <a:rPr lang="zh-CN" altLang="en-US" dirty="0">
                <a:solidFill>
                  <a:schemeClr val="accent1"/>
                </a:solidFill>
                <a:latin typeface="+mn-ea"/>
                <a:ea typeface="+mn-ea"/>
              </a:rPr>
              <a:t>种形式：</a:t>
            </a:r>
          </a:p>
        </p:txBody>
      </p:sp>
      <p:sp>
        <p:nvSpPr>
          <p:cNvPr id="11" name="矩形 10"/>
          <p:cNvSpPr/>
          <p:nvPr/>
        </p:nvSpPr>
        <p:spPr>
          <a:xfrm>
            <a:off x="3146053" y="2460956"/>
            <a:ext cx="8424936" cy="1200329"/>
          </a:xfrm>
          <a:prstGeom prst="rect">
            <a:avLst/>
          </a:prstGeom>
          <a:noFill/>
        </p:spPr>
        <p:txBody>
          <a:bodyPr wrap="square" rtlCol="0">
            <a:spAutoFit/>
          </a:bodyPr>
          <a:lstStyle/>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1</a:t>
            </a:r>
            <a:r>
              <a:rPr lang="zh-CN" altLang="en-US" dirty="0">
                <a:solidFill>
                  <a:schemeClr val="accent1"/>
                </a:solidFill>
                <a:latin typeface="+mn-ea"/>
                <a:ea typeface="+mn-ea"/>
              </a:rPr>
              <a:t>）主持者报告本支部党员的应到数、实到数、缺席数，宣布会议是否有效。</a:t>
            </a: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2</a:t>
            </a:r>
            <a:r>
              <a:rPr lang="zh-CN" altLang="en-US" dirty="0">
                <a:solidFill>
                  <a:schemeClr val="accent1"/>
                </a:solidFill>
                <a:latin typeface="+mn-ea"/>
                <a:ea typeface="+mn-ea"/>
              </a:rPr>
              <a:t>）讨论会议议题，按少数服从多数的原则进行表决。</a:t>
            </a: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3</a:t>
            </a:r>
            <a:r>
              <a:rPr lang="zh-CN" altLang="en-US" dirty="0">
                <a:solidFill>
                  <a:schemeClr val="accent1"/>
                </a:solidFill>
                <a:latin typeface="+mn-ea"/>
                <a:ea typeface="+mn-ea"/>
              </a:rPr>
              <a:t>）做好会议记录，并归案保存。</a:t>
            </a:r>
            <a:endParaRPr lang="en-US" altLang="zh-CN" dirty="0">
              <a:solidFill>
                <a:schemeClr val="accent1"/>
              </a:solidFill>
              <a:latin typeface="+mn-ea"/>
              <a:ea typeface="+mn-ea"/>
            </a:endParaRPr>
          </a:p>
          <a:p>
            <a:pPr algn="just" eaLnBrk="1"/>
            <a:r>
              <a:rPr lang="zh-CN" altLang="en-US" dirty="0">
                <a:solidFill>
                  <a:schemeClr val="accent1"/>
                </a:solidFill>
                <a:latin typeface="+mn-ea"/>
                <a:ea typeface="+mn-ea"/>
              </a:rPr>
              <a:t>（</a:t>
            </a:r>
            <a:r>
              <a:rPr lang="en-US" altLang="zh-CN" dirty="0">
                <a:solidFill>
                  <a:schemeClr val="accent1"/>
                </a:solidFill>
                <a:latin typeface="+mn-ea"/>
                <a:ea typeface="+mn-ea"/>
              </a:rPr>
              <a:t>4</a:t>
            </a:r>
            <a:r>
              <a:rPr lang="zh-CN" altLang="en-US" dirty="0">
                <a:solidFill>
                  <a:schemeClr val="accent1"/>
                </a:solidFill>
                <a:latin typeface="+mn-ea"/>
                <a:ea typeface="+mn-ea"/>
              </a:rPr>
              <a:t>）将大会的决议决定报上级党组织审批并及时向党员公布。</a:t>
            </a:r>
          </a:p>
        </p:txBody>
      </p:sp>
      <p:sp>
        <p:nvSpPr>
          <p:cNvPr id="5" name="椭圆 4"/>
          <p:cNvSpPr/>
          <p:nvPr/>
        </p:nvSpPr>
        <p:spPr bwMode="auto">
          <a:xfrm>
            <a:off x="898661" y="2084143"/>
            <a:ext cx="2016906" cy="2016906"/>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9" name="Oval 10"/>
          <p:cNvSpPr>
            <a:spLocks noChangeArrowheads="1"/>
          </p:cNvSpPr>
          <p:nvPr/>
        </p:nvSpPr>
        <p:spPr bwMode="auto">
          <a:xfrm>
            <a:off x="858564" y="2174960"/>
            <a:ext cx="519116" cy="519116"/>
          </a:xfrm>
          <a:prstGeom prst="ellipse">
            <a:avLst/>
          </a:prstGeom>
          <a:solidFill>
            <a:schemeClr val="bg1"/>
          </a:solidFill>
          <a:ln w="38100">
            <a:solidFill>
              <a:schemeClr val="bg2"/>
            </a:solidFill>
          </a:ln>
          <a:effectLst>
            <a:outerShdw blurRad="50800" dist="38100" dir="2700000" algn="tl" rotWithShape="0">
              <a:prstClr val="black">
                <a:alpha val="40000"/>
              </a:prstClr>
            </a:outerShdw>
          </a:effectLst>
        </p:spPr>
        <p:txBody>
          <a:bodyPr/>
          <a:lstStyle/>
          <a:p>
            <a:pPr algn="ctr" eaLnBrk="1" hangingPunct="1">
              <a:buFont typeface="Arial" panose="020B0604020202020204" pitchFamily="34" charset="0"/>
              <a:buNone/>
              <a:defRPr/>
            </a:pPr>
            <a:r>
              <a:rPr lang="en-US" altLang="zh-CN" sz="2000" b="1" dirty="0">
                <a:solidFill>
                  <a:schemeClr val="bg2"/>
                </a:solidFill>
                <a:latin typeface="+mj-ea"/>
                <a:ea typeface="+mj-ea"/>
              </a:rPr>
              <a:t>1</a:t>
            </a:r>
            <a:endParaRPr lang="zh-CN" altLang="en-US" sz="2000" b="1" dirty="0">
              <a:solidFill>
                <a:schemeClr val="bg2"/>
              </a:solidFill>
              <a:latin typeface="+mj-ea"/>
              <a:ea typeface="+mj-ea"/>
            </a:endParaRPr>
          </a:p>
        </p:txBody>
      </p:sp>
      <p:sp>
        <p:nvSpPr>
          <p:cNvPr id="4" name="矩形 3"/>
          <p:cNvSpPr/>
          <p:nvPr/>
        </p:nvSpPr>
        <p:spPr>
          <a:xfrm>
            <a:off x="1118122" y="2762824"/>
            <a:ext cx="1620958" cy="800219"/>
          </a:xfrm>
          <a:prstGeom prst="rect">
            <a:avLst/>
          </a:prstGeom>
        </p:spPr>
        <p:txBody>
          <a:bodyPr wrap="none">
            <a:spAutoFit/>
          </a:bodyPr>
          <a:lstStyle/>
          <a:p>
            <a:pPr algn="ctr"/>
            <a:r>
              <a:rPr lang="zh-CN" altLang="en-US" sz="2800" b="1" dirty="0">
                <a:solidFill>
                  <a:schemeClr val="bg2"/>
                </a:solidFill>
                <a:latin typeface="+mj-ea"/>
                <a:ea typeface="+mj-ea"/>
              </a:rPr>
              <a:t>报告工作</a:t>
            </a:r>
            <a:endParaRPr lang="en-US" altLang="zh-CN" sz="2800" b="1" dirty="0">
              <a:solidFill>
                <a:schemeClr val="bg2"/>
              </a:solidFill>
              <a:latin typeface="+mj-ea"/>
              <a:ea typeface="+mj-ea"/>
            </a:endParaRPr>
          </a:p>
          <a:p>
            <a:pPr algn="ctr"/>
            <a:r>
              <a:rPr lang="zh-CN" altLang="en-US" dirty="0">
                <a:solidFill>
                  <a:schemeClr val="bg2"/>
                </a:solidFill>
                <a:latin typeface="+mj-ea"/>
                <a:ea typeface="+mj-ea"/>
              </a:rPr>
              <a:t>的党支部大会</a:t>
            </a:r>
          </a:p>
        </p:txBody>
      </p:sp>
      <p:sp>
        <p:nvSpPr>
          <p:cNvPr id="13" name="椭圆 12"/>
          <p:cNvSpPr/>
          <p:nvPr/>
        </p:nvSpPr>
        <p:spPr bwMode="auto">
          <a:xfrm>
            <a:off x="898661" y="4415589"/>
            <a:ext cx="2016906" cy="2016906"/>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14" name="Oval 10"/>
          <p:cNvSpPr>
            <a:spLocks noChangeArrowheads="1"/>
          </p:cNvSpPr>
          <p:nvPr/>
        </p:nvSpPr>
        <p:spPr bwMode="auto">
          <a:xfrm>
            <a:off x="858564" y="4506406"/>
            <a:ext cx="519116" cy="519116"/>
          </a:xfrm>
          <a:prstGeom prst="ellipse">
            <a:avLst/>
          </a:prstGeom>
          <a:solidFill>
            <a:schemeClr val="bg1"/>
          </a:solidFill>
          <a:ln w="38100">
            <a:solidFill>
              <a:schemeClr val="bg2"/>
            </a:solidFill>
          </a:ln>
          <a:effectLst>
            <a:outerShdw blurRad="50800" dist="38100" dir="2700000" algn="tl" rotWithShape="0">
              <a:prstClr val="black">
                <a:alpha val="40000"/>
              </a:prstClr>
            </a:outerShdw>
          </a:effectLst>
        </p:spPr>
        <p:txBody>
          <a:bodyPr/>
          <a:lstStyle/>
          <a:p>
            <a:pPr algn="ctr" eaLnBrk="1" hangingPunct="1">
              <a:buFont typeface="Arial" panose="020B0604020202020204" pitchFamily="34" charset="0"/>
              <a:buNone/>
              <a:defRPr/>
            </a:pPr>
            <a:r>
              <a:rPr lang="en-US" altLang="zh-CN" sz="2000" b="1" dirty="0">
                <a:solidFill>
                  <a:schemeClr val="bg2"/>
                </a:solidFill>
                <a:latin typeface="+mj-ea"/>
                <a:ea typeface="+mj-ea"/>
              </a:rPr>
              <a:t>2</a:t>
            </a:r>
            <a:endParaRPr lang="zh-CN" altLang="en-US" sz="2000" b="1" dirty="0">
              <a:solidFill>
                <a:schemeClr val="bg2"/>
              </a:solidFill>
              <a:latin typeface="+mj-ea"/>
              <a:ea typeface="+mj-ea"/>
            </a:endParaRPr>
          </a:p>
        </p:txBody>
      </p:sp>
      <p:sp>
        <p:nvSpPr>
          <p:cNvPr id="15" name="矩形 14"/>
          <p:cNvSpPr/>
          <p:nvPr/>
        </p:nvSpPr>
        <p:spPr>
          <a:xfrm>
            <a:off x="1066826" y="5094270"/>
            <a:ext cx="1723550" cy="738664"/>
          </a:xfrm>
          <a:prstGeom prst="rect">
            <a:avLst/>
          </a:prstGeom>
        </p:spPr>
        <p:txBody>
          <a:bodyPr wrap="none">
            <a:spAutoFit/>
          </a:bodyPr>
          <a:lstStyle/>
          <a:p>
            <a:pPr algn="ctr"/>
            <a:r>
              <a:rPr lang="zh-CN" altLang="en-US" sz="2400" b="1" dirty="0">
                <a:solidFill>
                  <a:schemeClr val="bg2"/>
                </a:solidFill>
                <a:latin typeface="+mj-ea"/>
                <a:ea typeface="+mj-ea"/>
              </a:rPr>
              <a:t>吸收新党员</a:t>
            </a:r>
            <a:endParaRPr lang="en-US" altLang="zh-CN" sz="2400" b="1" dirty="0">
              <a:solidFill>
                <a:schemeClr val="bg2"/>
              </a:solidFill>
              <a:latin typeface="+mj-ea"/>
              <a:ea typeface="+mj-ea"/>
            </a:endParaRPr>
          </a:p>
          <a:p>
            <a:pPr algn="ctr"/>
            <a:r>
              <a:rPr lang="zh-CN" altLang="en-US" dirty="0">
                <a:solidFill>
                  <a:schemeClr val="bg2"/>
                </a:solidFill>
                <a:latin typeface="+mj-ea"/>
                <a:ea typeface="+mj-ea"/>
              </a:rPr>
              <a:t>的党支部大会</a:t>
            </a:r>
          </a:p>
        </p:txBody>
      </p:sp>
      <p:cxnSp>
        <p:nvCxnSpPr>
          <p:cNvPr id="10" name="直接连接符 9"/>
          <p:cNvCxnSpPr/>
          <p:nvPr/>
        </p:nvCxnSpPr>
        <p:spPr bwMode="auto">
          <a:xfrm flipH="1">
            <a:off x="3290069" y="4005064"/>
            <a:ext cx="8136904"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by="(-#ppt_w*2)" calcmode="lin" valueType="num">
                                      <p:cBhvr rctx="PPT">
                                        <p:cTn id="27" dur="200" autoRev="1" fill="hold">
                                          <p:stCondLst>
                                            <p:cond delay="0"/>
                                          </p:stCondLst>
                                        </p:cTn>
                                        <p:tgtEl>
                                          <p:spTgt spid="6"/>
                                        </p:tgtEl>
                                        <p:attrNameLst>
                                          <p:attrName>ppt_w</p:attrName>
                                        </p:attrNameLst>
                                      </p:cBhvr>
                                    </p:anim>
                                    <p:anim by="(#ppt_w*0.50)" calcmode="lin" valueType="num">
                                      <p:cBhvr>
                                        <p:cTn id="28" dur="200" decel="50000" autoRev="1" fill="hold">
                                          <p:stCondLst>
                                            <p:cond delay="0"/>
                                          </p:stCondLst>
                                        </p:cTn>
                                        <p:tgtEl>
                                          <p:spTgt spid="6"/>
                                        </p:tgtEl>
                                        <p:attrNameLst>
                                          <p:attrName>ppt_x</p:attrName>
                                        </p:attrNameLst>
                                      </p:cBhvr>
                                    </p:anim>
                                    <p:anim from="(-#ppt_h/2)" to="(#ppt_y)" calcmode="lin" valueType="num">
                                      <p:cBhvr>
                                        <p:cTn id="29" dur="400" fill="hold">
                                          <p:stCondLst>
                                            <p:cond delay="0"/>
                                          </p:stCondLst>
                                        </p:cTn>
                                        <p:tgtEl>
                                          <p:spTgt spid="6"/>
                                        </p:tgtEl>
                                        <p:attrNameLst>
                                          <p:attrName>ppt_y</p:attrName>
                                        </p:attrNameLst>
                                      </p:cBhvr>
                                    </p:anim>
                                    <p:animRot by="21600000">
                                      <p:cBhvr>
                                        <p:cTn id="30" dur="400" fill="hold">
                                          <p:stCondLst>
                                            <p:cond delay="0"/>
                                          </p:stCondLst>
                                        </p:cTn>
                                        <p:tgtEl>
                                          <p:spTgt spid="6"/>
                                        </p:tgtEl>
                                        <p:attrNameLst>
                                          <p:attrName>r</p:attrName>
                                        </p:attrNameLst>
                                      </p:cBhvr>
                                    </p:animRo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400"/>
                                        <p:tgtEl>
                                          <p:spTgt spid="7"/>
                                        </p:tgtEl>
                                      </p:cBhvr>
                                    </p:animEffect>
                                    <p:anim calcmode="lin" valueType="num">
                                      <p:cBhvr>
                                        <p:cTn id="35" dur="400" fill="hold"/>
                                        <p:tgtEl>
                                          <p:spTgt spid="7"/>
                                        </p:tgtEl>
                                        <p:attrNameLst>
                                          <p:attrName>ppt_x</p:attrName>
                                        </p:attrNameLst>
                                      </p:cBhvr>
                                      <p:tavLst>
                                        <p:tav tm="0">
                                          <p:val>
                                            <p:strVal val="#ppt_x"/>
                                          </p:val>
                                        </p:tav>
                                        <p:tav tm="100000">
                                          <p:val>
                                            <p:strVal val="#ppt_x"/>
                                          </p:val>
                                        </p:tav>
                                      </p:tavLst>
                                    </p:anim>
                                    <p:anim calcmode="lin" valueType="num">
                                      <p:cBhvr>
                                        <p:cTn id="36" dur="400" fill="hold"/>
                                        <p:tgtEl>
                                          <p:spTgt spid="7"/>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15"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5"/>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grpId="0" nodeType="withEffect">
                                  <p:stCondLst>
                                    <p:cond delay="10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4000"/>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4"/>
                                        </p:tgtEl>
                                        <p:attrNameLst>
                                          <p:attrName>style.visibility</p:attrName>
                                        </p:attrNameLst>
                                      </p:cBhvr>
                                      <p:to>
                                        <p:strVal val="visible"/>
                                      </p:to>
                                    </p:set>
                                    <p:anim by="(-#ppt_w*2)" calcmode="lin" valueType="num">
                                      <p:cBhvr rctx="PPT">
                                        <p:cTn id="59" dur="200" autoRev="1" fill="hold">
                                          <p:stCondLst>
                                            <p:cond delay="0"/>
                                          </p:stCondLst>
                                        </p:cTn>
                                        <p:tgtEl>
                                          <p:spTgt spid="4"/>
                                        </p:tgtEl>
                                        <p:attrNameLst>
                                          <p:attrName>ppt_w</p:attrName>
                                        </p:attrNameLst>
                                      </p:cBhvr>
                                    </p:anim>
                                    <p:anim by="(#ppt_w*0.50)" calcmode="lin" valueType="num">
                                      <p:cBhvr>
                                        <p:cTn id="60" dur="200" decel="50000" autoRev="1" fill="hold">
                                          <p:stCondLst>
                                            <p:cond delay="0"/>
                                          </p:stCondLst>
                                        </p:cTn>
                                        <p:tgtEl>
                                          <p:spTgt spid="4"/>
                                        </p:tgtEl>
                                        <p:attrNameLst>
                                          <p:attrName>ppt_x</p:attrName>
                                        </p:attrNameLst>
                                      </p:cBhvr>
                                    </p:anim>
                                    <p:anim from="(-#ppt_h/2)" to="(#ppt_y)" calcmode="lin" valueType="num">
                                      <p:cBhvr>
                                        <p:cTn id="61" dur="400" fill="hold">
                                          <p:stCondLst>
                                            <p:cond delay="0"/>
                                          </p:stCondLst>
                                        </p:cTn>
                                        <p:tgtEl>
                                          <p:spTgt spid="4"/>
                                        </p:tgtEl>
                                        <p:attrNameLst>
                                          <p:attrName>ppt_y</p:attrName>
                                        </p:attrNameLst>
                                      </p:cBhvr>
                                    </p:anim>
                                    <p:animRot by="21600000">
                                      <p:cBhvr>
                                        <p:cTn id="62" dur="400" fill="hold">
                                          <p:stCondLst>
                                            <p:cond delay="0"/>
                                          </p:stCondLst>
                                        </p:cTn>
                                        <p:tgtEl>
                                          <p:spTgt spid="4"/>
                                        </p:tgtEl>
                                        <p:attrNameLst>
                                          <p:attrName>r</p:attrName>
                                        </p:attrNameLst>
                                      </p:cBhvr>
                                    </p:animRot>
                                  </p:childTnLst>
                                </p:cTn>
                              </p:par>
                            </p:childTnLst>
                          </p:cTn>
                        </p:par>
                        <p:par>
                          <p:cTn id="63" fill="hold">
                            <p:stCondLst>
                              <p:cond delay="4760"/>
                            </p:stCondLst>
                            <p:childTnLst>
                              <p:par>
                                <p:cTn id="64" presetID="22" presetClass="entr" presetSubtype="8"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5260"/>
                            </p:stCondLst>
                            <p:childTnLst>
                              <p:par>
                                <p:cTn id="68" presetID="16" presetClass="entr" presetSubtype="21"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arn(inVertical)">
                                      <p:cBhvr>
                                        <p:cTn id="70" dur="500"/>
                                        <p:tgtEl>
                                          <p:spTgt spid="10"/>
                                        </p:tgtEl>
                                      </p:cBhvr>
                                    </p:animEffect>
                                  </p:childTnLst>
                                </p:cTn>
                              </p:par>
                            </p:childTnLst>
                          </p:cTn>
                        </p:par>
                        <p:par>
                          <p:cTn id="71" fill="hold">
                            <p:stCondLst>
                              <p:cond delay="5760"/>
                            </p:stCondLst>
                            <p:childTnLst>
                              <p:par>
                                <p:cTn id="72" presetID="53" presetClass="entr" presetSubtype="16"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childTnLst>
                          </p:cTn>
                        </p:par>
                        <p:par>
                          <p:cTn id="77" fill="hold">
                            <p:stCondLst>
                              <p:cond delay="6260"/>
                            </p:stCondLst>
                            <p:childTnLst>
                              <p:par>
                                <p:cTn id="78" presetID="56" presetClass="entr" presetSubtype="0" fill="hold" grpId="0" nodeType="afterEffect">
                                  <p:stCondLst>
                                    <p:cond delay="0"/>
                                  </p:stCondLst>
                                  <p:iterate type="lt">
                                    <p:tmPct val="10000"/>
                                  </p:iterate>
                                  <p:childTnLst>
                                    <p:set>
                                      <p:cBhvr>
                                        <p:cTn id="79" dur="1" fill="hold">
                                          <p:stCondLst>
                                            <p:cond delay="0"/>
                                          </p:stCondLst>
                                        </p:cTn>
                                        <p:tgtEl>
                                          <p:spTgt spid="15"/>
                                        </p:tgtEl>
                                        <p:attrNameLst>
                                          <p:attrName>style.visibility</p:attrName>
                                        </p:attrNameLst>
                                      </p:cBhvr>
                                      <p:to>
                                        <p:strVal val="visible"/>
                                      </p:to>
                                    </p:set>
                                    <p:anim by="(-#ppt_w*2)" calcmode="lin" valueType="num">
                                      <p:cBhvr rctx="PPT">
                                        <p:cTn id="80" dur="200" autoRev="1" fill="hold">
                                          <p:stCondLst>
                                            <p:cond delay="0"/>
                                          </p:stCondLst>
                                        </p:cTn>
                                        <p:tgtEl>
                                          <p:spTgt spid="15"/>
                                        </p:tgtEl>
                                        <p:attrNameLst>
                                          <p:attrName>ppt_w</p:attrName>
                                        </p:attrNameLst>
                                      </p:cBhvr>
                                    </p:anim>
                                    <p:anim by="(#ppt_w*0.50)" calcmode="lin" valueType="num">
                                      <p:cBhvr>
                                        <p:cTn id="81" dur="200" decel="50000" autoRev="1" fill="hold">
                                          <p:stCondLst>
                                            <p:cond delay="0"/>
                                          </p:stCondLst>
                                        </p:cTn>
                                        <p:tgtEl>
                                          <p:spTgt spid="15"/>
                                        </p:tgtEl>
                                        <p:attrNameLst>
                                          <p:attrName>ppt_x</p:attrName>
                                        </p:attrNameLst>
                                      </p:cBhvr>
                                    </p:anim>
                                    <p:anim from="(-#ppt_h/2)" to="(#ppt_y)" calcmode="lin" valueType="num">
                                      <p:cBhvr>
                                        <p:cTn id="82" dur="400" fill="hold">
                                          <p:stCondLst>
                                            <p:cond delay="0"/>
                                          </p:stCondLst>
                                        </p:cTn>
                                        <p:tgtEl>
                                          <p:spTgt spid="15"/>
                                        </p:tgtEl>
                                        <p:attrNameLst>
                                          <p:attrName>ppt_y</p:attrName>
                                        </p:attrNameLst>
                                      </p:cBhvr>
                                    </p:anim>
                                    <p:animRot by="21600000">
                                      <p:cBhvr>
                                        <p:cTn id="83" dur="400" fill="hold">
                                          <p:stCondLst>
                                            <p:cond delay="0"/>
                                          </p:stCondLst>
                                        </p:cTn>
                                        <p:tgtEl>
                                          <p:spTgt spid="15"/>
                                        </p:tgtEl>
                                        <p:attrNameLst>
                                          <p:attrName>r</p:attrName>
                                        </p:attrNameLst>
                                      </p:cBhvr>
                                    </p:animRot>
                                  </p:childTnLst>
                                </p:cTn>
                              </p:par>
                            </p:childTnLst>
                          </p:cTn>
                        </p:par>
                        <p:par>
                          <p:cTn id="84" fill="hold">
                            <p:stCondLst>
                              <p:cond delay="7059"/>
                            </p:stCondLst>
                            <p:childTnLst>
                              <p:par>
                                <p:cTn id="85" presetID="22" presetClass="entr" presetSubtype="8" fill="hold" grpId="0" nodeType="after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wipe(left)">
                                      <p:cBhvr>
                                        <p:cTn id="8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7" grpId="1" animBg="1"/>
      <p:bldP spid="28" grpId="0"/>
      <p:bldP spid="2" grpId="0"/>
      <p:bldP spid="6" grpId="0"/>
      <p:bldP spid="7" grpId="0"/>
      <p:bldP spid="11" grpId="0"/>
      <p:bldP spid="5" grpId="0" animBg="1"/>
      <p:bldP spid="9" grpId="0" animBg="1"/>
      <p:bldP spid="4" grpId="0"/>
      <p:bldP spid="13" grpId="0" animBg="1"/>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48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图片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8388" y="4941888"/>
            <a:ext cx="60483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9"/>
          <p:cNvSpPr>
            <a:spLocks noChangeArrowheads="1"/>
          </p:cNvSpPr>
          <p:nvPr/>
        </p:nvSpPr>
        <p:spPr bwMode="auto">
          <a:xfrm>
            <a:off x="2198388" y="2485989"/>
            <a:ext cx="109164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800" b="1" i="0" u="none" strike="noStrike" kern="0" cap="none" spc="0" normalizeH="0" baseline="0" noProof="0" dirty="0">
                <a:ln>
                  <a:noFill/>
                </a:ln>
                <a:effectLst/>
                <a:uLnTx/>
                <a:uFillTx/>
                <a:latin typeface="+mj-ea"/>
                <a:ea typeface="+mj-ea"/>
                <a:cs typeface="宋体" panose="02010600030101010101" pitchFamily="2" charset="-122"/>
              </a:rPr>
              <a:t>1</a:t>
            </a:r>
            <a:endParaRPr kumimoji="0" lang="zh-CN" altLang="zh-CN" sz="2000" b="1" i="0" u="none" strike="noStrike" kern="0" cap="none" spc="0" normalizeH="0" baseline="0" noProof="0" dirty="0">
              <a:ln>
                <a:noFill/>
              </a:ln>
              <a:effectLst/>
              <a:uLnTx/>
              <a:uFillTx/>
              <a:latin typeface="+mj-ea"/>
              <a:ea typeface="+mj-ea"/>
              <a:cs typeface="宋体" panose="02010600030101010101" pitchFamily="2" charset="-122"/>
            </a:endParaRPr>
          </a:p>
        </p:txBody>
      </p:sp>
      <p:sp>
        <p:nvSpPr>
          <p:cNvPr id="19" name="Freeform 5"/>
          <p:cNvSpPr/>
          <p:nvPr/>
        </p:nvSpPr>
        <p:spPr bwMode="auto">
          <a:xfrm>
            <a:off x="1780914" y="2579579"/>
            <a:ext cx="1926594" cy="1928516"/>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chemeClr val="tx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TextBox 20"/>
          <p:cNvSpPr txBox="1"/>
          <p:nvPr/>
        </p:nvSpPr>
        <p:spPr>
          <a:xfrm>
            <a:off x="4010382" y="2483670"/>
            <a:ext cx="6454993" cy="1200329"/>
          </a:xfrm>
          <a:prstGeom prst="rect">
            <a:avLst/>
          </a:prstGeom>
          <a:noFill/>
        </p:spPr>
        <p:txBody>
          <a:bodyPr wrap="square" rtlCol="0">
            <a:spAutoFit/>
          </a:bodyPr>
          <a:lstStyle>
            <a:defPPr>
              <a:defRPr lang="zh-CN"/>
            </a:defPPr>
            <a:lvl1pPr>
              <a:defRPr sz="5400" b="1">
                <a:solidFill>
                  <a:srgbClr val="C00000"/>
                </a:solidFill>
                <a:latin typeface="微软雅黑" panose="020B0503020204020204" pitchFamily="34" charset="-122"/>
                <a:ea typeface="微软雅黑" panose="020B0503020204020204" pitchFamily="34" charset="-122"/>
              </a:defRPr>
            </a:lvl1pPr>
          </a:lstStyle>
          <a:p>
            <a:r>
              <a:rPr lang="zh-CN" altLang="en-US" sz="7200" dirty="0">
                <a:solidFill>
                  <a:schemeClr val="accent1"/>
                </a:solidFill>
              </a:rPr>
              <a:t>党的基本知识</a:t>
            </a:r>
          </a:p>
        </p:txBody>
      </p:sp>
      <p:sp>
        <p:nvSpPr>
          <p:cNvPr id="21" name="Oval 39"/>
          <p:cNvSpPr>
            <a:spLocks noChangeAspect="1" noChangeArrowheads="1"/>
          </p:cNvSpPr>
          <p:nvPr/>
        </p:nvSpPr>
        <p:spPr bwMode="auto">
          <a:xfrm>
            <a:off x="4058322" y="3836104"/>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22" name="TextBox 30"/>
          <p:cNvSpPr txBox="1"/>
          <p:nvPr/>
        </p:nvSpPr>
        <p:spPr>
          <a:xfrm>
            <a:off x="4274322" y="3744662"/>
            <a:ext cx="2400356"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rPr>
              <a:t>党的指导思想</a:t>
            </a:r>
          </a:p>
        </p:txBody>
      </p:sp>
      <p:sp>
        <p:nvSpPr>
          <p:cNvPr id="23" name="Oval 39"/>
          <p:cNvSpPr>
            <a:spLocks noChangeAspect="1" noChangeArrowheads="1"/>
          </p:cNvSpPr>
          <p:nvPr/>
        </p:nvSpPr>
        <p:spPr bwMode="auto">
          <a:xfrm>
            <a:off x="4058322" y="4217614"/>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24" name="TextBox 36"/>
          <p:cNvSpPr txBox="1"/>
          <p:nvPr/>
        </p:nvSpPr>
        <p:spPr>
          <a:xfrm>
            <a:off x="4274323" y="4126172"/>
            <a:ext cx="2770606" cy="369332"/>
          </a:xfrm>
          <a:prstGeom prst="rect">
            <a:avLst/>
          </a:prstGeom>
          <a:noFill/>
        </p:spPr>
        <p:txBody>
          <a:bodyPr wrap="square" rtlCol="0">
            <a:spAutoFit/>
          </a:bodyPr>
          <a:lstStyle>
            <a:defPPr>
              <a:defRPr lang="zh-CN"/>
            </a:defPPr>
            <a:lvl1pPr>
              <a:defRPr sz="1800">
                <a:solidFill>
                  <a:schemeClr val="bg1"/>
                </a:solidFill>
                <a:latin typeface="+mj-ea"/>
                <a:ea typeface="+mj-ea"/>
              </a:defRPr>
            </a:lvl1pPr>
          </a:lstStyle>
          <a:p>
            <a:r>
              <a:rPr lang="zh-CN" altLang="en-US" dirty="0"/>
              <a:t>党的性质、目标、路线等</a:t>
            </a:r>
          </a:p>
        </p:txBody>
      </p:sp>
      <p:sp>
        <p:nvSpPr>
          <p:cNvPr id="25" name="Oval 39"/>
          <p:cNvSpPr>
            <a:spLocks noChangeAspect="1" noChangeArrowheads="1"/>
          </p:cNvSpPr>
          <p:nvPr/>
        </p:nvSpPr>
        <p:spPr bwMode="auto">
          <a:xfrm>
            <a:off x="7025493" y="3836104"/>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26" name="TextBox 30"/>
          <p:cNvSpPr txBox="1"/>
          <p:nvPr/>
        </p:nvSpPr>
        <p:spPr>
          <a:xfrm>
            <a:off x="7241492" y="3744662"/>
            <a:ext cx="3235766" cy="369332"/>
          </a:xfrm>
          <a:prstGeom prst="rect">
            <a:avLst/>
          </a:prstGeom>
          <a:noFill/>
        </p:spPr>
        <p:txBody>
          <a:bodyPr wrap="square" rtlCol="0">
            <a:spAutoFit/>
          </a:bodyPr>
          <a:lstStyle>
            <a:defPPr>
              <a:defRPr lang="zh-CN"/>
            </a:defPPr>
            <a:lvl1pPr>
              <a:defRPr sz="1800">
                <a:solidFill>
                  <a:schemeClr val="bg1"/>
                </a:solidFill>
                <a:latin typeface="+mj-ea"/>
                <a:ea typeface="+mj-ea"/>
              </a:defRPr>
            </a:lvl1pPr>
          </a:lstStyle>
          <a:p>
            <a:r>
              <a:rPr lang="zh-CN" altLang="en-US" dirty="0"/>
              <a:t>党建必须实现四项基本要求</a:t>
            </a:r>
          </a:p>
        </p:txBody>
      </p:sp>
      <p:sp>
        <p:nvSpPr>
          <p:cNvPr id="27" name="Oval 39"/>
          <p:cNvSpPr>
            <a:spLocks noChangeAspect="1" noChangeArrowheads="1"/>
          </p:cNvSpPr>
          <p:nvPr/>
        </p:nvSpPr>
        <p:spPr bwMode="auto">
          <a:xfrm>
            <a:off x="7025493" y="4217614"/>
            <a:ext cx="216000" cy="217227"/>
          </a:xfrm>
          <a:prstGeom prst="ellipse">
            <a:avLst/>
          </a:prstGeom>
          <a:solidFill>
            <a:schemeClr val="tx1"/>
          </a:solidFill>
          <a:ln w="28575" cap="flat">
            <a:no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28" name="TextBox 36"/>
          <p:cNvSpPr txBox="1"/>
          <p:nvPr/>
        </p:nvSpPr>
        <p:spPr>
          <a:xfrm>
            <a:off x="7241493" y="4126172"/>
            <a:ext cx="2773499" cy="369332"/>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sz="1800" dirty="0">
                <a:solidFill>
                  <a:schemeClr val="bg1"/>
                </a:solidFill>
              </a:rPr>
              <a:t>党员的义务和权利</a:t>
            </a:r>
            <a:endParaRPr lang="en-US" altLang="zh-CN" sz="18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left)">
                                      <p:cBhvr>
                                        <p:cTn id="7" dur="500"/>
                                        <p:tgtEl>
                                          <p:spTgt spid="12290"/>
                                        </p:tgtEl>
                                      </p:cBhvr>
                                    </p:animEffect>
                                  </p:childTnLst>
                                </p:cTn>
                              </p:par>
                              <p:par>
                                <p:cTn id="8" presetID="22" presetClass="entr" presetSubtype="2" fill="hold"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wipe(right)">
                                      <p:cBhvr>
                                        <p:cTn id="10" dur="500"/>
                                        <p:tgtEl>
                                          <p:spTgt spid="12291"/>
                                        </p:tgtEl>
                                      </p:cBhvr>
                                    </p:animEffect>
                                  </p:childTnLst>
                                </p:cTn>
                              </p:par>
                            </p:childTnLst>
                          </p:cTn>
                        </p:par>
                        <p:par>
                          <p:cTn id="11" fill="hold">
                            <p:stCondLst>
                              <p:cond delay="500"/>
                            </p:stCondLst>
                            <p:childTnLst>
                              <p:par>
                                <p:cTn id="12" presetID="16" presetClass="entr" presetSubtype="42"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outHorizontal)">
                                      <p:cBhvr>
                                        <p:cTn id="14" dur="500"/>
                                        <p:tgtEl>
                                          <p:spTgt spid="19"/>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400" fill="hold"/>
                                        <p:tgtEl>
                                          <p:spTgt spid="18"/>
                                        </p:tgtEl>
                                        <p:attrNameLst>
                                          <p:attrName>ppt_w</p:attrName>
                                        </p:attrNameLst>
                                      </p:cBhvr>
                                      <p:tavLst>
                                        <p:tav tm="0">
                                          <p:val>
                                            <p:fltVal val="0"/>
                                          </p:val>
                                        </p:tav>
                                        <p:tav tm="100000">
                                          <p:val>
                                            <p:strVal val="#ppt_w"/>
                                          </p:val>
                                        </p:tav>
                                      </p:tavLst>
                                    </p:anim>
                                    <p:anim calcmode="lin" valueType="num">
                                      <p:cBhvr>
                                        <p:cTn id="19" dur="400" fill="hold"/>
                                        <p:tgtEl>
                                          <p:spTgt spid="18"/>
                                        </p:tgtEl>
                                        <p:attrNameLst>
                                          <p:attrName>ppt_h</p:attrName>
                                        </p:attrNameLst>
                                      </p:cBhvr>
                                      <p:tavLst>
                                        <p:tav tm="0">
                                          <p:val>
                                            <p:fltVal val="0"/>
                                          </p:val>
                                        </p:tav>
                                        <p:tav tm="100000">
                                          <p:val>
                                            <p:strVal val="#ppt_h"/>
                                          </p:val>
                                        </p:tav>
                                      </p:tavLst>
                                    </p:anim>
                                    <p:anim calcmode="lin" valueType="num">
                                      <p:cBhvr>
                                        <p:cTn id="20" dur="400" fill="hold"/>
                                        <p:tgtEl>
                                          <p:spTgt spid="18"/>
                                        </p:tgtEl>
                                        <p:attrNameLst>
                                          <p:attrName>style.rotation</p:attrName>
                                        </p:attrNameLst>
                                      </p:cBhvr>
                                      <p:tavLst>
                                        <p:tav tm="0">
                                          <p:val>
                                            <p:fltVal val="90"/>
                                          </p:val>
                                        </p:tav>
                                        <p:tav tm="100000">
                                          <p:val>
                                            <p:fltVal val="0"/>
                                          </p:val>
                                        </p:tav>
                                      </p:tavLst>
                                    </p:anim>
                                    <p:animEffect transition="in" filter="fade">
                                      <p:cBhvr>
                                        <p:cTn id="21" dur="400"/>
                                        <p:tgtEl>
                                          <p:spTgt spid="18"/>
                                        </p:tgtEl>
                                      </p:cBhvr>
                                    </p:animEffect>
                                  </p:childTnLst>
                                </p:cTn>
                              </p:par>
                            </p:childTnLst>
                          </p:cTn>
                        </p:par>
                        <p:par>
                          <p:cTn id="22" fill="hold">
                            <p:stCondLst>
                              <p:cond delay="15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20"/>
                                        </p:tgtEl>
                                        <p:attrNameLst>
                                          <p:attrName>style.visibility</p:attrName>
                                        </p:attrNameLst>
                                      </p:cBhvr>
                                      <p:to>
                                        <p:strVal val="visible"/>
                                      </p:to>
                                    </p:set>
                                    <p:anim by="(-#ppt_w*2)" calcmode="lin" valueType="num">
                                      <p:cBhvr rctx="PPT">
                                        <p:cTn id="25" dur="300" autoRev="1" fill="hold">
                                          <p:stCondLst>
                                            <p:cond delay="0"/>
                                          </p:stCondLst>
                                        </p:cTn>
                                        <p:tgtEl>
                                          <p:spTgt spid="20"/>
                                        </p:tgtEl>
                                        <p:attrNameLst>
                                          <p:attrName>ppt_w</p:attrName>
                                        </p:attrNameLst>
                                      </p:cBhvr>
                                    </p:anim>
                                    <p:anim by="(#ppt_w*0.50)" calcmode="lin" valueType="num">
                                      <p:cBhvr>
                                        <p:cTn id="26" dur="300" decel="50000" autoRev="1" fill="hold">
                                          <p:stCondLst>
                                            <p:cond delay="0"/>
                                          </p:stCondLst>
                                        </p:cTn>
                                        <p:tgtEl>
                                          <p:spTgt spid="20"/>
                                        </p:tgtEl>
                                        <p:attrNameLst>
                                          <p:attrName>ppt_x</p:attrName>
                                        </p:attrNameLst>
                                      </p:cBhvr>
                                    </p:anim>
                                    <p:anim from="(-#ppt_h/2)" to="(#ppt_y)" calcmode="lin" valueType="num">
                                      <p:cBhvr>
                                        <p:cTn id="27" dur="600" fill="hold">
                                          <p:stCondLst>
                                            <p:cond delay="0"/>
                                          </p:stCondLst>
                                        </p:cTn>
                                        <p:tgtEl>
                                          <p:spTgt spid="20"/>
                                        </p:tgtEl>
                                        <p:attrNameLst>
                                          <p:attrName>ppt_y</p:attrName>
                                        </p:attrNameLst>
                                      </p:cBhvr>
                                    </p:anim>
                                    <p:animRot by="21600000">
                                      <p:cBhvr>
                                        <p:cTn id="28" dur="600" fill="hold">
                                          <p:stCondLst>
                                            <p:cond delay="0"/>
                                          </p:stCondLst>
                                        </p:cTn>
                                        <p:tgtEl>
                                          <p:spTgt spid="20"/>
                                        </p:tgtEl>
                                        <p:attrNameLst>
                                          <p:attrName>r</p:attrName>
                                        </p:attrNameLst>
                                      </p:cBhvr>
                                    </p:animRot>
                                  </p:childTnLst>
                                </p:cTn>
                              </p:par>
                            </p:childTnLst>
                          </p:cTn>
                        </p:par>
                        <p:par>
                          <p:cTn id="29" fill="hold">
                            <p:stCondLst>
                              <p:cond delay="2300"/>
                            </p:stCondLst>
                            <p:childTnLst>
                              <p:par>
                                <p:cTn id="30" presetID="2" presetClass="entr" presetSubtype="12"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0-#ppt_w/2"/>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1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2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0-#ppt_w/2"/>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30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0-#ppt_w/2"/>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par>
                          <p:cTn id="46" fill="hold">
                            <p:stCondLst>
                              <p:cond delay="280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animBg="1"/>
      <p:bldP spid="22" grpId="0"/>
      <p:bldP spid="23" grpId="0" animBg="1"/>
      <p:bldP spid="24" grpId="0"/>
      <p:bldP spid="25" grpId="0" animBg="1"/>
      <p:bldP spid="26" grpId="0"/>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bwMode="auto">
          <a:xfrm>
            <a:off x="898661" y="2727050"/>
            <a:ext cx="2016906" cy="2016906"/>
          </a:xfrm>
          <a:prstGeom prst="ellipse">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lang="zh-CN" altLang="en-US" kern="0" dirty="0">
                <a:solidFill>
                  <a:schemeClr val="accent3"/>
                </a:solidFill>
                <a:effectLst>
                  <a:outerShdw blurRad="38100" dist="38100" dir="2700000" algn="tl">
                    <a:srgbClr val="000000">
                      <a:alpha val="43137"/>
                    </a:srgbClr>
                  </a:outerShdw>
                </a:effectLst>
              </a:rPr>
              <a:t>党支部党员大会</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二</a:t>
            </a:r>
          </a:p>
        </p:txBody>
      </p:sp>
      <p:sp>
        <p:nvSpPr>
          <p:cNvPr id="2" name="矩形 1"/>
          <p:cNvSpPr/>
          <p:nvPr/>
        </p:nvSpPr>
        <p:spPr>
          <a:xfrm>
            <a:off x="3146053" y="1443461"/>
            <a:ext cx="8136904" cy="5029390"/>
          </a:xfrm>
          <a:prstGeom prst="rect">
            <a:avLst/>
          </a:prstGeom>
          <a:noFill/>
        </p:spPr>
        <p:txBody>
          <a:bodyPr wrap="square" rtlCol="0">
            <a:spAutoFit/>
          </a:bodyPr>
          <a:lstStyle/>
          <a:p>
            <a:pPr algn="just" eaLnBrk="1">
              <a:lnSpc>
                <a:spcPct val="150000"/>
              </a:lnSpc>
            </a:pPr>
            <a:r>
              <a:rPr lang="zh-CN" altLang="en-US" dirty="0">
                <a:solidFill>
                  <a:schemeClr val="accent1"/>
                </a:solidFill>
                <a:latin typeface="+mn-ea"/>
                <a:ea typeface="+mn-ea"/>
              </a:rPr>
              <a:t>（</a:t>
            </a:r>
            <a:r>
              <a:rPr lang="en-US" altLang="zh-CN" dirty="0">
                <a:solidFill>
                  <a:schemeClr val="accent1"/>
                </a:solidFill>
                <a:latin typeface="+mn-ea"/>
                <a:ea typeface="+mn-ea"/>
              </a:rPr>
              <a:t>1</a:t>
            </a:r>
            <a:r>
              <a:rPr lang="zh-CN" altLang="en-US" dirty="0">
                <a:solidFill>
                  <a:schemeClr val="accent1"/>
                </a:solidFill>
                <a:latin typeface="+mn-ea"/>
                <a:ea typeface="+mn-ea"/>
              </a:rPr>
              <a:t>）支部书记或组织委员主持会议，清点人数。</a:t>
            </a:r>
          </a:p>
          <a:p>
            <a:pPr algn="just" eaLnBrk="1">
              <a:lnSpc>
                <a:spcPct val="150000"/>
              </a:lnSpc>
            </a:pPr>
            <a:r>
              <a:rPr lang="zh-CN" altLang="en-US" dirty="0">
                <a:solidFill>
                  <a:schemeClr val="accent1"/>
                </a:solidFill>
                <a:latin typeface="+mn-ea"/>
                <a:ea typeface="+mn-ea"/>
              </a:rPr>
              <a:t>（</a:t>
            </a:r>
            <a:r>
              <a:rPr lang="en-US" altLang="zh-CN" dirty="0">
                <a:solidFill>
                  <a:schemeClr val="accent1"/>
                </a:solidFill>
                <a:latin typeface="+mn-ea"/>
                <a:ea typeface="+mn-ea"/>
              </a:rPr>
              <a:t>2</a:t>
            </a:r>
            <a:r>
              <a:rPr lang="zh-CN" altLang="en-US" dirty="0">
                <a:solidFill>
                  <a:schemeClr val="accent1"/>
                </a:solidFill>
                <a:latin typeface="+mn-ea"/>
                <a:ea typeface="+mn-ea"/>
              </a:rPr>
              <a:t>）申请转正的预备党员汇报预备期的表现，主要优缺点，今后的努力方向等问题。</a:t>
            </a:r>
          </a:p>
          <a:p>
            <a:pPr algn="just" eaLnBrk="1">
              <a:lnSpc>
                <a:spcPct val="150000"/>
              </a:lnSpc>
            </a:pPr>
            <a:r>
              <a:rPr lang="zh-CN" altLang="en-US" dirty="0">
                <a:solidFill>
                  <a:schemeClr val="accent1"/>
                </a:solidFill>
                <a:latin typeface="+mn-ea"/>
                <a:ea typeface="+mn-ea"/>
              </a:rPr>
              <a:t>（</a:t>
            </a:r>
            <a:r>
              <a:rPr lang="en-US" altLang="zh-CN" dirty="0">
                <a:solidFill>
                  <a:schemeClr val="accent1"/>
                </a:solidFill>
                <a:latin typeface="+mn-ea"/>
                <a:ea typeface="+mn-ea"/>
              </a:rPr>
              <a:t>3</a:t>
            </a:r>
            <a:r>
              <a:rPr lang="zh-CN" altLang="en-US" dirty="0">
                <a:solidFill>
                  <a:schemeClr val="accent1"/>
                </a:solidFill>
                <a:latin typeface="+mn-ea"/>
                <a:ea typeface="+mn-ea"/>
              </a:rPr>
              <a:t>）党小组介绍预备党员在预备期内的表现情况和小组意见。</a:t>
            </a:r>
          </a:p>
          <a:p>
            <a:pPr algn="just" eaLnBrk="1">
              <a:lnSpc>
                <a:spcPct val="150000"/>
              </a:lnSpc>
            </a:pPr>
            <a:r>
              <a:rPr lang="zh-CN" altLang="en-US" dirty="0">
                <a:solidFill>
                  <a:schemeClr val="accent1"/>
                </a:solidFill>
                <a:latin typeface="+mn-ea"/>
                <a:ea typeface="+mn-ea"/>
              </a:rPr>
              <a:t>（</a:t>
            </a:r>
            <a:r>
              <a:rPr lang="en-US" altLang="zh-CN" dirty="0">
                <a:solidFill>
                  <a:schemeClr val="accent1"/>
                </a:solidFill>
                <a:latin typeface="+mn-ea"/>
                <a:ea typeface="+mn-ea"/>
              </a:rPr>
              <a:t>4</a:t>
            </a:r>
            <a:r>
              <a:rPr lang="zh-CN" altLang="en-US" dirty="0">
                <a:solidFill>
                  <a:schemeClr val="accent1"/>
                </a:solidFill>
                <a:latin typeface="+mn-ea"/>
                <a:ea typeface="+mn-ea"/>
              </a:rPr>
              <a:t>）支委会介绍预备党员在预备期的教育和考察情况，提出能否转正的意见。</a:t>
            </a:r>
          </a:p>
          <a:p>
            <a:pPr algn="just" eaLnBrk="1">
              <a:lnSpc>
                <a:spcPct val="150000"/>
              </a:lnSpc>
            </a:pPr>
            <a:r>
              <a:rPr lang="zh-CN" altLang="en-US" dirty="0">
                <a:solidFill>
                  <a:schemeClr val="accent1"/>
                </a:solidFill>
                <a:latin typeface="+mn-ea"/>
                <a:ea typeface="+mn-ea"/>
              </a:rPr>
              <a:t>（</a:t>
            </a:r>
            <a:r>
              <a:rPr lang="en-US" altLang="zh-CN" dirty="0">
                <a:solidFill>
                  <a:schemeClr val="accent1"/>
                </a:solidFill>
                <a:latin typeface="+mn-ea"/>
                <a:ea typeface="+mn-ea"/>
              </a:rPr>
              <a:t>5</a:t>
            </a:r>
            <a:r>
              <a:rPr lang="zh-CN" altLang="en-US" dirty="0">
                <a:solidFill>
                  <a:schemeClr val="accent1"/>
                </a:solidFill>
                <a:latin typeface="+mn-ea"/>
                <a:ea typeface="+mn-ea"/>
              </a:rPr>
              <a:t>）支部大会进行讨论，与会党员充分发表意见。</a:t>
            </a:r>
          </a:p>
          <a:p>
            <a:pPr algn="just" eaLnBrk="1">
              <a:lnSpc>
                <a:spcPct val="150000"/>
              </a:lnSpc>
            </a:pPr>
            <a:r>
              <a:rPr lang="zh-CN" altLang="en-US" dirty="0">
                <a:solidFill>
                  <a:schemeClr val="accent1"/>
                </a:solidFill>
                <a:latin typeface="+mn-ea"/>
                <a:ea typeface="+mn-ea"/>
              </a:rPr>
              <a:t>（</a:t>
            </a:r>
            <a:r>
              <a:rPr lang="en-US" altLang="zh-CN" dirty="0">
                <a:solidFill>
                  <a:schemeClr val="accent1"/>
                </a:solidFill>
                <a:latin typeface="+mn-ea"/>
                <a:ea typeface="+mn-ea"/>
              </a:rPr>
              <a:t>6</a:t>
            </a:r>
            <a:r>
              <a:rPr lang="zh-CN" altLang="en-US" dirty="0">
                <a:solidFill>
                  <a:schemeClr val="accent1"/>
                </a:solidFill>
                <a:latin typeface="+mn-ea"/>
                <a:ea typeface="+mn-ea"/>
              </a:rPr>
              <a:t>）进行表决。申请转正的预备党员可以对支部大会讨论的意见或表决结果表明态度。</a:t>
            </a:r>
          </a:p>
          <a:p>
            <a:pPr algn="just" eaLnBrk="1">
              <a:lnSpc>
                <a:spcPct val="150000"/>
              </a:lnSpc>
            </a:pPr>
            <a:r>
              <a:rPr lang="zh-CN" altLang="en-US" dirty="0">
                <a:solidFill>
                  <a:schemeClr val="accent1"/>
                </a:solidFill>
                <a:latin typeface="+mn-ea"/>
                <a:ea typeface="+mn-ea"/>
              </a:rPr>
              <a:t>（</a:t>
            </a:r>
            <a:r>
              <a:rPr lang="en-US" altLang="zh-CN" dirty="0">
                <a:solidFill>
                  <a:schemeClr val="accent1"/>
                </a:solidFill>
                <a:latin typeface="+mn-ea"/>
                <a:ea typeface="+mn-ea"/>
              </a:rPr>
              <a:t>7</a:t>
            </a:r>
            <a:r>
              <a:rPr lang="zh-CN" altLang="en-US" dirty="0">
                <a:solidFill>
                  <a:schemeClr val="accent1"/>
                </a:solidFill>
                <a:latin typeface="+mn-ea"/>
                <a:ea typeface="+mn-ea"/>
              </a:rPr>
              <a:t>）大会表决后，按照少数服从多数的原则形成决议。决议的内容应包括：预备党员在预备期的表现，支部大会讨论的情况，对预备党员的意见，表决情况等内容。党支部委员会应将其填入</a:t>
            </a:r>
            <a:r>
              <a:rPr lang="en-US" altLang="zh-CN" dirty="0">
                <a:solidFill>
                  <a:schemeClr val="accent1"/>
                </a:solidFill>
                <a:latin typeface="+mn-ea"/>
                <a:ea typeface="+mn-ea"/>
              </a:rPr>
              <a:t>《</a:t>
            </a:r>
            <a:r>
              <a:rPr lang="zh-CN" altLang="en-US" dirty="0">
                <a:solidFill>
                  <a:schemeClr val="accent1"/>
                </a:solidFill>
                <a:latin typeface="+mn-ea"/>
                <a:ea typeface="+mn-ea"/>
              </a:rPr>
              <a:t>入党志愿书</a:t>
            </a:r>
            <a:r>
              <a:rPr lang="en-US" altLang="zh-CN" dirty="0">
                <a:solidFill>
                  <a:schemeClr val="accent1"/>
                </a:solidFill>
                <a:latin typeface="+mn-ea"/>
                <a:ea typeface="+mn-ea"/>
              </a:rPr>
              <a:t>》</a:t>
            </a:r>
            <a:r>
              <a:rPr lang="zh-CN" altLang="en-US" dirty="0">
                <a:solidFill>
                  <a:schemeClr val="accent1"/>
                </a:solidFill>
                <a:latin typeface="+mn-ea"/>
                <a:ea typeface="+mn-ea"/>
              </a:rPr>
              <a:t>，经支部书记签名盖章后，及时报上级党委审批。</a:t>
            </a:r>
          </a:p>
        </p:txBody>
      </p:sp>
      <p:sp>
        <p:nvSpPr>
          <p:cNvPr id="15" name="矩形 14"/>
          <p:cNvSpPr/>
          <p:nvPr/>
        </p:nvSpPr>
        <p:spPr>
          <a:xfrm>
            <a:off x="1143771" y="3154007"/>
            <a:ext cx="1569660" cy="1231106"/>
          </a:xfrm>
          <a:prstGeom prst="rect">
            <a:avLst/>
          </a:prstGeom>
        </p:spPr>
        <p:txBody>
          <a:bodyPr wrap="none">
            <a:spAutoFit/>
          </a:bodyPr>
          <a:lstStyle/>
          <a:p>
            <a:pPr algn="ctr"/>
            <a:r>
              <a:rPr lang="zh-CN" altLang="en-US" sz="2800" b="1" dirty="0">
                <a:solidFill>
                  <a:schemeClr val="bg2"/>
                </a:solidFill>
                <a:latin typeface="+mj-ea"/>
                <a:ea typeface="+mj-ea"/>
              </a:rPr>
              <a:t>预备党</a:t>
            </a:r>
            <a:endParaRPr lang="en-US" altLang="zh-CN" sz="2800" b="1" dirty="0">
              <a:solidFill>
                <a:schemeClr val="bg2"/>
              </a:solidFill>
              <a:latin typeface="+mj-ea"/>
              <a:ea typeface="+mj-ea"/>
            </a:endParaRPr>
          </a:p>
          <a:p>
            <a:pPr algn="ctr"/>
            <a:r>
              <a:rPr lang="zh-CN" altLang="en-US" sz="2800" b="1" dirty="0">
                <a:solidFill>
                  <a:schemeClr val="bg2"/>
                </a:solidFill>
                <a:latin typeface="+mj-ea"/>
                <a:ea typeface="+mj-ea"/>
              </a:rPr>
              <a:t>员转正</a:t>
            </a:r>
            <a:endParaRPr lang="en-US" altLang="zh-CN" sz="2800" b="1" dirty="0">
              <a:solidFill>
                <a:schemeClr val="bg2"/>
              </a:solidFill>
              <a:latin typeface="+mj-ea"/>
              <a:ea typeface="+mj-ea"/>
            </a:endParaRPr>
          </a:p>
          <a:p>
            <a:pPr algn="ctr"/>
            <a:r>
              <a:rPr lang="zh-CN" altLang="en-US" dirty="0">
                <a:solidFill>
                  <a:schemeClr val="bg2"/>
                </a:solidFill>
                <a:latin typeface="+mj-ea"/>
                <a:ea typeface="+mj-ea"/>
              </a:rPr>
              <a:t>的党支部大会</a:t>
            </a:r>
          </a:p>
        </p:txBody>
      </p:sp>
      <p:sp>
        <p:nvSpPr>
          <p:cNvPr id="18" name="Oval 10"/>
          <p:cNvSpPr>
            <a:spLocks noChangeArrowheads="1"/>
          </p:cNvSpPr>
          <p:nvPr/>
        </p:nvSpPr>
        <p:spPr bwMode="auto">
          <a:xfrm>
            <a:off x="858564" y="2817867"/>
            <a:ext cx="519116" cy="519116"/>
          </a:xfrm>
          <a:prstGeom prst="ellipse">
            <a:avLst/>
          </a:prstGeom>
          <a:solidFill>
            <a:schemeClr val="bg1"/>
          </a:solidFill>
          <a:ln w="38100">
            <a:solidFill>
              <a:schemeClr val="bg2"/>
            </a:solidFill>
          </a:ln>
          <a:effectLst>
            <a:outerShdw blurRad="50800" dist="38100" dir="2700000" algn="tl" rotWithShape="0">
              <a:prstClr val="black">
                <a:alpha val="40000"/>
              </a:prstClr>
            </a:outerShdw>
          </a:effectLst>
        </p:spPr>
        <p:txBody>
          <a:bodyPr/>
          <a:lstStyle/>
          <a:p>
            <a:pPr algn="ctr" eaLnBrk="1" hangingPunct="1">
              <a:buFont typeface="Arial" panose="020B0604020202020204" pitchFamily="34" charset="0"/>
              <a:buNone/>
              <a:defRPr/>
            </a:pPr>
            <a:r>
              <a:rPr lang="en-US" altLang="zh-CN" sz="2000" b="1" dirty="0">
                <a:solidFill>
                  <a:schemeClr val="bg2"/>
                </a:solidFill>
                <a:latin typeface="+mj-ea"/>
                <a:ea typeface="+mj-ea"/>
              </a:rPr>
              <a:t>3</a:t>
            </a:r>
            <a:endParaRPr lang="zh-CN" altLang="en-US" sz="2000" b="1" dirty="0">
              <a:solidFill>
                <a:schemeClr val="bg2"/>
              </a:solidFill>
              <a:latin typeface="+mj-ea"/>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15" grpId="0"/>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lang="zh-CN" altLang="en-US" kern="0" dirty="0">
                <a:solidFill>
                  <a:schemeClr val="accent3"/>
                </a:solidFill>
                <a:effectLst>
                  <a:outerShdw blurRad="38100" dist="38100" dir="2700000" algn="tl">
                    <a:srgbClr val="000000">
                      <a:alpha val="43137"/>
                    </a:srgbClr>
                  </a:outerShdw>
                </a:effectLst>
              </a:rPr>
              <a:t>党支部委员会</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三</a:t>
            </a:r>
          </a:p>
        </p:txBody>
      </p:sp>
      <p:sp>
        <p:nvSpPr>
          <p:cNvPr id="2" name="矩形 1"/>
          <p:cNvSpPr/>
          <p:nvPr/>
        </p:nvSpPr>
        <p:spPr>
          <a:xfrm>
            <a:off x="6006130" y="1340768"/>
            <a:ext cx="5544616" cy="1015663"/>
          </a:xfrm>
          <a:prstGeom prst="rect">
            <a:avLst/>
          </a:prstGeom>
          <a:noFill/>
        </p:spPr>
        <p:txBody>
          <a:bodyPr wrap="square" rtlCol="0">
            <a:spAutoFit/>
          </a:bodyPr>
          <a:lstStyle/>
          <a:p>
            <a:pPr algn="just" eaLnBrk="1"/>
            <a:r>
              <a:rPr lang="zh-CN" altLang="en-US" sz="2000" dirty="0">
                <a:solidFill>
                  <a:schemeClr val="accent1"/>
                </a:solidFill>
                <a:latin typeface="+mn-ea"/>
                <a:ea typeface="+mn-ea"/>
              </a:rPr>
              <a:t>党支部委员会在支部大会闭会期间，负责领导和处理党支部的日常工作。会前应从</a:t>
            </a:r>
            <a:r>
              <a:rPr lang="en-US" altLang="zh-CN" sz="2000" dirty="0">
                <a:solidFill>
                  <a:schemeClr val="accent1"/>
                </a:solidFill>
                <a:latin typeface="+mn-ea"/>
                <a:ea typeface="+mn-ea"/>
              </a:rPr>
              <a:t>3</a:t>
            </a:r>
            <a:r>
              <a:rPr lang="zh-CN" altLang="en-US" sz="2000" dirty="0">
                <a:solidFill>
                  <a:schemeClr val="accent1"/>
                </a:solidFill>
                <a:latin typeface="+mn-ea"/>
                <a:ea typeface="+mn-ea"/>
              </a:rPr>
              <a:t>个方面做好</a:t>
            </a:r>
            <a:r>
              <a:rPr lang="zh-CN" altLang="en-US" sz="2000" b="1" dirty="0">
                <a:latin typeface="+mn-ea"/>
                <a:ea typeface="+mn-ea"/>
              </a:rPr>
              <a:t>准备工作</a:t>
            </a:r>
            <a:r>
              <a:rPr lang="zh-CN" altLang="en-US" sz="2000" dirty="0">
                <a:solidFill>
                  <a:schemeClr val="accent1"/>
                </a:solidFill>
                <a:latin typeface="+mn-ea"/>
                <a:ea typeface="+mn-ea"/>
              </a:rPr>
              <a:t>：</a:t>
            </a:r>
          </a:p>
        </p:txBody>
      </p:sp>
      <p:pic>
        <p:nvPicPr>
          <p:cNvPr id="6" name="Picture 2" descr="D:\快盘\WPS上传PPT\活动策划方案\目录小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741" y="2492896"/>
            <a:ext cx="5884413" cy="4004897"/>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006130" y="2368987"/>
            <a:ext cx="5222255" cy="400110"/>
          </a:xfrm>
          <a:prstGeom prst="rect">
            <a:avLst/>
          </a:prstGeom>
          <a:noFill/>
        </p:spPr>
        <p:txBody>
          <a:bodyPr wrap="square" rtlCol="0">
            <a:spAutoFit/>
          </a:bodyPr>
          <a:lstStyle/>
          <a:p>
            <a:pPr algn="just" eaLnBrk="1"/>
            <a:r>
              <a:rPr lang="en-US" altLang="zh-CN" sz="2000" b="1" dirty="0">
                <a:solidFill>
                  <a:schemeClr val="bg1"/>
                </a:solidFill>
                <a:latin typeface="+mn-ea"/>
                <a:ea typeface="+mn-ea"/>
              </a:rPr>
              <a:t>1</a:t>
            </a:r>
            <a:r>
              <a:rPr lang="zh-CN" altLang="en-US" sz="2000" b="1" dirty="0">
                <a:solidFill>
                  <a:schemeClr val="bg1"/>
                </a:solidFill>
                <a:latin typeface="+mn-ea"/>
                <a:ea typeface="+mn-ea"/>
              </a:rPr>
              <a:t>、支部书记经过与委员沟通确定议题。</a:t>
            </a:r>
            <a:endParaRPr lang="en-US" altLang="zh-CN" sz="2000" b="1" dirty="0">
              <a:solidFill>
                <a:schemeClr val="bg1"/>
              </a:solidFill>
              <a:latin typeface="+mn-ea"/>
              <a:ea typeface="+mn-ea"/>
            </a:endParaRPr>
          </a:p>
        </p:txBody>
      </p:sp>
      <p:sp>
        <p:nvSpPr>
          <p:cNvPr id="3" name="矩形 2"/>
          <p:cNvSpPr/>
          <p:nvPr/>
        </p:nvSpPr>
        <p:spPr>
          <a:xfrm>
            <a:off x="6006130" y="2786765"/>
            <a:ext cx="5544616" cy="1323439"/>
          </a:xfrm>
          <a:prstGeom prst="rect">
            <a:avLst/>
          </a:prstGeom>
        </p:spPr>
        <p:txBody>
          <a:bodyPr wrap="square">
            <a:spAutoFit/>
          </a:bodyPr>
          <a:lstStyle/>
          <a:p>
            <a:pPr algn="just" eaLnBrk="1"/>
            <a:r>
              <a:rPr lang="zh-CN" altLang="en-US" sz="2000" dirty="0">
                <a:solidFill>
                  <a:schemeClr val="accent1"/>
                </a:solidFill>
                <a:latin typeface="楷体" panose="02010609060101010101" pitchFamily="49" charset="-122"/>
                <a:ea typeface="楷体" panose="02010609060101010101" pitchFamily="49" charset="-122"/>
              </a:rPr>
              <a:t>主要内容包括：研究贯彻上级党委的决议和指示，支部工作总结和计划，支部委员会工作报告，研究培养、发展新党员方面的问题及其他应讨论的重要问题。</a:t>
            </a:r>
            <a:endParaRPr lang="en-US" altLang="zh-CN" sz="2000" dirty="0">
              <a:solidFill>
                <a:schemeClr val="accent1"/>
              </a:solidFill>
              <a:latin typeface="楷体" panose="02010609060101010101" pitchFamily="49" charset="-122"/>
              <a:ea typeface="楷体" panose="02010609060101010101" pitchFamily="49" charset="-122"/>
            </a:endParaRPr>
          </a:p>
        </p:txBody>
      </p:sp>
      <p:sp>
        <p:nvSpPr>
          <p:cNvPr id="10" name="矩形 9"/>
          <p:cNvSpPr/>
          <p:nvPr/>
        </p:nvSpPr>
        <p:spPr>
          <a:xfrm>
            <a:off x="6006130" y="4285949"/>
            <a:ext cx="5544616" cy="707886"/>
          </a:xfrm>
          <a:prstGeom prst="rect">
            <a:avLst/>
          </a:prstGeom>
          <a:noFill/>
        </p:spPr>
        <p:txBody>
          <a:bodyPr wrap="square" rtlCol="0">
            <a:spAutoFit/>
          </a:bodyPr>
          <a:lstStyle/>
          <a:p>
            <a:pPr algn="just" eaLnBrk="1"/>
            <a:r>
              <a:rPr lang="en-US" altLang="zh-CN" sz="2000" b="1" dirty="0">
                <a:solidFill>
                  <a:schemeClr val="bg1"/>
                </a:solidFill>
                <a:latin typeface="+mn-ea"/>
                <a:ea typeface="+mn-ea"/>
              </a:rPr>
              <a:t>2</a:t>
            </a:r>
            <a:r>
              <a:rPr lang="zh-CN" altLang="en-US" sz="2000" b="1" dirty="0">
                <a:solidFill>
                  <a:schemeClr val="bg1"/>
                </a:solidFill>
                <a:latin typeface="+mn-ea"/>
                <a:ea typeface="+mn-ea"/>
              </a:rPr>
              <a:t>、根据选定的议题，做好有关材料的准备，提交会议讨论和修改。</a:t>
            </a:r>
          </a:p>
        </p:txBody>
      </p:sp>
      <p:sp>
        <p:nvSpPr>
          <p:cNvPr id="11" name="矩形 10"/>
          <p:cNvSpPr/>
          <p:nvPr/>
        </p:nvSpPr>
        <p:spPr>
          <a:xfrm>
            <a:off x="6006130" y="5248475"/>
            <a:ext cx="5544616" cy="707886"/>
          </a:xfrm>
          <a:prstGeom prst="rect">
            <a:avLst/>
          </a:prstGeom>
          <a:noFill/>
        </p:spPr>
        <p:txBody>
          <a:bodyPr wrap="square" rtlCol="0">
            <a:spAutoFit/>
          </a:bodyPr>
          <a:lstStyle/>
          <a:p>
            <a:pPr algn="just" eaLnBrk="1"/>
            <a:r>
              <a:rPr lang="en-US" altLang="zh-CN" sz="2000" b="1" dirty="0">
                <a:solidFill>
                  <a:schemeClr val="bg1"/>
                </a:solidFill>
                <a:latin typeface="+mn-ea"/>
                <a:ea typeface="+mn-ea"/>
              </a:rPr>
              <a:t>3</a:t>
            </a:r>
            <a:r>
              <a:rPr lang="zh-CN" altLang="en-US" sz="2000" b="1" dirty="0">
                <a:solidFill>
                  <a:schemeClr val="bg1"/>
                </a:solidFill>
                <a:latin typeface="+mn-ea"/>
                <a:ea typeface="+mn-ea"/>
              </a:rPr>
              <a:t>、提前</a:t>
            </a:r>
            <a:r>
              <a:rPr lang="en-US" altLang="zh-CN" sz="2000" b="1" dirty="0">
                <a:solidFill>
                  <a:schemeClr val="bg1"/>
                </a:solidFill>
                <a:latin typeface="+mn-ea"/>
                <a:ea typeface="+mn-ea"/>
              </a:rPr>
              <a:t>1</a:t>
            </a:r>
            <a:r>
              <a:rPr lang="zh-CN" altLang="en-US" sz="2000" b="1" dirty="0">
                <a:solidFill>
                  <a:schemeClr val="bg1"/>
                </a:solidFill>
                <a:latin typeface="+mn-ea"/>
                <a:ea typeface="+mn-ea"/>
              </a:rPr>
              <a:t>至</a:t>
            </a:r>
            <a:r>
              <a:rPr lang="en-US" altLang="zh-CN" sz="2000" b="1" dirty="0">
                <a:solidFill>
                  <a:schemeClr val="bg1"/>
                </a:solidFill>
                <a:latin typeface="+mn-ea"/>
                <a:ea typeface="+mn-ea"/>
              </a:rPr>
              <a:t>3</a:t>
            </a:r>
            <a:r>
              <a:rPr lang="zh-CN" altLang="en-US" sz="2000" b="1" dirty="0">
                <a:solidFill>
                  <a:schemeClr val="bg1"/>
                </a:solidFill>
                <a:latin typeface="+mn-ea"/>
                <a:ea typeface="+mn-ea"/>
              </a:rPr>
              <a:t>天把会议的时间、议题、要求等通知各位委员。</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1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30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3"/>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民主评议党员制度</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四</a:t>
            </a:r>
          </a:p>
        </p:txBody>
      </p:sp>
      <p:sp>
        <p:nvSpPr>
          <p:cNvPr id="2" name="矩形 1"/>
          <p:cNvSpPr/>
          <p:nvPr/>
        </p:nvSpPr>
        <p:spPr>
          <a:xfrm>
            <a:off x="660916" y="1163633"/>
            <a:ext cx="10775433" cy="1323439"/>
          </a:xfrm>
          <a:prstGeom prst="rect">
            <a:avLst/>
          </a:prstGeom>
          <a:noFill/>
        </p:spPr>
        <p:txBody>
          <a:bodyPr wrap="square" rtlCol="0">
            <a:spAutoFit/>
          </a:bodyPr>
          <a:lstStyle/>
          <a:p>
            <a:pPr algn="just" eaLnBrk="1"/>
            <a:r>
              <a:rPr lang="zh-CN" altLang="en-US" sz="2000" dirty="0">
                <a:solidFill>
                  <a:schemeClr val="accent1"/>
                </a:solidFill>
                <a:latin typeface="楷体" panose="02010609060101010101" pitchFamily="49" charset="-122"/>
                <a:ea typeface="楷体" panose="02010609060101010101" pitchFamily="49" charset="-122"/>
              </a:rPr>
              <a:t>民主评议党员制度是加强党的建设的一项重要制度。民主评议党员就是按照党章规定的党员条件，通过对党员的正面教育、自我教育和党内外群众的评议，以及党组织的考核，对每个党员在各项工作中的表现和作用作出客观的评议，并通过组织措施，达到激励党员，纯洁组织，整顿队伍的目的。</a:t>
            </a:r>
          </a:p>
        </p:txBody>
      </p:sp>
      <p:sp>
        <p:nvSpPr>
          <p:cNvPr id="7" name="Freeform 6"/>
          <p:cNvSpPr/>
          <p:nvPr/>
        </p:nvSpPr>
        <p:spPr bwMode="auto">
          <a:xfrm>
            <a:off x="809625" y="3205284"/>
            <a:ext cx="2220913" cy="528454"/>
          </a:xfrm>
          <a:custGeom>
            <a:avLst/>
            <a:gdLst>
              <a:gd name="T0" fmla="*/ 0 w 2965"/>
              <a:gd name="T1" fmla="*/ 0 h 581"/>
              <a:gd name="T2" fmla="*/ 2640 w 2965"/>
              <a:gd name="T3" fmla="*/ 0 h 581"/>
              <a:gd name="T4" fmla="*/ 2965 w 2965"/>
              <a:gd name="T5" fmla="*/ 291 h 581"/>
              <a:gd name="T6" fmla="*/ 2640 w 2965"/>
              <a:gd name="T7" fmla="*/ 581 h 581"/>
              <a:gd name="T8" fmla="*/ 0 w 2965"/>
              <a:gd name="T9" fmla="*/ 581 h 581"/>
              <a:gd name="T10" fmla="*/ 0 w 2965"/>
              <a:gd name="T11" fmla="*/ 0 h 581"/>
            </a:gdLst>
            <a:ahLst/>
            <a:cxnLst>
              <a:cxn ang="0">
                <a:pos x="T0" y="T1"/>
              </a:cxn>
              <a:cxn ang="0">
                <a:pos x="T2" y="T3"/>
              </a:cxn>
              <a:cxn ang="0">
                <a:pos x="T4" y="T5"/>
              </a:cxn>
              <a:cxn ang="0">
                <a:pos x="T6" y="T7"/>
              </a:cxn>
              <a:cxn ang="0">
                <a:pos x="T8" y="T9"/>
              </a:cxn>
              <a:cxn ang="0">
                <a:pos x="T10" y="T11"/>
              </a:cxn>
            </a:cxnLst>
            <a:rect l="0" t="0" r="r" b="b"/>
            <a:pathLst>
              <a:path w="2965" h="581">
                <a:moveTo>
                  <a:pt x="0" y="0"/>
                </a:moveTo>
                <a:lnTo>
                  <a:pt x="2640" y="0"/>
                </a:lnTo>
                <a:lnTo>
                  <a:pt x="2965" y="291"/>
                </a:lnTo>
                <a:lnTo>
                  <a:pt x="2640" y="581"/>
                </a:lnTo>
                <a:lnTo>
                  <a:pt x="0" y="581"/>
                </a:lnTo>
                <a:lnTo>
                  <a:pt x="0" y="0"/>
                </a:lnTo>
                <a:close/>
              </a:path>
            </a:pathLst>
          </a:cu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8" name="Freeform 7"/>
          <p:cNvSpPr/>
          <p:nvPr/>
        </p:nvSpPr>
        <p:spPr bwMode="auto">
          <a:xfrm>
            <a:off x="2911475" y="3205284"/>
            <a:ext cx="2219325" cy="528454"/>
          </a:xfrm>
          <a:custGeom>
            <a:avLst/>
            <a:gdLst>
              <a:gd name="T0" fmla="*/ 0 w 2899"/>
              <a:gd name="T1" fmla="*/ 0 h 581"/>
              <a:gd name="T2" fmla="*/ 2574 w 2899"/>
              <a:gd name="T3" fmla="*/ 0 h 581"/>
              <a:gd name="T4" fmla="*/ 2899 w 2899"/>
              <a:gd name="T5" fmla="*/ 291 h 581"/>
              <a:gd name="T6" fmla="*/ 2574 w 2899"/>
              <a:gd name="T7" fmla="*/ 581 h 581"/>
              <a:gd name="T8" fmla="*/ 0 w 2899"/>
              <a:gd name="T9" fmla="*/ 581 h 581"/>
              <a:gd name="T10" fmla="*/ 325 w 2899"/>
              <a:gd name="T11" fmla="*/ 291 h 581"/>
              <a:gd name="T12" fmla="*/ 0 w 2899"/>
              <a:gd name="T13" fmla="*/ 0 h 581"/>
            </a:gdLst>
            <a:ahLst/>
            <a:cxnLst>
              <a:cxn ang="0">
                <a:pos x="T0" y="T1"/>
              </a:cxn>
              <a:cxn ang="0">
                <a:pos x="T2" y="T3"/>
              </a:cxn>
              <a:cxn ang="0">
                <a:pos x="T4" y="T5"/>
              </a:cxn>
              <a:cxn ang="0">
                <a:pos x="T6" y="T7"/>
              </a:cxn>
              <a:cxn ang="0">
                <a:pos x="T8" y="T9"/>
              </a:cxn>
              <a:cxn ang="0">
                <a:pos x="T10" y="T11"/>
              </a:cxn>
              <a:cxn ang="0">
                <a:pos x="T12" y="T13"/>
              </a:cxn>
            </a:cxnLst>
            <a:rect l="0" t="0" r="r" b="b"/>
            <a:pathLst>
              <a:path w="2899" h="581">
                <a:moveTo>
                  <a:pt x="0" y="0"/>
                </a:moveTo>
                <a:lnTo>
                  <a:pt x="2574" y="0"/>
                </a:lnTo>
                <a:lnTo>
                  <a:pt x="2899" y="291"/>
                </a:lnTo>
                <a:lnTo>
                  <a:pt x="2574" y="581"/>
                </a:lnTo>
                <a:lnTo>
                  <a:pt x="0" y="581"/>
                </a:lnTo>
                <a:lnTo>
                  <a:pt x="325" y="291"/>
                </a:lnTo>
                <a:lnTo>
                  <a:pt x="0" y="0"/>
                </a:lnTo>
                <a:close/>
              </a:path>
            </a:pathLst>
          </a:cu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9" name="Freeform 8"/>
          <p:cNvSpPr/>
          <p:nvPr/>
        </p:nvSpPr>
        <p:spPr bwMode="auto">
          <a:xfrm>
            <a:off x="5013325" y="3205284"/>
            <a:ext cx="2219325" cy="528454"/>
          </a:xfrm>
          <a:custGeom>
            <a:avLst/>
            <a:gdLst>
              <a:gd name="T0" fmla="*/ 0 w 2900"/>
              <a:gd name="T1" fmla="*/ 0 h 581"/>
              <a:gd name="T2" fmla="*/ 2575 w 2900"/>
              <a:gd name="T3" fmla="*/ 0 h 581"/>
              <a:gd name="T4" fmla="*/ 2900 w 2900"/>
              <a:gd name="T5" fmla="*/ 291 h 581"/>
              <a:gd name="T6" fmla="*/ 2575 w 2900"/>
              <a:gd name="T7" fmla="*/ 581 h 581"/>
              <a:gd name="T8" fmla="*/ 0 w 2900"/>
              <a:gd name="T9" fmla="*/ 581 h 581"/>
              <a:gd name="T10" fmla="*/ 325 w 2900"/>
              <a:gd name="T11" fmla="*/ 291 h 581"/>
              <a:gd name="T12" fmla="*/ 0 w 2900"/>
              <a:gd name="T13" fmla="*/ 0 h 581"/>
            </a:gdLst>
            <a:ahLst/>
            <a:cxnLst>
              <a:cxn ang="0">
                <a:pos x="T0" y="T1"/>
              </a:cxn>
              <a:cxn ang="0">
                <a:pos x="T2" y="T3"/>
              </a:cxn>
              <a:cxn ang="0">
                <a:pos x="T4" y="T5"/>
              </a:cxn>
              <a:cxn ang="0">
                <a:pos x="T6" y="T7"/>
              </a:cxn>
              <a:cxn ang="0">
                <a:pos x="T8" y="T9"/>
              </a:cxn>
              <a:cxn ang="0">
                <a:pos x="T10" y="T11"/>
              </a:cxn>
              <a:cxn ang="0">
                <a:pos x="T12" y="T13"/>
              </a:cxn>
            </a:cxnLst>
            <a:rect l="0" t="0" r="r" b="b"/>
            <a:pathLst>
              <a:path w="2900" h="581">
                <a:moveTo>
                  <a:pt x="0" y="0"/>
                </a:moveTo>
                <a:lnTo>
                  <a:pt x="2575" y="0"/>
                </a:lnTo>
                <a:lnTo>
                  <a:pt x="2900" y="291"/>
                </a:lnTo>
                <a:lnTo>
                  <a:pt x="2575" y="581"/>
                </a:lnTo>
                <a:lnTo>
                  <a:pt x="0" y="581"/>
                </a:lnTo>
                <a:lnTo>
                  <a:pt x="325" y="291"/>
                </a:lnTo>
                <a:lnTo>
                  <a:pt x="0" y="0"/>
                </a:lnTo>
                <a:close/>
              </a:path>
            </a:pathLst>
          </a:cu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10" name="Freeform 9"/>
          <p:cNvSpPr/>
          <p:nvPr/>
        </p:nvSpPr>
        <p:spPr bwMode="auto">
          <a:xfrm>
            <a:off x="7113588" y="3205284"/>
            <a:ext cx="2220912" cy="528454"/>
          </a:xfrm>
          <a:custGeom>
            <a:avLst/>
            <a:gdLst>
              <a:gd name="T0" fmla="*/ 0 w 2900"/>
              <a:gd name="T1" fmla="*/ 0 h 581"/>
              <a:gd name="T2" fmla="*/ 2575 w 2900"/>
              <a:gd name="T3" fmla="*/ 0 h 581"/>
              <a:gd name="T4" fmla="*/ 2900 w 2900"/>
              <a:gd name="T5" fmla="*/ 291 h 581"/>
              <a:gd name="T6" fmla="*/ 2575 w 2900"/>
              <a:gd name="T7" fmla="*/ 581 h 581"/>
              <a:gd name="T8" fmla="*/ 0 w 2900"/>
              <a:gd name="T9" fmla="*/ 581 h 581"/>
              <a:gd name="T10" fmla="*/ 325 w 2900"/>
              <a:gd name="T11" fmla="*/ 291 h 581"/>
              <a:gd name="T12" fmla="*/ 0 w 2900"/>
              <a:gd name="T13" fmla="*/ 0 h 581"/>
            </a:gdLst>
            <a:ahLst/>
            <a:cxnLst>
              <a:cxn ang="0">
                <a:pos x="T0" y="T1"/>
              </a:cxn>
              <a:cxn ang="0">
                <a:pos x="T2" y="T3"/>
              </a:cxn>
              <a:cxn ang="0">
                <a:pos x="T4" y="T5"/>
              </a:cxn>
              <a:cxn ang="0">
                <a:pos x="T6" y="T7"/>
              </a:cxn>
              <a:cxn ang="0">
                <a:pos x="T8" y="T9"/>
              </a:cxn>
              <a:cxn ang="0">
                <a:pos x="T10" y="T11"/>
              </a:cxn>
              <a:cxn ang="0">
                <a:pos x="T12" y="T13"/>
              </a:cxn>
            </a:cxnLst>
            <a:rect l="0" t="0" r="r" b="b"/>
            <a:pathLst>
              <a:path w="2900" h="581">
                <a:moveTo>
                  <a:pt x="0" y="0"/>
                </a:moveTo>
                <a:lnTo>
                  <a:pt x="2575" y="0"/>
                </a:lnTo>
                <a:lnTo>
                  <a:pt x="2900" y="291"/>
                </a:lnTo>
                <a:lnTo>
                  <a:pt x="2575" y="581"/>
                </a:lnTo>
                <a:lnTo>
                  <a:pt x="0" y="581"/>
                </a:lnTo>
                <a:lnTo>
                  <a:pt x="325" y="291"/>
                </a:lnTo>
                <a:lnTo>
                  <a:pt x="0" y="0"/>
                </a:lnTo>
                <a:close/>
              </a:path>
            </a:pathLst>
          </a:cu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11" name="Freeform 10"/>
          <p:cNvSpPr/>
          <p:nvPr/>
        </p:nvSpPr>
        <p:spPr bwMode="auto">
          <a:xfrm>
            <a:off x="9215438" y="3205284"/>
            <a:ext cx="2220912" cy="528454"/>
          </a:xfrm>
          <a:custGeom>
            <a:avLst/>
            <a:gdLst>
              <a:gd name="T0" fmla="*/ 0 w 2900"/>
              <a:gd name="T1" fmla="*/ 0 h 581"/>
              <a:gd name="T2" fmla="*/ 2575 w 2900"/>
              <a:gd name="T3" fmla="*/ 0 h 581"/>
              <a:gd name="T4" fmla="*/ 2900 w 2900"/>
              <a:gd name="T5" fmla="*/ 291 h 581"/>
              <a:gd name="T6" fmla="*/ 2575 w 2900"/>
              <a:gd name="T7" fmla="*/ 581 h 581"/>
              <a:gd name="T8" fmla="*/ 0 w 2900"/>
              <a:gd name="T9" fmla="*/ 581 h 581"/>
              <a:gd name="T10" fmla="*/ 325 w 2900"/>
              <a:gd name="T11" fmla="*/ 291 h 581"/>
              <a:gd name="T12" fmla="*/ 0 w 2900"/>
              <a:gd name="T13" fmla="*/ 0 h 581"/>
            </a:gdLst>
            <a:ahLst/>
            <a:cxnLst>
              <a:cxn ang="0">
                <a:pos x="T0" y="T1"/>
              </a:cxn>
              <a:cxn ang="0">
                <a:pos x="T2" y="T3"/>
              </a:cxn>
              <a:cxn ang="0">
                <a:pos x="T4" y="T5"/>
              </a:cxn>
              <a:cxn ang="0">
                <a:pos x="T6" y="T7"/>
              </a:cxn>
              <a:cxn ang="0">
                <a:pos x="T8" y="T9"/>
              </a:cxn>
              <a:cxn ang="0">
                <a:pos x="T10" y="T11"/>
              </a:cxn>
              <a:cxn ang="0">
                <a:pos x="T12" y="T13"/>
              </a:cxn>
            </a:cxnLst>
            <a:rect l="0" t="0" r="r" b="b"/>
            <a:pathLst>
              <a:path w="2900" h="581">
                <a:moveTo>
                  <a:pt x="0" y="0"/>
                </a:moveTo>
                <a:lnTo>
                  <a:pt x="2575" y="0"/>
                </a:lnTo>
                <a:lnTo>
                  <a:pt x="2900" y="291"/>
                </a:lnTo>
                <a:lnTo>
                  <a:pt x="2575" y="581"/>
                </a:lnTo>
                <a:lnTo>
                  <a:pt x="0" y="581"/>
                </a:lnTo>
                <a:lnTo>
                  <a:pt x="325" y="291"/>
                </a:lnTo>
                <a:lnTo>
                  <a:pt x="0" y="0"/>
                </a:lnTo>
                <a:close/>
              </a:path>
            </a:pathLst>
          </a:cu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12" name="Rectangle 11"/>
          <p:cNvSpPr>
            <a:spLocks noChangeArrowheads="1"/>
          </p:cNvSpPr>
          <p:nvPr/>
        </p:nvSpPr>
        <p:spPr bwMode="auto">
          <a:xfrm>
            <a:off x="810343" y="3887023"/>
            <a:ext cx="1973416" cy="2459789"/>
          </a:xfrm>
          <a:prstGeom prst="rect">
            <a:avLst/>
          </a:prstGeom>
          <a:solidFill>
            <a:schemeClr val="bg2"/>
          </a:solidFill>
          <a:ln>
            <a:solidFill>
              <a:schemeClr val="bg2">
                <a:lumMod val="75000"/>
              </a:schemeClr>
            </a:solidFill>
          </a:ln>
        </p:spPr>
        <p:txBody>
          <a:bodyPr vert="horz" wrap="square" lIns="91440" tIns="45720" rIns="91440" bIns="45720" numCol="1" anchor="t" anchorCtr="0" compatLnSpc="1"/>
          <a:lstStyle/>
          <a:p>
            <a:endParaRPr lang="zh-CN" altLang="en-US"/>
          </a:p>
        </p:txBody>
      </p:sp>
      <p:sp>
        <p:nvSpPr>
          <p:cNvPr id="13" name="Rectangle 12"/>
          <p:cNvSpPr>
            <a:spLocks noChangeArrowheads="1"/>
          </p:cNvSpPr>
          <p:nvPr/>
        </p:nvSpPr>
        <p:spPr bwMode="auto">
          <a:xfrm>
            <a:off x="2926480" y="3887023"/>
            <a:ext cx="1973416" cy="2459789"/>
          </a:xfrm>
          <a:prstGeom prst="rect">
            <a:avLst/>
          </a:prstGeom>
          <a:solidFill>
            <a:schemeClr val="bg2"/>
          </a:solidFill>
          <a:ln>
            <a:solidFill>
              <a:schemeClr val="bg2">
                <a:lumMod val="75000"/>
              </a:schemeClr>
            </a:solidFill>
          </a:ln>
        </p:spPr>
        <p:txBody>
          <a:bodyPr vert="horz" wrap="square" lIns="91440" tIns="45720" rIns="91440" bIns="45720" numCol="1" anchor="t" anchorCtr="0" compatLnSpc="1"/>
          <a:lstStyle/>
          <a:p>
            <a:endParaRPr lang="zh-CN" altLang="en-US"/>
          </a:p>
        </p:txBody>
      </p:sp>
      <p:sp>
        <p:nvSpPr>
          <p:cNvPr id="14" name="Rectangle 13"/>
          <p:cNvSpPr>
            <a:spLocks noChangeArrowheads="1"/>
          </p:cNvSpPr>
          <p:nvPr/>
        </p:nvSpPr>
        <p:spPr bwMode="auto">
          <a:xfrm>
            <a:off x="5029868" y="3887023"/>
            <a:ext cx="1975102" cy="2459789"/>
          </a:xfrm>
          <a:prstGeom prst="rect">
            <a:avLst/>
          </a:prstGeom>
          <a:solidFill>
            <a:schemeClr val="bg2"/>
          </a:solidFill>
          <a:ln>
            <a:solidFill>
              <a:schemeClr val="bg2">
                <a:lumMod val="75000"/>
              </a:schemeClr>
            </a:solidFill>
          </a:ln>
        </p:spPr>
        <p:txBody>
          <a:bodyPr vert="horz" wrap="square" lIns="91440" tIns="45720" rIns="91440" bIns="45720" numCol="1" anchor="t" anchorCtr="0" compatLnSpc="1"/>
          <a:lstStyle/>
          <a:p>
            <a:endParaRPr lang="zh-CN" altLang="en-US"/>
          </a:p>
        </p:txBody>
      </p:sp>
      <p:sp>
        <p:nvSpPr>
          <p:cNvPr id="15" name="Rectangle 14"/>
          <p:cNvSpPr>
            <a:spLocks noChangeArrowheads="1"/>
          </p:cNvSpPr>
          <p:nvPr/>
        </p:nvSpPr>
        <p:spPr bwMode="auto">
          <a:xfrm>
            <a:off x="7134893" y="3887023"/>
            <a:ext cx="1975102" cy="2459789"/>
          </a:xfrm>
          <a:prstGeom prst="rect">
            <a:avLst/>
          </a:prstGeom>
          <a:solidFill>
            <a:schemeClr val="bg2"/>
          </a:solidFill>
          <a:ln>
            <a:solidFill>
              <a:schemeClr val="bg2">
                <a:lumMod val="75000"/>
              </a:schemeClr>
            </a:solidFill>
          </a:ln>
        </p:spPr>
        <p:txBody>
          <a:bodyPr vert="horz" wrap="square" lIns="91440" tIns="45720" rIns="91440" bIns="45720" numCol="1" anchor="t" anchorCtr="0" compatLnSpc="1"/>
          <a:lstStyle/>
          <a:p>
            <a:endParaRPr lang="zh-CN" altLang="en-US"/>
          </a:p>
        </p:txBody>
      </p:sp>
      <p:sp>
        <p:nvSpPr>
          <p:cNvPr id="16" name="Rectangle 15"/>
          <p:cNvSpPr>
            <a:spLocks noChangeArrowheads="1"/>
          </p:cNvSpPr>
          <p:nvPr/>
        </p:nvSpPr>
        <p:spPr bwMode="auto">
          <a:xfrm>
            <a:off x="9238330" y="3887023"/>
            <a:ext cx="1975102" cy="2459789"/>
          </a:xfrm>
          <a:prstGeom prst="rect">
            <a:avLst/>
          </a:prstGeom>
          <a:solidFill>
            <a:schemeClr val="bg2"/>
          </a:solidFill>
          <a:ln>
            <a:solidFill>
              <a:schemeClr val="bg2">
                <a:lumMod val="75000"/>
              </a:schemeClr>
            </a:solidFill>
          </a:ln>
        </p:spPr>
        <p:txBody>
          <a:bodyPr vert="horz" wrap="square" lIns="91440" tIns="45720" rIns="91440" bIns="45720" numCol="1" anchor="t" anchorCtr="0" compatLnSpc="1"/>
          <a:lstStyle/>
          <a:p>
            <a:endParaRPr lang="zh-CN" altLang="en-US"/>
          </a:p>
        </p:txBody>
      </p:sp>
      <p:sp>
        <p:nvSpPr>
          <p:cNvPr id="22" name="TextBox 37"/>
          <p:cNvSpPr txBox="1"/>
          <p:nvPr/>
        </p:nvSpPr>
        <p:spPr>
          <a:xfrm>
            <a:off x="858577" y="4040387"/>
            <a:ext cx="1834702" cy="1569660"/>
          </a:xfrm>
          <a:prstGeom prst="rect">
            <a:avLst/>
          </a:prstGeom>
          <a:noFill/>
        </p:spPr>
        <p:txBody>
          <a:bodyPr wrap="square" rtlCol="0">
            <a:spAutoFit/>
          </a:bodyPr>
          <a:lstStyle>
            <a:defPPr>
              <a:defRPr lang="zh-CN"/>
            </a:defPPr>
            <a:lvl1pPr algn="just" eaLnBrk="1">
              <a:defRPr sz="1600">
                <a:solidFill>
                  <a:schemeClr val="bg1"/>
                </a:solidFill>
                <a:latin typeface="+mn-ea"/>
                <a:ea typeface="+mn-ea"/>
              </a:defRPr>
            </a:lvl1pPr>
          </a:lstStyle>
          <a:p>
            <a:r>
              <a:rPr lang="zh-CN" altLang="en-US" dirty="0"/>
              <a:t>教育要同形势任务教育结合起来。以</a:t>
            </a:r>
            <a:r>
              <a:rPr lang="en-US" altLang="zh-CN" dirty="0"/>
              <a:t>《</a:t>
            </a:r>
            <a:r>
              <a:rPr lang="zh-CN" altLang="en-US" dirty="0"/>
              <a:t>党章</a:t>
            </a:r>
            <a:r>
              <a:rPr lang="en-US" altLang="zh-CN" dirty="0"/>
              <a:t>》</a:t>
            </a:r>
            <a:r>
              <a:rPr lang="zh-CN" altLang="en-US" dirty="0"/>
              <a:t>和上级党组织以及公司当前要求的学习内容为主。</a:t>
            </a:r>
          </a:p>
        </p:txBody>
      </p:sp>
      <p:sp>
        <p:nvSpPr>
          <p:cNvPr id="23" name="TextBox 38"/>
          <p:cNvSpPr txBox="1"/>
          <p:nvPr/>
        </p:nvSpPr>
        <p:spPr>
          <a:xfrm>
            <a:off x="2973980" y="4040387"/>
            <a:ext cx="1834702" cy="1569660"/>
          </a:xfrm>
          <a:prstGeom prst="rect">
            <a:avLst/>
          </a:prstGeom>
          <a:noFill/>
        </p:spPr>
        <p:txBody>
          <a:bodyPr wrap="square" rtlCol="0">
            <a:spAutoFit/>
          </a:bodyPr>
          <a:lstStyle>
            <a:defPPr>
              <a:defRPr lang="zh-CN"/>
            </a:defPPr>
            <a:lvl1pPr algn="just">
              <a:defRPr sz="1600">
                <a:solidFill>
                  <a:schemeClr val="bg1"/>
                </a:solidFill>
                <a:latin typeface="+mn-ea"/>
                <a:ea typeface="+mn-ea"/>
              </a:defRPr>
            </a:lvl1pPr>
          </a:lstStyle>
          <a:p>
            <a:pPr eaLnBrk="1"/>
            <a:r>
              <a:rPr lang="zh-CN" altLang="en-US" dirty="0"/>
              <a:t>在学习教育的基础上，对照党员标准，总结个人各方面的情况，肯定成绩，找出差距，明确努力方向。</a:t>
            </a:r>
          </a:p>
        </p:txBody>
      </p:sp>
      <p:sp>
        <p:nvSpPr>
          <p:cNvPr id="24" name="TextBox 39"/>
          <p:cNvSpPr txBox="1"/>
          <p:nvPr/>
        </p:nvSpPr>
        <p:spPr>
          <a:xfrm>
            <a:off x="5075735" y="4040387"/>
            <a:ext cx="1834702" cy="1323439"/>
          </a:xfrm>
          <a:prstGeom prst="rect">
            <a:avLst/>
          </a:prstGeom>
          <a:noFill/>
        </p:spPr>
        <p:txBody>
          <a:bodyPr wrap="square" rtlCol="0">
            <a:spAutoFit/>
          </a:bodyPr>
          <a:lstStyle>
            <a:defPPr>
              <a:defRPr lang="zh-CN"/>
            </a:defPPr>
            <a:lvl1pPr algn="just" eaLnBrk="1">
              <a:defRPr sz="1600">
                <a:solidFill>
                  <a:schemeClr val="bg1"/>
                </a:solidFill>
                <a:latin typeface="+mn-ea"/>
                <a:ea typeface="+mn-ea"/>
              </a:defRPr>
            </a:lvl1pPr>
          </a:lstStyle>
          <a:p>
            <a:r>
              <a:rPr lang="zh-CN" altLang="en-US" dirty="0"/>
              <a:t>一般应召开党小组会或支部组织生活会进行评议。应通过各种形式，让党外群众参与进来。</a:t>
            </a:r>
          </a:p>
        </p:txBody>
      </p:sp>
      <p:sp>
        <p:nvSpPr>
          <p:cNvPr id="25" name="TextBox 40"/>
          <p:cNvSpPr txBox="1"/>
          <p:nvPr/>
        </p:nvSpPr>
        <p:spPr>
          <a:xfrm>
            <a:off x="7204786" y="4040387"/>
            <a:ext cx="1834702" cy="1569660"/>
          </a:xfrm>
          <a:prstGeom prst="rect">
            <a:avLst/>
          </a:prstGeom>
          <a:noFill/>
        </p:spPr>
        <p:txBody>
          <a:bodyPr wrap="square" rtlCol="0">
            <a:spAutoFit/>
          </a:bodyPr>
          <a:lstStyle>
            <a:defPPr>
              <a:defRPr lang="zh-CN"/>
            </a:defPPr>
            <a:lvl1pPr algn="just" eaLnBrk="1">
              <a:defRPr sz="1600">
                <a:solidFill>
                  <a:schemeClr val="bg1"/>
                </a:solidFill>
                <a:latin typeface="+mn-ea"/>
                <a:ea typeface="+mn-ea"/>
              </a:defRPr>
            </a:lvl1pPr>
          </a:lstStyle>
          <a:p>
            <a:r>
              <a:rPr lang="zh-CN" altLang="en-US" dirty="0"/>
              <a:t>支委会对党内外评议的意见，进行实事求是的分析，形成组织意见，转告党员本人，并向支部大会报告。</a:t>
            </a:r>
          </a:p>
        </p:txBody>
      </p:sp>
      <p:sp>
        <p:nvSpPr>
          <p:cNvPr id="29" name="TextBox 41"/>
          <p:cNvSpPr txBox="1"/>
          <p:nvPr/>
        </p:nvSpPr>
        <p:spPr>
          <a:xfrm>
            <a:off x="9306541" y="4040387"/>
            <a:ext cx="1834702" cy="1815882"/>
          </a:xfrm>
          <a:prstGeom prst="rect">
            <a:avLst/>
          </a:prstGeom>
          <a:noFill/>
        </p:spPr>
        <p:txBody>
          <a:bodyPr wrap="square" rtlCol="0">
            <a:spAutoFit/>
          </a:bodyPr>
          <a:lstStyle>
            <a:defPPr>
              <a:defRPr lang="zh-CN"/>
            </a:defPPr>
            <a:lvl1pPr algn="just" eaLnBrk="1">
              <a:defRPr sz="1600">
                <a:solidFill>
                  <a:schemeClr val="bg1"/>
                </a:solidFill>
                <a:latin typeface="+mn-ea"/>
                <a:ea typeface="+mn-ea"/>
              </a:defRPr>
            </a:lvl1pPr>
          </a:lstStyle>
          <a:p>
            <a:r>
              <a:rPr lang="zh-CN" altLang="en-US" dirty="0"/>
              <a:t>党员在作完自我批评后，要发动大家客观全面地指出党员的优缺点，防止把组织生活会开成单纯的“自我小结会”。</a:t>
            </a:r>
          </a:p>
        </p:txBody>
      </p:sp>
      <p:sp>
        <p:nvSpPr>
          <p:cNvPr id="30" name="TextBox 28"/>
          <p:cNvSpPr txBox="1"/>
          <p:nvPr/>
        </p:nvSpPr>
        <p:spPr>
          <a:xfrm>
            <a:off x="1123685" y="3247261"/>
            <a:ext cx="1415772" cy="461665"/>
          </a:xfrm>
          <a:prstGeom prst="rect">
            <a:avLst/>
          </a:prstGeom>
          <a:noFill/>
        </p:spPr>
        <p:txBody>
          <a:bodyPr wrap="none" rtlCol="0">
            <a:spAutoFit/>
          </a:bodyPr>
          <a:lstStyle/>
          <a:p>
            <a:r>
              <a:rPr lang="zh-CN" altLang="en-US" sz="2400" b="1" dirty="0">
                <a:solidFill>
                  <a:schemeClr val="bg2"/>
                </a:solidFill>
                <a:latin typeface="+mj-ea"/>
                <a:ea typeface="+mj-ea"/>
              </a:rPr>
              <a:t>学习教育</a:t>
            </a:r>
            <a:endParaRPr lang="zh-CN" altLang="en-US" sz="2200" b="1" dirty="0">
              <a:solidFill>
                <a:schemeClr val="bg2"/>
              </a:solidFill>
              <a:latin typeface="+mj-ea"/>
              <a:ea typeface="+mj-ea"/>
            </a:endParaRPr>
          </a:p>
        </p:txBody>
      </p:sp>
      <p:sp>
        <p:nvSpPr>
          <p:cNvPr id="31" name="TextBox 43"/>
          <p:cNvSpPr txBox="1"/>
          <p:nvPr/>
        </p:nvSpPr>
        <p:spPr>
          <a:xfrm>
            <a:off x="3306901" y="3247261"/>
            <a:ext cx="1415772" cy="461665"/>
          </a:xfrm>
          <a:prstGeom prst="rect">
            <a:avLst/>
          </a:prstGeom>
          <a:noFill/>
        </p:spPr>
        <p:txBody>
          <a:bodyPr wrap="none" rtlCol="0">
            <a:spAutoFit/>
          </a:bodyPr>
          <a:lstStyle>
            <a:defPPr>
              <a:defRPr lang="zh-CN"/>
            </a:defPPr>
            <a:lvl1pPr>
              <a:defRPr sz="2400" b="1">
                <a:solidFill>
                  <a:schemeClr val="bg2"/>
                </a:solidFill>
                <a:latin typeface="+mj-ea"/>
                <a:ea typeface="+mj-ea"/>
              </a:defRPr>
            </a:lvl1pPr>
          </a:lstStyle>
          <a:p>
            <a:r>
              <a:rPr lang="zh-CN" altLang="en-US" dirty="0"/>
              <a:t>自我评价</a:t>
            </a:r>
          </a:p>
        </p:txBody>
      </p:sp>
      <p:sp>
        <p:nvSpPr>
          <p:cNvPr id="32" name="TextBox 44"/>
          <p:cNvSpPr txBox="1"/>
          <p:nvPr/>
        </p:nvSpPr>
        <p:spPr>
          <a:xfrm>
            <a:off x="5379543" y="3247261"/>
            <a:ext cx="1415772" cy="461665"/>
          </a:xfrm>
          <a:prstGeom prst="rect">
            <a:avLst/>
          </a:prstGeom>
          <a:noFill/>
        </p:spPr>
        <p:txBody>
          <a:bodyPr wrap="none" rtlCol="0">
            <a:spAutoFit/>
          </a:bodyPr>
          <a:lstStyle>
            <a:defPPr>
              <a:defRPr lang="zh-CN"/>
            </a:defPPr>
            <a:lvl1pPr>
              <a:defRPr sz="2400" b="1">
                <a:solidFill>
                  <a:schemeClr val="bg2"/>
                </a:solidFill>
                <a:latin typeface="+mj-ea"/>
                <a:ea typeface="+mj-ea"/>
              </a:defRPr>
            </a:lvl1pPr>
          </a:lstStyle>
          <a:p>
            <a:r>
              <a:rPr lang="zh-CN" altLang="en-US" dirty="0"/>
              <a:t>民主评议</a:t>
            </a:r>
          </a:p>
        </p:txBody>
      </p:sp>
      <p:sp>
        <p:nvSpPr>
          <p:cNvPr id="33" name="TextBox 45"/>
          <p:cNvSpPr txBox="1"/>
          <p:nvPr/>
        </p:nvSpPr>
        <p:spPr>
          <a:xfrm>
            <a:off x="7509014" y="3247261"/>
            <a:ext cx="1415772" cy="461665"/>
          </a:xfrm>
          <a:prstGeom prst="rect">
            <a:avLst/>
          </a:prstGeom>
          <a:noFill/>
        </p:spPr>
        <p:txBody>
          <a:bodyPr wrap="none" rtlCol="0">
            <a:spAutoFit/>
          </a:bodyPr>
          <a:lstStyle>
            <a:defPPr>
              <a:defRPr lang="zh-CN"/>
            </a:defPPr>
            <a:lvl1pPr>
              <a:defRPr sz="2400" b="1">
                <a:solidFill>
                  <a:schemeClr val="bg2"/>
                </a:solidFill>
                <a:latin typeface="+mj-ea"/>
                <a:ea typeface="+mj-ea"/>
              </a:defRPr>
            </a:lvl1pPr>
          </a:lstStyle>
          <a:p>
            <a:r>
              <a:rPr lang="zh-CN" altLang="en-US" dirty="0"/>
              <a:t>组织考察</a:t>
            </a:r>
          </a:p>
        </p:txBody>
      </p:sp>
      <p:sp>
        <p:nvSpPr>
          <p:cNvPr id="34" name="TextBox 46"/>
          <p:cNvSpPr txBox="1"/>
          <p:nvPr/>
        </p:nvSpPr>
        <p:spPr>
          <a:xfrm>
            <a:off x="9453616" y="3247261"/>
            <a:ext cx="1723549" cy="461665"/>
          </a:xfrm>
          <a:prstGeom prst="rect">
            <a:avLst/>
          </a:prstGeom>
          <a:noFill/>
        </p:spPr>
        <p:txBody>
          <a:bodyPr wrap="none" rtlCol="0">
            <a:spAutoFit/>
          </a:bodyPr>
          <a:lstStyle>
            <a:defPPr>
              <a:defRPr lang="zh-CN"/>
            </a:defPPr>
            <a:lvl1pPr>
              <a:defRPr sz="2400" b="1">
                <a:solidFill>
                  <a:schemeClr val="bg2"/>
                </a:solidFill>
                <a:latin typeface="+mj-ea"/>
                <a:ea typeface="+mj-ea"/>
              </a:defRPr>
            </a:lvl1pPr>
          </a:lstStyle>
          <a:p>
            <a:r>
              <a:rPr lang="zh-CN" altLang="en-US" dirty="0"/>
              <a:t>表彰和处理</a:t>
            </a:r>
          </a:p>
        </p:txBody>
      </p:sp>
      <p:sp>
        <p:nvSpPr>
          <p:cNvPr id="3" name="矩形 2"/>
          <p:cNvSpPr/>
          <p:nvPr/>
        </p:nvSpPr>
        <p:spPr>
          <a:xfrm>
            <a:off x="668172" y="2701913"/>
            <a:ext cx="1723549" cy="400110"/>
          </a:xfrm>
          <a:prstGeom prst="rect">
            <a:avLst/>
          </a:prstGeom>
        </p:spPr>
        <p:txBody>
          <a:bodyPr wrap="none">
            <a:spAutoFit/>
          </a:bodyPr>
          <a:lstStyle/>
          <a:p>
            <a:r>
              <a:rPr lang="zh-CN" altLang="en-US" sz="2000" b="1" dirty="0">
                <a:latin typeface="+mj-ea"/>
                <a:ea typeface="+mj-ea"/>
              </a:rPr>
              <a:t>具体程序为：</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par>
                          <p:cTn id="28" fill="hold">
                            <p:stCondLst>
                              <p:cond delay="2000"/>
                            </p:stCondLst>
                            <p:childTnLst>
                              <p:par>
                                <p:cTn id="29" presetID="31"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400" fill="hold"/>
                                        <p:tgtEl>
                                          <p:spTgt spid="3"/>
                                        </p:tgtEl>
                                        <p:attrNameLst>
                                          <p:attrName>ppt_w</p:attrName>
                                        </p:attrNameLst>
                                      </p:cBhvr>
                                      <p:tavLst>
                                        <p:tav tm="0">
                                          <p:val>
                                            <p:fltVal val="0"/>
                                          </p:val>
                                        </p:tav>
                                        <p:tav tm="100000">
                                          <p:val>
                                            <p:strVal val="#ppt_w"/>
                                          </p:val>
                                        </p:tav>
                                      </p:tavLst>
                                    </p:anim>
                                    <p:anim calcmode="lin" valueType="num">
                                      <p:cBhvr>
                                        <p:cTn id="32" dur="400" fill="hold"/>
                                        <p:tgtEl>
                                          <p:spTgt spid="3"/>
                                        </p:tgtEl>
                                        <p:attrNameLst>
                                          <p:attrName>ppt_h</p:attrName>
                                        </p:attrNameLst>
                                      </p:cBhvr>
                                      <p:tavLst>
                                        <p:tav tm="0">
                                          <p:val>
                                            <p:fltVal val="0"/>
                                          </p:val>
                                        </p:tav>
                                        <p:tav tm="100000">
                                          <p:val>
                                            <p:strVal val="#ppt_h"/>
                                          </p:val>
                                        </p:tav>
                                      </p:tavLst>
                                    </p:anim>
                                    <p:anim calcmode="lin" valueType="num">
                                      <p:cBhvr>
                                        <p:cTn id="33" dur="400" fill="hold"/>
                                        <p:tgtEl>
                                          <p:spTgt spid="3"/>
                                        </p:tgtEl>
                                        <p:attrNameLst>
                                          <p:attrName>style.rotation</p:attrName>
                                        </p:attrNameLst>
                                      </p:cBhvr>
                                      <p:tavLst>
                                        <p:tav tm="0">
                                          <p:val>
                                            <p:fltVal val="90"/>
                                          </p:val>
                                        </p:tav>
                                        <p:tav tm="100000">
                                          <p:val>
                                            <p:fltVal val="0"/>
                                          </p:val>
                                        </p:tav>
                                      </p:tavLst>
                                    </p:anim>
                                    <p:animEffect transition="in" filter="fade">
                                      <p:cBhvr>
                                        <p:cTn id="34" dur="400"/>
                                        <p:tgtEl>
                                          <p:spTgt spid="3"/>
                                        </p:tgtEl>
                                      </p:cBhvr>
                                    </p:animEffect>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300" fill="hold"/>
                                        <p:tgtEl>
                                          <p:spTgt spid="30"/>
                                        </p:tgtEl>
                                        <p:attrNameLst>
                                          <p:attrName>ppt_w</p:attrName>
                                        </p:attrNameLst>
                                      </p:cBhvr>
                                      <p:tavLst>
                                        <p:tav tm="0">
                                          <p:val>
                                            <p:fltVal val="0"/>
                                          </p:val>
                                        </p:tav>
                                        <p:tav tm="100000">
                                          <p:val>
                                            <p:strVal val="#ppt_w"/>
                                          </p:val>
                                        </p:tav>
                                      </p:tavLst>
                                    </p:anim>
                                    <p:anim calcmode="lin" valueType="num">
                                      <p:cBhvr>
                                        <p:cTn id="44" dur="300" fill="hold"/>
                                        <p:tgtEl>
                                          <p:spTgt spid="30"/>
                                        </p:tgtEl>
                                        <p:attrNameLst>
                                          <p:attrName>ppt_h</p:attrName>
                                        </p:attrNameLst>
                                      </p:cBhvr>
                                      <p:tavLst>
                                        <p:tav tm="0">
                                          <p:val>
                                            <p:fltVal val="0"/>
                                          </p:val>
                                        </p:tav>
                                        <p:tav tm="100000">
                                          <p:val>
                                            <p:strVal val="#ppt_h"/>
                                          </p:val>
                                        </p:tav>
                                      </p:tavLst>
                                    </p:anim>
                                    <p:anim calcmode="lin" valueType="num">
                                      <p:cBhvr>
                                        <p:cTn id="45" dur="300" fill="hold"/>
                                        <p:tgtEl>
                                          <p:spTgt spid="30"/>
                                        </p:tgtEl>
                                        <p:attrNameLst>
                                          <p:attrName>style.rotation</p:attrName>
                                        </p:attrNameLst>
                                      </p:cBhvr>
                                      <p:tavLst>
                                        <p:tav tm="0">
                                          <p:val>
                                            <p:fltVal val="90"/>
                                          </p:val>
                                        </p:tav>
                                        <p:tav tm="100000">
                                          <p:val>
                                            <p:fltVal val="0"/>
                                          </p:val>
                                        </p:tav>
                                      </p:tavLst>
                                    </p:anim>
                                    <p:animEffect transition="in" filter="fade">
                                      <p:cBhvr>
                                        <p:cTn id="46" dur="300"/>
                                        <p:tgtEl>
                                          <p:spTgt spid="30"/>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up)">
                                      <p:cBhvr>
                                        <p:cTn id="50" dur="400"/>
                                        <p:tgtEl>
                                          <p:spTgt spid="12"/>
                                        </p:tgtEl>
                                      </p:cBhvr>
                                    </p:animEffect>
                                  </p:childTnLst>
                                </p:cTn>
                              </p:par>
                            </p:childTnLst>
                          </p:cTn>
                        </p:par>
                        <p:par>
                          <p:cTn id="51" fill="hold">
                            <p:stCondLst>
                              <p:cond delay="4000"/>
                            </p:stCondLst>
                            <p:childTnLst>
                              <p:par>
                                <p:cTn id="52" presetID="22" presetClass="entr" presetSubtype="4"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400"/>
                                        <p:tgtEl>
                                          <p:spTgt spid="22"/>
                                        </p:tgtEl>
                                      </p:cBhvr>
                                    </p:animEffect>
                                  </p:childTnLst>
                                </p:cTn>
                              </p:par>
                            </p:childTnLst>
                          </p:cTn>
                        </p:par>
                        <p:par>
                          <p:cTn id="55" fill="hold">
                            <p:stCondLst>
                              <p:cond delay="4500"/>
                            </p:stCondLst>
                            <p:childTnLst>
                              <p:par>
                                <p:cTn id="56" presetID="2" presetClass="entr" presetSubtype="8"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0-#ppt_w/2"/>
                                          </p:val>
                                        </p:tav>
                                        <p:tav tm="100000">
                                          <p:val>
                                            <p:strVal val="#ppt_x"/>
                                          </p:val>
                                        </p:tav>
                                      </p:tavLst>
                                    </p:anim>
                                    <p:anim calcmode="lin" valueType="num">
                                      <p:cBhvr additive="base">
                                        <p:cTn id="59" dur="500" fill="hold"/>
                                        <p:tgtEl>
                                          <p:spTgt spid="8"/>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300" fill="hold"/>
                                        <p:tgtEl>
                                          <p:spTgt spid="31"/>
                                        </p:tgtEl>
                                        <p:attrNameLst>
                                          <p:attrName>ppt_w</p:attrName>
                                        </p:attrNameLst>
                                      </p:cBhvr>
                                      <p:tavLst>
                                        <p:tav tm="0">
                                          <p:val>
                                            <p:fltVal val="0"/>
                                          </p:val>
                                        </p:tav>
                                        <p:tav tm="100000">
                                          <p:val>
                                            <p:strVal val="#ppt_w"/>
                                          </p:val>
                                        </p:tav>
                                      </p:tavLst>
                                    </p:anim>
                                    <p:anim calcmode="lin" valueType="num">
                                      <p:cBhvr>
                                        <p:cTn id="64" dur="300" fill="hold"/>
                                        <p:tgtEl>
                                          <p:spTgt spid="31"/>
                                        </p:tgtEl>
                                        <p:attrNameLst>
                                          <p:attrName>ppt_h</p:attrName>
                                        </p:attrNameLst>
                                      </p:cBhvr>
                                      <p:tavLst>
                                        <p:tav tm="0">
                                          <p:val>
                                            <p:fltVal val="0"/>
                                          </p:val>
                                        </p:tav>
                                        <p:tav tm="100000">
                                          <p:val>
                                            <p:strVal val="#ppt_h"/>
                                          </p:val>
                                        </p:tav>
                                      </p:tavLst>
                                    </p:anim>
                                    <p:anim calcmode="lin" valueType="num">
                                      <p:cBhvr>
                                        <p:cTn id="65" dur="300" fill="hold"/>
                                        <p:tgtEl>
                                          <p:spTgt spid="31"/>
                                        </p:tgtEl>
                                        <p:attrNameLst>
                                          <p:attrName>style.rotation</p:attrName>
                                        </p:attrNameLst>
                                      </p:cBhvr>
                                      <p:tavLst>
                                        <p:tav tm="0">
                                          <p:val>
                                            <p:fltVal val="90"/>
                                          </p:val>
                                        </p:tav>
                                        <p:tav tm="100000">
                                          <p:val>
                                            <p:fltVal val="0"/>
                                          </p:val>
                                        </p:tav>
                                      </p:tavLst>
                                    </p:anim>
                                    <p:animEffect transition="in" filter="fade">
                                      <p:cBhvr>
                                        <p:cTn id="66" dur="300"/>
                                        <p:tgtEl>
                                          <p:spTgt spid="31"/>
                                        </p:tgtEl>
                                      </p:cBhvr>
                                    </p:animEffect>
                                  </p:childTnLst>
                                </p:cTn>
                              </p:par>
                            </p:childTnLst>
                          </p:cTn>
                        </p:par>
                        <p:par>
                          <p:cTn id="67" fill="hold">
                            <p:stCondLst>
                              <p:cond delay="5500"/>
                            </p:stCondLst>
                            <p:childTnLst>
                              <p:par>
                                <p:cTn id="68" presetID="22" presetClass="entr" presetSubtype="1"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up)">
                                      <p:cBhvr>
                                        <p:cTn id="70" dur="400"/>
                                        <p:tgtEl>
                                          <p:spTgt spid="13"/>
                                        </p:tgtEl>
                                      </p:cBhvr>
                                    </p:animEffect>
                                  </p:childTnLst>
                                </p:cTn>
                              </p:par>
                            </p:childTnLst>
                          </p:cTn>
                        </p:par>
                        <p:par>
                          <p:cTn id="71" fill="hold">
                            <p:stCondLst>
                              <p:cond delay="6000"/>
                            </p:stCondLst>
                            <p:childTnLst>
                              <p:par>
                                <p:cTn id="72" presetID="22" presetClass="entr" presetSubtype="4"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down)">
                                      <p:cBhvr>
                                        <p:cTn id="74" dur="400"/>
                                        <p:tgtEl>
                                          <p:spTgt spid="23"/>
                                        </p:tgtEl>
                                      </p:cBhvr>
                                    </p:animEffect>
                                  </p:childTnLst>
                                </p:cTn>
                              </p:par>
                            </p:childTnLst>
                          </p:cTn>
                        </p:par>
                        <p:par>
                          <p:cTn id="75" fill="hold">
                            <p:stCondLst>
                              <p:cond delay="6500"/>
                            </p:stCondLst>
                            <p:childTnLst>
                              <p:par>
                                <p:cTn id="76" presetID="2" presetClass="entr" presetSubtype="8"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0-#ppt_w/2"/>
                                          </p:val>
                                        </p:tav>
                                        <p:tav tm="100000">
                                          <p:val>
                                            <p:strVal val="#ppt_x"/>
                                          </p:val>
                                        </p:tav>
                                      </p:tavLst>
                                    </p:anim>
                                    <p:anim calcmode="lin" valueType="num">
                                      <p:cBhvr additive="base">
                                        <p:cTn id="79" dur="500" fill="hold"/>
                                        <p:tgtEl>
                                          <p:spTgt spid="9"/>
                                        </p:tgtEl>
                                        <p:attrNameLst>
                                          <p:attrName>ppt_y</p:attrName>
                                        </p:attrNameLst>
                                      </p:cBhvr>
                                      <p:tavLst>
                                        <p:tav tm="0">
                                          <p:val>
                                            <p:strVal val="#ppt_y"/>
                                          </p:val>
                                        </p:tav>
                                        <p:tav tm="100000">
                                          <p:val>
                                            <p:strVal val="#ppt_y"/>
                                          </p:val>
                                        </p:tav>
                                      </p:tavLst>
                                    </p:anim>
                                  </p:childTnLst>
                                </p:cTn>
                              </p:par>
                            </p:childTnLst>
                          </p:cTn>
                        </p:par>
                        <p:par>
                          <p:cTn id="80" fill="hold">
                            <p:stCondLst>
                              <p:cond delay="7000"/>
                            </p:stCondLst>
                            <p:childTnLst>
                              <p:par>
                                <p:cTn id="81" presetID="31"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300" fill="hold"/>
                                        <p:tgtEl>
                                          <p:spTgt spid="32"/>
                                        </p:tgtEl>
                                        <p:attrNameLst>
                                          <p:attrName>ppt_w</p:attrName>
                                        </p:attrNameLst>
                                      </p:cBhvr>
                                      <p:tavLst>
                                        <p:tav tm="0">
                                          <p:val>
                                            <p:fltVal val="0"/>
                                          </p:val>
                                        </p:tav>
                                        <p:tav tm="100000">
                                          <p:val>
                                            <p:strVal val="#ppt_w"/>
                                          </p:val>
                                        </p:tav>
                                      </p:tavLst>
                                    </p:anim>
                                    <p:anim calcmode="lin" valueType="num">
                                      <p:cBhvr>
                                        <p:cTn id="84" dur="300" fill="hold"/>
                                        <p:tgtEl>
                                          <p:spTgt spid="32"/>
                                        </p:tgtEl>
                                        <p:attrNameLst>
                                          <p:attrName>ppt_h</p:attrName>
                                        </p:attrNameLst>
                                      </p:cBhvr>
                                      <p:tavLst>
                                        <p:tav tm="0">
                                          <p:val>
                                            <p:fltVal val="0"/>
                                          </p:val>
                                        </p:tav>
                                        <p:tav tm="100000">
                                          <p:val>
                                            <p:strVal val="#ppt_h"/>
                                          </p:val>
                                        </p:tav>
                                      </p:tavLst>
                                    </p:anim>
                                    <p:anim calcmode="lin" valueType="num">
                                      <p:cBhvr>
                                        <p:cTn id="85" dur="300" fill="hold"/>
                                        <p:tgtEl>
                                          <p:spTgt spid="32"/>
                                        </p:tgtEl>
                                        <p:attrNameLst>
                                          <p:attrName>style.rotation</p:attrName>
                                        </p:attrNameLst>
                                      </p:cBhvr>
                                      <p:tavLst>
                                        <p:tav tm="0">
                                          <p:val>
                                            <p:fltVal val="90"/>
                                          </p:val>
                                        </p:tav>
                                        <p:tav tm="100000">
                                          <p:val>
                                            <p:fltVal val="0"/>
                                          </p:val>
                                        </p:tav>
                                      </p:tavLst>
                                    </p:anim>
                                    <p:animEffect transition="in" filter="fade">
                                      <p:cBhvr>
                                        <p:cTn id="86" dur="300"/>
                                        <p:tgtEl>
                                          <p:spTgt spid="32"/>
                                        </p:tgtEl>
                                      </p:cBhvr>
                                    </p:animEffect>
                                  </p:childTnLst>
                                </p:cTn>
                              </p:par>
                            </p:childTnLst>
                          </p:cTn>
                        </p:par>
                        <p:par>
                          <p:cTn id="87" fill="hold">
                            <p:stCondLst>
                              <p:cond delay="7500"/>
                            </p:stCondLst>
                            <p:childTnLst>
                              <p:par>
                                <p:cTn id="88" presetID="22" presetClass="entr" presetSubtype="1"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up)">
                                      <p:cBhvr>
                                        <p:cTn id="90" dur="400"/>
                                        <p:tgtEl>
                                          <p:spTgt spid="14"/>
                                        </p:tgtEl>
                                      </p:cBhvr>
                                    </p:animEffect>
                                  </p:childTnLst>
                                </p:cTn>
                              </p:par>
                            </p:childTnLst>
                          </p:cTn>
                        </p:par>
                        <p:par>
                          <p:cTn id="91" fill="hold">
                            <p:stCondLst>
                              <p:cond delay="8000"/>
                            </p:stCondLst>
                            <p:childTnLst>
                              <p:par>
                                <p:cTn id="92" presetID="22" presetClass="entr" presetSubtype="4"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down)">
                                      <p:cBhvr>
                                        <p:cTn id="94" dur="400"/>
                                        <p:tgtEl>
                                          <p:spTgt spid="24"/>
                                        </p:tgtEl>
                                      </p:cBhvr>
                                    </p:animEffect>
                                  </p:childTnLst>
                                </p:cTn>
                              </p:par>
                            </p:childTnLst>
                          </p:cTn>
                        </p:par>
                        <p:par>
                          <p:cTn id="95" fill="hold">
                            <p:stCondLst>
                              <p:cond delay="8500"/>
                            </p:stCondLst>
                            <p:childTnLst>
                              <p:par>
                                <p:cTn id="96" presetID="2" presetClass="entr" presetSubtype="8"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additive="base">
                                        <p:cTn id="98" dur="500" fill="hold"/>
                                        <p:tgtEl>
                                          <p:spTgt spid="10"/>
                                        </p:tgtEl>
                                        <p:attrNameLst>
                                          <p:attrName>ppt_x</p:attrName>
                                        </p:attrNameLst>
                                      </p:cBhvr>
                                      <p:tavLst>
                                        <p:tav tm="0">
                                          <p:val>
                                            <p:strVal val="0-#ppt_w/2"/>
                                          </p:val>
                                        </p:tav>
                                        <p:tav tm="100000">
                                          <p:val>
                                            <p:strVal val="#ppt_x"/>
                                          </p:val>
                                        </p:tav>
                                      </p:tavLst>
                                    </p:anim>
                                    <p:anim calcmode="lin" valueType="num">
                                      <p:cBhvr additive="base">
                                        <p:cTn id="99" dur="500" fill="hold"/>
                                        <p:tgtEl>
                                          <p:spTgt spid="10"/>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31"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300" fill="hold"/>
                                        <p:tgtEl>
                                          <p:spTgt spid="33"/>
                                        </p:tgtEl>
                                        <p:attrNameLst>
                                          <p:attrName>ppt_w</p:attrName>
                                        </p:attrNameLst>
                                      </p:cBhvr>
                                      <p:tavLst>
                                        <p:tav tm="0">
                                          <p:val>
                                            <p:fltVal val="0"/>
                                          </p:val>
                                        </p:tav>
                                        <p:tav tm="100000">
                                          <p:val>
                                            <p:strVal val="#ppt_w"/>
                                          </p:val>
                                        </p:tav>
                                      </p:tavLst>
                                    </p:anim>
                                    <p:anim calcmode="lin" valueType="num">
                                      <p:cBhvr>
                                        <p:cTn id="104" dur="300" fill="hold"/>
                                        <p:tgtEl>
                                          <p:spTgt spid="33"/>
                                        </p:tgtEl>
                                        <p:attrNameLst>
                                          <p:attrName>ppt_h</p:attrName>
                                        </p:attrNameLst>
                                      </p:cBhvr>
                                      <p:tavLst>
                                        <p:tav tm="0">
                                          <p:val>
                                            <p:fltVal val="0"/>
                                          </p:val>
                                        </p:tav>
                                        <p:tav tm="100000">
                                          <p:val>
                                            <p:strVal val="#ppt_h"/>
                                          </p:val>
                                        </p:tav>
                                      </p:tavLst>
                                    </p:anim>
                                    <p:anim calcmode="lin" valueType="num">
                                      <p:cBhvr>
                                        <p:cTn id="105" dur="300" fill="hold"/>
                                        <p:tgtEl>
                                          <p:spTgt spid="33"/>
                                        </p:tgtEl>
                                        <p:attrNameLst>
                                          <p:attrName>style.rotation</p:attrName>
                                        </p:attrNameLst>
                                      </p:cBhvr>
                                      <p:tavLst>
                                        <p:tav tm="0">
                                          <p:val>
                                            <p:fltVal val="90"/>
                                          </p:val>
                                        </p:tav>
                                        <p:tav tm="100000">
                                          <p:val>
                                            <p:fltVal val="0"/>
                                          </p:val>
                                        </p:tav>
                                      </p:tavLst>
                                    </p:anim>
                                    <p:animEffect transition="in" filter="fade">
                                      <p:cBhvr>
                                        <p:cTn id="106" dur="300"/>
                                        <p:tgtEl>
                                          <p:spTgt spid="33"/>
                                        </p:tgtEl>
                                      </p:cBhvr>
                                    </p:animEffect>
                                  </p:childTnLst>
                                </p:cTn>
                              </p:par>
                            </p:childTnLst>
                          </p:cTn>
                        </p:par>
                        <p:par>
                          <p:cTn id="107" fill="hold">
                            <p:stCondLst>
                              <p:cond delay="9500"/>
                            </p:stCondLst>
                            <p:childTnLst>
                              <p:par>
                                <p:cTn id="108" presetID="22" presetClass="entr" presetSubtype="1" fill="hold" grpId="0" nodeType="after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ipe(up)">
                                      <p:cBhvr>
                                        <p:cTn id="110" dur="400"/>
                                        <p:tgtEl>
                                          <p:spTgt spid="15"/>
                                        </p:tgtEl>
                                      </p:cBhvr>
                                    </p:animEffect>
                                  </p:childTnLst>
                                </p:cTn>
                              </p:par>
                            </p:childTnLst>
                          </p:cTn>
                        </p:par>
                        <p:par>
                          <p:cTn id="111" fill="hold">
                            <p:stCondLst>
                              <p:cond delay="10000"/>
                            </p:stCondLst>
                            <p:childTnLst>
                              <p:par>
                                <p:cTn id="112" presetID="22" presetClass="entr" presetSubtype="4"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wipe(down)">
                                      <p:cBhvr>
                                        <p:cTn id="114" dur="400"/>
                                        <p:tgtEl>
                                          <p:spTgt spid="25"/>
                                        </p:tgtEl>
                                      </p:cBhvr>
                                    </p:animEffect>
                                  </p:childTnLst>
                                </p:cTn>
                              </p:par>
                            </p:childTnLst>
                          </p:cTn>
                        </p:par>
                        <p:par>
                          <p:cTn id="115" fill="hold">
                            <p:stCondLst>
                              <p:cond delay="10500"/>
                            </p:stCondLst>
                            <p:childTnLst>
                              <p:par>
                                <p:cTn id="116" presetID="2" presetClass="entr" presetSubtype="8" fill="hold" grpId="0" nodeType="afterEffect">
                                  <p:stCondLst>
                                    <p:cond delay="0"/>
                                  </p:stCondLst>
                                  <p:childTnLst>
                                    <p:set>
                                      <p:cBhvr>
                                        <p:cTn id="117" dur="1" fill="hold">
                                          <p:stCondLst>
                                            <p:cond delay="0"/>
                                          </p:stCondLst>
                                        </p:cTn>
                                        <p:tgtEl>
                                          <p:spTgt spid="11"/>
                                        </p:tgtEl>
                                        <p:attrNameLst>
                                          <p:attrName>style.visibility</p:attrName>
                                        </p:attrNameLst>
                                      </p:cBhvr>
                                      <p:to>
                                        <p:strVal val="visible"/>
                                      </p:to>
                                    </p:set>
                                    <p:anim calcmode="lin" valueType="num">
                                      <p:cBhvr additive="base">
                                        <p:cTn id="118" dur="500" fill="hold"/>
                                        <p:tgtEl>
                                          <p:spTgt spid="11"/>
                                        </p:tgtEl>
                                        <p:attrNameLst>
                                          <p:attrName>ppt_x</p:attrName>
                                        </p:attrNameLst>
                                      </p:cBhvr>
                                      <p:tavLst>
                                        <p:tav tm="0">
                                          <p:val>
                                            <p:strVal val="0-#ppt_w/2"/>
                                          </p:val>
                                        </p:tav>
                                        <p:tav tm="100000">
                                          <p:val>
                                            <p:strVal val="#ppt_x"/>
                                          </p:val>
                                        </p:tav>
                                      </p:tavLst>
                                    </p:anim>
                                    <p:anim calcmode="lin" valueType="num">
                                      <p:cBhvr additive="base">
                                        <p:cTn id="119" dur="500" fill="hold"/>
                                        <p:tgtEl>
                                          <p:spTgt spid="11"/>
                                        </p:tgtEl>
                                        <p:attrNameLst>
                                          <p:attrName>ppt_y</p:attrName>
                                        </p:attrNameLst>
                                      </p:cBhvr>
                                      <p:tavLst>
                                        <p:tav tm="0">
                                          <p:val>
                                            <p:strVal val="#ppt_y"/>
                                          </p:val>
                                        </p:tav>
                                        <p:tav tm="100000">
                                          <p:val>
                                            <p:strVal val="#ppt_y"/>
                                          </p:val>
                                        </p:tav>
                                      </p:tavLst>
                                    </p:anim>
                                  </p:childTnLst>
                                </p:cTn>
                              </p:par>
                            </p:childTnLst>
                          </p:cTn>
                        </p:par>
                        <p:par>
                          <p:cTn id="120" fill="hold">
                            <p:stCondLst>
                              <p:cond delay="11000"/>
                            </p:stCondLst>
                            <p:childTnLst>
                              <p:par>
                                <p:cTn id="121" presetID="31" presetClass="entr" presetSubtype="0" fill="hold" grpId="0" nodeType="afterEffect">
                                  <p:stCondLst>
                                    <p:cond delay="0"/>
                                  </p:stCondLst>
                                  <p:childTnLst>
                                    <p:set>
                                      <p:cBhvr>
                                        <p:cTn id="122" dur="1" fill="hold">
                                          <p:stCondLst>
                                            <p:cond delay="0"/>
                                          </p:stCondLst>
                                        </p:cTn>
                                        <p:tgtEl>
                                          <p:spTgt spid="34"/>
                                        </p:tgtEl>
                                        <p:attrNameLst>
                                          <p:attrName>style.visibility</p:attrName>
                                        </p:attrNameLst>
                                      </p:cBhvr>
                                      <p:to>
                                        <p:strVal val="visible"/>
                                      </p:to>
                                    </p:set>
                                    <p:anim calcmode="lin" valueType="num">
                                      <p:cBhvr>
                                        <p:cTn id="123" dur="300" fill="hold"/>
                                        <p:tgtEl>
                                          <p:spTgt spid="34"/>
                                        </p:tgtEl>
                                        <p:attrNameLst>
                                          <p:attrName>ppt_w</p:attrName>
                                        </p:attrNameLst>
                                      </p:cBhvr>
                                      <p:tavLst>
                                        <p:tav tm="0">
                                          <p:val>
                                            <p:fltVal val="0"/>
                                          </p:val>
                                        </p:tav>
                                        <p:tav tm="100000">
                                          <p:val>
                                            <p:strVal val="#ppt_w"/>
                                          </p:val>
                                        </p:tav>
                                      </p:tavLst>
                                    </p:anim>
                                    <p:anim calcmode="lin" valueType="num">
                                      <p:cBhvr>
                                        <p:cTn id="124" dur="300" fill="hold"/>
                                        <p:tgtEl>
                                          <p:spTgt spid="34"/>
                                        </p:tgtEl>
                                        <p:attrNameLst>
                                          <p:attrName>ppt_h</p:attrName>
                                        </p:attrNameLst>
                                      </p:cBhvr>
                                      <p:tavLst>
                                        <p:tav tm="0">
                                          <p:val>
                                            <p:fltVal val="0"/>
                                          </p:val>
                                        </p:tav>
                                        <p:tav tm="100000">
                                          <p:val>
                                            <p:strVal val="#ppt_h"/>
                                          </p:val>
                                        </p:tav>
                                      </p:tavLst>
                                    </p:anim>
                                    <p:anim calcmode="lin" valueType="num">
                                      <p:cBhvr>
                                        <p:cTn id="125" dur="300" fill="hold"/>
                                        <p:tgtEl>
                                          <p:spTgt spid="34"/>
                                        </p:tgtEl>
                                        <p:attrNameLst>
                                          <p:attrName>style.rotation</p:attrName>
                                        </p:attrNameLst>
                                      </p:cBhvr>
                                      <p:tavLst>
                                        <p:tav tm="0">
                                          <p:val>
                                            <p:fltVal val="90"/>
                                          </p:val>
                                        </p:tav>
                                        <p:tav tm="100000">
                                          <p:val>
                                            <p:fltVal val="0"/>
                                          </p:val>
                                        </p:tav>
                                      </p:tavLst>
                                    </p:anim>
                                    <p:animEffect transition="in" filter="fade">
                                      <p:cBhvr>
                                        <p:cTn id="126" dur="300"/>
                                        <p:tgtEl>
                                          <p:spTgt spid="34"/>
                                        </p:tgtEl>
                                      </p:cBhvr>
                                    </p:animEffect>
                                  </p:childTnLst>
                                </p:cTn>
                              </p:par>
                            </p:childTnLst>
                          </p:cTn>
                        </p:par>
                        <p:par>
                          <p:cTn id="127" fill="hold">
                            <p:stCondLst>
                              <p:cond delay="11500"/>
                            </p:stCondLst>
                            <p:childTnLst>
                              <p:par>
                                <p:cTn id="128" presetID="22" presetClass="entr" presetSubtype="1" fill="hold" grpId="0" nodeType="after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wipe(up)">
                                      <p:cBhvr>
                                        <p:cTn id="130" dur="400"/>
                                        <p:tgtEl>
                                          <p:spTgt spid="16"/>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29"/>
                                        </p:tgtEl>
                                        <p:attrNameLst>
                                          <p:attrName>style.visibility</p:attrName>
                                        </p:attrNameLst>
                                      </p:cBhvr>
                                      <p:to>
                                        <p:strVal val="visible"/>
                                      </p:to>
                                    </p:set>
                                    <p:animEffect transition="in" filter="wipe(down)">
                                      <p:cBhvr>
                                        <p:cTn id="134" dur="4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7" grpId="1" animBg="1"/>
      <p:bldP spid="28" grpId="0"/>
      <p:bldP spid="2"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2" grpId="0"/>
      <p:bldP spid="23" grpId="0"/>
      <p:bldP spid="24" grpId="0"/>
      <p:bldP spid="25" grpId="0"/>
      <p:bldP spid="29" grpId="0"/>
      <p:bldP spid="30" grpId="0"/>
      <p:bldP spid="31" grpId="0"/>
      <p:bldP spid="32" grpId="0"/>
      <p:bldP spid="33" grpId="0"/>
      <p:bldP spid="34"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lang="zh-CN" altLang="en-US" kern="0" dirty="0">
                <a:solidFill>
                  <a:schemeClr val="accent3"/>
                </a:solidFill>
                <a:effectLst>
                  <a:outerShdw blurRad="38100" dist="38100" dir="2700000" algn="tl">
                    <a:srgbClr val="000000">
                      <a:alpha val="43137"/>
                    </a:srgbClr>
                  </a:outerShdw>
                </a:effectLst>
              </a:rPr>
              <a:t>党员发展工作</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五</a:t>
            </a:r>
          </a:p>
        </p:txBody>
      </p:sp>
      <p:sp>
        <p:nvSpPr>
          <p:cNvPr id="19" name="Line 15"/>
          <p:cNvSpPr>
            <a:spLocks noChangeShapeType="1"/>
          </p:cNvSpPr>
          <p:nvPr/>
        </p:nvSpPr>
        <p:spPr bwMode="auto">
          <a:xfrm>
            <a:off x="3917951" y="1731963"/>
            <a:ext cx="0" cy="230188"/>
          </a:xfrm>
          <a:prstGeom prst="line">
            <a:avLst/>
          </a:prstGeom>
          <a:noFill/>
          <a:ln w="12700" cap="flat">
            <a:solidFill>
              <a:schemeClr val="accent3">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20" name="Line 16"/>
          <p:cNvSpPr>
            <a:spLocks noChangeShapeType="1"/>
          </p:cNvSpPr>
          <p:nvPr/>
        </p:nvSpPr>
        <p:spPr bwMode="auto">
          <a:xfrm>
            <a:off x="4937919" y="2173288"/>
            <a:ext cx="1584325" cy="0"/>
          </a:xfrm>
          <a:prstGeom prst="line">
            <a:avLst/>
          </a:prstGeom>
          <a:noFill/>
          <a:ln w="12700" cap="flat">
            <a:solidFill>
              <a:schemeClr val="accent3">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grpSp>
        <p:nvGrpSpPr>
          <p:cNvPr id="21" name="组合 20"/>
          <p:cNvGrpSpPr/>
          <p:nvPr/>
        </p:nvGrpSpPr>
        <p:grpSpPr>
          <a:xfrm>
            <a:off x="2343944" y="2362201"/>
            <a:ext cx="7032625" cy="547687"/>
            <a:chOff x="1071563" y="2398714"/>
            <a:chExt cx="7032625" cy="547687"/>
          </a:xfrm>
        </p:grpSpPr>
        <p:sp>
          <p:nvSpPr>
            <p:cNvPr id="22" name="Line 17"/>
            <p:cNvSpPr>
              <a:spLocks noChangeShapeType="1"/>
            </p:cNvSpPr>
            <p:nvPr/>
          </p:nvSpPr>
          <p:spPr bwMode="auto">
            <a:xfrm>
              <a:off x="6406412" y="2398714"/>
              <a:ext cx="0" cy="284163"/>
            </a:xfrm>
            <a:prstGeom prst="line">
              <a:avLst/>
            </a:prstGeom>
            <a:noFill/>
            <a:ln w="12700" cap="flat">
              <a:solidFill>
                <a:schemeClr val="accent3">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23" name="Line 18"/>
            <p:cNvSpPr>
              <a:spLocks noChangeShapeType="1"/>
            </p:cNvSpPr>
            <p:nvPr/>
          </p:nvSpPr>
          <p:spPr bwMode="auto">
            <a:xfrm flipH="1">
              <a:off x="1071563" y="2684464"/>
              <a:ext cx="7032625" cy="0"/>
            </a:xfrm>
            <a:prstGeom prst="line">
              <a:avLst/>
            </a:prstGeom>
            <a:noFill/>
            <a:ln w="12700" cap="flat">
              <a:solidFill>
                <a:schemeClr val="accent3">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24" name="Line 19"/>
            <p:cNvSpPr>
              <a:spLocks noChangeShapeType="1"/>
            </p:cNvSpPr>
            <p:nvPr/>
          </p:nvSpPr>
          <p:spPr bwMode="auto">
            <a:xfrm>
              <a:off x="1081088" y="2682876"/>
              <a:ext cx="0" cy="263525"/>
            </a:xfrm>
            <a:prstGeom prst="line">
              <a:avLst/>
            </a:prstGeom>
            <a:noFill/>
            <a:ln w="12700" cap="flat">
              <a:solidFill>
                <a:schemeClr val="accent3">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25" name="Line 20"/>
            <p:cNvSpPr>
              <a:spLocks noChangeShapeType="1"/>
            </p:cNvSpPr>
            <p:nvPr/>
          </p:nvSpPr>
          <p:spPr bwMode="auto">
            <a:xfrm>
              <a:off x="8097838" y="2682876"/>
              <a:ext cx="0" cy="263525"/>
            </a:xfrm>
            <a:prstGeom prst="line">
              <a:avLst/>
            </a:prstGeom>
            <a:noFill/>
            <a:ln w="12700" cap="flat">
              <a:solidFill>
                <a:schemeClr val="accent3">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grpSp>
      <p:sp>
        <p:nvSpPr>
          <p:cNvPr id="29" name="Line 21"/>
          <p:cNvSpPr>
            <a:spLocks noChangeShapeType="1"/>
          </p:cNvSpPr>
          <p:nvPr/>
        </p:nvSpPr>
        <p:spPr bwMode="auto">
          <a:xfrm>
            <a:off x="2907506" y="3194051"/>
            <a:ext cx="296863" cy="0"/>
          </a:xfrm>
          <a:prstGeom prst="line">
            <a:avLst/>
          </a:prstGeom>
          <a:noFill/>
          <a:ln w="12700" cap="flat">
            <a:solidFill>
              <a:schemeClr val="accent3">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0" name="Line 22"/>
          <p:cNvSpPr>
            <a:spLocks noChangeShapeType="1"/>
          </p:cNvSpPr>
          <p:nvPr/>
        </p:nvSpPr>
        <p:spPr bwMode="auto">
          <a:xfrm>
            <a:off x="4299744" y="3194051"/>
            <a:ext cx="296863" cy="0"/>
          </a:xfrm>
          <a:prstGeom prst="line">
            <a:avLst/>
          </a:prstGeom>
          <a:noFill/>
          <a:ln w="12700" cap="flat">
            <a:solidFill>
              <a:schemeClr val="accent3">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1" name="Line 23"/>
          <p:cNvSpPr>
            <a:spLocks noChangeShapeType="1"/>
          </p:cNvSpPr>
          <p:nvPr/>
        </p:nvSpPr>
        <p:spPr bwMode="auto">
          <a:xfrm>
            <a:off x="5693569" y="3194051"/>
            <a:ext cx="295275" cy="0"/>
          </a:xfrm>
          <a:prstGeom prst="line">
            <a:avLst/>
          </a:prstGeom>
          <a:noFill/>
          <a:ln w="12700" cap="flat">
            <a:solidFill>
              <a:schemeClr val="accent3">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2" name="Line 24"/>
          <p:cNvSpPr>
            <a:spLocks noChangeShapeType="1"/>
          </p:cNvSpPr>
          <p:nvPr/>
        </p:nvSpPr>
        <p:spPr bwMode="auto">
          <a:xfrm>
            <a:off x="7088981" y="3194051"/>
            <a:ext cx="296863" cy="0"/>
          </a:xfrm>
          <a:prstGeom prst="line">
            <a:avLst/>
          </a:prstGeom>
          <a:noFill/>
          <a:ln w="12700" cap="flat">
            <a:solidFill>
              <a:schemeClr val="accent3">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3" name="Line 25"/>
          <p:cNvSpPr>
            <a:spLocks noChangeShapeType="1"/>
          </p:cNvSpPr>
          <p:nvPr/>
        </p:nvSpPr>
        <p:spPr bwMode="auto">
          <a:xfrm>
            <a:off x="8487569" y="3194051"/>
            <a:ext cx="295275" cy="0"/>
          </a:xfrm>
          <a:prstGeom prst="line">
            <a:avLst/>
          </a:prstGeom>
          <a:noFill/>
          <a:ln w="12700" cap="flat">
            <a:solidFill>
              <a:schemeClr val="accent3">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grpSp>
        <p:nvGrpSpPr>
          <p:cNvPr id="34" name="组合 33"/>
          <p:cNvGrpSpPr/>
          <p:nvPr/>
        </p:nvGrpSpPr>
        <p:grpSpPr>
          <a:xfrm>
            <a:off x="5730081" y="3505201"/>
            <a:ext cx="3646488" cy="365125"/>
            <a:chOff x="4457700" y="3541714"/>
            <a:chExt cx="3646488" cy="365125"/>
          </a:xfrm>
        </p:grpSpPr>
        <p:sp>
          <p:nvSpPr>
            <p:cNvPr id="35" name="Line 26"/>
            <p:cNvSpPr>
              <a:spLocks noChangeShapeType="1"/>
            </p:cNvSpPr>
            <p:nvPr/>
          </p:nvSpPr>
          <p:spPr bwMode="auto">
            <a:xfrm>
              <a:off x="8097838" y="3541714"/>
              <a:ext cx="0" cy="117475"/>
            </a:xfrm>
            <a:prstGeom prst="line">
              <a:avLst/>
            </a:prstGeom>
            <a:noFill/>
            <a:ln w="12700" cap="flat">
              <a:solidFill>
                <a:schemeClr val="accent3">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6" name="Line 27"/>
            <p:cNvSpPr>
              <a:spLocks noChangeShapeType="1"/>
            </p:cNvSpPr>
            <p:nvPr/>
          </p:nvSpPr>
          <p:spPr bwMode="auto">
            <a:xfrm>
              <a:off x="6686550" y="3541714"/>
              <a:ext cx="0" cy="117475"/>
            </a:xfrm>
            <a:prstGeom prst="line">
              <a:avLst/>
            </a:prstGeom>
            <a:noFill/>
            <a:ln w="12700" cap="flat">
              <a:solidFill>
                <a:schemeClr val="accent3">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7" name="Line 28"/>
            <p:cNvSpPr>
              <a:spLocks noChangeShapeType="1"/>
            </p:cNvSpPr>
            <p:nvPr/>
          </p:nvSpPr>
          <p:spPr bwMode="auto">
            <a:xfrm flipH="1">
              <a:off x="4457700" y="3662364"/>
              <a:ext cx="3646488" cy="0"/>
            </a:xfrm>
            <a:prstGeom prst="line">
              <a:avLst/>
            </a:prstGeom>
            <a:noFill/>
            <a:ln w="12700" cap="flat">
              <a:solidFill>
                <a:schemeClr val="accent3">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8" name="Line 29"/>
            <p:cNvSpPr>
              <a:spLocks noChangeShapeType="1"/>
            </p:cNvSpPr>
            <p:nvPr/>
          </p:nvSpPr>
          <p:spPr bwMode="auto">
            <a:xfrm>
              <a:off x="4459288" y="3660776"/>
              <a:ext cx="0" cy="246063"/>
            </a:xfrm>
            <a:prstGeom prst="line">
              <a:avLst/>
            </a:prstGeom>
            <a:noFill/>
            <a:ln w="12700" cap="flat">
              <a:solidFill>
                <a:schemeClr val="accent3">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grpSp>
      <p:sp>
        <p:nvSpPr>
          <p:cNvPr id="39" name="Line 30"/>
          <p:cNvSpPr>
            <a:spLocks noChangeShapeType="1"/>
          </p:cNvSpPr>
          <p:nvPr/>
        </p:nvSpPr>
        <p:spPr bwMode="auto">
          <a:xfrm>
            <a:off x="5731669" y="4192588"/>
            <a:ext cx="0" cy="246063"/>
          </a:xfrm>
          <a:prstGeom prst="line">
            <a:avLst/>
          </a:prstGeom>
          <a:noFill/>
          <a:ln w="12700" cap="flat">
            <a:solidFill>
              <a:schemeClr val="accent3">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40" name="Line 35"/>
          <p:cNvSpPr>
            <a:spLocks noChangeShapeType="1"/>
          </p:cNvSpPr>
          <p:nvPr/>
        </p:nvSpPr>
        <p:spPr bwMode="auto">
          <a:xfrm>
            <a:off x="5731669" y="4803776"/>
            <a:ext cx="0" cy="195263"/>
          </a:xfrm>
          <a:prstGeom prst="line">
            <a:avLst/>
          </a:prstGeom>
          <a:noFill/>
          <a:ln w="12700" cap="flat">
            <a:solidFill>
              <a:schemeClr val="accent3">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41" name="Line 36"/>
          <p:cNvSpPr>
            <a:spLocks noChangeShapeType="1"/>
          </p:cNvSpPr>
          <p:nvPr/>
        </p:nvSpPr>
        <p:spPr bwMode="auto">
          <a:xfrm>
            <a:off x="5731669" y="5364163"/>
            <a:ext cx="0" cy="195263"/>
          </a:xfrm>
          <a:prstGeom prst="line">
            <a:avLst/>
          </a:prstGeom>
          <a:noFill/>
          <a:ln w="12700" cap="flat">
            <a:solidFill>
              <a:schemeClr val="accent3">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42" name="Line 37"/>
          <p:cNvSpPr>
            <a:spLocks noChangeShapeType="1"/>
          </p:cNvSpPr>
          <p:nvPr/>
        </p:nvSpPr>
        <p:spPr bwMode="auto">
          <a:xfrm>
            <a:off x="5731669" y="5946776"/>
            <a:ext cx="0" cy="195263"/>
          </a:xfrm>
          <a:prstGeom prst="line">
            <a:avLst/>
          </a:prstGeom>
          <a:noFill/>
          <a:ln w="12700" cap="flat">
            <a:solidFill>
              <a:schemeClr val="accent3">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grpSp>
        <p:nvGrpSpPr>
          <p:cNvPr id="43" name="组合 42"/>
          <p:cNvGrpSpPr/>
          <p:nvPr/>
        </p:nvGrpSpPr>
        <p:grpSpPr>
          <a:xfrm>
            <a:off x="2907507" y="1352551"/>
            <a:ext cx="2020888" cy="377825"/>
            <a:chOff x="1635126" y="1389064"/>
            <a:chExt cx="2020888" cy="377825"/>
          </a:xfrm>
        </p:grpSpPr>
        <p:sp>
          <p:nvSpPr>
            <p:cNvPr id="44" name="Rectangle 5"/>
            <p:cNvSpPr>
              <a:spLocks noChangeArrowheads="1"/>
            </p:cNvSpPr>
            <p:nvPr/>
          </p:nvSpPr>
          <p:spPr bwMode="auto">
            <a:xfrm>
              <a:off x="1635126" y="1389064"/>
              <a:ext cx="2020888" cy="377825"/>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5" name="TextBox 41"/>
            <p:cNvSpPr txBox="1"/>
            <p:nvPr/>
          </p:nvSpPr>
          <p:spPr>
            <a:xfrm>
              <a:off x="1835091" y="1408699"/>
              <a:ext cx="1620957" cy="338554"/>
            </a:xfrm>
            <a:prstGeom prst="rect">
              <a:avLst/>
            </a:prstGeom>
            <a:noFill/>
          </p:spPr>
          <p:txBody>
            <a:bodyPr wrap="none" rtlCol="0">
              <a:spAutoFit/>
            </a:bodyPr>
            <a:lstStyle/>
            <a:p>
              <a:r>
                <a:rPr lang="zh-CN" altLang="en-US" sz="1600" dirty="0">
                  <a:solidFill>
                    <a:schemeClr val="bg1"/>
                  </a:solidFill>
                  <a:latin typeface="+mj-ea"/>
                  <a:ea typeface="+mj-ea"/>
                </a:rPr>
                <a:t>党组织教育引导</a:t>
              </a:r>
            </a:p>
          </p:txBody>
        </p:sp>
      </p:grpSp>
      <p:grpSp>
        <p:nvGrpSpPr>
          <p:cNvPr id="46" name="组合 45"/>
          <p:cNvGrpSpPr/>
          <p:nvPr/>
        </p:nvGrpSpPr>
        <p:grpSpPr>
          <a:xfrm>
            <a:off x="2907507" y="1978026"/>
            <a:ext cx="2020888" cy="379413"/>
            <a:chOff x="1635126" y="2014539"/>
            <a:chExt cx="2020888" cy="379413"/>
          </a:xfrm>
        </p:grpSpPr>
        <p:sp>
          <p:nvSpPr>
            <p:cNvPr id="47" name="Rectangle 6"/>
            <p:cNvSpPr>
              <a:spLocks noChangeArrowheads="1"/>
            </p:cNvSpPr>
            <p:nvPr/>
          </p:nvSpPr>
          <p:spPr bwMode="auto">
            <a:xfrm>
              <a:off x="1635126" y="2014539"/>
              <a:ext cx="2020888" cy="379413"/>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8" name="TextBox 44"/>
            <p:cNvSpPr txBox="1"/>
            <p:nvPr/>
          </p:nvSpPr>
          <p:spPr>
            <a:xfrm>
              <a:off x="1732498" y="2036020"/>
              <a:ext cx="1826141" cy="338554"/>
            </a:xfrm>
            <a:prstGeom prst="rect">
              <a:avLst/>
            </a:prstGeom>
            <a:noFill/>
          </p:spPr>
          <p:txBody>
            <a:bodyPr wrap="none" rtlCol="0">
              <a:spAutoFit/>
            </a:bodyPr>
            <a:lstStyle/>
            <a:p>
              <a:pPr algn="ctr"/>
              <a:r>
                <a:rPr lang="zh-CN" altLang="en-US" sz="1600" dirty="0">
                  <a:solidFill>
                    <a:schemeClr val="bg1"/>
                  </a:solidFill>
                  <a:latin typeface="+mj-ea"/>
                  <a:ea typeface="+mj-ea"/>
                </a:rPr>
                <a:t>申请人递交申请书</a:t>
              </a:r>
            </a:p>
          </p:txBody>
        </p:sp>
      </p:grpSp>
      <p:grpSp>
        <p:nvGrpSpPr>
          <p:cNvPr id="49" name="组合 48"/>
          <p:cNvGrpSpPr/>
          <p:nvPr/>
        </p:nvGrpSpPr>
        <p:grpSpPr>
          <a:xfrm>
            <a:off x="6530181" y="1978026"/>
            <a:ext cx="2295525" cy="379413"/>
            <a:chOff x="5257800" y="2014539"/>
            <a:chExt cx="2295525" cy="379413"/>
          </a:xfrm>
        </p:grpSpPr>
        <p:sp>
          <p:nvSpPr>
            <p:cNvPr id="50" name="Rectangle 7"/>
            <p:cNvSpPr>
              <a:spLocks noChangeArrowheads="1"/>
            </p:cNvSpPr>
            <p:nvPr/>
          </p:nvSpPr>
          <p:spPr bwMode="auto">
            <a:xfrm>
              <a:off x="5257800" y="2014539"/>
              <a:ext cx="2295525" cy="379413"/>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51" name="TextBox 45"/>
            <p:cNvSpPr txBox="1"/>
            <p:nvPr/>
          </p:nvSpPr>
          <p:spPr>
            <a:xfrm>
              <a:off x="5701611" y="2036020"/>
              <a:ext cx="1415772" cy="338554"/>
            </a:xfrm>
            <a:prstGeom prst="rect">
              <a:avLst/>
            </a:prstGeom>
            <a:noFill/>
          </p:spPr>
          <p:txBody>
            <a:bodyPr wrap="none" rtlCol="0">
              <a:spAutoFit/>
            </a:bodyPr>
            <a:lstStyle/>
            <a:p>
              <a:pPr algn="ctr"/>
              <a:r>
                <a:rPr lang="zh-CN" altLang="en-US" sz="1600" dirty="0">
                  <a:solidFill>
                    <a:schemeClr val="bg1"/>
                  </a:solidFill>
                  <a:latin typeface="+mj-ea"/>
                  <a:ea typeface="+mj-ea"/>
                </a:rPr>
                <a:t>确定积极分子</a:t>
              </a:r>
            </a:p>
          </p:txBody>
        </p:sp>
      </p:grpSp>
      <p:grpSp>
        <p:nvGrpSpPr>
          <p:cNvPr id="52" name="组合 51"/>
          <p:cNvGrpSpPr/>
          <p:nvPr/>
        </p:nvGrpSpPr>
        <p:grpSpPr>
          <a:xfrm>
            <a:off x="1842294" y="2911476"/>
            <a:ext cx="1038225" cy="609559"/>
            <a:chOff x="569913" y="2947989"/>
            <a:chExt cx="1038225" cy="609559"/>
          </a:xfrm>
        </p:grpSpPr>
        <p:sp>
          <p:nvSpPr>
            <p:cNvPr id="53" name="Rectangle 8"/>
            <p:cNvSpPr>
              <a:spLocks noChangeArrowheads="1"/>
            </p:cNvSpPr>
            <p:nvPr/>
          </p:nvSpPr>
          <p:spPr bwMode="auto">
            <a:xfrm>
              <a:off x="569913" y="2947989"/>
              <a:ext cx="1038225" cy="582613"/>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54" name="TextBox 46"/>
            <p:cNvSpPr txBox="1"/>
            <p:nvPr/>
          </p:nvSpPr>
          <p:spPr>
            <a:xfrm>
              <a:off x="635756" y="2972773"/>
              <a:ext cx="906537" cy="584775"/>
            </a:xfrm>
            <a:prstGeom prst="rect">
              <a:avLst/>
            </a:prstGeom>
            <a:noFill/>
          </p:spPr>
          <p:txBody>
            <a:bodyPr wrap="square" rtlCol="0">
              <a:spAutoFit/>
            </a:bodyPr>
            <a:lstStyle/>
            <a:p>
              <a:pPr algn="ctr"/>
              <a:r>
                <a:rPr lang="zh-CN" altLang="en-US" sz="1600" dirty="0">
                  <a:solidFill>
                    <a:schemeClr val="bg1"/>
                  </a:solidFill>
                  <a:latin typeface="+mj-ea"/>
                  <a:ea typeface="+mj-ea"/>
                </a:rPr>
                <a:t>同申请人谈话</a:t>
              </a:r>
            </a:p>
          </p:txBody>
        </p:sp>
      </p:grpSp>
      <p:grpSp>
        <p:nvGrpSpPr>
          <p:cNvPr id="55" name="组合 54"/>
          <p:cNvGrpSpPr/>
          <p:nvPr/>
        </p:nvGrpSpPr>
        <p:grpSpPr>
          <a:xfrm>
            <a:off x="3237706" y="2911476"/>
            <a:ext cx="1039813" cy="609559"/>
            <a:chOff x="1965325" y="2947989"/>
            <a:chExt cx="1039813" cy="609559"/>
          </a:xfrm>
        </p:grpSpPr>
        <p:sp>
          <p:nvSpPr>
            <p:cNvPr id="56" name="Rectangle 9"/>
            <p:cNvSpPr>
              <a:spLocks noChangeArrowheads="1"/>
            </p:cNvSpPr>
            <p:nvPr/>
          </p:nvSpPr>
          <p:spPr bwMode="auto">
            <a:xfrm>
              <a:off x="1965325" y="2947989"/>
              <a:ext cx="1039813" cy="582613"/>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57" name="TextBox 47"/>
            <p:cNvSpPr txBox="1"/>
            <p:nvPr/>
          </p:nvSpPr>
          <p:spPr>
            <a:xfrm>
              <a:off x="2028621" y="2972773"/>
              <a:ext cx="906537" cy="584775"/>
            </a:xfrm>
            <a:prstGeom prst="rect">
              <a:avLst/>
            </a:prstGeom>
            <a:noFill/>
          </p:spPr>
          <p:txBody>
            <a:bodyPr wrap="square" rtlCol="0">
              <a:spAutoFit/>
            </a:bodyPr>
            <a:lstStyle/>
            <a:p>
              <a:pPr algn="ctr"/>
              <a:r>
                <a:rPr lang="zh-CN" altLang="en-US" sz="1600" dirty="0">
                  <a:solidFill>
                    <a:schemeClr val="bg1"/>
                  </a:solidFill>
                  <a:latin typeface="+mj-ea"/>
                  <a:ea typeface="+mj-ea"/>
                </a:rPr>
                <a:t>党小组提名</a:t>
              </a:r>
            </a:p>
          </p:txBody>
        </p:sp>
      </p:grpSp>
      <p:grpSp>
        <p:nvGrpSpPr>
          <p:cNvPr id="58" name="组合 57"/>
          <p:cNvGrpSpPr/>
          <p:nvPr/>
        </p:nvGrpSpPr>
        <p:grpSpPr>
          <a:xfrm>
            <a:off x="4632270" y="2911476"/>
            <a:ext cx="1040661" cy="609559"/>
            <a:chOff x="3359889" y="2947989"/>
            <a:chExt cx="1040661" cy="609559"/>
          </a:xfrm>
        </p:grpSpPr>
        <p:sp>
          <p:nvSpPr>
            <p:cNvPr id="59" name="Rectangle 10"/>
            <p:cNvSpPr>
              <a:spLocks noChangeArrowheads="1"/>
            </p:cNvSpPr>
            <p:nvPr/>
          </p:nvSpPr>
          <p:spPr bwMode="auto">
            <a:xfrm>
              <a:off x="3362325" y="2947989"/>
              <a:ext cx="1038225" cy="582613"/>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60" name="TextBox 49"/>
            <p:cNvSpPr txBox="1"/>
            <p:nvPr/>
          </p:nvSpPr>
          <p:spPr>
            <a:xfrm>
              <a:off x="3359889" y="2972773"/>
              <a:ext cx="1034604" cy="584775"/>
            </a:xfrm>
            <a:prstGeom prst="rect">
              <a:avLst/>
            </a:prstGeom>
            <a:noFill/>
            <a:ln>
              <a:noFill/>
            </a:ln>
          </p:spPr>
          <p:txBody>
            <a:bodyPr wrap="square" rtlCol="0">
              <a:spAutoFit/>
            </a:bodyPr>
            <a:lstStyle/>
            <a:p>
              <a:pPr algn="ctr"/>
              <a:r>
                <a:rPr lang="zh-CN" altLang="en-US" sz="1600" dirty="0">
                  <a:solidFill>
                    <a:schemeClr val="bg1"/>
                  </a:solidFill>
                  <a:latin typeface="+mj-ea"/>
                  <a:ea typeface="+mj-ea"/>
                </a:rPr>
                <a:t>征求党内外意见</a:t>
              </a:r>
            </a:p>
          </p:txBody>
        </p:sp>
      </p:grpSp>
      <p:grpSp>
        <p:nvGrpSpPr>
          <p:cNvPr id="61" name="组合 60"/>
          <p:cNvGrpSpPr/>
          <p:nvPr/>
        </p:nvGrpSpPr>
        <p:grpSpPr>
          <a:xfrm>
            <a:off x="6031706" y="2911476"/>
            <a:ext cx="1038225" cy="609559"/>
            <a:chOff x="4759325" y="2947989"/>
            <a:chExt cx="1038225" cy="609559"/>
          </a:xfrm>
        </p:grpSpPr>
        <p:sp>
          <p:nvSpPr>
            <p:cNvPr id="62" name="Rectangle 11"/>
            <p:cNvSpPr>
              <a:spLocks noChangeArrowheads="1"/>
            </p:cNvSpPr>
            <p:nvPr/>
          </p:nvSpPr>
          <p:spPr bwMode="auto">
            <a:xfrm>
              <a:off x="4759325" y="2947989"/>
              <a:ext cx="1038225" cy="582613"/>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63" name="TextBox 50"/>
            <p:cNvSpPr txBox="1"/>
            <p:nvPr/>
          </p:nvSpPr>
          <p:spPr>
            <a:xfrm>
              <a:off x="4835617" y="2972773"/>
              <a:ext cx="906537" cy="584775"/>
            </a:xfrm>
            <a:prstGeom prst="rect">
              <a:avLst/>
            </a:prstGeom>
            <a:noFill/>
          </p:spPr>
          <p:txBody>
            <a:bodyPr wrap="square" rtlCol="0">
              <a:spAutoFit/>
            </a:bodyPr>
            <a:lstStyle/>
            <a:p>
              <a:pPr algn="ctr"/>
              <a:r>
                <a:rPr lang="zh-CN" altLang="en-US" sz="1600" dirty="0">
                  <a:solidFill>
                    <a:schemeClr val="bg1"/>
                  </a:solidFill>
                  <a:latin typeface="+mj-ea"/>
                  <a:ea typeface="+mj-ea"/>
                </a:rPr>
                <a:t>支委会讨论</a:t>
              </a:r>
            </a:p>
          </p:txBody>
        </p:sp>
      </p:grpSp>
      <p:grpSp>
        <p:nvGrpSpPr>
          <p:cNvPr id="64" name="组合 63"/>
          <p:cNvGrpSpPr/>
          <p:nvPr/>
        </p:nvGrpSpPr>
        <p:grpSpPr>
          <a:xfrm>
            <a:off x="7428706" y="2911476"/>
            <a:ext cx="1038225" cy="609559"/>
            <a:chOff x="6156325" y="2947989"/>
            <a:chExt cx="1038225" cy="609559"/>
          </a:xfrm>
        </p:grpSpPr>
        <p:sp>
          <p:nvSpPr>
            <p:cNvPr id="65" name="Rectangle 12"/>
            <p:cNvSpPr>
              <a:spLocks noChangeArrowheads="1"/>
            </p:cNvSpPr>
            <p:nvPr/>
          </p:nvSpPr>
          <p:spPr bwMode="auto">
            <a:xfrm>
              <a:off x="6156325" y="2947989"/>
              <a:ext cx="1038225" cy="582613"/>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66" name="TextBox 51"/>
            <p:cNvSpPr txBox="1"/>
            <p:nvPr/>
          </p:nvSpPr>
          <p:spPr>
            <a:xfrm>
              <a:off x="6228482" y="2972773"/>
              <a:ext cx="906537" cy="584775"/>
            </a:xfrm>
            <a:prstGeom prst="rect">
              <a:avLst/>
            </a:prstGeom>
            <a:noFill/>
          </p:spPr>
          <p:txBody>
            <a:bodyPr wrap="square" rtlCol="0">
              <a:spAutoFit/>
            </a:bodyPr>
            <a:lstStyle/>
            <a:p>
              <a:pPr algn="ctr"/>
              <a:r>
                <a:rPr lang="zh-CN" altLang="en-US" sz="1600" dirty="0">
                  <a:solidFill>
                    <a:schemeClr val="bg1"/>
                  </a:solidFill>
                  <a:latin typeface="+mj-ea"/>
                  <a:ea typeface="+mj-ea"/>
                </a:rPr>
                <a:t>填写考核表</a:t>
              </a:r>
            </a:p>
          </p:txBody>
        </p:sp>
      </p:grpSp>
      <p:grpSp>
        <p:nvGrpSpPr>
          <p:cNvPr id="67" name="组合 66"/>
          <p:cNvGrpSpPr/>
          <p:nvPr/>
        </p:nvGrpSpPr>
        <p:grpSpPr>
          <a:xfrm>
            <a:off x="8825706" y="2911476"/>
            <a:ext cx="1038225" cy="609559"/>
            <a:chOff x="7553325" y="2947989"/>
            <a:chExt cx="1038225" cy="609559"/>
          </a:xfrm>
        </p:grpSpPr>
        <p:sp>
          <p:nvSpPr>
            <p:cNvPr id="68" name="Rectangle 13"/>
            <p:cNvSpPr>
              <a:spLocks noChangeArrowheads="1"/>
            </p:cNvSpPr>
            <p:nvPr/>
          </p:nvSpPr>
          <p:spPr bwMode="auto">
            <a:xfrm>
              <a:off x="7553325" y="2947989"/>
              <a:ext cx="1038225" cy="582613"/>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69" name="TextBox 52"/>
            <p:cNvSpPr txBox="1"/>
            <p:nvPr/>
          </p:nvSpPr>
          <p:spPr>
            <a:xfrm>
              <a:off x="7621347" y="2972773"/>
              <a:ext cx="906537" cy="584775"/>
            </a:xfrm>
            <a:prstGeom prst="rect">
              <a:avLst/>
            </a:prstGeom>
            <a:noFill/>
          </p:spPr>
          <p:txBody>
            <a:bodyPr wrap="square" rtlCol="0">
              <a:spAutoFit/>
            </a:bodyPr>
            <a:lstStyle/>
            <a:p>
              <a:pPr algn="ctr"/>
              <a:r>
                <a:rPr lang="zh-CN" altLang="en-US" sz="1600" dirty="0">
                  <a:solidFill>
                    <a:schemeClr val="bg1"/>
                  </a:solidFill>
                  <a:latin typeface="+mj-ea"/>
                  <a:ea typeface="+mj-ea"/>
                </a:rPr>
                <a:t>团组织推优</a:t>
              </a:r>
            </a:p>
          </p:txBody>
        </p:sp>
      </p:grpSp>
      <p:grpSp>
        <p:nvGrpSpPr>
          <p:cNvPr id="70" name="组合 69"/>
          <p:cNvGrpSpPr/>
          <p:nvPr/>
        </p:nvGrpSpPr>
        <p:grpSpPr>
          <a:xfrm>
            <a:off x="3974306" y="3867151"/>
            <a:ext cx="3508375" cy="342240"/>
            <a:chOff x="2701925" y="3903664"/>
            <a:chExt cx="3508375" cy="342240"/>
          </a:xfrm>
        </p:grpSpPr>
        <p:sp>
          <p:nvSpPr>
            <p:cNvPr id="71" name="Rectangle 14"/>
            <p:cNvSpPr>
              <a:spLocks noChangeArrowheads="1"/>
            </p:cNvSpPr>
            <p:nvPr/>
          </p:nvSpPr>
          <p:spPr bwMode="auto">
            <a:xfrm>
              <a:off x="2701925" y="3903664"/>
              <a:ext cx="3508375" cy="320675"/>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2" name="TextBox 53"/>
            <p:cNvSpPr txBox="1"/>
            <p:nvPr/>
          </p:nvSpPr>
          <p:spPr>
            <a:xfrm>
              <a:off x="3080187" y="3907350"/>
              <a:ext cx="2767104" cy="338554"/>
            </a:xfrm>
            <a:prstGeom prst="rect">
              <a:avLst/>
            </a:prstGeom>
            <a:noFill/>
          </p:spPr>
          <p:txBody>
            <a:bodyPr wrap="none" rtlCol="0">
              <a:spAutoFit/>
            </a:bodyPr>
            <a:lstStyle/>
            <a:p>
              <a:pPr algn="ctr"/>
              <a:r>
                <a:rPr lang="zh-CN" altLang="en-US" sz="1600" dirty="0">
                  <a:solidFill>
                    <a:schemeClr val="bg1"/>
                  </a:solidFill>
                  <a:latin typeface="+mj-ea"/>
                  <a:ea typeface="+mj-ea"/>
                </a:rPr>
                <a:t>对积极分子培养（至少</a:t>
              </a:r>
              <a:r>
                <a:rPr lang="en-US" altLang="zh-CN" sz="1600" dirty="0">
                  <a:solidFill>
                    <a:schemeClr val="bg1"/>
                  </a:solidFill>
                  <a:latin typeface="+mj-ea"/>
                  <a:ea typeface="+mj-ea"/>
                </a:rPr>
                <a:t>2</a:t>
              </a:r>
              <a:r>
                <a:rPr lang="zh-CN" altLang="en-US" sz="1600" dirty="0">
                  <a:solidFill>
                    <a:schemeClr val="bg1"/>
                  </a:solidFill>
                  <a:latin typeface="+mj-ea"/>
                  <a:ea typeface="+mj-ea"/>
                </a:rPr>
                <a:t>年）</a:t>
              </a:r>
            </a:p>
          </p:txBody>
        </p:sp>
      </p:grpSp>
      <p:grpSp>
        <p:nvGrpSpPr>
          <p:cNvPr id="73" name="组合 72"/>
          <p:cNvGrpSpPr/>
          <p:nvPr/>
        </p:nvGrpSpPr>
        <p:grpSpPr>
          <a:xfrm>
            <a:off x="3974306" y="4455628"/>
            <a:ext cx="3508375" cy="338554"/>
            <a:chOff x="2701925" y="4492141"/>
            <a:chExt cx="3508375" cy="338554"/>
          </a:xfrm>
        </p:grpSpPr>
        <p:sp>
          <p:nvSpPr>
            <p:cNvPr id="74" name="Rectangle 31"/>
            <p:cNvSpPr>
              <a:spLocks noChangeArrowheads="1"/>
            </p:cNvSpPr>
            <p:nvPr/>
          </p:nvSpPr>
          <p:spPr bwMode="auto">
            <a:xfrm>
              <a:off x="2701925" y="4500564"/>
              <a:ext cx="3508375" cy="320675"/>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5" name="TextBox 54"/>
            <p:cNvSpPr txBox="1"/>
            <p:nvPr/>
          </p:nvSpPr>
          <p:spPr>
            <a:xfrm>
              <a:off x="3653262" y="4492141"/>
              <a:ext cx="1620957" cy="338554"/>
            </a:xfrm>
            <a:prstGeom prst="rect">
              <a:avLst/>
            </a:prstGeom>
            <a:noFill/>
          </p:spPr>
          <p:txBody>
            <a:bodyPr wrap="none" rtlCol="0">
              <a:spAutoFit/>
            </a:bodyPr>
            <a:lstStyle/>
            <a:p>
              <a:pPr algn="ctr"/>
              <a:r>
                <a:rPr lang="zh-CN" altLang="en-US" sz="1600" dirty="0">
                  <a:solidFill>
                    <a:schemeClr val="bg1"/>
                  </a:solidFill>
                  <a:latin typeface="+mj-ea"/>
                  <a:ea typeface="+mj-ea"/>
                </a:rPr>
                <a:t>指定培养联系人</a:t>
              </a:r>
            </a:p>
          </p:txBody>
        </p:sp>
      </p:grpSp>
      <p:grpSp>
        <p:nvGrpSpPr>
          <p:cNvPr id="76" name="组合 75"/>
          <p:cNvGrpSpPr/>
          <p:nvPr/>
        </p:nvGrpSpPr>
        <p:grpSpPr>
          <a:xfrm>
            <a:off x="3974306" y="5010151"/>
            <a:ext cx="3508375" cy="347556"/>
            <a:chOff x="2701925" y="5046664"/>
            <a:chExt cx="3508375" cy="347556"/>
          </a:xfrm>
        </p:grpSpPr>
        <p:sp>
          <p:nvSpPr>
            <p:cNvPr id="77" name="Rectangle 32"/>
            <p:cNvSpPr>
              <a:spLocks noChangeArrowheads="1"/>
            </p:cNvSpPr>
            <p:nvPr/>
          </p:nvSpPr>
          <p:spPr bwMode="auto">
            <a:xfrm>
              <a:off x="2701925" y="5046664"/>
              <a:ext cx="3508375" cy="322263"/>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8" name="TextBox 55"/>
            <p:cNvSpPr txBox="1"/>
            <p:nvPr/>
          </p:nvSpPr>
          <p:spPr>
            <a:xfrm>
              <a:off x="3858447" y="5055666"/>
              <a:ext cx="1210589" cy="338554"/>
            </a:xfrm>
            <a:prstGeom prst="rect">
              <a:avLst/>
            </a:prstGeom>
            <a:noFill/>
          </p:spPr>
          <p:txBody>
            <a:bodyPr wrap="none" rtlCol="0">
              <a:spAutoFit/>
            </a:bodyPr>
            <a:lstStyle/>
            <a:p>
              <a:pPr algn="ctr"/>
              <a:r>
                <a:rPr lang="zh-CN" altLang="en-US" sz="1600" dirty="0">
                  <a:solidFill>
                    <a:schemeClr val="bg1"/>
                  </a:solidFill>
                  <a:latin typeface="+mj-ea"/>
                  <a:ea typeface="+mj-ea"/>
                </a:rPr>
                <a:t>经常性培养</a:t>
              </a:r>
            </a:p>
          </p:txBody>
        </p:sp>
      </p:grpSp>
      <p:grpSp>
        <p:nvGrpSpPr>
          <p:cNvPr id="79" name="组合 78"/>
          <p:cNvGrpSpPr/>
          <p:nvPr/>
        </p:nvGrpSpPr>
        <p:grpSpPr>
          <a:xfrm>
            <a:off x="3974306" y="5593311"/>
            <a:ext cx="3508375" cy="338554"/>
            <a:chOff x="2701925" y="5629824"/>
            <a:chExt cx="3508375" cy="338554"/>
          </a:xfrm>
        </p:grpSpPr>
        <p:sp>
          <p:nvSpPr>
            <p:cNvPr id="80" name="Rectangle 33"/>
            <p:cNvSpPr>
              <a:spLocks noChangeArrowheads="1"/>
            </p:cNvSpPr>
            <p:nvPr/>
          </p:nvSpPr>
          <p:spPr bwMode="auto">
            <a:xfrm>
              <a:off x="2701925" y="5630864"/>
              <a:ext cx="3508375" cy="320675"/>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81" name="TextBox 56"/>
            <p:cNvSpPr txBox="1"/>
            <p:nvPr/>
          </p:nvSpPr>
          <p:spPr>
            <a:xfrm>
              <a:off x="3961041" y="5629824"/>
              <a:ext cx="1005403" cy="338554"/>
            </a:xfrm>
            <a:prstGeom prst="rect">
              <a:avLst/>
            </a:prstGeom>
            <a:noFill/>
          </p:spPr>
          <p:txBody>
            <a:bodyPr wrap="none" rtlCol="0">
              <a:spAutoFit/>
            </a:bodyPr>
            <a:lstStyle/>
            <a:p>
              <a:pPr algn="ctr"/>
              <a:r>
                <a:rPr lang="zh-CN" altLang="en-US" sz="1600" dirty="0">
                  <a:solidFill>
                    <a:schemeClr val="bg1"/>
                  </a:solidFill>
                  <a:latin typeface="+mj-ea"/>
                  <a:ea typeface="+mj-ea"/>
                </a:rPr>
                <a:t>定期考核</a:t>
              </a:r>
            </a:p>
          </p:txBody>
        </p:sp>
      </p:grpSp>
      <p:grpSp>
        <p:nvGrpSpPr>
          <p:cNvPr id="82" name="组合 81"/>
          <p:cNvGrpSpPr/>
          <p:nvPr/>
        </p:nvGrpSpPr>
        <p:grpSpPr>
          <a:xfrm>
            <a:off x="3974306" y="6167469"/>
            <a:ext cx="3508375" cy="338554"/>
            <a:chOff x="2701925" y="6203982"/>
            <a:chExt cx="3508375" cy="338554"/>
          </a:xfrm>
        </p:grpSpPr>
        <p:sp>
          <p:nvSpPr>
            <p:cNvPr id="83" name="Rectangle 34"/>
            <p:cNvSpPr>
              <a:spLocks noChangeArrowheads="1"/>
            </p:cNvSpPr>
            <p:nvPr/>
          </p:nvSpPr>
          <p:spPr bwMode="auto">
            <a:xfrm>
              <a:off x="2701925" y="6207126"/>
              <a:ext cx="3508375" cy="320675"/>
            </a:xfrm>
            <a:prstGeom prst="rect">
              <a:avLst/>
            </a:prstGeom>
            <a:solidFill>
              <a:schemeClr val="bg2"/>
            </a:solidFill>
            <a:ln w="12700"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84" name="TextBox 57"/>
            <p:cNvSpPr txBox="1"/>
            <p:nvPr/>
          </p:nvSpPr>
          <p:spPr>
            <a:xfrm>
              <a:off x="3550674" y="6203982"/>
              <a:ext cx="1826142" cy="338554"/>
            </a:xfrm>
            <a:prstGeom prst="rect">
              <a:avLst/>
            </a:prstGeom>
            <a:noFill/>
          </p:spPr>
          <p:txBody>
            <a:bodyPr wrap="none" rtlCol="0">
              <a:spAutoFit/>
            </a:bodyPr>
            <a:lstStyle/>
            <a:p>
              <a:pPr algn="ctr"/>
              <a:r>
                <a:rPr lang="zh-CN" altLang="en-US" sz="1600" dirty="0">
                  <a:solidFill>
                    <a:schemeClr val="bg1"/>
                  </a:solidFill>
                  <a:latin typeface="+mj-ea"/>
                  <a:ea typeface="+mj-ea"/>
                </a:rPr>
                <a:t>确定积极分子对象</a:t>
              </a:r>
            </a:p>
          </p:txBody>
        </p:sp>
      </p:grpSp>
      <p:sp>
        <p:nvSpPr>
          <p:cNvPr id="85" name="TextBox 3"/>
          <p:cNvSpPr txBox="1"/>
          <p:nvPr/>
        </p:nvSpPr>
        <p:spPr>
          <a:xfrm>
            <a:off x="4408402" y="806452"/>
            <a:ext cx="3570208" cy="461665"/>
          </a:xfrm>
          <a:prstGeom prst="rect">
            <a:avLst/>
          </a:prstGeom>
          <a:noFill/>
        </p:spPr>
        <p:txBody>
          <a:bodyPr wrap="none" rtlCol="0">
            <a:spAutoFit/>
          </a:bodyPr>
          <a:lstStyle>
            <a:defPPr>
              <a:defRPr lang="zh-CN"/>
            </a:defPPr>
            <a:lvl1pPr>
              <a:defRPr sz="2400" b="1">
                <a:solidFill>
                  <a:schemeClr val="bg2"/>
                </a:solidFill>
                <a:latin typeface="+mj-ea"/>
                <a:ea typeface="+mj-ea"/>
              </a:defRPr>
            </a:lvl1pPr>
          </a:lstStyle>
          <a:p>
            <a:r>
              <a:rPr lang="zh-CN" altLang="en-US" dirty="0">
                <a:solidFill>
                  <a:schemeClr val="tx1"/>
                </a:solidFill>
              </a:rPr>
              <a:t>确定入党积极分子流程图</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 by="(-#ppt_w*2)" calcmode="lin" valueType="num">
                                      <p:cBhvr rctx="PPT">
                                        <p:cTn id="7" dur="200" autoRev="1" fill="hold">
                                          <p:stCondLst>
                                            <p:cond delay="0"/>
                                          </p:stCondLst>
                                        </p:cTn>
                                        <p:tgtEl>
                                          <p:spTgt spid="85"/>
                                        </p:tgtEl>
                                        <p:attrNameLst>
                                          <p:attrName>ppt_w</p:attrName>
                                        </p:attrNameLst>
                                      </p:cBhvr>
                                    </p:anim>
                                    <p:anim by="(#ppt_w*0.50)" calcmode="lin" valueType="num">
                                      <p:cBhvr>
                                        <p:cTn id="8" dur="200" decel="50000" autoRev="1" fill="hold">
                                          <p:stCondLst>
                                            <p:cond delay="0"/>
                                          </p:stCondLst>
                                        </p:cTn>
                                        <p:tgtEl>
                                          <p:spTgt spid="85"/>
                                        </p:tgtEl>
                                        <p:attrNameLst>
                                          <p:attrName>ppt_x</p:attrName>
                                        </p:attrNameLst>
                                      </p:cBhvr>
                                    </p:anim>
                                    <p:anim from="(-#ppt_h/2)" to="(#ppt_y)" calcmode="lin" valueType="num">
                                      <p:cBhvr>
                                        <p:cTn id="9" dur="400" fill="hold">
                                          <p:stCondLst>
                                            <p:cond delay="0"/>
                                          </p:stCondLst>
                                        </p:cTn>
                                        <p:tgtEl>
                                          <p:spTgt spid="85"/>
                                        </p:tgtEl>
                                        <p:attrNameLst>
                                          <p:attrName>ppt_y</p:attrName>
                                        </p:attrNameLst>
                                      </p:cBhvr>
                                    </p:anim>
                                    <p:animRot by="21600000">
                                      <p:cBhvr>
                                        <p:cTn id="10" dur="400" fill="hold">
                                          <p:stCondLst>
                                            <p:cond delay="0"/>
                                          </p:stCondLst>
                                        </p:cTn>
                                        <p:tgtEl>
                                          <p:spTgt spid="85"/>
                                        </p:tgtEl>
                                        <p:attrNameLst>
                                          <p:attrName>r</p:attrName>
                                        </p:attrNameLst>
                                      </p:cBhvr>
                                    </p:animRot>
                                  </p:childTnLst>
                                </p:cTn>
                              </p:par>
                            </p:childTnLst>
                          </p:cTn>
                        </p:par>
                        <p:par>
                          <p:cTn id="11" fill="hold">
                            <p:stCondLst>
                              <p:cond delay="800"/>
                            </p:stCondLst>
                            <p:childTnLst>
                              <p:par>
                                <p:cTn id="12" presetID="31" presetClass="entr" presetSubtype="0" fill="hold" nodeType="after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p:cTn id="14" dur="400" fill="hold"/>
                                        <p:tgtEl>
                                          <p:spTgt spid="43"/>
                                        </p:tgtEl>
                                        <p:attrNameLst>
                                          <p:attrName>ppt_w</p:attrName>
                                        </p:attrNameLst>
                                      </p:cBhvr>
                                      <p:tavLst>
                                        <p:tav tm="0">
                                          <p:val>
                                            <p:fltVal val="0"/>
                                          </p:val>
                                        </p:tav>
                                        <p:tav tm="100000">
                                          <p:val>
                                            <p:strVal val="#ppt_w"/>
                                          </p:val>
                                        </p:tav>
                                      </p:tavLst>
                                    </p:anim>
                                    <p:anim calcmode="lin" valueType="num">
                                      <p:cBhvr>
                                        <p:cTn id="15" dur="400" fill="hold"/>
                                        <p:tgtEl>
                                          <p:spTgt spid="43"/>
                                        </p:tgtEl>
                                        <p:attrNameLst>
                                          <p:attrName>ppt_h</p:attrName>
                                        </p:attrNameLst>
                                      </p:cBhvr>
                                      <p:tavLst>
                                        <p:tav tm="0">
                                          <p:val>
                                            <p:fltVal val="0"/>
                                          </p:val>
                                        </p:tav>
                                        <p:tav tm="100000">
                                          <p:val>
                                            <p:strVal val="#ppt_h"/>
                                          </p:val>
                                        </p:tav>
                                      </p:tavLst>
                                    </p:anim>
                                    <p:anim calcmode="lin" valueType="num">
                                      <p:cBhvr>
                                        <p:cTn id="16" dur="400" fill="hold"/>
                                        <p:tgtEl>
                                          <p:spTgt spid="43"/>
                                        </p:tgtEl>
                                        <p:attrNameLst>
                                          <p:attrName>style.rotation</p:attrName>
                                        </p:attrNameLst>
                                      </p:cBhvr>
                                      <p:tavLst>
                                        <p:tav tm="0">
                                          <p:val>
                                            <p:fltVal val="90"/>
                                          </p:val>
                                        </p:tav>
                                        <p:tav tm="100000">
                                          <p:val>
                                            <p:fltVal val="0"/>
                                          </p:val>
                                        </p:tav>
                                      </p:tavLst>
                                    </p:anim>
                                    <p:animEffect transition="in" filter="fade">
                                      <p:cBhvr>
                                        <p:cTn id="17" dur="400"/>
                                        <p:tgtEl>
                                          <p:spTgt spid="43"/>
                                        </p:tgtEl>
                                      </p:cBhvr>
                                    </p:animEffect>
                                  </p:childTnLst>
                                </p:cTn>
                              </p:par>
                              <p:par>
                                <p:cTn id="18" presetID="8" presetClass="emph" presetSubtype="0" fill="hold" nodeType="withEffect">
                                  <p:stCondLst>
                                    <p:cond delay="0"/>
                                  </p:stCondLst>
                                  <p:childTnLst>
                                    <p:animRot by="-21600000">
                                      <p:cBhvr>
                                        <p:cTn id="19" dur="400" fill="hold"/>
                                        <p:tgtEl>
                                          <p:spTgt spid="43"/>
                                        </p:tgtEl>
                                        <p:attrNameLst>
                                          <p:attrName>r</p:attrName>
                                        </p:attrNameLst>
                                      </p:cBhvr>
                                    </p:animRot>
                                  </p:childTnLst>
                                </p:cTn>
                              </p:par>
                            </p:childTnLst>
                          </p:cTn>
                        </p:par>
                        <p:par>
                          <p:cTn id="20" fill="hold">
                            <p:stCondLst>
                              <p:cond delay="1300"/>
                            </p:stCondLst>
                            <p:childTnLst>
                              <p:par>
                                <p:cTn id="21" presetID="2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300"/>
                                        <p:tgtEl>
                                          <p:spTgt spid="19"/>
                                        </p:tgtEl>
                                      </p:cBhvr>
                                    </p:animEffect>
                                  </p:childTnLst>
                                </p:cTn>
                              </p:par>
                            </p:childTnLst>
                          </p:cTn>
                        </p:par>
                        <p:par>
                          <p:cTn id="24" fill="hold">
                            <p:stCondLst>
                              <p:cond delay="1800"/>
                            </p:stCondLst>
                            <p:childTnLst>
                              <p:par>
                                <p:cTn id="25" presetID="31" presetClass="entr" presetSubtype="0"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400" fill="hold"/>
                                        <p:tgtEl>
                                          <p:spTgt spid="46"/>
                                        </p:tgtEl>
                                        <p:attrNameLst>
                                          <p:attrName>ppt_w</p:attrName>
                                        </p:attrNameLst>
                                      </p:cBhvr>
                                      <p:tavLst>
                                        <p:tav tm="0">
                                          <p:val>
                                            <p:fltVal val="0"/>
                                          </p:val>
                                        </p:tav>
                                        <p:tav tm="100000">
                                          <p:val>
                                            <p:strVal val="#ppt_w"/>
                                          </p:val>
                                        </p:tav>
                                      </p:tavLst>
                                    </p:anim>
                                    <p:anim calcmode="lin" valueType="num">
                                      <p:cBhvr>
                                        <p:cTn id="28" dur="400" fill="hold"/>
                                        <p:tgtEl>
                                          <p:spTgt spid="46"/>
                                        </p:tgtEl>
                                        <p:attrNameLst>
                                          <p:attrName>ppt_h</p:attrName>
                                        </p:attrNameLst>
                                      </p:cBhvr>
                                      <p:tavLst>
                                        <p:tav tm="0">
                                          <p:val>
                                            <p:fltVal val="0"/>
                                          </p:val>
                                        </p:tav>
                                        <p:tav tm="100000">
                                          <p:val>
                                            <p:strVal val="#ppt_h"/>
                                          </p:val>
                                        </p:tav>
                                      </p:tavLst>
                                    </p:anim>
                                    <p:anim calcmode="lin" valueType="num">
                                      <p:cBhvr>
                                        <p:cTn id="29" dur="400" fill="hold"/>
                                        <p:tgtEl>
                                          <p:spTgt spid="46"/>
                                        </p:tgtEl>
                                        <p:attrNameLst>
                                          <p:attrName>style.rotation</p:attrName>
                                        </p:attrNameLst>
                                      </p:cBhvr>
                                      <p:tavLst>
                                        <p:tav tm="0">
                                          <p:val>
                                            <p:fltVal val="90"/>
                                          </p:val>
                                        </p:tav>
                                        <p:tav tm="100000">
                                          <p:val>
                                            <p:fltVal val="0"/>
                                          </p:val>
                                        </p:tav>
                                      </p:tavLst>
                                    </p:anim>
                                    <p:animEffect transition="in" filter="fade">
                                      <p:cBhvr>
                                        <p:cTn id="30" dur="400"/>
                                        <p:tgtEl>
                                          <p:spTgt spid="46"/>
                                        </p:tgtEl>
                                      </p:cBhvr>
                                    </p:animEffect>
                                  </p:childTnLst>
                                </p:cTn>
                              </p:par>
                            </p:childTnLst>
                          </p:cTn>
                        </p:par>
                        <p:par>
                          <p:cTn id="31" fill="hold">
                            <p:stCondLst>
                              <p:cond delay="2300"/>
                            </p:stCondLst>
                            <p:childTnLst>
                              <p:par>
                                <p:cTn id="32" presetID="22" presetClass="entr" presetSubtype="8"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400"/>
                                        <p:tgtEl>
                                          <p:spTgt spid="20"/>
                                        </p:tgtEl>
                                      </p:cBhvr>
                                    </p:animEffect>
                                  </p:childTnLst>
                                </p:cTn>
                              </p:par>
                            </p:childTnLst>
                          </p:cTn>
                        </p:par>
                        <p:par>
                          <p:cTn id="35" fill="hold">
                            <p:stCondLst>
                              <p:cond delay="2800"/>
                            </p:stCondLst>
                            <p:childTnLst>
                              <p:par>
                                <p:cTn id="36" presetID="31" presetClass="entr" presetSubtype="0"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 calcmode="lin" valueType="num">
                                      <p:cBhvr>
                                        <p:cTn id="38" dur="400" fill="hold"/>
                                        <p:tgtEl>
                                          <p:spTgt spid="49"/>
                                        </p:tgtEl>
                                        <p:attrNameLst>
                                          <p:attrName>ppt_w</p:attrName>
                                        </p:attrNameLst>
                                      </p:cBhvr>
                                      <p:tavLst>
                                        <p:tav tm="0">
                                          <p:val>
                                            <p:fltVal val="0"/>
                                          </p:val>
                                        </p:tav>
                                        <p:tav tm="100000">
                                          <p:val>
                                            <p:strVal val="#ppt_w"/>
                                          </p:val>
                                        </p:tav>
                                      </p:tavLst>
                                    </p:anim>
                                    <p:anim calcmode="lin" valueType="num">
                                      <p:cBhvr>
                                        <p:cTn id="39" dur="400" fill="hold"/>
                                        <p:tgtEl>
                                          <p:spTgt spid="49"/>
                                        </p:tgtEl>
                                        <p:attrNameLst>
                                          <p:attrName>ppt_h</p:attrName>
                                        </p:attrNameLst>
                                      </p:cBhvr>
                                      <p:tavLst>
                                        <p:tav tm="0">
                                          <p:val>
                                            <p:fltVal val="0"/>
                                          </p:val>
                                        </p:tav>
                                        <p:tav tm="100000">
                                          <p:val>
                                            <p:strVal val="#ppt_h"/>
                                          </p:val>
                                        </p:tav>
                                      </p:tavLst>
                                    </p:anim>
                                    <p:anim calcmode="lin" valueType="num">
                                      <p:cBhvr>
                                        <p:cTn id="40" dur="400" fill="hold"/>
                                        <p:tgtEl>
                                          <p:spTgt spid="49"/>
                                        </p:tgtEl>
                                        <p:attrNameLst>
                                          <p:attrName>style.rotation</p:attrName>
                                        </p:attrNameLst>
                                      </p:cBhvr>
                                      <p:tavLst>
                                        <p:tav tm="0">
                                          <p:val>
                                            <p:fltVal val="90"/>
                                          </p:val>
                                        </p:tav>
                                        <p:tav tm="100000">
                                          <p:val>
                                            <p:fltVal val="0"/>
                                          </p:val>
                                        </p:tav>
                                      </p:tavLst>
                                    </p:anim>
                                    <p:animEffect transition="in" filter="fade">
                                      <p:cBhvr>
                                        <p:cTn id="41" dur="400"/>
                                        <p:tgtEl>
                                          <p:spTgt spid="49"/>
                                        </p:tgtEl>
                                      </p:cBhvr>
                                    </p:animEffect>
                                  </p:childTnLst>
                                </p:cTn>
                              </p:par>
                            </p:childTnLst>
                          </p:cTn>
                        </p:par>
                        <p:par>
                          <p:cTn id="42" fill="hold">
                            <p:stCondLst>
                              <p:cond delay="3300"/>
                            </p:stCondLst>
                            <p:childTnLst>
                              <p:par>
                                <p:cTn id="43" presetID="22" presetClass="entr" presetSubtype="1"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500"/>
                                        <p:tgtEl>
                                          <p:spTgt spid="21"/>
                                        </p:tgtEl>
                                      </p:cBhvr>
                                    </p:animEffect>
                                  </p:childTnLst>
                                </p:cTn>
                              </p:par>
                            </p:childTnLst>
                          </p:cTn>
                        </p:par>
                        <p:par>
                          <p:cTn id="46" fill="hold">
                            <p:stCondLst>
                              <p:cond delay="3800"/>
                            </p:stCondLst>
                            <p:childTnLst>
                              <p:par>
                                <p:cTn id="47" presetID="42"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400"/>
                                        <p:tgtEl>
                                          <p:spTgt spid="52"/>
                                        </p:tgtEl>
                                      </p:cBhvr>
                                    </p:animEffect>
                                    <p:anim calcmode="lin" valueType="num">
                                      <p:cBhvr>
                                        <p:cTn id="50" dur="400" fill="hold"/>
                                        <p:tgtEl>
                                          <p:spTgt spid="52"/>
                                        </p:tgtEl>
                                        <p:attrNameLst>
                                          <p:attrName>ppt_x</p:attrName>
                                        </p:attrNameLst>
                                      </p:cBhvr>
                                      <p:tavLst>
                                        <p:tav tm="0">
                                          <p:val>
                                            <p:strVal val="#ppt_x"/>
                                          </p:val>
                                        </p:tav>
                                        <p:tav tm="100000">
                                          <p:val>
                                            <p:strVal val="#ppt_x"/>
                                          </p:val>
                                        </p:tav>
                                      </p:tavLst>
                                    </p:anim>
                                    <p:anim calcmode="lin" valueType="num">
                                      <p:cBhvr>
                                        <p:cTn id="51" dur="400" fill="hold"/>
                                        <p:tgtEl>
                                          <p:spTgt spid="52"/>
                                        </p:tgtEl>
                                        <p:attrNameLst>
                                          <p:attrName>ppt_y</p:attrName>
                                        </p:attrNameLst>
                                      </p:cBhvr>
                                      <p:tavLst>
                                        <p:tav tm="0">
                                          <p:val>
                                            <p:strVal val="#ppt_y+.1"/>
                                          </p:val>
                                        </p:tav>
                                        <p:tav tm="100000">
                                          <p:val>
                                            <p:strVal val="#ppt_y"/>
                                          </p:val>
                                        </p:tav>
                                      </p:tavLst>
                                    </p:anim>
                                  </p:childTnLst>
                                </p:cTn>
                              </p:par>
                            </p:childTnLst>
                          </p:cTn>
                        </p:par>
                        <p:par>
                          <p:cTn id="52" fill="hold">
                            <p:stCondLst>
                              <p:cond delay="4300"/>
                            </p:stCondLst>
                            <p:childTnLst>
                              <p:par>
                                <p:cTn id="53" presetID="22" presetClass="entr" presetSubtype="8"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300"/>
                                        <p:tgtEl>
                                          <p:spTgt spid="29"/>
                                        </p:tgtEl>
                                      </p:cBhvr>
                                    </p:animEffect>
                                  </p:childTnLst>
                                </p:cTn>
                              </p:par>
                            </p:childTnLst>
                          </p:cTn>
                        </p:par>
                        <p:par>
                          <p:cTn id="56" fill="hold">
                            <p:stCondLst>
                              <p:cond delay="4800"/>
                            </p:stCondLst>
                            <p:childTnLst>
                              <p:par>
                                <p:cTn id="57" presetID="42"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400"/>
                                        <p:tgtEl>
                                          <p:spTgt spid="55"/>
                                        </p:tgtEl>
                                      </p:cBhvr>
                                    </p:animEffect>
                                    <p:anim calcmode="lin" valueType="num">
                                      <p:cBhvr>
                                        <p:cTn id="60" dur="400" fill="hold"/>
                                        <p:tgtEl>
                                          <p:spTgt spid="55"/>
                                        </p:tgtEl>
                                        <p:attrNameLst>
                                          <p:attrName>ppt_x</p:attrName>
                                        </p:attrNameLst>
                                      </p:cBhvr>
                                      <p:tavLst>
                                        <p:tav tm="0">
                                          <p:val>
                                            <p:strVal val="#ppt_x"/>
                                          </p:val>
                                        </p:tav>
                                        <p:tav tm="100000">
                                          <p:val>
                                            <p:strVal val="#ppt_x"/>
                                          </p:val>
                                        </p:tav>
                                      </p:tavLst>
                                    </p:anim>
                                    <p:anim calcmode="lin" valueType="num">
                                      <p:cBhvr>
                                        <p:cTn id="61" dur="400" fill="hold"/>
                                        <p:tgtEl>
                                          <p:spTgt spid="55"/>
                                        </p:tgtEl>
                                        <p:attrNameLst>
                                          <p:attrName>ppt_y</p:attrName>
                                        </p:attrNameLst>
                                      </p:cBhvr>
                                      <p:tavLst>
                                        <p:tav tm="0">
                                          <p:val>
                                            <p:strVal val="#ppt_y+.1"/>
                                          </p:val>
                                        </p:tav>
                                        <p:tav tm="100000">
                                          <p:val>
                                            <p:strVal val="#ppt_y"/>
                                          </p:val>
                                        </p:tav>
                                      </p:tavLst>
                                    </p:anim>
                                  </p:childTnLst>
                                </p:cTn>
                              </p:par>
                            </p:childTnLst>
                          </p:cTn>
                        </p:par>
                        <p:par>
                          <p:cTn id="62" fill="hold">
                            <p:stCondLst>
                              <p:cond delay="5300"/>
                            </p:stCondLst>
                            <p:childTnLst>
                              <p:par>
                                <p:cTn id="63" presetID="22" presetClass="entr" presetSubtype="8"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300"/>
                                        <p:tgtEl>
                                          <p:spTgt spid="30"/>
                                        </p:tgtEl>
                                      </p:cBhvr>
                                    </p:animEffect>
                                  </p:childTnLst>
                                </p:cTn>
                              </p:par>
                            </p:childTnLst>
                          </p:cTn>
                        </p:par>
                        <p:par>
                          <p:cTn id="66" fill="hold">
                            <p:stCondLst>
                              <p:cond delay="5800"/>
                            </p:stCondLst>
                            <p:childTnLst>
                              <p:par>
                                <p:cTn id="67" presetID="42" presetClass="entr" presetSubtype="0" fill="hold"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400"/>
                                        <p:tgtEl>
                                          <p:spTgt spid="58"/>
                                        </p:tgtEl>
                                      </p:cBhvr>
                                    </p:animEffect>
                                    <p:anim calcmode="lin" valueType="num">
                                      <p:cBhvr>
                                        <p:cTn id="70" dur="400" fill="hold"/>
                                        <p:tgtEl>
                                          <p:spTgt spid="58"/>
                                        </p:tgtEl>
                                        <p:attrNameLst>
                                          <p:attrName>ppt_x</p:attrName>
                                        </p:attrNameLst>
                                      </p:cBhvr>
                                      <p:tavLst>
                                        <p:tav tm="0">
                                          <p:val>
                                            <p:strVal val="#ppt_x"/>
                                          </p:val>
                                        </p:tav>
                                        <p:tav tm="100000">
                                          <p:val>
                                            <p:strVal val="#ppt_x"/>
                                          </p:val>
                                        </p:tav>
                                      </p:tavLst>
                                    </p:anim>
                                    <p:anim calcmode="lin" valueType="num">
                                      <p:cBhvr>
                                        <p:cTn id="71" dur="400" fill="hold"/>
                                        <p:tgtEl>
                                          <p:spTgt spid="58"/>
                                        </p:tgtEl>
                                        <p:attrNameLst>
                                          <p:attrName>ppt_y</p:attrName>
                                        </p:attrNameLst>
                                      </p:cBhvr>
                                      <p:tavLst>
                                        <p:tav tm="0">
                                          <p:val>
                                            <p:strVal val="#ppt_y+.1"/>
                                          </p:val>
                                        </p:tav>
                                        <p:tav tm="100000">
                                          <p:val>
                                            <p:strVal val="#ppt_y"/>
                                          </p:val>
                                        </p:tav>
                                      </p:tavLst>
                                    </p:anim>
                                  </p:childTnLst>
                                </p:cTn>
                              </p:par>
                            </p:childTnLst>
                          </p:cTn>
                        </p:par>
                        <p:par>
                          <p:cTn id="72" fill="hold">
                            <p:stCondLst>
                              <p:cond delay="6300"/>
                            </p:stCondLst>
                            <p:childTnLst>
                              <p:par>
                                <p:cTn id="73" presetID="22" presetClass="entr" presetSubtype="8"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left)">
                                      <p:cBhvr>
                                        <p:cTn id="75" dur="300"/>
                                        <p:tgtEl>
                                          <p:spTgt spid="31"/>
                                        </p:tgtEl>
                                      </p:cBhvr>
                                    </p:animEffect>
                                  </p:childTnLst>
                                </p:cTn>
                              </p:par>
                            </p:childTnLst>
                          </p:cTn>
                        </p:par>
                        <p:par>
                          <p:cTn id="76" fill="hold">
                            <p:stCondLst>
                              <p:cond delay="68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400"/>
                                        <p:tgtEl>
                                          <p:spTgt spid="61"/>
                                        </p:tgtEl>
                                      </p:cBhvr>
                                    </p:animEffect>
                                    <p:anim calcmode="lin" valueType="num">
                                      <p:cBhvr>
                                        <p:cTn id="80" dur="400" fill="hold"/>
                                        <p:tgtEl>
                                          <p:spTgt spid="61"/>
                                        </p:tgtEl>
                                        <p:attrNameLst>
                                          <p:attrName>ppt_x</p:attrName>
                                        </p:attrNameLst>
                                      </p:cBhvr>
                                      <p:tavLst>
                                        <p:tav tm="0">
                                          <p:val>
                                            <p:strVal val="#ppt_x"/>
                                          </p:val>
                                        </p:tav>
                                        <p:tav tm="100000">
                                          <p:val>
                                            <p:strVal val="#ppt_x"/>
                                          </p:val>
                                        </p:tav>
                                      </p:tavLst>
                                    </p:anim>
                                    <p:anim calcmode="lin" valueType="num">
                                      <p:cBhvr>
                                        <p:cTn id="81" dur="4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7300"/>
                            </p:stCondLst>
                            <p:childTnLst>
                              <p:par>
                                <p:cTn id="83" presetID="22" presetClass="entr" presetSubtype="8"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left)">
                                      <p:cBhvr>
                                        <p:cTn id="85" dur="300"/>
                                        <p:tgtEl>
                                          <p:spTgt spid="32"/>
                                        </p:tgtEl>
                                      </p:cBhvr>
                                    </p:animEffect>
                                  </p:childTnLst>
                                </p:cTn>
                              </p:par>
                            </p:childTnLst>
                          </p:cTn>
                        </p:par>
                        <p:par>
                          <p:cTn id="86" fill="hold">
                            <p:stCondLst>
                              <p:cond delay="7800"/>
                            </p:stCondLst>
                            <p:childTnLst>
                              <p:par>
                                <p:cTn id="87" presetID="42" presetClass="entr" presetSubtype="0" fill="hold" nodeType="after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400"/>
                                        <p:tgtEl>
                                          <p:spTgt spid="64"/>
                                        </p:tgtEl>
                                      </p:cBhvr>
                                    </p:animEffect>
                                    <p:anim calcmode="lin" valueType="num">
                                      <p:cBhvr>
                                        <p:cTn id="90" dur="400" fill="hold"/>
                                        <p:tgtEl>
                                          <p:spTgt spid="64"/>
                                        </p:tgtEl>
                                        <p:attrNameLst>
                                          <p:attrName>ppt_x</p:attrName>
                                        </p:attrNameLst>
                                      </p:cBhvr>
                                      <p:tavLst>
                                        <p:tav tm="0">
                                          <p:val>
                                            <p:strVal val="#ppt_x"/>
                                          </p:val>
                                        </p:tav>
                                        <p:tav tm="100000">
                                          <p:val>
                                            <p:strVal val="#ppt_x"/>
                                          </p:val>
                                        </p:tav>
                                      </p:tavLst>
                                    </p:anim>
                                    <p:anim calcmode="lin" valueType="num">
                                      <p:cBhvr>
                                        <p:cTn id="91" dur="400" fill="hold"/>
                                        <p:tgtEl>
                                          <p:spTgt spid="64"/>
                                        </p:tgtEl>
                                        <p:attrNameLst>
                                          <p:attrName>ppt_y</p:attrName>
                                        </p:attrNameLst>
                                      </p:cBhvr>
                                      <p:tavLst>
                                        <p:tav tm="0">
                                          <p:val>
                                            <p:strVal val="#ppt_y+.1"/>
                                          </p:val>
                                        </p:tav>
                                        <p:tav tm="100000">
                                          <p:val>
                                            <p:strVal val="#ppt_y"/>
                                          </p:val>
                                        </p:tav>
                                      </p:tavLst>
                                    </p:anim>
                                  </p:childTnLst>
                                </p:cTn>
                              </p:par>
                            </p:childTnLst>
                          </p:cTn>
                        </p:par>
                        <p:par>
                          <p:cTn id="92" fill="hold">
                            <p:stCondLst>
                              <p:cond delay="8300"/>
                            </p:stCondLst>
                            <p:childTnLst>
                              <p:par>
                                <p:cTn id="93" presetID="22" presetClass="entr" presetSubtype="8"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ipe(left)">
                                      <p:cBhvr>
                                        <p:cTn id="95" dur="300"/>
                                        <p:tgtEl>
                                          <p:spTgt spid="33"/>
                                        </p:tgtEl>
                                      </p:cBhvr>
                                    </p:animEffect>
                                  </p:childTnLst>
                                </p:cTn>
                              </p:par>
                            </p:childTnLst>
                          </p:cTn>
                        </p:par>
                        <p:par>
                          <p:cTn id="96" fill="hold">
                            <p:stCondLst>
                              <p:cond delay="8800"/>
                            </p:stCondLst>
                            <p:childTnLst>
                              <p:par>
                                <p:cTn id="97" presetID="42" presetClass="entr" presetSubtype="0" fill="hold" nodeType="after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fade">
                                      <p:cBhvr>
                                        <p:cTn id="99" dur="400"/>
                                        <p:tgtEl>
                                          <p:spTgt spid="67"/>
                                        </p:tgtEl>
                                      </p:cBhvr>
                                    </p:animEffect>
                                    <p:anim calcmode="lin" valueType="num">
                                      <p:cBhvr>
                                        <p:cTn id="100" dur="400" fill="hold"/>
                                        <p:tgtEl>
                                          <p:spTgt spid="67"/>
                                        </p:tgtEl>
                                        <p:attrNameLst>
                                          <p:attrName>ppt_x</p:attrName>
                                        </p:attrNameLst>
                                      </p:cBhvr>
                                      <p:tavLst>
                                        <p:tav tm="0">
                                          <p:val>
                                            <p:strVal val="#ppt_x"/>
                                          </p:val>
                                        </p:tav>
                                        <p:tav tm="100000">
                                          <p:val>
                                            <p:strVal val="#ppt_x"/>
                                          </p:val>
                                        </p:tav>
                                      </p:tavLst>
                                    </p:anim>
                                    <p:anim calcmode="lin" valueType="num">
                                      <p:cBhvr>
                                        <p:cTn id="101" dur="400" fill="hold"/>
                                        <p:tgtEl>
                                          <p:spTgt spid="67"/>
                                        </p:tgtEl>
                                        <p:attrNameLst>
                                          <p:attrName>ppt_y</p:attrName>
                                        </p:attrNameLst>
                                      </p:cBhvr>
                                      <p:tavLst>
                                        <p:tav tm="0">
                                          <p:val>
                                            <p:strVal val="#ppt_y+.1"/>
                                          </p:val>
                                        </p:tav>
                                        <p:tav tm="100000">
                                          <p:val>
                                            <p:strVal val="#ppt_y"/>
                                          </p:val>
                                        </p:tav>
                                      </p:tavLst>
                                    </p:anim>
                                  </p:childTnLst>
                                </p:cTn>
                              </p:par>
                            </p:childTnLst>
                          </p:cTn>
                        </p:par>
                        <p:par>
                          <p:cTn id="102" fill="hold">
                            <p:stCondLst>
                              <p:cond delay="9300"/>
                            </p:stCondLst>
                            <p:childTnLst>
                              <p:par>
                                <p:cTn id="103" presetID="22" presetClass="entr" presetSubtype="1" fill="hold"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wipe(up)">
                                      <p:cBhvr>
                                        <p:cTn id="105" dur="400"/>
                                        <p:tgtEl>
                                          <p:spTgt spid="34"/>
                                        </p:tgtEl>
                                      </p:cBhvr>
                                    </p:animEffect>
                                  </p:childTnLst>
                                </p:cTn>
                              </p:par>
                            </p:childTnLst>
                          </p:cTn>
                        </p:par>
                        <p:par>
                          <p:cTn id="106" fill="hold">
                            <p:stCondLst>
                              <p:cond delay="9800"/>
                            </p:stCondLst>
                            <p:childTnLst>
                              <p:par>
                                <p:cTn id="107" presetID="42" presetClass="entr" presetSubtype="0" fill="hold" nodeType="after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fade">
                                      <p:cBhvr>
                                        <p:cTn id="109" dur="400"/>
                                        <p:tgtEl>
                                          <p:spTgt spid="70"/>
                                        </p:tgtEl>
                                      </p:cBhvr>
                                    </p:animEffect>
                                    <p:anim calcmode="lin" valueType="num">
                                      <p:cBhvr>
                                        <p:cTn id="110" dur="400" fill="hold"/>
                                        <p:tgtEl>
                                          <p:spTgt spid="70"/>
                                        </p:tgtEl>
                                        <p:attrNameLst>
                                          <p:attrName>ppt_x</p:attrName>
                                        </p:attrNameLst>
                                      </p:cBhvr>
                                      <p:tavLst>
                                        <p:tav tm="0">
                                          <p:val>
                                            <p:strVal val="#ppt_x"/>
                                          </p:val>
                                        </p:tav>
                                        <p:tav tm="100000">
                                          <p:val>
                                            <p:strVal val="#ppt_x"/>
                                          </p:val>
                                        </p:tav>
                                      </p:tavLst>
                                    </p:anim>
                                    <p:anim calcmode="lin" valueType="num">
                                      <p:cBhvr>
                                        <p:cTn id="111" dur="400" fill="hold"/>
                                        <p:tgtEl>
                                          <p:spTgt spid="70"/>
                                        </p:tgtEl>
                                        <p:attrNameLst>
                                          <p:attrName>ppt_y</p:attrName>
                                        </p:attrNameLst>
                                      </p:cBhvr>
                                      <p:tavLst>
                                        <p:tav tm="0">
                                          <p:val>
                                            <p:strVal val="#ppt_y+.1"/>
                                          </p:val>
                                        </p:tav>
                                        <p:tav tm="100000">
                                          <p:val>
                                            <p:strVal val="#ppt_y"/>
                                          </p:val>
                                        </p:tav>
                                      </p:tavLst>
                                    </p:anim>
                                  </p:childTnLst>
                                </p:cTn>
                              </p:par>
                            </p:childTnLst>
                          </p:cTn>
                        </p:par>
                        <p:par>
                          <p:cTn id="112" fill="hold">
                            <p:stCondLst>
                              <p:cond delay="10300"/>
                            </p:stCondLst>
                            <p:childTnLst>
                              <p:par>
                                <p:cTn id="113" presetID="22" presetClass="entr" presetSubtype="1"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wipe(up)">
                                      <p:cBhvr>
                                        <p:cTn id="115" dur="300"/>
                                        <p:tgtEl>
                                          <p:spTgt spid="39"/>
                                        </p:tgtEl>
                                      </p:cBhvr>
                                    </p:animEffect>
                                  </p:childTnLst>
                                </p:cTn>
                              </p:par>
                            </p:childTnLst>
                          </p:cTn>
                        </p:par>
                        <p:par>
                          <p:cTn id="116" fill="hold">
                            <p:stCondLst>
                              <p:cond delay="10800"/>
                            </p:stCondLst>
                            <p:childTnLst>
                              <p:par>
                                <p:cTn id="117" presetID="42" presetClass="entr" presetSubtype="0" fill="hold" nodeType="after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fade">
                                      <p:cBhvr>
                                        <p:cTn id="119" dur="400"/>
                                        <p:tgtEl>
                                          <p:spTgt spid="73"/>
                                        </p:tgtEl>
                                      </p:cBhvr>
                                    </p:animEffect>
                                    <p:anim calcmode="lin" valueType="num">
                                      <p:cBhvr>
                                        <p:cTn id="120" dur="400" fill="hold"/>
                                        <p:tgtEl>
                                          <p:spTgt spid="73"/>
                                        </p:tgtEl>
                                        <p:attrNameLst>
                                          <p:attrName>ppt_x</p:attrName>
                                        </p:attrNameLst>
                                      </p:cBhvr>
                                      <p:tavLst>
                                        <p:tav tm="0">
                                          <p:val>
                                            <p:strVal val="#ppt_x"/>
                                          </p:val>
                                        </p:tav>
                                        <p:tav tm="100000">
                                          <p:val>
                                            <p:strVal val="#ppt_x"/>
                                          </p:val>
                                        </p:tav>
                                      </p:tavLst>
                                    </p:anim>
                                    <p:anim calcmode="lin" valueType="num">
                                      <p:cBhvr>
                                        <p:cTn id="121" dur="400" fill="hold"/>
                                        <p:tgtEl>
                                          <p:spTgt spid="73"/>
                                        </p:tgtEl>
                                        <p:attrNameLst>
                                          <p:attrName>ppt_y</p:attrName>
                                        </p:attrNameLst>
                                      </p:cBhvr>
                                      <p:tavLst>
                                        <p:tav tm="0">
                                          <p:val>
                                            <p:strVal val="#ppt_y+.1"/>
                                          </p:val>
                                        </p:tav>
                                        <p:tav tm="100000">
                                          <p:val>
                                            <p:strVal val="#ppt_y"/>
                                          </p:val>
                                        </p:tav>
                                      </p:tavLst>
                                    </p:anim>
                                  </p:childTnLst>
                                </p:cTn>
                              </p:par>
                            </p:childTnLst>
                          </p:cTn>
                        </p:par>
                        <p:par>
                          <p:cTn id="122" fill="hold">
                            <p:stCondLst>
                              <p:cond delay="11300"/>
                            </p:stCondLst>
                            <p:childTnLst>
                              <p:par>
                                <p:cTn id="123" presetID="22" presetClass="entr" presetSubtype="1"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up)">
                                      <p:cBhvr>
                                        <p:cTn id="125" dur="300"/>
                                        <p:tgtEl>
                                          <p:spTgt spid="40"/>
                                        </p:tgtEl>
                                      </p:cBhvr>
                                    </p:animEffect>
                                  </p:childTnLst>
                                </p:cTn>
                              </p:par>
                            </p:childTnLst>
                          </p:cTn>
                        </p:par>
                        <p:par>
                          <p:cTn id="126" fill="hold">
                            <p:stCondLst>
                              <p:cond delay="11800"/>
                            </p:stCondLst>
                            <p:childTnLst>
                              <p:par>
                                <p:cTn id="127" presetID="42" presetClass="entr" presetSubtype="0" fill="hold" nodeType="afterEffect">
                                  <p:stCondLst>
                                    <p:cond delay="0"/>
                                  </p:stCondLst>
                                  <p:childTnLst>
                                    <p:set>
                                      <p:cBhvr>
                                        <p:cTn id="128" dur="1" fill="hold">
                                          <p:stCondLst>
                                            <p:cond delay="0"/>
                                          </p:stCondLst>
                                        </p:cTn>
                                        <p:tgtEl>
                                          <p:spTgt spid="76"/>
                                        </p:tgtEl>
                                        <p:attrNameLst>
                                          <p:attrName>style.visibility</p:attrName>
                                        </p:attrNameLst>
                                      </p:cBhvr>
                                      <p:to>
                                        <p:strVal val="visible"/>
                                      </p:to>
                                    </p:set>
                                    <p:animEffect transition="in" filter="fade">
                                      <p:cBhvr>
                                        <p:cTn id="129" dur="400"/>
                                        <p:tgtEl>
                                          <p:spTgt spid="76"/>
                                        </p:tgtEl>
                                      </p:cBhvr>
                                    </p:animEffect>
                                    <p:anim calcmode="lin" valueType="num">
                                      <p:cBhvr>
                                        <p:cTn id="130" dur="400" fill="hold"/>
                                        <p:tgtEl>
                                          <p:spTgt spid="76"/>
                                        </p:tgtEl>
                                        <p:attrNameLst>
                                          <p:attrName>ppt_x</p:attrName>
                                        </p:attrNameLst>
                                      </p:cBhvr>
                                      <p:tavLst>
                                        <p:tav tm="0">
                                          <p:val>
                                            <p:strVal val="#ppt_x"/>
                                          </p:val>
                                        </p:tav>
                                        <p:tav tm="100000">
                                          <p:val>
                                            <p:strVal val="#ppt_x"/>
                                          </p:val>
                                        </p:tav>
                                      </p:tavLst>
                                    </p:anim>
                                    <p:anim calcmode="lin" valueType="num">
                                      <p:cBhvr>
                                        <p:cTn id="131" dur="400" fill="hold"/>
                                        <p:tgtEl>
                                          <p:spTgt spid="76"/>
                                        </p:tgtEl>
                                        <p:attrNameLst>
                                          <p:attrName>ppt_y</p:attrName>
                                        </p:attrNameLst>
                                      </p:cBhvr>
                                      <p:tavLst>
                                        <p:tav tm="0">
                                          <p:val>
                                            <p:strVal val="#ppt_y+.1"/>
                                          </p:val>
                                        </p:tav>
                                        <p:tav tm="100000">
                                          <p:val>
                                            <p:strVal val="#ppt_y"/>
                                          </p:val>
                                        </p:tav>
                                      </p:tavLst>
                                    </p:anim>
                                  </p:childTnLst>
                                </p:cTn>
                              </p:par>
                            </p:childTnLst>
                          </p:cTn>
                        </p:par>
                        <p:par>
                          <p:cTn id="132" fill="hold">
                            <p:stCondLst>
                              <p:cond delay="12300"/>
                            </p:stCondLst>
                            <p:childTnLst>
                              <p:par>
                                <p:cTn id="133" presetID="22" presetClass="entr" presetSubtype="1"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wipe(up)">
                                      <p:cBhvr>
                                        <p:cTn id="135" dur="300"/>
                                        <p:tgtEl>
                                          <p:spTgt spid="41"/>
                                        </p:tgtEl>
                                      </p:cBhvr>
                                    </p:animEffect>
                                  </p:childTnLst>
                                </p:cTn>
                              </p:par>
                            </p:childTnLst>
                          </p:cTn>
                        </p:par>
                        <p:par>
                          <p:cTn id="136" fill="hold">
                            <p:stCondLst>
                              <p:cond delay="12800"/>
                            </p:stCondLst>
                            <p:childTnLst>
                              <p:par>
                                <p:cTn id="137" presetID="42" presetClass="entr" presetSubtype="0" fill="hold" nodeType="afterEffect">
                                  <p:stCondLst>
                                    <p:cond delay="0"/>
                                  </p:stCondLst>
                                  <p:childTnLst>
                                    <p:set>
                                      <p:cBhvr>
                                        <p:cTn id="138" dur="1" fill="hold">
                                          <p:stCondLst>
                                            <p:cond delay="0"/>
                                          </p:stCondLst>
                                        </p:cTn>
                                        <p:tgtEl>
                                          <p:spTgt spid="79"/>
                                        </p:tgtEl>
                                        <p:attrNameLst>
                                          <p:attrName>style.visibility</p:attrName>
                                        </p:attrNameLst>
                                      </p:cBhvr>
                                      <p:to>
                                        <p:strVal val="visible"/>
                                      </p:to>
                                    </p:set>
                                    <p:animEffect transition="in" filter="fade">
                                      <p:cBhvr>
                                        <p:cTn id="139" dur="400"/>
                                        <p:tgtEl>
                                          <p:spTgt spid="79"/>
                                        </p:tgtEl>
                                      </p:cBhvr>
                                    </p:animEffect>
                                    <p:anim calcmode="lin" valueType="num">
                                      <p:cBhvr>
                                        <p:cTn id="140" dur="400" fill="hold"/>
                                        <p:tgtEl>
                                          <p:spTgt spid="79"/>
                                        </p:tgtEl>
                                        <p:attrNameLst>
                                          <p:attrName>ppt_x</p:attrName>
                                        </p:attrNameLst>
                                      </p:cBhvr>
                                      <p:tavLst>
                                        <p:tav tm="0">
                                          <p:val>
                                            <p:strVal val="#ppt_x"/>
                                          </p:val>
                                        </p:tav>
                                        <p:tav tm="100000">
                                          <p:val>
                                            <p:strVal val="#ppt_x"/>
                                          </p:val>
                                        </p:tav>
                                      </p:tavLst>
                                    </p:anim>
                                    <p:anim calcmode="lin" valueType="num">
                                      <p:cBhvr>
                                        <p:cTn id="141" dur="400" fill="hold"/>
                                        <p:tgtEl>
                                          <p:spTgt spid="79"/>
                                        </p:tgtEl>
                                        <p:attrNameLst>
                                          <p:attrName>ppt_y</p:attrName>
                                        </p:attrNameLst>
                                      </p:cBhvr>
                                      <p:tavLst>
                                        <p:tav tm="0">
                                          <p:val>
                                            <p:strVal val="#ppt_y+.1"/>
                                          </p:val>
                                        </p:tav>
                                        <p:tav tm="100000">
                                          <p:val>
                                            <p:strVal val="#ppt_y"/>
                                          </p:val>
                                        </p:tav>
                                      </p:tavLst>
                                    </p:anim>
                                  </p:childTnLst>
                                </p:cTn>
                              </p:par>
                            </p:childTnLst>
                          </p:cTn>
                        </p:par>
                        <p:par>
                          <p:cTn id="142" fill="hold">
                            <p:stCondLst>
                              <p:cond delay="13300"/>
                            </p:stCondLst>
                            <p:childTnLst>
                              <p:par>
                                <p:cTn id="143" presetID="22" presetClass="entr" presetSubtype="1" fill="hold" grpId="0" nodeType="afterEffect">
                                  <p:stCondLst>
                                    <p:cond delay="0"/>
                                  </p:stCondLst>
                                  <p:childTnLst>
                                    <p:set>
                                      <p:cBhvr>
                                        <p:cTn id="144" dur="1" fill="hold">
                                          <p:stCondLst>
                                            <p:cond delay="0"/>
                                          </p:stCondLst>
                                        </p:cTn>
                                        <p:tgtEl>
                                          <p:spTgt spid="42"/>
                                        </p:tgtEl>
                                        <p:attrNameLst>
                                          <p:attrName>style.visibility</p:attrName>
                                        </p:attrNameLst>
                                      </p:cBhvr>
                                      <p:to>
                                        <p:strVal val="visible"/>
                                      </p:to>
                                    </p:set>
                                    <p:animEffect transition="in" filter="wipe(up)">
                                      <p:cBhvr>
                                        <p:cTn id="145" dur="300"/>
                                        <p:tgtEl>
                                          <p:spTgt spid="42"/>
                                        </p:tgtEl>
                                      </p:cBhvr>
                                    </p:animEffect>
                                  </p:childTnLst>
                                </p:cTn>
                              </p:par>
                            </p:childTnLst>
                          </p:cTn>
                        </p:par>
                        <p:par>
                          <p:cTn id="146" fill="hold">
                            <p:stCondLst>
                              <p:cond delay="13800"/>
                            </p:stCondLst>
                            <p:childTnLst>
                              <p:par>
                                <p:cTn id="147" presetID="42" presetClass="entr" presetSubtype="0" fill="hold" nodeType="afterEffect">
                                  <p:stCondLst>
                                    <p:cond delay="0"/>
                                  </p:stCondLst>
                                  <p:childTnLst>
                                    <p:set>
                                      <p:cBhvr>
                                        <p:cTn id="148" dur="1" fill="hold">
                                          <p:stCondLst>
                                            <p:cond delay="0"/>
                                          </p:stCondLst>
                                        </p:cTn>
                                        <p:tgtEl>
                                          <p:spTgt spid="82"/>
                                        </p:tgtEl>
                                        <p:attrNameLst>
                                          <p:attrName>style.visibility</p:attrName>
                                        </p:attrNameLst>
                                      </p:cBhvr>
                                      <p:to>
                                        <p:strVal val="visible"/>
                                      </p:to>
                                    </p:set>
                                    <p:animEffect transition="in" filter="fade">
                                      <p:cBhvr>
                                        <p:cTn id="149" dur="400"/>
                                        <p:tgtEl>
                                          <p:spTgt spid="82"/>
                                        </p:tgtEl>
                                      </p:cBhvr>
                                    </p:animEffect>
                                    <p:anim calcmode="lin" valueType="num">
                                      <p:cBhvr>
                                        <p:cTn id="150" dur="400" fill="hold"/>
                                        <p:tgtEl>
                                          <p:spTgt spid="82"/>
                                        </p:tgtEl>
                                        <p:attrNameLst>
                                          <p:attrName>ppt_x</p:attrName>
                                        </p:attrNameLst>
                                      </p:cBhvr>
                                      <p:tavLst>
                                        <p:tav tm="0">
                                          <p:val>
                                            <p:strVal val="#ppt_x"/>
                                          </p:val>
                                        </p:tav>
                                        <p:tav tm="100000">
                                          <p:val>
                                            <p:strVal val="#ppt_x"/>
                                          </p:val>
                                        </p:tav>
                                      </p:tavLst>
                                    </p:anim>
                                    <p:anim calcmode="lin" valueType="num">
                                      <p:cBhvr>
                                        <p:cTn id="151" dur="4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9" grpId="0" animBg="1"/>
      <p:bldP spid="30" grpId="0" animBg="1"/>
      <p:bldP spid="31" grpId="0" animBg="1"/>
      <p:bldP spid="32" grpId="0" animBg="1"/>
      <p:bldP spid="33" grpId="0" animBg="1"/>
      <p:bldP spid="39" grpId="0" animBg="1"/>
      <p:bldP spid="40" grpId="0" animBg="1"/>
      <p:bldP spid="41" grpId="0" animBg="1"/>
      <p:bldP spid="42" grpId="0" animBg="1"/>
      <p:bldP spid="8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lang="zh-CN" altLang="en-US" kern="0" dirty="0">
                <a:solidFill>
                  <a:schemeClr val="accent3"/>
                </a:solidFill>
                <a:effectLst>
                  <a:outerShdw blurRad="38100" dist="38100" dir="2700000" algn="tl">
                    <a:srgbClr val="000000">
                      <a:alpha val="43137"/>
                    </a:srgbClr>
                  </a:outerShdw>
                </a:effectLst>
              </a:rPr>
              <a:t>党员发展工作</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五</a:t>
            </a:r>
          </a:p>
        </p:txBody>
      </p:sp>
      <p:sp>
        <p:nvSpPr>
          <p:cNvPr id="85" name="TextBox 3"/>
          <p:cNvSpPr txBox="1"/>
          <p:nvPr/>
        </p:nvSpPr>
        <p:spPr>
          <a:xfrm>
            <a:off x="4408402" y="806452"/>
            <a:ext cx="2954655" cy="461665"/>
          </a:xfrm>
          <a:prstGeom prst="rect">
            <a:avLst/>
          </a:prstGeom>
          <a:noFill/>
        </p:spPr>
        <p:txBody>
          <a:bodyPr wrap="none" rtlCol="0">
            <a:spAutoFit/>
          </a:bodyPr>
          <a:lstStyle>
            <a:defPPr>
              <a:defRPr lang="zh-CN"/>
            </a:defPPr>
            <a:lvl1pPr>
              <a:defRPr sz="2400" b="1">
                <a:solidFill>
                  <a:schemeClr val="bg2"/>
                </a:solidFill>
                <a:latin typeface="+mj-ea"/>
                <a:ea typeface="+mj-ea"/>
              </a:defRPr>
            </a:lvl1pPr>
          </a:lstStyle>
          <a:p>
            <a:r>
              <a:rPr lang="zh-CN" altLang="en-US" dirty="0">
                <a:solidFill>
                  <a:schemeClr val="tx1"/>
                </a:solidFill>
              </a:rPr>
              <a:t>发展预备党员流程图</a:t>
            </a:r>
          </a:p>
        </p:txBody>
      </p:sp>
      <p:grpSp>
        <p:nvGrpSpPr>
          <p:cNvPr id="87" name="组合 86"/>
          <p:cNvGrpSpPr/>
          <p:nvPr/>
        </p:nvGrpSpPr>
        <p:grpSpPr>
          <a:xfrm>
            <a:off x="2385204" y="1732547"/>
            <a:ext cx="7204485" cy="498350"/>
            <a:chOff x="1006192" y="1724420"/>
            <a:chExt cx="7204485" cy="562387"/>
          </a:xfrm>
        </p:grpSpPr>
        <p:sp>
          <p:nvSpPr>
            <p:cNvPr id="88" name="Line 15"/>
            <p:cNvSpPr>
              <a:spLocks noChangeShapeType="1"/>
            </p:cNvSpPr>
            <p:nvPr/>
          </p:nvSpPr>
          <p:spPr bwMode="auto">
            <a:xfrm>
              <a:off x="4570011" y="1724420"/>
              <a:ext cx="0" cy="291673"/>
            </a:xfrm>
            <a:prstGeom prst="line">
              <a:avLst/>
            </a:prstGeom>
            <a:solidFill>
              <a:schemeClr val="accent2"/>
            </a:solidFill>
            <a:ln w="12700" cap="flat">
              <a:solidFill>
                <a:schemeClr val="accent1"/>
              </a:solidFill>
              <a:prstDash val="solid"/>
              <a:miter lim="800000"/>
              <a:headEnd type="non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sp>
          <p:nvSpPr>
            <p:cNvPr id="89" name="Line 16"/>
            <p:cNvSpPr>
              <a:spLocks noChangeShapeType="1"/>
            </p:cNvSpPr>
            <p:nvPr/>
          </p:nvSpPr>
          <p:spPr bwMode="auto">
            <a:xfrm flipH="1">
              <a:off x="1006192" y="2016092"/>
              <a:ext cx="7204485" cy="0"/>
            </a:xfrm>
            <a:prstGeom prst="line">
              <a:avLst/>
            </a:prstGeom>
            <a:solidFill>
              <a:schemeClr val="accent2"/>
            </a:solidFill>
            <a:ln w="12700" cap="flat">
              <a:solidFill>
                <a:schemeClr val="accent1"/>
              </a:solidFill>
              <a:prstDash val="solid"/>
              <a:miter lim="800000"/>
              <a:headEnd type="non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sp>
          <p:nvSpPr>
            <p:cNvPr id="90" name="Line 17"/>
            <p:cNvSpPr>
              <a:spLocks noChangeShapeType="1"/>
            </p:cNvSpPr>
            <p:nvPr/>
          </p:nvSpPr>
          <p:spPr bwMode="auto">
            <a:xfrm>
              <a:off x="1013179" y="2014346"/>
              <a:ext cx="0" cy="272461"/>
            </a:xfrm>
            <a:prstGeom prst="line">
              <a:avLst/>
            </a:prstGeom>
            <a:solidFill>
              <a:schemeClr val="accent2"/>
            </a:solidFill>
            <a:ln w="12700" cap="flat">
              <a:solidFill>
                <a:schemeClr val="accent1"/>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sp>
          <p:nvSpPr>
            <p:cNvPr id="91" name="Line 18"/>
            <p:cNvSpPr>
              <a:spLocks noChangeShapeType="1"/>
            </p:cNvSpPr>
            <p:nvPr/>
          </p:nvSpPr>
          <p:spPr bwMode="auto">
            <a:xfrm>
              <a:off x="8205437" y="2014346"/>
              <a:ext cx="0" cy="272461"/>
            </a:xfrm>
            <a:prstGeom prst="line">
              <a:avLst/>
            </a:prstGeom>
            <a:solidFill>
              <a:schemeClr val="accent2"/>
            </a:solidFill>
            <a:ln w="12700" cap="flat">
              <a:solidFill>
                <a:schemeClr val="accent1"/>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grpSp>
      <p:sp>
        <p:nvSpPr>
          <p:cNvPr id="92" name="Line 19"/>
          <p:cNvSpPr>
            <a:spLocks noChangeShapeType="1"/>
          </p:cNvSpPr>
          <p:nvPr/>
        </p:nvSpPr>
        <p:spPr bwMode="auto">
          <a:xfrm>
            <a:off x="2961563" y="2522569"/>
            <a:ext cx="305644" cy="0"/>
          </a:xfrm>
          <a:prstGeom prst="line">
            <a:avLst/>
          </a:prstGeom>
          <a:solidFill>
            <a:schemeClr val="accent2"/>
          </a:solidFill>
          <a:ln w="12700" cap="flat">
            <a:solidFill>
              <a:schemeClr val="accent1"/>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sp>
        <p:nvSpPr>
          <p:cNvPr id="93" name="Line 20"/>
          <p:cNvSpPr>
            <a:spLocks noChangeShapeType="1"/>
          </p:cNvSpPr>
          <p:nvPr/>
        </p:nvSpPr>
        <p:spPr bwMode="auto">
          <a:xfrm>
            <a:off x="4388487" y="2522569"/>
            <a:ext cx="303898" cy="0"/>
          </a:xfrm>
          <a:prstGeom prst="line">
            <a:avLst/>
          </a:prstGeom>
          <a:solidFill>
            <a:schemeClr val="accent2"/>
          </a:solidFill>
          <a:ln w="12700" cap="flat">
            <a:solidFill>
              <a:schemeClr val="accent1"/>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sp>
        <p:nvSpPr>
          <p:cNvPr id="94" name="Line 21"/>
          <p:cNvSpPr>
            <a:spLocks noChangeShapeType="1"/>
          </p:cNvSpPr>
          <p:nvPr/>
        </p:nvSpPr>
        <p:spPr bwMode="auto">
          <a:xfrm>
            <a:off x="5815413" y="2522569"/>
            <a:ext cx="303898" cy="0"/>
          </a:xfrm>
          <a:prstGeom prst="line">
            <a:avLst/>
          </a:prstGeom>
          <a:solidFill>
            <a:schemeClr val="accent2"/>
          </a:solidFill>
          <a:ln w="12700" cap="flat">
            <a:solidFill>
              <a:schemeClr val="accent1"/>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sp>
        <p:nvSpPr>
          <p:cNvPr id="95" name="Line 22"/>
          <p:cNvSpPr>
            <a:spLocks noChangeShapeType="1"/>
          </p:cNvSpPr>
          <p:nvPr/>
        </p:nvSpPr>
        <p:spPr bwMode="auto">
          <a:xfrm>
            <a:off x="7245830" y="2522569"/>
            <a:ext cx="305644" cy="0"/>
          </a:xfrm>
          <a:prstGeom prst="line">
            <a:avLst/>
          </a:prstGeom>
          <a:solidFill>
            <a:schemeClr val="accent2"/>
          </a:solidFill>
          <a:ln w="12700" cap="flat">
            <a:solidFill>
              <a:schemeClr val="accent1"/>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sp>
        <p:nvSpPr>
          <p:cNvPr id="96" name="Line 23"/>
          <p:cNvSpPr>
            <a:spLocks noChangeShapeType="1"/>
          </p:cNvSpPr>
          <p:nvPr/>
        </p:nvSpPr>
        <p:spPr bwMode="auto">
          <a:xfrm>
            <a:off x="8679740" y="2522569"/>
            <a:ext cx="303898" cy="0"/>
          </a:xfrm>
          <a:prstGeom prst="line">
            <a:avLst/>
          </a:prstGeom>
          <a:solidFill>
            <a:schemeClr val="accent2"/>
          </a:solidFill>
          <a:ln w="12700" cap="flat">
            <a:solidFill>
              <a:schemeClr val="accent1"/>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grpSp>
        <p:nvGrpSpPr>
          <p:cNvPr id="97" name="组合 96"/>
          <p:cNvGrpSpPr/>
          <p:nvPr/>
        </p:nvGrpSpPr>
        <p:grpSpPr>
          <a:xfrm>
            <a:off x="5852089" y="2842185"/>
            <a:ext cx="3737600" cy="546854"/>
            <a:chOff x="4473077" y="2898096"/>
            <a:chExt cx="3737600" cy="247135"/>
          </a:xfrm>
        </p:grpSpPr>
        <p:sp>
          <p:nvSpPr>
            <p:cNvPr id="98" name="Line 24"/>
            <p:cNvSpPr>
              <a:spLocks noChangeShapeType="1"/>
            </p:cNvSpPr>
            <p:nvPr/>
          </p:nvSpPr>
          <p:spPr bwMode="auto">
            <a:xfrm>
              <a:off x="8205437" y="2898096"/>
              <a:ext cx="0" cy="120512"/>
            </a:xfrm>
            <a:prstGeom prst="line">
              <a:avLst/>
            </a:prstGeom>
            <a:solidFill>
              <a:schemeClr val="accent2"/>
            </a:solidFill>
            <a:ln w="12700" cap="flat">
              <a:solidFill>
                <a:schemeClr val="accent1"/>
              </a:solidFill>
              <a:prstDash val="solid"/>
              <a:miter lim="800000"/>
              <a:headEnd type="non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sp>
          <p:nvSpPr>
            <p:cNvPr id="99" name="Line 25"/>
            <p:cNvSpPr>
              <a:spLocks noChangeShapeType="1"/>
            </p:cNvSpPr>
            <p:nvPr/>
          </p:nvSpPr>
          <p:spPr bwMode="auto">
            <a:xfrm>
              <a:off x="6759300" y="2898096"/>
              <a:ext cx="0" cy="120512"/>
            </a:xfrm>
            <a:prstGeom prst="line">
              <a:avLst/>
            </a:prstGeom>
            <a:solidFill>
              <a:schemeClr val="accent2"/>
            </a:solidFill>
            <a:ln w="12700" cap="flat">
              <a:solidFill>
                <a:schemeClr val="accent1"/>
              </a:solidFill>
              <a:prstDash val="solid"/>
              <a:miter lim="800000"/>
              <a:headEnd type="non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sp>
          <p:nvSpPr>
            <p:cNvPr id="100" name="Line 26"/>
            <p:cNvSpPr>
              <a:spLocks noChangeShapeType="1"/>
            </p:cNvSpPr>
            <p:nvPr/>
          </p:nvSpPr>
          <p:spPr bwMode="auto">
            <a:xfrm flipH="1">
              <a:off x="4473077" y="3022100"/>
              <a:ext cx="3737600" cy="0"/>
            </a:xfrm>
            <a:prstGeom prst="line">
              <a:avLst/>
            </a:prstGeom>
            <a:solidFill>
              <a:schemeClr val="accent2"/>
            </a:solidFill>
            <a:ln w="12700" cap="flat">
              <a:solidFill>
                <a:schemeClr val="accent1"/>
              </a:solidFill>
              <a:prstDash val="solid"/>
              <a:miter lim="800000"/>
              <a:headEnd type="non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sp>
          <p:nvSpPr>
            <p:cNvPr id="101" name="Line 27"/>
            <p:cNvSpPr>
              <a:spLocks noChangeShapeType="1"/>
            </p:cNvSpPr>
            <p:nvPr/>
          </p:nvSpPr>
          <p:spPr bwMode="auto">
            <a:xfrm>
              <a:off x="4476571" y="3018607"/>
              <a:ext cx="0" cy="126624"/>
            </a:xfrm>
            <a:prstGeom prst="line">
              <a:avLst/>
            </a:prstGeom>
            <a:solidFill>
              <a:schemeClr val="accent2"/>
            </a:solidFill>
            <a:ln w="12700" cap="flat">
              <a:solidFill>
                <a:schemeClr val="accent1"/>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grpSp>
      <p:sp>
        <p:nvSpPr>
          <p:cNvPr id="102" name="Line 28"/>
          <p:cNvSpPr>
            <a:spLocks noChangeShapeType="1"/>
          </p:cNvSpPr>
          <p:nvPr/>
        </p:nvSpPr>
        <p:spPr bwMode="auto">
          <a:xfrm>
            <a:off x="5866062" y="3742526"/>
            <a:ext cx="0" cy="253249"/>
          </a:xfrm>
          <a:prstGeom prst="line">
            <a:avLst/>
          </a:prstGeom>
          <a:solidFill>
            <a:schemeClr val="accent2"/>
          </a:solidFill>
          <a:ln w="12700" cap="flat">
            <a:solidFill>
              <a:schemeClr val="accent1"/>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grpSp>
        <p:nvGrpSpPr>
          <p:cNvPr id="103" name="组合 102"/>
          <p:cNvGrpSpPr/>
          <p:nvPr/>
        </p:nvGrpSpPr>
        <p:grpSpPr>
          <a:xfrm>
            <a:off x="4704404" y="1344794"/>
            <a:ext cx="2394924" cy="380746"/>
            <a:chOff x="3325392" y="1340181"/>
            <a:chExt cx="2394924" cy="380746"/>
          </a:xfrm>
        </p:grpSpPr>
        <p:sp>
          <p:nvSpPr>
            <p:cNvPr id="104" name="Rectangle 6"/>
            <p:cNvSpPr>
              <a:spLocks noChangeArrowheads="1"/>
            </p:cNvSpPr>
            <p:nvPr/>
          </p:nvSpPr>
          <p:spPr bwMode="auto">
            <a:xfrm>
              <a:off x="3325392" y="1340181"/>
              <a:ext cx="2394924" cy="380746"/>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05" name="TextBox 42"/>
            <p:cNvSpPr txBox="1"/>
            <p:nvPr/>
          </p:nvSpPr>
          <p:spPr>
            <a:xfrm>
              <a:off x="3862125" y="1356015"/>
              <a:ext cx="1415772" cy="338554"/>
            </a:xfrm>
            <a:prstGeom prst="rect">
              <a:avLst/>
            </a:prstGeom>
            <a:noFill/>
          </p:spPr>
          <p:txBody>
            <a:bodyPr wrap="none" rtlCol="0">
              <a:spAutoFit/>
            </a:bodyPr>
            <a:lstStyle/>
            <a:p>
              <a:pPr algn="ctr"/>
              <a:r>
                <a:rPr lang="zh-CN" altLang="en-US" sz="1600" dirty="0">
                  <a:solidFill>
                    <a:schemeClr val="bg1"/>
                  </a:solidFill>
                  <a:latin typeface="+mj-ea"/>
                  <a:ea typeface="+mj-ea"/>
                </a:rPr>
                <a:t>确定发展对象</a:t>
              </a:r>
            </a:p>
          </p:txBody>
        </p:sp>
      </p:grpSp>
      <p:grpSp>
        <p:nvGrpSpPr>
          <p:cNvPr id="106" name="组合 105"/>
          <p:cNvGrpSpPr/>
          <p:nvPr/>
        </p:nvGrpSpPr>
        <p:grpSpPr>
          <a:xfrm>
            <a:off x="1868228" y="2232643"/>
            <a:ext cx="1065391" cy="609542"/>
            <a:chOff x="489216" y="2288553"/>
            <a:chExt cx="1065391" cy="609542"/>
          </a:xfrm>
        </p:grpSpPr>
        <p:sp>
          <p:nvSpPr>
            <p:cNvPr id="107" name="Rectangle 8"/>
            <p:cNvSpPr>
              <a:spLocks noChangeArrowheads="1"/>
            </p:cNvSpPr>
            <p:nvPr/>
          </p:nvSpPr>
          <p:spPr bwMode="auto">
            <a:xfrm>
              <a:off x="489216" y="2288553"/>
              <a:ext cx="1065391" cy="599064"/>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08" name="TextBox 44"/>
            <p:cNvSpPr txBox="1"/>
            <p:nvPr/>
          </p:nvSpPr>
          <p:spPr>
            <a:xfrm>
              <a:off x="647243" y="2313320"/>
              <a:ext cx="717897" cy="584775"/>
            </a:xfrm>
            <a:prstGeom prst="rect">
              <a:avLst/>
            </a:prstGeom>
            <a:noFill/>
          </p:spPr>
          <p:txBody>
            <a:bodyPr wrap="square" rtlCol="0">
              <a:spAutoFit/>
            </a:bodyPr>
            <a:lstStyle/>
            <a:p>
              <a:pPr algn="ctr"/>
              <a:r>
                <a:rPr lang="zh-CN" altLang="en-US" sz="1600" dirty="0">
                  <a:solidFill>
                    <a:schemeClr val="bg1"/>
                  </a:solidFill>
                  <a:latin typeface="+mj-ea"/>
                  <a:ea typeface="+mj-ea"/>
                </a:rPr>
                <a:t>听取意见</a:t>
              </a:r>
            </a:p>
          </p:txBody>
        </p:sp>
      </p:grpSp>
      <p:grpSp>
        <p:nvGrpSpPr>
          <p:cNvPr id="109" name="组合 108"/>
          <p:cNvGrpSpPr/>
          <p:nvPr/>
        </p:nvGrpSpPr>
        <p:grpSpPr>
          <a:xfrm>
            <a:off x="3300392" y="2232643"/>
            <a:ext cx="1065391" cy="609542"/>
            <a:chOff x="1921380" y="2288553"/>
            <a:chExt cx="1065391" cy="609542"/>
          </a:xfrm>
        </p:grpSpPr>
        <p:sp>
          <p:nvSpPr>
            <p:cNvPr id="110" name="Rectangle 9"/>
            <p:cNvSpPr>
              <a:spLocks noChangeArrowheads="1"/>
            </p:cNvSpPr>
            <p:nvPr/>
          </p:nvSpPr>
          <p:spPr bwMode="auto">
            <a:xfrm>
              <a:off x="1921380" y="2288553"/>
              <a:ext cx="1065391" cy="599064"/>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11" name="TextBox 45"/>
            <p:cNvSpPr txBox="1"/>
            <p:nvPr/>
          </p:nvSpPr>
          <p:spPr>
            <a:xfrm>
              <a:off x="2095126" y="2313320"/>
              <a:ext cx="717897" cy="584775"/>
            </a:xfrm>
            <a:prstGeom prst="rect">
              <a:avLst/>
            </a:prstGeom>
            <a:noFill/>
          </p:spPr>
          <p:txBody>
            <a:bodyPr wrap="square" rtlCol="0">
              <a:spAutoFit/>
            </a:bodyPr>
            <a:lstStyle/>
            <a:p>
              <a:pPr algn="ctr"/>
              <a:r>
                <a:rPr lang="zh-CN" altLang="en-US" sz="1600" dirty="0">
                  <a:solidFill>
                    <a:schemeClr val="bg1"/>
                  </a:solidFill>
                  <a:latin typeface="+mj-ea"/>
                  <a:ea typeface="+mj-ea"/>
                </a:rPr>
                <a:t>听取意见</a:t>
              </a:r>
            </a:p>
          </p:txBody>
        </p:sp>
      </p:grpSp>
      <p:grpSp>
        <p:nvGrpSpPr>
          <p:cNvPr id="112" name="组合 111"/>
          <p:cNvGrpSpPr/>
          <p:nvPr/>
        </p:nvGrpSpPr>
        <p:grpSpPr>
          <a:xfrm>
            <a:off x="4730810" y="2232643"/>
            <a:ext cx="1065392" cy="609542"/>
            <a:chOff x="3351798" y="2288553"/>
            <a:chExt cx="1065392" cy="609542"/>
          </a:xfrm>
        </p:grpSpPr>
        <p:sp>
          <p:nvSpPr>
            <p:cNvPr id="113" name="Rectangle 10"/>
            <p:cNvSpPr>
              <a:spLocks noChangeArrowheads="1"/>
            </p:cNvSpPr>
            <p:nvPr/>
          </p:nvSpPr>
          <p:spPr bwMode="auto">
            <a:xfrm>
              <a:off x="3351798" y="2288553"/>
              <a:ext cx="1065391" cy="599064"/>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14" name="TextBox 46"/>
            <p:cNvSpPr txBox="1"/>
            <p:nvPr/>
          </p:nvSpPr>
          <p:spPr>
            <a:xfrm>
              <a:off x="3383016" y="2313320"/>
              <a:ext cx="1034174" cy="584775"/>
            </a:xfrm>
            <a:prstGeom prst="rect">
              <a:avLst/>
            </a:prstGeom>
            <a:noFill/>
            <a:ln>
              <a:noFill/>
            </a:ln>
          </p:spPr>
          <p:txBody>
            <a:bodyPr wrap="square" rtlCol="0">
              <a:spAutoFit/>
            </a:bodyPr>
            <a:lstStyle/>
            <a:p>
              <a:pPr algn="ctr"/>
              <a:r>
                <a:rPr lang="zh-CN" altLang="en-US" sz="1600" dirty="0">
                  <a:solidFill>
                    <a:schemeClr val="bg1"/>
                  </a:solidFill>
                  <a:latin typeface="+mj-ea"/>
                  <a:ea typeface="+mj-ea"/>
                </a:rPr>
                <a:t>征求党内外意见</a:t>
              </a:r>
            </a:p>
          </p:txBody>
        </p:sp>
      </p:grpSp>
      <p:grpSp>
        <p:nvGrpSpPr>
          <p:cNvPr id="115" name="组合 114"/>
          <p:cNvGrpSpPr/>
          <p:nvPr/>
        </p:nvGrpSpPr>
        <p:grpSpPr>
          <a:xfrm>
            <a:off x="6162974" y="2232643"/>
            <a:ext cx="1065391" cy="609542"/>
            <a:chOff x="4783962" y="2288553"/>
            <a:chExt cx="1065391" cy="609542"/>
          </a:xfrm>
        </p:grpSpPr>
        <p:sp>
          <p:nvSpPr>
            <p:cNvPr id="116" name="Rectangle 11"/>
            <p:cNvSpPr>
              <a:spLocks noChangeArrowheads="1"/>
            </p:cNvSpPr>
            <p:nvPr/>
          </p:nvSpPr>
          <p:spPr bwMode="auto">
            <a:xfrm>
              <a:off x="4783962" y="2288553"/>
              <a:ext cx="1065391" cy="599064"/>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17" name="TextBox 47"/>
            <p:cNvSpPr txBox="1"/>
            <p:nvPr/>
          </p:nvSpPr>
          <p:spPr>
            <a:xfrm>
              <a:off x="4908150" y="2313320"/>
              <a:ext cx="812166" cy="584775"/>
            </a:xfrm>
            <a:prstGeom prst="rect">
              <a:avLst/>
            </a:prstGeom>
            <a:noFill/>
          </p:spPr>
          <p:txBody>
            <a:bodyPr wrap="square" rtlCol="0">
              <a:spAutoFit/>
            </a:bodyPr>
            <a:lstStyle/>
            <a:p>
              <a:pPr algn="ctr"/>
              <a:r>
                <a:rPr lang="zh-CN" altLang="en-US" sz="1600" dirty="0">
                  <a:solidFill>
                    <a:schemeClr val="bg1"/>
                  </a:solidFill>
                  <a:latin typeface="+mj-ea"/>
                  <a:ea typeface="+mj-ea"/>
                </a:rPr>
                <a:t>支委会讨论</a:t>
              </a:r>
            </a:p>
          </p:txBody>
        </p:sp>
      </p:grpSp>
      <p:grpSp>
        <p:nvGrpSpPr>
          <p:cNvPr id="118" name="组合 117"/>
          <p:cNvGrpSpPr/>
          <p:nvPr/>
        </p:nvGrpSpPr>
        <p:grpSpPr>
          <a:xfrm>
            <a:off x="7593391" y="2232643"/>
            <a:ext cx="1065391" cy="609542"/>
            <a:chOff x="6214379" y="2288553"/>
            <a:chExt cx="1065391" cy="609542"/>
          </a:xfrm>
        </p:grpSpPr>
        <p:sp>
          <p:nvSpPr>
            <p:cNvPr id="119" name="Rectangle 12"/>
            <p:cNvSpPr>
              <a:spLocks noChangeArrowheads="1"/>
            </p:cNvSpPr>
            <p:nvPr/>
          </p:nvSpPr>
          <p:spPr bwMode="auto">
            <a:xfrm>
              <a:off x="6214379" y="2288553"/>
              <a:ext cx="1065391" cy="599064"/>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20" name="TextBox 49"/>
            <p:cNvSpPr txBox="1"/>
            <p:nvPr/>
          </p:nvSpPr>
          <p:spPr>
            <a:xfrm>
              <a:off x="6354178" y="2313320"/>
              <a:ext cx="812166" cy="584775"/>
            </a:xfrm>
            <a:prstGeom prst="rect">
              <a:avLst/>
            </a:prstGeom>
            <a:noFill/>
          </p:spPr>
          <p:txBody>
            <a:bodyPr wrap="square" rtlCol="0">
              <a:spAutoFit/>
            </a:bodyPr>
            <a:lstStyle/>
            <a:p>
              <a:pPr algn="ctr"/>
              <a:r>
                <a:rPr lang="zh-CN" altLang="en-US" sz="1600" dirty="0">
                  <a:solidFill>
                    <a:schemeClr val="bg1"/>
                  </a:solidFill>
                  <a:latin typeface="+mj-ea"/>
                  <a:ea typeface="+mj-ea"/>
                </a:rPr>
                <a:t>向党委汇报</a:t>
              </a:r>
            </a:p>
          </p:txBody>
        </p:sp>
      </p:grpSp>
      <p:grpSp>
        <p:nvGrpSpPr>
          <p:cNvPr id="121" name="组合 120"/>
          <p:cNvGrpSpPr/>
          <p:nvPr/>
        </p:nvGrpSpPr>
        <p:grpSpPr>
          <a:xfrm>
            <a:off x="9025555" y="2232643"/>
            <a:ext cx="1065391" cy="609542"/>
            <a:chOff x="7646543" y="2288553"/>
            <a:chExt cx="1065391" cy="609542"/>
          </a:xfrm>
        </p:grpSpPr>
        <p:sp>
          <p:nvSpPr>
            <p:cNvPr id="122" name="Rectangle 13"/>
            <p:cNvSpPr>
              <a:spLocks noChangeArrowheads="1"/>
            </p:cNvSpPr>
            <p:nvPr/>
          </p:nvSpPr>
          <p:spPr bwMode="auto">
            <a:xfrm>
              <a:off x="7646543" y="2288553"/>
              <a:ext cx="1065391" cy="599064"/>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23" name="TextBox 50"/>
            <p:cNvSpPr txBox="1"/>
            <p:nvPr/>
          </p:nvSpPr>
          <p:spPr>
            <a:xfrm>
              <a:off x="7757675" y="2313320"/>
              <a:ext cx="812166" cy="584775"/>
            </a:xfrm>
            <a:prstGeom prst="rect">
              <a:avLst/>
            </a:prstGeom>
            <a:noFill/>
          </p:spPr>
          <p:txBody>
            <a:bodyPr wrap="square" rtlCol="0">
              <a:spAutoFit/>
            </a:bodyPr>
            <a:lstStyle/>
            <a:p>
              <a:pPr algn="ctr"/>
              <a:r>
                <a:rPr lang="zh-CN" altLang="en-US" sz="1600" dirty="0">
                  <a:solidFill>
                    <a:schemeClr val="bg1"/>
                  </a:solidFill>
                  <a:latin typeface="+mj-ea"/>
                  <a:ea typeface="+mj-ea"/>
                </a:rPr>
                <a:t>团组织推优</a:t>
              </a:r>
            </a:p>
          </p:txBody>
        </p:sp>
      </p:grpSp>
      <p:grpSp>
        <p:nvGrpSpPr>
          <p:cNvPr id="124" name="组合 123"/>
          <p:cNvGrpSpPr/>
          <p:nvPr/>
        </p:nvGrpSpPr>
        <p:grpSpPr>
          <a:xfrm>
            <a:off x="4054898" y="3394719"/>
            <a:ext cx="3596129" cy="338554"/>
            <a:chOff x="2675886" y="3450629"/>
            <a:chExt cx="3596129" cy="338554"/>
          </a:xfrm>
        </p:grpSpPr>
        <p:sp>
          <p:nvSpPr>
            <p:cNvPr id="125" name="Rectangle 14"/>
            <p:cNvSpPr>
              <a:spLocks noChangeArrowheads="1"/>
            </p:cNvSpPr>
            <p:nvPr/>
          </p:nvSpPr>
          <p:spPr bwMode="auto">
            <a:xfrm>
              <a:off x="2675886" y="3450875"/>
              <a:ext cx="3596129" cy="330097"/>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26" name="TextBox 51"/>
            <p:cNvSpPr txBox="1"/>
            <p:nvPr/>
          </p:nvSpPr>
          <p:spPr>
            <a:xfrm>
              <a:off x="3663472" y="3450629"/>
              <a:ext cx="1620957" cy="338554"/>
            </a:xfrm>
            <a:prstGeom prst="rect">
              <a:avLst/>
            </a:prstGeom>
            <a:noFill/>
          </p:spPr>
          <p:txBody>
            <a:bodyPr wrap="none" rtlCol="0">
              <a:spAutoFit/>
            </a:bodyPr>
            <a:lstStyle/>
            <a:p>
              <a:pPr algn="ctr"/>
              <a:r>
                <a:rPr lang="zh-CN" altLang="en-US" sz="1600" dirty="0">
                  <a:solidFill>
                    <a:schemeClr val="bg1"/>
                  </a:solidFill>
                  <a:latin typeface="+mj-ea"/>
                  <a:ea typeface="+mj-ea"/>
                </a:rPr>
                <a:t>确定入党介绍人</a:t>
              </a:r>
            </a:p>
          </p:txBody>
        </p:sp>
      </p:grpSp>
      <p:grpSp>
        <p:nvGrpSpPr>
          <p:cNvPr id="127" name="组合 126"/>
          <p:cNvGrpSpPr/>
          <p:nvPr/>
        </p:nvGrpSpPr>
        <p:grpSpPr>
          <a:xfrm>
            <a:off x="3608577" y="4021973"/>
            <a:ext cx="4511478" cy="352637"/>
            <a:chOff x="2229565" y="4077883"/>
            <a:chExt cx="4511478" cy="352637"/>
          </a:xfrm>
        </p:grpSpPr>
        <p:sp>
          <p:nvSpPr>
            <p:cNvPr id="128" name="Rectangle 29"/>
            <p:cNvSpPr>
              <a:spLocks noChangeArrowheads="1"/>
            </p:cNvSpPr>
            <p:nvPr/>
          </p:nvSpPr>
          <p:spPr bwMode="auto">
            <a:xfrm>
              <a:off x="2229565" y="4077883"/>
              <a:ext cx="4511478" cy="330097"/>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29" name="TextBox 52"/>
            <p:cNvSpPr txBox="1"/>
            <p:nvPr/>
          </p:nvSpPr>
          <p:spPr>
            <a:xfrm>
              <a:off x="2432373" y="4091966"/>
              <a:ext cx="4083169" cy="338554"/>
            </a:xfrm>
            <a:prstGeom prst="rect">
              <a:avLst/>
            </a:prstGeom>
            <a:noFill/>
          </p:spPr>
          <p:txBody>
            <a:bodyPr wrap="none" rtlCol="0">
              <a:spAutoFit/>
            </a:bodyPr>
            <a:lstStyle/>
            <a:p>
              <a:pPr algn="ctr"/>
              <a:r>
                <a:rPr lang="zh-CN" altLang="en-US" sz="1600" dirty="0">
                  <a:solidFill>
                    <a:schemeClr val="bg1"/>
                  </a:solidFill>
                  <a:latin typeface="+mj-ea"/>
                  <a:ea typeface="+mj-ea"/>
                </a:rPr>
                <a:t>对发展对象政治审查（上报组织发展材料）</a:t>
              </a:r>
            </a:p>
          </p:txBody>
        </p:sp>
      </p:grpSp>
      <p:grpSp>
        <p:nvGrpSpPr>
          <p:cNvPr id="130" name="组合 129"/>
          <p:cNvGrpSpPr/>
          <p:nvPr/>
        </p:nvGrpSpPr>
        <p:grpSpPr>
          <a:xfrm>
            <a:off x="3076878" y="4365717"/>
            <a:ext cx="2805924" cy="442765"/>
            <a:chOff x="1697866" y="4421627"/>
            <a:chExt cx="2805924" cy="442765"/>
          </a:xfrm>
        </p:grpSpPr>
        <p:sp>
          <p:nvSpPr>
            <p:cNvPr id="131" name="Line 64"/>
            <p:cNvSpPr>
              <a:spLocks noChangeShapeType="1"/>
            </p:cNvSpPr>
            <p:nvPr/>
          </p:nvSpPr>
          <p:spPr bwMode="auto">
            <a:xfrm>
              <a:off x="4503789" y="4421627"/>
              <a:ext cx="0" cy="199114"/>
            </a:xfrm>
            <a:prstGeom prst="line">
              <a:avLst/>
            </a:prstGeom>
            <a:solidFill>
              <a:schemeClr val="accent2"/>
            </a:solidFill>
            <a:ln w="12700" cap="flat">
              <a:solidFill>
                <a:schemeClr val="accent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32" name="Line 65"/>
            <p:cNvSpPr>
              <a:spLocks noChangeShapeType="1"/>
            </p:cNvSpPr>
            <p:nvPr/>
          </p:nvSpPr>
          <p:spPr bwMode="auto">
            <a:xfrm flipH="1">
              <a:off x="1703106" y="4615501"/>
              <a:ext cx="2800684" cy="0"/>
            </a:xfrm>
            <a:prstGeom prst="line">
              <a:avLst/>
            </a:prstGeom>
            <a:solidFill>
              <a:schemeClr val="accent2"/>
            </a:solidFill>
            <a:ln w="12700" cap="flat">
              <a:solidFill>
                <a:schemeClr val="accent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33" name="Line 66"/>
            <p:cNvSpPr>
              <a:spLocks noChangeShapeType="1"/>
            </p:cNvSpPr>
            <p:nvPr/>
          </p:nvSpPr>
          <p:spPr bwMode="auto">
            <a:xfrm>
              <a:off x="1697866" y="4612881"/>
              <a:ext cx="0" cy="251511"/>
            </a:xfrm>
            <a:prstGeom prst="line">
              <a:avLst/>
            </a:prstGeom>
            <a:solidFill>
              <a:schemeClr val="accent2"/>
            </a:solidFill>
            <a:ln w="12700" cap="flat">
              <a:solidFill>
                <a:schemeClr val="accent1"/>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grpSp>
      <p:sp>
        <p:nvSpPr>
          <p:cNvPr id="134" name="Line 68"/>
          <p:cNvSpPr>
            <a:spLocks noChangeShapeType="1"/>
          </p:cNvSpPr>
          <p:nvPr/>
        </p:nvSpPr>
        <p:spPr bwMode="auto">
          <a:xfrm>
            <a:off x="4156281" y="4978776"/>
            <a:ext cx="479443" cy="0"/>
          </a:xfrm>
          <a:prstGeom prst="line">
            <a:avLst/>
          </a:prstGeom>
          <a:solidFill>
            <a:schemeClr val="accent2"/>
          </a:solidFill>
          <a:ln w="12700" cap="flat">
            <a:solidFill>
              <a:schemeClr val="accent1"/>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sp>
        <p:nvSpPr>
          <p:cNvPr id="135" name="Line 70"/>
          <p:cNvSpPr>
            <a:spLocks noChangeShapeType="1"/>
          </p:cNvSpPr>
          <p:nvPr/>
        </p:nvSpPr>
        <p:spPr bwMode="auto">
          <a:xfrm>
            <a:off x="6653054" y="4978776"/>
            <a:ext cx="500402" cy="0"/>
          </a:xfrm>
          <a:prstGeom prst="line">
            <a:avLst/>
          </a:prstGeom>
          <a:solidFill>
            <a:schemeClr val="accent2"/>
          </a:solidFill>
          <a:ln w="12700" cap="flat">
            <a:solidFill>
              <a:schemeClr val="accent1"/>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sp>
        <p:nvSpPr>
          <p:cNvPr id="136" name="Line 73"/>
          <p:cNvSpPr>
            <a:spLocks noChangeShapeType="1"/>
          </p:cNvSpPr>
          <p:nvPr/>
        </p:nvSpPr>
        <p:spPr bwMode="auto">
          <a:xfrm flipH="1">
            <a:off x="4156281" y="5615415"/>
            <a:ext cx="500402" cy="0"/>
          </a:xfrm>
          <a:prstGeom prst="line">
            <a:avLst/>
          </a:prstGeom>
          <a:solidFill>
            <a:schemeClr val="accent2"/>
          </a:solidFill>
          <a:ln w="12700" cap="flat">
            <a:solidFill>
              <a:schemeClr val="accent1"/>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sp>
        <p:nvSpPr>
          <p:cNvPr id="137" name="Line 75"/>
          <p:cNvSpPr>
            <a:spLocks noChangeShapeType="1"/>
          </p:cNvSpPr>
          <p:nvPr/>
        </p:nvSpPr>
        <p:spPr bwMode="auto">
          <a:xfrm flipH="1">
            <a:off x="6653054" y="5615415"/>
            <a:ext cx="500402" cy="0"/>
          </a:xfrm>
          <a:prstGeom prst="line">
            <a:avLst/>
          </a:prstGeom>
          <a:solidFill>
            <a:schemeClr val="accent2"/>
          </a:solidFill>
          <a:ln w="12700" cap="flat">
            <a:solidFill>
              <a:schemeClr val="accent1"/>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sp>
        <p:nvSpPr>
          <p:cNvPr id="138" name="Line 77"/>
          <p:cNvSpPr>
            <a:spLocks noChangeShapeType="1"/>
          </p:cNvSpPr>
          <p:nvPr/>
        </p:nvSpPr>
        <p:spPr bwMode="auto">
          <a:xfrm>
            <a:off x="8188321" y="5180509"/>
            <a:ext cx="0" cy="254131"/>
          </a:xfrm>
          <a:prstGeom prst="line">
            <a:avLst/>
          </a:prstGeom>
          <a:solidFill>
            <a:schemeClr val="accent2"/>
          </a:solidFill>
          <a:ln w="12700" cap="flat">
            <a:solidFill>
              <a:schemeClr val="accent1"/>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grpSp>
        <p:nvGrpSpPr>
          <p:cNvPr id="139" name="组合 138"/>
          <p:cNvGrpSpPr/>
          <p:nvPr/>
        </p:nvGrpSpPr>
        <p:grpSpPr>
          <a:xfrm>
            <a:off x="3113557" y="5785709"/>
            <a:ext cx="2554411" cy="442764"/>
            <a:chOff x="1734545" y="5841619"/>
            <a:chExt cx="2554411" cy="442764"/>
          </a:xfrm>
        </p:grpSpPr>
        <p:sp>
          <p:nvSpPr>
            <p:cNvPr id="140" name="Line 79"/>
            <p:cNvSpPr>
              <a:spLocks noChangeShapeType="1"/>
            </p:cNvSpPr>
            <p:nvPr/>
          </p:nvSpPr>
          <p:spPr bwMode="auto">
            <a:xfrm>
              <a:off x="1734545" y="5841619"/>
              <a:ext cx="0" cy="199114"/>
            </a:xfrm>
            <a:prstGeom prst="line">
              <a:avLst/>
            </a:prstGeom>
            <a:solidFill>
              <a:schemeClr val="accent2"/>
            </a:solidFill>
            <a:ln w="12700" cap="flat">
              <a:solidFill>
                <a:schemeClr val="accent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41" name="Line 80"/>
            <p:cNvSpPr>
              <a:spLocks noChangeShapeType="1"/>
            </p:cNvSpPr>
            <p:nvPr/>
          </p:nvSpPr>
          <p:spPr bwMode="auto">
            <a:xfrm>
              <a:off x="1737164" y="6035491"/>
              <a:ext cx="2551792" cy="0"/>
            </a:xfrm>
            <a:prstGeom prst="line">
              <a:avLst/>
            </a:prstGeom>
            <a:solidFill>
              <a:schemeClr val="accent2"/>
            </a:solidFill>
            <a:ln w="12700" cap="flat">
              <a:solidFill>
                <a:schemeClr val="accent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42" name="Line 81"/>
            <p:cNvSpPr>
              <a:spLocks noChangeShapeType="1"/>
            </p:cNvSpPr>
            <p:nvPr/>
          </p:nvSpPr>
          <p:spPr bwMode="auto">
            <a:xfrm>
              <a:off x="4286337" y="6032872"/>
              <a:ext cx="0" cy="251511"/>
            </a:xfrm>
            <a:prstGeom prst="line">
              <a:avLst/>
            </a:prstGeom>
            <a:solidFill>
              <a:schemeClr val="accent2"/>
            </a:solidFill>
            <a:ln w="12700" cap="flat">
              <a:solidFill>
                <a:schemeClr val="accent1"/>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grpSp>
      <p:grpSp>
        <p:nvGrpSpPr>
          <p:cNvPr id="143" name="组合 142"/>
          <p:cNvGrpSpPr/>
          <p:nvPr/>
        </p:nvGrpSpPr>
        <p:grpSpPr>
          <a:xfrm>
            <a:off x="2173009" y="4813722"/>
            <a:ext cx="1972792" cy="338918"/>
            <a:chOff x="793997" y="4869632"/>
            <a:chExt cx="1972792" cy="338918"/>
          </a:xfrm>
        </p:grpSpPr>
        <p:sp>
          <p:nvSpPr>
            <p:cNvPr id="144" name="Rectangle 67"/>
            <p:cNvSpPr>
              <a:spLocks noChangeArrowheads="1"/>
            </p:cNvSpPr>
            <p:nvPr/>
          </p:nvSpPr>
          <p:spPr bwMode="auto">
            <a:xfrm>
              <a:off x="793997" y="4869632"/>
              <a:ext cx="1972792" cy="330108"/>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45" name="TextBox 100"/>
            <p:cNvSpPr txBox="1"/>
            <p:nvPr/>
          </p:nvSpPr>
          <p:spPr>
            <a:xfrm>
              <a:off x="1104752" y="4869996"/>
              <a:ext cx="1415772" cy="338554"/>
            </a:xfrm>
            <a:prstGeom prst="rect">
              <a:avLst/>
            </a:prstGeom>
            <a:noFill/>
          </p:spPr>
          <p:txBody>
            <a:bodyPr wrap="none" rtlCol="0">
              <a:spAutoFit/>
            </a:bodyPr>
            <a:lstStyle/>
            <a:p>
              <a:pPr algn="ctr"/>
              <a:r>
                <a:rPr lang="zh-CN" altLang="en-US" sz="1600" dirty="0">
                  <a:solidFill>
                    <a:schemeClr val="bg1"/>
                  </a:solidFill>
                  <a:latin typeface="+mj-ea"/>
                  <a:ea typeface="+mj-ea"/>
                </a:rPr>
                <a:t>考核发展对象</a:t>
              </a:r>
            </a:p>
          </p:txBody>
        </p:sp>
      </p:grpSp>
      <p:grpSp>
        <p:nvGrpSpPr>
          <p:cNvPr id="146" name="组合 145"/>
          <p:cNvGrpSpPr/>
          <p:nvPr/>
        </p:nvGrpSpPr>
        <p:grpSpPr>
          <a:xfrm>
            <a:off x="4672403" y="4813722"/>
            <a:ext cx="1972792" cy="338918"/>
            <a:chOff x="3293391" y="4869632"/>
            <a:chExt cx="1972792" cy="338918"/>
          </a:xfrm>
        </p:grpSpPr>
        <p:sp>
          <p:nvSpPr>
            <p:cNvPr id="147" name="Rectangle 69"/>
            <p:cNvSpPr>
              <a:spLocks noChangeArrowheads="1"/>
            </p:cNvSpPr>
            <p:nvPr/>
          </p:nvSpPr>
          <p:spPr bwMode="auto">
            <a:xfrm>
              <a:off x="3293391" y="4869632"/>
              <a:ext cx="1972792" cy="330108"/>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48" name="TextBox 101"/>
            <p:cNvSpPr txBox="1"/>
            <p:nvPr/>
          </p:nvSpPr>
          <p:spPr>
            <a:xfrm>
              <a:off x="3958069" y="4869996"/>
              <a:ext cx="595036" cy="338554"/>
            </a:xfrm>
            <a:prstGeom prst="rect">
              <a:avLst/>
            </a:prstGeom>
            <a:noFill/>
          </p:spPr>
          <p:txBody>
            <a:bodyPr wrap="none" rtlCol="0">
              <a:spAutoFit/>
            </a:bodyPr>
            <a:lstStyle/>
            <a:p>
              <a:pPr algn="ctr"/>
              <a:r>
                <a:rPr lang="zh-CN" altLang="en-US" sz="1600" dirty="0">
                  <a:solidFill>
                    <a:schemeClr val="bg1"/>
                  </a:solidFill>
                  <a:latin typeface="+mj-ea"/>
                  <a:ea typeface="+mj-ea"/>
                </a:rPr>
                <a:t>公示</a:t>
              </a:r>
            </a:p>
          </p:txBody>
        </p:sp>
      </p:grpSp>
      <p:grpSp>
        <p:nvGrpSpPr>
          <p:cNvPr id="149" name="组合 148"/>
          <p:cNvGrpSpPr/>
          <p:nvPr/>
        </p:nvGrpSpPr>
        <p:grpSpPr>
          <a:xfrm>
            <a:off x="7171797" y="4813722"/>
            <a:ext cx="1972792" cy="338918"/>
            <a:chOff x="5792785" y="4869632"/>
            <a:chExt cx="1972792" cy="338918"/>
          </a:xfrm>
        </p:grpSpPr>
        <p:sp>
          <p:nvSpPr>
            <p:cNvPr id="150" name="Rectangle 71"/>
            <p:cNvSpPr>
              <a:spLocks noChangeArrowheads="1"/>
            </p:cNvSpPr>
            <p:nvPr/>
          </p:nvSpPr>
          <p:spPr bwMode="auto">
            <a:xfrm>
              <a:off x="5792785" y="4869632"/>
              <a:ext cx="1972792" cy="330108"/>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51" name="TextBox 102"/>
            <p:cNvSpPr txBox="1"/>
            <p:nvPr/>
          </p:nvSpPr>
          <p:spPr>
            <a:xfrm>
              <a:off x="6366666" y="4869996"/>
              <a:ext cx="800219" cy="338554"/>
            </a:xfrm>
            <a:prstGeom prst="rect">
              <a:avLst/>
            </a:prstGeom>
            <a:noFill/>
          </p:spPr>
          <p:txBody>
            <a:bodyPr wrap="none" rtlCol="0">
              <a:spAutoFit/>
            </a:bodyPr>
            <a:lstStyle/>
            <a:p>
              <a:pPr algn="ctr"/>
              <a:r>
                <a:rPr lang="zh-CN" altLang="en-US" sz="1600" dirty="0">
                  <a:solidFill>
                    <a:schemeClr val="bg1"/>
                  </a:solidFill>
                  <a:latin typeface="+mj-ea"/>
                  <a:ea typeface="+mj-ea"/>
                </a:rPr>
                <a:t>上党课</a:t>
              </a:r>
            </a:p>
          </p:txBody>
        </p:sp>
      </p:grpSp>
      <p:grpSp>
        <p:nvGrpSpPr>
          <p:cNvPr id="152" name="组合 151"/>
          <p:cNvGrpSpPr/>
          <p:nvPr/>
        </p:nvGrpSpPr>
        <p:grpSpPr>
          <a:xfrm>
            <a:off x="7171797" y="5450360"/>
            <a:ext cx="1972792" cy="343725"/>
            <a:chOff x="5792785" y="5506270"/>
            <a:chExt cx="1972792" cy="343725"/>
          </a:xfrm>
        </p:grpSpPr>
        <p:sp>
          <p:nvSpPr>
            <p:cNvPr id="153" name="Rectangle 76"/>
            <p:cNvSpPr>
              <a:spLocks noChangeArrowheads="1"/>
            </p:cNvSpPr>
            <p:nvPr/>
          </p:nvSpPr>
          <p:spPr bwMode="auto">
            <a:xfrm>
              <a:off x="5792785" y="5506270"/>
              <a:ext cx="1972792" cy="330108"/>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54" name="TextBox 103"/>
            <p:cNvSpPr txBox="1"/>
            <p:nvPr/>
          </p:nvSpPr>
          <p:spPr>
            <a:xfrm>
              <a:off x="5956299" y="5511441"/>
              <a:ext cx="1620957" cy="338554"/>
            </a:xfrm>
            <a:prstGeom prst="rect">
              <a:avLst/>
            </a:prstGeom>
            <a:noFill/>
          </p:spPr>
          <p:txBody>
            <a:bodyPr wrap="none" rtlCol="0">
              <a:spAutoFit/>
            </a:bodyPr>
            <a:lstStyle/>
            <a:p>
              <a:pPr algn="ctr"/>
              <a:r>
                <a:rPr lang="zh-CN" altLang="en-US" sz="1600" dirty="0">
                  <a:solidFill>
                    <a:schemeClr val="bg1"/>
                  </a:solidFill>
                  <a:latin typeface="+mj-ea"/>
                  <a:ea typeface="+mj-ea"/>
                </a:rPr>
                <a:t>填写入党志愿书</a:t>
              </a:r>
            </a:p>
          </p:txBody>
        </p:sp>
      </p:grpSp>
      <p:grpSp>
        <p:nvGrpSpPr>
          <p:cNvPr id="155" name="组合 154"/>
          <p:cNvGrpSpPr/>
          <p:nvPr/>
        </p:nvGrpSpPr>
        <p:grpSpPr>
          <a:xfrm>
            <a:off x="4672403" y="5450360"/>
            <a:ext cx="1972792" cy="343725"/>
            <a:chOff x="3293391" y="5506270"/>
            <a:chExt cx="1972792" cy="343725"/>
          </a:xfrm>
        </p:grpSpPr>
        <p:sp>
          <p:nvSpPr>
            <p:cNvPr id="156" name="Rectangle 74"/>
            <p:cNvSpPr>
              <a:spLocks noChangeArrowheads="1"/>
            </p:cNvSpPr>
            <p:nvPr/>
          </p:nvSpPr>
          <p:spPr bwMode="auto">
            <a:xfrm>
              <a:off x="3293391" y="5506270"/>
              <a:ext cx="1972792" cy="330108"/>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57" name="TextBox 104"/>
            <p:cNvSpPr txBox="1"/>
            <p:nvPr/>
          </p:nvSpPr>
          <p:spPr>
            <a:xfrm>
              <a:off x="3383466" y="5511441"/>
              <a:ext cx="1826141" cy="338554"/>
            </a:xfrm>
            <a:prstGeom prst="rect">
              <a:avLst/>
            </a:prstGeom>
            <a:noFill/>
          </p:spPr>
          <p:txBody>
            <a:bodyPr wrap="none" rtlCol="0">
              <a:spAutoFit/>
            </a:bodyPr>
            <a:lstStyle/>
            <a:p>
              <a:pPr algn="ctr"/>
              <a:r>
                <a:rPr lang="zh-CN" altLang="en-US" sz="1600" dirty="0">
                  <a:solidFill>
                    <a:schemeClr val="bg1"/>
                  </a:solidFill>
                  <a:latin typeface="+mj-ea"/>
                  <a:ea typeface="+mj-ea"/>
                </a:rPr>
                <a:t>支部党员大会讨论</a:t>
              </a:r>
            </a:p>
          </p:txBody>
        </p:sp>
      </p:grpSp>
      <p:grpSp>
        <p:nvGrpSpPr>
          <p:cNvPr id="158" name="组合 157"/>
          <p:cNvGrpSpPr/>
          <p:nvPr/>
        </p:nvGrpSpPr>
        <p:grpSpPr>
          <a:xfrm>
            <a:off x="2173009" y="5450360"/>
            <a:ext cx="1972792" cy="343725"/>
            <a:chOff x="793997" y="5506270"/>
            <a:chExt cx="1972792" cy="343725"/>
          </a:xfrm>
        </p:grpSpPr>
        <p:sp>
          <p:nvSpPr>
            <p:cNvPr id="159" name="Rectangle 72"/>
            <p:cNvSpPr>
              <a:spLocks noChangeArrowheads="1"/>
            </p:cNvSpPr>
            <p:nvPr/>
          </p:nvSpPr>
          <p:spPr bwMode="auto">
            <a:xfrm>
              <a:off x="793997" y="5506270"/>
              <a:ext cx="1972792" cy="330108"/>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60" name="TextBox 105"/>
            <p:cNvSpPr txBox="1"/>
            <p:nvPr/>
          </p:nvSpPr>
          <p:spPr>
            <a:xfrm>
              <a:off x="817690" y="5511441"/>
              <a:ext cx="1826142" cy="338554"/>
            </a:xfrm>
            <a:prstGeom prst="rect">
              <a:avLst/>
            </a:prstGeom>
            <a:noFill/>
          </p:spPr>
          <p:txBody>
            <a:bodyPr wrap="none" rtlCol="0">
              <a:spAutoFit/>
            </a:bodyPr>
            <a:lstStyle/>
            <a:p>
              <a:pPr algn="ctr"/>
              <a:r>
                <a:rPr lang="zh-CN" altLang="en-US" sz="1600" dirty="0">
                  <a:solidFill>
                    <a:schemeClr val="bg1"/>
                  </a:solidFill>
                  <a:latin typeface="+mj-ea"/>
                  <a:ea typeface="+mj-ea"/>
                </a:rPr>
                <a:t>上报公司党委审批</a:t>
              </a:r>
            </a:p>
          </p:txBody>
        </p:sp>
      </p:grpSp>
      <p:grpSp>
        <p:nvGrpSpPr>
          <p:cNvPr id="161" name="组合 160"/>
          <p:cNvGrpSpPr/>
          <p:nvPr/>
        </p:nvGrpSpPr>
        <p:grpSpPr>
          <a:xfrm>
            <a:off x="4672403" y="6219805"/>
            <a:ext cx="1972792" cy="338554"/>
            <a:chOff x="3293391" y="6275715"/>
            <a:chExt cx="1972792" cy="338554"/>
          </a:xfrm>
        </p:grpSpPr>
        <p:sp>
          <p:nvSpPr>
            <p:cNvPr id="162" name="Rectangle 78"/>
            <p:cNvSpPr>
              <a:spLocks noChangeArrowheads="1"/>
            </p:cNvSpPr>
            <p:nvPr/>
          </p:nvSpPr>
          <p:spPr bwMode="auto">
            <a:xfrm>
              <a:off x="3293391" y="6281764"/>
              <a:ext cx="1972792" cy="330108"/>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63" name="TextBox 106"/>
            <p:cNvSpPr txBox="1"/>
            <p:nvPr/>
          </p:nvSpPr>
          <p:spPr>
            <a:xfrm>
              <a:off x="3547702" y="6275715"/>
              <a:ext cx="1415772" cy="338554"/>
            </a:xfrm>
            <a:prstGeom prst="rect">
              <a:avLst/>
            </a:prstGeom>
            <a:noFill/>
          </p:spPr>
          <p:txBody>
            <a:bodyPr wrap="none" rtlCol="0">
              <a:spAutoFit/>
            </a:bodyPr>
            <a:lstStyle/>
            <a:p>
              <a:pPr algn="ctr"/>
              <a:r>
                <a:rPr lang="zh-CN" altLang="en-US" sz="1600" dirty="0">
                  <a:solidFill>
                    <a:schemeClr val="bg1"/>
                  </a:solidFill>
                  <a:latin typeface="+mj-ea"/>
                  <a:ea typeface="+mj-ea"/>
                </a:rPr>
                <a:t>预备党员宣誓</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 by="(-#ppt_w*2)" calcmode="lin" valueType="num">
                                      <p:cBhvr rctx="PPT">
                                        <p:cTn id="7" dur="200" autoRev="1" fill="hold">
                                          <p:stCondLst>
                                            <p:cond delay="0"/>
                                          </p:stCondLst>
                                        </p:cTn>
                                        <p:tgtEl>
                                          <p:spTgt spid="85"/>
                                        </p:tgtEl>
                                        <p:attrNameLst>
                                          <p:attrName>ppt_w</p:attrName>
                                        </p:attrNameLst>
                                      </p:cBhvr>
                                    </p:anim>
                                    <p:anim by="(#ppt_w*0.50)" calcmode="lin" valueType="num">
                                      <p:cBhvr>
                                        <p:cTn id="8" dur="200" decel="50000" autoRev="1" fill="hold">
                                          <p:stCondLst>
                                            <p:cond delay="0"/>
                                          </p:stCondLst>
                                        </p:cTn>
                                        <p:tgtEl>
                                          <p:spTgt spid="85"/>
                                        </p:tgtEl>
                                        <p:attrNameLst>
                                          <p:attrName>ppt_x</p:attrName>
                                        </p:attrNameLst>
                                      </p:cBhvr>
                                    </p:anim>
                                    <p:anim from="(-#ppt_h/2)" to="(#ppt_y)" calcmode="lin" valueType="num">
                                      <p:cBhvr>
                                        <p:cTn id="9" dur="400" fill="hold">
                                          <p:stCondLst>
                                            <p:cond delay="0"/>
                                          </p:stCondLst>
                                        </p:cTn>
                                        <p:tgtEl>
                                          <p:spTgt spid="85"/>
                                        </p:tgtEl>
                                        <p:attrNameLst>
                                          <p:attrName>ppt_y</p:attrName>
                                        </p:attrNameLst>
                                      </p:cBhvr>
                                    </p:anim>
                                    <p:animRot by="21600000">
                                      <p:cBhvr>
                                        <p:cTn id="10" dur="400" fill="hold">
                                          <p:stCondLst>
                                            <p:cond delay="0"/>
                                          </p:stCondLst>
                                        </p:cTn>
                                        <p:tgtEl>
                                          <p:spTgt spid="85"/>
                                        </p:tgtEl>
                                        <p:attrNameLst>
                                          <p:attrName>r</p:attrName>
                                        </p:attrNameLst>
                                      </p:cBhvr>
                                    </p:animRot>
                                  </p:childTnLst>
                                </p:cTn>
                              </p:par>
                            </p:childTnLst>
                          </p:cTn>
                        </p:par>
                        <p:par>
                          <p:cTn id="11" fill="hold">
                            <p:stCondLst>
                              <p:cond delay="720"/>
                            </p:stCondLst>
                            <p:childTnLst>
                              <p:par>
                                <p:cTn id="12" presetID="31" presetClass="entr" presetSubtype="0" fill="hold" nodeType="afterEffect">
                                  <p:stCondLst>
                                    <p:cond delay="0"/>
                                  </p:stCondLst>
                                  <p:childTnLst>
                                    <p:set>
                                      <p:cBhvr>
                                        <p:cTn id="13" dur="1" fill="hold">
                                          <p:stCondLst>
                                            <p:cond delay="0"/>
                                          </p:stCondLst>
                                        </p:cTn>
                                        <p:tgtEl>
                                          <p:spTgt spid="103"/>
                                        </p:tgtEl>
                                        <p:attrNameLst>
                                          <p:attrName>style.visibility</p:attrName>
                                        </p:attrNameLst>
                                      </p:cBhvr>
                                      <p:to>
                                        <p:strVal val="visible"/>
                                      </p:to>
                                    </p:set>
                                    <p:anim calcmode="lin" valueType="num">
                                      <p:cBhvr>
                                        <p:cTn id="14" dur="400" fill="hold"/>
                                        <p:tgtEl>
                                          <p:spTgt spid="103"/>
                                        </p:tgtEl>
                                        <p:attrNameLst>
                                          <p:attrName>ppt_w</p:attrName>
                                        </p:attrNameLst>
                                      </p:cBhvr>
                                      <p:tavLst>
                                        <p:tav tm="0">
                                          <p:val>
                                            <p:fltVal val="0"/>
                                          </p:val>
                                        </p:tav>
                                        <p:tav tm="100000">
                                          <p:val>
                                            <p:strVal val="#ppt_w"/>
                                          </p:val>
                                        </p:tav>
                                      </p:tavLst>
                                    </p:anim>
                                    <p:anim calcmode="lin" valueType="num">
                                      <p:cBhvr>
                                        <p:cTn id="15" dur="400" fill="hold"/>
                                        <p:tgtEl>
                                          <p:spTgt spid="103"/>
                                        </p:tgtEl>
                                        <p:attrNameLst>
                                          <p:attrName>ppt_h</p:attrName>
                                        </p:attrNameLst>
                                      </p:cBhvr>
                                      <p:tavLst>
                                        <p:tav tm="0">
                                          <p:val>
                                            <p:fltVal val="0"/>
                                          </p:val>
                                        </p:tav>
                                        <p:tav tm="100000">
                                          <p:val>
                                            <p:strVal val="#ppt_h"/>
                                          </p:val>
                                        </p:tav>
                                      </p:tavLst>
                                    </p:anim>
                                    <p:anim calcmode="lin" valueType="num">
                                      <p:cBhvr>
                                        <p:cTn id="16" dur="400" fill="hold"/>
                                        <p:tgtEl>
                                          <p:spTgt spid="103"/>
                                        </p:tgtEl>
                                        <p:attrNameLst>
                                          <p:attrName>style.rotation</p:attrName>
                                        </p:attrNameLst>
                                      </p:cBhvr>
                                      <p:tavLst>
                                        <p:tav tm="0">
                                          <p:val>
                                            <p:fltVal val="90"/>
                                          </p:val>
                                        </p:tav>
                                        <p:tav tm="100000">
                                          <p:val>
                                            <p:fltVal val="0"/>
                                          </p:val>
                                        </p:tav>
                                      </p:tavLst>
                                    </p:anim>
                                    <p:animEffect transition="in" filter="fade">
                                      <p:cBhvr>
                                        <p:cTn id="17" dur="400"/>
                                        <p:tgtEl>
                                          <p:spTgt spid="103"/>
                                        </p:tgtEl>
                                      </p:cBhvr>
                                    </p:animEffect>
                                  </p:childTnLst>
                                </p:cTn>
                              </p:par>
                              <p:par>
                                <p:cTn id="18" presetID="8" presetClass="emph" presetSubtype="0" fill="hold" nodeType="withEffect">
                                  <p:stCondLst>
                                    <p:cond delay="0"/>
                                  </p:stCondLst>
                                  <p:childTnLst>
                                    <p:animRot by="-21600000">
                                      <p:cBhvr>
                                        <p:cTn id="19" dur="400" fill="hold"/>
                                        <p:tgtEl>
                                          <p:spTgt spid="103"/>
                                        </p:tgtEl>
                                        <p:attrNameLst>
                                          <p:attrName>r</p:attrName>
                                        </p:attrNameLst>
                                      </p:cBhvr>
                                    </p:animRot>
                                  </p:childTnLst>
                                </p:cTn>
                              </p:par>
                            </p:childTnLst>
                          </p:cTn>
                        </p:par>
                        <p:par>
                          <p:cTn id="20" fill="hold">
                            <p:stCondLst>
                              <p:cond delay="1220"/>
                            </p:stCondLst>
                            <p:childTnLst>
                              <p:par>
                                <p:cTn id="21" presetID="22" presetClass="entr" presetSubtype="1"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wipe(up)">
                                      <p:cBhvr>
                                        <p:cTn id="23" dur="500"/>
                                        <p:tgtEl>
                                          <p:spTgt spid="87"/>
                                        </p:tgtEl>
                                      </p:cBhvr>
                                    </p:animEffect>
                                  </p:childTnLst>
                                </p:cTn>
                              </p:par>
                            </p:childTnLst>
                          </p:cTn>
                        </p:par>
                        <p:par>
                          <p:cTn id="24" fill="hold">
                            <p:stCondLst>
                              <p:cond delay="1720"/>
                            </p:stCondLst>
                            <p:childTnLst>
                              <p:par>
                                <p:cTn id="25" presetID="42" presetClass="entr" presetSubtype="0" fill="hold"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400"/>
                                        <p:tgtEl>
                                          <p:spTgt spid="106"/>
                                        </p:tgtEl>
                                      </p:cBhvr>
                                    </p:animEffect>
                                    <p:anim calcmode="lin" valueType="num">
                                      <p:cBhvr>
                                        <p:cTn id="28" dur="400" fill="hold"/>
                                        <p:tgtEl>
                                          <p:spTgt spid="106"/>
                                        </p:tgtEl>
                                        <p:attrNameLst>
                                          <p:attrName>ppt_x</p:attrName>
                                        </p:attrNameLst>
                                      </p:cBhvr>
                                      <p:tavLst>
                                        <p:tav tm="0">
                                          <p:val>
                                            <p:strVal val="#ppt_x"/>
                                          </p:val>
                                        </p:tav>
                                        <p:tav tm="100000">
                                          <p:val>
                                            <p:strVal val="#ppt_x"/>
                                          </p:val>
                                        </p:tav>
                                      </p:tavLst>
                                    </p:anim>
                                    <p:anim calcmode="lin" valueType="num">
                                      <p:cBhvr>
                                        <p:cTn id="29" dur="400" fill="hold"/>
                                        <p:tgtEl>
                                          <p:spTgt spid="106"/>
                                        </p:tgtEl>
                                        <p:attrNameLst>
                                          <p:attrName>ppt_y</p:attrName>
                                        </p:attrNameLst>
                                      </p:cBhvr>
                                      <p:tavLst>
                                        <p:tav tm="0">
                                          <p:val>
                                            <p:strVal val="#ppt_y+.1"/>
                                          </p:val>
                                        </p:tav>
                                        <p:tav tm="100000">
                                          <p:val>
                                            <p:strVal val="#ppt_y"/>
                                          </p:val>
                                        </p:tav>
                                      </p:tavLst>
                                    </p:anim>
                                  </p:childTnLst>
                                </p:cTn>
                              </p:par>
                            </p:childTnLst>
                          </p:cTn>
                        </p:par>
                        <p:par>
                          <p:cTn id="30" fill="hold">
                            <p:stCondLst>
                              <p:cond delay="2220"/>
                            </p:stCondLst>
                            <p:childTnLst>
                              <p:par>
                                <p:cTn id="31" presetID="22" presetClass="entr" presetSubtype="8" fill="hold" grpId="0" nodeType="after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wipe(left)">
                                      <p:cBhvr>
                                        <p:cTn id="33" dur="300"/>
                                        <p:tgtEl>
                                          <p:spTgt spid="92"/>
                                        </p:tgtEl>
                                      </p:cBhvr>
                                    </p:animEffect>
                                  </p:childTnLst>
                                </p:cTn>
                              </p:par>
                            </p:childTnLst>
                          </p:cTn>
                        </p:par>
                        <p:par>
                          <p:cTn id="34" fill="hold">
                            <p:stCondLst>
                              <p:cond delay="2720"/>
                            </p:stCondLst>
                            <p:childTnLst>
                              <p:par>
                                <p:cTn id="35" presetID="42" presetClass="entr" presetSubtype="0" fill="hold" nodeType="after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400"/>
                                        <p:tgtEl>
                                          <p:spTgt spid="109"/>
                                        </p:tgtEl>
                                      </p:cBhvr>
                                    </p:animEffect>
                                    <p:anim calcmode="lin" valueType="num">
                                      <p:cBhvr>
                                        <p:cTn id="38" dur="400" fill="hold"/>
                                        <p:tgtEl>
                                          <p:spTgt spid="109"/>
                                        </p:tgtEl>
                                        <p:attrNameLst>
                                          <p:attrName>ppt_x</p:attrName>
                                        </p:attrNameLst>
                                      </p:cBhvr>
                                      <p:tavLst>
                                        <p:tav tm="0">
                                          <p:val>
                                            <p:strVal val="#ppt_x"/>
                                          </p:val>
                                        </p:tav>
                                        <p:tav tm="100000">
                                          <p:val>
                                            <p:strVal val="#ppt_x"/>
                                          </p:val>
                                        </p:tav>
                                      </p:tavLst>
                                    </p:anim>
                                    <p:anim calcmode="lin" valueType="num">
                                      <p:cBhvr>
                                        <p:cTn id="39" dur="400" fill="hold"/>
                                        <p:tgtEl>
                                          <p:spTgt spid="109"/>
                                        </p:tgtEl>
                                        <p:attrNameLst>
                                          <p:attrName>ppt_y</p:attrName>
                                        </p:attrNameLst>
                                      </p:cBhvr>
                                      <p:tavLst>
                                        <p:tav tm="0">
                                          <p:val>
                                            <p:strVal val="#ppt_y+.1"/>
                                          </p:val>
                                        </p:tav>
                                        <p:tav tm="100000">
                                          <p:val>
                                            <p:strVal val="#ppt_y"/>
                                          </p:val>
                                        </p:tav>
                                      </p:tavLst>
                                    </p:anim>
                                  </p:childTnLst>
                                </p:cTn>
                              </p:par>
                            </p:childTnLst>
                          </p:cTn>
                        </p:par>
                        <p:par>
                          <p:cTn id="40" fill="hold">
                            <p:stCondLst>
                              <p:cond delay="3220"/>
                            </p:stCondLst>
                            <p:childTnLst>
                              <p:par>
                                <p:cTn id="41" presetID="22" presetClass="entr" presetSubtype="8"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wipe(left)">
                                      <p:cBhvr>
                                        <p:cTn id="43" dur="300"/>
                                        <p:tgtEl>
                                          <p:spTgt spid="93"/>
                                        </p:tgtEl>
                                      </p:cBhvr>
                                    </p:animEffect>
                                  </p:childTnLst>
                                </p:cTn>
                              </p:par>
                            </p:childTnLst>
                          </p:cTn>
                        </p:par>
                        <p:par>
                          <p:cTn id="44" fill="hold">
                            <p:stCondLst>
                              <p:cond delay="3720"/>
                            </p:stCondLst>
                            <p:childTnLst>
                              <p:par>
                                <p:cTn id="45" presetID="42" presetClass="entr" presetSubtype="0" fill="hold"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400"/>
                                        <p:tgtEl>
                                          <p:spTgt spid="112"/>
                                        </p:tgtEl>
                                      </p:cBhvr>
                                    </p:animEffect>
                                    <p:anim calcmode="lin" valueType="num">
                                      <p:cBhvr>
                                        <p:cTn id="48" dur="400" fill="hold"/>
                                        <p:tgtEl>
                                          <p:spTgt spid="112"/>
                                        </p:tgtEl>
                                        <p:attrNameLst>
                                          <p:attrName>ppt_x</p:attrName>
                                        </p:attrNameLst>
                                      </p:cBhvr>
                                      <p:tavLst>
                                        <p:tav tm="0">
                                          <p:val>
                                            <p:strVal val="#ppt_x"/>
                                          </p:val>
                                        </p:tav>
                                        <p:tav tm="100000">
                                          <p:val>
                                            <p:strVal val="#ppt_x"/>
                                          </p:val>
                                        </p:tav>
                                      </p:tavLst>
                                    </p:anim>
                                    <p:anim calcmode="lin" valueType="num">
                                      <p:cBhvr>
                                        <p:cTn id="49" dur="400" fill="hold"/>
                                        <p:tgtEl>
                                          <p:spTgt spid="112"/>
                                        </p:tgtEl>
                                        <p:attrNameLst>
                                          <p:attrName>ppt_y</p:attrName>
                                        </p:attrNameLst>
                                      </p:cBhvr>
                                      <p:tavLst>
                                        <p:tav tm="0">
                                          <p:val>
                                            <p:strVal val="#ppt_y+.1"/>
                                          </p:val>
                                        </p:tav>
                                        <p:tav tm="100000">
                                          <p:val>
                                            <p:strVal val="#ppt_y"/>
                                          </p:val>
                                        </p:tav>
                                      </p:tavLst>
                                    </p:anim>
                                  </p:childTnLst>
                                </p:cTn>
                              </p:par>
                            </p:childTnLst>
                          </p:cTn>
                        </p:par>
                        <p:par>
                          <p:cTn id="50" fill="hold">
                            <p:stCondLst>
                              <p:cond delay="4220"/>
                            </p:stCondLst>
                            <p:childTnLst>
                              <p:par>
                                <p:cTn id="51" presetID="22" presetClass="entr" presetSubtype="8" fill="hold" grpId="0"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left)">
                                      <p:cBhvr>
                                        <p:cTn id="53" dur="300"/>
                                        <p:tgtEl>
                                          <p:spTgt spid="94"/>
                                        </p:tgtEl>
                                      </p:cBhvr>
                                    </p:animEffect>
                                  </p:childTnLst>
                                </p:cTn>
                              </p:par>
                            </p:childTnLst>
                          </p:cTn>
                        </p:par>
                        <p:par>
                          <p:cTn id="54" fill="hold">
                            <p:stCondLst>
                              <p:cond delay="4720"/>
                            </p:stCondLst>
                            <p:childTnLst>
                              <p:par>
                                <p:cTn id="55" presetID="42" presetClass="entr" presetSubtype="0" fill="hold" nodeType="after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fade">
                                      <p:cBhvr>
                                        <p:cTn id="57" dur="400"/>
                                        <p:tgtEl>
                                          <p:spTgt spid="115"/>
                                        </p:tgtEl>
                                      </p:cBhvr>
                                    </p:animEffect>
                                    <p:anim calcmode="lin" valueType="num">
                                      <p:cBhvr>
                                        <p:cTn id="58" dur="400" fill="hold"/>
                                        <p:tgtEl>
                                          <p:spTgt spid="115"/>
                                        </p:tgtEl>
                                        <p:attrNameLst>
                                          <p:attrName>ppt_x</p:attrName>
                                        </p:attrNameLst>
                                      </p:cBhvr>
                                      <p:tavLst>
                                        <p:tav tm="0">
                                          <p:val>
                                            <p:strVal val="#ppt_x"/>
                                          </p:val>
                                        </p:tav>
                                        <p:tav tm="100000">
                                          <p:val>
                                            <p:strVal val="#ppt_x"/>
                                          </p:val>
                                        </p:tav>
                                      </p:tavLst>
                                    </p:anim>
                                    <p:anim calcmode="lin" valueType="num">
                                      <p:cBhvr>
                                        <p:cTn id="59" dur="400" fill="hold"/>
                                        <p:tgtEl>
                                          <p:spTgt spid="115"/>
                                        </p:tgtEl>
                                        <p:attrNameLst>
                                          <p:attrName>ppt_y</p:attrName>
                                        </p:attrNameLst>
                                      </p:cBhvr>
                                      <p:tavLst>
                                        <p:tav tm="0">
                                          <p:val>
                                            <p:strVal val="#ppt_y+.1"/>
                                          </p:val>
                                        </p:tav>
                                        <p:tav tm="100000">
                                          <p:val>
                                            <p:strVal val="#ppt_y"/>
                                          </p:val>
                                        </p:tav>
                                      </p:tavLst>
                                    </p:anim>
                                  </p:childTnLst>
                                </p:cTn>
                              </p:par>
                            </p:childTnLst>
                          </p:cTn>
                        </p:par>
                        <p:par>
                          <p:cTn id="60" fill="hold">
                            <p:stCondLst>
                              <p:cond delay="5220"/>
                            </p:stCondLst>
                            <p:childTnLst>
                              <p:par>
                                <p:cTn id="61" presetID="22" presetClass="entr" presetSubtype="8" fill="hold" grpId="0" nodeType="after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wipe(left)">
                                      <p:cBhvr>
                                        <p:cTn id="63" dur="300"/>
                                        <p:tgtEl>
                                          <p:spTgt spid="95"/>
                                        </p:tgtEl>
                                      </p:cBhvr>
                                    </p:animEffect>
                                  </p:childTnLst>
                                </p:cTn>
                              </p:par>
                            </p:childTnLst>
                          </p:cTn>
                        </p:par>
                        <p:par>
                          <p:cTn id="64" fill="hold">
                            <p:stCondLst>
                              <p:cond delay="5720"/>
                            </p:stCondLst>
                            <p:childTnLst>
                              <p:par>
                                <p:cTn id="65" presetID="42" presetClass="entr" presetSubtype="0" fill="hold" nodeType="after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fade">
                                      <p:cBhvr>
                                        <p:cTn id="67" dur="400"/>
                                        <p:tgtEl>
                                          <p:spTgt spid="118"/>
                                        </p:tgtEl>
                                      </p:cBhvr>
                                    </p:animEffect>
                                    <p:anim calcmode="lin" valueType="num">
                                      <p:cBhvr>
                                        <p:cTn id="68" dur="400" fill="hold"/>
                                        <p:tgtEl>
                                          <p:spTgt spid="118"/>
                                        </p:tgtEl>
                                        <p:attrNameLst>
                                          <p:attrName>ppt_x</p:attrName>
                                        </p:attrNameLst>
                                      </p:cBhvr>
                                      <p:tavLst>
                                        <p:tav tm="0">
                                          <p:val>
                                            <p:strVal val="#ppt_x"/>
                                          </p:val>
                                        </p:tav>
                                        <p:tav tm="100000">
                                          <p:val>
                                            <p:strVal val="#ppt_x"/>
                                          </p:val>
                                        </p:tav>
                                      </p:tavLst>
                                    </p:anim>
                                    <p:anim calcmode="lin" valueType="num">
                                      <p:cBhvr>
                                        <p:cTn id="69" dur="400" fill="hold"/>
                                        <p:tgtEl>
                                          <p:spTgt spid="118"/>
                                        </p:tgtEl>
                                        <p:attrNameLst>
                                          <p:attrName>ppt_y</p:attrName>
                                        </p:attrNameLst>
                                      </p:cBhvr>
                                      <p:tavLst>
                                        <p:tav tm="0">
                                          <p:val>
                                            <p:strVal val="#ppt_y+.1"/>
                                          </p:val>
                                        </p:tav>
                                        <p:tav tm="100000">
                                          <p:val>
                                            <p:strVal val="#ppt_y"/>
                                          </p:val>
                                        </p:tav>
                                      </p:tavLst>
                                    </p:anim>
                                  </p:childTnLst>
                                </p:cTn>
                              </p:par>
                            </p:childTnLst>
                          </p:cTn>
                        </p:par>
                        <p:par>
                          <p:cTn id="70" fill="hold">
                            <p:stCondLst>
                              <p:cond delay="6220"/>
                            </p:stCondLst>
                            <p:childTnLst>
                              <p:par>
                                <p:cTn id="71" presetID="22" presetClass="entr" presetSubtype="8"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ipe(left)">
                                      <p:cBhvr>
                                        <p:cTn id="73" dur="300"/>
                                        <p:tgtEl>
                                          <p:spTgt spid="96"/>
                                        </p:tgtEl>
                                      </p:cBhvr>
                                    </p:animEffect>
                                  </p:childTnLst>
                                </p:cTn>
                              </p:par>
                            </p:childTnLst>
                          </p:cTn>
                        </p:par>
                        <p:par>
                          <p:cTn id="74" fill="hold">
                            <p:stCondLst>
                              <p:cond delay="6720"/>
                            </p:stCondLst>
                            <p:childTnLst>
                              <p:par>
                                <p:cTn id="75" presetID="42" presetClass="entr" presetSubtype="0" fill="hold" nodeType="afterEffect">
                                  <p:stCondLst>
                                    <p:cond delay="0"/>
                                  </p:stCondLst>
                                  <p:childTnLst>
                                    <p:set>
                                      <p:cBhvr>
                                        <p:cTn id="76" dur="1" fill="hold">
                                          <p:stCondLst>
                                            <p:cond delay="0"/>
                                          </p:stCondLst>
                                        </p:cTn>
                                        <p:tgtEl>
                                          <p:spTgt spid="121"/>
                                        </p:tgtEl>
                                        <p:attrNameLst>
                                          <p:attrName>style.visibility</p:attrName>
                                        </p:attrNameLst>
                                      </p:cBhvr>
                                      <p:to>
                                        <p:strVal val="visible"/>
                                      </p:to>
                                    </p:set>
                                    <p:animEffect transition="in" filter="fade">
                                      <p:cBhvr>
                                        <p:cTn id="77" dur="400"/>
                                        <p:tgtEl>
                                          <p:spTgt spid="121"/>
                                        </p:tgtEl>
                                      </p:cBhvr>
                                    </p:animEffect>
                                    <p:anim calcmode="lin" valueType="num">
                                      <p:cBhvr>
                                        <p:cTn id="78" dur="400" fill="hold"/>
                                        <p:tgtEl>
                                          <p:spTgt spid="121"/>
                                        </p:tgtEl>
                                        <p:attrNameLst>
                                          <p:attrName>ppt_x</p:attrName>
                                        </p:attrNameLst>
                                      </p:cBhvr>
                                      <p:tavLst>
                                        <p:tav tm="0">
                                          <p:val>
                                            <p:strVal val="#ppt_x"/>
                                          </p:val>
                                        </p:tav>
                                        <p:tav tm="100000">
                                          <p:val>
                                            <p:strVal val="#ppt_x"/>
                                          </p:val>
                                        </p:tav>
                                      </p:tavLst>
                                    </p:anim>
                                    <p:anim calcmode="lin" valueType="num">
                                      <p:cBhvr>
                                        <p:cTn id="79" dur="400" fill="hold"/>
                                        <p:tgtEl>
                                          <p:spTgt spid="121"/>
                                        </p:tgtEl>
                                        <p:attrNameLst>
                                          <p:attrName>ppt_y</p:attrName>
                                        </p:attrNameLst>
                                      </p:cBhvr>
                                      <p:tavLst>
                                        <p:tav tm="0">
                                          <p:val>
                                            <p:strVal val="#ppt_y+.1"/>
                                          </p:val>
                                        </p:tav>
                                        <p:tav tm="100000">
                                          <p:val>
                                            <p:strVal val="#ppt_y"/>
                                          </p:val>
                                        </p:tav>
                                      </p:tavLst>
                                    </p:anim>
                                  </p:childTnLst>
                                </p:cTn>
                              </p:par>
                            </p:childTnLst>
                          </p:cTn>
                        </p:par>
                        <p:par>
                          <p:cTn id="80" fill="hold">
                            <p:stCondLst>
                              <p:cond delay="7220"/>
                            </p:stCondLst>
                            <p:childTnLst>
                              <p:par>
                                <p:cTn id="81" presetID="22" presetClass="entr" presetSubtype="1" fill="hold"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up)">
                                      <p:cBhvr>
                                        <p:cTn id="83" dur="500"/>
                                        <p:tgtEl>
                                          <p:spTgt spid="97"/>
                                        </p:tgtEl>
                                      </p:cBhvr>
                                    </p:animEffect>
                                  </p:childTnLst>
                                </p:cTn>
                              </p:par>
                            </p:childTnLst>
                          </p:cTn>
                        </p:par>
                        <p:par>
                          <p:cTn id="84" fill="hold">
                            <p:stCondLst>
                              <p:cond delay="7720"/>
                            </p:stCondLst>
                            <p:childTnLst>
                              <p:par>
                                <p:cTn id="85" presetID="31" presetClass="entr" presetSubtype="0" fill="hold" nodeType="afterEffect">
                                  <p:stCondLst>
                                    <p:cond delay="0"/>
                                  </p:stCondLst>
                                  <p:childTnLst>
                                    <p:set>
                                      <p:cBhvr>
                                        <p:cTn id="86" dur="1" fill="hold">
                                          <p:stCondLst>
                                            <p:cond delay="0"/>
                                          </p:stCondLst>
                                        </p:cTn>
                                        <p:tgtEl>
                                          <p:spTgt spid="124"/>
                                        </p:tgtEl>
                                        <p:attrNameLst>
                                          <p:attrName>style.visibility</p:attrName>
                                        </p:attrNameLst>
                                      </p:cBhvr>
                                      <p:to>
                                        <p:strVal val="visible"/>
                                      </p:to>
                                    </p:set>
                                    <p:anim calcmode="lin" valueType="num">
                                      <p:cBhvr>
                                        <p:cTn id="87" dur="400" fill="hold"/>
                                        <p:tgtEl>
                                          <p:spTgt spid="124"/>
                                        </p:tgtEl>
                                        <p:attrNameLst>
                                          <p:attrName>ppt_w</p:attrName>
                                        </p:attrNameLst>
                                      </p:cBhvr>
                                      <p:tavLst>
                                        <p:tav tm="0">
                                          <p:val>
                                            <p:fltVal val="0"/>
                                          </p:val>
                                        </p:tav>
                                        <p:tav tm="100000">
                                          <p:val>
                                            <p:strVal val="#ppt_w"/>
                                          </p:val>
                                        </p:tav>
                                      </p:tavLst>
                                    </p:anim>
                                    <p:anim calcmode="lin" valueType="num">
                                      <p:cBhvr>
                                        <p:cTn id="88" dur="400" fill="hold"/>
                                        <p:tgtEl>
                                          <p:spTgt spid="124"/>
                                        </p:tgtEl>
                                        <p:attrNameLst>
                                          <p:attrName>ppt_h</p:attrName>
                                        </p:attrNameLst>
                                      </p:cBhvr>
                                      <p:tavLst>
                                        <p:tav tm="0">
                                          <p:val>
                                            <p:fltVal val="0"/>
                                          </p:val>
                                        </p:tav>
                                        <p:tav tm="100000">
                                          <p:val>
                                            <p:strVal val="#ppt_h"/>
                                          </p:val>
                                        </p:tav>
                                      </p:tavLst>
                                    </p:anim>
                                    <p:anim calcmode="lin" valueType="num">
                                      <p:cBhvr>
                                        <p:cTn id="89" dur="400" fill="hold"/>
                                        <p:tgtEl>
                                          <p:spTgt spid="124"/>
                                        </p:tgtEl>
                                        <p:attrNameLst>
                                          <p:attrName>style.rotation</p:attrName>
                                        </p:attrNameLst>
                                      </p:cBhvr>
                                      <p:tavLst>
                                        <p:tav tm="0">
                                          <p:val>
                                            <p:fltVal val="90"/>
                                          </p:val>
                                        </p:tav>
                                        <p:tav tm="100000">
                                          <p:val>
                                            <p:fltVal val="0"/>
                                          </p:val>
                                        </p:tav>
                                      </p:tavLst>
                                    </p:anim>
                                    <p:animEffect transition="in" filter="fade">
                                      <p:cBhvr>
                                        <p:cTn id="90" dur="400"/>
                                        <p:tgtEl>
                                          <p:spTgt spid="124"/>
                                        </p:tgtEl>
                                      </p:cBhvr>
                                    </p:animEffect>
                                  </p:childTnLst>
                                </p:cTn>
                              </p:par>
                              <p:par>
                                <p:cTn id="91" presetID="8" presetClass="emph" presetSubtype="0" fill="hold" nodeType="withEffect">
                                  <p:stCondLst>
                                    <p:cond delay="0"/>
                                  </p:stCondLst>
                                  <p:childTnLst>
                                    <p:animRot by="-21600000">
                                      <p:cBhvr>
                                        <p:cTn id="92" dur="400" fill="hold"/>
                                        <p:tgtEl>
                                          <p:spTgt spid="124"/>
                                        </p:tgtEl>
                                        <p:attrNameLst>
                                          <p:attrName>r</p:attrName>
                                        </p:attrNameLst>
                                      </p:cBhvr>
                                    </p:animRot>
                                  </p:childTnLst>
                                </p:cTn>
                              </p:par>
                            </p:childTnLst>
                          </p:cTn>
                        </p:par>
                        <p:par>
                          <p:cTn id="93" fill="hold">
                            <p:stCondLst>
                              <p:cond delay="8220"/>
                            </p:stCondLst>
                            <p:childTnLst>
                              <p:par>
                                <p:cTn id="94" presetID="22" presetClass="entr" presetSubtype="1" fill="hold" grpId="0" nodeType="afterEffect">
                                  <p:stCondLst>
                                    <p:cond delay="0"/>
                                  </p:stCondLst>
                                  <p:childTnLst>
                                    <p:set>
                                      <p:cBhvr>
                                        <p:cTn id="95" dur="1" fill="hold">
                                          <p:stCondLst>
                                            <p:cond delay="0"/>
                                          </p:stCondLst>
                                        </p:cTn>
                                        <p:tgtEl>
                                          <p:spTgt spid="102"/>
                                        </p:tgtEl>
                                        <p:attrNameLst>
                                          <p:attrName>style.visibility</p:attrName>
                                        </p:attrNameLst>
                                      </p:cBhvr>
                                      <p:to>
                                        <p:strVal val="visible"/>
                                      </p:to>
                                    </p:set>
                                    <p:animEffect transition="in" filter="wipe(up)">
                                      <p:cBhvr>
                                        <p:cTn id="96" dur="500"/>
                                        <p:tgtEl>
                                          <p:spTgt spid="102"/>
                                        </p:tgtEl>
                                      </p:cBhvr>
                                    </p:animEffect>
                                  </p:childTnLst>
                                </p:cTn>
                              </p:par>
                            </p:childTnLst>
                          </p:cTn>
                        </p:par>
                        <p:par>
                          <p:cTn id="97" fill="hold">
                            <p:stCondLst>
                              <p:cond delay="8720"/>
                            </p:stCondLst>
                            <p:childTnLst>
                              <p:par>
                                <p:cTn id="98" presetID="42" presetClass="entr" presetSubtype="0" fill="hold" nodeType="afterEffect">
                                  <p:stCondLst>
                                    <p:cond delay="0"/>
                                  </p:stCondLst>
                                  <p:childTnLst>
                                    <p:set>
                                      <p:cBhvr>
                                        <p:cTn id="99" dur="1" fill="hold">
                                          <p:stCondLst>
                                            <p:cond delay="0"/>
                                          </p:stCondLst>
                                        </p:cTn>
                                        <p:tgtEl>
                                          <p:spTgt spid="127"/>
                                        </p:tgtEl>
                                        <p:attrNameLst>
                                          <p:attrName>style.visibility</p:attrName>
                                        </p:attrNameLst>
                                      </p:cBhvr>
                                      <p:to>
                                        <p:strVal val="visible"/>
                                      </p:to>
                                    </p:set>
                                    <p:animEffect transition="in" filter="fade">
                                      <p:cBhvr>
                                        <p:cTn id="100" dur="400"/>
                                        <p:tgtEl>
                                          <p:spTgt spid="127"/>
                                        </p:tgtEl>
                                      </p:cBhvr>
                                    </p:animEffect>
                                    <p:anim calcmode="lin" valueType="num">
                                      <p:cBhvr>
                                        <p:cTn id="101" dur="400" fill="hold"/>
                                        <p:tgtEl>
                                          <p:spTgt spid="127"/>
                                        </p:tgtEl>
                                        <p:attrNameLst>
                                          <p:attrName>ppt_x</p:attrName>
                                        </p:attrNameLst>
                                      </p:cBhvr>
                                      <p:tavLst>
                                        <p:tav tm="0">
                                          <p:val>
                                            <p:strVal val="#ppt_x"/>
                                          </p:val>
                                        </p:tav>
                                        <p:tav tm="100000">
                                          <p:val>
                                            <p:strVal val="#ppt_x"/>
                                          </p:val>
                                        </p:tav>
                                      </p:tavLst>
                                    </p:anim>
                                    <p:anim calcmode="lin" valueType="num">
                                      <p:cBhvr>
                                        <p:cTn id="102" dur="400" fill="hold"/>
                                        <p:tgtEl>
                                          <p:spTgt spid="127"/>
                                        </p:tgtEl>
                                        <p:attrNameLst>
                                          <p:attrName>ppt_y</p:attrName>
                                        </p:attrNameLst>
                                      </p:cBhvr>
                                      <p:tavLst>
                                        <p:tav tm="0">
                                          <p:val>
                                            <p:strVal val="#ppt_y+.1"/>
                                          </p:val>
                                        </p:tav>
                                        <p:tav tm="100000">
                                          <p:val>
                                            <p:strVal val="#ppt_y"/>
                                          </p:val>
                                        </p:tav>
                                      </p:tavLst>
                                    </p:anim>
                                  </p:childTnLst>
                                </p:cTn>
                              </p:par>
                            </p:childTnLst>
                          </p:cTn>
                        </p:par>
                        <p:par>
                          <p:cTn id="103" fill="hold">
                            <p:stCondLst>
                              <p:cond delay="9220"/>
                            </p:stCondLst>
                            <p:childTnLst>
                              <p:par>
                                <p:cTn id="104" presetID="22" presetClass="entr" presetSubtype="1" fill="hold" nodeType="afterEffect">
                                  <p:stCondLst>
                                    <p:cond delay="0"/>
                                  </p:stCondLst>
                                  <p:childTnLst>
                                    <p:set>
                                      <p:cBhvr>
                                        <p:cTn id="105" dur="1" fill="hold">
                                          <p:stCondLst>
                                            <p:cond delay="0"/>
                                          </p:stCondLst>
                                        </p:cTn>
                                        <p:tgtEl>
                                          <p:spTgt spid="130"/>
                                        </p:tgtEl>
                                        <p:attrNameLst>
                                          <p:attrName>style.visibility</p:attrName>
                                        </p:attrNameLst>
                                      </p:cBhvr>
                                      <p:to>
                                        <p:strVal val="visible"/>
                                      </p:to>
                                    </p:set>
                                    <p:animEffect transition="in" filter="wipe(up)">
                                      <p:cBhvr>
                                        <p:cTn id="106" dur="500"/>
                                        <p:tgtEl>
                                          <p:spTgt spid="130"/>
                                        </p:tgtEl>
                                      </p:cBhvr>
                                    </p:animEffect>
                                  </p:childTnLst>
                                </p:cTn>
                              </p:par>
                            </p:childTnLst>
                          </p:cTn>
                        </p:par>
                        <p:par>
                          <p:cTn id="107" fill="hold">
                            <p:stCondLst>
                              <p:cond delay="9720"/>
                            </p:stCondLst>
                            <p:childTnLst>
                              <p:par>
                                <p:cTn id="108" presetID="42" presetClass="entr" presetSubtype="0" fill="hold" nodeType="afterEffect">
                                  <p:stCondLst>
                                    <p:cond delay="0"/>
                                  </p:stCondLst>
                                  <p:childTnLst>
                                    <p:set>
                                      <p:cBhvr>
                                        <p:cTn id="109" dur="1" fill="hold">
                                          <p:stCondLst>
                                            <p:cond delay="0"/>
                                          </p:stCondLst>
                                        </p:cTn>
                                        <p:tgtEl>
                                          <p:spTgt spid="143"/>
                                        </p:tgtEl>
                                        <p:attrNameLst>
                                          <p:attrName>style.visibility</p:attrName>
                                        </p:attrNameLst>
                                      </p:cBhvr>
                                      <p:to>
                                        <p:strVal val="visible"/>
                                      </p:to>
                                    </p:set>
                                    <p:animEffect transition="in" filter="fade">
                                      <p:cBhvr>
                                        <p:cTn id="110" dur="400"/>
                                        <p:tgtEl>
                                          <p:spTgt spid="143"/>
                                        </p:tgtEl>
                                      </p:cBhvr>
                                    </p:animEffect>
                                    <p:anim calcmode="lin" valueType="num">
                                      <p:cBhvr>
                                        <p:cTn id="111" dur="400" fill="hold"/>
                                        <p:tgtEl>
                                          <p:spTgt spid="143"/>
                                        </p:tgtEl>
                                        <p:attrNameLst>
                                          <p:attrName>ppt_x</p:attrName>
                                        </p:attrNameLst>
                                      </p:cBhvr>
                                      <p:tavLst>
                                        <p:tav tm="0">
                                          <p:val>
                                            <p:strVal val="#ppt_x"/>
                                          </p:val>
                                        </p:tav>
                                        <p:tav tm="100000">
                                          <p:val>
                                            <p:strVal val="#ppt_x"/>
                                          </p:val>
                                        </p:tav>
                                      </p:tavLst>
                                    </p:anim>
                                    <p:anim calcmode="lin" valueType="num">
                                      <p:cBhvr>
                                        <p:cTn id="112" dur="400" fill="hold"/>
                                        <p:tgtEl>
                                          <p:spTgt spid="143"/>
                                        </p:tgtEl>
                                        <p:attrNameLst>
                                          <p:attrName>ppt_y</p:attrName>
                                        </p:attrNameLst>
                                      </p:cBhvr>
                                      <p:tavLst>
                                        <p:tav tm="0">
                                          <p:val>
                                            <p:strVal val="#ppt_y+.1"/>
                                          </p:val>
                                        </p:tav>
                                        <p:tav tm="100000">
                                          <p:val>
                                            <p:strVal val="#ppt_y"/>
                                          </p:val>
                                        </p:tav>
                                      </p:tavLst>
                                    </p:anim>
                                  </p:childTnLst>
                                </p:cTn>
                              </p:par>
                            </p:childTnLst>
                          </p:cTn>
                        </p:par>
                        <p:par>
                          <p:cTn id="113" fill="hold">
                            <p:stCondLst>
                              <p:cond delay="10220"/>
                            </p:stCondLst>
                            <p:childTnLst>
                              <p:par>
                                <p:cTn id="114" presetID="22" presetClass="entr" presetSubtype="8" fill="hold" grpId="0" nodeType="afterEffect">
                                  <p:stCondLst>
                                    <p:cond delay="0"/>
                                  </p:stCondLst>
                                  <p:childTnLst>
                                    <p:set>
                                      <p:cBhvr>
                                        <p:cTn id="115" dur="1" fill="hold">
                                          <p:stCondLst>
                                            <p:cond delay="0"/>
                                          </p:stCondLst>
                                        </p:cTn>
                                        <p:tgtEl>
                                          <p:spTgt spid="134"/>
                                        </p:tgtEl>
                                        <p:attrNameLst>
                                          <p:attrName>style.visibility</p:attrName>
                                        </p:attrNameLst>
                                      </p:cBhvr>
                                      <p:to>
                                        <p:strVal val="visible"/>
                                      </p:to>
                                    </p:set>
                                    <p:animEffect transition="in" filter="wipe(left)">
                                      <p:cBhvr>
                                        <p:cTn id="116" dur="300"/>
                                        <p:tgtEl>
                                          <p:spTgt spid="134"/>
                                        </p:tgtEl>
                                      </p:cBhvr>
                                    </p:animEffect>
                                  </p:childTnLst>
                                </p:cTn>
                              </p:par>
                            </p:childTnLst>
                          </p:cTn>
                        </p:par>
                        <p:par>
                          <p:cTn id="117" fill="hold">
                            <p:stCondLst>
                              <p:cond delay="10720"/>
                            </p:stCondLst>
                            <p:childTnLst>
                              <p:par>
                                <p:cTn id="118" presetID="42" presetClass="entr" presetSubtype="0" fill="hold" nodeType="afterEffect">
                                  <p:stCondLst>
                                    <p:cond delay="0"/>
                                  </p:stCondLst>
                                  <p:childTnLst>
                                    <p:set>
                                      <p:cBhvr>
                                        <p:cTn id="119" dur="1" fill="hold">
                                          <p:stCondLst>
                                            <p:cond delay="0"/>
                                          </p:stCondLst>
                                        </p:cTn>
                                        <p:tgtEl>
                                          <p:spTgt spid="146"/>
                                        </p:tgtEl>
                                        <p:attrNameLst>
                                          <p:attrName>style.visibility</p:attrName>
                                        </p:attrNameLst>
                                      </p:cBhvr>
                                      <p:to>
                                        <p:strVal val="visible"/>
                                      </p:to>
                                    </p:set>
                                    <p:animEffect transition="in" filter="fade">
                                      <p:cBhvr>
                                        <p:cTn id="120" dur="400"/>
                                        <p:tgtEl>
                                          <p:spTgt spid="146"/>
                                        </p:tgtEl>
                                      </p:cBhvr>
                                    </p:animEffect>
                                    <p:anim calcmode="lin" valueType="num">
                                      <p:cBhvr>
                                        <p:cTn id="121" dur="400" fill="hold"/>
                                        <p:tgtEl>
                                          <p:spTgt spid="146"/>
                                        </p:tgtEl>
                                        <p:attrNameLst>
                                          <p:attrName>ppt_x</p:attrName>
                                        </p:attrNameLst>
                                      </p:cBhvr>
                                      <p:tavLst>
                                        <p:tav tm="0">
                                          <p:val>
                                            <p:strVal val="#ppt_x"/>
                                          </p:val>
                                        </p:tav>
                                        <p:tav tm="100000">
                                          <p:val>
                                            <p:strVal val="#ppt_x"/>
                                          </p:val>
                                        </p:tav>
                                      </p:tavLst>
                                    </p:anim>
                                    <p:anim calcmode="lin" valueType="num">
                                      <p:cBhvr>
                                        <p:cTn id="122" dur="400" fill="hold"/>
                                        <p:tgtEl>
                                          <p:spTgt spid="146"/>
                                        </p:tgtEl>
                                        <p:attrNameLst>
                                          <p:attrName>ppt_y</p:attrName>
                                        </p:attrNameLst>
                                      </p:cBhvr>
                                      <p:tavLst>
                                        <p:tav tm="0">
                                          <p:val>
                                            <p:strVal val="#ppt_y+.1"/>
                                          </p:val>
                                        </p:tav>
                                        <p:tav tm="100000">
                                          <p:val>
                                            <p:strVal val="#ppt_y"/>
                                          </p:val>
                                        </p:tav>
                                      </p:tavLst>
                                    </p:anim>
                                  </p:childTnLst>
                                </p:cTn>
                              </p:par>
                            </p:childTnLst>
                          </p:cTn>
                        </p:par>
                        <p:par>
                          <p:cTn id="123" fill="hold">
                            <p:stCondLst>
                              <p:cond delay="11220"/>
                            </p:stCondLst>
                            <p:childTnLst>
                              <p:par>
                                <p:cTn id="124" presetID="22" presetClass="entr" presetSubtype="8"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Effect transition="in" filter="wipe(left)">
                                      <p:cBhvr>
                                        <p:cTn id="126" dur="300"/>
                                        <p:tgtEl>
                                          <p:spTgt spid="135"/>
                                        </p:tgtEl>
                                      </p:cBhvr>
                                    </p:animEffect>
                                  </p:childTnLst>
                                </p:cTn>
                              </p:par>
                            </p:childTnLst>
                          </p:cTn>
                        </p:par>
                        <p:par>
                          <p:cTn id="127" fill="hold">
                            <p:stCondLst>
                              <p:cond delay="11720"/>
                            </p:stCondLst>
                            <p:childTnLst>
                              <p:par>
                                <p:cTn id="128" presetID="42" presetClass="entr" presetSubtype="0" fill="hold" nodeType="afterEffect">
                                  <p:stCondLst>
                                    <p:cond delay="0"/>
                                  </p:stCondLst>
                                  <p:childTnLst>
                                    <p:set>
                                      <p:cBhvr>
                                        <p:cTn id="129" dur="1" fill="hold">
                                          <p:stCondLst>
                                            <p:cond delay="0"/>
                                          </p:stCondLst>
                                        </p:cTn>
                                        <p:tgtEl>
                                          <p:spTgt spid="149"/>
                                        </p:tgtEl>
                                        <p:attrNameLst>
                                          <p:attrName>style.visibility</p:attrName>
                                        </p:attrNameLst>
                                      </p:cBhvr>
                                      <p:to>
                                        <p:strVal val="visible"/>
                                      </p:to>
                                    </p:set>
                                    <p:animEffect transition="in" filter="fade">
                                      <p:cBhvr>
                                        <p:cTn id="130" dur="400"/>
                                        <p:tgtEl>
                                          <p:spTgt spid="149"/>
                                        </p:tgtEl>
                                      </p:cBhvr>
                                    </p:animEffect>
                                    <p:anim calcmode="lin" valueType="num">
                                      <p:cBhvr>
                                        <p:cTn id="131" dur="400" fill="hold"/>
                                        <p:tgtEl>
                                          <p:spTgt spid="149"/>
                                        </p:tgtEl>
                                        <p:attrNameLst>
                                          <p:attrName>ppt_x</p:attrName>
                                        </p:attrNameLst>
                                      </p:cBhvr>
                                      <p:tavLst>
                                        <p:tav tm="0">
                                          <p:val>
                                            <p:strVal val="#ppt_x"/>
                                          </p:val>
                                        </p:tav>
                                        <p:tav tm="100000">
                                          <p:val>
                                            <p:strVal val="#ppt_x"/>
                                          </p:val>
                                        </p:tav>
                                      </p:tavLst>
                                    </p:anim>
                                    <p:anim calcmode="lin" valueType="num">
                                      <p:cBhvr>
                                        <p:cTn id="132" dur="400" fill="hold"/>
                                        <p:tgtEl>
                                          <p:spTgt spid="149"/>
                                        </p:tgtEl>
                                        <p:attrNameLst>
                                          <p:attrName>ppt_y</p:attrName>
                                        </p:attrNameLst>
                                      </p:cBhvr>
                                      <p:tavLst>
                                        <p:tav tm="0">
                                          <p:val>
                                            <p:strVal val="#ppt_y+.1"/>
                                          </p:val>
                                        </p:tav>
                                        <p:tav tm="100000">
                                          <p:val>
                                            <p:strVal val="#ppt_y"/>
                                          </p:val>
                                        </p:tav>
                                      </p:tavLst>
                                    </p:anim>
                                  </p:childTnLst>
                                </p:cTn>
                              </p:par>
                            </p:childTnLst>
                          </p:cTn>
                        </p:par>
                        <p:par>
                          <p:cTn id="133" fill="hold">
                            <p:stCondLst>
                              <p:cond delay="12220"/>
                            </p:stCondLst>
                            <p:childTnLst>
                              <p:par>
                                <p:cTn id="134" presetID="22" presetClass="entr" presetSubtype="1" fill="hold" grpId="0" nodeType="afterEffect">
                                  <p:stCondLst>
                                    <p:cond delay="0"/>
                                  </p:stCondLst>
                                  <p:childTnLst>
                                    <p:set>
                                      <p:cBhvr>
                                        <p:cTn id="135" dur="1" fill="hold">
                                          <p:stCondLst>
                                            <p:cond delay="0"/>
                                          </p:stCondLst>
                                        </p:cTn>
                                        <p:tgtEl>
                                          <p:spTgt spid="138"/>
                                        </p:tgtEl>
                                        <p:attrNameLst>
                                          <p:attrName>style.visibility</p:attrName>
                                        </p:attrNameLst>
                                      </p:cBhvr>
                                      <p:to>
                                        <p:strVal val="visible"/>
                                      </p:to>
                                    </p:set>
                                    <p:animEffect transition="in" filter="wipe(up)">
                                      <p:cBhvr>
                                        <p:cTn id="136" dur="500"/>
                                        <p:tgtEl>
                                          <p:spTgt spid="138"/>
                                        </p:tgtEl>
                                      </p:cBhvr>
                                    </p:animEffect>
                                  </p:childTnLst>
                                </p:cTn>
                              </p:par>
                            </p:childTnLst>
                          </p:cTn>
                        </p:par>
                        <p:par>
                          <p:cTn id="137" fill="hold">
                            <p:stCondLst>
                              <p:cond delay="12720"/>
                            </p:stCondLst>
                            <p:childTnLst>
                              <p:par>
                                <p:cTn id="138" presetID="42" presetClass="entr" presetSubtype="0" fill="hold" nodeType="afterEffect">
                                  <p:stCondLst>
                                    <p:cond delay="0"/>
                                  </p:stCondLst>
                                  <p:childTnLst>
                                    <p:set>
                                      <p:cBhvr>
                                        <p:cTn id="139" dur="1" fill="hold">
                                          <p:stCondLst>
                                            <p:cond delay="0"/>
                                          </p:stCondLst>
                                        </p:cTn>
                                        <p:tgtEl>
                                          <p:spTgt spid="152"/>
                                        </p:tgtEl>
                                        <p:attrNameLst>
                                          <p:attrName>style.visibility</p:attrName>
                                        </p:attrNameLst>
                                      </p:cBhvr>
                                      <p:to>
                                        <p:strVal val="visible"/>
                                      </p:to>
                                    </p:set>
                                    <p:animEffect transition="in" filter="fade">
                                      <p:cBhvr>
                                        <p:cTn id="140" dur="400"/>
                                        <p:tgtEl>
                                          <p:spTgt spid="152"/>
                                        </p:tgtEl>
                                      </p:cBhvr>
                                    </p:animEffect>
                                    <p:anim calcmode="lin" valueType="num">
                                      <p:cBhvr>
                                        <p:cTn id="141" dur="400" fill="hold"/>
                                        <p:tgtEl>
                                          <p:spTgt spid="152"/>
                                        </p:tgtEl>
                                        <p:attrNameLst>
                                          <p:attrName>ppt_x</p:attrName>
                                        </p:attrNameLst>
                                      </p:cBhvr>
                                      <p:tavLst>
                                        <p:tav tm="0">
                                          <p:val>
                                            <p:strVal val="#ppt_x"/>
                                          </p:val>
                                        </p:tav>
                                        <p:tav tm="100000">
                                          <p:val>
                                            <p:strVal val="#ppt_x"/>
                                          </p:val>
                                        </p:tav>
                                      </p:tavLst>
                                    </p:anim>
                                    <p:anim calcmode="lin" valueType="num">
                                      <p:cBhvr>
                                        <p:cTn id="142" dur="400" fill="hold"/>
                                        <p:tgtEl>
                                          <p:spTgt spid="152"/>
                                        </p:tgtEl>
                                        <p:attrNameLst>
                                          <p:attrName>ppt_y</p:attrName>
                                        </p:attrNameLst>
                                      </p:cBhvr>
                                      <p:tavLst>
                                        <p:tav tm="0">
                                          <p:val>
                                            <p:strVal val="#ppt_y+.1"/>
                                          </p:val>
                                        </p:tav>
                                        <p:tav tm="100000">
                                          <p:val>
                                            <p:strVal val="#ppt_y"/>
                                          </p:val>
                                        </p:tav>
                                      </p:tavLst>
                                    </p:anim>
                                  </p:childTnLst>
                                </p:cTn>
                              </p:par>
                            </p:childTnLst>
                          </p:cTn>
                        </p:par>
                        <p:par>
                          <p:cTn id="143" fill="hold">
                            <p:stCondLst>
                              <p:cond delay="13220"/>
                            </p:stCondLst>
                            <p:childTnLst>
                              <p:par>
                                <p:cTn id="144" presetID="22" presetClass="entr" presetSubtype="2" fill="hold" grpId="0" nodeType="afterEffect">
                                  <p:stCondLst>
                                    <p:cond delay="0"/>
                                  </p:stCondLst>
                                  <p:childTnLst>
                                    <p:set>
                                      <p:cBhvr>
                                        <p:cTn id="145" dur="1" fill="hold">
                                          <p:stCondLst>
                                            <p:cond delay="0"/>
                                          </p:stCondLst>
                                        </p:cTn>
                                        <p:tgtEl>
                                          <p:spTgt spid="137"/>
                                        </p:tgtEl>
                                        <p:attrNameLst>
                                          <p:attrName>style.visibility</p:attrName>
                                        </p:attrNameLst>
                                      </p:cBhvr>
                                      <p:to>
                                        <p:strVal val="visible"/>
                                      </p:to>
                                    </p:set>
                                    <p:animEffect transition="in" filter="wipe(right)">
                                      <p:cBhvr>
                                        <p:cTn id="146" dur="300"/>
                                        <p:tgtEl>
                                          <p:spTgt spid="137"/>
                                        </p:tgtEl>
                                      </p:cBhvr>
                                    </p:animEffect>
                                  </p:childTnLst>
                                </p:cTn>
                              </p:par>
                            </p:childTnLst>
                          </p:cTn>
                        </p:par>
                        <p:par>
                          <p:cTn id="147" fill="hold">
                            <p:stCondLst>
                              <p:cond delay="13720"/>
                            </p:stCondLst>
                            <p:childTnLst>
                              <p:par>
                                <p:cTn id="148" presetID="42" presetClass="entr" presetSubtype="0" fill="hold" nodeType="afterEffect">
                                  <p:stCondLst>
                                    <p:cond delay="0"/>
                                  </p:stCondLst>
                                  <p:childTnLst>
                                    <p:set>
                                      <p:cBhvr>
                                        <p:cTn id="149" dur="1" fill="hold">
                                          <p:stCondLst>
                                            <p:cond delay="0"/>
                                          </p:stCondLst>
                                        </p:cTn>
                                        <p:tgtEl>
                                          <p:spTgt spid="155"/>
                                        </p:tgtEl>
                                        <p:attrNameLst>
                                          <p:attrName>style.visibility</p:attrName>
                                        </p:attrNameLst>
                                      </p:cBhvr>
                                      <p:to>
                                        <p:strVal val="visible"/>
                                      </p:to>
                                    </p:set>
                                    <p:animEffect transition="in" filter="fade">
                                      <p:cBhvr>
                                        <p:cTn id="150" dur="400"/>
                                        <p:tgtEl>
                                          <p:spTgt spid="155"/>
                                        </p:tgtEl>
                                      </p:cBhvr>
                                    </p:animEffect>
                                    <p:anim calcmode="lin" valueType="num">
                                      <p:cBhvr>
                                        <p:cTn id="151" dur="400" fill="hold"/>
                                        <p:tgtEl>
                                          <p:spTgt spid="155"/>
                                        </p:tgtEl>
                                        <p:attrNameLst>
                                          <p:attrName>ppt_x</p:attrName>
                                        </p:attrNameLst>
                                      </p:cBhvr>
                                      <p:tavLst>
                                        <p:tav tm="0">
                                          <p:val>
                                            <p:strVal val="#ppt_x"/>
                                          </p:val>
                                        </p:tav>
                                        <p:tav tm="100000">
                                          <p:val>
                                            <p:strVal val="#ppt_x"/>
                                          </p:val>
                                        </p:tav>
                                      </p:tavLst>
                                    </p:anim>
                                    <p:anim calcmode="lin" valueType="num">
                                      <p:cBhvr>
                                        <p:cTn id="152" dur="400" fill="hold"/>
                                        <p:tgtEl>
                                          <p:spTgt spid="155"/>
                                        </p:tgtEl>
                                        <p:attrNameLst>
                                          <p:attrName>ppt_y</p:attrName>
                                        </p:attrNameLst>
                                      </p:cBhvr>
                                      <p:tavLst>
                                        <p:tav tm="0">
                                          <p:val>
                                            <p:strVal val="#ppt_y+.1"/>
                                          </p:val>
                                        </p:tav>
                                        <p:tav tm="100000">
                                          <p:val>
                                            <p:strVal val="#ppt_y"/>
                                          </p:val>
                                        </p:tav>
                                      </p:tavLst>
                                    </p:anim>
                                  </p:childTnLst>
                                </p:cTn>
                              </p:par>
                            </p:childTnLst>
                          </p:cTn>
                        </p:par>
                        <p:par>
                          <p:cTn id="153" fill="hold">
                            <p:stCondLst>
                              <p:cond delay="14220"/>
                            </p:stCondLst>
                            <p:childTnLst>
                              <p:par>
                                <p:cTn id="154" presetID="22" presetClass="entr" presetSubtype="2" fill="hold" grpId="0" nodeType="afterEffect">
                                  <p:stCondLst>
                                    <p:cond delay="0"/>
                                  </p:stCondLst>
                                  <p:childTnLst>
                                    <p:set>
                                      <p:cBhvr>
                                        <p:cTn id="155" dur="1" fill="hold">
                                          <p:stCondLst>
                                            <p:cond delay="0"/>
                                          </p:stCondLst>
                                        </p:cTn>
                                        <p:tgtEl>
                                          <p:spTgt spid="136"/>
                                        </p:tgtEl>
                                        <p:attrNameLst>
                                          <p:attrName>style.visibility</p:attrName>
                                        </p:attrNameLst>
                                      </p:cBhvr>
                                      <p:to>
                                        <p:strVal val="visible"/>
                                      </p:to>
                                    </p:set>
                                    <p:animEffect transition="in" filter="wipe(right)">
                                      <p:cBhvr>
                                        <p:cTn id="156" dur="300"/>
                                        <p:tgtEl>
                                          <p:spTgt spid="136"/>
                                        </p:tgtEl>
                                      </p:cBhvr>
                                    </p:animEffect>
                                  </p:childTnLst>
                                </p:cTn>
                              </p:par>
                            </p:childTnLst>
                          </p:cTn>
                        </p:par>
                        <p:par>
                          <p:cTn id="157" fill="hold">
                            <p:stCondLst>
                              <p:cond delay="14720"/>
                            </p:stCondLst>
                            <p:childTnLst>
                              <p:par>
                                <p:cTn id="158" presetID="42" presetClass="entr" presetSubtype="0" fill="hold" nodeType="afterEffect">
                                  <p:stCondLst>
                                    <p:cond delay="0"/>
                                  </p:stCondLst>
                                  <p:childTnLst>
                                    <p:set>
                                      <p:cBhvr>
                                        <p:cTn id="159" dur="1" fill="hold">
                                          <p:stCondLst>
                                            <p:cond delay="0"/>
                                          </p:stCondLst>
                                        </p:cTn>
                                        <p:tgtEl>
                                          <p:spTgt spid="158"/>
                                        </p:tgtEl>
                                        <p:attrNameLst>
                                          <p:attrName>style.visibility</p:attrName>
                                        </p:attrNameLst>
                                      </p:cBhvr>
                                      <p:to>
                                        <p:strVal val="visible"/>
                                      </p:to>
                                    </p:set>
                                    <p:animEffect transition="in" filter="fade">
                                      <p:cBhvr>
                                        <p:cTn id="160" dur="400"/>
                                        <p:tgtEl>
                                          <p:spTgt spid="158"/>
                                        </p:tgtEl>
                                      </p:cBhvr>
                                    </p:animEffect>
                                    <p:anim calcmode="lin" valueType="num">
                                      <p:cBhvr>
                                        <p:cTn id="161" dur="400" fill="hold"/>
                                        <p:tgtEl>
                                          <p:spTgt spid="158"/>
                                        </p:tgtEl>
                                        <p:attrNameLst>
                                          <p:attrName>ppt_x</p:attrName>
                                        </p:attrNameLst>
                                      </p:cBhvr>
                                      <p:tavLst>
                                        <p:tav tm="0">
                                          <p:val>
                                            <p:strVal val="#ppt_x"/>
                                          </p:val>
                                        </p:tav>
                                        <p:tav tm="100000">
                                          <p:val>
                                            <p:strVal val="#ppt_x"/>
                                          </p:val>
                                        </p:tav>
                                      </p:tavLst>
                                    </p:anim>
                                    <p:anim calcmode="lin" valueType="num">
                                      <p:cBhvr>
                                        <p:cTn id="162" dur="400" fill="hold"/>
                                        <p:tgtEl>
                                          <p:spTgt spid="158"/>
                                        </p:tgtEl>
                                        <p:attrNameLst>
                                          <p:attrName>ppt_y</p:attrName>
                                        </p:attrNameLst>
                                      </p:cBhvr>
                                      <p:tavLst>
                                        <p:tav tm="0">
                                          <p:val>
                                            <p:strVal val="#ppt_y+.1"/>
                                          </p:val>
                                        </p:tav>
                                        <p:tav tm="100000">
                                          <p:val>
                                            <p:strVal val="#ppt_y"/>
                                          </p:val>
                                        </p:tav>
                                      </p:tavLst>
                                    </p:anim>
                                  </p:childTnLst>
                                </p:cTn>
                              </p:par>
                            </p:childTnLst>
                          </p:cTn>
                        </p:par>
                        <p:par>
                          <p:cTn id="163" fill="hold">
                            <p:stCondLst>
                              <p:cond delay="15220"/>
                            </p:stCondLst>
                            <p:childTnLst>
                              <p:par>
                                <p:cTn id="164" presetID="22" presetClass="entr" presetSubtype="1" fill="hold" nodeType="afterEffect">
                                  <p:stCondLst>
                                    <p:cond delay="0"/>
                                  </p:stCondLst>
                                  <p:childTnLst>
                                    <p:set>
                                      <p:cBhvr>
                                        <p:cTn id="165" dur="1" fill="hold">
                                          <p:stCondLst>
                                            <p:cond delay="0"/>
                                          </p:stCondLst>
                                        </p:cTn>
                                        <p:tgtEl>
                                          <p:spTgt spid="139"/>
                                        </p:tgtEl>
                                        <p:attrNameLst>
                                          <p:attrName>style.visibility</p:attrName>
                                        </p:attrNameLst>
                                      </p:cBhvr>
                                      <p:to>
                                        <p:strVal val="visible"/>
                                      </p:to>
                                    </p:set>
                                    <p:animEffect transition="in" filter="wipe(up)">
                                      <p:cBhvr>
                                        <p:cTn id="166" dur="500"/>
                                        <p:tgtEl>
                                          <p:spTgt spid="139"/>
                                        </p:tgtEl>
                                      </p:cBhvr>
                                    </p:animEffect>
                                  </p:childTnLst>
                                </p:cTn>
                              </p:par>
                            </p:childTnLst>
                          </p:cTn>
                        </p:par>
                        <p:par>
                          <p:cTn id="167" fill="hold">
                            <p:stCondLst>
                              <p:cond delay="15720"/>
                            </p:stCondLst>
                            <p:childTnLst>
                              <p:par>
                                <p:cTn id="168" presetID="31" presetClass="entr" presetSubtype="0" fill="hold" nodeType="afterEffect">
                                  <p:stCondLst>
                                    <p:cond delay="0"/>
                                  </p:stCondLst>
                                  <p:childTnLst>
                                    <p:set>
                                      <p:cBhvr>
                                        <p:cTn id="169" dur="1" fill="hold">
                                          <p:stCondLst>
                                            <p:cond delay="0"/>
                                          </p:stCondLst>
                                        </p:cTn>
                                        <p:tgtEl>
                                          <p:spTgt spid="161"/>
                                        </p:tgtEl>
                                        <p:attrNameLst>
                                          <p:attrName>style.visibility</p:attrName>
                                        </p:attrNameLst>
                                      </p:cBhvr>
                                      <p:to>
                                        <p:strVal val="visible"/>
                                      </p:to>
                                    </p:set>
                                    <p:anim calcmode="lin" valueType="num">
                                      <p:cBhvr>
                                        <p:cTn id="170" dur="400" fill="hold"/>
                                        <p:tgtEl>
                                          <p:spTgt spid="161"/>
                                        </p:tgtEl>
                                        <p:attrNameLst>
                                          <p:attrName>ppt_w</p:attrName>
                                        </p:attrNameLst>
                                      </p:cBhvr>
                                      <p:tavLst>
                                        <p:tav tm="0">
                                          <p:val>
                                            <p:fltVal val="0"/>
                                          </p:val>
                                        </p:tav>
                                        <p:tav tm="100000">
                                          <p:val>
                                            <p:strVal val="#ppt_w"/>
                                          </p:val>
                                        </p:tav>
                                      </p:tavLst>
                                    </p:anim>
                                    <p:anim calcmode="lin" valueType="num">
                                      <p:cBhvr>
                                        <p:cTn id="171" dur="400" fill="hold"/>
                                        <p:tgtEl>
                                          <p:spTgt spid="161"/>
                                        </p:tgtEl>
                                        <p:attrNameLst>
                                          <p:attrName>ppt_h</p:attrName>
                                        </p:attrNameLst>
                                      </p:cBhvr>
                                      <p:tavLst>
                                        <p:tav tm="0">
                                          <p:val>
                                            <p:fltVal val="0"/>
                                          </p:val>
                                        </p:tav>
                                        <p:tav tm="100000">
                                          <p:val>
                                            <p:strVal val="#ppt_h"/>
                                          </p:val>
                                        </p:tav>
                                      </p:tavLst>
                                    </p:anim>
                                    <p:anim calcmode="lin" valueType="num">
                                      <p:cBhvr>
                                        <p:cTn id="172" dur="400" fill="hold"/>
                                        <p:tgtEl>
                                          <p:spTgt spid="161"/>
                                        </p:tgtEl>
                                        <p:attrNameLst>
                                          <p:attrName>style.rotation</p:attrName>
                                        </p:attrNameLst>
                                      </p:cBhvr>
                                      <p:tavLst>
                                        <p:tav tm="0">
                                          <p:val>
                                            <p:fltVal val="90"/>
                                          </p:val>
                                        </p:tav>
                                        <p:tav tm="100000">
                                          <p:val>
                                            <p:fltVal val="0"/>
                                          </p:val>
                                        </p:tav>
                                      </p:tavLst>
                                    </p:anim>
                                    <p:animEffect transition="in" filter="fade">
                                      <p:cBhvr>
                                        <p:cTn id="173" dur="400"/>
                                        <p:tgtEl>
                                          <p:spTgt spid="161"/>
                                        </p:tgtEl>
                                      </p:cBhvr>
                                    </p:animEffect>
                                  </p:childTnLst>
                                </p:cTn>
                              </p:par>
                              <p:par>
                                <p:cTn id="174" presetID="8" presetClass="emph" presetSubtype="0" fill="hold" nodeType="withEffect">
                                  <p:stCondLst>
                                    <p:cond delay="0"/>
                                  </p:stCondLst>
                                  <p:childTnLst>
                                    <p:animRot by="-21600000">
                                      <p:cBhvr>
                                        <p:cTn id="175" dur="400" fill="hold"/>
                                        <p:tgtEl>
                                          <p:spTgt spid="1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92" grpId="0" animBg="1"/>
      <p:bldP spid="93" grpId="0" animBg="1"/>
      <p:bldP spid="94" grpId="0" animBg="1"/>
      <p:bldP spid="95" grpId="0" animBg="1"/>
      <p:bldP spid="96" grpId="0" animBg="1"/>
      <p:bldP spid="102" grpId="0" animBg="1"/>
      <p:bldP spid="134" grpId="0" animBg="1"/>
      <p:bldP spid="135" grpId="0" animBg="1"/>
      <p:bldP spid="136" grpId="0" animBg="1"/>
      <p:bldP spid="137" grpId="0" animBg="1"/>
      <p:bldP spid="1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lang="zh-CN" altLang="en-US" kern="0" dirty="0">
                <a:solidFill>
                  <a:schemeClr val="accent3"/>
                </a:solidFill>
                <a:effectLst>
                  <a:outerShdw blurRad="38100" dist="38100" dir="2700000" algn="tl">
                    <a:srgbClr val="000000">
                      <a:alpha val="43137"/>
                    </a:srgbClr>
                  </a:outerShdw>
                </a:effectLst>
              </a:rPr>
              <a:t>党员发展工作</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五</a:t>
            </a:r>
          </a:p>
        </p:txBody>
      </p:sp>
      <p:sp>
        <p:nvSpPr>
          <p:cNvPr id="85" name="TextBox 3"/>
          <p:cNvSpPr txBox="1"/>
          <p:nvPr/>
        </p:nvSpPr>
        <p:spPr>
          <a:xfrm>
            <a:off x="4408402" y="806452"/>
            <a:ext cx="2954655" cy="461665"/>
          </a:xfrm>
          <a:prstGeom prst="rect">
            <a:avLst/>
          </a:prstGeom>
          <a:noFill/>
        </p:spPr>
        <p:txBody>
          <a:bodyPr wrap="none" rtlCol="0">
            <a:spAutoFit/>
          </a:bodyPr>
          <a:lstStyle>
            <a:defPPr>
              <a:defRPr lang="zh-CN"/>
            </a:defPPr>
            <a:lvl1pPr>
              <a:defRPr sz="2400" b="1">
                <a:latin typeface="+mj-ea"/>
                <a:ea typeface="+mj-ea"/>
              </a:defRPr>
            </a:lvl1pPr>
          </a:lstStyle>
          <a:p>
            <a:r>
              <a:rPr lang="zh-CN" altLang="en-US" dirty="0"/>
              <a:t>预备党员转正流程图</a:t>
            </a:r>
          </a:p>
        </p:txBody>
      </p:sp>
      <p:grpSp>
        <p:nvGrpSpPr>
          <p:cNvPr id="84" name="组合 83"/>
          <p:cNvGrpSpPr/>
          <p:nvPr/>
        </p:nvGrpSpPr>
        <p:grpSpPr>
          <a:xfrm>
            <a:off x="2522538" y="1909763"/>
            <a:ext cx="3257550" cy="409576"/>
            <a:chOff x="1512888" y="1909763"/>
            <a:chExt cx="3257550" cy="409576"/>
          </a:xfrm>
        </p:grpSpPr>
        <p:sp>
          <p:nvSpPr>
            <p:cNvPr id="86" name="Line 22"/>
            <p:cNvSpPr>
              <a:spLocks noChangeShapeType="1"/>
            </p:cNvSpPr>
            <p:nvPr/>
          </p:nvSpPr>
          <p:spPr bwMode="auto">
            <a:xfrm>
              <a:off x="4770438" y="1909763"/>
              <a:ext cx="0" cy="184150"/>
            </a:xfrm>
            <a:prstGeom prst="line">
              <a:avLst/>
            </a:prstGeom>
            <a:solidFill>
              <a:schemeClr val="accent2"/>
            </a:solidFill>
            <a:ln w="1270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64" name="Line 23"/>
            <p:cNvSpPr>
              <a:spLocks noChangeShapeType="1"/>
            </p:cNvSpPr>
            <p:nvPr/>
          </p:nvSpPr>
          <p:spPr bwMode="auto">
            <a:xfrm flipH="1">
              <a:off x="1519238" y="2089151"/>
              <a:ext cx="3248025" cy="0"/>
            </a:xfrm>
            <a:prstGeom prst="line">
              <a:avLst/>
            </a:prstGeom>
            <a:solidFill>
              <a:schemeClr val="accent2"/>
            </a:solidFill>
            <a:ln w="1270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65" name="Line 24"/>
            <p:cNvSpPr>
              <a:spLocks noChangeShapeType="1"/>
            </p:cNvSpPr>
            <p:nvPr/>
          </p:nvSpPr>
          <p:spPr bwMode="auto">
            <a:xfrm>
              <a:off x="1512888" y="2085976"/>
              <a:ext cx="0" cy="233363"/>
            </a:xfrm>
            <a:prstGeom prst="line">
              <a:avLst/>
            </a:prstGeom>
            <a:solidFill>
              <a:schemeClr val="accent2"/>
            </a:solidFill>
            <a:ln w="1270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grpSp>
      <p:sp>
        <p:nvSpPr>
          <p:cNvPr id="166" name="Line 25"/>
          <p:cNvSpPr>
            <a:spLocks noChangeShapeType="1"/>
          </p:cNvSpPr>
          <p:nvPr/>
        </p:nvSpPr>
        <p:spPr bwMode="auto">
          <a:xfrm flipH="1">
            <a:off x="3324226" y="2536826"/>
            <a:ext cx="436562" cy="0"/>
          </a:xfrm>
          <a:prstGeom prst="line">
            <a:avLst/>
          </a:prstGeom>
          <a:solidFill>
            <a:schemeClr val="accent2"/>
          </a:solidFill>
          <a:ln w="12700" cap="flat">
            <a:solidFill>
              <a:schemeClr val="accent1">
                <a:lumMod val="75000"/>
              </a:schemeClr>
            </a:solidFill>
            <a:prstDash val="solid"/>
            <a:miter lim="800000"/>
            <a:headEnd type="triangl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sp>
        <p:nvSpPr>
          <p:cNvPr id="167" name="Line 26"/>
          <p:cNvSpPr>
            <a:spLocks noChangeShapeType="1"/>
          </p:cNvSpPr>
          <p:nvPr/>
        </p:nvSpPr>
        <p:spPr bwMode="auto">
          <a:xfrm flipH="1">
            <a:off x="5389563" y="2536826"/>
            <a:ext cx="438150" cy="0"/>
          </a:xfrm>
          <a:prstGeom prst="line">
            <a:avLst/>
          </a:prstGeom>
          <a:solidFill>
            <a:schemeClr val="accent2"/>
          </a:solidFill>
          <a:ln w="12700" cap="flat">
            <a:solidFill>
              <a:schemeClr val="accent1">
                <a:lumMod val="75000"/>
              </a:schemeClr>
            </a:solidFill>
            <a:prstDash val="solid"/>
            <a:miter lim="800000"/>
            <a:headEnd type="triangl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sp>
        <p:nvSpPr>
          <p:cNvPr id="168" name="Line 27"/>
          <p:cNvSpPr>
            <a:spLocks noChangeShapeType="1"/>
          </p:cNvSpPr>
          <p:nvPr/>
        </p:nvSpPr>
        <p:spPr bwMode="auto">
          <a:xfrm flipH="1">
            <a:off x="7443788" y="2536826"/>
            <a:ext cx="438150" cy="0"/>
          </a:xfrm>
          <a:prstGeom prst="line">
            <a:avLst/>
          </a:prstGeom>
          <a:solidFill>
            <a:schemeClr val="accent2"/>
          </a:solidFill>
          <a:ln w="12700" cap="flat">
            <a:solidFill>
              <a:schemeClr val="accent1">
                <a:lumMod val="75000"/>
              </a:schemeClr>
            </a:solidFill>
            <a:prstDash val="solid"/>
            <a:miter lim="800000"/>
            <a:headEnd type="triangl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sp>
        <p:nvSpPr>
          <p:cNvPr id="169" name="Line 28"/>
          <p:cNvSpPr>
            <a:spLocks noChangeShapeType="1"/>
          </p:cNvSpPr>
          <p:nvPr/>
        </p:nvSpPr>
        <p:spPr bwMode="auto">
          <a:xfrm flipV="1">
            <a:off x="8672513" y="2763838"/>
            <a:ext cx="0" cy="381000"/>
          </a:xfrm>
          <a:prstGeom prst="line">
            <a:avLst/>
          </a:prstGeom>
          <a:solidFill>
            <a:schemeClr val="accent2"/>
          </a:solidFill>
          <a:ln w="12700" cap="flat">
            <a:solidFill>
              <a:schemeClr val="accent1">
                <a:lumMod val="75000"/>
              </a:schemeClr>
            </a:solidFill>
            <a:prstDash val="solid"/>
            <a:miter lim="800000"/>
            <a:headEnd type="triangl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sp>
        <p:nvSpPr>
          <p:cNvPr id="170" name="Line 29"/>
          <p:cNvSpPr>
            <a:spLocks noChangeShapeType="1"/>
          </p:cNvSpPr>
          <p:nvPr/>
        </p:nvSpPr>
        <p:spPr bwMode="auto">
          <a:xfrm>
            <a:off x="7443788" y="3376613"/>
            <a:ext cx="438150" cy="0"/>
          </a:xfrm>
          <a:prstGeom prst="line">
            <a:avLst/>
          </a:prstGeom>
          <a:solidFill>
            <a:schemeClr val="accent2"/>
          </a:solidFill>
          <a:ln w="12700" cap="flat">
            <a:solidFill>
              <a:schemeClr val="accent1">
                <a:lumMod val="75000"/>
              </a:schemeClr>
            </a:solidFill>
            <a:prstDash val="solid"/>
            <a:miter lim="800000"/>
            <a:headEnd type="triangl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sp>
        <p:nvSpPr>
          <p:cNvPr id="171" name="Line 30"/>
          <p:cNvSpPr>
            <a:spLocks noChangeShapeType="1"/>
          </p:cNvSpPr>
          <p:nvPr/>
        </p:nvSpPr>
        <p:spPr bwMode="auto">
          <a:xfrm>
            <a:off x="5389563" y="3376613"/>
            <a:ext cx="438150" cy="0"/>
          </a:xfrm>
          <a:prstGeom prst="line">
            <a:avLst/>
          </a:prstGeom>
          <a:solidFill>
            <a:schemeClr val="accent2"/>
          </a:solidFill>
          <a:ln w="12700" cap="flat">
            <a:solidFill>
              <a:schemeClr val="accent1">
                <a:lumMod val="75000"/>
              </a:schemeClr>
            </a:solidFill>
            <a:prstDash val="solid"/>
            <a:miter lim="800000"/>
            <a:headEnd type="triangl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sp>
        <p:nvSpPr>
          <p:cNvPr id="172" name="Line 31"/>
          <p:cNvSpPr>
            <a:spLocks noChangeShapeType="1"/>
          </p:cNvSpPr>
          <p:nvPr/>
        </p:nvSpPr>
        <p:spPr bwMode="auto">
          <a:xfrm>
            <a:off x="3335338" y="3376613"/>
            <a:ext cx="438150" cy="0"/>
          </a:xfrm>
          <a:prstGeom prst="line">
            <a:avLst/>
          </a:prstGeom>
          <a:solidFill>
            <a:schemeClr val="accent2"/>
          </a:solidFill>
          <a:ln w="12700" cap="flat">
            <a:solidFill>
              <a:schemeClr val="accent1">
                <a:lumMod val="75000"/>
              </a:schemeClr>
            </a:solidFill>
            <a:prstDash val="solid"/>
            <a:miter lim="800000"/>
            <a:headEnd type="triangl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grpSp>
        <p:nvGrpSpPr>
          <p:cNvPr id="173" name="组合 172"/>
          <p:cNvGrpSpPr/>
          <p:nvPr/>
        </p:nvGrpSpPr>
        <p:grpSpPr>
          <a:xfrm>
            <a:off x="2484438" y="3592513"/>
            <a:ext cx="3300413" cy="377826"/>
            <a:chOff x="1474788" y="3592513"/>
            <a:chExt cx="3300413" cy="377826"/>
          </a:xfrm>
        </p:grpSpPr>
        <p:sp>
          <p:nvSpPr>
            <p:cNvPr id="174" name="Line 32"/>
            <p:cNvSpPr>
              <a:spLocks noChangeShapeType="1"/>
            </p:cNvSpPr>
            <p:nvPr/>
          </p:nvSpPr>
          <p:spPr bwMode="auto">
            <a:xfrm>
              <a:off x="1474788" y="3592513"/>
              <a:ext cx="0" cy="169863"/>
            </a:xfrm>
            <a:prstGeom prst="line">
              <a:avLst/>
            </a:prstGeom>
            <a:solidFill>
              <a:schemeClr val="accent2"/>
            </a:solidFill>
            <a:ln w="1270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75" name="Line 33"/>
            <p:cNvSpPr>
              <a:spLocks noChangeShapeType="1"/>
            </p:cNvSpPr>
            <p:nvPr/>
          </p:nvSpPr>
          <p:spPr bwMode="auto">
            <a:xfrm>
              <a:off x="1476376" y="3757613"/>
              <a:ext cx="3292475" cy="0"/>
            </a:xfrm>
            <a:prstGeom prst="line">
              <a:avLst/>
            </a:prstGeom>
            <a:solidFill>
              <a:schemeClr val="accent2"/>
            </a:solidFill>
            <a:ln w="1270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76" name="Line 34"/>
            <p:cNvSpPr>
              <a:spLocks noChangeShapeType="1"/>
            </p:cNvSpPr>
            <p:nvPr/>
          </p:nvSpPr>
          <p:spPr bwMode="auto">
            <a:xfrm>
              <a:off x="4775201" y="3756026"/>
              <a:ext cx="0" cy="214313"/>
            </a:xfrm>
            <a:prstGeom prst="line">
              <a:avLst/>
            </a:prstGeom>
            <a:solidFill>
              <a:schemeClr val="accent2"/>
            </a:solidFill>
            <a:ln w="12700" cap="flat">
              <a:solidFill>
                <a:schemeClr val="accent1">
                  <a:lumMod val="75000"/>
                </a:schemeClr>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grpSp>
      <p:grpSp>
        <p:nvGrpSpPr>
          <p:cNvPr id="177" name="组合 176"/>
          <p:cNvGrpSpPr/>
          <p:nvPr/>
        </p:nvGrpSpPr>
        <p:grpSpPr>
          <a:xfrm>
            <a:off x="2484438" y="4403726"/>
            <a:ext cx="3300413" cy="554037"/>
            <a:chOff x="1474788" y="4403726"/>
            <a:chExt cx="3300413" cy="554037"/>
          </a:xfrm>
        </p:grpSpPr>
        <p:sp>
          <p:nvSpPr>
            <p:cNvPr id="178" name="Line 35"/>
            <p:cNvSpPr>
              <a:spLocks noChangeShapeType="1"/>
            </p:cNvSpPr>
            <p:nvPr/>
          </p:nvSpPr>
          <p:spPr bwMode="auto">
            <a:xfrm>
              <a:off x="4775201" y="4403726"/>
              <a:ext cx="0" cy="249238"/>
            </a:xfrm>
            <a:prstGeom prst="line">
              <a:avLst/>
            </a:prstGeom>
            <a:solidFill>
              <a:schemeClr val="accent2"/>
            </a:solidFill>
            <a:ln w="1270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79" name="Line 36"/>
            <p:cNvSpPr>
              <a:spLocks noChangeShapeType="1"/>
            </p:cNvSpPr>
            <p:nvPr/>
          </p:nvSpPr>
          <p:spPr bwMode="auto">
            <a:xfrm flipH="1">
              <a:off x="1481138" y="4646613"/>
              <a:ext cx="3292475" cy="0"/>
            </a:xfrm>
            <a:prstGeom prst="line">
              <a:avLst/>
            </a:prstGeom>
            <a:solidFill>
              <a:schemeClr val="accent2"/>
            </a:solidFill>
            <a:ln w="1270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80" name="Line 37"/>
            <p:cNvSpPr>
              <a:spLocks noChangeShapeType="1"/>
            </p:cNvSpPr>
            <p:nvPr/>
          </p:nvSpPr>
          <p:spPr bwMode="auto">
            <a:xfrm>
              <a:off x="1474788" y="4643438"/>
              <a:ext cx="0" cy="314325"/>
            </a:xfrm>
            <a:prstGeom prst="line">
              <a:avLst/>
            </a:prstGeom>
            <a:solidFill>
              <a:schemeClr val="accent2"/>
            </a:solidFill>
            <a:ln w="12700" cap="flat">
              <a:solidFill>
                <a:schemeClr val="accent1">
                  <a:lumMod val="75000"/>
                </a:schemeClr>
              </a:solidFill>
              <a:prstDash val="solid"/>
              <a:miter lim="800000"/>
              <a:headEnd type="none" w="med" len="med"/>
              <a:tailEnd type="triangle" w="med" len="med"/>
            </a:ln>
          </p:spPr>
          <p:txBody>
            <a:bodyPr vert="horz" wrap="square" lIns="91440" tIns="45720" rIns="91440" bIns="45720" numCol="1" anchor="t" anchorCtr="0" compatLnSpc="1"/>
            <a:lstStyle/>
            <a:p>
              <a:endParaRPr lang="zh-CN" altLang="en-US">
                <a:solidFill>
                  <a:schemeClr val="bg1"/>
                </a:solidFill>
              </a:endParaRPr>
            </a:p>
          </p:txBody>
        </p:sp>
      </p:grpSp>
      <p:sp>
        <p:nvSpPr>
          <p:cNvPr id="181" name="Line 38"/>
          <p:cNvSpPr>
            <a:spLocks noChangeShapeType="1"/>
          </p:cNvSpPr>
          <p:nvPr/>
        </p:nvSpPr>
        <p:spPr bwMode="auto">
          <a:xfrm flipH="1">
            <a:off x="2790826" y="5232554"/>
            <a:ext cx="247650" cy="0"/>
          </a:xfrm>
          <a:prstGeom prst="line">
            <a:avLst/>
          </a:prstGeom>
          <a:solidFill>
            <a:schemeClr val="accent2"/>
          </a:solidFill>
          <a:ln w="12700" cap="flat">
            <a:solidFill>
              <a:schemeClr val="accent1">
                <a:lumMod val="75000"/>
              </a:schemeClr>
            </a:solidFill>
            <a:prstDash val="solid"/>
            <a:miter lim="800000"/>
            <a:headEnd type="triangl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sp>
        <p:nvSpPr>
          <p:cNvPr id="182" name="Line 39"/>
          <p:cNvSpPr>
            <a:spLocks noChangeShapeType="1"/>
          </p:cNvSpPr>
          <p:nvPr/>
        </p:nvSpPr>
        <p:spPr bwMode="auto">
          <a:xfrm flipH="1">
            <a:off x="4129088" y="5232554"/>
            <a:ext cx="247650" cy="0"/>
          </a:xfrm>
          <a:prstGeom prst="line">
            <a:avLst/>
          </a:prstGeom>
          <a:solidFill>
            <a:schemeClr val="accent2"/>
          </a:solidFill>
          <a:ln w="12700" cap="flat">
            <a:solidFill>
              <a:schemeClr val="accent1">
                <a:lumMod val="75000"/>
              </a:schemeClr>
            </a:solidFill>
            <a:prstDash val="solid"/>
            <a:miter lim="800000"/>
            <a:headEnd type="triangl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sp>
        <p:nvSpPr>
          <p:cNvPr id="183" name="Line 40"/>
          <p:cNvSpPr>
            <a:spLocks noChangeShapeType="1"/>
          </p:cNvSpPr>
          <p:nvPr/>
        </p:nvSpPr>
        <p:spPr bwMode="auto">
          <a:xfrm flipH="1">
            <a:off x="5475288" y="5232554"/>
            <a:ext cx="247650" cy="0"/>
          </a:xfrm>
          <a:prstGeom prst="line">
            <a:avLst/>
          </a:prstGeom>
          <a:solidFill>
            <a:schemeClr val="accent2"/>
          </a:solidFill>
          <a:ln w="12700" cap="flat">
            <a:solidFill>
              <a:schemeClr val="accent1">
                <a:lumMod val="75000"/>
              </a:schemeClr>
            </a:solidFill>
            <a:prstDash val="solid"/>
            <a:miter lim="800000"/>
            <a:headEnd type="triangl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sp>
        <p:nvSpPr>
          <p:cNvPr id="184" name="Line 41"/>
          <p:cNvSpPr>
            <a:spLocks noChangeShapeType="1"/>
          </p:cNvSpPr>
          <p:nvPr/>
        </p:nvSpPr>
        <p:spPr bwMode="auto">
          <a:xfrm flipH="1">
            <a:off x="6813551" y="5232554"/>
            <a:ext cx="247650" cy="0"/>
          </a:xfrm>
          <a:prstGeom prst="line">
            <a:avLst/>
          </a:prstGeom>
          <a:solidFill>
            <a:schemeClr val="accent2"/>
          </a:solidFill>
          <a:ln w="12700" cap="flat">
            <a:solidFill>
              <a:schemeClr val="accent1">
                <a:lumMod val="75000"/>
              </a:schemeClr>
            </a:solidFill>
            <a:prstDash val="solid"/>
            <a:miter lim="800000"/>
            <a:headEnd type="triangl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grpSp>
        <p:nvGrpSpPr>
          <p:cNvPr id="185" name="组合 184"/>
          <p:cNvGrpSpPr/>
          <p:nvPr/>
        </p:nvGrpSpPr>
        <p:grpSpPr>
          <a:xfrm>
            <a:off x="5881688" y="5493983"/>
            <a:ext cx="3078163" cy="554037"/>
            <a:chOff x="4872038" y="5493983"/>
            <a:chExt cx="3078163" cy="554037"/>
          </a:xfrm>
        </p:grpSpPr>
        <p:sp>
          <p:nvSpPr>
            <p:cNvPr id="186" name="Line 42"/>
            <p:cNvSpPr>
              <a:spLocks noChangeShapeType="1"/>
            </p:cNvSpPr>
            <p:nvPr/>
          </p:nvSpPr>
          <p:spPr bwMode="auto">
            <a:xfrm>
              <a:off x="7950201" y="5493983"/>
              <a:ext cx="0" cy="249238"/>
            </a:xfrm>
            <a:prstGeom prst="line">
              <a:avLst/>
            </a:prstGeom>
            <a:solidFill>
              <a:schemeClr val="accent2"/>
            </a:solidFill>
            <a:ln w="1270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87" name="Line 43"/>
            <p:cNvSpPr>
              <a:spLocks noChangeShapeType="1"/>
            </p:cNvSpPr>
            <p:nvPr/>
          </p:nvSpPr>
          <p:spPr bwMode="auto">
            <a:xfrm flipH="1">
              <a:off x="4876801" y="5736870"/>
              <a:ext cx="3071812" cy="0"/>
            </a:xfrm>
            <a:prstGeom prst="line">
              <a:avLst/>
            </a:prstGeom>
            <a:solidFill>
              <a:schemeClr val="accent2"/>
            </a:solidFill>
            <a:ln w="1270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88" name="Line 44"/>
            <p:cNvSpPr>
              <a:spLocks noChangeShapeType="1"/>
            </p:cNvSpPr>
            <p:nvPr/>
          </p:nvSpPr>
          <p:spPr bwMode="auto">
            <a:xfrm flipV="1">
              <a:off x="4872038" y="5733695"/>
              <a:ext cx="0" cy="314325"/>
            </a:xfrm>
            <a:prstGeom prst="line">
              <a:avLst/>
            </a:prstGeom>
            <a:solidFill>
              <a:schemeClr val="accent2"/>
            </a:solidFill>
            <a:ln w="12700" cap="flat">
              <a:solidFill>
                <a:schemeClr val="accent1">
                  <a:lumMod val="75000"/>
                </a:schemeClr>
              </a:solidFill>
              <a:prstDash val="solid"/>
              <a:miter lim="800000"/>
              <a:headEnd type="triangl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grpSp>
      <p:sp>
        <p:nvSpPr>
          <p:cNvPr id="189" name="Line 45"/>
          <p:cNvSpPr>
            <a:spLocks noChangeShapeType="1"/>
          </p:cNvSpPr>
          <p:nvPr/>
        </p:nvSpPr>
        <p:spPr bwMode="auto">
          <a:xfrm flipH="1">
            <a:off x="8153401" y="5232554"/>
            <a:ext cx="247650" cy="0"/>
          </a:xfrm>
          <a:prstGeom prst="line">
            <a:avLst/>
          </a:prstGeom>
          <a:solidFill>
            <a:schemeClr val="accent2"/>
          </a:solidFill>
          <a:ln w="12700" cap="flat">
            <a:solidFill>
              <a:schemeClr val="accent1">
                <a:lumMod val="75000"/>
              </a:schemeClr>
            </a:solidFill>
            <a:prstDash val="solid"/>
            <a:miter lim="800000"/>
            <a:headEnd type="triangle" w="med" len="med"/>
            <a:tailEnd type="none" w="med" len="med"/>
          </a:ln>
        </p:spPr>
        <p:txBody>
          <a:bodyPr vert="horz" wrap="square" lIns="91440" tIns="45720" rIns="91440" bIns="45720" numCol="1" anchor="t" anchorCtr="0" compatLnSpc="1"/>
          <a:lstStyle/>
          <a:p>
            <a:endParaRPr lang="zh-CN" altLang="en-US">
              <a:solidFill>
                <a:schemeClr val="bg1"/>
              </a:solidFill>
            </a:endParaRPr>
          </a:p>
        </p:txBody>
      </p:sp>
      <p:grpSp>
        <p:nvGrpSpPr>
          <p:cNvPr id="190" name="组合 189"/>
          <p:cNvGrpSpPr/>
          <p:nvPr/>
        </p:nvGrpSpPr>
        <p:grpSpPr>
          <a:xfrm>
            <a:off x="4541838" y="1490663"/>
            <a:ext cx="2554287" cy="427038"/>
            <a:chOff x="3532188" y="1490663"/>
            <a:chExt cx="2554287" cy="427038"/>
          </a:xfrm>
        </p:grpSpPr>
        <p:sp>
          <p:nvSpPr>
            <p:cNvPr id="191" name="Rectangle 5"/>
            <p:cNvSpPr>
              <a:spLocks noChangeArrowheads="1"/>
            </p:cNvSpPr>
            <p:nvPr/>
          </p:nvSpPr>
          <p:spPr bwMode="auto">
            <a:xfrm>
              <a:off x="3532188" y="1490663"/>
              <a:ext cx="2554287" cy="427038"/>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92" name="TextBox 50"/>
            <p:cNvSpPr txBox="1"/>
            <p:nvPr/>
          </p:nvSpPr>
          <p:spPr>
            <a:xfrm>
              <a:off x="4059377" y="1534905"/>
              <a:ext cx="1415772" cy="338554"/>
            </a:xfrm>
            <a:prstGeom prst="rect">
              <a:avLst/>
            </a:prstGeom>
            <a:noFill/>
          </p:spPr>
          <p:txBody>
            <a:bodyPr wrap="none" rtlCol="0">
              <a:spAutoFit/>
            </a:bodyPr>
            <a:lstStyle/>
            <a:p>
              <a:pPr algn="ctr"/>
              <a:r>
                <a:rPr lang="zh-CN" altLang="en-US" sz="1600" dirty="0">
                  <a:solidFill>
                    <a:schemeClr val="bg1"/>
                  </a:solidFill>
                  <a:latin typeface="+mj-ea"/>
                  <a:ea typeface="+mj-ea"/>
                </a:rPr>
                <a:t>确定发展对象</a:t>
              </a:r>
            </a:p>
          </p:txBody>
        </p:sp>
      </p:grpSp>
      <p:grpSp>
        <p:nvGrpSpPr>
          <p:cNvPr id="193" name="组合 192"/>
          <p:cNvGrpSpPr/>
          <p:nvPr/>
        </p:nvGrpSpPr>
        <p:grpSpPr>
          <a:xfrm>
            <a:off x="1727201" y="2324101"/>
            <a:ext cx="1587500" cy="428625"/>
            <a:chOff x="717551" y="2324101"/>
            <a:chExt cx="1587500" cy="428625"/>
          </a:xfrm>
        </p:grpSpPr>
        <p:sp>
          <p:nvSpPr>
            <p:cNvPr id="194" name="Rectangle 6"/>
            <p:cNvSpPr>
              <a:spLocks noChangeArrowheads="1"/>
            </p:cNvSpPr>
            <p:nvPr/>
          </p:nvSpPr>
          <p:spPr bwMode="auto">
            <a:xfrm>
              <a:off x="717551" y="2324101"/>
              <a:ext cx="1587500" cy="428625"/>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95" name="TextBox 52"/>
            <p:cNvSpPr txBox="1"/>
            <p:nvPr/>
          </p:nvSpPr>
          <p:spPr>
            <a:xfrm>
              <a:off x="797562" y="2381066"/>
              <a:ext cx="1415772" cy="338554"/>
            </a:xfrm>
            <a:prstGeom prst="rect">
              <a:avLst/>
            </a:prstGeom>
            <a:noFill/>
          </p:spPr>
          <p:txBody>
            <a:bodyPr wrap="none" rtlCol="0">
              <a:spAutoFit/>
            </a:bodyPr>
            <a:lstStyle/>
            <a:p>
              <a:pPr algn="ctr"/>
              <a:r>
                <a:rPr lang="zh-CN" altLang="en-US" sz="1600" dirty="0">
                  <a:solidFill>
                    <a:schemeClr val="bg1"/>
                  </a:solidFill>
                  <a:latin typeface="+mj-ea"/>
                  <a:ea typeface="+mj-ea"/>
                </a:rPr>
                <a:t>确定发展对象</a:t>
              </a:r>
            </a:p>
          </p:txBody>
        </p:sp>
      </p:grpSp>
      <p:grpSp>
        <p:nvGrpSpPr>
          <p:cNvPr id="196" name="组合 195"/>
          <p:cNvGrpSpPr/>
          <p:nvPr/>
        </p:nvGrpSpPr>
        <p:grpSpPr>
          <a:xfrm>
            <a:off x="3787776" y="2324101"/>
            <a:ext cx="1587500" cy="428625"/>
            <a:chOff x="2778126" y="2324101"/>
            <a:chExt cx="1587500" cy="428625"/>
          </a:xfrm>
        </p:grpSpPr>
        <p:sp>
          <p:nvSpPr>
            <p:cNvPr id="197" name="Rectangle 7"/>
            <p:cNvSpPr>
              <a:spLocks noChangeArrowheads="1"/>
            </p:cNvSpPr>
            <p:nvPr/>
          </p:nvSpPr>
          <p:spPr bwMode="auto">
            <a:xfrm>
              <a:off x="2778126" y="2324101"/>
              <a:ext cx="1587500" cy="428625"/>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98" name="TextBox 53"/>
            <p:cNvSpPr txBox="1"/>
            <p:nvPr/>
          </p:nvSpPr>
          <p:spPr>
            <a:xfrm>
              <a:off x="2872023" y="2381066"/>
              <a:ext cx="1415772" cy="338554"/>
            </a:xfrm>
            <a:prstGeom prst="rect">
              <a:avLst/>
            </a:prstGeom>
            <a:noFill/>
          </p:spPr>
          <p:txBody>
            <a:bodyPr wrap="none" rtlCol="0">
              <a:spAutoFit/>
            </a:bodyPr>
            <a:lstStyle/>
            <a:p>
              <a:pPr algn="ctr"/>
              <a:r>
                <a:rPr lang="zh-CN" altLang="en-US" sz="1600" dirty="0">
                  <a:solidFill>
                    <a:schemeClr val="bg1"/>
                  </a:solidFill>
                  <a:latin typeface="+mj-ea"/>
                  <a:ea typeface="+mj-ea"/>
                </a:rPr>
                <a:t>党内生活锻炼</a:t>
              </a:r>
            </a:p>
          </p:txBody>
        </p:sp>
      </p:grpSp>
      <p:grpSp>
        <p:nvGrpSpPr>
          <p:cNvPr id="199" name="组合 198"/>
          <p:cNvGrpSpPr/>
          <p:nvPr/>
        </p:nvGrpSpPr>
        <p:grpSpPr>
          <a:xfrm>
            <a:off x="5848351" y="2324101"/>
            <a:ext cx="1585912" cy="428625"/>
            <a:chOff x="4838701" y="2324101"/>
            <a:chExt cx="1585912" cy="428625"/>
          </a:xfrm>
        </p:grpSpPr>
        <p:sp>
          <p:nvSpPr>
            <p:cNvPr id="200" name="Rectangle 8"/>
            <p:cNvSpPr>
              <a:spLocks noChangeArrowheads="1"/>
            </p:cNvSpPr>
            <p:nvPr/>
          </p:nvSpPr>
          <p:spPr bwMode="auto">
            <a:xfrm>
              <a:off x="4838701" y="2324101"/>
              <a:ext cx="1585912" cy="428625"/>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01" name="TextBox 54"/>
            <p:cNvSpPr txBox="1"/>
            <p:nvPr/>
          </p:nvSpPr>
          <p:spPr>
            <a:xfrm>
              <a:off x="4932835" y="2381066"/>
              <a:ext cx="1415772" cy="338554"/>
            </a:xfrm>
            <a:prstGeom prst="rect">
              <a:avLst/>
            </a:prstGeom>
            <a:noFill/>
          </p:spPr>
          <p:txBody>
            <a:bodyPr wrap="none" rtlCol="0">
              <a:spAutoFit/>
            </a:bodyPr>
            <a:lstStyle/>
            <a:p>
              <a:pPr algn="ctr"/>
              <a:r>
                <a:rPr lang="zh-CN" altLang="en-US" sz="1600" dirty="0">
                  <a:solidFill>
                    <a:schemeClr val="bg1"/>
                  </a:solidFill>
                  <a:latin typeface="+mj-ea"/>
                  <a:ea typeface="+mj-ea"/>
                </a:rPr>
                <a:t>分配适当工作</a:t>
              </a:r>
            </a:p>
          </p:txBody>
        </p:sp>
      </p:grpSp>
      <p:grpSp>
        <p:nvGrpSpPr>
          <p:cNvPr id="202" name="组合 201"/>
          <p:cNvGrpSpPr/>
          <p:nvPr/>
        </p:nvGrpSpPr>
        <p:grpSpPr>
          <a:xfrm>
            <a:off x="7907338" y="2324101"/>
            <a:ext cx="2007466" cy="428625"/>
            <a:chOff x="6897688" y="2324101"/>
            <a:chExt cx="1587500" cy="428625"/>
          </a:xfrm>
        </p:grpSpPr>
        <p:sp>
          <p:nvSpPr>
            <p:cNvPr id="203" name="Rectangle 9"/>
            <p:cNvSpPr>
              <a:spLocks noChangeArrowheads="1"/>
            </p:cNvSpPr>
            <p:nvPr/>
          </p:nvSpPr>
          <p:spPr bwMode="auto">
            <a:xfrm>
              <a:off x="6897688" y="2324101"/>
              <a:ext cx="1587500" cy="428625"/>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04" name="TextBox 55"/>
            <p:cNvSpPr txBox="1"/>
            <p:nvPr/>
          </p:nvSpPr>
          <p:spPr>
            <a:xfrm>
              <a:off x="7007295" y="2381066"/>
              <a:ext cx="1415772" cy="338554"/>
            </a:xfrm>
            <a:prstGeom prst="rect">
              <a:avLst/>
            </a:prstGeom>
            <a:noFill/>
          </p:spPr>
          <p:txBody>
            <a:bodyPr wrap="none" rtlCol="0">
              <a:spAutoFit/>
            </a:bodyPr>
            <a:lstStyle/>
            <a:p>
              <a:pPr algn="ctr"/>
              <a:r>
                <a:rPr lang="zh-CN" altLang="en-US" sz="1600" dirty="0">
                  <a:solidFill>
                    <a:schemeClr val="bg1"/>
                  </a:solidFill>
                  <a:latin typeface="+mj-ea"/>
                  <a:ea typeface="+mj-ea"/>
                </a:rPr>
                <a:t>定期考察写实</a:t>
              </a:r>
            </a:p>
          </p:txBody>
        </p:sp>
      </p:grpSp>
      <p:grpSp>
        <p:nvGrpSpPr>
          <p:cNvPr id="205" name="组合 204"/>
          <p:cNvGrpSpPr/>
          <p:nvPr/>
        </p:nvGrpSpPr>
        <p:grpSpPr>
          <a:xfrm>
            <a:off x="1704621" y="3159126"/>
            <a:ext cx="1620957" cy="427038"/>
            <a:chOff x="694971" y="3159126"/>
            <a:chExt cx="1620957" cy="427038"/>
          </a:xfrm>
        </p:grpSpPr>
        <p:sp>
          <p:nvSpPr>
            <p:cNvPr id="206" name="Rectangle 10"/>
            <p:cNvSpPr>
              <a:spLocks noChangeArrowheads="1"/>
            </p:cNvSpPr>
            <p:nvPr/>
          </p:nvSpPr>
          <p:spPr bwMode="auto">
            <a:xfrm>
              <a:off x="717551" y="3159126"/>
              <a:ext cx="1587500" cy="427038"/>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07" name="TextBox 56"/>
            <p:cNvSpPr txBox="1"/>
            <p:nvPr/>
          </p:nvSpPr>
          <p:spPr>
            <a:xfrm>
              <a:off x="694971" y="3199932"/>
              <a:ext cx="1620957" cy="338554"/>
            </a:xfrm>
            <a:prstGeom prst="rect">
              <a:avLst/>
            </a:prstGeom>
            <a:noFill/>
          </p:spPr>
          <p:txBody>
            <a:bodyPr wrap="none" rtlCol="0">
              <a:spAutoFit/>
            </a:bodyPr>
            <a:lstStyle/>
            <a:p>
              <a:pPr algn="ctr"/>
              <a:r>
                <a:rPr lang="zh-CN" altLang="en-US" sz="1600" dirty="0">
                  <a:solidFill>
                    <a:schemeClr val="bg1"/>
                  </a:solidFill>
                  <a:latin typeface="+mj-ea"/>
                  <a:ea typeface="+mj-ea"/>
                </a:rPr>
                <a:t>支委会提出意见</a:t>
              </a:r>
            </a:p>
          </p:txBody>
        </p:sp>
      </p:grpSp>
      <p:grpSp>
        <p:nvGrpSpPr>
          <p:cNvPr id="208" name="组合 207"/>
          <p:cNvGrpSpPr/>
          <p:nvPr/>
        </p:nvGrpSpPr>
        <p:grpSpPr>
          <a:xfrm>
            <a:off x="3779081" y="3159126"/>
            <a:ext cx="1620957" cy="427038"/>
            <a:chOff x="2769431" y="3159126"/>
            <a:chExt cx="1620957" cy="427038"/>
          </a:xfrm>
        </p:grpSpPr>
        <p:sp>
          <p:nvSpPr>
            <p:cNvPr id="209" name="Rectangle 11"/>
            <p:cNvSpPr>
              <a:spLocks noChangeArrowheads="1"/>
            </p:cNvSpPr>
            <p:nvPr/>
          </p:nvSpPr>
          <p:spPr bwMode="auto">
            <a:xfrm>
              <a:off x="2778126" y="3159126"/>
              <a:ext cx="1587500" cy="427038"/>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10" name="TextBox 57"/>
            <p:cNvSpPr txBox="1"/>
            <p:nvPr/>
          </p:nvSpPr>
          <p:spPr>
            <a:xfrm>
              <a:off x="2769431" y="3199932"/>
              <a:ext cx="1620957" cy="338554"/>
            </a:xfrm>
            <a:prstGeom prst="rect">
              <a:avLst/>
            </a:prstGeom>
            <a:noFill/>
          </p:spPr>
          <p:txBody>
            <a:bodyPr wrap="none" rtlCol="0">
              <a:spAutoFit/>
            </a:bodyPr>
            <a:lstStyle/>
            <a:p>
              <a:pPr algn="ctr"/>
              <a:r>
                <a:rPr lang="zh-CN" altLang="en-US" sz="1600" dirty="0">
                  <a:solidFill>
                    <a:schemeClr val="bg1"/>
                  </a:solidFill>
                  <a:latin typeface="+mj-ea"/>
                  <a:ea typeface="+mj-ea"/>
                </a:rPr>
                <a:t>征求党内外意见</a:t>
              </a:r>
            </a:p>
          </p:txBody>
        </p:sp>
      </p:grpSp>
      <p:grpSp>
        <p:nvGrpSpPr>
          <p:cNvPr id="211" name="组合 210"/>
          <p:cNvGrpSpPr/>
          <p:nvPr/>
        </p:nvGrpSpPr>
        <p:grpSpPr>
          <a:xfrm>
            <a:off x="5839893" y="3159126"/>
            <a:ext cx="1620957" cy="427038"/>
            <a:chOff x="4830243" y="3159126"/>
            <a:chExt cx="1620957" cy="427038"/>
          </a:xfrm>
        </p:grpSpPr>
        <p:sp>
          <p:nvSpPr>
            <p:cNvPr id="212" name="Rectangle 12"/>
            <p:cNvSpPr>
              <a:spLocks noChangeArrowheads="1"/>
            </p:cNvSpPr>
            <p:nvPr/>
          </p:nvSpPr>
          <p:spPr bwMode="auto">
            <a:xfrm>
              <a:off x="4838701" y="3159126"/>
              <a:ext cx="1585912" cy="427038"/>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13" name="TextBox 58"/>
            <p:cNvSpPr txBox="1"/>
            <p:nvPr/>
          </p:nvSpPr>
          <p:spPr>
            <a:xfrm>
              <a:off x="4830243" y="3199932"/>
              <a:ext cx="1620957" cy="338554"/>
            </a:xfrm>
            <a:prstGeom prst="rect">
              <a:avLst/>
            </a:prstGeom>
            <a:noFill/>
          </p:spPr>
          <p:txBody>
            <a:bodyPr wrap="none" rtlCol="0">
              <a:spAutoFit/>
            </a:bodyPr>
            <a:lstStyle/>
            <a:p>
              <a:pPr algn="ctr"/>
              <a:r>
                <a:rPr lang="zh-CN" altLang="en-US" sz="1600" dirty="0">
                  <a:solidFill>
                    <a:schemeClr val="bg1"/>
                  </a:solidFill>
                  <a:latin typeface="+mj-ea"/>
                  <a:ea typeface="+mj-ea"/>
                </a:rPr>
                <a:t>党小组提出意见</a:t>
              </a:r>
            </a:p>
          </p:txBody>
        </p:sp>
      </p:grpSp>
      <p:grpSp>
        <p:nvGrpSpPr>
          <p:cNvPr id="214" name="组合 213"/>
          <p:cNvGrpSpPr/>
          <p:nvPr/>
        </p:nvGrpSpPr>
        <p:grpSpPr>
          <a:xfrm>
            <a:off x="7907337" y="3159126"/>
            <a:ext cx="2007467" cy="427038"/>
            <a:chOff x="6897687" y="3159126"/>
            <a:chExt cx="2007467" cy="427038"/>
          </a:xfrm>
        </p:grpSpPr>
        <p:sp>
          <p:nvSpPr>
            <p:cNvPr id="215" name="Rectangle 13"/>
            <p:cNvSpPr>
              <a:spLocks noChangeArrowheads="1"/>
            </p:cNvSpPr>
            <p:nvPr/>
          </p:nvSpPr>
          <p:spPr bwMode="auto">
            <a:xfrm>
              <a:off x="6897687" y="3159126"/>
              <a:ext cx="2007467" cy="427038"/>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16" name="TextBox 59"/>
            <p:cNvSpPr txBox="1"/>
            <p:nvPr/>
          </p:nvSpPr>
          <p:spPr>
            <a:xfrm>
              <a:off x="6988349" y="3199932"/>
              <a:ext cx="1826142" cy="338554"/>
            </a:xfrm>
            <a:prstGeom prst="rect">
              <a:avLst/>
            </a:prstGeom>
            <a:noFill/>
          </p:spPr>
          <p:txBody>
            <a:bodyPr wrap="none" rtlCol="0">
              <a:spAutoFit/>
            </a:bodyPr>
            <a:lstStyle/>
            <a:p>
              <a:pPr algn="ctr"/>
              <a:r>
                <a:rPr lang="zh-CN" altLang="en-US" sz="1600" dirty="0">
                  <a:solidFill>
                    <a:schemeClr val="bg1"/>
                  </a:solidFill>
                  <a:latin typeface="+mj-ea"/>
                  <a:ea typeface="+mj-ea"/>
                </a:rPr>
                <a:t>本人提出转正申请</a:t>
              </a:r>
            </a:p>
          </p:txBody>
        </p:sp>
      </p:grpSp>
      <p:grpSp>
        <p:nvGrpSpPr>
          <p:cNvPr id="217" name="组合 216"/>
          <p:cNvGrpSpPr/>
          <p:nvPr/>
        </p:nvGrpSpPr>
        <p:grpSpPr>
          <a:xfrm>
            <a:off x="4541838" y="3970338"/>
            <a:ext cx="2554287" cy="428625"/>
            <a:chOff x="3532188" y="3970338"/>
            <a:chExt cx="2554287" cy="428625"/>
          </a:xfrm>
        </p:grpSpPr>
        <p:sp>
          <p:nvSpPr>
            <p:cNvPr id="218" name="Rectangle 14"/>
            <p:cNvSpPr>
              <a:spLocks noChangeArrowheads="1"/>
            </p:cNvSpPr>
            <p:nvPr/>
          </p:nvSpPr>
          <p:spPr bwMode="auto">
            <a:xfrm>
              <a:off x="3532188" y="3970338"/>
              <a:ext cx="2554287" cy="428625"/>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19" name="TextBox 60"/>
            <p:cNvSpPr txBox="1"/>
            <p:nvPr/>
          </p:nvSpPr>
          <p:spPr>
            <a:xfrm>
              <a:off x="3720446" y="4018798"/>
              <a:ext cx="2236510" cy="338554"/>
            </a:xfrm>
            <a:prstGeom prst="rect">
              <a:avLst/>
            </a:prstGeom>
            <a:noFill/>
          </p:spPr>
          <p:txBody>
            <a:bodyPr wrap="none" rtlCol="0">
              <a:spAutoFit/>
            </a:bodyPr>
            <a:lstStyle/>
            <a:p>
              <a:pPr algn="ctr"/>
              <a:r>
                <a:rPr lang="zh-CN" altLang="en-US" sz="1600" dirty="0">
                  <a:solidFill>
                    <a:schemeClr val="bg1"/>
                  </a:solidFill>
                  <a:latin typeface="+mj-ea"/>
                  <a:ea typeface="+mj-ea"/>
                </a:rPr>
                <a:t>召开支部党员大会讨论</a:t>
              </a:r>
            </a:p>
          </p:txBody>
        </p:sp>
      </p:grpSp>
      <p:grpSp>
        <p:nvGrpSpPr>
          <p:cNvPr id="220" name="组合 219"/>
          <p:cNvGrpSpPr/>
          <p:nvPr/>
        </p:nvGrpSpPr>
        <p:grpSpPr>
          <a:xfrm>
            <a:off x="1727201" y="4951413"/>
            <a:ext cx="1038225" cy="591125"/>
            <a:chOff x="717551" y="4951413"/>
            <a:chExt cx="1038225" cy="591125"/>
          </a:xfrm>
        </p:grpSpPr>
        <p:sp>
          <p:nvSpPr>
            <p:cNvPr id="221" name="Rectangle 15"/>
            <p:cNvSpPr>
              <a:spLocks noChangeArrowheads="1"/>
            </p:cNvSpPr>
            <p:nvPr/>
          </p:nvSpPr>
          <p:spPr bwMode="auto">
            <a:xfrm>
              <a:off x="717551" y="4951413"/>
              <a:ext cx="1038225" cy="562283"/>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22" name="TextBox 61"/>
            <p:cNvSpPr txBox="1"/>
            <p:nvPr/>
          </p:nvSpPr>
          <p:spPr>
            <a:xfrm>
              <a:off x="797562" y="4957763"/>
              <a:ext cx="908408" cy="584775"/>
            </a:xfrm>
            <a:prstGeom prst="rect">
              <a:avLst/>
            </a:prstGeom>
            <a:noFill/>
          </p:spPr>
          <p:txBody>
            <a:bodyPr wrap="square" rtlCol="0">
              <a:spAutoFit/>
            </a:bodyPr>
            <a:lstStyle/>
            <a:p>
              <a:pPr algn="ctr"/>
              <a:r>
                <a:rPr lang="zh-CN" altLang="en-US" sz="1600" dirty="0">
                  <a:solidFill>
                    <a:schemeClr val="bg1"/>
                  </a:solidFill>
                  <a:latin typeface="+mj-ea"/>
                  <a:ea typeface="+mj-ea"/>
                </a:rPr>
                <a:t>申请人汇报</a:t>
              </a:r>
            </a:p>
          </p:txBody>
        </p:sp>
      </p:grpSp>
      <p:grpSp>
        <p:nvGrpSpPr>
          <p:cNvPr id="223" name="组合 222"/>
          <p:cNvGrpSpPr/>
          <p:nvPr/>
        </p:nvGrpSpPr>
        <p:grpSpPr>
          <a:xfrm>
            <a:off x="3068638" y="4951413"/>
            <a:ext cx="1039053" cy="591125"/>
            <a:chOff x="2058988" y="4951413"/>
            <a:chExt cx="1039053" cy="591125"/>
          </a:xfrm>
        </p:grpSpPr>
        <p:sp>
          <p:nvSpPr>
            <p:cNvPr id="224" name="Rectangle 16"/>
            <p:cNvSpPr>
              <a:spLocks noChangeArrowheads="1"/>
            </p:cNvSpPr>
            <p:nvPr/>
          </p:nvSpPr>
          <p:spPr bwMode="auto">
            <a:xfrm>
              <a:off x="2058988" y="4951413"/>
              <a:ext cx="1038225" cy="562283"/>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25" name="TextBox 62"/>
            <p:cNvSpPr txBox="1"/>
            <p:nvPr/>
          </p:nvSpPr>
          <p:spPr>
            <a:xfrm>
              <a:off x="2094098" y="4957763"/>
              <a:ext cx="1003943" cy="584775"/>
            </a:xfrm>
            <a:prstGeom prst="rect">
              <a:avLst/>
            </a:prstGeom>
            <a:noFill/>
          </p:spPr>
          <p:txBody>
            <a:bodyPr wrap="square" rtlCol="0">
              <a:spAutoFit/>
            </a:bodyPr>
            <a:lstStyle/>
            <a:p>
              <a:pPr algn="ctr"/>
              <a:r>
                <a:rPr lang="zh-CN" altLang="en-US" sz="1600" dirty="0">
                  <a:solidFill>
                    <a:schemeClr val="bg1"/>
                  </a:solidFill>
                  <a:latin typeface="+mj-ea"/>
                  <a:ea typeface="+mj-ea"/>
                </a:rPr>
                <a:t>党小组发表意见</a:t>
              </a:r>
            </a:p>
          </p:txBody>
        </p:sp>
      </p:grpSp>
      <p:grpSp>
        <p:nvGrpSpPr>
          <p:cNvPr id="226" name="组合 225"/>
          <p:cNvGrpSpPr/>
          <p:nvPr/>
        </p:nvGrpSpPr>
        <p:grpSpPr>
          <a:xfrm>
            <a:off x="4410076" y="4951413"/>
            <a:ext cx="1038225" cy="591125"/>
            <a:chOff x="3400426" y="4951413"/>
            <a:chExt cx="1038225" cy="591125"/>
          </a:xfrm>
        </p:grpSpPr>
        <p:sp>
          <p:nvSpPr>
            <p:cNvPr id="227" name="Rectangle 17"/>
            <p:cNvSpPr>
              <a:spLocks noChangeArrowheads="1"/>
            </p:cNvSpPr>
            <p:nvPr/>
          </p:nvSpPr>
          <p:spPr bwMode="auto">
            <a:xfrm>
              <a:off x="3400426" y="4951413"/>
              <a:ext cx="1038225" cy="562283"/>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28" name="TextBox 63"/>
            <p:cNvSpPr txBox="1"/>
            <p:nvPr/>
          </p:nvSpPr>
          <p:spPr>
            <a:xfrm>
              <a:off x="3411485" y="4957763"/>
              <a:ext cx="1003943" cy="584775"/>
            </a:xfrm>
            <a:prstGeom prst="rect">
              <a:avLst/>
            </a:prstGeom>
            <a:noFill/>
          </p:spPr>
          <p:txBody>
            <a:bodyPr wrap="square" rtlCol="0">
              <a:spAutoFit/>
            </a:bodyPr>
            <a:lstStyle/>
            <a:p>
              <a:pPr algn="ctr"/>
              <a:r>
                <a:rPr lang="zh-CN" altLang="en-US" sz="1600" dirty="0">
                  <a:solidFill>
                    <a:schemeClr val="bg1"/>
                  </a:solidFill>
                  <a:latin typeface="+mj-ea"/>
                  <a:ea typeface="+mj-ea"/>
                </a:rPr>
                <a:t>支委会发表意见</a:t>
              </a:r>
            </a:p>
          </p:txBody>
        </p:sp>
      </p:grpSp>
      <p:grpSp>
        <p:nvGrpSpPr>
          <p:cNvPr id="229" name="组合 228"/>
          <p:cNvGrpSpPr/>
          <p:nvPr/>
        </p:nvGrpSpPr>
        <p:grpSpPr>
          <a:xfrm>
            <a:off x="5751513" y="4951413"/>
            <a:ext cx="1038225" cy="591125"/>
            <a:chOff x="4741863" y="4951413"/>
            <a:chExt cx="1038225" cy="591125"/>
          </a:xfrm>
        </p:grpSpPr>
        <p:sp>
          <p:nvSpPr>
            <p:cNvPr id="230" name="Rectangle 18"/>
            <p:cNvSpPr>
              <a:spLocks noChangeArrowheads="1"/>
            </p:cNvSpPr>
            <p:nvPr/>
          </p:nvSpPr>
          <p:spPr bwMode="auto">
            <a:xfrm>
              <a:off x="4741863" y="4951413"/>
              <a:ext cx="1038225" cy="562283"/>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31" name="TextBox 64"/>
            <p:cNvSpPr txBox="1"/>
            <p:nvPr/>
          </p:nvSpPr>
          <p:spPr>
            <a:xfrm>
              <a:off x="4800699" y="4957763"/>
              <a:ext cx="941291" cy="584775"/>
            </a:xfrm>
            <a:prstGeom prst="rect">
              <a:avLst/>
            </a:prstGeom>
            <a:noFill/>
            <a:ln>
              <a:noFill/>
            </a:ln>
          </p:spPr>
          <p:txBody>
            <a:bodyPr wrap="square" rtlCol="0">
              <a:spAutoFit/>
            </a:bodyPr>
            <a:lstStyle/>
            <a:p>
              <a:pPr algn="ctr"/>
              <a:r>
                <a:rPr lang="zh-CN" altLang="en-US" sz="1600" dirty="0">
                  <a:solidFill>
                    <a:schemeClr val="bg1"/>
                  </a:solidFill>
                  <a:latin typeface="+mj-ea"/>
                  <a:ea typeface="+mj-ea"/>
                </a:rPr>
                <a:t>党员发表意见</a:t>
              </a:r>
            </a:p>
          </p:txBody>
        </p:sp>
      </p:grpSp>
      <p:grpSp>
        <p:nvGrpSpPr>
          <p:cNvPr id="232" name="组合 231"/>
          <p:cNvGrpSpPr/>
          <p:nvPr/>
        </p:nvGrpSpPr>
        <p:grpSpPr>
          <a:xfrm>
            <a:off x="7092951" y="4951413"/>
            <a:ext cx="1038225" cy="591125"/>
            <a:chOff x="6083301" y="4951413"/>
            <a:chExt cx="1038225" cy="591125"/>
          </a:xfrm>
        </p:grpSpPr>
        <p:sp>
          <p:nvSpPr>
            <p:cNvPr id="233" name="Rectangle 19"/>
            <p:cNvSpPr>
              <a:spLocks noChangeArrowheads="1"/>
            </p:cNvSpPr>
            <p:nvPr/>
          </p:nvSpPr>
          <p:spPr bwMode="auto">
            <a:xfrm>
              <a:off x="6083301" y="4951413"/>
              <a:ext cx="1038225" cy="562283"/>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34" name="TextBox 65"/>
            <p:cNvSpPr txBox="1"/>
            <p:nvPr/>
          </p:nvSpPr>
          <p:spPr>
            <a:xfrm>
              <a:off x="6209726" y="4957763"/>
              <a:ext cx="797570" cy="584775"/>
            </a:xfrm>
            <a:prstGeom prst="rect">
              <a:avLst/>
            </a:prstGeom>
            <a:noFill/>
          </p:spPr>
          <p:txBody>
            <a:bodyPr wrap="square" rtlCol="0">
              <a:spAutoFit/>
            </a:bodyPr>
            <a:lstStyle/>
            <a:p>
              <a:pPr algn="ctr"/>
              <a:r>
                <a:rPr lang="zh-CN" altLang="en-US" sz="1600" dirty="0">
                  <a:solidFill>
                    <a:schemeClr val="bg1"/>
                  </a:solidFill>
                  <a:latin typeface="+mj-ea"/>
                  <a:ea typeface="+mj-ea"/>
                </a:rPr>
                <a:t>形成决议</a:t>
              </a:r>
            </a:p>
          </p:txBody>
        </p:sp>
      </p:grpSp>
      <p:grpSp>
        <p:nvGrpSpPr>
          <p:cNvPr id="235" name="组合 234"/>
          <p:cNvGrpSpPr/>
          <p:nvPr/>
        </p:nvGrpSpPr>
        <p:grpSpPr>
          <a:xfrm>
            <a:off x="8434388" y="4951413"/>
            <a:ext cx="1036637" cy="591125"/>
            <a:chOff x="7424738" y="4951413"/>
            <a:chExt cx="1036637" cy="591125"/>
          </a:xfrm>
        </p:grpSpPr>
        <p:sp>
          <p:nvSpPr>
            <p:cNvPr id="236" name="Rectangle 20"/>
            <p:cNvSpPr>
              <a:spLocks noChangeArrowheads="1"/>
            </p:cNvSpPr>
            <p:nvPr/>
          </p:nvSpPr>
          <p:spPr bwMode="auto">
            <a:xfrm>
              <a:off x="7424738" y="4951413"/>
              <a:ext cx="1036637" cy="562283"/>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37" name="TextBox 66"/>
            <p:cNvSpPr txBox="1"/>
            <p:nvPr/>
          </p:nvSpPr>
          <p:spPr>
            <a:xfrm>
              <a:off x="7560854" y="4957763"/>
              <a:ext cx="797570" cy="584775"/>
            </a:xfrm>
            <a:prstGeom prst="rect">
              <a:avLst/>
            </a:prstGeom>
            <a:noFill/>
          </p:spPr>
          <p:txBody>
            <a:bodyPr wrap="square" rtlCol="0">
              <a:spAutoFit/>
            </a:bodyPr>
            <a:lstStyle/>
            <a:p>
              <a:pPr algn="ctr"/>
              <a:r>
                <a:rPr lang="zh-CN" altLang="en-US" sz="1600" dirty="0">
                  <a:solidFill>
                    <a:schemeClr val="bg1"/>
                  </a:solidFill>
                  <a:latin typeface="+mj-ea"/>
                  <a:ea typeface="+mj-ea"/>
                </a:rPr>
                <a:t>申请人表态</a:t>
              </a:r>
            </a:p>
          </p:txBody>
        </p:sp>
      </p:grpSp>
      <p:grpSp>
        <p:nvGrpSpPr>
          <p:cNvPr id="238" name="组合 237"/>
          <p:cNvGrpSpPr/>
          <p:nvPr/>
        </p:nvGrpSpPr>
        <p:grpSpPr>
          <a:xfrm>
            <a:off x="4541838" y="6063895"/>
            <a:ext cx="2554287" cy="428625"/>
            <a:chOff x="3532188" y="6063895"/>
            <a:chExt cx="2554287" cy="428625"/>
          </a:xfrm>
        </p:grpSpPr>
        <p:sp>
          <p:nvSpPr>
            <p:cNvPr id="239" name="Rectangle 21"/>
            <p:cNvSpPr>
              <a:spLocks noChangeArrowheads="1"/>
            </p:cNvSpPr>
            <p:nvPr/>
          </p:nvSpPr>
          <p:spPr bwMode="auto">
            <a:xfrm>
              <a:off x="3532188" y="6063895"/>
              <a:ext cx="2554287" cy="428625"/>
            </a:xfrm>
            <a:prstGeom prst="rect">
              <a:avLst/>
            </a:prstGeom>
            <a:solidFill>
              <a:schemeClr val="bg2"/>
            </a:solidFill>
            <a:ln w="12700" cap="flat">
              <a:solidFill>
                <a:schemeClr val="bg2">
                  <a:lumMod val="8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40" name="TextBox 67"/>
            <p:cNvSpPr txBox="1"/>
            <p:nvPr/>
          </p:nvSpPr>
          <p:spPr>
            <a:xfrm>
              <a:off x="4028225" y="6120553"/>
              <a:ext cx="1620957" cy="338554"/>
            </a:xfrm>
            <a:prstGeom prst="rect">
              <a:avLst/>
            </a:prstGeom>
            <a:noFill/>
          </p:spPr>
          <p:txBody>
            <a:bodyPr wrap="none" rtlCol="0">
              <a:spAutoFit/>
            </a:bodyPr>
            <a:lstStyle/>
            <a:p>
              <a:pPr algn="ctr"/>
              <a:r>
                <a:rPr lang="zh-CN" altLang="en-US" sz="1600" dirty="0">
                  <a:solidFill>
                    <a:schemeClr val="bg1"/>
                  </a:solidFill>
                  <a:latin typeface="+mj-ea"/>
                  <a:ea typeface="+mj-ea"/>
                </a:rPr>
                <a:t>报上级党委审批</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 by="(-#ppt_w*2)" calcmode="lin" valueType="num">
                                      <p:cBhvr rctx="PPT">
                                        <p:cTn id="7" dur="200" autoRev="1" fill="hold">
                                          <p:stCondLst>
                                            <p:cond delay="0"/>
                                          </p:stCondLst>
                                        </p:cTn>
                                        <p:tgtEl>
                                          <p:spTgt spid="85"/>
                                        </p:tgtEl>
                                        <p:attrNameLst>
                                          <p:attrName>ppt_w</p:attrName>
                                        </p:attrNameLst>
                                      </p:cBhvr>
                                    </p:anim>
                                    <p:anim by="(#ppt_w*0.50)" calcmode="lin" valueType="num">
                                      <p:cBhvr>
                                        <p:cTn id="8" dur="200" decel="50000" autoRev="1" fill="hold">
                                          <p:stCondLst>
                                            <p:cond delay="0"/>
                                          </p:stCondLst>
                                        </p:cTn>
                                        <p:tgtEl>
                                          <p:spTgt spid="85"/>
                                        </p:tgtEl>
                                        <p:attrNameLst>
                                          <p:attrName>ppt_x</p:attrName>
                                        </p:attrNameLst>
                                      </p:cBhvr>
                                    </p:anim>
                                    <p:anim from="(-#ppt_h/2)" to="(#ppt_y)" calcmode="lin" valueType="num">
                                      <p:cBhvr>
                                        <p:cTn id="9" dur="400" fill="hold">
                                          <p:stCondLst>
                                            <p:cond delay="0"/>
                                          </p:stCondLst>
                                        </p:cTn>
                                        <p:tgtEl>
                                          <p:spTgt spid="85"/>
                                        </p:tgtEl>
                                        <p:attrNameLst>
                                          <p:attrName>ppt_y</p:attrName>
                                        </p:attrNameLst>
                                      </p:cBhvr>
                                    </p:anim>
                                    <p:animRot by="21600000">
                                      <p:cBhvr>
                                        <p:cTn id="10" dur="400" fill="hold">
                                          <p:stCondLst>
                                            <p:cond delay="0"/>
                                          </p:stCondLst>
                                        </p:cTn>
                                        <p:tgtEl>
                                          <p:spTgt spid="85"/>
                                        </p:tgtEl>
                                        <p:attrNameLst>
                                          <p:attrName>r</p:attrName>
                                        </p:attrNameLst>
                                      </p:cBhvr>
                                    </p:animRot>
                                  </p:childTnLst>
                                </p:cTn>
                              </p:par>
                            </p:childTnLst>
                          </p:cTn>
                        </p:par>
                        <p:par>
                          <p:cTn id="11" fill="hold">
                            <p:stCondLst>
                              <p:cond delay="720"/>
                            </p:stCondLst>
                            <p:childTnLst>
                              <p:par>
                                <p:cTn id="12" presetID="31" presetClass="entr" presetSubtype="0" fill="hold" nodeType="afterEffect">
                                  <p:stCondLst>
                                    <p:cond delay="0"/>
                                  </p:stCondLst>
                                  <p:childTnLst>
                                    <p:set>
                                      <p:cBhvr>
                                        <p:cTn id="13" dur="1" fill="hold">
                                          <p:stCondLst>
                                            <p:cond delay="0"/>
                                          </p:stCondLst>
                                        </p:cTn>
                                        <p:tgtEl>
                                          <p:spTgt spid="190"/>
                                        </p:tgtEl>
                                        <p:attrNameLst>
                                          <p:attrName>style.visibility</p:attrName>
                                        </p:attrNameLst>
                                      </p:cBhvr>
                                      <p:to>
                                        <p:strVal val="visible"/>
                                      </p:to>
                                    </p:set>
                                    <p:anim calcmode="lin" valueType="num">
                                      <p:cBhvr>
                                        <p:cTn id="14" dur="400" fill="hold"/>
                                        <p:tgtEl>
                                          <p:spTgt spid="190"/>
                                        </p:tgtEl>
                                        <p:attrNameLst>
                                          <p:attrName>ppt_w</p:attrName>
                                        </p:attrNameLst>
                                      </p:cBhvr>
                                      <p:tavLst>
                                        <p:tav tm="0">
                                          <p:val>
                                            <p:fltVal val="0"/>
                                          </p:val>
                                        </p:tav>
                                        <p:tav tm="100000">
                                          <p:val>
                                            <p:strVal val="#ppt_w"/>
                                          </p:val>
                                        </p:tav>
                                      </p:tavLst>
                                    </p:anim>
                                    <p:anim calcmode="lin" valueType="num">
                                      <p:cBhvr>
                                        <p:cTn id="15" dur="400" fill="hold"/>
                                        <p:tgtEl>
                                          <p:spTgt spid="190"/>
                                        </p:tgtEl>
                                        <p:attrNameLst>
                                          <p:attrName>ppt_h</p:attrName>
                                        </p:attrNameLst>
                                      </p:cBhvr>
                                      <p:tavLst>
                                        <p:tav tm="0">
                                          <p:val>
                                            <p:fltVal val="0"/>
                                          </p:val>
                                        </p:tav>
                                        <p:tav tm="100000">
                                          <p:val>
                                            <p:strVal val="#ppt_h"/>
                                          </p:val>
                                        </p:tav>
                                      </p:tavLst>
                                    </p:anim>
                                    <p:anim calcmode="lin" valueType="num">
                                      <p:cBhvr>
                                        <p:cTn id="16" dur="400" fill="hold"/>
                                        <p:tgtEl>
                                          <p:spTgt spid="190"/>
                                        </p:tgtEl>
                                        <p:attrNameLst>
                                          <p:attrName>style.rotation</p:attrName>
                                        </p:attrNameLst>
                                      </p:cBhvr>
                                      <p:tavLst>
                                        <p:tav tm="0">
                                          <p:val>
                                            <p:fltVal val="90"/>
                                          </p:val>
                                        </p:tav>
                                        <p:tav tm="100000">
                                          <p:val>
                                            <p:fltVal val="0"/>
                                          </p:val>
                                        </p:tav>
                                      </p:tavLst>
                                    </p:anim>
                                    <p:animEffect transition="in" filter="fade">
                                      <p:cBhvr>
                                        <p:cTn id="17" dur="400"/>
                                        <p:tgtEl>
                                          <p:spTgt spid="190"/>
                                        </p:tgtEl>
                                      </p:cBhvr>
                                    </p:animEffect>
                                  </p:childTnLst>
                                </p:cTn>
                              </p:par>
                              <p:par>
                                <p:cTn id="18" presetID="8" presetClass="emph" presetSubtype="0" fill="hold" nodeType="withEffect">
                                  <p:stCondLst>
                                    <p:cond delay="0"/>
                                  </p:stCondLst>
                                  <p:childTnLst>
                                    <p:animRot by="-21600000">
                                      <p:cBhvr>
                                        <p:cTn id="19" dur="400" fill="hold"/>
                                        <p:tgtEl>
                                          <p:spTgt spid="190"/>
                                        </p:tgtEl>
                                        <p:attrNameLst>
                                          <p:attrName>r</p:attrName>
                                        </p:attrNameLst>
                                      </p:cBhvr>
                                    </p:animRot>
                                  </p:childTnLst>
                                </p:cTn>
                              </p:par>
                            </p:childTnLst>
                          </p:cTn>
                        </p:par>
                        <p:par>
                          <p:cTn id="20" fill="hold">
                            <p:stCondLst>
                              <p:cond delay="1220"/>
                            </p:stCondLst>
                            <p:childTnLst>
                              <p:par>
                                <p:cTn id="21" presetID="22" presetClass="entr" presetSubtype="1" fill="hold"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wipe(up)">
                                      <p:cBhvr>
                                        <p:cTn id="23" dur="500"/>
                                        <p:tgtEl>
                                          <p:spTgt spid="84"/>
                                        </p:tgtEl>
                                      </p:cBhvr>
                                    </p:animEffect>
                                  </p:childTnLst>
                                </p:cTn>
                              </p:par>
                            </p:childTnLst>
                          </p:cTn>
                        </p:par>
                        <p:par>
                          <p:cTn id="24" fill="hold">
                            <p:stCondLst>
                              <p:cond delay="1720"/>
                            </p:stCondLst>
                            <p:childTnLst>
                              <p:par>
                                <p:cTn id="25" presetID="2" presetClass="entr" presetSubtype="8" fill="hold" nodeType="afterEffect">
                                  <p:stCondLst>
                                    <p:cond delay="0"/>
                                  </p:stCondLst>
                                  <p:childTnLst>
                                    <p:set>
                                      <p:cBhvr>
                                        <p:cTn id="26" dur="1" fill="hold">
                                          <p:stCondLst>
                                            <p:cond delay="0"/>
                                          </p:stCondLst>
                                        </p:cTn>
                                        <p:tgtEl>
                                          <p:spTgt spid="193"/>
                                        </p:tgtEl>
                                        <p:attrNameLst>
                                          <p:attrName>style.visibility</p:attrName>
                                        </p:attrNameLst>
                                      </p:cBhvr>
                                      <p:to>
                                        <p:strVal val="visible"/>
                                      </p:to>
                                    </p:set>
                                    <p:anim calcmode="lin" valueType="num">
                                      <p:cBhvr additive="base">
                                        <p:cTn id="27" dur="400" fill="hold"/>
                                        <p:tgtEl>
                                          <p:spTgt spid="193"/>
                                        </p:tgtEl>
                                        <p:attrNameLst>
                                          <p:attrName>ppt_x</p:attrName>
                                        </p:attrNameLst>
                                      </p:cBhvr>
                                      <p:tavLst>
                                        <p:tav tm="0">
                                          <p:val>
                                            <p:strVal val="0-#ppt_w/2"/>
                                          </p:val>
                                        </p:tav>
                                        <p:tav tm="100000">
                                          <p:val>
                                            <p:strVal val="#ppt_x"/>
                                          </p:val>
                                        </p:tav>
                                      </p:tavLst>
                                    </p:anim>
                                    <p:anim calcmode="lin" valueType="num">
                                      <p:cBhvr additive="base">
                                        <p:cTn id="28" dur="400" fill="hold"/>
                                        <p:tgtEl>
                                          <p:spTgt spid="193"/>
                                        </p:tgtEl>
                                        <p:attrNameLst>
                                          <p:attrName>ppt_y</p:attrName>
                                        </p:attrNameLst>
                                      </p:cBhvr>
                                      <p:tavLst>
                                        <p:tav tm="0">
                                          <p:val>
                                            <p:strVal val="#ppt_y"/>
                                          </p:val>
                                        </p:tav>
                                        <p:tav tm="100000">
                                          <p:val>
                                            <p:strVal val="#ppt_y"/>
                                          </p:val>
                                        </p:tav>
                                      </p:tavLst>
                                    </p:anim>
                                  </p:childTnLst>
                                </p:cTn>
                              </p:par>
                            </p:childTnLst>
                          </p:cTn>
                        </p:par>
                        <p:par>
                          <p:cTn id="29" fill="hold">
                            <p:stCondLst>
                              <p:cond delay="2220"/>
                            </p:stCondLst>
                            <p:childTnLst>
                              <p:par>
                                <p:cTn id="30" presetID="22" presetClass="entr" presetSubtype="8" fill="hold" grpId="0" nodeType="afterEffect">
                                  <p:stCondLst>
                                    <p:cond delay="0"/>
                                  </p:stCondLst>
                                  <p:childTnLst>
                                    <p:set>
                                      <p:cBhvr>
                                        <p:cTn id="31" dur="1" fill="hold">
                                          <p:stCondLst>
                                            <p:cond delay="0"/>
                                          </p:stCondLst>
                                        </p:cTn>
                                        <p:tgtEl>
                                          <p:spTgt spid="166"/>
                                        </p:tgtEl>
                                        <p:attrNameLst>
                                          <p:attrName>style.visibility</p:attrName>
                                        </p:attrNameLst>
                                      </p:cBhvr>
                                      <p:to>
                                        <p:strVal val="visible"/>
                                      </p:to>
                                    </p:set>
                                    <p:animEffect transition="in" filter="wipe(left)">
                                      <p:cBhvr>
                                        <p:cTn id="32" dur="500"/>
                                        <p:tgtEl>
                                          <p:spTgt spid="166"/>
                                        </p:tgtEl>
                                      </p:cBhvr>
                                    </p:animEffect>
                                  </p:childTnLst>
                                </p:cTn>
                              </p:par>
                            </p:childTnLst>
                          </p:cTn>
                        </p:par>
                        <p:par>
                          <p:cTn id="33" fill="hold">
                            <p:stCondLst>
                              <p:cond delay="2720"/>
                            </p:stCondLst>
                            <p:childTnLst>
                              <p:par>
                                <p:cTn id="34" presetID="2" presetClass="entr" presetSubtype="8" fill="hold" nodeType="afterEffect">
                                  <p:stCondLst>
                                    <p:cond delay="0"/>
                                  </p:stCondLst>
                                  <p:childTnLst>
                                    <p:set>
                                      <p:cBhvr>
                                        <p:cTn id="35" dur="1" fill="hold">
                                          <p:stCondLst>
                                            <p:cond delay="0"/>
                                          </p:stCondLst>
                                        </p:cTn>
                                        <p:tgtEl>
                                          <p:spTgt spid="196"/>
                                        </p:tgtEl>
                                        <p:attrNameLst>
                                          <p:attrName>style.visibility</p:attrName>
                                        </p:attrNameLst>
                                      </p:cBhvr>
                                      <p:to>
                                        <p:strVal val="visible"/>
                                      </p:to>
                                    </p:set>
                                    <p:anim calcmode="lin" valueType="num">
                                      <p:cBhvr additive="base">
                                        <p:cTn id="36" dur="400" fill="hold"/>
                                        <p:tgtEl>
                                          <p:spTgt spid="196"/>
                                        </p:tgtEl>
                                        <p:attrNameLst>
                                          <p:attrName>ppt_x</p:attrName>
                                        </p:attrNameLst>
                                      </p:cBhvr>
                                      <p:tavLst>
                                        <p:tav tm="0">
                                          <p:val>
                                            <p:strVal val="0-#ppt_w/2"/>
                                          </p:val>
                                        </p:tav>
                                        <p:tav tm="100000">
                                          <p:val>
                                            <p:strVal val="#ppt_x"/>
                                          </p:val>
                                        </p:tav>
                                      </p:tavLst>
                                    </p:anim>
                                    <p:anim calcmode="lin" valueType="num">
                                      <p:cBhvr additive="base">
                                        <p:cTn id="37" dur="400" fill="hold"/>
                                        <p:tgtEl>
                                          <p:spTgt spid="196"/>
                                        </p:tgtEl>
                                        <p:attrNameLst>
                                          <p:attrName>ppt_y</p:attrName>
                                        </p:attrNameLst>
                                      </p:cBhvr>
                                      <p:tavLst>
                                        <p:tav tm="0">
                                          <p:val>
                                            <p:strVal val="#ppt_y"/>
                                          </p:val>
                                        </p:tav>
                                        <p:tav tm="100000">
                                          <p:val>
                                            <p:strVal val="#ppt_y"/>
                                          </p:val>
                                        </p:tav>
                                      </p:tavLst>
                                    </p:anim>
                                  </p:childTnLst>
                                </p:cTn>
                              </p:par>
                            </p:childTnLst>
                          </p:cTn>
                        </p:par>
                        <p:par>
                          <p:cTn id="38" fill="hold">
                            <p:stCondLst>
                              <p:cond delay="3220"/>
                            </p:stCondLst>
                            <p:childTnLst>
                              <p:par>
                                <p:cTn id="39" presetID="22" presetClass="entr" presetSubtype="8" fill="hold" grpId="0" nodeType="afterEffect">
                                  <p:stCondLst>
                                    <p:cond delay="0"/>
                                  </p:stCondLst>
                                  <p:childTnLst>
                                    <p:set>
                                      <p:cBhvr>
                                        <p:cTn id="40" dur="1" fill="hold">
                                          <p:stCondLst>
                                            <p:cond delay="0"/>
                                          </p:stCondLst>
                                        </p:cTn>
                                        <p:tgtEl>
                                          <p:spTgt spid="167"/>
                                        </p:tgtEl>
                                        <p:attrNameLst>
                                          <p:attrName>style.visibility</p:attrName>
                                        </p:attrNameLst>
                                      </p:cBhvr>
                                      <p:to>
                                        <p:strVal val="visible"/>
                                      </p:to>
                                    </p:set>
                                    <p:animEffect transition="in" filter="wipe(left)">
                                      <p:cBhvr>
                                        <p:cTn id="41" dur="500"/>
                                        <p:tgtEl>
                                          <p:spTgt spid="167"/>
                                        </p:tgtEl>
                                      </p:cBhvr>
                                    </p:animEffect>
                                  </p:childTnLst>
                                </p:cTn>
                              </p:par>
                            </p:childTnLst>
                          </p:cTn>
                        </p:par>
                        <p:par>
                          <p:cTn id="42" fill="hold">
                            <p:stCondLst>
                              <p:cond delay="3720"/>
                            </p:stCondLst>
                            <p:childTnLst>
                              <p:par>
                                <p:cTn id="43" presetID="2" presetClass="entr" presetSubtype="8" fill="hold" nodeType="afterEffect">
                                  <p:stCondLst>
                                    <p:cond delay="0"/>
                                  </p:stCondLst>
                                  <p:childTnLst>
                                    <p:set>
                                      <p:cBhvr>
                                        <p:cTn id="44" dur="1" fill="hold">
                                          <p:stCondLst>
                                            <p:cond delay="0"/>
                                          </p:stCondLst>
                                        </p:cTn>
                                        <p:tgtEl>
                                          <p:spTgt spid="199"/>
                                        </p:tgtEl>
                                        <p:attrNameLst>
                                          <p:attrName>style.visibility</p:attrName>
                                        </p:attrNameLst>
                                      </p:cBhvr>
                                      <p:to>
                                        <p:strVal val="visible"/>
                                      </p:to>
                                    </p:set>
                                    <p:anim calcmode="lin" valueType="num">
                                      <p:cBhvr additive="base">
                                        <p:cTn id="45" dur="400" fill="hold"/>
                                        <p:tgtEl>
                                          <p:spTgt spid="199"/>
                                        </p:tgtEl>
                                        <p:attrNameLst>
                                          <p:attrName>ppt_x</p:attrName>
                                        </p:attrNameLst>
                                      </p:cBhvr>
                                      <p:tavLst>
                                        <p:tav tm="0">
                                          <p:val>
                                            <p:strVal val="0-#ppt_w/2"/>
                                          </p:val>
                                        </p:tav>
                                        <p:tav tm="100000">
                                          <p:val>
                                            <p:strVal val="#ppt_x"/>
                                          </p:val>
                                        </p:tav>
                                      </p:tavLst>
                                    </p:anim>
                                    <p:anim calcmode="lin" valueType="num">
                                      <p:cBhvr additive="base">
                                        <p:cTn id="46" dur="400" fill="hold"/>
                                        <p:tgtEl>
                                          <p:spTgt spid="199"/>
                                        </p:tgtEl>
                                        <p:attrNameLst>
                                          <p:attrName>ppt_y</p:attrName>
                                        </p:attrNameLst>
                                      </p:cBhvr>
                                      <p:tavLst>
                                        <p:tav tm="0">
                                          <p:val>
                                            <p:strVal val="#ppt_y"/>
                                          </p:val>
                                        </p:tav>
                                        <p:tav tm="100000">
                                          <p:val>
                                            <p:strVal val="#ppt_y"/>
                                          </p:val>
                                        </p:tav>
                                      </p:tavLst>
                                    </p:anim>
                                  </p:childTnLst>
                                </p:cTn>
                              </p:par>
                            </p:childTnLst>
                          </p:cTn>
                        </p:par>
                        <p:par>
                          <p:cTn id="47" fill="hold">
                            <p:stCondLst>
                              <p:cond delay="4220"/>
                            </p:stCondLst>
                            <p:childTnLst>
                              <p:par>
                                <p:cTn id="48" presetID="22" presetClass="entr" presetSubtype="8" fill="hold" grpId="0" nodeType="afterEffect">
                                  <p:stCondLst>
                                    <p:cond delay="0"/>
                                  </p:stCondLst>
                                  <p:childTnLst>
                                    <p:set>
                                      <p:cBhvr>
                                        <p:cTn id="49" dur="1" fill="hold">
                                          <p:stCondLst>
                                            <p:cond delay="0"/>
                                          </p:stCondLst>
                                        </p:cTn>
                                        <p:tgtEl>
                                          <p:spTgt spid="168"/>
                                        </p:tgtEl>
                                        <p:attrNameLst>
                                          <p:attrName>style.visibility</p:attrName>
                                        </p:attrNameLst>
                                      </p:cBhvr>
                                      <p:to>
                                        <p:strVal val="visible"/>
                                      </p:to>
                                    </p:set>
                                    <p:animEffect transition="in" filter="wipe(left)">
                                      <p:cBhvr>
                                        <p:cTn id="50" dur="500"/>
                                        <p:tgtEl>
                                          <p:spTgt spid="168"/>
                                        </p:tgtEl>
                                      </p:cBhvr>
                                    </p:animEffect>
                                  </p:childTnLst>
                                </p:cTn>
                              </p:par>
                            </p:childTnLst>
                          </p:cTn>
                        </p:par>
                        <p:par>
                          <p:cTn id="51" fill="hold">
                            <p:stCondLst>
                              <p:cond delay="4720"/>
                            </p:stCondLst>
                            <p:childTnLst>
                              <p:par>
                                <p:cTn id="52" presetID="2" presetClass="entr" presetSubtype="8" fill="hold" nodeType="afterEffect">
                                  <p:stCondLst>
                                    <p:cond delay="0"/>
                                  </p:stCondLst>
                                  <p:childTnLst>
                                    <p:set>
                                      <p:cBhvr>
                                        <p:cTn id="53" dur="1" fill="hold">
                                          <p:stCondLst>
                                            <p:cond delay="0"/>
                                          </p:stCondLst>
                                        </p:cTn>
                                        <p:tgtEl>
                                          <p:spTgt spid="202"/>
                                        </p:tgtEl>
                                        <p:attrNameLst>
                                          <p:attrName>style.visibility</p:attrName>
                                        </p:attrNameLst>
                                      </p:cBhvr>
                                      <p:to>
                                        <p:strVal val="visible"/>
                                      </p:to>
                                    </p:set>
                                    <p:anim calcmode="lin" valueType="num">
                                      <p:cBhvr additive="base">
                                        <p:cTn id="54" dur="400" fill="hold"/>
                                        <p:tgtEl>
                                          <p:spTgt spid="202"/>
                                        </p:tgtEl>
                                        <p:attrNameLst>
                                          <p:attrName>ppt_x</p:attrName>
                                        </p:attrNameLst>
                                      </p:cBhvr>
                                      <p:tavLst>
                                        <p:tav tm="0">
                                          <p:val>
                                            <p:strVal val="0-#ppt_w/2"/>
                                          </p:val>
                                        </p:tav>
                                        <p:tav tm="100000">
                                          <p:val>
                                            <p:strVal val="#ppt_x"/>
                                          </p:val>
                                        </p:tav>
                                      </p:tavLst>
                                    </p:anim>
                                    <p:anim calcmode="lin" valueType="num">
                                      <p:cBhvr additive="base">
                                        <p:cTn id="55" dur="400" fill="hold"/>
                                        <p:tgtEl>
                                          <p:spTgt spid="202"/>
                                        </p:tgtEl>
                                        <p:attrNameLst>
                                          <p:attrName>ppt_y</p:attrName>
                                        </p:attrNameLst>
                                      </p:cBhvr>
                                      <p:tavLst>
                                        <p:tav tm="0">
                                          <p:val>
                                            <p:strVal val="#ppt_y"/>
                                          </p:val>
                                        </p:tav>
                                        <p:tav tm="100000">
                                          <p:val>
                                            <p:strVal val="#ppt_y"/>
                                          </p:val>
                                        </p:tav>
                                      </p:tavLst>
                                    </p:anim>
                                  </p:childTnLst>
                                </p:cTn>
                              </p:par>
                            </p:childTnLst>
                          </p:cTn>
                        </p:par>
                        <p:par>
                          <p:cTn id="56" fill="hold">
                            <p:stCondLst>
                              <p:cond delay="5220"/>
                            </p:stCondLst>
                            <p:childTnLst>
                              <p:par>
                                <p:cTn id="57" presetID="22" presetClass="entr" presetSubtype="1" fill="hold" grpId="0" nodeType="afterEffect">
                                  <p:stCondLst>
                                    <p:cond delay="0"/>
                                  </p:stCondLst>
                                  <p:childTnLst>
                                    <p:set>
                                      <p:cBhvr>
                                        <p:cTn id="58" dur="1" fill="hold">
                                          <p:stCondLst>
                                            <p:cond delay="0"/>
                                          </p:stCondLst>
                                        </p:cTn>
                                        <p:tgtEl>
                                          <p:spTgt spid="169"/>
                                        </p:tgtEl>
                                        <p:attrNameLst>
                                          <p:attrName>style.visibility</p:attrName>
                                        </p:attrNameLst>
                                      </p:cBhvr>
                                      <p:to>
                                        <p:strVal val="visible"/>
                                      </p:to>
                                    </p:set>
                                    <p:animEffect transition="in" filter="wipe(up)">
                                      <p:cBhvr>
                                        <p:cTn id="59" dur="500"/>
                                        <p:tgtEl>
                                          <p:spTgt spid="169"/>
                                        </p:tgtEl>
                                      </p:cBhvr>
                                    </p:animEffect>
                                  </p:childTnLst>
                                </p:cTn>
                              </p:par>
                            </p:childTnLst>
                          </p:cTn>
                        </p:par>
                        <p:par>
                          <p:cTn id="60" fill="hold">
                            <p:stCondLst>
                              <p:cond delay="5720"/>
                            </p:stCondLst>
                            <p:childTnLst>
                              <p:par>
                                <p:cTn id="61" presetID="42" presetClass="entr" presetSubtype="0" fill="hold" nodeType="afterEffect">
                                  <p:stCondLst>
                                    <p:cond delay="0"/>
                                  </p:stCondLst>
                                  <p:childTnLst>
                                    <p:set>
                                      <p:cBhvr>
                                        <p:cTn id="62" dur="1" fill="hold">
                                          <p:stCondLst>
                                            <p:cond delay="0"/>
                                          </p:stCondLst>
                                        </p:cTn>
                                        <p:tgtEl>
                                          <p:spTgt spid="214"/>
                                        </p:tgtEl>
                                        <p:attrNameLst>
                                          <p:attrName>style.visibility</p:attrName>
                                        </p:attrNameLst>
                                      </p:cBhvr>
                                      <p:to>
                                        <p:strVal val="visible"/>
                                      </p:to>
                                    </p:set>
                                    <p:animEffect transition="in" filter="fade">
                                      <p:cBhvr>
                                        <p:cTn id="63" dur="300"/>
                                        <p:tgtEl>
                                          <p:spTgt spid="214"/>
                                        </p:tgtEl>
                                      </p:cBhvr>
                                    </p:animEffect>
                                    <p:anim calcmode="lin" valueType="num">
                                      <p:cBhvr>
                                        <p:cTn id="64" dur="300" fill="hold"/>
                                        <p:tgtEl>
                                          <p:spTgt spid="214"/>
                                        </p:tgtEl>
                                        <p:attrNameLst>
                                          <p:attrName>ppt_x</p:attrName>
                                        </p:attrNameLst>
                                      </p:cBhvr>
                                      <p:tavLst>
                                        <p:tav tm="0">
                                          <p:val>
                                            <p:strVal val="#ppt_x"/>
                                          </p:val>
                                        </p:tav>
                                        <p:tav tm="100000">
                                          <p:val>
                                            <p:strVal val="#ppt_x"/>
                                          </p:val>
                                        </p:tav>
                                      </p:tavLst>
                                    </p:anim>
                                    <p:anim calcmode="lin" valueType="num">
                                      <p:cBhvr>
                                        <p:cTn id="65" dur="300" fill="hold"/>
                                        <p:tgtEl>
                                          <p:spTgt spid="214"/>
                                        </p:tgtEl>
                                        <p:attrNameLst>
                                          <p:attrName>ppt_y</p:attrName>
                                        </p:attrNameLst>
                                      </p:cBhvr>
                                      <p:tavLst>
                                        <p:tav tm="0">
                                          <p:val>
                                            <p:strVal val="#ppt_y+.1"/>
                                          </p:val>
                                        </p:tav>
                                        <p:tav tm="100000">
                                          <p:val>
                                            <p:strVal val="#ppt_y"/>
                                          </p:val>
                                        </p:tav>
                                      </p:tavLst>
                                    </p:anim>
                                  </p:childTnLst>
                                </p:cTn>
                              </p:par>
                            </p:childTnLst>
                          </p:cTn>
                        </p:par>
                        <p:par>
                          <p:cTn id="66" fill="hold">
                            <p:stCondLst>
                              <p:cond delay="6220"/>
                            </p:stCondLst>
                            <p:childTnLst>
                              <p:par>
                                <p:cTn id="67" presetID="22" presetClass="entr" presetSubtype="2" fill="hold" grpId="0" nodeType="afterEffect">
                                  <p:stCondLst>
                                    <p:cond delay="0"/>
                                  </p:stCondLst>
                                  <p:childTnLst>
                                    <p:set>
                                      <p:cBhvr>
                                        <p:cTn id="68" dur="1" fill="hold">
                                          <p:stCondLst>
                                            <p:cond delay="0"/>
                                          </p:stCondLst>
                                        </p:cTn>
                                        <p:tgtEl>
                                          <p:spTgt spid="170"/>
                                        </p:tgtEl>
                                        <p:attrNameLst>
                                          <p:attrName>style.visibility</p:attrName>
                                        </p:attrNameLst>
                                      </p:cBhvr>
                                      <p:to>
                                        <p:strVal val="visible"/>
                                      </p:to>
                                    </p:set>
                                    <p:animEffect transition="in" filter="wipe(right)">
                                      <p:cBhvr>
                                        <p:cTn id="69" dur="500"/>
                                        <p:tgtEl>
                                          <p:spTgt spid="170"/>
                                        </p:tgtEl>
                                      </p:cBhvr>
                                    </p:animEffect>
                                  </p:childTnLst>
                                </p:cTn>
                              </p:par>
                            </p:childTnLst>
                          </p:cTn>
                        </p:par>
                        <p:par>
                          <p:cTn id="70" fill="hold">
                            <p:stCondLst>
                              <p:cond delay="6720"/>
                            </p:stCondLst>
                            <p:childTnLst>
                              <p:par>
                                <p:cTn id="71" presetID="42" presetClass="entr" presetSubtype="0" fill="hold" nodeType="afterEffect">
                                  <p:stCondLst>
                                    <p:cond delay="0"/>
                                  </p:stCondLst>
                                  <p:childTnLst>
                                    <p:set>
                                      <p:cBhvr>
                                        <p:cTn id="72" dur="1" fill="hold">
                                          <p:stCondLst>
                                            <p:cond delay="0"/>
                                          </p:stCondLst>
                                        </p:cTn>
                                        <p:tgtEl>
                                          <p:spTgt spid="211"/>
                                        </p:tgtEl>
                                        <p:attrNameLst>
                                          <p:attrName>style.visibility</p:attrName>
                                        </p:attrNameLst>
                                      </p:cBhvr>
                                      <p:to>
                                        <p:strVal val="visible"/>
                                      </p:to>
                                    </p:set>
                                    <p:animEffect transition="in" filter="fade">
                                      <p:cBhvr>
                                        <p:cTn id="73" dur="300"/>
                                        <p:tgtEl>
                                          <p:spTgt spid="211"/>
                                        </p:tgtEl>
                                      </p:cBhvr>
                                    </p:animEffect>
                                    <p:anim calcmode="lin" valueType="num">
                                      <p:cBhvr>
                                        <p:cTn id="74" dur="300" fill="hold"/>
                                        <p:tgtEl>
                                          <p:spTgt spid="211"/>
                                        </p:tgtEl>
                                        <p:attrNameLst>
                                          <p:attrName>ppt_x</p:attrName>
                                        </p:attrNameLst>
                                      </p:cBhvr>
                                      <p:tavLst>
                                        <p:tav tm="0">
                                          <p:val>
                                            <p:strVal val="#ppt_x"/>
                                          </p:val>
                                        </p:tav>
                                        <p:tav tm="100000">
                                          <p:val>
                                            <p:strVal val="#ppt_x"/>
                                          </p:val>
                                        </p:tav>
                                      </p:tavLst>
                                    </p:anim>
                                    <p:anim calcmode="lin" valueType="num">
                                      <p:cBhvr>
                                        <p:cTn id="75" dur="300" fill="hold"/>
                                        <p:tgtEl>
                                          <p:spTgt spid="211"/>
                                        </p:tgtEl>
                                        <p:attrNameLst>
                                          <p:attrName>ppt_y</p:attrName>
                                        </p:attrNameLst>
                                      </p:cBhvr>
                                      <p:tavLst>
                                        <p:tav tm="0">
                                          <p:val>
                                            <p:strVal val="#ppt_y+.1"/>
                                          </p:val>
                                        </p:tav>
                                        <p:tav tm="100000">
                                          <p:val>
                                            <p:strVal val="#ppt_y"/>
                                          </p:val>
                                        </p:tav>
                                      </p:tavLst>
                                    </p:anim>
                                  </p:childTnLst>
                                </p:cTn>
                              </p:par>
                            </p:childTnLst>
                          </p:cTn>
                        </p:par>
                        <p:par>
                          <p:cTn id="76" fill="hold">
                            <p:stCondLst>
                              <p:cond delay="7220"/>
                            </p:stCondLst>
                            <p:childTnLst>
                              <p:par>
                                <p:cTn id="77" presetID="22" presetClass="entr" presetSubtype="2" fill="hold" grpId="0" nodeType="afterEffect">
                                  <p:stCondLst>
                                    <p:cond delay="0"/>
                                  </p:stCondLst>
                                  <p:childTnLst>
                                    <p:set>
                                      <p:cBhvr>
                                        <p:cTn id="78" dur="1" fill="hold">
                                          <p:stCondLst>
                                            <p:cond delay="0"/>
                                          </p:stCondLst>
                                        </p:cTn>
                                        <p:tgtEl>
                                          <p:spTgt spid="171"/>
                                        </p:tgtEl>
                                        <p:attrNameLst>
                                          <p:attrName>style.visibility</p:attrName>
                                        </p:attrNameLst>
                                      </p:cBhvr>
                                      <p:to>
                                        <p:strVal val="visible"/>
                                      </p:to>
                                    </p:set>
                                    <p:animEffect transition="in" filter="wipe(right)">
                                      <p:cBhvr>
                                        <p:cTn id="79" dur="500"/>
                                        <p:tgtEl>
                                          <p:spTgt spid="171"/>
                                        </p:tgtEl>
                                      </p:cBhvr>
                                    </p:animEffect>
                                  </p:childTnLst>
                                </p:cTn>
                              </p:par>
                            </p:childTnLst>
                          </p:cTn>
                        </p:par>
                        <p:par>
                          <p:cTn id="80" fill="hold">
                            <p:stCondLst>
                              <p:cond delay="7720"/>
                            </p:stCondLst>
                            <p:childTnLst>
                              <p:par>
                                <p:cTn id="81" presetID="42" presetClass="entr" presetSubtype="0" fill="hold" nodeType="afterEffect">
                                  <p:stCondLst>
                                    <p:cond delay="0"/>
                                  </p:stCondLst>
                                  <p:childTnLst>
                                    <p:set>
                                      <p:cBhvr>
                                        <p:cTn id="82" dur="1" fill="hold">
                                          <p:stCondLst>
                                            <p:cond delay="0"/>
                                          </p:stCondLst>
                                        </p:cTn>
                                        <p:tgtEl>
                                          <p:spTgt spid="208"/>
                                        </p:tgtEl>
                                        <p:attrNameLst>
                                          <p:attrName>style.visibility</p:attrName>
                                        </p:attrNameLst>
                                      </p:cBhvr>
                                      <p:to>
                                        <p:strVal val="visible"/>
                                      </p:to>
                                    </p:set>
                                    <p:animEffect transition="in" filter="fade">
                                      <p:cBhvr>
                                        <p:cTn id="83" dur="300"/>
                                        <p:tgtEl>
                                          <p:spTgt spid="208"/>
                                        </p:tgtEl>
                                      </p:cBhvr>
                                    </p:animEffect>
                                    <p:anim calcmode="lin" valueType="num">
                                      <p:cBhvr>
                                        <p:cTn id="84" dur="300" fill="hold"/>
                                        <p:tgtEl>
                                          <p:spTgt spid="208"/>
                                        </p:tgtEl>
                                        <p:attrNameLst>
                                          <p:attrName>ppt_x</p:attrName>
                                        </p:attrNameLst>
                                      </p:cBhvr>
                                      <p:tavLst>
                                        <p:tav tm="0">
                                          <p:val>
                                            <p:strVal val="#ppt_x"/>
                                          </p:val>
                                        </p:tav>
                                        <p:tav tm="100000">
                                          <p:val>
                                            <p:strVal val="#ppt_x"/>
                                          </p:val>
                                        </p:tav>
                                      </p:tavLst>
                                    </p:anim>
                                    <p:anim calcmode="lin" valueType="num">
                                      <p:cBhvr>
                                        <p:cTn id="85" dur="300" fill="hold"/>
                                        <p:tgtEl>
                                          <p:spTgt spid="208"/>
                                        </p:tgtEl>
                                        <p:attrNameLst>
                                          <p:attrName>ppt_y</p:attrName>
                                        </p:attrNameLst>
                                      </p:cBhvr>
                                      <p:tavLst>
                                        <p:tav tm="0">
                                          <p:val>
                                            <p:strVal val="#ppt_y+.1"/>
                                          </p:val>
                                        </p:tav>
                                        <p:tav tm="100000">
                                          <p:val>
                                            <p:strVal val="#ppt_y"/>
                                          </p:val>
                                        </p:tav>
                                      </p:tavLst>
                                    </p:anim>
                                  </p:childTnLst>
                                </p:cTn>
                              </p:par>
                            </p:childTnLst>
                          </p:cTn>
                        </p:par>
                        <p:par>
                          <p:cTn id="86" fill="hold">
                            <p:stCondLst>
                              <p:cond delay="8220"/>
                            </p:stCondLst>
                            <p:childTnLst>
                              <p:par>
                                <p:cTn id="87" presetID="22" presetClass="entr" presetSubtype="2" fill="hold" grpId="0" nodeType="afterEffect">
                                  <p:stCondLst>
                                    <p:cond delay="0"/>
                                  </p:stCondLst>
                                  <p:childTnLst>
                                    <p:set>
                                      <p:cBhvr>
                                        <p:cTn id="88" dur="1" fill="hold">
                                          <p:stCondLst>
                                            <p:cond delay="0"/>
                                          </p:stCondLst>
                                        </p:cTn>
                                        <p:tgtEl>
                                          <p:spTgt spid="172"/>
                                        </p:tgtEl>
                                        <p:attrNameLst>
                                          <p:attrName>style.visibility</p:attrName>
                                        </p:attrNameLst>
                                      </p:cBhvr>
                                      <p:to>
                                        <p:strVal val="visible"/>
                                      </p:to>
                                    </p:set>
                                    <p:animEffect transition="in" filter="wipe(right)">
                                      <p:cBhvr>
                                        <p:cTn id="89" dur="500"/>
                                        <p:tgtEl>
                                          <p:spTgt spid="172"/>
                                        </p:tgtEl>
                                      </p:cBhvr>
                                    </p:animEffect>
                                  </p:childTnLst>
                                </p:cTn>
                              </p:par>
                            </p:childTnLst>
                          </p:cTn>
                        </p:par>
                        <p:par>
                          <p:cTn id="90" fill="hold">
                            <p:stCondLst>
                              <p:cond delay="8720"/>
                            </p:stCondLst>
                            <p:childTnLst>
                              <p:par>
                                <p:cTn id="91" presetID="42" presetClass="entr" presetSubtype="0" fill="hold" nodeType="afterEffect">
                                  <p:stCondLst>
                                    <p:cond delay="0"/>
                                  </p:stCondLst>
                                  <p:childTnLst>
                                    <p:set>
                                      <p:cBhvr>
                                        <p:cTn id="92" dur="1" fill="hold">
                                          <p:stCondLst>
                                            <p:cond delay="0"/>
                                          </p:stCondLst>
                                        </p:cTn>
                                        <p:tgtEl>
                                          <p:spTgt spid="205"/>
                                        </p:tgtEl>
                                        <p:attrNameLst>
                                          <p:attrName>style.visibility</p:attrName>
                                        </p:attrNameLst>
                                      </p:cBhvr>
                                      <p:to>
                                        <p:strVal val="visible"/>
                                      </p:to>
                                    </p:set>
                                    <p:animEffect transition="in" filter="fade">
                                      <p:cBhvr>
                                        <p:cTn id="93" dur="300"/>
                                        <p:tgtEl>
                                          <p:spTgt spid="205"/>
                                        </p:tgtEl>
                                      </p:cBhvr>
                                    </p:animEffect>
                                    <p:anim calcmode="lin" valueType="num">
                                      <p:cBhvr>
                                        <p:cTn id="94" dur="300" fill="hold"/>
                                        <p:tgtEl>
                                          <p:spTgt spid="205"/>
                                        </p:tgtEl>
                                        <p:attrNameLst>
                                          <p:attrName>ppt_x</p:attrName>
                                        </p:attrNameLst>
                                      </p:cBhvr>
                                      <p:tavLst>
                                        <p:tav tm="0">
                                          <p:val>
                                            <p:strVal val="#ppt_x"/>
                                          </p:val>
                                        </p:tav>
                                        <p:tav tm="100000">
                                          <p:val>
                                            <p:strVal val="#ppt_x"/>
                                          </p:val>
                                        </p:tav>
                                      </p:tavLst>
                                    </p:anim>
                                    <p:anim calcmode="lin" valueType="num">
                                      <p:cBhvr>
                                        <p:cTn id="95" dur="300" fill="hold"/>
                                        <p:tgtEl>
                                          <p:spTgt spid="205"/>
                                        </p:tgtEl>
                                        <p:attrNameLst>
                                          <p:attrName>ppt_y</p:attrName>
                                        </p:attrNameLst>
                                      </p:cBhvr>
                                      <p:tavLst>
                                        <p:tav tm="0">
                                          <p:val>
                                            <p:strVal val="#ppt_y+.1"/>
                                          </p:val>
                                        </p:tav>
                                        <p:tav tm="100000">
                                          <p:val>
                                            <p:strVal val="#ppt_y"/>
                                          </p:val>
                                        </p:tav>
                                      </p:tavLst>
                                    </p:anim>
                                  </p:childTnLst>
                                </p:cTn>
                              </p:par>
                            </p:childTnLst>
                          </p:cTn>
                        </p:par>
                        <p:par>
                          <p:cTn id="96" fill="hold">
                            <p:stCondLst>
                              <p:cond delay="9220"/>
                            </p:stCondLst>
                            <p:childTnLst>
                              <p:par>
                                <p:cTn id="97" presetID="22" presetClass="entr" presetSubtype="1" fill="hold"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9720"/>
                            </p:stCondLst>
                            <p:childTnLst>
                              <p:par>
                                <p:cTn id="101" presetID="42" presetClass="entr" presetSubtype="0" fill="hold" nodeType="afterEffect">
                                  <p:stCondLst>
                                    <p:cond delay="0"/>
                                  </p:stCondLst>
                                  <p:childTnLst>
                                    <p:set>
                                      <p:cBhvr>
                                        <p:cTn id="102" dur="1" fill="hold">
                                          <p:stCondLst>
                                            <p:cond delay="0"/>
                                          </p:stCondLst>
                                        </p:cTn>
                                        <p:tgtEl>
                                          <p:spTgt spid="217"/>
                                        </p:tgtEl>
                                        <p:attrNameLst>
                                          <p:attrName>style.visibility</p:attrName>
                                        </p:attrNameLst>
                                      </p:cBhvr>
                                      <p:to>
                                        <p:strVal val="visible"/>
                                      </p:to>
                                    </p:set>
                                    <p:animEffect transition="in" filter="fade">
                                      <p:cBhvr>
                                        <p:cTn id="103" dur="1000"/>
                                        <p:tgtEl>
                                          <p:spTgt spid="217"/>
                                        </p:tgtEl>
                                      </p:cBhvr>
                                    </p:animEffect>
                                    <p:anim calcmode="lin" valueType="num">
                                      <p:cBhvr>
                                        <p:cTn id="104" dur="1000" fill="hold"/>
                                        <p:tgtEl>
                                          <p:spTgt spid="217"/>
                                        </p:tgtEl>
                                        <p:attrNameLst>
                                          <p:attrName>ppt_x</p:attrName>
                                        </p:attrNameLst>
                                      </p:cBhvr>
                                      <p:tavLst>
                                        <p:tav tm="0">
                                          <p:val>
                                            <p:strVal val="#ppt_x"/>
                                          </p:val>
                                        </p:tav>
                                        <p:tav tm="100000">
                                          <p:val>
                                            <p:strVal val="#ppt_x"/>
                                          </p:val>
                                        </p:tav>
                                      </p:tavLst>
                                    </p:anim>
                                    <p:anim calcmode="lin" valueType="num">
                                      <p:cBhvr>
                                        <p:cTn id="105" dur="1000" fill="hold"/>
                                        <p:tgtEl>
                                          <p:spTgt spid="217"/>
                                        </p:tgtEl>
                                        <p:attrNameLst>
                                          <p:attrName>ppt_y</p:attrName>
                                        </p:attrNameLst>
                                      </p:cBhvr>
                                      <p:tavLst>
                                        <p:tav tm="0">
                                          <p:val>
                                            <p:strVal val="#ppt_y+.1"/>
                                          </p:val>
                                        </p:tav>
                                        <p:tav tm="100000">
                                          <p:val>
                                            <p:strVal val="#ppt_y"/>
                                          </p:val>
                                        </p:tav>
                                      </p:tavLst>
                                    </p:anim>
                                  </p:childTnLst>
                                </p:cTn>
                              </p:par>
                            </p:childTnLst>
                          </p:cTn>
                        </p:par>
                        <p:par>
                          <p:cTn id="106" fill="hold">
                            <p:stCondLst>
                              <p:cond delay="10720"/>
                            </p:stCondLst>
                            <p:childTnLst>
                              <p:par>
                                <p:cTn id="107" presetID="22" presetClass="entr" presetSubtype="1" fill="hold" nodeType="afterEffect">
                                  <p:stCondLst>
                                    <p:cond delay="0"/>
                                  </p:stCondLst>
                                  <p:childTnLst>
                                    <p:set>
                                      <p:cBhvr>
                                        <p:cTn id="108" dur="1" fill="hold">
                                          <p:stCondLst>
                                            <p:cond delay="0"/>
                                          </p:stCondLst>
                                        </p:cTn>
                                        <p:tgtEl>
                                          <p:spTgt spid="177"/>
                                        </p:tgtEl>
                                        <p:attrNameLst>
                                          <p:attrName>style.visibility</p:attrName>
                                        </p:attrNameLst>
                                      </p:cBhvr>
                                      <p:to>
                                        <p:strVal val="visible"/>
                                      </p:to>
                                    </p:set>
                                    <p:animEffect transition="in" filter="wipe(up)">
                                      <p:cBhvr>
                                        <p:cTn id="109" dur="500"/>
                                        <p:tgtEl>
                                          <p:spTgt spid="177"/>
                                        </p:tgtEl>
                                      </p:cBhvr>
                                    </p:animEffect>
                                  </p:childTnLst>
                                </p:cTn>
                              </p:par>
                            </p:childTnLst>
                          </p:cTn>
                        </p:par>
                        <p:par>
                          <p:cTn id="110" fill="hold">
                            <p:stCondLst>
                              <p:cond delay="11220"/>
                            </p:stCondLst>
                            <p:childTnLst>
                              <p:par>
                                <p:cTn id="111" presetID="42" presetClass="entr" presetSubtype="0" fill="hold" nodeType="afterEffect">
                                  <p:stCondLst>
                                    <p:cond delay="0"/>
                                  </p:stCondLst>
                                  <p:childTnLst>
                                    <p:set>
                                      <p:cBhvr>
                                        <p:cTn id="112" dur="1" fill="hold">
                                          <p:stCondLst>
                                            <p:cond delay="0"/>
                                          </p:stCondLst>
                                        </p:cTn>
                                        <p:tgtEl>
                                          <p:spTgt spid="220"/>
                                        </p:tgtEl>
                                        <p:attrNameLst>
                                          <p:attrName>style.visibility</p:attrName>
                                        </p:attrNameLst>
                                      </p:cBhvr>
                                      <p:to>
                                        <p:strVal val="visible"/>
                                      </p:to>
                                    </p:set>
                                    <p:animEffect transition="in" filter="fade">
                                      <p:cBhvr>
                                        <p:cTn id="113" dur="300"/>
                                        <p:tgtEl>
                                          <p:spTgt spid="220"/>
                                        </p:tgtEl>
                                      </p:cBhvr>
                                    </p:animEffect>
                                    <p:anim calcmode="lin" valueType="num">
                                      <p:cBhvr>
                                        <p:cTn id="114" dur="300" fill="hold"/>
                                        <p:tgtEl>
                                          <p:spTgt spid="220"/>
                                        </p:tgtEl>
                                        <p:attrNameLst>
                                          <p:attrName>ppt_x</p:attrName>
                                        </p:attrNameLst>
                                      </p:cBhvr>
                                      <p:tavLst>
                                        <p:tav tm="0">
                                          <p:val>
                                            <p:strVal val="#ppt_x"/>
                                          </p:val>
                                        </p:tav>
                                        <p:tav tm="100000">
                                          <p:val>
                                            <p:strVal val="#ppt_x"/>
                                          </p:val>
                                        </p:tav>
                                      </p:tavLst>
                                    </p:anim>
                                    <p:anim calcmode="lin" valueType="num">
                                      <p:cBhvr>
                                        <p:cTn id="115" dur="300" fill="hold"/>
                                        <p:tgtEl>
                                          <p:spTgt spid="220"/>
                                        </p:tgtEl>
                                        <p:attrNameLst>
                                          <p:attrName>ppt_y</p:attrName>
                                        </p:attrNameLst>
                                      </p:cBhvr>
                                      <p:tavLst>
                                        <p:tav tm="0">
                                          <p:val>
                                            <p:strVal val="#ppt_y+.1"/>
                                          </p:val>
                                        </p:tav>
                                        <p:tav tm="100000">
                                          <p:val>
                                            <p:strVal val="#ppt_y"/>
                                          </p:val>
                                        </p:tav>
                                      </p:tavLst>
                                    </p:anim>
                                  </p:childTnLst>
                                </p:cTn>
                              </p:par>
                            </p:childTnLst>
                          </p:cTn>
                        </p:par>
                        <p:par>
                          <p:cTn id="116" fill="hold">
                            <p:stCondLst>
                              <p:cond delay="11720"/>
                            </p:stCondLst>
                            <p:childTnLst>
                              <p:par>
                                <p:cTn id="117" presetID="22" presetClass="entr" presetSubtype="8" fill="hold" grpId="0" nodeType="afterEffect">
                                  <p:stCondLst>
                                    <p:cond delay="0"/>
                                  </p:stCondLst>
                                  <p:childTnLst>
                                    <p:set>
                                      <p:cBhvr>
                                        <p:cTn id="118" dur="1" fill="hold">
                                          <p:stCondLst>
                                            <p:cond delay="0"/>
                                          </p:stCondLst>
                                        </p:cTn>
                                        <p:tgtEl>
                                          <p:spTgt spid="181"/>
                                        </p:tgtEl>
                                        <p:attrNameLst>
                                          <p:attrName>style.visibility</p:attrName>
                                        </p:attrNameLst>
                                      </p:cBhvr>
                                      <p:to>
                                        <p:strVal val="visible"/>
                                      </p:to>
                                    </p:set>
                                    <p:animEffect transition="in" filter="wipe(left)">
                                      <p:cBhvr>
                                        <p:cTn id="119" dur="500"/>
                                        <p:tgtEl>
                                          <p:spTgt spid="181"/>
                                        </p:tgtEl>
                                      </p:cBhvr>
                                    </p:animEffect>
                                  </p:childTnLst>
                                </p:cTn>
                              </p:par>
                            </p:childTnLst>
                          </p:cTn>
                        </p:par>
                        <p:par>
                          <p:cTn id="120" fill="hold">
                            <p:stCondLst>
                              <p:cond delay="12220"/>
                            </p:stCondLst>
                            <p:childTnLst>
                              <p:par>
                                <p:cTn id="121" presetID="42" presetClass="entr" presetSubtype="0" fill="hold" nodeType="afterEffect">
                                  <p:stCondLst>
                                    <p:cond delay="0"/>
                                  </p:stCondLst>
                                  <p:childTnLst>
                                    <p:set>
                                      <p:cBhvr>
                                        <p:cTn id="122" dur="1" fill="hold">
                                          <p:stCondLst>
                                            <p:cond delay="0"/>
                                          </p:stCondLst>
                                        </p:cTn>
                                        <p:tgtEl>
                                          <p:spTgt spid="223"/>
                                        </p:tgtEl>
                                        <p:attrNameLst>
                                          <p:attrName>style.visibility</p:attrName>
                                        </p:attrNameLst>
                                      </p:cBhvr>
                                      <p:to>
                                        <p:strVal val="visible"/>
                                      </p:to>
                                    </p:set>
                                    <p:animEffect transition="in" filter="fade">
                                      <p:cBhvr>
                                        <p:cTn id="123" dur="300"/>
                                        <p:tgtEl>
                                          <p:spTgt spid="223"/>
                                        </p:tgtEl>
                                      </p:cBhvr>
                                    </p:animEffect>
                                    <p:anim calcmode="lin" valueType="num">
                                      <p:cBhvr>
                                        <p:cTn id="124" dur="300" fill="hold"/>
                                        <p:tgtEl>
                                          <p:spTgt spid="223"/>
                                        </p:tgtEl>
                                        <p:attrNameLst>
                                          <p:attrName>ppt_x</p:attrName>
                                        </p:attrNameLst>
                                      </p:cBhvr>
                                      <p:tavLst>
                                        <p:tav tm="0">
                                          <p:val>
                                            <p:strVal val="#ppt_x"/>
                                          </p:val>
                                        </p:tav>
                                        <p:tav tm="100000">
                                          <p:val>
                                            <p:strVal val="#ppt_x"/>
                                          </p:val>
                                        </p:tav>
                                      </p:tavLst>
                                    </p:anim>
                                    <p:anim calcmode="lin" valueType="num">
                                      <p:cBhvr>
                                        <p:cTn id="125" dur="300" fill="hold"/>
                                        <p:tgtEl>
                                          <p:spTgt spid="223"/>
                                        </p:tgtEl>
                                        <p:attrNameLst>
                                          <p:attrName>ppt_y</p:attrName>
                                        </p:attrNameLst>
                                      </p:cBhvr>
                                      <p:tavLst>
                                        <p:tav tm="0">
                                          <p:val>
                                            <p:strVal val="#ppt_y+.1"/>
                                          </p:val>
                                        </p:tav>
                                        <p:tav tm="100000">
                                          <p:val>
                                            <p:strVal val="#ppt_y"/>
                                          </p:val>
                                        </p:tav>
                                      </p:tavLst>
                                    </p:anim>
                                  </p:childTnLst>
                                </p:cTn>
                              </p:par>
                            </p:childTnLst>
                          </p:cTn>
                        </p:par>
                        <p:par>
                          <p:cTn id="126" fill="hold">
                            <p:stCondLst>
                              <p:cond delay="12720"/>
                            </p:stCondLst>
                            <p:childTnLst>
                              <p:par>
                                <p:cTn id="127" presetID="22" presetClass="entr" presetSubtype="8" fill="hold" grpId="0" nodeType="afterEffect">
                                  <p:stCondLst>
                                    <p:cond delay="0"/>
                                  </p:stCondLst>
                                  <p:childTnLst>
                                    <p:set>
                                      <p:cBhvr>
                                        <p:cTn id="128" dur="1" fill="hold">
                                          <p:stCondLst>
                                            <p:cond delay="0"/>
                                          </p:stCondLst>
                                        </p:cTn>
                                        <p:tgtEl>
                                          <p:spTgt spid="182"/>
                                        </p:tgtEl>
                                        <p:attrNameLst>
                                          <p:attrName>style.visibility</p:attrName>
                                        </p:attrNameLst>
                                      </p:cBhvr>
                                      <p:to>
                                        <p:strVal val="visible"/>
                                      </p:to>
                                    </p:set>
                                    <p:animEffect transition="in" filter="wipe(left)">
                                      <p:cBhvr>
                                        <p:cTn id="129" dur="500"/>
                                        <p:tgtEl>
                                          <p:spTgt spid="182"/>
                                        </p:tgtEl>
                                      </p:cBhvr>
                                    </p:animEffect>
                                  </p:childTnLst>
                                </p:cTn>
                              </p:par>
                            </p:childTnLst>
                          </p:cTn>
                        </p:par>
                        <p:par>
                          <p:cTn id="130" fill="hold">
                            <p:stCondLst>
                              <p:cond delay="13220"/>
                            </p:stCondLst>
                            <p:childTnLst>
                              <p:par>
                                <p:cTn id="131" presetID="42" presetClass="entr" presetSubtype="0" fill="hold" nodeType="afterEffect">
                                  <p:stCondLst>
                                    <p:cond delay="0"/>
                                  </p:stCondLst>
                                  <p:childTnLst>
                                    <p:set>
                                      <p:cBhvr>
                                        <p:cTn id="132" dur="1" fill="hold">
                                          <p:stCondLst>
                                            <p:cond delay="0"/>
                                          </p:stCondLst>
                                        </p:cTn>
                                        <p:tgtEl>
                                          <p:spTgt spid="226"/>
                                        </p:tgtEl>
                                        <p:attrNameLst>
                                          <p:attrName>style.visibility</p:attrName>
                                        </p:attrNameLst>
                                      </p:cBhvr>
                                      <p:to>
                                        <p:strVal val="visible"/>
                                      </p:to>
                                    </p:set>
                                    <p:animEffect transition="in" filter="fade">
                                      <p:cBhvr>
                                        <p:cTn id="133" dur="300"/>
                                        <p:tgtEl>
                                          <p:spTgt spid="226"/>
                                        </p:tgtEl>
                                      </p:cBhvr>
                                    </p:animEffect>
                                    <p:anim calcmode="lin" valueType="num">
                                      <p:cBhvr>
                                        <p:cTn id="134" dur="300" fill="hold"/>
                                        <p:tgtEl>
                                          <p:spTgt spid="226"/>
                                        </p:tgtEl>
                                        <p:attrNameLst>
                                          <p:attrName>ppt_x</p:attrName>
                                        </p:attrNameLst>
                                      </p:cBhvr>
                                      <p:tavLst>
                                        <p:tav tm="0">
                                          <p:val>
                                            <p:strVal val="#ppt_x"/>
                                          </p:val>
                                        </p:tav>
                                        <p:tav tm="100000">
                                          <p:val>
                                            <p:strVal val="#ppt_x"/>
                                          </p:val>
                                        </p:tav>
                                      </p:tavLst>
                                    </p:anim>
                                    <p:anim calcmode="lin" valueType="num">
                                      <p:cBhvr>
                                        <p:cTn id="135" dur="300" fill="hold"/>
                                        <p:tgtEl>
                                          <p:spTgt spid="226"/>
                                        </p:tgtEl>
                                        <p:attrNameLst>
                                          <p:attrName>ppt_y</p:attrName>
                                        </p:attrNameLst>
                                      </p:cBhvr>
                                      <p:tavLst>
                                        <p:tav tm="0">
                                          <p:val>
                                            <p:strVal val="#ppt_y+.1"/>
                                          </p:val>
                                        </p:tav>
                                        <p:tav tm="100000">
                                          <p:val>
                                            <p:strVal val="#ppt_y"/>
                                          </p:val>
                                        </p:tav>
                                      </p:tavLst>
                                    </p:anim>
                                  </p:childTnLst>
                                </p:cTn>
                              </p:par>
                            </p:childTnLst>
                          </p:cTn>
                        </p:par>
                        <p:par>
                          <p:cTn id="136" fill="hold">
                            <p:stCondLst>
                              <p:cond delay="13720"/>
                            </p:stCondLst>
                            <p:childTnLst>
                              <p:par>
                                <p:cTn id="137" presetID="22" presetClass="entr" presetSubtype="8" fill="hold" grpId="0" nodeType="afterEffect">
                                  <p:stCondLst>
                                    <p:cond delay="0"/>
                                  </p:stCondLst>
                                  <p:childTnLst>
                                    <p:set>
                                      <p:cBhvr>
                                        <p:cTn id="138" dur="1" fill="hold">
                                          <p:stCondLst>
                                            <p:cond delay="0"/>
                                          </p:stCondLst>
                                        </p:cTn>
                                        <p:tgtEl>
                                          <p:spTgt spid="183"/>
                                        </p:tgtEl>
                                        <p:attrNameLst>
                                          <p:attrName>style.visibility</p:attrName>
                                        </p:attrNameLst>
                                      </p:cBhvr>
                                      <p:to>
                                        <p:strVal val="visible"/>
                                      </p:to>
                                    </p:set>
                                    <p:animEffect transition="in" filter="wipe(left)">
                                      <p:cBhvr>
                                        <p:cTn id="139" dur="500"/>
                                        <p:tgtEl>
                                          <p:spTgt spid="183"/>
                                        </p:tgtEl>
                                      </p:cBhvr>
                                    </p:animEffect>
                                  </p:childTnLst>
                                </p:cTn>
                              </p:par>
                            </p:childTnLst>
                          </p:cTn>
                        </p:par>
                        <p:par>
                          <p:cTn id="140" fill="hold">
                            <p:stCondLst>
                              <p:cond delay="14220"/>
                            </p:stCondLst>
                            <p:childTnLst>
                              <p:par>
                                <p:cTn id="141" presetID="42" presetClass="entr" presetSubtype="0" fill="hold" nodeType="afterEffect">
                                  <p:stCondLst>
                                    <p:cond delay="0"/>
                                  </p:stCondLst>
                                  <p:childTnLst>
                                    <p:set>
                                      <p:cBhvr>
                                        <p:cTn id="142" dur="1" fill="hold">
                                          <p:stCondLst>
                                            <p:cond delay="0"/>
                                          </p:stCondLst>
                                        </p:cTn>
                                        <p:tgtEl>
                                          <p:spTgt spid="229"/>
                                        </p:tgtEl>
                                        <p:attrNameLst>
                                          <p:attrName>style.visibility</p:attrName>
                                        </p:attrNameLst>
                                      </p:cBhvr>
                                      <p:to>
                                        <p:strVal val="visible"/>
                                      </p:to>
                                    </p:set>
                                    <p:animEffect transition="in" filter="fade">
                                      <p:cBhvr>
                                        <p:cTn id="143" dur="300"/>
                                        <p:tgtEl>
                                          <p:spTgt spid="229"/>
                                        </p:tgtEl>
                                      </p:cBhvr>
                                    </p:animEffect>
                                    <p:anim calcmode="lin" valueType="num">
                                      <p:cBhvr>
                                        <p:cTn id="144" dur="300" fill="hold"/>
                                        <p:tgtEl>
                                          <p:spTgt spid="229"/>
                                        </p:tgtEl>
                                        <p:attrNameLst>
                                          <p:attrName>ppt_x</p:attrName>
                                        </p:attrNameLst>
                                      </p:cBhvr>
                                      <p:tavLst>
                                        <p:tav tm="0">
                                          <p:val>
                                            <p:strVal val="#ppt_x"/>
                                          </p:val>
                                        </p:tav>
                                        <p:tav tm="100000">
                                          <p:val>
                                            <p:strVal val="#ppt_x"/>
                                          </p:val>
                                        </p:tav>
                                      </p:tavLst>
                                    </p:anim>
                                    <p:anim calcmode="lin" valueType="num">
                                      <p:cBhvr>
                                        <p:cTn id="145" dur="300" fill="hold"/>
                                        <p:tgtEl>
                                          <p:spTgt spid="229"/>
                                        </p:tgtEl>
                                        <p:attrNameLst>
                                          <p:attrName>ppt_y</p:attrName>
                                        </p:attrNameLst>
                                      </p:cBhvr>
                                      <p:tavLst>
                                        <p:tav tm="0">
                                          <p:val>
                                            <p:strVal val="#ppt_y+.1"/>
                                          </p:val>
                                        </p:tav>
                                        <p:tav tm="100000">
                                          <p:val>
                                            <p:strVal val="#ppt_y"/>
                                          </p:val>
                                        </p:tav>
                                      </p:tavLst>
                                    </p:anim>
                                  </p:childTnLst>
                                </p:cTn>
                              </p:par>
                            </p:childTnLst>
                          </p:cTn>
                        </p:par>
                        <p:par>
                          <p:cTn id="146" fill="hold">
                            <p:stCondLst>
                              <p:cond delay="14720"/>
                            </p:stCondLst>
                            <p:childTnLst>
                              <p:par>
                                <p:cTn id="147" presetID="22" presetClass="entr" presetSubtype="8" fill="hold" grpId="0" nodeType="afterEffect">
                                  <p:stCondLst>
                                    <p:cond delay="0"/>
                                  </p:stCondLst>
                                  <p:childTnLst>
                                    <p:set>
                                      <p:cBhvr>
                                        <p:cTn id="148" dur="1" fill="hold">
                                          <p:stCondLst>
                                            <p:cond delay="0"/>
                                          </p:stCondLst>
                                        </p:cTn>
                                        <p:tgtEl>
                                          <p:spTgt spid="184"/>
                                        </p:tgtEl>
                                        <p:attrNameLst>
                                          <p:attrName>style.visibility</p:attrName>
                                        </p:attrNameLst>
                                      </p:cBhvr>
                                      <p:to>
                                        <p:strVal val="visible"/>
                                      </p:to>
                                    </p:set>
                                    <p:animEffect transition="in" filter="wipe(left)">
                                      <p:cBhvr>
                                        <p:cTn id="149" dur="500"/>
                                        <p:tgtEl>
                                          <p:spTgt spid="184"/>
                                        </p:tgtEl>
                                      </p:cBhvr>
                                    </p:animEffect>
                                  </p:childTnLst>
                                </p:cTn>
                              </p:par>
                            </p:childTnLst>
                          </p:cTn>
                        </p:par>
                        <p:par>
                          <p:cTn id="150" fill="hold">
                            <p:stCondLst>
                              <p:cond delay="15220"/>
                            </p:stCondLst>
                            <p:childTnLst>
                              <p:par>
                                <p:cTn id="151" presetID="42" presetClass="entr" presetSubtype="0" fill="hold" nodeType="afterEffect">
                                  <p:stCondLst>
                                    <p:cond delay="0"/>
                                  </p:stCondLst>
                                  <p:childTnLst>
                                    <p:set>
                                      <p:cBhvr>
                                        <p:cTn id="152" dur="1" fill="hold">
                                          <p:stCondLst>
                                            <p:cond delay="0"/>
                                          </p:stCondLst>
                                        </p:cTn>
                                        <p:tgtEl>
                                          <p:spTgt spid="232"/>
                                        </p:tgtEl>
                                        <p:attrNameLst>
                                          <p:attrName>style.visibility</p:attrName>
                                        </p:attrNameLst>
                                      </p:cBhvr>
                                      <p:to>
                                        <p:strVal val="visible"/>
                                      </p:to>
                                    </p:set>
                                    <p:animEffect transition="in" filter="fade">
                                      <p:cBhvr>
                                        <p:cTn id="153" dur="300"/>
                                        <p:tgtEl>
                                          <p:spTgt spid="232"/>
                                        </p:tgtEl>
                                      </p:cBhvr>
                                    </p:animEffect>
                                    <p:anim calcmode="lin" valueType="num">
                                      <p:cBhvr>
                                        <p:cTn id="154" dur="300" fill="hold"/>
                                        <p:tgtEl>
                                          <p:spTgt spid="232"/>
                                        </p:tgtEl>
                                        <p:attrNameLst>
                                          <p:attrName>ppt_x</p:attrName>
                                        </p:attrNameLst>
                                      </p:cBhvr>
                                      <p:tavLst>
                                        <p:tav tm="0">
                                          <p:val>
                                            <p:strVal val="#ppt_x"/>
                                          </p:val>
                                        </p:tav>
                                        <p:tav tm="100000">
                                          <p:val>
                                            <p:strVal val="#ppt_x"/>
                                          </p:val>
                                        </p:tav>
                                      </p:tavLst>
                                    </p:anim>
                                    <p:anim calcmode="lin" valueType="num">
                                      <p:cBhvr>
                                        <p:cTn id="155" dur="300" fill="hold"/>
                                        <p:tgtEl>
                                          <p:spTgt spid="232"/>
                                        </p:tgtEl>
                                        <p:attrNameLst>
                                          <p:attrName>ppt_y</p:attrName>
                                        </p:attrNameLst>
                                      </p:cBhvr>
                                      <p:tavLst>
                                        <p:tav tm="0">
                                          <p:val>
                                            <p:strVal val="#ppt_y+.1"/>
                                          </p:val>
                                        </p:tav>
                                        <p:tav tm="100000">
                                          <p:val>
                                            <p:strVal val="#ppt_y"/>
                                          </p:val>
                                        </p:tav>
                                      </p:tavLst>
                                    </p:anim>
                                  </p:childTnLst>
                                </p:cTn>
                              </p:par>
                            </p:childTnLst>
                          </p:cTn>
                        </p:par>
                        <p:par>
                          <p:cTn id="156" fill="hold">
                            <p:stCondLst>
                              <p:cond delay="15720"/>
                            </p:stCondLst>
                            <p:childTnLst>
                              <p:par>
                                <p:cTn id="157" presetID="22" presetClass="entr" presetSubtype="8" fill="hold" grpId="0" nodeType="afterEffect">
                                  <p:stCondLst>
                                    <p:cond delay="0"/>
                                  </p:stCondLst>
                                  <p:childTnLst>
                                    <p:set>
                                      <p:cBhvr>
                                        <p:cTn id="158" dur="1" fill="hold">
                                          <p:stCondLst>
                                            <p:cond delay="0"/>
                                          </p:stCondLst>
                                        </p:cTn>
                                        <p:tgtEl>
                                          <p:spTgt spid="189"/>
                                        </p:tgtEl>
                                        <p:attrNameLst>
                                          <p:attrName>style.visibility</p:attrName>
                                        </p:attrNameLst>
                                      </p:cBhvr>
                                      <p:to>
                                        <p:strVal val="visible"/>
                                      </p:to>
                                    </p:set>
                                    <p:animEffect transition="in" filter="wipe(left)">
                                      <p:cBhvr>
                                        <p:cTn id="159" dur="500"/>
                                        <p:tgtEl>
                                          <p:spTgt spid="189"/>
                                        </p:tgtEl>
                                      </p:cBhvr>
                                    </p:animEffect>
                                  </p:childTnLst>
                                </p:cTn>
                              </p:par>
                            </p:childTnLst>
                          </p:cTn>
                        </p:par>
                        <p:par>
                          <p:cTn id="160" fill="hold">
                            <p:stCondLst>
                              <p:cond delay="16220"/>
                            </p:stCondLst>
                            <p:childTnLst>
                              <p:par>
                                <p:cTn id="161" presetID="42" presetClass="entr" presetSubtype="0" fill="hold" nodeType="afterEffect">
                                  <p:stCondLst>
                                    <p:cond delay="0"/>
                                  </p:stCondLst>
                                  <p:childTnLst>
                                    <p:set>
                                      <p:cBhvr>
                                        <p:cTn id="162" dur="1" fill="hold">
                                          <p:stCondLst>
                                            <p:cond delay="0"/>
                                          </p:stCondLst>
                                        </p:cTn>
                                        <p:tgtEl>
                                          <p:spTgt spid="235"/>
                                        </p:tgtEl>
                                        <p:attrNameLst>
                                          <p:attrName>style.visibility</p:attrName>
                                        </p:attrNameLst>
                                      </p:cBhvr>
                                      <p:to>
                                        <p:strVal val="visible"/>
                                      </p:to>
                                    </p:set>
                                    <p:animEffect transition="in" filter="fade">
                                      <p:cBhvr>
                                        <p:cTn id="163" dur="300"/>
                                        <p:tgtEl>
                                          <p:spTgt spid="235"/>
                                        </p:tgtEl>
                                      </p:cBhvr>
                                    </p:animEffect>
                                    <p:anim calcmode="lin" valueType="num">
                                      <p:cBhvr>
                                        <p:cTn id="164" dur="300" fill="hold"/>
                                        <p:tgtEl>
                                          <p:spTgt spid="235"/>
                                        </p:tgtEl>
                                        <p:attrNameLst>
                                          <p:attrName>ppt_x</p:attrName>
                                        </p:attrNameLst>
                                      </p:cBhvr>
                                      <p:tavLst>
                                        <p:tav tm="0">
                                          <p:val>
                                            <p:strVal val="#ppt_x"/>
                                          </p:val>
                                        </p:tav>
                                        <p:tav tm="100000">
                                          <p:val>
                                            <p:strVal val="#ppt_x"/>
                                          </p:val>
                                        </p:tav>
                                      </p:tavLst>
                                    </p:anim>
                                    <p:anim calcmode="lin" valueType="num">
                                      <p:cBhvr>
                                        <p:cTn id="165" dur="300" fill="hold"/>
                                        <p:tgtEl>
                                          <p:spTgt spid="235"/>
                                        </p:tgtEl>
                                        <p:attrNameLst>
                                          <p:attrName>ppt_y</p:attrName>
                                        </p:attrNameLst>
                                      </p:cBhvr>
                                      <p:tavLst>
                                        <p:tav tm="0">
                                          <p:val>
                                            <p:strVal val="#ppt_y+.1"/>
                                          </p:val>
                                        </p:tav>
                                        <p:tav tm="100000">
                                          <p:val>
                                            <p:strVal val="#ppt_y"/>
                                          </p:val>
                                        </p:tav>
                                      </p:tavLst>
                                    </p:anim>
                                  </p:childTnLst>
                                </p:cTn>
                              </p:par>
                            </p:childTnLst>
                          </p:cTn>
                        </p:par>
                        <p:par>
                          <p:cTn id="166" fill="hold">
                            <p:stCondLst>
                              <p:cond delay="16720"/>
                            </p:stCondLst>
                            <p:childTnLst>
                              <p:par>
                                <p:cTn id="167" presetID="22" presetClass="entr" presetSubtype="1" fill="hold" nodeType="afterEffect">
                                  <p:stCondLst>
                                    <p:cond delay="0"/>
                                  </p:stCondLst>
                                  <p:childTnLst>
                                    <p:set>
                                      <p:cBhvr>
                                        <p:cTn id="168" dur="1" fill="hold">
                                          <p:stCondLst>
                                            <p:cond delay="0"/>
                                          </p:stCondLst>
                                        </p:cTn>
                                        <p:tgtEl>
                                          <p:spTgt spid="185"/>
                                        </p:tgtEl>
                                        <p:attrNameLst>
                                          <p:attrName>style.visibility</p:attrName>
                                        </p:attrNameLst>
                                      </p:cBhvr>
                                      <p:to>
                                        <p:strVal val="visible"/>
                                      </p:to>
                                    </p:set>
                                    <p:animEffect transition="in" filter="wipe(up)">
                                      <p:cBhvr>
                                        <p:cTn id="169" dur="500"/>
                                        <p:tgtEl>
                                          <p:spTgt spid="185"/>
                                        </p:tgtEl>
                                      </p:cBhvr>
                                    </p:animEffect>
                                  </p:childTnLst>
                                </p:cTn>
                              </p:par>
                            </p:childTnLst>
                          </p:cTn>
                        </p:par>
                        <p:par>
                          <p:cTn id="170" fill="hold">
                            <p:stCondLst>
                              <p:cond delay="17220"/>
                            </p:stCondLst>
                            <p:childTnLst>
                              <p:par>
                                <p:cTn id="171" presetID="31" presetClass="entr" presetSubtype="0" fill="hold" nodeType="afterEffect">
                                  <p:stCondLst>
                                    <p:cond delay="0"/>
                                  </p:stCondLst>
                                  <p:childTnLst>
                                    <p:set>
                                      <p:cBhvr>
                                        <p:cTn id="172" dur="1" fill="hold">
                                          <p:stCondLst>
                                            <p:cond delay="0"/>
                                          </p:stCondLst>
                                        </p:cTn>
                                        <p:tgtEl>
                                          <p:spTgt spid="238"/>
                                        </p:tgtEl>
                                        <p:attrNameLst>
                                          <p:attrName>style.visibility</p:attrName>
                                        </p:attrNameLst>
                                      </p:cBhvr>
                                      <p:to>
                                        <p:strVal val="visible"/>
                                      </p:to>
                                    </p:set>
                                    <p:anim calcmode="lin" valueType="num">
                                      <p:cBhvr>
                                        <p:cTn id="173" dur="400" fill="hold"/>
                                        <p:tgtEl>
                                          <p:spTgt spid="238"/>
                                        </p:tgtEl>
                                        <p:attrNameLst>
                                          <p:attrName>ppt_w</p:attrName>
                                        </p:attrNameLst>
                                      </p:cBhvr>
                                      <p:tavLst>
                                        <p:tav tm="0">
                                          <p:val>
                                            <p:fltVal val="0"/>
                                          </p:val>
                                        </p:tav>
                                        <p:tav tm="100000">
                                          <p:val>
                                            <p:strVal val="#ppt_w"/>
                                          </p:val>
                                        </p:tav>
                                      </p:tavLst>
                                    </p:anim>
                                    <p:anim calcmode="lin" valueType="num">
                                      <p:cBhvr>
                                        <p:cTn id="174" dur="400" fill="hold"/>
                                        <p:tgtEl>
                                          <p:spTgt spid="238"/>
                                        </p:tgtEl>
                                        <p:attrNameLst>
                                          <p:attrName>ppt_h</p:attrName>
                                        </p:attrNameLst>
                                      </p:cBhvr>
                                      <p:tavLst>
                                        <p:tav tm="0">
                                          <p:val>
                                            <p:fltVal val="0"/>
                                          </p:val>
                                        </p:tav>
                                        <p:tav tm="100000">
                                          <p:val>
                                            <p:strVal val="#ppt_h"/>
                                          </p:val>
                                        </p:tav>
                                      </p:tavLst>
                                    </p:anim>
                                    <p:anim calcmode="lin" valueType="num">
                                      <p:cBhvr>
                                        <p:cTn id="175" dur="400" fill="hold"/>
                                        <p:tgtEl>
                                          <p:spTgt spid="238"/>
                                        </p:tgtEl>
                                        <p:attrNameLst>
                                          <p:attrName>style.rotation</p:attrName>
                                        </p:attrNameLst>
                                      </p:cBhvr>
                                      <p:tavLst>
                                        <p:tav tm="0">
                                          <p:val>
                                            <p:fltVal val="90"/>
                                          </p:val>
                                        </p:tav>
                                        <p:tav tm="100000">
                                          <p:val>
                                            <p:fltVal val="0"/>
                                          </p:val>
                                        </p:tav>
                                      </p:tavLst>
                                    </p:anim>
                                    <p:animEffect transition="in" filter="fade">
                                      <p:cBhvr>
                                        <p:cTn id="176" dur="400"/>
                                        <p:tgtEl>
                                          <p:spTgt spid="238"/>
                                        </p:tgtEl>
                                      </p:cBhvr>
                                    </p:animEffect>
                                  </p:childTnLst>
                                </p:cTn>
                              </p:par>
                              <p:par>
                                <p:cTn id="177" presetID="8" presetClass="emph" presetSubtype="0" fill="hold" nodeType="withEffect">
                                  <p:stCondLst>
                                    <p:cond delay="0"/>
                                  </p:stCondLst>
                                  <p:childTnLst>
                                    <p:animRot by="-21600000">
                                      <p:cBhvr>
                                        <p:cTn id="178" dur="400" fill="hold"/>
                                        <p:tgtEl>
                                          <p:spTgt spid="2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66" grpId="0" animBg="1"/>
      <p:bldP spid="167" grpId="0" animBg="1"/>
      <p:bldP spid="168" grpId="0" animBg="1"/>
      <p:bldP spid="169" grpId="0" animBg="1"/>
      <p:bldP spid="170" grpId="0" animBg="1"/>
      <p:bldP spid="171" grpId="0" animBg="1"/>
      <p:bldP spid="172" grpId="0" animBg="1"/>
      <p:bldP spid="181" grpId="0" animBg="1"/>
      <p:bldP spid="182" grpId="0" animBg="1"/>
      <p:bldP spid="183" grpId="0" animBg="1"/>
      <p:bldP spid="184" grpId="0" animBg="1"/>
      <p:bldP spid="18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bwMode="auto">
          <a:xfrm>
            <a:off x="6314405" y="2466285"/>
            <a:ext cx="4554571" cy="1606624"/>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lang="zh-CN" altLang="en-US" kern="0" dirty="0">
                <a:solidFill>
                  <a:schemeClr val="accent3"/>
                </a:solidFill>
                <a:effectLst>
                  <a:outerShdw blurRad="38100" dist="38100" dir="2700000" algn="tl">
                    <a:srgbClr val="000000">
                      <a:alpha val="43137"/>
                    </a:srgbClr>
                  </a:outerShdw>
                </a:effectLst>
              </a:rPr>
              <a:t>党支部选举</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六</a:t>
            </a:r>
          </a:p>
        </p:txBody>
      </p:sp>
      <p:sp>
        <p:nvSpPr>
          <p:cNvPr id="2" name="矩形 1"/>
          <p:cNvSpPr/>
          <p:nvPr/>
        </p:nvSpPr>
        <p:spPr>
          <a:xfrm>
            <a:off x="5018261" y="1360520"/>
            <a:ext cx="5778708" cy="400110"/>
          </a:xfrm>
          <a:prstGeom prst="rect">
            <a:avLst/>
          </a:prstGeom>
          <a:noFill/>
        </p:spPr>
        <p:txBody>
          <a:bodyPr wrap="square" rtlCol="0">
            <a:spAutoFit/>
          </a:bodyPr>
          <a:lstStyle/>
          <a:p>
            <a:pPr algn="just" eaLnBrk="1"/>
            <a:r>
              <a:rPr lang="zh-CN" altLang="en-US" sz="2000" b="1" dirty="0">
                <a:latin typeface="+mn-ea"/>
                <a:ea typeface="+mn-ea"/>
              </a:rPr>
              <a:t>党内选举是党员行使党内民主权利的重要体现</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18" y="1747511"/>
            <a:ext cx="4673847" cy="4283791"/>
          </a:xfrm>
          <a:prstGeom prst="rect">
            <a:avLst/>
          </a:prstGeom>
        </p:spPr>
      </p:pic>
      <p:sp>
        <p:nvSpPr>
          <p:cNvPr id="7" name="箭头: 五边形 6"/>
          <p:cNvSpPr/>
          <p:nvPr/>
        </p:nvSpPr>
        <p:spPr bwMode="auto">
          <a:xfrm>
            <a:off x="5145459" y="2629283"/>
            <a:ext cx="1728192" cy="1186172"/>
          </a:xfrm>
          <a:prstGeom prst="homePlate">
            <a:avLst>
              <a:gd name="adj" fmla="val 27136"/>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9" name="矩形 8"/>
          <p:cNvSpPr/>
          <p:nvPr/>
        </p:nvSpPr>
        <p:spPr>
          <a:xfrm>
            <a:off x="5340063" y="2745315"/>
            <a:ext cx="1154623" cy="954107"/>
          </a:xfrm>
          <a:prstGeom prst="rect">
            <a:avLst/>
          </a:prstGeom>
        </p:spPr>
        <p:txBody>
          <a:bodyPr wrap="square">
            <a:spAutoFit/>
          </a:bodyPr>
          <a:lstStyle/>
          <a:p>
            <a:pPr algn="ctr"/>
            <a:r>
              <a:rPr lang="zh-CN" altLang="en-US" sz="2800" b="1" dirty="0">
                <a:solidFill>
                  <a:schemeClr val="accent3"/>
                </a:solidFill>
                <a:latin typeface="+mj-ea"/>
                <a:ea typeface="+mj-ea"/>
              </a:rPr>
              <a:t>基本要求</a:t>
            </a:r>
            <a:endParaRPr lang="zh-CN" altLang="en-US" sz="2800" dirty="0">
              <a:solidFill>
                <a:schemeClr val="accent3"/>
              </a:solidFill>
              <a:latin typeface="+mj-ea"/>
              <a:ea typeface="+mj-ea"/>
            </a:endParaRPr>
          </a:p>
        </p:txBody>
      </p:sp>
      <p:sp>
        <p:nvSpPr>
          <p:cNvPr id="10" name="矩形 9"/>
          <p:cNvSpPr/>
          <p:nvPr/>
        </p:nvSpPr>
        <p:spPr>
          <a:xfrm>
            <a:off x="6983186" y="2991535"/>
            <a:ext cx="3248147" cy="461665"/>
          </a:xfrm>
          <a:prstGeom prst="rect">
            <a:avLst/>
          </a:prstGeom>
          <a:noFill/>
        </p:spPr>
        <p:txBody>
          <a:bodyPr wrap="square" rtlCol="0">
            <a:spAutoFit/>
          </a:bodyPr>
          <a:lstStyle/>
          <a:p>
            <a:pPr algn="just" eaLnBrk="1"/>
            <a:r>
              <a:rPr lang="zh-CN" altLang="en-US" sz="2400" dirty="0">
                <a:solidFill>
                  <a:schemeClr val="accent1"/>
                </a:solidFill>
                <a:latin typeface="+mn-ea"/>
                <a:ea typeface="+mn-ea"/>
              </a:rPr>
              <a:t>充分体现选举人的意志</a:t>
            </a:r>
          </a:p>
        </p:txBody>
      </p:sp>
      <p:sp>
        <p:nvSpPr>
          <p:cNvPr id="15" name="矩形 14"/>
          <p:cNvSpPr/>
          <p:nvPr/>
        </p:nvSpPr>
        <p:spPr bwMode="auto">
          <a:xfrm>
            <a:off x="6314405" y="4547748"/>
            <a:ext cx="4554571" cy="1606624"/>
          </a:xfrm>
          <a:prstGeom prst="rect">
            <a:avLst/>
          </a:prstGeom>
          <a:solidFill>
            <a:schemeClr val="bg2"/>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箭头: 五边形 15"/>
          <p:cNvSpPr/>
          <p:nvPr/>
        </p:nvSpPr>
        <p:spPr bwMode="auto">
          <a:xfrm>
            <a:off x="5145459" y="4710746"/>
            <a:ext cx="1728192" cy="1186172"/>
          </a:xfrm>
          <a:prstGeom prst="homePlate">
            <a:avLst>
              <a:gd name="adj" fmla="val 27136"/>
            </a:avLst>
          </a:prstGeom>
          <a:solidFill>
            <a:schemeClr val="tx1"/>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17" name="矩形 16"/>
          <p:cNvSpPr/>
          <p:nvPr/>
        </p:nvSpPr>
        <p:spPr>
          <a:xfrm>
            <a:off x="5340063" y="4826778"/>
            <a:ext cx="1154623" cy="954107"/>
          </a:xfrm>
          <a:prstGeom prst="rect">
            <a:avLst/>
          </a:prstGeom>
        </p:spPr>
        <p:txBody>
          <a:bodyPr wrap="square">
            <a:spAutoFit/>
          </a:bodyPr>
          <a:lstStyle/>
          <a:p>
            <a:pPr algn="ctr"/>
            <a:r>
              <a:rPr lang="zh-CN" altLang="en-US" sz="2800" b="1" dirty="0">
                <a:solidFill>
                  <a:schemeClr val="accent3"/>
                </a:solidFill>
                <a:latin typeface="+mj-ea"/>
                <a:ea typeface="+mj-ea"/>
              </a:rPr>
              <a:t>基本原则</a:t>
            </a:r>
            <a:endParaRPr lang="zh-CN" altLang="en-US" sz="2800" dirty="0">
              <a:solidFill>
                <a:schemeClr val="accent3"/>
              </a:solidFill>
              <a:latin typeface="+mj-ea"/>
              <a:ea typeface="+mj-ea"/>
            </a:endParaRPr>
          </a:p>
        </p:txBody>
      </p:sp>
      <p:sp>
        <p:nvSpPr>
          <p:cNvPr id="18" name="矩形 17"/>
          <p:cNvSpPr/>
          <p:nvPr/>
        </p:nvSpPr>
        <p:spPr>
          <a:xfrm>
            <a:off x="6983186" y="4710746"/>
            <a:ext cx="3813783" cy="1338828"/>
          </a:xfrm>
          <a:prstGeom prst="rect">
            <a:avLst/>
          </a:prstGeom>
          <a:noFill/>
        </p:spPr>
        <p:txBody>
          <a:bodyPr wrap="square" rtlCol="0">
            <a:spAutoFit/>
          </a:bodyPr>
          <a:lstStyle/>
          <a:p>
            <a:pPr marL="285750" indent="-285750" algn="just" eaLnBrk="1">
              <a:lnSpc>
                <a:spcPct val="150000"/>
              </a:lnSpc>
              <a:buFont typeface="Wingdings" panose="05000000000000000000" pitchFamily="2" charset="2"/>
              <a:buChar char="n"/>
            </a:pPr>
            <a:r>
              <a:rPr lang="zh-CN" altLang="en-US" dirty="0">
                <a:solidFill>
                  <a:schemeClr val="accent1"/>
                </a:solidFill>
                <a:latin typeface="+mn-ea"/>
                <a:ea typeface="+mn-ea"/>
              </a:rPr>
              <a:t>选举权平等的原则。</a:t>
            </a:r>
            <a:endParaRPr lang="en-US" altLang="zh-CN" dirty="0">
              <a:solidFill>
                <a:schemeClr val="accent1"/>
              </a:solidFill>
              <a:latin typeface="+mn-ea"/>
              <a:ea typeface="+mn-ea"/>
            </a:endParaRPr>
          </a:p>
          <a:p>
            <a:pPr marL="285750" indent="-285750" algn="just" eaLnBrk="1">
              <a:lnSpc>
                <a:spcPct val="150000"/>
              </a:lnSpc>
              <a:buFont typeface="Wingdings" panose="05000000000000000000" pitchFamily="2" charset="2"/>
              <a:buChar char="n"/>
            </a:pPr>
            <a:r>
              <a:rPr lang="zh-CN" altLang="en-US" dirty="0">
                <a:solidFill>
                  <a:schemeClr val="accent1"/>
                </a:solidFill>
                <a:latin typeface="+mn-ea"/>
                <a:ea typeface="+mn-ea"/>
              </a:rPr>
              <a:t>差额选举和无记名投票的原则。</a:t>
            </a:r>
            <a:endParaRPr lang="en-US" altLang="zh-CN" dirty="0">
              <a:solidFill>
                <a:schemeClr val="accent1"/>
              </a:solidFill>
              <a:latin typeface="+mn-ea"/>
              <a:ea typeface="+mn-ea"/>
            </a:endParaRPr>
          </a:p>
          <a:p>
            <a:pPr marL="285750" indent="-285750" algn="just" eaLnBrk="1">
              <a:lnSpc>
                <a:spcPct val="150000"/>
              </a:lnSpc>
              <a:buFont typeface="Wingdings" panose="05000000000000000000" pitchFamily="2" charset="2"/>
              <a:buChar char="n"/>
            </a:pPr>
            <a:r>
              <a:rPr lang="zh-CN" altLang="en-US" dirty="0">
                <a:solidFill>
                  <a:schemeClr val="accent1"/>
                </a:solidFill>
                <a:latin typeface="+mn-ea"/>
                <a:ea typeface="+mn-ea"/>
              </a:rPr>
              <a:t>严格执行选举工作纪律的原则。</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31"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 calcmode="lin" valueType="num">
                                      <p:cBhvr>
                                        <p:cTn id="35" dur="500" fill="hold"/>
                                        <p:tgtEl>
                                          <p:spTgt spid="2"/>
                                        </p:tgtEl>
                                        <p:attrNameLst>
                                          <p:attrName>style.rotation</p:attrName>
                                        </p:attrNameLst>
                                      </p:cBhvr>
                                      <p:tavLst>
                                        <p:tav tm="0">
                                          <p:val>
                                            <p:fltVal val="90"/>
                                          </p:val>
                                        </p:tav>
                                        <p:tav tm="100000">
                                          <p:val>
                                            <p:fltVal val="0"/>
                                          </p:val>
                                        </p:tav>
                                      </p:tavLst>
                                    </p:anim>
                                    <p:animEffect transition="in" filter="fade">
                                      <p:cBhvr>
                                        <p:cTn id="36" dur="500"/>
                                        <p:tgtEl>
                                          <p:spTgt spid="2"/>
                                        </p:tgtEl>
                                      </p:cBhvr>
                                    </p:animEffect>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0-#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1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0-#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31"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style.rotation</p:attrName>
                                        </p:attrNameLst>
                                      </p:cBhvr>
                                      <p:tavLst>
                                        <p:tav tm="0">
                                          <p:val>
                                            <p:fltVal val="90"/>
                                          </p:val>
                                        </p:tav>
                                        <p:tav tm="100000">
                                          <p:val>
                                            <p:fltVal val="0"/>
                                          </p:val>
                                        </p:tav>
                                      </p:tavLst>
                                    </p:anim>
                                    <p:animEffect transition="in" filter="fade">
                                      <p:cBhvr>
                                        <p:cTn id="52" dur="500"/>
                                        <p:tgtEl>
                                          <p:spTgt spid="9"/>
                                        </p:tgtEl>
                                      </p:cBhvr>
                                    </p:animEffect>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 calcmode="lin" valueType="num">
                                      <p:cBhvr>
                                        <p:cTn id="65" dur="500" fill="hold"/>
                                        <p:tgtEl>
                                          <p:spTgt spid="17"/>
                                        </p:tgtEl>
                                        <p:attrNameLst>
                                          <p:attrName>style.rotation</p:attrName>
                                        </p:attrNameLst>
                                      </p:cBhvr>
                                      <p:tavLst>
                                        <p:tav tm="0">
                                          <p:val>
                                            <p:fltVal val="90"/>
                                          </p:val>
                                        </p:tav>
                                        <p:tav tm="100000">
                                          <p:val>
                                            <p:fltVal val="0"/>
                                          </p:val>
                                        </p:tav>
                                      </p:tavLst>
                                    </p:anim>
                                    <p:animEffect transition="in" filter="fade">
                                      <p:cBhvr>
                                        <p:cTn id="66" dur="500"/>
                                        <p:tgtEl>
                                          <p:spTgt spid="17"/>
                                        </p:tgtEl>
                                      </p:cBhvr>
                                    </p:animEffect>
                                  </p:childTnLst>
                                </p:cTn>
                              </p:par>
                            </p:childTnLst>
                          </p:cTn>
                        </p:par>
                        <p:par>
                          <p:cTn id="67" fill="hold">
                            <p:stCondLst>
                              <p:cond delay="4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6" grpId="0"/>
      <p:bldP spid="27" grpId="0" animBg="1"/>
      <p:bldP spid="27" grpId="1" animBg="1"/>
      <p:bldP spid="28" grpId="0"/>
      <p:bldP spid="2" grpId="0"/>
      <p:bldP spid="7" grpId="0" animBg="1"/>
      <p:bldP spid="9" grpId="0"/>
      <p:bldP spid="10" grpId="0"/>
      <p:bldP spid="15" grpId="0" animBg="1"/>
      <p:bldP spid="16" grpId="0" animBg="1"/>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lang="zh-CN" altLang="en-US" kern="0" dirty="0">
                <a:solidFill>
                  <a:schemeClr val="accent3"/>
                </a:solidFill>
                <a:effectLst>
                  <a:outerShdw blurRad="38100" dist="38100" dir="2700000" algn="tl">
                    <a:srgbClr val="000000">
                      <a:alpha val="43137"/>
                    </a:srgbClr>
                  </a:outerShdw>
                </a:effectLst>
              </a:rPr>
              <a:t>党支部选举</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2"/>
              </a:solidFill>
              <a:effectLst/>
              <a:uLnTx/>
              <a:uFillTx/>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effectLst/>
                <a:uLnTx/>
                <a:uFillTx/>
                <a:latin typeface="+mj-ea"/>
                <a:ea typeface="+mj-ea"/>
              </a:rPr>
              <a:t>六</a:t>
            </a:r>
          </a:p>
        </p:txBody>
      </p:sp>
      <p:sp>
        <p:nvSpPr>
          <p:cNvPr id="20" name="Freeform 6"/>
          <p:cNvSpPr/>
          <p:nvPr/>
        </p:nvSpPr>
        <p:spPr bwMode="auto">
          <a:xfrm>
            <a:off x="2417511" y="3704880"/>
            <a:ext cx="1350962" cy="946150"/>
          </a:xfrm>
          <a:custGeom>
            <a:avLst/>
            <a:gdLst>
              <a:gd name="T0" fmla="*/ 0 w 1432"/>
              <a:gd name="T1" fmla="*/ 290 h 1002"/>
              <a:gd name="T2" fmla="*/ 1432 w 1432"/>
              <a:gd name="T3" fmla="*/ 0 h 1002"/>
              <a:gd name="T4" fmla="*/ 1245 w 1432"/>
              <a:gd name="T5" fmla="*/ 793 h 1002"/>
              <a:gd name="T6" fmla="*/ 275 w 1432"/>
              <a:gd name="T7" fmla="*/ 1002 h 1002"/>
              <a:gd name="T8" fmla="*/ 0 w 1432"/>
              <a:gd name="T9" fmla="*/ 290 h 1002"/>
            </a:gdLst>
            <a:ahLst/>
            <a:cxnLst>
              <a:cxn ang="0">
                <a:pos x="T0" y="T1"/>
              </a:cxn>
              <a:cxn ang="0">
                <a:pos x="T2" y="T3"/>
              </a:cxn>
              <a:cxn ang="0">
                <a:pos x="T4" y="T5"/>
              </a:cxn>
              <a:cxn ang="0">
                <a:pos x="T6" y="T7"/>
              </a:cxn>
              <a:cxn ang="0">
                <a:pos x="T8" y="T9"/>
              </a:cxn>
            </a:cxnLst>
            <a:rect l="0" t="0" r="r" b="b"/>
            <a:pathLst>
              <a:path w="1432" h="1002">
                <a:moveTo>
                  <a:pt x="0" y="290"/>
                </a:moveTo>
                <a:lnTo>
                  <a:pt x="1432" y="0"/>
                </a:lnTo>
                <a:lnTo>
                  <a:pt x="1245" y="793"/>
                </a:lnTo>
                <a:lnTo>
                  <a:pt x="275" y="1002"/>
                </a:lnTo>
                <a:lnTo>
                  <a:pt x="0" y="29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3"/>
              </a:solidFill>
            </a:endParaRPr>
          </a:p>
        </p:txBody>
      </p:sp>
      <p:sp>
        <p:nvSpPr>
          <p:cNvPr id="21" name="Oval 7"/>
          <p:cNvSpPr>
            <a:spLocks noChangeArrowheads="1"/>
          </p:cNvSpPr>
          <p:nvPr/>
        </p:nvSpPr>
        <p:spPr bwMode="auto">
          <a:xfrm>
            <a:off x="1193549" y="2515842"/>
            <a:ext cx="2206625" cy="2206625"/>
          </a:xfrm>
          <a:prstGeom prst="ellipse">
            <a:avLst/>
          </a:prstGeom>
          <a:solidFill>
            <a:schemeClr val="tx1">
              <a:lumMod val="75000"/>
            </a:schemeClr>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22" name="Freeform 8"/>
          <p:cNvSpPr/>
          <p:nvPr/>
        </p:nvSpPr>
        <p:spPr bwMode="auto">
          <a:xfrm>
            <a:off x="618874" y="3704880"/>
            <a:ext cx="3149600" cy="717550"/>
          </a:xfrm>
          <a:custGeom>
            <a:avLst/>
            <a:gdLst>
              <a:gd name="T0" fmla="*/ 0 w 3337"/>
              <a:gd name="T1" fmla="*/ 0 h 760"/>
              <a:gd name="T2" fmla="*/ 3337 w 3337"/>
              <a:gd name="T3" fmla="*/ 0 h 760"/>
              <a:gd name="T4" fmla="*/ 3150 w 3337"/>
              <a:gd name="T5" fmla="*/ 760 h 760"/>
              <a:gd name="T6" fmla="*/ 275 w 3337"/>
              <a:gd name="T7" fmla="*/ 760 h 760"/>
              <a:gd name="T8" fmla="*/ 0 w 3337"/>
              <a:gd name="T9" fmla="*/ 0 h 760"/>
            </a:gdLst>
            <a:ahLst/>
            <a:cxnLst>
              <a:cxn ang="0">
                <a:pos x="T0" y="T1"/>
              </a:cxn>
              <a:cxn ang="0">
                <a:pos x="T2" y="T3"/>
              </a:cxn>
              <a:cxn ang="0">
                <a:pos x="T4" y="T5"/>
              </a:cxn>
              <a:cxn ang="0">
                <a:pos x="T6" y="T7"/>
              </a:cxn>
              <a:cxn ang="0">
                <a:pos x="T8" y="T9"/>
              </a:cxn>
            </a:cxnLst>
            <a:rect l="0" t="0" r="r" b="b"/>
            <a:pathLst>
              <a:path w="3337" h="760">
                <a:moveTo>
                  <a:pt x="0" y="0"/>
                </a:moveTo>
                <a:lnTo>
                  <a:pt x="3337" y="0"/>
                </a:lnTo>
                <a:lnTo>
                  <a:pt x="3150" y="760"/>
                </a:lnTo>
                <a:lnTo>
                  <a:pt x="275" y="760"/>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3"/>
              </a:solidFill>
            </a:endParaRPr>
          </a:p>
        </p:txBody>
      </p:sp>
      <p:sp>
        <p:nvSpPr>
          <p:cNvPr id="23" name="Freeform 9"/>
          <p:cNvSpPr/>
          <p:nvPr/>
        </p:nvSpPr>
        <p:spPr bwMode="auto">
          <a:xfrm>
            <a:off x="4726740" y="1268760"/>
            <a:ext cx="3453824" cy="59213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4" name="Freeform 10"/>
          <p:cNvSpPr/>
          <p:nvPr/>
        </p:nvSpPr>
        <p:spPr bwMode="auto">
          <a:xfrm>
            <a:off x="4534651" y="1268760"/>
            <a:ext cx="3723969"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5" name="Freeform 11"/>
          <p:cNvSpPr/>
          <p:nvPr/>
        </p:nvSpPr>
        <p:spPr bwMode="auto">
          <a:xfrm>
            <a:off x="4726740" y="2973978"/>
            <a:ext cx="3453824" cy="59055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9" name="Freeform 12"/>
          <p:cNvSpPr/>
          <p:nvPr/>
        </p:nvSpPr>
        <p:spPr bwMode="auto">
          <a:xfrm>
            <a:off x="4534651" y="2973978"/>
            <a:ext cx="3723969"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0" name="Freeform 13"/>
          <p:cNvSpPr/>
          <p:nvPr/>
        </p:nvSpPr>
        <p:spPr bwMode="auto">
          <a:xfrm>
            <a:off x="4726740" y="4761954"/>
            <a:ext cx="3453824" cy="592138"/>
          </a:xfrm>
          <a:custGeom>
            <a:avLst/>
            <a:gdLst>
              <a:gd name="T0" fmla="*/ 0 w 2601"/>
              <a:gd name="T1" fmla="*/ 119 h 627"/>
              <a:gd name="T2" fmla="*/ 2601 w 2601"/>
              <a:gd name="T3" fmla="*/ 0 h 627"/>
              <a:gd name="T4" fmla="*/ 2601 w 2601"/>
              <a:gd name="T5" fmla="*/ 517 h 627"/>
              <a:gd name="T6" fmla="*/ 189 w 2601"/>
              <a:gd name="T7" fmla="*/ 627 h 627"/>
              <a:gd name="T8" fmla="*/ 0 w 2601"/>
              <a:gd name="T9" fmla="*/ 119 h 627"/>
            </a:gdLst>
            <a:ahLst/>
            <a:cxnLst>
              <a:cxn ang="0">
                <a:pos x="T0" y="T1"/>
              </a:cxn>
              <a:cxn ang="0">
                <a:pos x="T2" y="T3"/>
              </a:cxn>
              <a:cxn ang="0">
                <a:pos x="T4" y="T5"/>
              </a:cxn>
              <a:cxn ang="0">
                <a:pos x="T6" y="T7"/>
              </a:cxn>
              <a:cxn ang="0">
                <a:pos x="T8" y="T9"/>
              </a:cxn>
            </a:cxnLst>
            <a:rect l="0" t="0" r="r" b="b"/>
            <a:pathLst>
              <a:path w="2601" h="627">
                <a:moveTo>
                  <a:pt x="0" y="119"/>
                </a:moveTo>
                <a:lnTo>
                  <a:pt x="2601" y="0"/>
                </a:lnTo>
                <a:lnTo>
                  <a:pt x="2601" y="517"/>
                </a:lnTo>
                <a:lnTo>
                  <a:pt x="189" y="627"/>
                </a:lnTo>
                <a:lnTo>
                  <a:pt x="0" y="119"/>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1" name="Freeform 14"/>
          <p:cNvSpPr/>
          <p:nvPr/>
        </p:nvSpPr>
        <p:spPr bwMode="auto">
          <a:xfrm>
            <a:off x="4534651" y="4761954"/>
            <a:ext cx="3723969" cy="487363"/>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2" name="TextBox 12"/>
          <p:cNvSpPr txBox="1"/>
          <p:nvPr/>
        </p:nvSpPr>
        <p:spPr>
          <a:xfrm>
            <a:off x="1551109" y="2565912"/>
            <a:ext cx="817853" cy="1323439"/>
          </a:xfrm>
          <a:prstGeom prst="rect">
            <a:avLst/>
          </a:prstGeom>
          <a:noFill/>
        </p:spPr>
        <p:txBody>
          <a:bodyPr wrap="none" rtlCol="0">
            <a:spAutoFit/>
          </a:bodyPr>
          <a:lstStyle/>
          <a:p>
            <a:r>
              <a:rPr lang="en-US" altLang="zh-CN" sz="8000" b="1" dirty="0">
                <a:solidFill>
                  <a:schemeClr val="accent3"/>
                </a:solidFill>
                <a:latin typeface="+mj-ea"/>
                <a:ea typeface="+mj-ea"/>
              </a:rPr>
              <a:t>3</a:t>
            </a:r>
            <a:endParaRPr lang="zh-CN" altLang="en-US" sz="8000" b="1" dirty="0">
              <a:solidFill>
                <a:schemeClr val="accent3"/>
              </a:solidFill>
              <a:latin typeface="+mj-ea"/>
              <a:ea typeface="+mj-ea"/>
            </a:endParaRPr>
          </a:p>
        </p:txBody>
      </p:sp>
      <p:sp>
        <p:nvSpPr>
          <p:cNvPr id="33" name="TextBox 13"/>
          <p:cNvSpPr txBox="1"/>
          <p:nvPr/>
        </p:nvSpPr>
        <p:spPr>
          <a:xfrm>
            <a:off x="2156888" y="3180037"/>
            <a:ext cx="1392709" cy="461665"/>
          </a:xfrm>
          <a:prstGeom prst="rect">
            <a:avLst/>
          </a:prstGeom>
          <a:noFill/>
        </p:spPr>
        <p:txBody>
          <a:bodyPr wrap="square" rtlCol="0">
            <a:spAutoFit/>
          </a:bodyPr>
          <a:lstStyle/>
          <a:p>
            <a:r>
              <a:rPr lang="zh-CN" altLang="en-US" sz="2400" dirty="0">
                <a:solidFill>
                  <a:schemeClr val="accent3"/>
                </a:solidFill>
                <a:latin typeface="+mn-ea"/>
                <a:ea typeface="+mn-ea"/>
              </a:rPr>
              <a:t>个任务</a:t>
            </a:r>
          </a:p>
        </p:txBody>
      </p:sp>
      <p:sp>
        <p:nvSpPr>
          <p:cNvPr id="34" name="TextBox 14"/>
          <p:cNvSpPr txBox="1"/>
          <p:nvPr/>
        </p:nvSpPr>
        <p:spPr>
          <a:xfrm>
            <a:off x="1090485" y="3855717"/>
            <a:ext cx="2236510" cy="400110"/>
          </a:xfrm>
          <a:prstGeom prst="rect">
            <a:avLst/>
          </a:prstGeom>
          <a:noFill/>
        </p:spPr>
        <p:txBody>
          <a:bodyPr wrap="square" rtlCol="0">
            <a:spAutoFit/>
          </a:bodyPr>
          <a:lstStyle>
            <a:defPPr>
              <a:defRPr lang="zh-CN"/>
            </a:defPPr>
            <a:lvl1pPr algn="just" eaLnBrk="1">
              <a:defRPr sz="2000" b="1">
                <a:latin typeface="+mn-ea"/>
                <a:ea typeface="+mn-ea"/>
              </a:defRPr>
            </a:lvl1pPr>
          </a:lstStyle>
          <a:p>
            <a:r>
              <a:rPr lang="zh-CN" altLang="en-US" b="0" dirty="0">
                <a:solidFill>
                  <a:schemeClr val="bg2"/>
                </a:solidFill>
              </a:rPr>
              <a:t>党支部的选举任务</a:t>
            </a:r>
          </a:p>
        </p:txBody>
      </p:sp>
      <p:sp>
        <p:nvSpPr>
          <p:cNvPr id="35" name="TextBox 20"/>
          <p:cNvSpPr txBox="1"/>
          <p:nvPr/>
        </p:nvSpPr>
        <p:spPr>
          <a:xfrm>
            <a:off x="4894692" y="1319484"/>
            <a:ext cx="3005951" cy="430887"/>
          </a:xfrm>
          <a:prstGeom prst="rect">
            <a:avLst/>
          </a:prstGeom>
          <a:noFill/>
        </p:spPr>
        <p:txBody>
          <a:bodyPr wrap="none" rtlCol="0">
            <a:spAutoFit/>
          </a:bodyPr>
          <a:lstStyle>
            <a:defPPr>
              <a:defRPr lang="zh-CN"/>
            </a:defPPr>
            <a:lvl1pPr>
              <a:defRPr sz="2200">
                <a:solidFill>
                  <a:schemeClr val="bg2"/>
                </a:solidFill>
                <a:latin typeface="+mn-ea"/>
                <a:ea typeface="+mn-ea"/>
              </a:defRPr>
            </a:lvl1pPr>
          </a:lstStyle>
          <a:p>
            <a:r>
              <a:rPr lang="zh-CN" altLang="en-US" dirty="0"/>
              <a:t>按期改选党支部委员会</a:t>
            </a:r>
          </a:p>
        </p:txBody>
      </p:sp>
      <p:sp>
        <p:nvSpPr>
          <p:cNvPr id="36" name="TextBox 21"/>
          <p:cNvSpPr txBox="1"/>
          <p:nvPr/>
        </p:nvSpPr>
        <p:spPr>
          <a:xfrm>
            <a:off x="4894692" y="2998440"/>
            <a:ext cx="2159566" cy="430887"/>
          </a:xfrm>
          <a:prstGeom prst="rect">
            <a:avLst/>
          </a:prstGeom>
          <a:noFill/>
        </p:spPr>
        <p:txBody>
          <a:bodyPr wrap="none" rtlCol="0">
            <a:spAutoFit/>
          </a:bodyPr>
          <a:lstStyle>
            <a:defPPr>
              <a:defRPr lang="zh-CN"/>
            </a:defPPr>
            <a:lvl1pPr>
              <a:defRPr sz="2200">
                <a:solidFill>
                  <a:schemeClr val="bg2"/>
                </a:solidFill>
                <a:latin typeface="+mn-ea"/>
                <a:ea typeface="+mn-ea"/>
              </a:defRPr>
            </a:lvl1pPr>
          </a:lstStyle>
          <a:p>
            <a:r>
              <a:rPr lang="zh-CN" altLang="en-US" dirty="0"/>
              <a:t>补选党支部委员</a:t>
            </a:r>
          </a:p>
        </p:txBody>
      </p:sp>
      <p:sp>
        <p:nvSpPr>
          <p:cNvPr id="37" name="TextBox 22"/>
          <p:cNvSpPr txBox="1"/>
          <p:nvPr/>
        </p:nvSpPr>
        <p:spPr>
          <a:xfrm>
            <a:off x="4894692" y="4795595"/>
            <a:ext cx="3288080" cy="430887"/>
          </a:xfrm>
          <a:prstGeom prst="rect">
            <a:avLst/>
          </a:prstGeom>
          <a:noFill/>
        </p:spPr>
        <p:txBody>
          <a:bodyPr wrap="none" rtlCol="0">
            <a:spAutoFit/>
          </a:bodyPr>
          <a:lstStyle>
            <a:defPPr>
              <a:defRPr lang="zh-CN"/>
            </a:defPPr>
            <a:lvl1pPr>
              <a:defRPr sz="2200">
                <a:solidFill>
                  <a:schemeClr val="bg2"/>
                </a:solidFill>
                <a:latin typeface="+mn-ea"/>
                <a:ea typeface="+mn-ea"/>
              </a:defRPr>
            </a:lvl1pPr>
          </a:lstStyle>
          <a:p>
            <a:r>
              <a:rPr lang="zh-CN" altLang="en-US" dirty="0"/>
              <a:t>选举出席上级党代会代表</a:t>
            </a:r>
          </a:p>
        </p:txBody>
      </p:sp>
      <p:sp>
        <p:nvSpPr>
          <p:cNvPr id="38" name="TextBox 23"/>
          <p:cNvSpPr txBox="1"/>
          <p:nvPr/>
        </p:nvSpPr>
        <p:spPr>
          <a:xfrm>
            <a:off x="4514205" y="1860898"/>
            <a:ext cx="6696744" cy="646331"/>
          </a:xfrm>
          <a:prstGeom prst="rect">
            <a:avLst/>
          </a:prstGeom>
          <a:noFill/>
        </p:spPr>
        <p:txBody>
          <a:bodyPr wrap="square" rtlCol="0">
            <a:spAutoFit/>
          </a:bodyPr>
          <a:lstStyle>
            <a:defPPr>
              <a:defRPr lang="zh-CN"/>
            </a:defPPr>
            <a:lvl1pPr algn="just" eaLnBrk="1">
              <a:defRPr sz="1800">
                <a:solidFill>
                  <a:schemeClr val="accent1"/>
                </a:solidFill>
                <a:latin typeface="+mn-ea"/>
                <a:ea typeface="+mn-ea"/>
              </a:defRPr>
            </a:lvl1pPr>
          </a:lstStyle>
          <a:p>
            <a:r>
              <a:rPr lang="zh-CN" altLang="en-US" dirty="0"/>
              <a:t>党章第</a:t>
            </a:r>
            <a:r>
              <a:rPr lang="en-US" altLang="zh-CN" dirty="0"/>
              <a:t>30</a:t>
            </a:r>
            <a:r>
              <a:rPr lang="zh-CN" altLang="en-US" dirty="0"/>
              <a:t>条规定：党的基层委员会每届任期</a:t>
            </a:r>
            <a:r>
              <a:rPr lang="en-US" altLang="zh-CN" dirty="0"/>
              <a:t>3</a:t>
            </a:r>
            <a:r>
              <a:rPr lang="zh-CN" altLang="en-US" dirty="0"/>
              <a:t>年至</a:t>
            </a:r>
            <a:r>
              <a:rPr lang="en-US" altLang="zh-CN" dirty="0"/>
              <a:t>5</a:t>
            </a:r>
            <a:r>
              <a:rPr lang="zh-CN" altLang="en-US" dirty="0"/>
              <a:t>年，总支部委员会、支部委员会每届任期</a:t>
            </a:r>
            <a:r>
              <a:rPr lang="en-US" altLang="zh-CN" dirty="0"/>
              <a:t>2</a:t>
            </a:r>
            <a:r>
              <a:rPr lang="zh-CN" altLang="en-US" dirty="0"/>
              <a:t>年或</a:t>
            </a:r>
            <a:r>
              <a:rPr lang="en-US" altLang="zh-CN" dirty="0"/>
              <a:t>3</a:t>
            </a:r>
            <a:r>
              <a:rPr lang="zh-CN" altLang="en-US" dirty="0"/>
              <a:t>年。</a:t>
            </a:r>
          </a:p>
        </p:txBody>
      </p:sp>
      <p:sp>
        <p:nvSpPr>
          <p:cNvPr id="39" name="TextBox 24"/>
          <p:cNvSpPr txBox="1"/>
          <p:nvPr/>
        </p:nvSpPr>
        <p:spPr>
          <a:xfrm>
            <a:off x="4514205" y="3566347"/>
            <a:ext cx="6696744" cy="923330"/>
          </a:xfrm>
          <a:prstGeom prst="rect">
            <a:avLst/>
          </a:prstGeom>
          <a:noFill/>
        </p:spPr>
        <p:txBody>
          <a:bodyPr wrap="square" rtlCol="0">
            <a:spAutoFit/>
          </a:bodyPr>
          <a:lstStyle>
            <a:defPPr>
              <a:defRPr lang="zh-CN"/>
            </a:defPPr>
            <a:lvl1pPr algn="just" eaLnBrk="1">
              <a:defRPr sz="1800">
                <a:solidFill>
                  <a:schemeClr val="accent1"/>
                </a:solidFill>
                <a:latin typeface="+mn-ea"/>
                <a:ea typeface="+mn-ea"/>
              </a:defRPr>
            </a:lvl1pPr>
          </a:lstStyle>
          <a:p>
            <a:r>
              <a:rPr lang="zh-CN" altLang="en-US" dirty="0"/>
              <a:t>有下列情况之一的，应视为缺额，应予补选：党支部委员因故调离，或本人辞职、退休或患病不能履行职务的；党支部委员受到撤消党内职务以上处分的。</a:t>
            </a:r>
          </a:p>
        </p:txBody>
      </p:sp>
      <p:sp>
        <p:nvSpPr>
          <p:cNvPr id="40" name="TextBox 26"/>
          <p:cNvSpPr txBox="1"/>
          <p:nvPr/>
        </p:nvSpPr>
        <p:spPr>
          <a:xfrm>
            <a:off x="4514205" y="5418895"/>
            <a:ext cx="6696744" cy="923330"/>
          </a:xfrm>
          <a:prstGeom prst="rect">
            <a:avLst/>
          </a:prstGeom>
          <a:noFill/>
        </p:spPr>
        <p:txBody>
          <a:bodyPr wrap="square" rtlCol="0">
            <a:spAutoFit/>
          </a:bodyPr>
          <a:lstStyle>
            <a:defPPr>
              <a:defRPr lang="zh-CN"/>
            </a:defPPr>
            <a:lvl1pPr algn="just" eaLnBrk="1">
              <a:defRPr sz="2000">
                <a:solidFill>
                  <a:schemeClr val="accent1"/>
                </a:solidFill>
                <a:latin typeface="+mn-ea"/>
                <a:ea typeface="+mn-ea"/>
              </a:defRPr>
            </a:lvl1pPr>
          </a:lstStyle>
          <a:p>
            <a:r>
              <a:rPr lang="zh-CN" altLang="en-US" sz="1800" dirty="0"/>
              <a:t>选举出席上级党代表大会的代表时，被选人只要是党代表大会所属党组织范围的党员，都可以被选为代表。一般应由支部党员大会按照差额选举的办法直接选举产生。</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Scale>
                                      <p:cBhvr>
                                        <p:cTn id="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
                                        </p:tgtEl>
                                        <p:attrNameLst>
                                          <p:attrName>ppt_x</p:attrName>
                                          <p:attrName>ppt_y</p:attrName>
                                        </p:attrNameLst>
                                      </p:cBhvr>
                                    </p:animMotion>
                                    <p:animEffect transition="in" filter="fade">
                                      <p:cBhvr>
                                        <p:cTn id="9" dur="1000"/>
                                        <p:tgtEl>
                                          <p:spTgt spid="21"/>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right)">
                                      <p:cBhvr>
                                        <p:cTn id="17" dur="500"/>
                                        <p:tgtEl>
                                          <p:spTgt spid="2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 calcmode="lin" valueType="num">
                                      <p:cBhvr>
                                        <p:cTn id="23" dur="500" fill="hold"/>
                                        <p:tgtEl>
                                          <p:spTgt spid="32"/>
                                        </p:tgtEl>
                                        <p:attrNameLst>
                                          <p:attrName>style.rotation</p:attrName>
                                        </p:attrNameLst>
                                      </p:cBhvr>
                                      <p:tavLst>
                                        <p:tav tm="0">
                                          <p:val>
                                            <p:fltVal val="90"/>
                                          </p:val>
                                        </p:tav>
                                        <p:tav tm="100000">
                                          <p:val>
                                            <p:fltVal val="0"/>
                                          </p:val>
                                        </p:tav>
                                      </p:tavLst>
                                    </p:anim>
                                    <p:animEffect transition="in" filter="fade">
                                      <p:cBhvr>
                                        <p:cTn id="24" dur="500"/>
                                        <p:tgtEl>
                                          <p:spTgt spid="32"/>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 calcmode="lin" valueType="num">
                                      <p:cBhvr>
                                        <p:cTn id="29" dur="500" fill="hold"/>
                                        <p:tgtEl>
                                          <p:spTgt spid="33"/>
                                        </p:tgtEl>
                                        <p:attrNameLst>
                                          <p:attrName>style.rotation</p:attrName>
                                        </p:attrNameLst>
                                      </p:cBhvr>
                                      <p:tavLst>
                                        <p:tav tm="0">
                                          <p:val>
                                            <p:fltVal val="90"/>
                                          </p:val>
                                        </p:tav>
                                        <p:tav tm="100000">
                                          <p:val>
                                            <p:fltVal val="0"/>
                                          </p:val>
                                        </p:tav>
                                      </p:tavLst>
                                    </p:anim>
                                    <p:animEffect transition="in" filter="fade">
                                      <p:cBhvr>
                                        <p:cTn id="30" dur="500"/>
                                        <p:tgtEl>
                                          <p:spTgt spid="33"/>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500"/>
                                        <p:tgtEl>
                                          <p:spTgt spid="3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300"/>
                                        <p:tgtEl>
                                          <p:spTgt spid="23"/>
                                        </p:tgtEl>
                                      </p:cBhvr>
                                    </p:animEffect>
                                  </p:childTnLst>
                                </p:cTn>
                              </p:par>
                            </p:childTnLst>
                          </p:cTn>
                        </p:par>
                        <p:par>
                          <p:cTn id="39" fill="hold">
                            <p:stCondLst>
                              <p:cond delay="3500"/>
                            </p:stCondLst>
                            <p:childTnLst>
                              <p:par>
                                <p:cTn id="40" presetID="22" presetClass="entr" presetSubtype="2"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500"/>
                                        <p:tgtEl>
                                          <p:spTgt spid="24"/>
                                        </p:tgtEl>
                                      </p:cBhvr>
                                    </p:animEffect>
                                  </p:childTnLst>
                                </p:cTn>
                              </p:par>
                            </p:childTnLst>
                          </p:cTn>
                        </p:par>
                        <p:par>
                          <p:cTn id="43" fill="hold">
                            <p:stCondLst>
                              <p:cond delay="4000"/>
                            </p:stCondLst>
                            <p:childTnLst>
                              <p:par>
                                <p:cTn id="44" presetID="31"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300" fill="hold"/>
                                        <p:tgtEl>
                                          <p:spTgt spid="35"/>
                                        </p:tgtEl>
                                        <p:attrNameLst>
                                          <p:attrName>ppt_w</p:attrName>
                                        </p:attrNameLst>
                                      </p:cBhvr>
                                      <p:tavLst>
                                        <p:tav tm="0">
                                          <p:val>
                                            <p:fltVal val="0"/>
                                          </p:val>
                                        </p:tav>
                                        <p:tav tm="100000">
                                          <p:val>
                                            <p:strVal val="#ppt_w"/>
                                          </p:val>
                                        </p:tav>
                                      </p:tavLst>
                                    </p:anim>
                                    <p:anim calcmode="lin" valueType="num">
                                      <p:cBhvr>
                                        <p:cTn id="47" dur="300" fill="hold"/>
                                        <p:tgtEl>
                                          <p:spTgt spid="35"/>
                                        </p:tgtEl>
                                        <p:attrNameLst>
                                          <p:attrName>ppt_h</p:attrName>
                                        </p:attrNameLst>
                                      </p:cBhvr>
                                      <p:tavLst>
                                        <p:tav tm="0">
                                          <p:val>
                                            <p:fltVal val="0"/>
                                          </p:val>
                                        </p:tav>
                                        <p:tav tm="100000">
                                          <p:val>
                                            <p:strVal val="#ppt_h"/>
                                          </p:val>
                                        </p:tav>
                                      </p:tavLst>
                                    </p:anim>
                                    <p:anim calcmode="lin" valueType="num">
                                      <p:cBhvr>
                                        <p:cTn id="48" dur="300" fill="hold"/>
                                        <p:tgtEl>
                                          <p:spTgt spid="35"/>
                                        </p:tgtEl>
                                        <p:attrNameLst>
                                          <p:attrName>style.rotation</p:attrName>
                                        </p:attrNameLst>
                                      </p:cBhvr>
                                      <p:tavLst>
                                        <p:tav tm="0">
                                          <p:val>
                                            <p:fltVal val="90"/>
                                          </p:val>
                                        </p:tav>
                                        <p:tav tm="100000">
                                          <p:val>
                                            <p:fltVal val="0"/>
                                          </p:val>
                                        </p:tav>
                                      </p:tavLst>
                                    </p:anim>
                                    <p:animEffect transition="in" filter="fade">
                                      <p:cBhvr>
                                        <p:cTn id="49" dur="300"/>
                                        <p:tgtEl>
                                          <p:spTgt spid="35"/>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300"/>
                                        <p:tgtEl>
                                          <p:spTgt spid="25"/>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right)">
                                      <p:cBhvr>
                                        <p:cTn id="61" dur="500"/>
                                        <p:tgtEl>
                                          <p:spTgt spid="29"/>
                                        </p:tgtEl>
                                      </p:cBhvr>
                                    </p:animEffect>
                                  </p:childTnLst>
                                </p:cTn>
                              </p:par>
                            </p:childTnLst>
                          </p:cTn>
                        </p:par>
                        <p:par>
                          <p:cTn id="62" fill="hold">
                            <p:stCondLst>
                              <p:cond delay="6000"/>
                            </p:stCondLst>
                            <p:childTnLst>
                              <p:par>
                                <p:cTn id="63" presetID="31"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300" fill="hold"/>
                                        <p:tgtEl>
                                          <p:spTgt spid="36"/>
                                        </p:tgtEl>
                                        <p:attrNameLst>
                                          <p:attrName>ppt_w</p:attrName>
                                        </p:attrNameLst>
                                      </p:cBhvr>
                                      <p:tavLst>
                                        <p:tav tm="0">
                                          <p:val>
                                            <p:fltVal val="0"/>
                                          </p:val>
                                        </p:tav>
                                        <p:tav tm="100000">
                                          <p:val>
                                            <p:strVal val="#ppt_w"/>
                                          </p:val>
                                        </p:tav>
                                      </p:tavLst>
                                    </p:anim>
                                    <p:anim calcmode="lin" valueType="num">
                                      <p:cBhvr>
                                        <p:cTn id="66" dur="300" fill="hold"/>
                                        <p:tgtEl>
                                          <p:spTgt spid="36"/>
                                        </p:tgtEl>
                                        <p:attrNameLst>
                                          <p:attrName>ppt_h</p:attrName>
                                        </p:attrNameLst>
                                      </p:cBhvr>
                                      <p:tavLst>
                                        <p:tav tm="0">
                                          <p:val>
                                            <p:fltVal val="0"/>
                                          </p:val>
                                        </p:tav>
                                        <p:tav tm="100000">
                                          <p:val>
                                            <p:strVal val="#ppt_h"/>
                                          </p:val>
                                        </p:tav>
                                      </p:tavLst>
                                    </p:anim>
                                    <p:anim calcmode="lin" valueType="num">
                                      <p:cBhvr>
                                        <p:cTn id="67" dur="300" fill="hold"/>
                                        <p:tgtEl>
                                          <p:spTgt spid="36"/>
                                        </p:tgtEl>
                                        <p:attrNameLst>
                                          <p:attrName>style.rotation</p:attrName>
                                        </p:attrNameLst>
                                      </p:cBhvr>
                                      <p:tavLst>
                                        <p:tav tm="0">
                                          <p:val>
                                            <p:fltVal val="90"/>
                                          </p:val>
                                        </p:tav>
                                        <p:tav tm="100000">
                                          <p:val>
                                            <p:fltVal val="0"/>
                                          </p:val>
                                        </p:tav>
                                      </p:tavLst>
                                    </p:anim>
                                    <p:animEffect transition="in" filter="fade">
                                      <p:cBhvr>
                                        <p:cTn id="68" dur="300"/>
                                        <p:tgtEl>
                                          <p:spTgt spid="36"/>
                                        </p:tgtEl>
                                      </p:cBhvr>
                                    </p:animEffect>
                                  </p:childTnLst>
                                </p:cTn>
                              </p:par>
                            </p:childTnLst>
                          </p:cTn>
                        </p:par>
                        <p:par>
                          <p:cTn id="69" fill="hold">
                            <p:stCondLst>
                              <p:cond delay="6500"/>
                            </p:stCondLst>
                            <p:childTnLst>
                              <p:par>
                                <p:cTn id="70" presetID="22" presetClass="entr" presetSubtype="1"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up)">
                                      <p:cBhvr>
                                        <p:cTn id="72" dur="500"/>
                                        <p:tgtEl>
                                          <p:spTgt spid="39"/>
                                        </p:tgtEl>
                                      </p:cBhvr>
                                    </p:animEffect>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left)">
                                      <p:cBhvr>
                                        <p:cTn id="76" dur="300"/>
                                        <p:tgtEl>
                                          <p:spTgt spid="30"/>
                                        </p:tgtEl>
                                      </p:cBhvr>
                                    </p:animEffect>
                                  </p:childTnLst>
                                </p:cTn>
                              </p:par>
                            </p:childTnLst>
                          </p:cTn>
                        </p:par>
                        <p:par>
                          <p:cTn id="77" fill="hold">
                            <p:stCondLst>
                              <p:cond delay="7500"/>
                            </p:stCondLst>
                            <p:childTnLst>
                              <p:par>
                                <p:cTn id="78" presetID="22" presetClass="entr" presetSubtype="2"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right)">
                                      <p:cBhvr>
                                        <p:cTn id="80" dur="500"/>
                                        <p:tgtEl>
                                          <p:spTgt spid="31"/>
                                        </p:tgtEl>
                                      </p:cBhvr>
                                    </p:animEffect>
                                  </p:childTnLst>
                                </p:cTn>
                              </p:par>
                            </p:childTnLst>
                          </p:cTn>
                        </p:par>
                        <p:par>
                          <p:cTn id="81" fill="hold">
                            <p:stCondLst>
                              <p:cond delay="8000"/>
                            </p:stCondLst>
                            <p:childTnLst>
                              <p:par>
                                <p:cTn id="82" presetID="31"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300" fill="hold"/>
                                        <p:tgtEl>
                                          <p:spTgt spid="37"/>
                                        </p:tgtEl>
                                        <p:attrNameLst>
                                          <p:attrName>ppt_w</p:attrName>
                                        </p:attrNameLst>
                                      </p:cBhvr>
                                      <p:tavLst>
                                        <p:tav tm="0">
                                          <p:val>
                                            <p:fltVal val="0"/>
                                          </p:val>
                                        </p:tav>
                                        <p:tav tm="100000">
                                          <p:val>
                                            <p:strVal val="#ppt_w"/>
                                          </p:val>
                                        </p:tav>
                                      </p:tavLst>
                                    </p:anim>
                                    <p:anim calcmode="lin" valueType="num">
                                      <p:cBhvr>
                                        <p:cTn id="85" dur="300" fill="hold"/>
                                        <p:tgtEl>
                                          <p:spTgt spid="37"/>
                                        </p:tgtEl>
                                        <p:attrNameLst>
                                          <p:attrName>ppt_h</p:attrName>
                                        </p:attrNameLst>
                                      </p:cBhvr>
                                      <p:tavLst>
                                        <p:tav tm="0">
                                          <p:val>
                                            <p:fltVal val="0"/>
                                          </p:val>
                                        </p:tav>
                                        <p:tav tm="100000">
                                          <p:val>
                                            <p:strVal val="#ppt_h"/>
                                          </p:val>
                                        </p:tav>
                                      </p:tavLst>
                                    </p:anim>
                                    <p:anim calcmode="lin" valueType="num">
                                      <p:cBhvr>
                                        <p:cTn id="86" dur="300" fill="hold"/>
                                        <p:tgtEl>
                                          <p:spTgt spid="37"/>
                                        </p:tgtEl>
                                        <p:attrNameLst>
                                          <p:attrName>style.rotation</p:attrName>
                                        </p:attrNameLst>
                                      </p:cBhvr>
                                      <p:tavLst>
                                        <p:tav tm="0">
                                          <p:val>
                                            <p:fltVal val="90"/>
                                          </p:val>
                                        </p:tav>
                                        <p:tav tm="100000">
                                          <p:val>
                                            <p:fltVal val="0"/>
                                          </p:val>
                                        </p:tav>
                                      </p:tavLst>
                                    </p:anim>
                                    <p:animEffect transition="in" filter="fade">
                                      <p:cBhvr>
                                        <p:cTn id="87" dur="300"/>
                                        <p:tgtEl>
                                          <p:spTgt spid="3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up)">
                                      <p:cBhvr>
                                        <p:cTn id="9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9" grpId="0" animBg="1"/>
      <p:bldP spid="30" grpId="0" animBg="1"/>
      <p:bldP spid="31" grpId="0" animBg="1"/>
      <p:bldP spid="32" grpId="0"/>
      <p:bldP spid="33" grpId="0"/>
      <p:bldP spid="34" grpId="0"/>
      <p:bldP spid="35" grpId="0"/>
      <p:bldP spid="36" grpId="0"/>
      <p:bldP spid="37" grpId="0"/>
      <p:bldP spid="38" grpId="0"/>
      <p:bldP spid="39" grpId="0"/>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2357" y="738863"/>
            <a:ext cx="1402088" cy="143112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584701"/>
            <a:ext cx="5272357" cy="1613329"/>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9469" y="3448274"/>
            <a:ext cx="4355986" cy="2703939"/>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580244"/>
            <a:ext cx="12196763" cy="1277756"/>
          </a:xfrm>
          <a:prstGeom prst="rect">
            <a:avLst/>
          </a:prstGeom>
        </p:spPr>
      </p:pic>
      <p:sp>
        <p:nvSpPr>
          <p:cNvPr id="8" name="矩形 7"/>
          <p:cNvSpPr/>
          <p:nvPr/>
        </p:nvSpPr>
        <p:spPr>
          <a:xfrm>
            <a:off x="3932564" y="4016467"/>
            <a:ext cx="4331635"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accent2"/>
                </a:solidFill>
                <a:effectLst/>
                <a:uLnTx/>
                <a:uFillTx/>
                <a:latin typeface="+mj-ea"/>
                <a:ea typeface="+mj-ea"/>
              </a:rPr>
              <a:t>这里输入您的单位</a:t>
            </a:r>
            <a:r>
              <a:rPr kumimoji="0" lang="en-US" altLang="zh-CN" sz="2400" b="1" i="0" u="none" strike="noStrike" kern="0" cap="none" spc="0" normalizeH="0" baseline="0" noProof="0" dirty="0">
                <a:ln>
                  <a:noFill/>
                </a:ln>
                <a:solidFill>
                  <a:schemeClr val="accent2"/>
                </a:solidFill>
                <a:effectLst/>
                <a:uLnTx/>
                <a:uFillTx/>
                <a:latin typeface="+mj-ea"/>
                <a:ea typeface="+mj-ea"/>
              </a:rPr>
              <a:t>/</a:t>
            </a:r>
            <a:r>
              <a:rPr kumimoji="0" lang="zh-CN" altLang="en-US" sz="2400" b="1" i="0" u="none" strike="noStrike" kern="0" cap="none" spc="0" normalizeH="0" baseline="0" noProof="0" dirty="0">
                <a:ln>
                  <a:noFill/>
                </a:ln>
                <a:solidFill>
                  <a:schemeClr val="accent2"/>
                </a:solidFill>
                <a:effectLst/>
                <a:uLnTx/>
                <a:uFillTx/>
                <a:latin typeface="+mj-ea"/>
                <a:ea typeface="+mj-ea"/>
              </a:rPr>
              <a:t>党组织名称</a:t>
            </a:r>
          </a:p>
        </p:txBody>
      </p:sp>
      <p:sp>
        <p:nvSpPr>
          <p:cNvPr id="9" name="Rectangle 3"/>
          <p:cNvSpPr txBox="1">
            <a:spLocks noChangeArrowheads="1"/>
          </p:cNvSpPr>
          <p:nvPr/>
        </p:nvSpPr>
        <p:spPr bwMode="auto">
          <a:xfrm>
            <a:off x="625474" y="2637833"/>
            <a:ext cx="10945812" cy="738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lang="zh-CN" altLang="en-US" sz="7200" b="1" kern="0" dirty="0">
                <a:solidFill>
                  <a:srgbClr val="C00000"/>
                </a:solidFill>
                <a:latin typeface="微软雅黑" panose="020B0503020204020204" pitchFamily="34" charset="-122"/>
              </a:rPr>
              <a:t>课程完毕 感谢聆听</a:t>
            </a:r>
            <a:endParaRPr lang="zh-CN" altLang="zh-CN" sz="7200" b="1" kern="0" dirty="0">
              <a:solidFill>
                <a:srgbClr val="C00000"/>
              </a:solidFill>
              <a:latin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1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ppt_x"/>
                                          </p:val>
                                        </p:tav>
                                        <p:tav tm="100000">
                                          <p:val>
                                            <p:strVal val="#ppt_x"/>
                                          </p:val>
                                        </p:tav>
                                      </p:tavLst>
                                    </p:anim>
                                    <p:anim calcmode="lin" valueType="num">
                                      <p:cBhvr additive="base">
                                        <p:cTn id="23" dur="10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by="(-#ppt_w*2)" calcmode="lin" valueType="num">
                                      <p:cBhvr rctx="PPT">
                                        <p:cTn id="27" dur="400" autoRev="1" fill="hold">
                                          <p:stCondLst>
                                            <p:cond delay="0"/>
                                          </p:stCondLst>
                                        </p:cTn>
                                        <p:tgtEl>
                                          <p:spTgt spid="9"/>
                                        </p:tgtEl>
                                        <p:attrNameLst>
                                          <p:attrName>ppt_w</p:attrName>
                                        </p:attrNameLst>
                                      </p:cBhvr>
                                    </p:anim>
                                    <p:anim by="(#ppt_w*0.50)" calcmode="lin" valueType="num">
                                      <p:cBhvr>
                                        <p:cTn id="28" dur="400" decel="50000" autoRev="1" fill="hold">
                                          <p:stCondLst>
                                            <p:cond delay="0"/>
                                          </p:stCondLst>
                                        </p:cTn>
                                        <p:tgtEl>
                                          <p:spTgt spid="9"/>
                                        </p:tgtEl>
                                        <p:attrNameLst>
                                          <p:attrName>ppt_x</p:attrName>
                                        </p:attrNameLst>
                                      </p:cBhvr>
                                    </p:anim>
                                    <p:anim from="(-#ppt_h/2)" to="(#ppt_y)" calcmode="lin" valueType="num">
                                      <p:cBhvr>
                                        <p:cTn id="29" dur="800" fill="hold">
                                          <p:stCondLst>
                                            <p:cond delay="0"/>
                                          </p:stCondLst>
                                        </p:cTn>
                                        <p:tgtEl>
                                          <p:spTgt spid="9"/>
                                        </p:tgtEl>
                                        <p:attrNameLst>
                                          <p:attrName>ppt_y</p:attrName>
                                        </p:attrNameLst>
                                      </p:cBhvr>
                                    </p:anim>
                                    <p:animRot by="21600000">
                                      <p:cBhvr>
                                        <p:cTn id="30" dur="800" fill="hold">
                                          <p:stCondLst>
                                            <p:cond delay="0"/>
                                          </p:stCondLst>
                                        </p:cTn>
                                        <p:tgtEl>
                                          <p:spTgt spid="9"/>
                                        </p:tgtEl>
                                        <p:attrNameLst>
                                          <p:attrName>r</p:attrName>
                                        </p:attrNameLst>
                                      </p:cBhvr>
                                    </p:animRot>
                                  </p:childTnLst>
                                </p:cTn>
                              </p:par>
                            </p:childTnLst>
                          </p:cTn>
                        </p:par>
                        <p:par>
                          <p:cTn id="31" fill="hold">
                            <p:stCondLst>
                              <p:cond delay="4039"/>
                            </p:stCondLst>
                            <p:childTnLst>
                              <p:par>
                                <p:cTn id="32" presetID="31"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 calcmode="lin" valueType="num">
                                      <p:cBhvr>
                                        <p:cTn id="36" dur="500" fill="hold"/>
                                        <p:tgtEl>
                                          <p:spTgt spid="8"/>
                                        </p:tgtEl>
                                        <p:attrNameLst>
                                          <p:attrName>style.rotation</p:attrName>
                                        </p:attrNameLst>
                                      </p:cBhvr>
                                      <p:tavLst>
                                        <p:tav tm="0">
                                          <p:val>
                                            <p:fltVal val="90"/>
                                          </p:val>
                                        </p:tav>
                                        <p:tav tm="100000">
                                          <p:val>
                                            <p:fltVal val="0"/>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accent3"/>
                </a:solidFill>
                <a:effectLst>
                  <a:outerShdw blurRad="38100" dist="38100" dir="2700000" algn="tl">
                    <a:srgbClr val="000000">
                      <a:alpha val="43137"/>
                    </a:srgbClr>
                  </a:outerShdw>
                </a:effectLst>
              </a:rPr>
              <a:t>党的指导思想</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2"/>
              </a:solidFill>
              <a:effectLst/>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algn="ctr"/>
            <a:r>
              <a:rPr lang="zh-CN" altLang="en-US" sz="2400" b="1" dirty="0">
                <a:latin typeface="+mj-ea"/>
                <a:ea typeface="+mj-ea"/>
              </a:rPr>
              <a:t>一</a:t>
            </a:r>
          </a:p>
        </p:txBody>
      </p:sp>
      <p:sp>
        <p:nvSpPr>
          <p:cNvPr id="4" name="矩形 3"/>
          <p:cNvSpPr/>
          <p:nvPr/>
        </p:nvSpPr>
        <p:spPr>
          <a:xfrm>
            <a:off x="4586213" y="2036780"/>
            <a:ext cx="6314398" cy="707886"/>
          </a:xfrm>
          <a:prstGeom prst="rect">
            <a:avLst/>
          </a:prstGeom>
        </p:spPr>
        <p:txBody>
          <a:bodyPr wrap="square">
            <a:spAutoFit/>
          </a:bodyPr>
          <a:lstStyle/>
          <a:p>
            <a:pPr algn="just" eaLnBrk="1" hangingPunct="1">
              <a:lnSpc>
                <a:spcPts val="2400"/>
              </a:lnSpc>
              <a:buFont typeface="Arial" panose="020B0604020202020204" pitchFamily="34" charset="0"/>
              <a:buNone/>
            </a:pPr>
            <a:r>
              <a:rPr lang="zh-CN" altLang="en-US" dirty="0">
                <a:solidFill>
                  <a:schemeClr val="accent1"/>
                </a:solidFill>
                <a:latin typeface="+mj-ea"/>
                <a:ea typeface="+mj-ea"/>
              </a:rPr>
              <a:t>中国共产党以马克思列宁主义、毛泽东思想、邓小平理论、“三个代表”重要思想和科学发展观作为自己的行动指南。</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821" y="1268760"/>
            <a:ext cx="3170582" cy="5071973"/>
          </a:xfrm>
          <a:prstGeom prst="rect">
            <a:avLst/>
          </a:prstGeom>
        </p:spPr>
      </p:pic>
      <p:sp>
        <p:nvSpPr>
          <p:cNvPr id="8" name="矩形 7"/>
          <p:cNvSpPr/>
          <p:nvPr/>
        </p:nvSpPr>
        <p:spPr>
          <a:xfrm>
            <a:off x="4586213" y="3093874"/>
            <a:ext cx="6290570" cy="400110"/>
          </a:xfrm>
          <a:prstGeom prst="rect">
            <a:avLst/>
          </a:prstGeom>
        </p:spPr>
        <p:txBody>
          <a:bodyPr wrap="square">
            <a:spAutoFit/>
          </a:bodyPr>
          <a:lstStyle/>
          <a:p>
            <a:pPr algn="just" eaLnBrk="1" hangingPunct="1">
              <a:lnSpc>
                <a:spcPts val="2400"/>
              </a:lnSpc>
              <a:buFont typeface="Arial" panose="020B0604020202020204" pitchFamily="34" charset="0"/>
              <a:buNone/>
            </a:pPr>
            <a:r>
              <a:rPr lang="zh-CN" altLang="en-US" b="1" dirty="0">
                <a:latin typeface="+mj-ea"/>
                <a:ea typeface="+mj-ea"/>
              </a:rPr>
              <a:t>“三个代表”重要思想的科学内涵是什么？</a:t>
            </a:r>
          </a:p>
        </p:txBody>
      </p:sp>
      <p:sp>
        <p:nvSpPr>
          <p:cNvPr id="9" name="矩形 8"/>
          <p:cNvSpPr/>
          <p:nvPr/>
        </p:nvSpPr>
        <p:spPr>
          <a:xfrm>
            <a:off x="4586213" y="4836742"/>
            <a:ext cx="6290570" cy="400110"/>
          </a:xfrm>
          <a:prstGeom prst="rect">
            <a:avLst/>
          </a:prstGeom>
        </p:spPr>
        <p:txBody>
          <a:bodyPr wrap="square">
            <a:spAutoFit/>
          </a:bodyPr>
          <a:lstStyle/>
          <a:p>
            <a:pPr algn="just" eaLnBrk="1" hangingPunct="1">
              <a:lnSpc>
                <a:spcPts val="2400"/>
              </a:lnSpc>
              <a:buFont typeface="Arial" panose="020B0604020202020204" pitchFamily="34" charset="0"/>
              <a:buNone/>
            </a:pPr>
            <a:r>
              <a:rPr lang="zh-CN" altLang="en-US" b="1" dirty="0">
                <a:latin typeface="+mj-ea"/>
                <a:ea typeface="+mj-ea"/>
              </a:rPr>
              <a:t>科学发展观的基本内涵是什么？</a:t>
            </a:r>
          </a:p>
        </p:txBody>
      </p:sp>
      <p:sp>
        <p:nvSpPr>
          <p:cNvPr id="10" name="矩形 9"/>
          <p:cNvSpPr/>
          <p:nvPr/>
        </p:nvSpPr>
        <p:spPr>
          <a:xfrm>
            <a:off x="4586213" y="3464516"/>
            <a:ext cx="6290570" cy="1015663"/>
          </a:xfrm>
          <a:prstGeom prst="rect">
            <a:avLst/>
          </a:prstGeom>
        </p:spPr>
        <p:txBody>
          <a:bodyPr wrap="square">
            <a:spAutoFit/>
          </a:bodyPr>
          <a:lstStyle/>
          <a:p>
            <a:pPr algn="just" eaLnBrk="1" hangingPunct="1">
              <a:lnSpc>
                <a:spcPts val="2400"/>
              </a:lnSpc>
              <a:buFont typeface="Arial" panose="020B0604020202020204" pitchFamily="34" charset="0"/>
              <a:buNone/>
            </a:pPr>
            <a:r>
              <a:rPr lang="zh-CN" altLang="en-US" dirty="0">
                <a:solidFill>
                  <a:schemeClr val="accent1"/>
                </a:solidFill>
                <a:latin typeface="+mj-ea"/>
                <a:ea typeface="+mj-ea"/>
              </a:rPr>
              <a:t>我们党要始终代表中国先进生产力的发展要求；始终代表中国先进文化的前进方向；始终代表中国最广大人民的根本利益。</a:t>
            </a:r>
          </a:p>
        </p:txBody>
      </p:sp>
      <p:sp>
        <p:nvSpPr>
          <p:cNvPr id="11" name="矩形 10"/>
          <p:cNvSpPr/>
          <p:nvPr/>
        </p:nvSpPr>
        <p:spPr>
          <a:xfrm>
            <a:off x="4586213" y="5202079"/>
            <a:ext cx="6290570" cy="707886"/>
          </a:xfrm>
          <a:prstGeom prst="rect">
            <a:avLst/>
          </a:prstGeom>
        </p:spPr>
        <p:txBody>
          <a:bodyPr wrap="square">
            <a:spAutoFit/>
          </a:bodyPr>
          <a:lstStyle/>
          <a:p>
            <a:pPr algn="just" eaLnBrk="1" hangingPunct="1">
              <a:lnSpc>
                <a:spcPts val="2400"/>
              </a:lnSpc>
              <a:buFont typeface="Arial" panose="020B0604020202020204" pitchFamily="34" charset="0"/>
              <a:buNone/>
            </a:pPr>
            <a:r>
              <a:rPr lang="zh-CN" altLang="en-US" dirty="0">
                <a:solidFill>
                  <a:schemeClr val="accent1"/>
                </a:solidFill>
                <a:latin typeface="+mj-ea"/>
                <a:ea typeface="+mj-ea"/>
              </a:rPr>
              <a:t>坚持以人为本，树立全面、协调、可持续的发展观，促进经济社会和人的全面发展。</a:t>
            </a:r>
          </a:p>
        </p:txBody>
      </p:sp>
      <p:sp>
        <p:nvSpPr>
          <p:cNvPr id="12" name="矩形 11"/>
          <p:cNvSpPr/>
          <p:nvPr/>
        </p:nvSpPr>
        <p:spPr>
          <a:xfrm>
            <a:off x="4586213" y="1577911"/>
            <a:ext cx="6290570" cy="400110"/>
          </a:xfrm>
          <a:prstGeom prst="rect">
            <a:avLst/>
          </a:prstGeom>
          <a:solidFill>
            <a:schemeClr val="tx1"/>
          </a:solidFill>
        </p:spPr>
        <p:txBody>
          <a:bodyPr wrap="square">
            <a:spAutoFit/>
          </a:bodyPr>
          <a:lstStyle/>
          <a:p>
            <a:pPr algn="just" eaLnBrk="1" hangingPunct="1">
              <a:lnSpc>
                <a:spcPts val="2400"/>
              </a:lnSpc>
              <a:buFont typeface="Arial" panose="020B0604020202020204" pitchFamily="34" charset="0"/>
              <a:buNone/>
            </a:pPr>
            <a:r>
              <a:rPr lang="zh-CN" altLang="en-US" b="1" dirty="0">
                <a:solidFill>
                  <a:schemeClr val="accent3"/>
                </a:solidFill>
                <a:latin typeface="+mj-ea"/>
                <a:ea typeface="+mj-ea"/>
              </a:rPr>
              <a:t>新时期党的指导思想在十八大党章有明确表述</a:t>
            </a:r>
            <a:endParaRPr lang="zh-CN" altLang="en-US" dirty="0">
              <a:solidFill>
                <a:schemeClr val="accent3"/>
              </a:solidFill>
              <a:latin typeface="+mj-ea"/>
              <a:ea typeface="+mj-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31"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90"/>
                                          </p:val>
                                        </p:tav>
                                        <p:tav tm="100000">
                                          <p:val>
                                            <p:fltVal val="0"/>
                                          </p:val>
                                        </p:tav>
                                      </p:tavLst>
                                    </p:anim>
                                    <p:animEffect transition="in" filter="fade">
                                      <p:cBhvr>
                                        <p:cTn id="36" dur="500"/>
                                        <p:tgtEl>
                                          <p:spTgt spid="12"/>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childTnLst>
                          </p:cTn>
                        </p:par>
                        <p:par>
                          <p:cTn id="41" fill="hold">
                            <p:stCondLst>
                              <p:cond delay="3000"/>
                            </p:stCondLst>
                            <p:childTnLst>
                              <p:par>
                                <p:cTn id="42" presetID="31"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90"/>
                                          </p:val>
                                        </p:tav>
                                        <p:tav tm="100000">
                                          <p:val>
                                            <p:fltVal val="0"/>
                                          </p:val>
                                        </p:tav>
                                      </p:tavLst>
                                    </p:anim>
                                    <p:animEffect transition="in" filter="fade">
                                      <p:cBhvr>
                                        <p:cTn id="53" dur="500"/>
                                        <p:tgtEl>
                                          <p:spTgt spid="9"/>
                                        </p:tgtEl>
                                      </p:cBhvr>
                                    </p:animEffect>
                                  </p:childTnLst>
                                </p:cTn>
                              </p:par>
                            </p:childTnLst>
                          </p:cTn>
                        </p:par>
                        <p:par>
                          <p:cTn id="54" fill="hold">
                            <p:stCondLst>
                              <p:cond delay="3500"/>
                            </p:stCondLst>
                            <p:childTnLst>
                              <p:par>
                                <p:cTn id="55" presetID="22" presetClass="entr" presetSubtype="1"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7" grpId="1" animBg="1"/>
      <p:bldP spid="28" grpId="0"/>
      <p:bldP spid="4" grpId="0"/>
      <p:bldP spid="8" grpId="0"/>
      <p:bldP spid="9" grpId="0"/>
      <p:bldP spid="10" grpId="0"/>
      <p:bldP spid="1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accent3"/>
                </a:solidFill>
                <a:effectLst>
                  <a:outerShdw blurRad="38100" dist="38100" dir="2700000" algn="tl">
                    <a:srgbClr val="000000">
                      <a:alpha val="43137"/>
                    </a:srgbClr>
                  </a:outerShdw>
                </a:effectLst>
              </a:rPr>
              <a:t>党的性质、目标、路线等</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2"/>
              </a:solidFill>
              <a:effectLst/>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algn="ctr"/>
            <a:r>
              <a:rPr lang="zh-CN" altLang="en-US" sz="2400" b="1" dirty="0">
                <a:latin typeface="+mj-ea"/>
                <a:ea typeface="+mj-ea"/>
              </a:rPr>
              <a:t>二</a:t>
            </a:r>
          </a:p>
        </p:txBody>
      </p:sp>
      <p:sp>
        <p:nvSpPr>
          <p:cNvPr id="31" name="矩形 30"/>
          <p:cNvSpPr/>
          <p:nvPr/>
        </p:nvSpPr>
        <p:spPr>
          <a:xfrm>
            <a:off x="2756180" y="1619245"/>
            <a:ext cx="7854131" cy="1323439"/>
          </a:xfrm>
          <a:prstGeom prst="rect">
            <a:avLst/>
          </a:prstGeom>
        </p:spPr>
        <p:txBody>
          <a:bodyPr wrap="square">
            <a:spAutoFit/>
          </a:bodyPr>
          <a:lstStyle/>
          <a:p>
            <a:pPr algn="just" eaLnBrk="1" hangingPunct="1">
              <a:lnSpc>
                <a:spcPts val="2400"/>
              </a:lnSpc>
              <a:buFont typeface="Arial" panose="020B0604020202020204" pitchFamily="34" charset="0"/>
              <a:buNone/>
            </a:pPr>
            <a:r>
              <a:rPr lang="zh-CN" altLang="en-US" dirty="0">
                <a:solidFill>
                  <a:schemeClr val="accent1"/>
                </a:solidFill>
                <a:latin typeface="+mj-ea"/>
                <a:ea typeface="+mj-ea"/>
              </a:rPr>
              <a:t>中国共产党是中国工人阶级的先锋队，同时是中国人民和中华民族的先锋队，是中国特色社会主义事业的领导核心，代表中国先进生产力的发展要求，代表中国先进文化的前进方向，代表中国最广大人民的根本利益。党的最高理想和最终目标是实现共产主义。</a:t>
            </a:r>
          </a:p>
        </p:txBody>
      </p:sp>
      <p:sp>
        <p:nvSpPr>
          <p:cNvPr id="5" name="矩形: 圆角 4"/>
          <p:cNvSpPr/>
          <p:nvPr/>
        </p:nvSpPr>
        <p:spPr bwMode="auto">
          <a:xfrm>
            <a:off x="1273845" y="1289374"/>
            <a:ext cx="1296144" cy="1296144"/>
          </a:xfrm>
          <a:prstGeom prst="roundRect">
            <a:avLst>
              <a:gd name="adj" fmla="val 7384"/>
            </a:avLst>
          </a:prstGeom>
          <a:solidFill>
            <a:schemeClr val="tx1"/>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33" name="矩形: 圆角 32"/>
          <p:cNvSpPr/>
          <p:nvPr/>
        </p:nvSpPr>
        <p:spPr bwMode="auto">
          <a:xfrm>
            <a:off x="1273845" y="3176972"/>
            <a:ext cx="1296144" cy="1296144"/>
          </a:xfrm>
          <a:prstGeom prst="roundRect">
            <a:avLst>
              <a:gd name="adj" fmla="val 7384"/>
            </a:avLst>
          </a:prstGeom>
          <a:solidFill>
            <a:schemeClr val="tx1"/>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34" name="矩形: 圆角 33"/>
          <p:cNvSpPr/>
          <p:nvPr/>
        </p:nvSpPr>
        <p:spPr bwMode="auto">
          <a:xfrm>
            <a:off x="1273845" y="5064570"/>
            <a:ext cx="1296144" cy="1296144"/>
          </a:xfrm>
          <a:prstGeom prst="roundRect">
            <a:avLst>
              <a:gd name="adj" fmla="val 7384"/>
            </a:avLst>
          </a:prstGeom>
          <a:solidFill>
            <a:schemeClr val="tx1"/>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9" name="Freeform 29"/>
          <p:cNvSpPr>
            <a:spLocks noEditPoints="1"/>
          </p:cNvSpPr>
          <p:nvPr/>
        </p:nvSpPr>
        <p:spPr bwMode="auto">
          <a:xfrm>
            <a:off x="1601266" y="1508106"/>
            <a:ext cx="641302" cy="801626"/>
          </a:xfrm>
          <a:custGeom>
            <a:avLst/>
            <a:gdLst>
              <a:gd name="T0" fmla="*/ 139 w 720"/>
              <a:gd name="T1" fmla="*/ 626 h 915"/>
              <a:gd name="T2" fmla="*/ 170 w 720"/>
              <a:gd name="T3" fmla="*/ 594 h 915"/>
              <a:gd name="T4" fmla="*/ 409 w 720"/>
              <a:gd name="T5" fmla="*/ 640 h 915"/>
              <a:gd name="T6" fmla="*/ 267 w 720"/>
              <a:gd name="T7" fmla="*/ 496 h 915"/>
              <a:gd name="T8" fmla="*/ 227 w 720"/>
              <a:gd name="T9" fmla="*/ 536 h 915"/>
              <a:gd name="T10" fmla="*/ 167 w 720"/>
              <a:gd name="T11" fmla="*/ 476 h 915"/>
              <a:gd name="T12" fmla="*/ 274 w 720"/>
              <a:gd name="T13" fmla="*/ 367 h 915"/>
              <a:gd name="T14" fmla="*/ 342 w 720"/>
              <a:gd name="T15" fmla="*/ 355 h 915"/>
              <a:gd name="T16" fmla="*/ 373 w 720"/>
              <a:gd name="T17" fmla="*/ 386 h 915"/>
              <a:gd name="T18" fmla="*/ 320 w 720"/>
              <a:gd name="T19" fmla="*/ 441 h 915"/>
              <a:gd name="T20" fmla="*/ 464 w 720"/>
              <a:gd name="T21" fmla="*/ 587 h 915"/>
              <a:gd name="T22" fmla="*/ 350 w 720"/>
              <a:gd name="T23" fmla="*/ 299 h 915"/>
              <a:gd name="T24" fmla="*/ 518 w 720"/>
              <a:gd name="T25" fmla="*/ 640 h 915"/>
              <a:gd name="T26" fmla="*/ 557 w 720"/>
              <a:gd name="T27" fmla="*/ 681 h 915"/>
              <a:gd name="T28" fmla="*/ 506 w 720"/>
              <a:gd name="T29" fmla="*/ 731 h 915"/>
              <a:gd name="T30" fmla="*/ 466 w 720"/>
              <a:gd name="T31" fmla="*/ 693 h 915"/>
              <a:gd name="T32" fmla="*/ 193 w 720"/>
              <a:gd name="T33" fmla="*/ 684 h 915"/>
              <a:gd name="T34" fmla="*/ 176 w 720"/>
              <a:gd name="T35" fmla="*/ 723 h 915"/>
              <a:gd name="T36" fmla="*/ 132 w 720"/>
              <a:gd name="T37" fmla="*/ 715 h 915"/>
              <a:gd name="T38" fmla="*/ 170 w 720"/>
              <a:gd name="T39" fmla="*/ 663 h 915"/>
              <a:gd name="T40" fmla="*/ 139 w 720"/>
              <a:gd name="T41" fmla="*/ 626 h 915"/>
              <a:gd name="T42" fmla="*/ 719 w 720"/>
              <a:gd name="T43" fmla="*/ 825 h 915"/>
              <a:gd name="T44" fmla="*/ 627 w 720"/>
              <a:gd name="T45" fmla="*/ 915 h 915"/>
              <a:gd name="T46" fmla="*/ 90 w 720"/>
              <a:gd name="T47" fmla="*/ 915 h 915"/>
              <a:gd name="T48" fmla="*/ 0 w 720"/>
              <a:gd name="T49" fmla="*/ 825 h 915"/>
              <a:gd name="T50" fmla="*/ 0 w 720"/>
              <a:gd name="T51" fmla="*/ 87 h 915"/>
              <a:gd name="T52" fmla="*/ 105 w 720"/>
              <a:gd name="T53" fmla="*/ 0 h 915"/>
              <a:gd name="T54" fmla="*/ 681 w 720"/>
              <a:gd name="T55" fmla="*/ 0 h 915"/>
              <a:gd name="T56" fmla="*/ 707 w 720"/>
              <a:gd name="T57" fmla="*/ 24 h 915"/>
              <a:gd name="T58" fmla="*/ 681 w 720"/>
              <a:gd name="T59" fmla="*/ 48 h 915"/>
              <a:gd name="T60" fmla="*/ 101 w 720"/>
              <a:gd name="T61" fmla="*/ 48 h 915"/>
              <a:gd name="T62" fmla="*/ 47 w 720"/>
              <a:gd name="T63" fmla="*/ 96 h 915"/>
              <a:gd name="T64" fmla="*/ 96 w 720"/>
              <a:gd name="T65" fmla="*/ 151 h 915"/>
              <a:gd name="T66" fmla="*/ 679 w 720"/>
              <a:gd name="T67" fmla="*/ 151 h 915"/>
              <a:gd name="T68" fmla="*/ 720 w 720"/>
              <a:gd name="T69" fmla="*/ 192 h 915"/>
              <a:gd name="T70" fmla="*/ 719 w 720"/>
              <a:gd name="T71" fmla="*/ 82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0" h="915">
                <a:moveTo>
                  <a:pt x="139" y="626"/>
                </a:moveTo>
                <a:lnTo>
                  <a:pt x="170" y="594"/>
                </a:lnTo>
                <a:cubicBezTo>
                  <a:pt x="235" y="651"/>
                  <a:pt x="311" y="687"/>
                  <a:pt x="409" y="640"/>
                </a:cubicBezTo>
                <a:lnTo>
                  <a:pt x="267" y="496"/>
                </a:lnTo>
                <a:lnTo>
                  <a:pt x="227" y="536"/>
                </a:lnTo>
                <a:lnTo>
                  <a:pt x="167" y="476"/>
                </a:lnTo>
                <a:lnTo>
                  <a:pt x="274" y="367"/>
                </a:lnTo>
                <a:cubicBezTo>
                  <a:pt x="289" y="375"/>
                  <a:pt x="314" y="376"/>
                  <a:pt x="342" y="355"/>
                </a:cubicBezTo>
                <a:lnTo>
                  <a:pt x="373" y="386"/>
                </a:lnTo>
                <a:lnTo>
                  <a:pt x="320" y="441"/>
                </a:lnTo>
                <a:lnTo>
                  <a:pt x="464" y="587"/>
                </a:lnTo>
                <a:cubicBezTo>
                  <a:pt x="518" y="496"/>
                  <a:pt x="474" y="361"/>
                  <a:pt x="350" y="299"/>
                </a:cubicBezTo>
                <a:cubicBezTo>
                  <a:pt x="472" y="305"/>
                  <a:pt x="631" y="446"/>
                  <a:pt x="518" y="640"/>
                </a:cubicBezTo>
                <a:lnTo>
                  <a:pt x="557" y="681"/>
                </a:lnTo>
                <a:lnTo>
                  <a:pt x="506" y="731"/>
                </a:lnTo>
                <a:lnTo>
                  <a:pt x="466" y="693"/>
                </a:lnTo>
                <a:cubicBezTo>
                  <a:pt x="362" y="749"/>
                  <a:pt x="267" y="743"/>
                  <a:pt x="193" y="684"/>
                </a:cubicBezTo>
                <a:cubicBezTo>
                  <a:pt x="198" y="698"/>
                  <a:pt x="189" y="714"/>
                  <a:pt x="176" y="723"/>
                </a:cubicBezTo>
                <a:cubicBezTo>
                  <a:pt x="160" y="733"/>
                  <a:pt x="142" y="730"/>
                  <a:pt x="132" y="715"/>
                </a:cubicBezTo>
                <a:cubicBezTo>
                  <a:pt x="115" y="689"/>
                  <a:pt x="142" y="657"/>
                  <a:pt x="170" y="663"/>
                </a:cubicBezTo>
                <a:cubicBezTo>
                  <a:pt x="159" y="652"/>
                  <a:pt x="149" y="640"/>
                  <a:pt x="139" y="626"/>
                </a:cubicBezTo>
                <a:close/>
                <a:moveTo>
                  <a:pt x="719" y="825"/>
                </a:moveTo>
                <a:cubicBezTo>
                  <a:pt x="719" y="875"/>
                  <a:pt x="677" y="915"/>
                  <a:pt x="627" y="915"/>
                </a:cubicBezTo>
                <a:lnTo>
                  <a:pt x="90" y="915"/>
                </a:lnTo>
                <a:cubicBezTo>
                  <a:pt x="40" y="915"/>
                  <a:pt x="0" y="875"/>
                  <a:pt x="0" y="825"/>
                </a:cubicBezTo>
                <a:lnTo>
                  <a:pt x="0" y="87"/>
                </a:lnTo>
                <a:cubicBezTo>
                  <a:pt x="0" y="38"/>
                  <a:pt x="39" y="0"/>
                  <a:pt x="105" y="0"/>
                </a:cubicBezTo>
                <a:lnTo>
                  <a:pt x="681" y="0"/>
                </a:lnTo>
                <a:cubicBezTo>
                  <a:pt x="695" y="0"/>
                  <a:pt x="707" y="11"/>
                  <a:pt x="707" y="24"/>
                </a:cubicBezTo>
                <a:cubicBezTo>
                  <a:pt x="707" y="37"/>
                  <a:pt x="695" y="48"/>
                  <a:pt x="681" y="48"/>
                </a:cubicBezTo>
                <a:cubicBezTo>
                  <a:pt x="681" y="48"/>
                  <a:pt x="101" y="48"/>
                  <a:pt x="101" y="48"/>
                </a:cubicBezTo>
                <a:cubicBezTo>
                  <a:pt x="66" y="48"/>
                  <a:pt x="47" y="72"/>
                  <a:pt x="47" y="96"/>
                </a:cubicBezTo>
                <a:cubicBezTo>
                  <a:pt x="47" y="121"/>
                  <a:pt x="66" y="151"/>
                  <a:pt x="96" y="151"/>
                </a:cubicBezTo>
                <a:cubicBezTo>
                  <a:pt x="96" y="151"/>
                  <a:pt x="678" y="150"/>
                  <a:pt x="679" y="151"/>
                </a:cubicBezTo>
                <a:cubicBezTo>
                  <a:pt x="700" y="151"/>
                  <a:pt x="720" y="170"/>
                  <a:pt x="720" y="192"/>
                </a:cubicBezTo>
                <a:cubicBezTo>
                  <a:pt x="720" y="192"/>
                  <a:pt x="719" y="825"/>
                  <a:pt x="719" y="825"/>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 name="Freeform 30"/>
          <p:cNvSpPr>
            <a:spLocks noEditPoints="1"/>
          </p:cNvSpPr>
          <p:nvPr/>
        </p:nvSpPr>
        <p:spPr bwMode="auto">
          <a:xfrm>
            <a:off x="1481373" y="3358256"/>
            <a:ext cx="881088" cy="806702"/>
          </a:xfrm>
          <a:custGeom>
            <a:avLst/>
            <a:gdLst>
              <a:gd name="T0" fmla="*/ 580 w 872"/>
              <a:gd name="T1" fmla="*/ 513 h 811"/>
              <a:gd name="T2" fmla="*/ 503 w 872"/>
              <a:gd name="T3" fmla="*/ 571 h 811"/>
              <a:gd name="T4" fmla="*/ 548 w 872"/>
              <a:gd name="T5" fmla="*/ 656 h 811"/>
              <a:gd name="T6" fmla="*/ 612 w 872"/>
              <a:gd name="T7" fmla="*/ 699 h 811"/>
              <a:gd name="T8" fmla="*/ 443 w 872"/>
              <a:gd name="T9" fmla="*/ 763 h 811"/>
              <a:gd name="T10" fmla="*/ 430 w 872"/>
              <a:gd name="T11" fmla="*/ 762 h 811"/>
              <a:gd name="T12" fmla="*/ 275 w 872"/>
              <a:gd name="T13" fmla="*/ 719 h 811"/>
              <a:gd name="T14" fmla="*/ 260 w 872"/>
              <a:gd name="T15" fmla="*/ 672 h 811"/>
              <a:gd name="T16" fmla="*/ 326 w 872"/>
              <a:gd name="T17" fmla="*/ 655 h 811"/>
              <a:gd name="T18" fmla="*/ 295 w 872"/>
              <a:gd name="T19" fmla="*/ 513 h 811"/>
              <a:gd name="T20" fmla="*/ 260 w 872"/>
              <a:gd name="T21" fmla="*/ 521 h 811"/>
              <a:gd name="T22" fmla="*/ 268 w 872"/>
              <a:gd name="T23" fmla="*/ 432 h 811"/>
              <a:gd name="T24" fmla="*/ 438 w 872"/>
              <a:gd name="T25" fmla="*/ 469 h 811"/>
              <a:gd name="T26" fmla="*/ 603 w 872"/>
              <a:gd name="T27" fmla="*/ 433 h 811"/>
              <a:gd name="T28" fmla="*/ 612 w 872"/>
              <a:gd name="T29" fmla="*/ 521 h 811"/>
              <a:gd name="T30" fmla="*/ 850 w 872"/>
              <a:gd name="T31" fmla="*/ 591 h 811"/>
              <a:gd name="T32" fmla="*/ 662 w 872"/>
              <a:gd name="T33" fmla="*/ 389 h 811"/>
              <a:gd name="T34" fmla="*/ 626 w 872"/>
              <a:gd name="T35" fmla="*/ 373 h 811"/>
              <a:gd name="T36" fmla="*/ 245 w 872"/>
              <a:gd name="T37" fmla="*/ 374 h 811"/>
              <a:gd name="T38" fmla="*/ 206 w 872"/>
              <a:gd name="T39" fmla="*/ 392 h 811"/>
              <a:gd name="T40" fmla="*/ 19 w 872"/>
              <a:gd name="T41" fmla="*/ 594 h 811"/>
              <a:gd name="T42" fmla="*/ 72 w 872"/>
              <a:gd name="T43" fmla="*/ 715 h 811"/>
              <a:gd name="T44" fmla="*/ 84 w 872"/>
              <a:gd name="T45" fmla="*/ 714 h 811"/>
              <a:gd name="T46" fmla="*/ 227 w 872"/>
              <a:gd name="T47" fmla="*/ 791 h 811"/>
              <a:gd name="T48" fmla="*/ 626 w 872"/>
              <a:gd name="T49" fmla="*/ 811 h 811"/>
              <a:gd name="T50" fmla="*/ 646 w 872"/>
              <a:gd name="T51" fmla="*/ 680 h 811"/>
              <a:gd name="T52" fmla="*/ 791 w 872"/>
              <a:gd name="T53" fmla="*/ 715 h 811"/>
              <a:gd name="T54" fmla="*/ 853 w 872"/>
              <a:gd name="T55" fmla="*/ 683 h 811"/>
              <a:gd name="T56" fmla="*/ 436 w 872"/>
              <a:gd name="T57" fmla="*/ 362 h 811"/>
              <a:gd name="T58" fmla="*/ 436 w 872"/>
              <a:gd name="T59" fmla="*/ 0 h 811"/>
              <a:gd name="T60" fmla="*/ 436 w 872"/>
              <a:gd name="T61" fmla="*/ 362 h 811"/>
              <a:gd name="T62" fmla="*/ 385 w 872"/>
              <a:gd name="T63" fmla="*/ 579 h 811"/>
              <a:gd name="T64" fmla="*/ 410 w 872"/>
              <a:gd name="T65" fmla="*/ 554 h 811"/>
              <a:gd name="T66" fmla="*/ 384 w 872"/>
              <a:gd name="T67" fmla="*/ 549 h 811"/>
              <a:gd name="T68" fmla="*/ 429 w 872"/>
              <a:gd name="T69" fmla="*/ 519 h 811"/>
              <a:gd name="T70" fmla="*/ 423 w 872"/>
              <a:gd name="T71" fmla="*/ 541 h 811"/>
              <a:gd name="T72" fmla="*/ 431 w 872"/>
              <a:gd name="T73" fmla="*/ 504 h 811"/>
              <a:gd name="T74" fmla="*/ 484 w 872"/>
              <a:gd name="T75" fmla="*/ 601 h 811"/>
              <a:gd name="T76" fmla="*/ 460 w 872"/>
              <a:gd name="T77" fmla="*/ 605 h 811"/>
              <a:gd name="T78" fmla="*/ 387 w 872"/>
              <a:gd name="T79" fmla="*/ 612 h 811"/>
              <a:gd name="T80" fmla="*/ 385 w 872"/>
              <a:gd name="T81" fmla="*/ 597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811">
                <a:moveTo>
                  <a:pt x="612" y="521"/>
                </a:moveTo>
                <a:lnTo>
                  <a:pt x="580" y="513"/>
                </a:lnTo>
                <a:cubicBezTo>
                  <a:pt x="578" y="513"/>
                  <a:pt x="577" y="513"/>
                  <a:pt x="575" y="513"/>
                </a:cubicBezTo>
                <a:cubicBezTo>
                  <a:pt x="542" y="508"/>
                  <a:pt x="511" y="534"/>
                  <a:pt x="503" y="571"/>
                </a:cubicBezTo>
                <a:cubicBezTo>
                  <a:pt x="495" y="608"/>
                  <a:pt x="513" y="644"/>
                  <a:pt x="544" y="655"/>
                </a:cubicBezTo>
                <a:cubicBezTo>
                  <a:pt x="546" y="656"/>
                  <a:pt x="547" y="656"/>
                  <a:pt x="548" y="656"/>
                </a:cubicBezTo>
                <a:lnTo>
                  <a:pt x="612" y="672"/>
                </a:lnTo>
                <a:lnTo>
                  <a:pt x="612" y="699"/>
                </a:lnTo>
                <a:cubicBezTo>
                  <a:pt x="612" y="709"/>
                  <a:pt x="605" y="718"/>
                  <a:pt x="596" y="721"/>
                </a:cubicBezTo>
                <a:lnTo>
                  <a:pt x="443" y="763"/>
                </a:lnTo>
                <a:cubicBezTo>
                  <a:pt x="442" y="763"/>
                  <a:pt x="440" y="763"/>
                  <a:pt x="438" y="763"/>
                </a:cubicBezTo>
                <a:cubicBezTo>
                  <a:pt x="435" y="763"/>
                  <a:pt x="433" y="763"/>
                  <a:pt x="430" y="762"/>
                </a:cubicBezTo>
                <a:cubicBezTo>
                  <a:pt x="429" y="762"/>
                  <a:pt x="429" y="762"/>
                  <a:pt x="428" y="761"/>
                </a:cubicBezTo>
                <a:lnTo>
                  <a:pt x="275" y="719"/>
                </a:lnTo>
                <a:cubicBezTo>
                  <a:pt x="266" y="717"/>
                  <a:pt x="260" y="708"/>
                  <a:pt x="260" y="698"/>
                </a:cubicBezTo>
                <a:lnTo>
                  <a:pt x="260" y="672"/>
                </a:lnTo>
                <a:lnTo>
                  <a:pt x="322" y="656"/>
                </a:lnTo>
                <a:cubicBezTo>
                  <a:pt x="323" y="656"/>
                  <a:pt x="325" y="656"/>
                  <a:pt x="326" y="655"/>
                </a:cubicBezTo>
                <a:cubicBezTo>
                  <a:pt x="357" y="644"/>
                  <a:pt x="375" y="608"/>
                  <a:pt x="368" y="571"/>
                </a:cubicBezTo>
                <a:cubicBezTo>
                  <a:pt x="360" y="534"/>
                  <a:pt x="328" y="508"/>
                  <a:pt x="295" y="513"/>
                </a:cubicBezTo>
                <a:cubicBezTo>
                  <a:pt x="294" y="513"/>
                  <a:pt x="292" y="513"/>
                  <a:pt x="291" y="513"/>
                </a:cubicBezTo>
                <a:lnTo>
                  <a:pt x="260" y="521"/>
                </a:lnTo>
                <a:lnTo>
                  <a:pt x="260" y="449"/>
                </a:lnTo>
                <a:cubicBezTo>
                  <a:pt x="260" y="442"/>
                  <a:pt x="263" y="436"/>
                  <a:pt x="268" y="432"/>
                </a:cubicBezTo>
                <a:cubicBezTo>
                  <a:pt x="273" y="427"/>
                  <a:pt x="280" y="426"/>
                  <a:pt x="286" y="428"/>
                </a:cubicBezTo>
                <a:lnTo>
                  <a:pt x="438" y="469"/>
                </a:lnTo>
                <a:lnTo>
                  <a:pt x="585" y="429"/>
                </a:lnTo>
                <a:cubicBezTo>
                  <a:pt x="591" y="427"/>
                  <a:pt x="598" y="429"/>
                  <a:pt x="603" y="433"/>
                </a:cubicBezTo>
                <a:cubicBezTo>
                  <a:pt x="609" y="437"/>
                  <a:pt x="612" y="444"/>
                  <a:pt x="612" y="451"/>
                </a:cubicBezTo>
                <a:lnTo>
                  <a:pt x="612" y="521"/>
                </a:lnTo>
                <a:close/>
                <a:moveTo>
                  <a:pt x="852" y="594"/>
                </a:moveTo>
                <a:cubicBezTo>
                  <a:pt x="852" y="593"/>
                  <a:pt x="851" y="592"/>
                  <a:pt x="850" y="591"/>
                </a:cubicBezTo>
                <a:lnTo>
                  <a:pt x="665" y="392"/>
                </a:lnTo>
                <a:cubicBezTo>
                  <a:pt x="664" y="391"/>
                  <a:pt x="663" y="390"/>
                  <a:pt x="662" y="389"/>
                </a:cubicBezTo>
                <a:cubicBezTo>
                  <a:pt x="654" y="382"/>
                  <a:pt x="644" y="378"/>
                  <a:pt x="635" y="375"/>
                </a:cubicBezTo>
                <a:cubicBezTo>
                  <a:pt x="632" y="374"/>
                  <a:pt x="629" y="373"/>
                  <a:pt x="626" y="373"/>
                </a:cubicBezTo>
                <a:lnTo>
                  <a:pt x="247" y="373"/>
                </a:lnTo>
                <a:cubicBezTo>
                  <a:pt x="246" y="373"/>
                  <a:pt x="246" y="373"/>
                  <a:pt x="245" y="374"/>
                </a:cubicBezTo>
                <a:cubicBezTo>
                  <a:pt x="232" y="375"/>
                  <a:pt x="219" y="380"/>
                  <a:pt x="209" y="389"/>
                </a:cubicBezTo>
                <a:cubicBezTo>
                  <a:pt x="208" y="390"/>
                  <a:pt x="207" y="391"/>
                  <a:pt x="206" y="392"/>
                </a:cubicBezTo>
                <a:lnTo>
                  <a:pt x="21" y="591"/>
                </a:lnTo>
                <a:cubicBezTo>
                  <a:pt x="20" y="592"/>
                  <a:pt x="20" y="593"/>
                  <a:pt x="19" y="594"/>
                </a:cubicBezTo>
                <a:cubicBezTo>
                  <a:pt x="1" y="617"/>
                  <a:pt x="0" y="648"/>
                  <a:pt x="12" y="673"/>
                </a:cubicBezTo>
                <a:cubicBezTo>
                  <a:pt x="24" y="698"/>
                  <a:pt x="47" y="715"/>
                  <a:pt x="72" y="715"/>
                </a:cubicBezTo>
                <a:cubicBezTo>
                  <a:pt x="74" y="715"/>
                  <a:pt x="77" y="715"/>
                  <a:pt x="79" y="715"/>
                </a:cubicBezTo>
                <a:cubicBezTo>
                  <a:pt x="81" y="715"/>
                  <a:pt x="82" y="715"/>
                  <a:pt x="84" y="714"/>
                </a:cubicBezTo>
                <a:lnTo>
                  <a:pt x="227" y="680"/>
                </a:lnTo>
                <a:lnTo>
                  <a:pt x="227" y="791"/>
                </a:lnTo>
                <a:cubicBezTo>
                  <a:pt x="227" y="802"/>
                  <a:pt x="236" y="811"/>
                  <a:pt x="247" y="811"/>
                </a:cubicBezTo>
                <a:lnTo>
                  <a:pt x="626" y="811"/>
                </a:lnTo>
                <a:cubicBezTo>
                  <a:pt x="637" y="811"/>
                  <a:pt x="646" y="802"/>
                  <a:pt x="646" y="791"/>
                </a:cubicBezTo>
                <a:lnTo>
                  <a:pt x="646" y="680"/>
                </a:lnTo>
                <a:lnTo>
                  <a:pt x="787" y="714"/>
                </a:lnTo>
                <a:cubicBezTo>
                  <a:pt x="788" y="715"/>
                  <a:pt x="790" y="715"/>
                  <a:pt x="791" y="715"/>
                </a:cubicBezTo>
                <a:cubicBezTo>
                  <a:pt x="794" y="715"/>
                  <a:pt x="796" y="715"/>
                  <a:pt x="799" y="715"/>
                </a:cubicBezTo>
                <a:cubicBezTo>
                  <a:pt x="820" y="715"/>
                  <a:pt x="840" y="703"/>
                  <a:pt x="853" y="683"/>
                </a:cubicBezTo>
                <a:cubicBezTo>
                  <a:pt x="872" y="657"/>
                  <a:pt x="872" y="620"/>
                  <a:pt x="852" y="594"/>
                </a:cubicBezTo>
                <a:close/>
                <a:moveTo>
                  <a:pt x="436" y="362"/>
                </a:moveTo>
                <a:cubicBezTo>
                  <a:pt x="529" y="362"/>
                  <a:pt x="605" y="280"/>
                  <a:pt x="605" y="181"/>
                </a:cubicBezTo>
                <a:cubicBezTo>
                  <a:pt x="605" y="81"/>
                  <a:pt x="529" y="0"/>
                  <a:pt x="436" y="0"/>
                </a:cubicBezTo>
                <a:cubicBezTo>
                  <a:pt x="342" y="0"/>
                  <a:pt x="266" y="81"/>
                  <a:pt x="266" y="181"/>
                </a:cubicBezTo>
                <a:cubicBezTo>
                  <a:pt x="266" y="280"/>
                  <a:pt x="342" y="362"/>
                  <a:pt x="436" y="362"/>
                </a:cubicBezTo>
                <a:close/>
                <a:moveTo>
                  <a:pt x="377" y="587"/>
                </a:moveTo>
                <a:lnTo>
                  <a:pt x="385" y="579"/>
                </a:lnTo>
                <a:cubicBezTo>
                  <a:pt x="402" y="594"/>
                  <a:pt x="421" y="603"/>
                  <a:pt x="446" y="591"/>
                </a:cubicBezTo>
                <a:lnTo>
                  <a:pt x="410" y="554"/>
                </a:lnTo>
                <a:lnTo>
                  <a:pt x="400" y="565"/>
                </a:lnTo>
                <a:lnTo>
                  <a:pt x="384" y="549"/>
                </a:lnTo>
                <a:lnTo>
                  <a:pt x="411" y="522"/>
                </a:lnTo>
                <a:cubicBezTo>
                  <a:pt x="415" y="524"/>
                  <a:pt x="422" y="524"/>
                  <a:pt x="429" y="519"/>
                </a:cubicBezTo>
                <a:lnTo>
                  <a:pt x="437" y="527"/>
                </a:lnTo>
                <a:lnTo>
                  <a:pt x="423" y="541"/>
                </a:lnTo>
                <a:lnTo>
                  <a:pt x="460" y="577"/>
                </a:lnTo>
                <a:cubicBezTo>
                  <a:pt x="474" y="554"/>
                  <a:pt x="462" y="520"/>
                  <a:pt x="431" y="504"/>
                </a:cubicBezTo>
                <a:cubicBezTo>
                  <a:pt x="462" y="506"/>
                  <a:pt x="502" y="542"/>
                  <a:pt x="474" y="591"/>
                </a:cubicBezTo>
                <a:lnTo>
                  <a:pt x="484" y="601"/>
                </a:lnTo>
                <a:lnTo>
                  <a:pt x="471" y="614"/>
                </a:lnTo>
                <a:lnTo>
                  <a:pt x="460" y="605"/>
                </a:lnTo>
                <a:cubicBezTo>
                  <a:pt x="434" y="619"/>
                  <a:pt x="410" y="617"/>
                  <a:pt x="391" y="602"/>
                </a:cubicBezTo>
                <a:cubicBezTo>
                  <a:pt x="392" y="606"/>
                  <a:pt x="390" y="610"/>
                  <a:pt x="387" y="612"/>
                </a:cubicBezTo>
                <a:cubicBezTo>
                  <a:pt x="383" y="615"/>
                  <a:pt x="378" y="614"/>
                  <a:pt x="375" y="610"/>
                </a:cubicBezTo>
                <a:cubicBezTo>
                  <a:pt x="371" y="603"/>
                  <a:pt x="378" y="595"/>
                  <a:pt x="385" y="597"/>
                </a:cubicBezTo>
                <a:cubicBezTo>
                  <a:pt x="382" y="594"/>
                  <a:pt x="380" y="591"/>
                  <a:pt x="377" y="587"/>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1" name="Freeform 31"/>
          <p:cNvSpPr>
            <a:spLocks noEditPoints="1"/>
          </p:cNvSpPr>
          <p:nvPr/>
        </p:nvSpPr>
        <p:spPr bwMode="auto">
          <a:xfrm>
            <a:off x="1488427" y="5352256"/>
            <a:ext cx="866980" cy="720772"/>
          </a:xfrm>
          <a:custGeom>
            <a:avLst/>
            <a:gdLst>
              <a:gd name="T0" fmla="*/ 602 w 858"/>
              <a:gd name="T1" fmla="*/ 449 h 724"/>
              <a:gd name="T2" fmla="*/ 476 w 858"/>
              <a:gd name="T3" fmla="*/ 449 h 724"/>
              <a:gd name="T4" fmla="*/ 476 w 858"/>
              <a:gd name="T5" fmla="*/ 576 h 724"/>
              <a:gd name="T6" fmla="*/ 383 w 858"/>
              <a:gd name="T7" fmla="*/ 576 h 724"/>
              <a:gd name="T8" fmla="*/ 383 w 858"/>
              <a:gd name="T9" fmla="*/ 449 h 724"/>
              <a:gd name="T10" fmla="*/ 257 w 858"/>
              <a:gd name="T11" fmla="*/ 449 h 724"/>
              <a:gd name="T12" fmla="*/ 257 w 858"/>
              <a:gd name="T13" fmla="*/ 356 h 724"/>
              <a:gd name="T14" fmla="*/ 383 w 858"/>
              <a:gd name="T15" fmla="*/ 356 h 724"/>
              <a:gd name="T16" fmla="*/ 383 w 858"/>
              <a:gd name="T17" fmla="*/ 230 h 724"/>
              <a:gd name="T18" fmla="*/ 476 w 858"/>
              <a:gd name="T19" fmla="*/ 230 h 724"/>
              <a:gd name="T20" fmla="*/ 476 w 858"/>
              <a:gd name="T21" fmla="*/ 356 h 724"/>
              <a:gd name="T22" fmla="*/ 602 w 858"/>
              <a:gd name="T23" fmla="*/ 356 h 724"/>
              <a:gd name="T24" fmla="*/ 602 w 858"/>
              <a:gd name="T25" fmla="*/ 449 h 724"/>
              <a:gd name="T26" fmla="*/ 788 w 858"/>
              <a:gd name="T27" fmla="*/ 232 h 724"/>
              <a:gd name="T28" fmla="*/ 429 w 858"/>
              <a:gd name="T29" fmla="*/ 172 h 724"/>
              <a:gd name="T30" fmla="*/ 71 w 858"/>
              <a:gd name="T31" fmla="*/ 233 h 724"/>
              <a:gd name="T32" fmla="*/ 430 w 858"/>
              <a:gd name="T33" fmla="*/ 724 h 724"/>
              <a:gd name="T34" fmla="*/ 788 w 858"/>
              <a:gd name="T35" fmla="*/ 23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8" h="724">
                <a:moveTo>
                  <a:pt x="602" y="449"/>
                </a:moveTo>
                <a:lnTo>
                  <a:pt x="476" y="449"/>
                </a:lnTo>
                <a:lnTo>
                  <a:pt x="476" y="576"/>
                </a:lnTo>
                <a:lnTo>
                  <a:pt x="383" y="576"/>
                </a:lnTo>
                <a:lnTo>
                  <a:pt x="383" y="449"/>
                </a:lnTo>
                <a:lnTo>
                  <a:pt x="257" y="449"/>
                </a:lnTo>
                <a:lnTo>
                  <a:pt x="257" y="356"/>
                </a:lnTo>
                <a:lnTo>
                  <a:pt x="383" y="356"/>
                </a:lnTo>
                <a:lnTo>
                  <a:pt x="383" y="230"/>
                </a:lnTo>
                <a:lnTo>
                  <a:pt x="476" y="230"/>
                </a:lnTo>
                <a:lnTo>
                  <a:pt x="476" y="356"/>
                </a:lnTo>
                <a:lnTo>
                  <a:pt x="602" y="356"/>
                </a:lnTo>
                <a:lnTo>
                  <a:pt x="602" y="449"/>
                </a:lnTo>
                <a:close/>
                <a:moveTo>
                  <a:pt x="788" y="232"/>
                </a:moveTo>
                <a:cubicBezTo>
                  <a:pt x="726" y="0"/>
                  <a:pt x="470" y="147"/>
                  <a:pt x="429" y="172"/>
                </a:cubicBezTo>
                <a:cubicBezTo>
                  <a:pt x="385" y="145"/>
                  <a:pt x="132" y="1"/>
                  <a:pt x="71" y="233"/>
                </a:cubicBezTo>
                <a:cubicBezTo>
                  <a:pt x="0" y="500"/>
                  <a:pt x="428" y="721"/>
                  <a:pt x="430" y="724"/>
                </a:cubicBezTo>
                <a:cubicBezTo>
                  <a:pt x="430" y="724"/>
                  <a:pt x="858" y="497"/>
                  <a:pt x="788" y="232"/>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2" name="矩形 11"/>
          <p:cNvSpPr/>
          <p:nvPr/>
        </p:nvSpPr>
        <p:spPr>
          <a:xfrm>
            <a:off x="2777888" y="1219135"/>
            <a:ext cx="1210588" cy="400110"/>
          </a:xfrm>
          <a:prstGeom prst="rect">
            <a:avLst/>
          </a:prstGeom>
        </p:spPr>
        <p:txBody>
          <a:bodyPr wrap="none">
            <a:spAutoFit/>
          </a:bodyPr>
          <a:lstStyle/>
          <a:p>
            <a:pPr algn="just" eaLnBrk="1" hangingPunct="1">
              <a:lnSpc>
                <a:spcPts val="2400"/>
              </a:lnSpc>
              <a:buFont typeface="Arial" panose="020B0604020202020204" pitchFamily="34" charset="0"/>
              <a:buNone/>
            </a:pPr>
            <a:r>
              <a:rPr lang="zh-CN" altLang="en-US" sz="2000" b="1" dirty="0">
                <a:latin typeface="+mj-ea"/>
                <a:ea typeface="+mj-ea"/>
              </a:rPr>
              <a:t>党的性质</a:t>
            </a:r>
          </a:p>
        </p:txBody>
      </p:sp>
      <p:sp>
        <p:nvSpPr>
          <p:cNvPr id="43" name="矩形 42"/>
          <p:cNvSpPr/>
          <p:nvPr/>
        </p:nvSpPr>
        <p:spPr>
          <a:xfrm>
            <a:off x="2777888" y="3348724"/>
            <a:ext cx="1723549" cy="400110"/>
          </a:xfrm>
          <a:prstGeom prst="rect">
            <a:avLst/>
          </a:prstGeom>
        </p:spPr>
        <p:txBody>
          <a:bodyPr wrap="none">
            <a:spAutoFit/>
          </a:bodyPr>
          <a:lstStyle/>
          <a:p>
            <a:pPr eaLnBrk="1" hangingPunct="1">
              <a:lnSpc>
                <a:spcPts val="2400"/>
              </a:lnSpc>
              <a:buFont typeface="Arial" panose="020B0604020202020204" pitchFamily="34" charset="0"/>
              <a:buNone/>
            </a:pPr>
            <a:r>
              <a:rPr lang="zh-CN" altLang="en-US" sz="2000" b="1" dirty="0">
                <a:latin typeface="+mj-ea"/>
                <a:ea typeface="+mj-ea"/>
              </a:rPr>
              <a:t>党的思想路线</a:t>
            </a:r>
          </a:p>
        </p:txBody>
      </p:sp>
      <p:sp>
        <p:nvSpPr>
          <p:cNvPr id="46" name="矩形 45"/>
          <p:cNvSpPr/>
          <p:nvPr/>
        </p:nvSpPr>
        <p:spPr>
          <a:xfrm>
            <a:off x="2756180" y="3760866"/>
            <a:ext cx="7854131" cy="374461"/>
          </a:xfrm>
          <a:prstGeom prst="rect">
            <a:avLst/>
          </a:prstGeom>
        </p:spPr>
        <p:txBody>
          <a:bodyPr wrap="square">
            <a:spAutoFit/>
          </a:bodyPr>
          <a:lstStyle/>
          <a:p>
            <a:pPr algn="just" eaLnBrk="1" hangingPunct="1">
              <a:lnSpc>
                <a:spcPts val="2400"/>
              </a:lnSpc>
              <a:buFont typeface="Arial" panose="020B0604020202020204" pitchFamily="34" charset="0"/>
              <a:buNone/>
            </a:pPr>
            <a:r>
              <a:rPr lang="zh-CN" altLang="en-US" dirty="0">
                <a:solidFill>
                  <a:schemeClr val="accent1"/>
                </a:solidFill>
                <a:latin typeface="+mj-ea"/>
                <a:ea typeface="+mj-ea"/>
              </a:rPr>
              <a:t>一切从实际出发，理论联系实际，实事求是，在实践中检验真理和发展真理。</a:t>
            </a:r>
          </a:p>
        </p:txBody>
      </p:sp>
      <p:sp>
        <p:nvSpPr>
          <p:cNvPr id="47" name="矩形 46"/>
          <p:cNvSpPr/>
          <p:nvPr/>
        </p:nvSpPr>
        <p:spPr>
          <a:xfrm>
            <a:off x="2777888" y="5056483"/>
            <a:ext cx="1723549" cy="400110"/>
          </a:xfrm>
          <a:prstGeom prst="rect">
            <a:avLst/>
          </a:prstGeom>
        </p:spPr>
        <p:txBody>
          <a:bodyPr wrap="none">
            <a:spAutoFit/>
          </a:bodyPr>
          <a:lstStyle/>
          <a:p>
            <a:pPr eaLnBrk="1" hangingPunct="1">
              <a:lnSpc>
                <a:spcPts val="2400"/>
              </a:lnSpc>
              <a:buFont typeface="Arial" panose="020B0604020202020204" pitchFamily="34" charset="0"/>
              <a:buNone/>
            </a:pPr>
            <a:r>
              <a:rPr lang="zh-CN" altLang="en-US" sz="2000" b="1" dirty="0">
                <a:latin typeface="+mj-ea"/>
                <a:ea typeface="+mj-ea"/>
              </a:rPr>
              <a:t>党的群众路线</a:t>
            </a:r>
          </a:p>
        </p:txBody>
      </p:sp>
      <p:sp>
        <p:nvSpPr>
          <p:cNvPr id="48" name="矩形 47"/>
          <p:cNvSpPr/>
          <p:nvPr/>
        </p:nvSpPr>
        <p:spPr>
          <a:xfrm>
            <a:off x="2756180" y="5456593"/>
            <a:ext cx="7854131" cy="990656"/>
          </a:xfrm>
          <a:prstGeom prst="rect">
            <a:avLst/>
          </a:prstGeom>
        </p:spPr>
        <p:txBody>
          <a:bodyPr wrap="square">
            <a:spAutoFit/>
          </a:bodyPr>
          <a:lstStyle/>
          <a:p>
            <a:pPr algn="just" eaLnBrk="1" hangingPunct="1">
              <a:lnSpc>
                <a:spcPts val="2400"/>
              </a:lnSpc>
              <a:buFont typeface="Arial" panose="020B0604020202020204" pitchFamily="34" charset="0"/>
              <a:buNone/>
            </a:pPr>
            <a:r>
              <a:rPr lang="zh-CN" altLang="en-US" dirty="0">
                <a:solidFill>
                  <a:schemeClr val="accent1"/>
                </a:solidFill>
                <a:latin typeface="+mj-ea"/>
                <a:ea typeface="+mj-ea"/>
              </a:rPr>
              <a:t>党在自己的工作中实行群众路线，一切为了群众，一切依靠群众，从群众中来，到群众中去，把党的正确主张变为群众的自觉行动，党执政后的最大危险是脱离群众。</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0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400" fill="hold"/>
                                        <p:tgtEl>
                                          <p:spTgt spid="9"/>
                                        </p:tgtEl>
                                        <p:attrNameLst>
                                          <p:attrName>ppt_w</p:attrName>
                                        </p:attrNameLst>
                                      </p:cBhvr>
                                      <p:tavLst>
                                        <p:tav tm="0">
                                          <p:val>
                                            <p:fltVal val="0"/>
                                          </p:val>
                                        </p:tav>
                                        <p:tav tm="100000">
                                          <p:val>
                                            <p:strVal val="#ppt_w"/>
                                          </p:val>
                                        </p:tav>
                                      </p:tavLst>
                                    </p:anim>
                                    <p:anim calcmode="lin" valueType="num">
                                      <p:cBhvr>
                                        <p:cTn id="41" dur="400" fill="hold"/>
                                        <p:tgtEl>
                                          <p:spTgt spid="9"/>
                                        </p:tgtEl>
                                        <p:attrNameLst>
                                          <p:attrName>ppt_h</p:attrName>
                                        </p:attrNameLst>
                                      </p:cBhvr>
                                      <p:tavLst>
                                        <p:tav tm="0">
                                          <p:val>
                                            <p:fltVal val="0"/>
                                          </p:val>
                                        </p:tav>
                                        <p:tav tm="100000">
                                          <p:val>
                                            <p:strVal val="#ppt_h"/>
                                          </p:val>
                                        </p:tav>
                                      </p:tavLst>
                                    </p:anim>
                                    <p:animEffect transition="in" filter="fade">
                                      <p:cBhvr>
                                        <p:cTn id="42" dur="400"/>
                                        <p:tgtEl>
                                          <p:spTgt spid="9"/>
                                        </p:tgtEl>
                                      </p:cBhvr>
                                    </p:animEffect>
                                  </p:childTnLst>
                                </p:cTn>
                              </p:par>
                            </p:childTnLst>
                          </p:cTn>
                        </p:par>
                        <p:par>
                          <p:cTn id="43" fill="hold">
                            <p:stCondLst>
                              <p:cond delay="2500"/>
                            </p:stCondLst>
                            <p:childTnLst>
                              <p:par>
                                <p:cTn id="44" presetID="31"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400" fill="hold"/>
                                        <p:tgtEl>
                                          <p:spTgt spid="12"/>
                                        </p:tgtEl>
                                        <p:attrNameLst>
                                          <p:attrName>ppt_w</p:attrName>
                                        </p:attrNameLst>
                                      </p:cBhvr>
                                      <p:tavLst>
                                        <p:tav tm="0">
                                          <p:val>
                                            <p:fltVal val="0"/>
                                          </p:val>
                                        </p:tav>
                                        <p:tav tm="100000">
                                          <p:val>
                                            <p:strVal val="#ppt_w"/>
                                          </p:val>
                                        </p:tav>
                                      </p:tavLst>
                                    </p:anim>
                                    <p:anim calcmode="lin" valueType="num">
                                      <p:cBhvr>
                                        <p:cTn id="47" dur="400" fill="hold"/>
                                        <p:tgtEl>
                                          <p:spTgt spid="12"/>
                                        </p:tgtEl>
                                        <p:attrNameLst>
                                          <p:attrName>ppt_h</p:attrName>
                                        </p:attrNameLst>
                                      </p:cBhvr>
                                      <p:tavLst>
                                        <p:tav tm="0">
                                          <p:val>
                                            <p:fltVal val="0"/>
                                          </p:val>
                                        </p:tav>
                                        <p:tav tm="100000">
                                          <p:val>
                                            <p:strVal val="#ppt_h"/>
                                          </p:val>
                                        </p:tav>
                                      </p:tavLst>
                                    </p:anim>
                                    <p:anim calcmode="lin" valueType="num">
                                      <p:cBhvr>
                                        <p:cTn id="48" dur="400" fill="hold"/>
                                        <p:tgtEl>
                                          <p:spTgt spid="12"/>
                                        </p:tgtEl>
                                        <p:attrNameLst>
                                          <p:attrName>style.rotation</p:attrName>
                                        </p:attrNameLst>
                                      </p:cBhvr>
                                      <p:tavLst>
                                        <p:tav tm="0">
                                          <p:val>
                                            <p:fltVal val="90"/>
                                          </p:val>
                                        </p:tav>
                                        <p:tav tm="100000">
                                          <p:val>
                                            <p:fltVal val="0"/>
                                          </p:val>
                                        </p:tav>
                                      </p:tavLst>
                                    </p:anim>
                                    <p:animEffect transition="in" filter="fade">
                                      <p:cBhvr>
                                        <p:cTn id="49" dur="400"/>
                                        <p:tgtEl>
                                          <p:spTgt spid="1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up)">
                                      <p:cBhvr>
                                        <p:cTn id="53" dur="400"/>
                                        <p:tgtEl>
                                          <p:spTgt spid="31"/>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400" fill="hold"/>
                                        <p:tgtEl>
                                          <p:spTgt spid="10"/>
                                        </p:tgtEl>
                                        <p:attrNameLst>
                                          <p:attrName>ppt_w</p:attrName>
                                        </p:attrNameLst>
                                      </p:cBhvr>
                                      <p:tavLst>
                                        <p:tav tm="0">
                                          <p:val>
                                            <p:fltVal val="0"/>
                                          </p:val>
                                        </p:tav>
                                        <p:tav tm="100000">
                                          <p:val>
                                            <p:strVal val="#ppt_w"/>
                                          </p:val>
                                        </p:tav>
                                      </p:tavLst>
                                    </p:anim>
                                    <p:anim calcmode="lin" valueType="num">
                                      <p:cBhvr>
                                        <p:cTn id="58" dur="400" fill="hold"/>
                                        <p:tgtEl>
                                          <p:spTgt spid="10"/>
                                        </p:tgtEl>
                                        <p:attrNameLst>
                                          <p:attrName>ppt_h</p:attrName>
                                        </p:attrNameLst>
                                      </p:cBhvr>
                                      <p:tavLst>
                                        <p:tav tm="0">
                                          <p:val>
                                            <p:fltVal val="0"/>
                                          </p:val>
                                        </p:tav>
                                        <p:tav tm="100000">
                                          <p:val>
                                            <p:strVal val="#ppt_h"/>
                                          </p:val>
                                        </p:tav>
                                      </p:tavLst>
                                    </p:anim>
                                    <p:animEffect transition="in" filter="fade">
                                      <p:cBhvr>
                                        <p:cTn id="59" dur="400"/>
                                        <p:tgtEl>
                                          <p:spTgt spid="10"/>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400" fill="hold"/>
                                        <p:tgtEl>
                                          <p:spTgt spid="43"/>
                                        </p:tgtEl>
                                        <p:attrNameLst>
                                          <p:attrName>ppt_w</p:attrName>
                                        </p:attrNameLst>
                                      </p:cBhvr>
                                      <p:tavLst>
                                        <p:tav tm="0">
                                          <p:val>
                                            <p:fltVal val="0"/>
                                          </p:val>
                                        </p:tav>
                                        <p:tav tm="100000">
                                          <p:val>
                                            <p:strVal val="#ppt_w"/>
                                          </p:val>
                                        </p:tav>
                                      </p:tavLst>
                                    </p:anim>
                                    <p:anim calcmode="lin" valueType="num">
                                      <p:cBhvr>
                                        <p:cTn id="64" dur="400" fill="hold"/>
                                        <p:tgtEl>
                                          <p:spTgt spid="43"/>
                                        </p:tgtEl>
                                        <p:attrNameLst>
                                          <p:attrName>ppt_h</p:attrName>
                                        </p:attrNameLst>
                                      </p:cBhvr>
                                      <p:tavLst>
                                        <p:tav tm="0">
                                          <p:val>
                                            <p:fltVal val="0"/>
                                          </p:val>
                                        </p:tav>
                                        <p:tav tm="100000">
                                          <p:val>
                                            <p:strVal val="#ppt_h"/>
                                          </p:val>
                                        </p:tav>
                                      </p:tavLst>
                                    </p:anim>
                                    <p:anim calcmode="lin" valueType="num">
                                      <p:cBhvr>
                                        <p:cTn id="65" dur="400" fill="hold"/>
                                        <p:tgtEl>
                                          <p:spTgt spid="43"/>
                                        </p:tgtEl>
                                        <p:attrNameLst>
                                          <p:attrName>style.rotation</p:attrName>
                                        </p:attrNameLst>
                                      </p:cBhvr>
                                      <p:tavLst>
                                        <p:tav tm="0">
                                          <p:val>
                                            <p:fltVal val="90"/>
                                          </p:val>
                                        </p:tav>
                                        <p:tav tm="100000">
                                          <p:val>
                                            <p:fltVal val="0"/>
                                          </p:val>
                                        </p:tav>
                                      </p:tavLst>
                                    </p:anim>
                                    <p:animEffect transition="in" filter="fade">
                                      <p:cBhvr>
                                        <p:cTn id="66" dur="400"/>
                                        <p:tgtEl>
                                          <p:spTgt spid="43"/>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up)">
                                      <p:cBhvr>
                                        <p:cTn id="70" dur="400"/>
                                        <p:tgtEl>
                                          <p:spTgt spid="46"/>
                                        </p:tgtEl>
                                      </p:cBhvr>
                                    </p:animEffect>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400" fill="hold"/>
                                        <p:tgtEl>
                                          <p:spTgt spid="11"/>
                                        </p:tgtEl>
                                        <p:attrNameLst>
                                          <p:attrName>ppt_w</p:attrName>
                                        </p:attrNameLst>
                                      </p:cBhvr>
                                      <p:tavLst>
                                        <p:tav tm="0">
                                          <p:val>
                                            <p:fltVal val="0"/>
                                          </p:val>
                                        </p:tav>
                                        <p:tav tm="100000">
                                          <p:val>
                                            <p:strVal val="#ppt_w"/>
                                          </p:val>
                                        </p:tav>
                                      </p:tavLst>
                                    </p:anim>
                                    <p:anim calcmode="lin" valueType="num">
                                      <p:cBhvr>
                                        <p:cTn id="75" dur="400" fill="hold"/>
                                        <p:tgtEl>
                                          <p:spTgt spid="11"/>
                                        </p:tgtEl>
                                        <p:attrNameLst>
                                          <p:attrName>ppt_h</p:attrName>
                                        </p:attrNameLst>
                                      </p:cBhvr>
                                      <p:tavLst>
                                        <p:tav tm="0">
                                          <p:val>
                                            <p:fltVal val="0"/>
                                          </p:val>
                                        </p:tav>
                                        <p:tav tm="100000">
                                          <p:val>
                                            <p:strVal val="#ppt_h"/>
                                          </p:val>
                                        </p:tav>
                                      </p:tavLst>
                                    </p:anim>
                                    <p:animEffect transition="in" filter="fade">
                                      <p:cBhvr>
                                        <p:cTn id="76" dur="400"/>
                                        <p:tgtEl>
                                          <p:spTgt spid="11"/>
                                        </p:tgtEl>
                                      </p:cBhvr>
                                    </p:animEffect>
                                  </p:childTnLst>
                                </p:cTn>
                              </p:par>
                            </p:childTnLst>
                          </p:cTn>
                        </p:par>
                        <p:par>
                          <p:cTn id="77" fill="hold">
                            <p:stCondLst>
                              <p:cond delay="5500"/>
                            </p:stCondLst>
                            <p:childTnLst>
                              <p:par>
                                <p:cTn id="78" presetID="31" presetClass="entr" presetSubtype="0"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p:cTn id="80" dur="400" fill="hold"/>
                                        <p:tgtEl>
                                          <p:spTgt spid="47"/>
                                        </p:tgtEl>
                                        <p:attrNameLst>
                                          <p:attrName>ppt_w</p:attrName>
                                        </p:attrNameLst>
                                      </p:cBhvr>
                                      <p:tavLst>
                                        <p:tav tm="0">
                                          <p:val>
                                            <p:fltVal val="0"/>
                                          </p:val>
                                        </p:tav>
                                        <p:tav tm="100000">
                                          <p:val>
                                            <p:strVal val="#ppt_w"/>
                                          </p:val>
                                        </p:tav>
                                      </p:tavLst>
                                    </p:anim>
                                    <p:anim calcmode="lin" valueType="num">
                                      <p:cBhvr>
                                        <p:cTn id="81" dur="400" fill="hold"/>
                                        <p:tgtEl>
                                          <p:spTgt spid="47"/>
                                        </p:tgtEl>
                                        <p:attrNameLst>
                                          <p:attrName>ppt_h</p:attrName>
                                        </p:attrNameLst>
                                      </p:cBhvr>
                                      <p:tavLst>
                                        <p:tav tm="0">
                                          <p:val>
                                            <p:fltVal val="0"/>
                                          </p:val>
                                        </p:tav>
                                        <p:tav tm="100000">
                                          <p:val>
                                            <p:strVal val="#ppt_h"/>
                                          </p:val>
                                        </p:tav>
                                      </p:tavLst>
                                    </p:anim>
                                    <p:anim calcmode="lin" valueType="num">
                                      <p:cBhvr>
                                        <p:cTn id="82" dur="400" fill="hold"/>
                                        <p:tgtEl>
                                          <p:spTgt spid="47"/>
                                        </p:tgtEl>
                                        <p:attrNameLst>
                                          <p:attrName>style.rotation</p:attrName>
                                        </p:attrNameLst>
                                      </p:cBhvr>
                                      <p:tavLst>
                                        <p:tav tm="0">
                                          <p:val>
                                            <p:fltVal val="90"/>
                                          </p:val>
                                        </p:tav>
                                        <p:tav tm="100000">
                                          <p:val>
                                            <p:fltVal val="0"/>
                                          </p:val>
                                        </p:tav>
                                      </p:tavLst>
                                    </p:anim>
                                    <p:animEffect transition="in" filter="fade">
                                      <p:cBhvr>
                                        <p:cTn id="83" dur="400"/>
                                        <p:tgtEl>
                                          <p:spTgt spid="47"/>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up)">
                                      <p:cBhvr>
                                        <p:cTn id="87" dur="4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7" grpId="1" animBg="1"/>
      <p:bldP spid="28" grpId="0"/>
      <p:bldP spid="31" grpId="0"/>
      <p:bldP spid="5" grpId="0" animBg="1"/>
      <p:bldP spid="33" grpId="0" animBg="1"/>
      <p:bldP spid="34" grpId="0" animBg="1"/>
      <p:bldP spid="9" grpId="0" animBg="1"/>
      <p:bldP spid="10" grpId="0" animBg="1"/>
      <p:bldP spid="11" grpId="0" animBg="1"/>
      <p:bldP spid="12" grpId="0"/>
      <p:bldP spid="43" grpId="0"/>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a:solidFill>
                  <a:schemeClr val="accent3"/>
                </a:solidFill>
                <a:effectLst>
                  <a:outerShdw blurRad="38100" dist="38100" dir="2700000" algn="tl">
                    <a:srgbClr val="000000">
                      <a:alpha val="43137"/>
                    </a:srgbClr>
                  </a:outerShdw>
                </a:effectLst>
              </a:rPr>
              <a:t>党的性质、目标、路线等</a:t>
            </a:r>
            <a:endParaRPr lang="zh-CN" altLang="en-US" dirty="0">
              <a:solidFill>
                <a:schemeClr val="accent3"/>
              </a:solidFill>
              <a:effectLst>
                <a:outerShdw blurRad="38100" dist="38100" dir="2700000" algn="tl">
                  <a:srgbClr val="000000">
                    <a:alpha val="43137"/>
                  </a:srgbClr>
                </a:outerShdw>
              </a:effectLst>
            </a:endParaRP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2"/>
              </a:solidFill>
              <a:effectLst/>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algn="ctr"/>
            <a:r>
              <a:rPr lang="zh-CN" altLang="en-US" sz="2400" b="1" dirty="0">
                <a:latin typeface="+mj-ea"/>
                <a:ea typeface="+mj-ea"/>
              </a:rPr>
              <a:t>二</a:t>
            </a:r>
          </a:p>
        </p:txBody>
      </p:sp>
      <p:sp>
        <p:nvSpPr>
          <p:cNvPr id="31" name="矩形 30"/>
          <p:cNvSpPr/>
          <p:nvPr/>
        </p:nvSpPr>
        <p:spPr>
          <a:xfrm>
            <a:off x="2756180" y="1619245"/>
            <a:ext cx="7854131" cy="1323439"/>
          </a:xfrm>
          <a:prstGeom prst="rect">
            <a:avLst/>
          </a:prstGeom>
        </p:spPr>
        <p:txBody>
          <a:bodyPr wrap="square">
            <a:spAutoFit/>
          </a:bodyPr>
          <a:lstStyle/>
          <a:p>
            <a:pPr algn="just" eaLnBrk="1" hangingPunct="1">
              <a:lnSpc>
                <a:spcPts val="2400"/>
              </a:lnSpc>
              <a:buFont typeface="Arial" panose="020B0604020202020204" pitchFamily="34" charset="0"/>
              <a:buNone/>
            </a:pPr>
            <a:r>
              <a:rPr lang="zh-CN" altLang="en-US" dirty="0">
                <a:solidFill>
                  <a:schemeClr val="accent1"/>
                </a:solidFill>
                <a:latin typeface="+mj-ea"/>
                <a:ea typeface="+mj-ea"/>
              </a:rPr>
              <a:t>新世纪新阶段，我国经济和社会发展的战略目标：巩固和发展已经初步达到的小康水平，到建党一百年时，建成惠及十几亿人口的更高水平的小康社会；到建国一百年时，人均国内生产总值达到中等发达国家水平，基本实现现代化。(简称“两个一百年”目标)</a:t>
            </a:r>
          </a:p>
        </p:txBody>
      </p:sp>
      <p:sp>
        <p:nvSpPr>
          <p:cNvPr id="5" name="矩形: 圆角 4"/>
          <p:cNvSpPr/>
          <p:nvPr/>
        </p:nvSpPr>
        <p:spPr bwMode="auto">
          <a:xfrm>
            <a:off x="1273845" y="1289374"/>
            <a:ext cx="1296144" cy="1296144"/>
          </a:xfrm>
          <a:prstGeom prst="roundRect">
            <a:avLst>
              <a:gd name="adj" fmla="val 7384"/>
            </a:avLst>
          </a:prstGeom>
          <a:solidFill>
            <a:schemeClr val="tx1"/>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33" name="矩形: 圆角 32"/>
          <p:cNvSpPr/>
          <p:nvPr/>
        </p:nvSpPr>
        <p:spPr bwMode="auto">
          <a:xfrm>
            <a:off x="1273845" y="3176972"/>
            <a:ext cx="1296144" cy="1296144"/>
          </a:xfrm>
          <a:prstGeom prst="roundRect">
            <a:avLst>
              <a:gd name="adj" fmla="val 7384"/>
            </a:avLst>
          </a:prstGeom>
          <a:solidFill>
            <a:schemeClr val="tx1"/>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34" name="矩形: 圆角 33"/>
          <p:cNvSpPr/>
          <p:nvPr/>
        </p:nvSpPr>
        <p:spPr bwMode="auto">
          <a:xfrm>
            <a:off x="1273845" y="5064570"/>
            <a:ext cx="1296144" cy="1296144"/>
          </a:xfrm>
          <a:prstGeom prst="roundRect">
            <a:avLst>
              <a:gd name="adj" fmla="val 7384"/>
            </a:avLst>
          </a:prstGeom>
          <a:solidFill>
            <a:schemeClr val="tx1"/>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12" name="矩形 11"/>
          <p:cNvSpPr/>
          <p:nvPr/>
        </p:nvSpPr>
        <p:spPr>
          <a:xfrm>
            <a:off x="2777888" y="1219135"/>
            <a:ext cx="1210588" cy="400110"/>
          </a:xfrm>
          <a:prstGeom prst="rect">
            <a:avLst/>
          </a:prstGeom>
        </p:spPr>
        <p:txBody>
          <a:bodyPr wrap="none">
            <a:spAutoFit/>
          </a:bodyPr>
          <a:lstStyle/>
          <a:p>
            <a:pPr eaLnBrk="1" hangingPunct="1">
              <a:lnSpc>
                <a:spcPts val="2400"/>
              </a:lnSpc>
              <a:buFont typeface="Arial" panose="020B0604020202020204" pitchFamily="34" charset="0"/>
              <a:buNone/>
            </a:pPr>
            <a:r>
              <a:rPr lang="zh-CN" altLang="en-US" sz="2000" b="1" dirty="0">
                <a:latin typeface="+mj-ea"/>
                <a:ea typeface="+mj-ea"/>
              </a:rPr>
              <a:t>战略目标</a:t>
            </a:r>
          </a:p>
        </p:txBody>
      </p:sp>
      <p:sp>
        <p:nvSpPr>
          <p:cNvPr id="43" name="矩形 42"/>
          <p:cNvSpPr/>
          <p:nvPr/>
        </p:nvSpPr>
        <p:spPr>
          <a:xfrm>
            <a:off x="2777888" y="3158896"/>
            <a:ext cx="1210588" cy="400110"/>
          </a:xfrm>
          <a:prstGeom prst="rect">
            <a:avLst/>
          </a:prstGeom>
        </p:spPr>
        <p:txBody>
          <a:bodyPr wrap="none">
            <a:spAutoFit/>
          </a:bodyPr>
          <a:lstStyle/>
          <a:p>
            <a:pPr eaLnBrk="1" hangingPunct="1">
              <a:lnSpc>
                <a:spcPts val="2400"/>
              </a:lnSpc>
              <a:buFont typeface="Arial" panose="020B0604020202020204" pitchFamily="34" charset="0"/>
              <a:buNone/>
            </a:pPr>
            <a:r>
              <a:rPr lang="zh-CN" altLang="en-US" sz="2000" b="1" dirty="0">
                <a:latin typeface="+mj-ea"/>
                <a:ea typeface="+mj-ea"/>
              </a:rPr>
              <a:t>基本路线</a:t>
            </a:r>
          </a:p>
        </p:txBody>
      </p:sp>
      <p:sp>
        <p:nvSpPr>
          <p:cNvPr id="46" name="矩形 45"/>
          <p:cNvSpPr/>
          <p:nvPr/>
        </p:nvSpPr>
        <p:spPr>
          <a:xfrm>
            <a:off x="2756180" y="3446491"/>
            <a:ext cx="7854131" cy="993670"/>
          </a:xfrm>
          <a:prstGeom prst="rect">
            <a:avLst/>
          </a:prstGeom>
        </p:spPr>
        <p:txBody>
          <a:bodyPr wrap="square">
            <a:spAutoFit/>
          </a:bodyPr>
          <a:lstStyle/>
          <a:p>
            <a:pPr algn="just" eaLnBrk="1" hangingPunct="1">
              <a:lnSpc>
                <a:spcPts val="2400"/>
              </a:lnSpc>
              <a:buFont typeface="Arial" panose="020B0604020202020204" pitchFamily="34" charset="0"/>
              <a:buNone/>
            </a:pPr>
            <a:r>
              <a:rPr lang="zh-CN" altLang="en-US" dirty="0">
                <a:solidFill>
                  <a:schemeClr val="accent1"/>
                </a:solidFill>
                <a:latin typeface="+mj-ea"/>
                <a:ea typeface="+mj-ea"/>
              </a:rPr>
              <a:t>中国共产党在社会主义初级阶段的基本路线是：领导和团结全国各族人民，以经济建设为中心，坚持四项基本原则，坚持改革开放，自力更生，艰苦创业，为把我国建设成为富强民主文明和谐的社会主义现代化国家而奋斗。</a:t>
            </a:r>
          </a:p>
        </p:txBody>
      </p:sp>
      <p:sp>
        <p:nvSpPr>
          <p:cNvPr id="47" name="矩形 46"/>
          <p:cNvSpPr/>
          <p:nvPr/>
        </p:nvSpPr>
        <p:spPr>
          <a:xfrm>
            <a:off x="2777888" y="5056483"/>
            <a:ext cx="1210588" cy="400110"/>
          </a:xfrm>
          <a:prstGeom prst="rect">
            <a:avLst/>
          </a:prstGeom>
        </p:spPr>
        <p:txBody>
          <a:bodyPr wrap="none">
            <a:spAutoFit/>
          </a:bodyPr>
          <a:lstStyle/>
          <a:p>
            <a:pPr eaLnBrk="1" hangingPunct="1">
              <a:lnSpc>
                <a:spcPts val="2400"/>
              </a:lnSpc>
              <a:buFont typeface="Arial" panose="020B0604020202020204" pitchFamily="34" charset="0"/>
              <a:buNone/>
            </a:pPr>
            <a:r>
              <a:rPr lang="zh-CN" altLang="en-US" sz="2000" b="1" dirty="0">
                <a:latin typeface="+mj-ea"/>
                <a:ea typeface="+mj-ea"/>
              </a:rPr>
              <a:t>根本任务</a:t>
            </a:r>
          </a:p>
        </p:txBody>
      </p:sp>
      <p:sp>
        <p:nvSpPr>
          <p:cNvPr id="48" name="矩形 47"/>
          <p:cNvSpPr/>
          <p:nvPr/>
        </p:nvSpPr>
        <p:spPr>
          <a:xfrm>
            <a:off x="2756180" y="5456593"/>
            <a:ext cx="7854131" cy="990656"/>
          </a:xfrm>
          <a:prstGeom prst="rect">
            <a:avLst/>
          </a:prstGeom>
        </p:spPr>
        <p:txBody>
          <a:bodyPr wrap="square">
            <a:spAutoFit/>
          </a:bodyPr>
          <a:lstStyle/>
          <a:p>
            <a:pPr algn="just" eaLnBrk="1" hangingPunct="1">
              <a:lnSpc>
                <a:spcPts val="2400"/>
              </a:lnSpc>
              <a:buFont typeface="Arial" panose="020B0604020202020204" pitchFamily="34" charset="0"/>
              <a:buNone/>
            </a:pPr>
            <a:r>
              <a:rPr lang="zh-CN" altLang="en-US" dirty="0">
                <a:solidFill>
                  <a:schemeClr val="accent1"/>
                </a:solidFill>
                <a:latin typeface="+mj-ea"/>
                <a:ea typeface="+mj-ea"/>
              </a:rPr>
              <a:t>我国社会主义建设的根本任务：进一步解放生产力，发展生产力，逐步实现社会主义现代化，并且为此而改革生产关系和上层建筑中不适应生产力发展的方面和环节。</a:t>
            </a:r>
          </a:p>
        </p:txBody>
      </p:sp>
      <p:sp>
        <p:nvSpPr>
          <p:cNvPr id="6" name="Freeform 5"/>
          <p:cNvSpPr>
            <a:spLocks noEditPoints="1"/>
          </p:cNvSpPr>
          <p:nvPr/>
        </p:nvSpPr>
        <p:spPr bwMode="auto">
          <a:xfrm>
            <a:off x="1493568" y="1554163"/>
            <a:ext cx="815975" cy="787400"/>
          </a:xfrm>
          <a:custGeom>
            <a:avLst/>
            <a:gdLst>
              <a:gd name="T0" fmla="*/ 391 w 782"/>
              <a:gd name="T1" fmla="*/ 281 h 782"/>
              <a:gd name="T2" fmla="*/ 281 w 782"/>
              <a:gd name="T3" fmla="*/ 391 h 782"/>
              <a:gd name="T4" fmla="*/ 391 w 782"/>
              <a:gd name="T5" fmla="*/ 501 h 782"/>
              <a:gd name="T6" fmla="*/ 501 w 782"/>
              <a:gd name="T7" fmla="*/ 391 h 782"/>
              <a:gd name="T8" fmla="*/ 391 w 782"/>
              <a:gd name="T9" fmla="*/ 281 h 782"/>
              <a:gd name="T10" fmla="*/ 682 w 782"/>
              <a:gd name="T11" fmla="*/ 100 h 782"/>
              <a:gd name="T12" fmla="*/ 679 w 782"/>
              <a:gd name="T13" fmla="*/ 0 h 782"/>
              <a:gd name="T14" fmla="*/ 575 w 782"/>
              <a:gd name="T15" fmla="*/ 104 h 782"/>
              <a:gd name="T16" fmla="*/ 575 w 782"/>
              <a:gd name="T17" fmla="*/ 173 h 782"/>
              <a:gd name="T18" fmla="*/ 367 w 782"/>
              <a:gd name="T19" fmla="*/ 380 h 782"/>
              <a:gd name="T20" fmla="*/ 402 w 782"/>
              <a:gd name="T21" fmla="*/ 415 h 782"/>
              <a:gd name="T22" fmla="*/ 609 w 782"/>
              <a:gd name="T23" fmla="*/ 208 h 782"/>
              <a:gd name="T24" fmla="*/ 679 w 782"/>
              <a:gd name="T25" fmla="*/ 208 h 782"/>
              <a:gd name="T26" fmla="*/ 782 w 782"/>
              <a:gd name="T27" fmla="*/ 104 h 782"/>
              <a:gd name="T28" fmla="*/ 682 w 782"/>
              <a:gd name="T29" fmla="*/ 100 h 782"/>
              <a:gd name="T30" fmla="*/ 679 w 782"/>
              <a:gd name="T31" fmla="*/ 256 h 782"/>
              <a:gd name="T32" fmla="*/ 709 w 782"/>
              <a:gd name="T33" fmla="*/ 391 h 782"/>
              <a:gd name="T34" fmla="*/ 391 w 782"/>
              <a:gd name="T35" fmla="*/ 709 h 782"/>
              <a:gd name="T36" fmla="*/ 74 w 782"/>
              <a:gd name="T37" fmla="*/ 391 h 782"/>
              <a:gd name="T38" fmla="*/ 391 w 782"/>
              <a:gd name="T39" fmla="*/ 73 h 782"/>
              <a:gd name="T40" fmla="*/ 526 w 782"/>
              <a:gd name="T41" fmla="*/ 103 h 782"/>
              <a:gd name="T42" fmla="*/ 540 w 782"/>
              <a:gd name="T43" fmla="*/ 69 h 782"/>
              <a:gd name="T44" fmla="*/ 567 w 782"/>
              <a:gd name="T45" fmla="*/ 42 h 782"/>
              <a:gd name="T46" fmla="*/ 391 w 782"/>
              <a:gd name="T47" fmla="*/ 0 h 782"/>
              <a:gd name="T48" fmla="*/ 0 w 782"/>
              <a:gd name="T49" fmla="*/ 391 h 782"/>
              <a:gd name="T50" fmla="*/ 391 w 782"/>
              <a:gd name="T51" fmla="*/ 782 h 782"/>
              <a:gd name="T52" fmla="*/ 782 w 782"/>
              <a:gd name="T53" fmla="*/ 391 h 782"/>
              <a:gd name="T54" fmla="*/ 740 w 782"/>
              <a:gd name="T55" fmla="*/ 215 h 782"/>
              <a:gd name="T56" fmla="*/ 713 w 782"/>
              <a:gd name="T57" fmla="*/ 242 h 782"/>
              <a:gd name="T58" fmla="*/ 679 w 782"/>
              <a:gd name="T59" fmla="*/ 256 h 782"/>
              <a:gd name="T60" fmla="*/ 568 w 782"/>
              <a:gd name="T61" fmla="*/ 391 h 782"/>
              <a:gd name="T62" fmla="*/ 391 w 782"/>
              <a:gd name="T63" fmla="*/ 568 h 782"/>
              <a:gd name="T64" fmla="*/ 214 w 782"/>
              <a:gd name="T65" fmla="*/ 391 h 782"/>
              <a:gd name="T66" fmla="*/ 391 w 782"/>
              <a:gd name="T67" fmla="*/ 214 h 782"/>
              <a:gd name="T68" fmla="*/ 453 w 782"/>
              <a:gd name="T69" fmla="*/ 225 h 782"/>
              <a:gd name="T70" fmla="*/ 504 w 782"/>
              <a:gd name="T71" fmla="*/ 175 h 782"/>
              <a:gd name="T72" fmla="*/ 391 w 782"/>
              <a:gd name="T73" fmla="*/ 147 h 782"/>
              <a:gd name="T74" fmla="*/ 147 w 782"/>
              <a:gd name="T75" fmla="*/ 391 h 782"/>
              <a:gd name="T76" fmla="*/ 391 w 782"/>
              <a:gd name="T77" fmla="*/ 636 h 782"/>
              <a:gd name="T78" fmla="*/ 636 w 782"/>
              <a:gd name="T79" fmla="*/ 391 h 782"/>
              <a:gd name="T80" fmla="*/ 608 w 782"/>
              <a:gd name="T81" fmla="*/ 278 h 782"/>
              <a:gd name="T82" fmla="*/ 557 w 782"/>
              <a:gd name="T83" fmla="*/ 329 h 782"/>
              <a:gd name="T84" fmla="*/ 568 w 782"/>
              <a:gd name="T85" fmla="*/ 39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782">
                <a:moveTo>
                  <a:pt x="391" y="281"/>
                </a:moveTo>
                <a:cubicBezTo>
                  <a:pt x="331" y="281"/>
                  <a:pt x="281" y="330"/>
                  <a:pt x="281" y="391"/>
                </a:cubicBezTo>
                <a:cubicBezTo>
                  <a:pt x="281" y="452"/>
                  <a:pt x="331" y="501"/>
                  <a:pt x="391" y="501"/>
                </a:cubicBezTo>
                <a:cubicBezTo>
                  <a:pt x="452" y="501"/>
                  <a:pt x="501" y="452"/>
                  <a:pt x="501" y="391"/>
                </a:cubicBezTo>
                <a:cubicBezTo>
                  <a:pt x="501" y="330"/>
                  <a:pt x="452" y="281"/>
                  <a:pt x="391" y="281"/>
                </a:cubicBezTo>
                <a:close/>
                <a:moveTo>
                  <a:pt x="682" y="100"/>
                </a:moveTo>
                <a:lnTo>
                  <a:pt x="679" y="0"/>
                </a:lnTo>
                <a:lnTo>
                  <a:pt x="575" y="104"/>
                </a:lnTo>
                <a:lnTo>
                  <a:pt x="575" y="173"/>
                </a:lnTo>
                <a:lnTo>
                  <a:pt x="367" y="380"/>
                </a:lnTo>
                <a:lnTo>
                  <a:pt x="402" y="415"/>
                </a:lnTo>
                <a:lnTo>
                  <a:pt x="609" y="208"/>
                </a:lnTo>
                <a:lnTo>
                  <a:pt x="679" y="208"/>
                </a:lnTo>
                <a:lnTo>
                  <a:pt x="782" y="104"/>
                </a:lnTo>
                <a:lnTo>
                  <a:pt x="682" y="100"/>
                </a:lnTo>
                <a:close/>
                <a:moveTo>
                  <a:pt x="679" y="256"/>
                </a:moveTo>
                <a:cubicBezTo>
                  <a:pt x="698" y="297"/>
                  <a:pt x="709" y="343"/>
                  <a:pt x="709" y="391"/>
                </a:cubicBezTo>
                <a:cubicBezTo>
                  <a:pt x="709" y="566"/>
                  <a:pt x="566" y="709"/>
                  <a:pt x="391" y="709"/>
                </a:cubicBezTo>
                <a:cubicBezTo>
                  <a:pt x="216" y="709"/>
                  <a:pt x="74" y="566"/>
                  <a:pt x="74" y="391"/>
                </a:cubicBezTo>
                <a:cubicBezTo>
                  <a:pt x="74" y="216"/>
                  <a:pt x="216" y="73"/>
                  <a:pt x="391" y="73"/>
                </a:cubicBezTo>
                <a:cubicBezTo>
                  <a:pt x="439" y="73"/>
                  <a:pt x="485" y="84"/>
                  <a:pt x="526" y="103"/>
                </a:cubicBezTo>
                <a:cubicBezTo>
                  <a:pt x="526" y="91"/>
                  <a:pt x="531" y="78"/>
                  <a:pt x="540" y="69"/>
                </a:cubicBezTo>
                <a:lnTo>
                  <a:pt x="567" y="42"/>
                </a:lnTo>
                <a:cubicBezTo>
                  <a:pt x="514" y="15"/>
                  <a:pt x="455" y="0"/>
                  <a:pt x="391" y="0"/>
                </a:cubicBezTo>
                <a:cubicBezTo>
                  <a:pt x="175" y="0"/>
                  <a:pt x="0" y="175"/>
                  <a:pt x="0" y="391"/>
                </a:cubicBezTo>
                <a:cubicBezTo>
                  <a:pt x="0" y="607"/>
                  <a:pt x="175" y="782"/>
                  <a:pt x="391" y="782"/>
                </a:cubicBezTo>
                <a:cubicBezTo>
                  <a:pt x="607" y="782"/>
                  <a:pt x="782" y="607"/>
                  <a:pt x="782" y="391"/>
                </a:cubicBezTo>
                <a:cubicBezTo>
                  <a:pt x="782" y="328"/>
                  <a:pt x="767" y="268"/>
                  <a:pt x="740" y="215"/>
                </a:cubicBezTo>
                <a:lnTo>
                  <a:pt x="713" y="242"/>
                </a:lnTo>
                <a:cubicBezTo>
                  <a:pt x="704" y="251"/>
                  <a:pt x="692" y="256"/>
                  <a:pt x="679" y="256"/>
                </a:cubicBezTo>
                <a:close/>
                <a:moveTo>
                  <a:pt x="568" y="391"/>
                </a:moveTo>
                <a:cubicBezTo>
                  <a:pt x="568" y="489"/>
                  <a:pt x="489" y="568"/>
                  <a:pt x="391" y="568"/>
                </a:cubicBezTo>
                <a:cubicBezTo>
                  <a:pt x="294" y="568"/>
                  <a:pt x="214" y="489"/>
                  <a:pt x="214" y="391"/>
                </a:cubicBezTo>
                <a:cubicBezTo>
                  <a:pt x="214" y="293"/>
                  <a:pt x="294" y="214"/>
                  <a:pt x="391" y="214"/>
                </a:cubicBezTo>
                <a:cubicBezTo>
                  <a:pt x="413" y="214"/>
                  <a:pt x="434" y="218"/>
                  <a:pt x="453" y="225"/>
                </a:cubicBezTo>
                <a:lnTo>
                  <a:pt x="504" y="175"/>
                </a:lnTo>
                <a:cubicBezTo>
                  <a:pt x="470" y="157"/>
                  <a:pt x="432" y="147"/>
                  <a:pt x="391" y="147"/>
                </a:cubicBezTo>
                <a:cubicBezTo>
                  <a:pt x="256" y="147"/>
                  <a:pt x="147" y="256"/>
                  <a:pt x="147" y="391"/>
                </a:cubicBezTo>
                <a:cubicBezTo>
                  <a:pt x="147" y="526"/>
                  <a:pt x="256" y="636"/>
                  <a:pt x="391" y="636"/>
                </a:cubicBezTo>
                <a:cubicBezTo>
                  <a:pt x="526" y="636"/>
                  <a:pt x="636" y="526"/>
                  <a:pt x="636" y="391"/>
                </a:cubicBezTo>
                <a:cubicBezTo>
                  <a:pt x="636" y="350"/>
                  <a:pt x="626" y="312"/>
                  <a:pt x="608" y="278"/>
                </a:cubicBezTo>
                <a:lnTo>
                  <a:pt x="557" y="329"/>
                </a:lnTo>
                <a:cubicBezTo>
                  <a:pt x="564" y="348"/>
                  <a:pt x="568" y="369"/>
                  <a:pt x="568" y="391"/>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7" name="Freeform 6"/>
          <p:cNvSpPr>
            <a:spLocks noEditPoints="1"/>
          </p:cNvSpPr>
          <p:nvPr/>
        </p:nvSpPr>
        <p:spPr bwMode="auto">
          <a:xfrm>
            <a:off x="1511839" y="3524420"/>
            <a:ext cx="822325" cy="593725"/>
          </a:xfrm>
          <a:custGeom>
            <a:avLst/>
            <a:gdLst>
              <a:gd name="T0" fmla="*/ 59 w 787"/>
              <a:gd name="T1" fmla="*/ 252 h 590"/>
              <a:gd name="T2" fmla="*/ 84 w 787"/>
              <a:gd name="T3" fmla="*/ 222 h 590"/>
              <a:gd name="T4" fmla="*/ 61 w 787"/>
              <a:gd name="T5" fmla="*/ 181 h 590"/>
              <a:gd name="T6" fmla="*/ 58 w 787"/>
              <a:gd name="T7" fmla="*/ 156 h 590"/>
              <a:gd name="T8" fmla="*/ 61 w 787"/>
              <a:gd name="T9" fmla="*/ 153 h 590"/>
              <a:gd name="T10" fmla="*/ 158 w 787"/>
              <a:gd name="T11" fmla="*/ 83 h 590"/>
              <a:gd name="T12" fmla="*/ 176 w 787"/>
              <a:gd name="T13" fmla="*/ 154 h 590"/>
              <a:gd name="T14" fmla="*/ 178 w 787"/>
              <a:gd name="T15" fmla="*/ 159 h 590"/>
              <a:gd name="T16" fmla="*/ 168 w 787"/>
              <a:gd name="T17" fmla="*/ 192 h 590"/>
              <a:gd name="T18" fmla="*/ 164 w 787"/>
              <a:gd name="T19" fmla="*/ 248 h 590"/>
              <a:gd name="T20" fmla="*/ 204 w 787"/>
              <a:gd name="T21" fmla="*/ 250 h 590"/>
              <a:gd name="T22" fmla="*/ 223 w 787"/>
              <a:gd name="T23" fmla="*/ 223 h 590"/>
              <a:gd name="T24" fmla="*/ 278 w 787"/>
              <a:gd name="T25" fmla="*/ 189 h 590"/>
              <a:gd name="T26" fmla="*/ 238 w 787"/>
              <a:gd name="T27" fmla="*/ 158 h 590"/>
              <a:gd name="T28" fmla="*/ 346 w 787"/>
              <a:gd name="T29" fmla="*/ 42 h 590"/>
              <a:gd name="T30" fmla="*/ 346 w 787"/>
              <a:gd name="T31" fmla="*/ 159 h 590"/>
              <a:gd name="T32" fmla="*/ 331 w 787"/>
              <a:gd name="T33" fmla="*/ 212 h 590"/>
              <a:gd name="T34" fmla="*/ 383 w 787"/>
              <a:gd name="T35" fmla="*/ 229 h 590"/>
              <a:gd name="T36" fmla="*/ 426 w 787"/>
              <a:gd name="T37" fmla="*/ 169 h 590"/>
              <a:gd name="T38" fmla="*/ 448 w 787"/>
              <a:gd name="T39" fmla="*/ 143 h 590"/>
              <a:gd name="T40" fmla="*/ 427 w 787"/>
              <a:gd name="T41" fmla="*/ 106 h 590"/>
              <a:gd name="T42" fmla="*/ 425 w 787"/>
              <a:gd name="T43" fmla="*/ 83 h 590"/>
              <a:gd name="T44" fmla="*/ 427 w 787"/>
              <a:gd name="T45" fmla="*/ 81 h 590"/>
              <a:gd name="T46" fmla="*/ 515 w 787"/>
              <a:gd name="T47" fmla="*/ 17 h 590"/>
              <a:gd name="T48" fmla="*/ 531 w 787"/>
              <a:gd name="T49" fmla="*/ 82 h 590"/>
              <a:gd name="T50" fmla="*/ 533 w 787"/>
              <a:gd name="T51" fmla="*/ 86 h 590"/>
              <a:gd name="T52" fmla="*/ 523 w 787"/>
              <a:gd name="T53" fmla="*/ 115 h 590"/>
              <a:gd name="T54" fmla="*/ 520 w 787"/>
              <a:gd name="T55" fmla="*/ 166 h 590"/>
              <a:gd name="T56" fmla="*/ 556 w 787"/>
              <a:gd name="T57" fmla="*/ 168 h 590"/>
              <a:gd name="T58" fmla="*/ 384 w 787"/>
              <a:gd name="T59" fmla="*/ 386 h 590"/>
              <a:gd name="T60" fmla="*/ 0 w 787"/>
              <a:gd name="T61" fmla="*/ 423 h 590"/>
              <a:gd name="T62" fmla="*/ 12 w 787"/>
              <a:gd name="T63" fmla="*/ 465 h 590"/>
              <a:gd name="T64" fmla="*/ 61 w 787"/>
              <a:gd name="T65" fmla="*/ 572 h 590"/>
              <a:gd name="T66" fmla="*/ 369 w 787"/>
              <a:gd name="T67" fmla="*/ 567 h 590"/>
              <a:gd name="T68" fmla="*/ 430 w 787"/>
              <a:gd name="T69" fmla="*/ 559 h 590"/>
              <a:gd name="T70" fmla="*/ 727 w 787"/>
              <a:gd name="T71" fmla="*/ 330 h 590"/>
              <a:gd name="T72" fmla="*/ 576 w 787"/>
              <a:gd name="T73" fmla="*/ 154 h 590"/>
              <a:gd name="T74" fmla="*/ 387 w 787"/>
              <a:gd name="T75" fmla="*/ 439 h 590"/>
              <a:gd name="T76" fmla="*/ 225 w 787"/>
              <a:gd name="T77" fmla="*/ 328 h 590"/>
              <a:gd name="T78" fmla="*/ 12 w 787"/>
              <a:gd name="T79" fmla="*/ 465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7" h="590">
                <a:moveTo>
                  <a:pt x="33" y="252"/>
                </a:moveTo>
                <a:cubicBezTo>
                  <a:pt x="43" y="252"/>
                  <a:pt x="51" y="252"/>
                  <a:pt x="59" y="252"/>
                </a:cubicBezTo>
                <a:cubicBezTo>
                  <a:pt x="66" y="253"/>
                  <a:pt x="72" y="251"/>
                  <a:pt x="77" y="245"/>
                </a:cubicBezTo>
                <a:cubicBezTo>
                  <a:pt x="80" y="239"/>
                  <a:pt x="82" y="232"/>
                  <a:pt x="84" y="222"/>
                </a:cubicBezTo>
                <a:cubicBezTo>
                  <a:pt x="77" y="214"/>
                  <a:pt x="72" y="204"/>
                  <a:pt x="69" y="192"/>
                </a:cubicBezTo>
                <a:cubicBezTo>
                  <a:pt x="65" y="190"/>
                  <a:pt x="62" y="186"/>
                  <a:pt x="61" y="181"/>
                </a:cubicBezTo>
                <a:cubicBezTo>
                  <a:pt x="59" y="175"/>
                  <a:pt x="58" y="168"/>
                  <a:pt x="58" y="159"/>
                </a:cubicBezTo>
                <a:lnTo>
                  <a:pt x="58" y="156"/>
                </a:lnTo>
                <a:lnTo>
                  <a:pt x="60" y="154"/>
                </a:lnTo>
                <a:cubicBezTo>
                  <a:pt x="60" y="154"/>
                  <a:pt x="61" y="154"/>
                  <a:pt x="61" y="153"/>
                </a:cubicBezTo>
                <a:cubicBezTo>
                  <a:pt x="57" y="116"/>
                  <a:pt x="60" y="98"/>
                  <a:pt x="74" y="85"/>
                </a:cubicBezTo>
                <a:cubicBezTo>
                  <a:pt x="96" y="64"/>
                  <a:pt x="136" y="64"/>
                  <a:pt x="158" y="83"/>
                </a:cubicBezTo>
                <a:cubicBezTo>
                  <a:pt x="173" y="96"/>
                  <a:pt x="178" y="119"/>
                  <a:pt x="174" y="153"/>
                </a:cubicBezTo>
                <a:cubicBezTo>
                  <a:pt x="175" y="153"/>
                  <a:pt x="176" y="154"/>
                  <a:pt x="176" y="154"/>
                </a:cubicBezTo>
                <a:lnTo>
                  <a:pt x="178" y="156"/>
                </a:lnTo>
                <a:lnTo>
                  <a:pt x="178" y="159"/>
                </a:lnTo>
                <a:cubicBezTo>
                  <a:pt x="179" y="167"/>
                  <a:pt x="178" y="175"/>
                  <a:pt x="176" y="180"/>
                </a:cubicBezTo>
                <a:cubicBezTo>
                  <a:pt x="174" y="186"/>
                  <a:pt x="171" y="190"/>
                  <a:pt x="168" y="192"/>
                </a:cubicBezTo>
                <a:cubicBezTo>
                  <a:pt x="165" y="203"/>
                  <a:pt x="160" y="213"/>
                  <a:pt x="154" y="220"/>
                </a:cubicBezTo>
                <a:cubicBezTo>
                  <a:pt x="156" y="232"/>
                  <a:pt x="159" y="242"/>
                  <a:pt x="164" y="248"/>
                </a:cubicBezTo>
                <a:cubicBezTo>
                  <a:pt x="168" y="250"/>
                  <a:pt x="173" y="251"/>
                  <a:pt x="180" y="250"/>
                </a:cubicBezTo>
                <a:cubicBezTo>
                  <a:pt x="187" y="250"/>
                  <a:pt x="195" y="250"/>
                  <a:pt x="204" y="250"/>
                </a:cubicBezTo>
                <a:cubicBezTo>
                  <a:pt x="207" y="254"/>
                  <a:pt x="210" y="260"/>
                  <a:pt x="213" y="268"/>
                </a:cubicBezTo>
                <a:cubicBezTo>
                  <a:pt x="216" y="247"/>
                  <a:pt x="219" y="229"/>
                  <a:pt x="223" y="223"/>
                </a:cubicBezTo>
                <a:cubicBezTo>
                  <a:pt x="226" y="215"/>
                  <a:pt x="267" y="212"/>
                  <a:pt x="273" y="212"/>
                </a:cubicBezTo>
                <a:cubicBezTo>
                  <a:pt x="275" y="204"/>
                  <a:pt x="276" y="197"/>
                  <a:pt x="278" y="189"/>
                </a:cubicBezTo>
                <a:cubicBezTo>
                  <a:pt x="268" y="181"/>
                  <a:pt x="262" y="171"/>
                  <a:pt x="258" y="159"/>
                </a:cubicBezTo>
                <a:cubicBezTo>
                  <a:pt x="253" y="159"/>
                  <a:pt x="242" y="159"/>
                  <a:pt x="238" y="158"/>
                </a:cubicBezTo>
                <a:cubicBezTo>
                  <a:pt x="233" y="118"/>
                  <a:pt x="240" y="59"/>
                  <a:pt x="254" y="45"/>
                </a:cubicBezTo>
                <a:cubicBezTo>
                  <a:pt x="275" y="25"/>
                  <a:pt x="325" y="24"/>
                  <a:pt x="346" y="42"/>
                </a:cubicBezTo>
                <a:cubicBezTo>
                  <a:pt x="361" y="55"/>
                  <a:pt x="371" y="120"/>
                  <a:pt x="366" y="157"/>
                </a:cubicBezTo>
                <a:cubicBezTo>
                  <a:pt x="363" y="159"/>
                  <a:pt x="348" y="157"/>
                  <a:pt x="346" y="159"/>
                </a:cubicBezTo>
                <a:cubicBezTo>
                  <a:pt x="341" y="171"/>
                  <a:pt x="334" y="181"/>
                  <a:pt x="324" y="189"/>
                </a:cubicBezTo>
                <a:cubicBezTo>
                  <a:pt x="327" y="201"/>
                  <a:pt x="328" y="205"/>
                  <a:pt x="331" y="212"/>
                </a:cubicBezTo>
                <a:cubicBezTo>
                  <a:pt x="337" y="212"/>
                  <a:pt x="377" y="215"/>
                  <a:pt x="380" y="223"/>
                </a:cubicBezTo>
                <a:cubicBezTo>
                  <a:pt x="381" y="224"/>
                  <a:pt x="382" y="227"/>
                  <a:pt x="383" y="229"/>
                </a:cubicBezTo>
                <a:cubicBezTo>
                  <a:pt x="388" y="202"/>
                  <a:pt x="394" y="178"/>
                  <a:pt x="403" y="169"/>
                </a:cubicBezTo>
                <a:cubicBezTo>
                  <a:pt x="411" y="169"/>
                  <a:pt x="418" y="169"/>
                  <a:pt x="426" y="169"/>
                </a:cubicBezTo>
                <a:cubicBezTo>
                  <a:pt x="432" y="170"/>
                  <a:pt x="438" y="168"/>
                  <a:pt x="441" y="163"/>
                </a:cubicBezTo>
                <a:cubicBezTo>
                  <a:pt x="444" y="158"/>
                  <a:pt x="446" y="151"/>
                  <a:pt x="448" y="143"/>
                </a:cubicBezTo>
                <a:cubicBezTo>
                  <a:pt x="442" y="135"/>
                  <a:pt x="437" y="126"/>
                  <a:pt x="435" y="116"/>
                </a:cubicBezTo>
                <a:cubicBezTo>
                  <a:pt x="431" y="114"/>
                  <a:pt x="429" y="110"/>
                  <a:pt x="427" y="106"/>
                </a:cubicBezTo>
                <a:cubicBezTo>
                  <a:pt x="425" y="100"/>
                  <a:pt x="424" y="94"/>
                  <a:pt x="425" y="86"/>
                </a:cubicBezTo>
                <a:lnTo>
                  <a:pt x="425" y="83"/>
                </a:lnTo>
                <a:lnTo>
                  <a:pt x="426" y="82"/>
                </a:lnTo>
                <a:cubicBezTo>
                  <a:pt x="427" y="81"/>
                  <a:pt x="427" y="81"/>
                  <a:pt x="427" y="81"/>
                </a:cubicBezTo>
                <a:cubicBezTo>
                  <a:pt x="424" y="47"/>
                  <a:pt x="427" y="31"/>
                  <a:pt x="439" y="19"/>
                </a:cubicBezTo>
                <a:cubicBezTo>
                  <a:pt x="458" y="1"/>
                  <a:pt x="495" y="0"/>
                  <a:pt x="515" y="17"/>
                </a:cubicBezTo>
                <a:cubicBezTo>
                  <a:pt x="528" y="29"/>
                  <a:pt x="533" y="49"/>
                  <a:pt x="529" y="80"/>
                </a:cubicBezTo>
                <a:cubicBezTo>
                  <a:pt x="530" y="81"/>
                  <a:pt x="531" y="81"/>
                  <a:pt x="531" y="82"/>
                </a:cubicBezTo>
                <a:lnTo>
                  <a:pt x="533" y="83"/>
                </a:lnTo>
                <a:lnTo>
                  <a:pt x="533" y="86"/>
                </a:lnTo>
                <a:cubicBezTo>
                  <a:pt x="533" y="93"/>
                  <a:pt x="532" y="100"/>
                  <a:pt x="531" y="105"/>
                </a:cubicBezTo>
                <a:cubicBezTo>
                  <a:pt x="529" y="110"/>
                  <a:pt x="527" y="113"/>
                  <a:pt x="523" y="115"/>
                </a:cubicBezTo>
                <a:cubicBezTo>
                  <a:pt x="521" y="125"/>
                  <a:pt x="517" y="134"/>
                  <a:pt x="511" y="141"/>
                </a:cubicBezTo>
                <a:cubicBezTo>
                  <a:pt x="513" y="152"/>
                  <a:pt x="516" y="160"/>
                  <a:pt x="520" y="166"/>
                </a:cubicBezTo>
                <a:cubicBezTo>
                  <a:pt x="524" y="168"/>
                  <a:pt x="529" y="169"/>
                  <a:pt x="534" y="168"/>
                </a:cubicBezTo>
                <a:cubicBezTo>
                  <a:pt x="541" y="168"/>
                  <a:pt x="548" y="168"/>
                  <a:pt x="556" y="168"/>
                </a:cubicBezTo>
                <a:cubicBezTo>
                  <a:pt x="559" y="172"/>
                  <a:pt x="563" y="181"/>
                  <a:pt x="566" y="193"/>
                </a:cubicBezTo>
                <a:lnTo>
                  <a:pt x="384" y="386"/>
                </a:lnTo>
                <a:lnTo>
                  <a:pt x="225" y="277"/>
                </a:lnTo>
                <a:lnTo>
                  <a:pt x="0" y="423"/>
                </a:lnTo>
                <a:cubicBezTo>
                  <a:pt x="1" y="382"/>
                  <a:pt x="7" y="279"/>
                  <a:pt x="33" y="252"/>
                </a:cubicBezTo>
                <a:close/>
                <a:moveTo>
                  <a:pt x="12" y="465"/>
                </a:moveTo>
                <a:lnTo>
                  <a:pt x="12" y="465"/>
                </a:lnTo>
                <a:lnTo>
                  <a:pt x="61" y="572"/>
                </a:lnTo>
                <a:lnTo>
                  <a:pt x="223" y="467"/>
                </a:lnTo>
                <a:lnTo>
                  <a:pt x="369" y="567"/>
                </a:lnTo>
                <a:lnTo>
                  <a:pt x="402" y="590"/>
                </a:lnTo>
                <a:lnTo>
                  <a:pt x="430" y="559"/>
                </a:lnTo>
                <a:lnTo>
                  <a:pt x="687" y="283"/>
                </a:lnTo>
                <a:lnTo>
                  <a:pt x="727" y="330"/>
                </a:lnTo>
                <a:lnTo>
                  <a:pt x="787" y="86"/>
                </a:lnTo>
                <a:lnTo>
                  <a:pt x="576" y="154"/>
                </a:lnTo>
                <a:lnTo>
                  <a:pt x="614" y="198"/>
                </a:lnTo>
                <a:lnTo>
                  <a:pt x="387" y="439"/>
                </a:lnTo>
                <a:lnTo>
                  <a:pt x="250" y="345"/>
                </a:lnTo>
                <a:lnTo>
                  <a:pt x="225" y="328"/>
                </a:lnTo>
                <a:lnTo>
                  <a:pt x="200" y="344"/>
                </a:lnTo>
                <a:lnTo>
                  <a:pt x="12" y="465"/>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8" name="Freeform 7"/>
          <p:cNvSpPr>
            <a:spLocks noEditPoints="1"/>
          </p:cNvSpPr>
          <p:nvPr/>
        </p:nvSpPr>
        <p:spPr bwMode="auto">
          <a:xfrm>
            <a:off x="1546497" y="5294377"/>
            <a:ext cx="694434" cy="905398"/>
          </a:xfrm>
          <a:custGeom>
            <a:avLst/>
            <a:gdLst>
              <a:gd name="T0" fmla="*/ 78 w 722"/>
              <a:gd name="T1" fmla="*/ 890 h 975"/>
              <a:gd name="T2" fmla="*/ 122 w 722"/>
              <a:gd name="T3" fmla="*/ 151 h 975"/>
              <a:gd name="T4" fmla="*/ 160 w 722"/>
              <a:gd name="T5" fmla="*/ 214 h 975"/>
              <a:gd name="T6" fmla="*/ 197 w 722"/>
              <a:gd name="T7" fmla="*/ 151 h 975"/>
              <a:gd name="T8" fmla="*/ 322 w 722"/>
              <a:gd name="T9" fmla="*/ 177 h 975"/>
              <a:gd name="T10" fmla="*/ 398 w 722"/>
              <a:gd name="T11" fmla="*/ 177 h 975"/>
              <a:gd name="T12" fmla="*/ 524 w 722"/>
              <a:gd name="T13" fmla="*/ 151 h 975"/>
              <a:gd name="T14" fmla="*/ 562 w 722"/>
              <a:gd name="T15" fmla="*/ 214 h 975"/>
              <a:gd name="T16" fmla="*/ 599 w 722"/>
              <a:gd name="T17" fmla="*/ 151 h 975"/>
              <a:gd name="T18" fmla="*/ 644 w 722"/>
              <a:gd name="T19" fmla="*/ 890 h 975"/>
              <a:gd name="T20" fmla="*/ 250 w 722"/>
              <a:gd name="T21" fmla="*/ 427 h 975"/>
              <a:gd name="T22" fmla="*/ 306 w 722"/>
              <a:gd name="T23" fmla="*/ 370 h 975"/>
              <a:gd name="T24" fmla="*/ 248 w 722"/>
              <a:gd name="T25" fmla="*/ 359 h 975"/>
              <a:gd name="T26" fmla="*/ 350 w 722"/>
              <a:gd name="T27" fmla="*/ 289 h 975"/>
              <a:gd name="T28" fmla="*/ 337 w 722"/>
              <a:gd name="T29" fmla="*/ 339 h 975"/>
              <a:gd name="T30" fmla="*/ 354 w 722"/>
              <a:gd name="T31" fmla="*/ 257 h 975"/>
              <a:gd name="T32" fmla="*/ 473 w 722"/>
              <a:gd name="T33" fmla="*/ 477 h 975"/>
              <a:gd name="T34" fmla="*/ 421 w 722"/>
              <a:gd name="T35" fmla="*/ 484 h 975"/>
              <a:gd name="T36" fmla="*/ 254 w 722"/>
              <a:gd name="T37" fmla="*/ 501 h 975"/>
              <a:gd name="T38" fmla="*/ 250 w 722"/>
              <a:gd name="T39" fmla="*/ 467 h 975"/>
              <a:gd name="T40" fmla="*/ 643 w 722"/>
              <a:gd name="T41" fmla="*/ 66 h 975"/>
              <a:gd name="T42" fmla="*/ 599 w 722"/>
              <a:gd name="T43" fmla="*/ 38 h 975"/>
              <a:gd name="T44" fmla="*/ 524 w 722"/>
              <a:gd name="T45" fmla="*/ 38 h 975"/>
              <a:gd name="T46" fmla="*/ 398 w 722"/>
              <a:gd name="T47" fmla="*/ 66 h 975"/>
              <a:gd name="T48" fmla="*/ 360 w 722"/>
              <a:gd name="T49" fmla="*/ 0 h 975"/>
              <a:gd name="T50" fmla="*/ 322 w 722"/>
              <a:gd name="T51" fmla="*/ 66 h 975"/>
              <a:gd name="T52" fmla="*/ 197 w 722"/>
              <a:gd name="T53" fmla="*/ 38 h 975"/>
              <a:gd name="T54" fmla="*/ 122 w 722"/>
              <a:gd name="T55" fmla="*/ 38 h 975"/>
              <a:gd name="T56" fmla="*/ 79 w 722"/>
              <a:gd name="T57" fmla="*/ 66 h 975"/>
              <a:gd name="T58" fmla="*/ 0 w 722"/>
              <a:gd name="T59" fmla="*/ 897 h 975"/>
              <a:gd name="T60" fmla="*/ 643 w 722"/>
              <a:gd name="T61" fmla="*/ 975 h 975"/>
              <a:gd name="T62" fmla="*/ 722 w 722"/>
              <a:gd name="T63" fmla="*/ 145 h 975"/>
              <a:gd name="T64" fmla="*/ 159 w 722"/>
              <a:gd name="T65" fmla="*/ 616 h 975"/>
              <a:gd name="T66" fmla="*/ 563 w 722"/>
              <a:gd name="T67" fmla="*/ 563 h 975"/>
              <a:gd name="T68" fmla="*/ 159 w 722"/>
              <a:gd name="T69" fmla="*/ 616 h 975"/>
              <a:gd name="T70" fmla="*/ 563 w 722"/>
              <a:gd name="T71" fmla="*/ 717 h 975"/>
              <a:gd name="T72" fmla="*/ 159 w 722"/>
              <a:gd name="T73" fmla="*/ 664 h 975"/>
              <a:gd name="T74" fmla="*/ 159 w 722"/>
              <a:gd name="T75" fmla="*/ 822 h 975"/>
              <a:gd name="T76" fmla="*/ 563 w 722"/>
              <a:gd name="T77" fmla="*/ 769 h 975"/>
              <a:gd name="T78" fmla="*/ 159 w 722"/>
              <a:gd name="T79" fmla="*/ 822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75">
                <a:moveTo>
                  <a:pt x="644" y="890"/>
                </a:moveTo>
                <a:lnTo>
                  <a:pt x="78" y="890"/>
                </a:lnTo>
                <a:lnTo>
                  <a:pt x="78" y="151"/>
                </a:lnTo>
                <a:lnTo>
                  <a:pt x="122" y="151"/>
                </a:lnTo>
                <a:lnTo>
                  <a:pt x="122" y="177"/>
                </a:lnTo>
                <a:cubicBezTo>
                  <a:pt x="122" y="197"/>
                  <a:pt x="139" y="214"/>
                  <a:pt x="160" y="214"/>
                </a:cubicBezTo>
                <a:cubicBezTo>
                  <a:pt x="180" y="214"/>
                  <a:pt x="197" y="197"/>
                  <a:pt x="197" y="177"/>
                </a:cubicBezTo>
                <a:lnTo>
                  <a:pt x="197" y="151"/>
                </a:lnTo>
                <a:lnTo>
                  <a:pt x="322" y="151"/>
                </a:lnTo>
                <a:lnTo>
                  <a:pt x="322" y="177"/>
                </a:lnTo>
                <a:cubicBezTo>
                  <a:pt x="322" y="197"/>
                  <a:pt x="339" y="214"/>
                  <a:pt x="360" y="214"/>
                </a:cubicBezTo>
                <a:cubicBezTo>
                  <a:pt x="381" y="214"/>
                  <a:pt x="398" y="197"/>
                  <a:pt x="398" y="177"/>
                </a:cubicBezTo>
                <a:lnTo>
                  <a:pt x="398" y="151"/>
                </a:lnTo>
                <a:lnTo>
                  <a:pt x="524" y="151"/>
                </a:lnTo>
                <a:lnTo>
                  <a:pt x="524" y="177"/>
                </a:lnTo>
                <a:cubicBezTo>
                  <a:pt x="524" y="197"/>
                  <a:pt x="541" y="214"/>
                  <a:pt x="562" y="214"/>
                </a:cubicBezTo>
                <a:cubicBezTo>
                  <a:pt x="582" y="214"/>
                  <a:pt x="599" y="197"/>
                  <a:pt x="599" y="177"/>
                </a:cubicBezTo>
                <a:lnTo>
                  <a:pt x="599" y="151"/>
                </a:lnTo>
                <a:lnTo>
                  <a:pt x="644" y="151"/>
                </a:lnTo>
                <a:lnTo>
                  <a:pt x="644" y="890"/>
                </a:lnTo>
                <a:close/>
                <a:moveTo>
                  <a:pt x="232" y="445"/>
                </a:moveTo>
                <a:lnTo>
                  <a:pt x="250" y="427"/>
                </a:lnTo>
                <a:cubicBezTo>
                  <a:pt x="288" y="459"/>
                  <a:pt x="332" y="481"/>
                  <a:pt x="388" y="453"/>
                </a:cubicBezTo>
                <a:lnTo>
                  <a:pt x="306" y="370"/>
                </a:lnTo>
                <a:lnTo>
                  <a:pt x="283" y="393"/>
                </a:lnTo>
                <a:lnTo>
                  <a:pt x="248" y="359"/>
                </a:lnTo>
                <a:lnTo>
                  <a:pt x="310" y="296"/>
                </a:lnTo>
                <a:cubicBezTo>
                  <a:pt x="319" y="301"/>
                  <a:pt x="333" y="301"/>
                  <a:pt x="350" y="289"/>
                </a:cubicBezTo>
                <a:lnTo>
                  <a:pt x="367" y="307"/>
                </a:lnTo>
                <a:lnTo>
                  <a:pt x="337" y="339"/>
                </a:lnTo>
                <a:lnTo>
                  <a:pt x="420" y="422"/>
                </a:lnTo>
                <a:cubicBezTo>
                  <a:pt x="451" y="370"/>
                  <a:pt x="425" y="292"/>
                  <a:pt x="354" y="257"/>
                </a:cubicBezTo>
                <a:cubicBezTo>
                  <a:pt x="424" y="260"/>
                  <a:pt x="516" y="341"/>
                  <a:pt x="451" y="454"/>
                </a:cubicBezTo>
                <a:lnTo>
                  <a:pt x="473" y="477"/>
                </a:lnTo>
                <a:lnTo>
                  <a:pt x="444" y="506"/>
                </a:lnTo>
                <a:lnTo>
                  <a:pt x="421" y="484"/>
                </a:lnTo>
                <a:cubicBezTo>
                  <a:pt x="361" y="516"/>
                  <a:pt x="306" y="513"/>
                  <a:pt x="264" y="479"/>
                </a:cubicBezTo>
                <a:cubicBezTo>
                  <a:pt x="266" y="487"/>
                  <a:pt x="261" y="496"/>
                  <a:pt x="254" y="501"/>
                </a:cubicBezTo>
                <a:cubicBezTo>
                  <a:pt x="244" y="507"/>
                  <a:pt x="234" y="505"/>
                  <a:pt x="228" y="496"/>
                </a:cubicBezTo>
                <a:cubicBezTo>
                  <a:pt x="218" y="481"/>
                  <a:pt x="234" y="463"/>
                  <a:pt x="250" y="467"/>
                </a:cubicBezTo>
                <a:cubicBezTo>
                  <a:pt x="244" y="460"/>
                  <a:pt x="238" y="453"/>
                  <a:pt x="232" y="445"/>
                </a:cubicBezTo>
                <a:close/>
                <a:moveTo>
                  <a:pt x="643" y="66"/>
                </a:moveTo>
                <a:lnTo>
                  <a:pt x="599" y="66"/>
                </a:lnTo>
                <a:lnTo>
                  <a:pt x="599" y="38"/>
                </a:lnTo>
                <a:cubicBezTo>
                  <a:pt x="599" y="17"/>
                  <a:pt x="582" y="0"/>
                  <a:pt x="562" y="0"/>
                </a:cubicBezTo>
                <a:cubicBezTo>
                  <a:pt x="541" y="0"/>
                  <a:pt x="524" y="17"/>
                  <a:pt x="524" y="38"/>
                </a:cubicBezTo>
                <a:lnTo>
                  <a:pt x="524" y="66"/>
                </a:lnTo>
                <a:lnTo>
                  <a:pt x="398" y="66"/>
                </a:lnTo>
                <a:lnTo>
                  <a:pt x="398" y="38"/>
                </a:lnTo>
                <a:cubicBezTo>
                  <a:pt x="398" y="17"/>
                  <a:pt x="381" y="0"/>
                  <a:pt x="360" y="0"/>
                </a:cubicBezTo>
                <a:cubicBezTo>
                  <a:pt x="339" y="0"/>
                  <a:pt x="322" y="17"/>
                  <a:pt x="322" y="38"/>
                </a:cubicBezTo>
                <a:lnTo>
                  <a:pt x="322" y="66"/>
                </a:lnTo>
                <a:lnTo>
                  <a:pt x="197" y="66"/>
                </a:lnTo>
                <a:lnTo>
                  <a:pt x="197" y="38"/>
                </a:lnTo>
                <a:cubicBezTo>
                  <a:pt x="197" y="17"/>
                  <a:pt x="180" y="0"/>
                  <a:pt x="160" y="0"/>
                </a:cubicBezTo>
                <a:cubicBezTo>
                  <a:pt x="139" y="0"/>
                  <a:pt x="122" y="17"/>
                  <a:pt x="122" y="38"/>
                </a:cubicBezTo>
                <a:lnTo>
                  <a:pt x="122" y="66"/>
                </a:lnTo>
                <a:lnTo>
                  <a:pt x="79" y="66"/>
                </a:lnTo>
                <a:cubicBezTo>
                  <a:pt x="36" y="66"/>
                  <a:pt x="0" y="102"/>
                  <a:pt x="0" y="145"/>
                </a:cubicBezTo>
                <a:lnTo>
                  <a:pt x="0" y="897"/>
                </a:lnTo>
                <a:cubicBezTo>
                  <a:pt x="0" y="940"/>
                  <a:pt x="36" y="975"/>
                  <a:pt x="79" y="975"/>
                </a:cubicBezTo>
                <a:lnTo>
                  <a:pt x="643" y="975"/>
                </a:lnTo>
                <a:cubicBezTo>
                  <a:pt x="686" y="975"/>
                  <a:pt x="722" y="940"/>
                  <a:pt x="722" y="897"/>
                </a:cubicBezTo>
                <a:lnTo>
                  <a:pt x="722" y="145"/>
                </a:lnTo>
                <a:cubicBezTo>
                  <a:pt x="722" y="102"/>
                  <a:pt x="686" y="66"/>
                  <a:pt x="643" y="66"/>
                </a:cubicBezTo>
                <a:close/>
                <a:moveTo>
                  <a:pt x="159" y="616"/>
                </a:moveTo>
                <a:lnTo>
                  <a:pt x="563" y="616"/>
                </a:lnTo>
                <a:lnTo>
                  <a:pt x="563" y="563"/>
                </a:lnTo>
                <a:lnTo>
                  <a:pt x="159" y="563"/>
                </a:lnTo>
                <a:lnTo>
                  <a:pt x="159" y="616"/>
                </a:lnTo>
                <a:close/>
                <a:moveTo>
                  <a:pt x="159" y="717"/>
                </a:moveTo>
                <a:lnTo>
                  <a:pt x="563" y="717"/>
                </a:lnTo>
                <a:lnTo>
                  <a:pt x="563" y="664"/>
                </a:lnTo>
                <a:lnTo>
                  <a:pt x="159" y="664"/>
                </a:lnTo>
                <a:lnTo>
                  <a:pt x="159" y="717"/>
                </a:lnTo>
                <a:close/>
                <a:moveTo>
                  <a:pt x="159" y="822"/>
                </a:moveTo>
                <a:lnTo>
                  <a:pt x="563" y="822"/>
                </a:lnTo>
                <a:lnTo>
                  <a:pt x="563" y="769"/>
                </a:lnTo>
                <a:lnTo>
                  <a:pt x="159" y="769"/>
                </a:lnTo>
                <a:lnTo>
                  <a:pt x="159" y="822"/>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100"/>
                                  </p:stCondLst>
                                  <p:childTnLst>
                                    <p:set>
                                      <p:cBhvr>
                                        <p:cTn id="11" dur="1" fill="hold">
                                          <p:stCondLst>
                                            <p:cond delay="0"/>
                                          </p:stCondLst>
                                        </p:cTn>
                                        <p:tgtEl>
                                          <p:spTgt spid="33"/>
                                        </p:tgtEl>
                                        <p:attrNameLst>
                                          <p:attrName>style.visibility</p:attrName>
                                        </p:attrNameLst>
                                      </p:cBhvr>
                                      <p:to>
                                        <p:strVal val="visible"/>
                                      </p:to>
                                    </p:set>
                                    <p:animScale>
                                      <p:cBhvr>
                                        <p:cTn id="1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3"/>
                                        </p:tgtEl>
                                        <p:attrNameLst>
                                          <p:attrName>ppt_x</p:attrName>
                                          <p:attrName>ppt_y</p:attrName>
                                        </p:attrNameLst>
                                      </p:cBhvr>
                                    </p:animMotion>
                                    <p:animEffect transition="in" filter="fade">
                                      <p:cBhvr>
                                        <p:cTn id="14" dur="1000"/>
                                        <p:tgtEl>
                                          <p:spTgt spid="33"/>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34"/>
                                        </p:tgtEl>
                                        <p:attrNameLst>
                                          <p:attrName>style.visibility</p:attrName>
                                        </p:attrNameLst>
                                      </p:cBhvr>
                                      <p:to>
                                        <p:strVal val="visible"/>
                                      </p:to>
                                    </p:set>
                                    <p:animScale>
                                      <p:cBhvr>
                                        <p:cTn id="1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4"/>
                                        </p:tgtEl>
                                        <p:attrNameLst>
                                          <p:attrName>ppt_x</p:attrName>
                                          <p:attrName>ppt_y</p:attrName>
                                        </p:attrNameLst>
                                      </p:cBhvr>
                                    </p:animMotion>
                                    <p:animEffect transition="in" filter="fade">
                                      <p:cBhvr>
                                        <p:cTn id="19" dur="1000"/>
                                        <p:tgtEl>
                                          <p:spTgt spid="34"/>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1500"/>
                            </p:stCondLst>
                            <p:childTnLst>
                              <p:par>
                                <p:cTn id="37" presetID="2" presetClass="entr" presetSubtype="2"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10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1+#ppt_w/2"/>
                                          </p:val>
                                        </p:tav>
                                        <p:tav tm="100000">
                                          <p:val>
                                            <p:strVal val="#ppt_x"/>
                                          </p:val>
                                        </p:tav>
                                      </p:tavLst>
                                    </p:anim>
                                    <p:anim calcmode="lin" valueType="num">
                                      <p:cBhvr additive="base">
                                        <p:cTn id="44" dur="500" fill="hold"/>
                                        <p:tgtEl>
                                          <p:spTgt spid="4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0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1+#ppt_w/2"/>
                                          </p:val>
                                        </p:tav>
                                        <p:tav tm="100000">
                                          <p:val>
                                            <p:strVal val="#ppt_x"/>
                                          </p:val>
                                        </p:tav>
                                      </p:tavLst>
                                    </p:anim>
                                    <p:anim calcmode="lin" valueType="num">
                                      <p:cBhvr additive="base">
                                        <p:cTn id="48" dur="500" fill="hold"/>
                                        <p:tgtEl>
                                          <p:spTgt spid="47"/>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2" presetClass="entr" presetSubtype="1"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500"/>
                                        <p:tgtEl>
                                          <p:spTgt spid="31"/>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up)">
                                      <p:cBhvr>
                                        <p:cTn id="55" dur="500"/>
                                        <p:tgtEl>
                                          <p:spTgt spid="46"/>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up)">
                                      <p:cBhvr>
                                        <p:cTn id="5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 grpId="0" animBg="1"/>
      <p:bldP spid="33" grpId="0" animBg="1"/>
      <p:bldP spid="34" grpId="0" animBg="1"/>
      <p:bldP spid="12" grpId="0"/>
      <p:bldP spid="43" grpId="0"/>
      <p:bldP spid="46" grpId="0"/>
      <p:bldP spid="47" grpId="0"/>
      <p:bldP spid="48" grpId="0"/>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6082216"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accent3"/>
                </a:solidFill>
                <a:effectLst>
                  <a:outerShdw blurRad="38100" dist="38100" dir="2700000" algn="tl">
                    <a:srgbClr val="000000">
                      <a:alpha val="43137"/>
                    </a:srgbClr>
                  </a:outerShdw>
                </a:effectLst>
              </a:rPr>
              <a:t>党建必须坚决实现四项基本要求</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2"/>
              </a:solidFill>
              <a:effectLst/>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algn="ctr"/>
            <a:r>
              <a:rPr lang="zh-CN" altLang="en-US" sz="2400" b="1" dirty="0">
                <a:latin typeface="+mj-ea"/>
                <a:ea typeface="+mj-ea"/>
              </a:rPr>
              <a:t>三</a:t>
            </a:r>
          </a:p>
        </p:txBody>
      </p:sp>
      <p:sp>
        <p:nvSpPr>
          <p:cNvPr id="6" name="Oval 6"/>
          <p:cNvSpPr>
            <a:spLocks noChangeArrowheads="1"/>
          </p:cNvSpPr>
          <p:nvPr/>
        </p:nvSpPr>
        <p:spPr bwMode="auto">
          <a:xfrm>
            <a:off x="779959" y="1561459"/>
            <a:ext cx="4553036" cy="4554474"/>
          </a:xfrm>
          <a:prstGeom prst="ellipse">
            <a:avLst/>
          </a:prstGeom>
          <a:noFill/>
          <a:ln w="9" cap="flat">
            <a:solidFill>
              <a:schemeClr val="tx2">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Oval 10"/>
          <p:cNvSpPr>
            <a:spLocks noChangeArrowheads="1"/>
          </p:cNvSpPr>
          <p:nvPr/>
        </p:nvSpPr>
        <p:spPr bwMode="auto">
          <a:xfrm>
            <a:off x="3949329" y="1553489"/>
            <a:ext cx="585788" cy="58578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sz="2400" b="1" dirty="0">
                <a:solidFill>
                  <a:schemeClr val="bg2"/>
                </a:solidFill>
                <a:latin typeface="+mj-ea"/>
                <a:ea typeface="+mj-ea"/>
              </a:rPr>
              <a:t>1</a:t>
            </a:r>
            <a:endParaRPr lang="zh-CN" altLang="en-US" sz="2400" b="1" dirty="0">
              <a:solidFill>
                <a:schemeClr val="bg2"/>
              </a:solidFill>
              <a:latin typeface="+mj-ea"/>
              <a:ea typeface="+mj-ea"/>
            </a:endParaRPr>
          </a:p>
        </p:txBody>
      </p:sp>
      <p:sp>
        <p:nvSpPr>
          <p:cNvPr id="8" name="Oval 11"/>
          <p:cNvSpPr>
            <a:spLocks noChangeArrowheads="1"/>
          </p:cNvSpPr>
          <p:nvPr/>
        </p:nvSpPr>
        <p:spPr bwMode="auto">
          <a:xfrm>
            <a:off x="3949329" y="5538114"/>
            <a:ext cx="585788" cy="58578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sz="2400" b="1" dirty="0">
                <a:solidFill>
                  <a:schemeClr val="bg2"/>
                </a:solidFill>
                <a:latin typeface="+mj-ea"/>
                <a:ea typeface="+mj-ea"/>
              </a:rPr>
              <a:t>4</a:t>
            </a:r>
            <a:endParaRPr lang="zh-CN" altLang="en-US" sz="2400" b="1" dirty="0">
              <a:solidFill>
                <a:schemeClr val="bg2"/>
              </a:solidFill>
              <a:latin typeface="+mj-ea"/>
              <a:ea typeface="+mj-ea"/>
            </a:endParaRPr>
          </a:p>
        </p:txBody>
      </p:sp>
      <p:sp>
        <p:nvSpPr>
          <p:cNvPr id="9" name="Oval 12"/>
          <p:cNvSpPr>
            <a:spLocks noChangeArrowheads="1"/>
          </p:cNvSpPr>
          <p:nvPr/>
        </p:nvSpPr>
        <p:spPr bwMode="auto">
          <a:xfrm>
            <a:off x="4856944" y="4258659"/>
            <a:ext cx="587375" cy="58578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sz="2400" b="1" dirty="0">
                <a:solidFill>
                  <a:schemeClr val="bg2"/>
                </a:solidFill>
                <a:latin typeface="+mj-ea"/>
                <a:ea typeface="+mj-ea"/>
              </a:rPr>
              <a:t>3</a:t>
            </a:r>
            <a:endParaRPr lang="zh-CN" altLang="en-US" sz="2400" b="1" dirty="0">
              <a:solidFill>
                <a:schemeClr val="bg2"/>
              </a:solidFill>
              <a:latin typeface="+mj-ea"/>
              <a:ea typeface="+mj-ea"/>
            </a:endParaRPr>
          </a:p>
        </p:txBody>
      </p:sp>
      <p:sp>
        <p:nvSpPr>
          <p:cNvPr id="10" name="Oval 13"/>
          <p:cNvSpPr>
            <a:spLocks noChangeArrowheads="1"/>
          </p:cNvSpPr>
          <p:nvPr/>
        </p:nvSpPr>
        <p:spPr bwMode="auto">
          <a:xfrm>
            <a:off x="4775058" y="2809522"/>
            <a:ext cx="587375" cy="58578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sz="2400" b="1" dirty="0">
                <a:solidFill>
                  <a:schemeClr val="bg2"/>
                </a:solidFill>
                <a:latin typeface="+mj-ea"/>
                <a:ea typeface="+mj-ea"/>
              </a:rPr>
              <a:t>2</a:t>
            </a:r>
            <a:endParaRPr lang="zh-CN" altLang="en-US" sz="2400" b="1" dirty="0">
              <a:solidFill>
                <a:schemeClr val="bg2"/>
              </a:solidFill>
              <a:latin typeface="+mj-ea"/>
              <a:ea typeface="+mj-ea"/>
            </a:endParaRPr>
          </a:p>
        </p:txBody>
      </p:sp>
      <p:sp>
        <p:nvSpPr>
          <p:cNvPr id="12" name="TextBox 19"/>
          <p:cNvSpPr txBox="1"/>
          <p:nvPr/>
        </p:nvSpPr>
        <p:spPr>
          <a:xfrm>
            <a:off x="4705431" y="1435029"/>
            <a:ext cx="6844802" cy="646331"/>
          </a:xfrm>
          <a:prstGeom prst="rect">
            <a:avLst/>
          </a:prstGeom>
          <a:noFill/>
        </p:spPr>
        <p:txBody>
          <a:bodyPr wrap="square" rtlCol="0">
            <a:spAutoFit/>
          </a:bodyPr>
          <a:lstStyle>
            <a:defPPr>
              <a:defRPr lang="zh-CN"/>
            </a:defPPr>
            <a:lvl1pPr algn="just">
              <a:defRPr>
                <a:solidFill>
                  <a:schemeClr val="accent1"/>
                </a:solidFill>
                <a:latin typeface="+mn-ea"/>
                <a:ea typeface="+mn-ea"/>
              </a:defRPr>
            </a:lvl1pPr>
          </a:lstStyle>
          <a:p>
            <a:r>
              <a:rPr lang="zh-CN" altLang="en-US" dirty="0"/>
              <a:t>全党要用邓小平理论、“三个代表”重要思想、科学发展观和党的基本路线统一思想，统一行动，并且毫不动摇地长期坚持下去。</a:t>
            </a:r>
          </a:p>
        </p:txBody>
      </p:sp>
      <p:sp>
        <p:nvSpPr>
          <p:cNvPr id="13" name="TextBox 20"/>
          <p:cNvSpPr txBox="1"/>
          <p:nvPr/>
        </p:nvSpPr>
        <p:spPr>
          <a:xfrm>
            <a:off x="5302641" y="2754004"/>
            <a:ext cx="6196340" cy="646331"/>
          </a:xfrm>
          <a:prstGeom prst="rect">
            <a:avLst/>
          </a:prstGeom>
          <a:noFill/>
        </p:spPr>
        <p:txBody>
          <a:bodyPr wrap="square" rtlCol="0">
            <a:spAutoFit/>
          </a:bodyPr>
          <a:lstStyle>
            <a:defPPr>
              <a:defRPr lang="zh-CN"/>
            </a:defPPr>
            <a:lvl1pPr algn="just">
              <a:defRPr>
                <a:solidFill>
                  <a:schemeClr val="accent1"/>
                </a:solidFill>
                <a:latin typeface="+mn-ea"/>
                <a:ea typeface="+mn-ea"/>
              </a:defRPr>
            </a:lvl1pPr>
          </a:lstStyle>
          <a:p>
            <a:pPr eaLnBrk="1"/>
            <a:r>
              <a:rPr lang="zh-CN" altLang="en-US" dirty="0"/>
              <a:t>党的思想路线是一切从实际出发，理论联系实际，实事求是，在实践中检验真理和发展真理。</a:t>
            </a:r>
          </a:p>
        </p:txBody>
      </p:sp>
      <p:sp>
        <p:nvSpPr>
          <p:cNvPr id="15" name="TextBox 22"/>
          <p:cNvSpPr txBox="1"/>
          <p:nvPr/>
        </p:nvSpPr>
        <p:spPr>
          <a:xfrm>
            <a:off x="5508624" y="4006419"/>
            <a:ext cx="5990357" cy="923330"/>
          </a:xfrm>
          <a:prstGeom prst="rect">
            <a:avLst/>
          </a:prstGeom>
          <a:noFill/>
        </p:spPr>
        <p:txBody>
          <a:bodyPr wrap="square" rtlCol="0">
            <a:spAutoFit/>
          </a:bodyPr>
          <a:lstStyle>
            <a:defPPr>
              <a:defRPr lang="zh-CN"/>
            </a:defPPr>
            <a:lvl1pPr algn="just">
              <a:defRPr>
                <a:solidFill>
                  <a:schemeClr val="accent1"/>
                </a:solidFill>
                <a:latin typeface="+mn-ea"/>
                <a:ea typeface="+mn-ea"/>
              </a:defRPr>
            </a:lvl1pPr>
          </a:lstStyle>
          <a:p>
            <a:r>
              <a:rPr lang="zh-CN" altLang="en-US" dirty="0"/>
              <a:t>党在任何时候都把群众利益放在第一位，在自己的工作中实行群众路线，一切为了群众，一切依靠群众，从群众中来，到群众中去，把党的正确主张变为群众的自觉行动。</a:t>
            </a:r>
          </a:p>
        </p:txBody>
      </p:sp>
      <p:sp>
        <p:nvSpPr>
          <p:cNvPr id="16" name="TextBox 23"/>
          <p:cNvSpPr txBox="1"/>
          <p:nvPr/>
        </p:nvSpPr>
        <p:spPr>
          <a:xfrm>
            <a:off x="4694104" y="5628229"/>
            <a:ext cx="6684440" cy="646331"/>
          </a:xfrm>
          <a:prstGeom prst="rect">
            <a:avLst/>
          </a:prstGeom>
          <a:noFill/>
        </p:spPr>
        <p:txBody>
          <a:bodyPr wrap="square" rtlCol="0">
            <a:spAutoFit/>
          </a:bodyPr>
          <a:lstStyle>
            <a:defPPr>
              <a:defRPr lang="zh-CN"/>
            </a:defPPr>
            <a:lvl1pPr algn="just">
              <a:defRPr>
                <a:solidFill>
                  <a:schemeClr val="accent1"/>
                </a:solidFill>
                <a:latin typeface="+mn-ea"/>
                <a:ea typeface="+mn-ea"/>
              </a:defRPr>
            </a:lvl1pPr>
          </a:lstStyle>
          <a:p>
            <a:r>
              <a:rPr lang="zh-CN" altLang="en-US" dirty="0"/>
              <a:t>民主集中制是民主基础上的集中和集中指导下的民主相结合。它既是党的根本组织原则，也是群众路线在党的生活中的运用。</a:t>
            </a:r>
          </a:p>
        </p:txBody>
      </p:sp>
      <p:sp>
        <p:nvSpPr>
          <p:cNvPr id="17" name="Oval 7"/>
          <p:cNvSpPr>
            <a:spLocks noChangeArrowheads="1"/>
          </p:cNvSpPr>
          <p:nvPr/>
        </p:nvSpPr>
        <p:spPr bwMode="auto">
          <a:xfrm>
            <a:off x="694802" y="1861485"/>
            <a:ext cx="3925472" cy="3922672"/>
          </a:xfrm>
          <a:prstGeom prst="ellipse">
            <a:avLst/>
          </a:prstGeom>
          <a:solidFill>
            <a:schemeClr val="bg2">
              <a:lumMod val="85000"/>
            </a:schemeClr>
          </a:solidFill>
          <a:ln>
            <a:noFill/>
          </a:ln>
        </p:spPr>
        <p:txBody>
          <a:bodyPr vert="horz" wrap="square" lIns="91440" tIns="45720" rIns="91440" bIns="45720" numCol="1" anchor="t" anchorCtr="0" compatLnSpc="1"/>
          <a:lstStyle/>
          <a:p>
            <a:endParaRPr lang="zh-CN" altLang="en-US"/>
          </a:p>
        </p:txBody>
      </p:sp>
      <p:sp>
        <p:nvSpPr>
          <p:cNvPr id="18" name="Oval 8"/>
          <p:cNvSpPr>
            <a:spLocks noChangeArrowheads="1"/>
          </p:cNvSpPr>
          <p:nvPr/>
        </p:nvSpPr>
        <p:spPr bwMode="auto">
          <a:xfrm>
            <a:off x="963497" y="2128780"/>
            <a:ext cx="3388082" cy="3388082"/>
          </a:xfrm>
          <a:prstGeom prst="ellipse">
            <a:avLst/>
          </a:prstGeom>
          <a:blipFill>
            <a:blip r:embed="rId3"/>
            <a:stretch>
              <a:fillRect/>
            </a:stretch>
          </a:blipFill>
          <a:ln w="9" cap="flat">
            <a:noFill/>
            <a:prstDash val="solid"/>
            <a:miter lim="800000"/>
          </a:ln>
        </p:spPr>
        <p:txBody>
          <a:bodyPr vert="horz" wrap="square" lIns="91440" tIns="45720" rIns="91440" bIns="45720" numCol="1" anchor="t" anchorCtr="0" compatLnSpc="1"/>
          <a:lstStyle/>
          <a:p>
            <a:endParaRPr lang="zh-CN" altLang="en-US"/>
          </a:p>
        </p:txBody>
      </p:sp>
      <p:sp>
        <p:nvSpPr>
          <p:cNvPr id="19" name="Oval 9"/>
          <p:cNvSpPr>
            <a:spLocks noChangeArrowheads="1"/>
          </p:cNvSpPr>
          <p:nvPr/>
        </p:nvSpPr>
        <p:spPr bwMode="auto">
          <a:xfrm>
            <a:off x="931704" y="4838258"/>
            <a:ext cx="1085850" cy="1085850"/>
          </a:xfrm>
          <a:prstGeom prst="ellipse">
            <a:avLst/>
          </a:prstGeom>
          <a:solidFill>
            <a:schemeClr val="tx1"/>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20" name="TextBox 18"/>
          <p:cNvSpPr txBox="1"/>
          <p:nvPr/>
        </p:nvSpPr>
        <p:spPr>
          <a:xfrm>
            <a:off x="911067" y="5053177"/>
            <a:ext cx="1099458" cy="707886"/>
          </a:xfrm>
          <a:prstGeom prst="rect">
            <a:avLst/>
          </a:prstGeom>
          <a:noFill/>
        </p:spPr>
        <p:txBody>
          <a:bodyPr wrap="square" rtlCol="0">
            <a:spAutoFit/>
          </a:bodyPr>
          <a:lstStyle/>
          <a:p>
            <a:pPr algn="ctr"/>
            <a:r>
              <a:rPr lang="zh-CN" altLang="en-US" sz="2000" b="1" dirty="0">
                <a:solidFill>
                  <a:schemeClr val="bg2"/>
                </a:solidFill>
                <a:latin typeface="+mn-ea"/>
                <a:ea typeface="+mn-ea"/>
              </a:rPr>
              <a:t>四项基本要求</a:t>
            </a:r>
            <a:endParaRPr lang="en-US" altLang="zh-CN" sz="2000" b="1" dirty="0">
              <a:solidFill>
                <a:schemeClr val="bg2"/>
              </a:solidFill>
              <a:latin typeface="+mn-ea"/>
              <a:ea typeface="+mn-ea"/>
            </a:endParaRPr>
          </a:p>
        </p:txBody>
      </p:sp>
      <p:sp>
        <p:nvSpPr>
          <p:cNvPr id="22" name="矩形 21"/>
          <p:cNvSpPr/>
          <p:nvPr/>
        </p:nvSpPr>
        <p:spPr>
          <a:xfrm>
            <a:off x="4705431" y="1086495"/>
            <a:ext cx="2236510" cy="400110"/>
          </a:xfrm>
          <a:prstGeom prst="rect">
            <a:avLst/>
          </a:prstGeom>
        </p:spPr>
        <p:txBody>
          <a:bodyPr wrap="none">
            <a:spAutoFit/>
          </a:bodyPr>
          <a:lstStyle/>
          <a:p>
            <a:pPr eaLnBrk="1" hangingPunct="1">
              <a:lnSpc>
                <a:spcPts val="2400"/>
              </a:lnSpc>
              <a:buFont typeface="Arial" panose="020B0604020202020204" pitchFamily="34" charset="0"/>
              <a:buNone/>
            </a:pPr>
            <a:r>
              <a:rPr lang="zh-CN" altLang="en-US" sz="2000" b="1" dirty="0">
                <a:latin typeface="+mj-ea"/>
                <a:ea typeface="+mj-ea"/>
              </a:rPr>
              <a:t>坚持党的基本路线</a:t>
            </a:r>
          </a:p>
        </p:txBody>
      </p:sp>
      <p:sp>
        <p:nvSpPr>
          <p:cNvPr id="23" name="矩形 22"/>
          <p:cNvSpPr/>
          <p:nvPr/>
        </p:nvSpPr>
        <p:spPr>
          <a:xfrm>
            <a:off x="5314469" y="2409968"/>
            <a:ext cx="5570756" cy="400110"/>
          </a:xfrm>
          <a:prstGeom prst="rect">
            <a:avLst/>
          </a:prstGeom>
        </p:spPr>
        <p:txBody>
          <a:bodyPr wrap="none">
            <a:spAutoFit/>
          </a:bodyPr>
          <a:lstStyle/>
          <a:p>
            <a:pPr eaLnBrk="1" hangingPunct="1">
              <a:lnSpc>
                <a:spcPts val="2400"/>
              </a:lnSpc>
              <a:buFont typeface="Arial" panose="020B0604020202020204" pitchFamily="34" charset="0"/>
              <a:buNone/>
            </a:pPr>
            <a:r>
              <a:rPr lang="zh-CN" altLang="en-US" sz="2000" b="1" dirty="0">
                <a:latin typeface="+mj-ea"/>
                <a:ea typeface="+mj-ea"/>
              </a:rPr>
              <a:t>坚持解放思想，实事求是，与时俱进，求真务实</a:t>
            </a:r>
          </a:p>
        </p:txBody>
      </p:sp>
      <p:sp>
        <p:nvSpPr>
          <p:cNvPr id="24" name="矩形 23"/>
          <p:cNvSpPr/>
          <p:nvPr/>
        </p:nvSpPr>
        <p:spPr>
          <a:xfrm>
            <a:off x="5520452" y="3665734"/>
            <a:ext cx="3005951" cy="400110"/>
          </a:xfrm>
          <a:prstGeom prst="rect">
            <a:avLst/>
          </a:prstGeom>
        </p:spPr>
        <p:txBody>
          <a:bodyPr wrap="none">
            <a:spAutoFit/>
          </a:bodyPr>
          <a:lstStyle/>
          <a:p>
            <a:pPr eaLnBrk="1" hangingPunct="1">
              <a:lnSpc>
                <a:spcPts val="2400"/>
              </a:lnSpc>
              <a:buFont typeface="Arial" panose="020B0604020202020204" pitchFamily="34" charset="0"/>
              <a:buNone/>
            </a:pPr>
            <a:r>
              <a:rPr lang="zh-CN" altLang="en-US" sz="2000" b="1" dirty="0">
                <a:latin typeface="+mj-ea"/>
                <a:ea typeface="+mj-ea"/>
              </a:rPr>
              <a:t>坚持全心全意为人民服务</a:t>
            </a:r>
          </a:p>
        </p:txBody>
      </p:sp>
      <p:sp>
        <p:nvSpPr>
          <p:cNvPr id="25" name="矩形 24"/>
          <p:cNvSpPr/>
          <p:nvPr/>
        </p:nvSpPr>
        <p:spPr>
          <a:xfrm>
            <a:off x="4684579" y="5318115"/>
            <a:ext cx="1980029" cy="400110"/>
          </a:xfrm>
          <a:prstGeom prst="rect">
            <a:avLst/>
          </a:prstGeom>
        </p:spPr>
        <p:txBody>
          <a:bodyPr wrap="none">
            <a:spAutoFit/>
          </a:bodyPr>
          <a:lstStyle/>
          <a:p>
            <a:pPr eaLnBrk="1" hangingPunct="1">
              <a:lnSpc>
                <a:spcPts val="2400"/>
              </a:lnSpc>
              <a:buFont typeface="Arial" panose="020B0604020202020204" pitchFamily="34" charset="0"/>
              <a:buNone/>
            </a:pPr>
            <a:r>
              <a:rPr lang="zh-CN" altLang="en-US" sz="2000" b="1" dirty="0">
                <a:latin typeface="+mj-ea"/>
                <a:ea typeface="+mj-ea"/>
              </a:rPr>
              <a:t>坚持民主集中制</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21" presetClass="entr" presetSubtype="1"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heel(1)">
                                      <p:cBhvr>
                                        <p:cTn id="27" dur="1000"/>
                                        <p:tgtEl>
                                          <p:spTgt spid="18"/>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heel(1)">
                                      <p:cBhvr>
                                        <p:cTn id="30" dur="1000"/>
                                        <p:tgtEl>
                                          <p:spTgt spid="17"/>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par>
                          <p:cTn id="35" fill="hold">
                            <p:stCondLst>
                              <p:cond delay="4500"/>
                            </p:stCondLst>
                            <p:childTnLst>
                              <p:par>
                                <p:cTn id="36" presetID="52"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Scale>
                                      <p:cBhvr>
                                        <p:cTn id="38"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9"/>
                                        </p:tgtEl>
                                        <p:attrNameLst>
                                          <p:attrName>ppt_x</p:attrName>
                                          <p:attrName>ppt_y</p:attrName>
                                        </p:attrNameLst>
                                      </p:cBhvr>
                                    </p:animMotion>
                                    <p:animEffect transition="in" filter="fade">
                                      <p:cBhvr>
                                        <p:cTn id="40" dur="1000"/>
                                        <p:tgtEl>
                                          <p:spTgt spid="19"/>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Scale>
                                      <p:cBhvr>
                                        <p:cTn id="4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20"/>
                                        </p:tgtEl>
                                        <p:attrNameLst>
                                          <p:attrName>ppt_x</p:attrName>
                                          <p:attrName>ppt_y</p:attrName>
                                        </p:attrNameLst>
                                      </p:cBhvr>
                                    </p:animMotion>
                                    <p:animEffect transition="in" filter="fade">
                                      <p:cBhvr>
                                        <p:cTn id="45" dur="1000"/>
                                        <p:tgtEl>
                                          <p:spTgt spid="20"/>
                                        </p:tgtEl>
                                      </p:cBhvr>
                                    </p:animEffect>
                                  </p:childTnLst>
                                </p:cTn>
                              </p:par>
                            </p:childTnLst>
                          </p:cTn>
                        </p:par>
                        <p:par>
                          <p:cTn id="46" fill="hold">
                            <p:stCondLst>
                              <p:cond delay="5500"/>
                            </p:stCondLst>
                            <p:childTnLst>
                              <p:par>
                                <p:cTn id="47" presetID="1"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10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20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300"/>
                                  </p:stCondLst>
                                  <p:childTnLst>
                                    <p:set>
                                      <p:cBhvr>
                                        <p:cTn id="54" dur="1" fill="hold">
                                          <p:stCondLst>
                                            <p:cond delay="0"/>
                                          </p:stCondLst>
                                        </p:cTn>
                                        <p:tgtEl>
                                          <p:spTgt spid="8"/>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2.29608E-6 1.11111E-6 L -0.17354 0.29051 " pathEditMode="relative" rAng="0" ptsTypes="AA">
                                      <p:cBhvr>
                                        <p:cTn id="56" dur="500" spd="-100000" fill="hold"/>
                                        <p:tgtEl>
                                          <p:spTgt spid="7"/>
                                        </p:tgtEl>
                                        <p:attrNameLst>
                                          <p:attrName>ppt_x</p:attrName>
                                          <p:attrName>ppt_y</p:attrName>
                                        </p:attrNameLst>
                                      </p:cBhvr>
                                      <p:rCtr x="-8677" y="14514"/>
                                    </p:animMotion>
                                  </p:childTnLst>
                                </p:cTn>
                              </p:par>
                              <p:par>
                                <p:cTn id="57" presetID="35" presetClass="path" presetSubtype="0" accel="50000" decel="50000" fill="hold" grpId="1" nodeType="withEffect">
                                  <p:stCondLst>
                                    <p:cond delay="100"/>
                                  </p:stCondLst>
                                  <p:childTnLst>
                                    <p:animMotion origin="layout" path="M 2.35202E-6 -2.59259E-6 L -0.23143 0.15556 " pathEditMode="relative" rAng="0" ptsTypes="AA">
                                      <p:cBhvr>
                                        <p:cTn id="58" dur="500" spd="-100000" fill="hold"/>
                                        <p:tgtEl>
                                          <p:spTgt spid="10"/>
                                        </p:tgtEl>
                                        <p:attrNameLst>
                                          <p:attrName>ppt_x</p:attrName>
                                          <p:attrName>ppt_y</p:attrName>
                                        </p:attrNameLst>
                                      </p:cBhvr>
                                      <p:rCtr x="-11578" y="7778"/>
                                    </p:animMotion>
                                  </p:childTnLst>
                                </p:cTn>
                              </p:par>
                              <p:par>
                                <p:cTn id="59" presetID="35" presetClass="path" presetSubtype="0" accel="50000" decel="50000" fill="hold" grpId="1" nodeType="withEffect">
                                  <p:stCondLst>
                                    <p:cond delay="200"/>
                                  </p:stCondLst>
                                  <p:childTnLst>
                                    <p:animMotion origin="layout" path="M 2.35202E-6 -3.7037E-6 L -0.23143 -0.15555 " pathEditMode="relative" rAng="0" ptsTypes="AA">
                                      <p:cBhvr>
                                        <p:cTn id="60" dur="500" spd="-100000" fill="hold"/>
                                        <p:tgtEl>
                                          <p:spTgt spid="9"/>
                                        </p:tgtEl>
                                        <p:attrNameLst>
                                          <p:attrName>ppt_x</p:attrName>
                                          <p:attrName>ppt_y</p:attrName>
                                        </p:attrNameLst>
                                      </p:cBhvr>
                                      <p:rCtr x="-11578" y="-7778"/>
                                    </p:animMotion>
                                  </p:childTnLst>
                                </p:cTn>
                              </p:par>
                              <p:par>
                                <p:cTn id="61" presetID="35" presetClass="path" presetSubtype="0" accel="50000" decel="50000" fill="hold" grpId="1" nodeType="withEffect">
                                  <p:stCondLst>
                                    <p:cond delay="300"/>
                                  </p:stCondLst>
                                  <p:childTnLst>
                                    <p:animMotion origin="layout" path="M 2.29608E-6 2.59259E-6 L -0.17354 -0.29051 " pathEditMode="relative" rAng="0" ptsTypes="AA">
                                      <p:cBhvr>
                                        <p:cTn id="62" dur="500" spd="-100000" fill="hold"/>
                                        <p:tgtEl>
                                          <p:spTgt spid="8"/>
                                        </p:tgtEl>
                                        <p:attrNameLst>
                                          <p:attrName>ppt_x</p:attrName>
                                          <p:attrName>ppt_y</p:attrName>
                                        </p:attrNameLst>
                                      </p:cBhvr>
                                      <p:rCtr x="-8677" y="-14537"/>
                                    </p:animMotion>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500"/>
                                        <p:tgtEl>
                                          <p:spTgt spid="22"/>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left)">
                                      <p:cBhvr>
                                        <p:cTn id="69" dur="500"/>
                                        <p:tgtEl>
                                          <p:spTgt spid="2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up)">
                                      <p:cBhvr>
                                        <p:cTn id="79" dur="500"/>
                                        <p:tgtEl>
                                          <p:spTgt spid="12"/>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up)">
                                      <p:cBhvr>
                                        <p:cTn id="82" dur="500"/>
                                        <p:tgtEl>
                                          <p:spTgt spid="13"/>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up)">
                                      <p:cBhvr>
                                        <p:cTn id="85" dur="500"/>
                                        <p:tgtEl>
                                          <p:spTgt spid="15"/>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up)">
                                      <p:cBhvr>
                                        <p:cTn id="8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7" grpId="1" animBg="1"/>
      <p:bldP spid="28" grpId="0"/>
      <p:bldP spid="6" grpId="0" animBg="1"/>
      <p:bldP spid="7" grpId="0" animBg="1"/>
      <p:bldP spid="7" grpId="1" animBg="1"/>
      <p:bldP spid="8" grpId="0" animBg="1"/>
      <p:bldP spid="8" grpId="1" animBg="1"/>
      <p:bldP spid="9" grpId="0" animBg="1"/>
      <p:bldP spid="9" grpId="1" animBg="1"/>
      <p:bldP spid="10" grpId="0" animBg="1"/>
      <p:bldP spid="10" grpId="1" animBg="1"/>
      <p:bldP spid="12" grpId="0"/>
      <p:bldP spid="13" grpId="0"/>
      <p:bldP spid="15" grpId="0"/>
      <p:bldP spid="16" grpId="0"/>
      <p:bldP spid="17" grpId="0" animBg="1"/>
      <p:bldP spid="18" grpId="0" animBg="1"/>
      <p:bldP spid="19" grpId="0" animBg="1"/>
      <p:bldP spid="20"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accent3"/>
                </a:solidFill>
                <a:effectLst>
                  <a:outerShdw blurRad="38100" dist="38100" dir="2700000" algn="tl">
                    <a:srgbClr val="000000">
                      <a:alpha val="43137"/>
                    </a:srgbClr>
                  </a:outerShdw>
                </a:effectLst>
              </a:rPr>
              <a:t>党员的义务和权利</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2"/>
              </a:solidFill>
              <a:effectLst/>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algn="ctr"/>
            <a:r>
              <a:rPr lang="zh-CN" altLang="en-US" sz="2400" b="1" dirty="0">
                <a:latin typeface="+mj-ea"/>
                <a:ea typeface="+mj-ea"/>
              </a:rPr>
              <a:t>四</a:t>
            </a:r>
          </a:p>
        </p:txBody>
      </p:sp>
      <p:sp>
        <p:nvSpPr>
          <p:cNvPr id="4" name="矩形 3"/>
          <p:cNvSpPr/>
          <p:nvPr/>
        </p:nvSpPr>
        <p:spPr>
          <a:xfrm>
            <a:off x="3794125" y="972017"/>
            <a:ext cx="7756041" cy="584775"/>
          </a:xfrm>
          <a:prstGeom prst="rect">
            <a:avLst/>
          </a:prstGeom>
          <a:noFill/>
        </p:spPr>
        <p:txBody>
          <a:bodyPr wrap="square" rtlCol="0">
            <a:spAutoFit/>
          </a:bodyPr>
          <a:lstStyle/>
          <a:p>
            <a:pPr algn="just" eaLnBrk="1"/>
            <a:r>
              <a:rPr lang="zh-CN" altLang="en-US" sz="1600" dirty="0">
                <a:solidFill>
                  <a:schemeClr val="accent1"/>
                </a:solidFill>
                <a:latin typeface="+mn-ea"/>
                <a:ea typeface="+mn-ea"/>
              </a:rPr>
              <a:t>认真学习马列主义、毛泽东思想、邓小平理论、“三个代表”重要思想和科学发展观，学习党的路线方针政策和决议科学文化知识，努力提高为人民服务的本领。</a:t>
            </a:r>
          </a:p>
        </p:txBody>
      </p:sp>
      <p:sp>
        <p:nvSpPr>
          <p:cNvPr id="2" name="椭圆 1"/>
          <p:cNvSpPr/>
          <p:nvPr/>
        </p:nvSpPr>
        <p:spPr bwMode="auto">
          <a:xfrm>
            <a:off x="534525" y="2492896"/>
            <a:ext cx="2448272" cy="2448272"/>
          </a:xfrm>
          <a:prstGeom prst="ellipse">
            <a:avLst/>
          </a:prstGeom>
          <a:solidFill>
            <a:schemeClr val="tx1"/>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3" name="文本框 2"/>
          <p:cNvSpPr txBox="1"/>
          <p:nvPr/>
        </p:nvSpPr>
        <p:spPr>
          <a:xfrm>
            <a:off x="819942" y="3029749"/>
            <a:ext cx="1877437" cy="1107996"/>
          </a:xfrm>
          <a:prstGeom prst="rect">
            <a:avLst/>
          </a:prstGeom>
          <a:noFill/>
        </p:spPr>
        <p:txBody>
          <a:bodyPr wrap="none" rtlCol="0">
            <a:spAutoFit/>
          </a:bodyPr>
          <a:lstStyle/>
          <a:p>
            <a:r>
              <a:rPr lang="zh-CN" altLang="en-US" sz="6600" b="1" dirty="0">
                <a:solidFill>
                  <a:schemeClr val="bg2"/>
                </a:solidFill>
                <a:latin typeface="+mj-ea"/>
                <a:ea typeface="+mj-ea"/>
              </a:rPr>
              <a:t>义务</a:t>
            </a:r>
          </a:p>
        </p:txBody>
      </p:sp>
      <p:sp>
        <p:nvSpPr>
          <p:cNvPr id="8" name="Oval 10"/>
          <p:cNvSpPr>
            <a:spLocks noChangeArrowheads="1"/>
          </p:cNvSpPr>
          <p:nvPr/>
        </p:nvSpPr>
        <p:spPr bwMode="auto">
          <a:xfrm>
            <a:off x="3367697" y="1095514"/>
            <a:ext cx="407987" cy="40798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dirty="0">
                <a:solidFill>
                  <a:schemeClr val="bg2"/>
                </a:solidFill>
                <a:latin typeface="+mj-ea"/>
                <a:ea typeface="+mj-ea"/>
              </a:rPr>
              <a:t>1</a:t>
            </a:r>
            <a:endParaRPr lang="zh-CN" altLang="en-US" b="1" dirty="0">
              <a:solidFill>
                <a:schemeClr val="bg2"/>
              </a:solidFill>
              <a:latin typeface="+mj-ea"/>
              <a:ea typeface="+mj-ea"/>
            </a:endParaRPr>
          </a:p>
        </p:txBody>
      </p:sp>
      <p:sp>
        <p:nvSpPr>
          <p:cNvPr id="9" name="Oval 10"/>
          <p:cNvSpPr>
            <a:spLocks noChangeArrowheads="1"/>
          </p:cNvSpPr>
          <p:nvPr/>
        </p:nvSpPr>
        <p:spPr bwMode="auto">
          <a:xfrm>
            <a:off x="3367697" y="1654743"/>
            <a:ext cx="407987" cy="40798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dirty="0">
                <a:solidFill>
                  <a:schemeClr val="bg2"/>
                </a:solidFill>
                <a:latin typeface="+mj-ea"/>
                <a:ea typeface="+mj-ea"/>
              </a:rPr>
              <a:t>2</a:t>
            </a:r>
            <a:endParaRPr lang="zh-CN" altLang="en-US" b="1" dirty="0">
              <a:solidFill>
                <a:schemeClr val="bg2"/>
              </a:solidFill>
              <a:latin typeface="+mj-ea"/>
              <a:ea typeface="+mj-ea"/>
            </a:endParaRPr>
          </a:p>
        </p:txBody>
      </p:sp>
      <p:sp>
        <p:nvSpPr>
          <p:cNvPr id="10" name="Oval 10"/>
          <p:cNvSpPr>
            <a:spLocks noChangeArrowheads="1"/>
          </p:cNvSpPr>
          <p:nvPr/>
        </p:nvSpPr>
        <p:spPr bwMode="auto">
          <a:xfrm>
            <a:off x="3367697" y="2373976"/>
            <a:ext cx="407987" cy="40798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dirty="0">
                <a:solidFill>
                  <a:schemeClr val="bg2"/>
                </a:solidFill>
                <a:latin typeface="+mj-ea"/>
                <a:ea typeface="+mj-ea"/>
              </a:rPr>
              <a:t>3</a:t>
            </a:r>
            <a:endParaRPr lang="zh-CN" altLang="en-US" b="1" dirty="0">
              <a:solidFill>
                <a:schemeClr val="bg2"/>
              </a:solidFill>
              <a:latin typeface="+mj-ea"/>
              <a:ea typeface="+mj-ea"/>
            </a:endParaRPr>
          </a:p>
        </p:txBody>
      </p:sp>
      <p:sp>
        <p:nvSpPr>
          <p:cNvPr id="11" name="Oval 10"/>
          <p:cNvSpPr>
            <a:spLocks noChangeArrowheads="1"/>
          </p:cNvSpPr>
          <p:nvPr/>
        </p:nvSpPr>
        <p:spPr bwMode="auto">
          <a:xfrm>
            <a:off x="3367697" y="3040454"/>
            <a:ext cx="407987" cy="40798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dirty="0">
                <a:solidFill>
                  <a:schemeClr val="bg2"/>
                </a:solidFill>
                <a:latin typeface="+mj-ea"/>
                <a:ea typeface="+mj-ea"/>
              </a:rPr>
              <a:t>4</a:t>
            </a:r>
            <a:endParaRPr lang="zh-CN" altLang="en-US" b="1" dirty="0">
              <a:solidFill>
                <a:schemeClr val="bg2"/>
              </a:solidFill>
              <a:latin typeface="+mj-ea"/>
              <a:ea typeface="+mj-ea"/>
            </a:endParaRPr>
          </a:p>
        </p:txBody>
      </p:sp>
      <p:sp>
        <p:nvSpPr>
          <p:cNvPr id="12" name="Oval 10"/>
          <p:cNvSpPr>
            <a:spLocks noChangeArrowheads="1"/>
          </p:cNvSpPr>
          <p:nvPr/>
        </p:nvSpPr>
        <p:spPr bwMode="auto">
          <a:xfrm>
            <a:off x="3367697" y="3747786"/>
            <a:ext cx="407987" cy="40798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dirty="0">
                <a:solidFill>
                  <a:schemeClr val="bg2"/>
                </a:solidFill>
                <a:latin typeface="+mj-ea"/>
                <a:ea typeface="+mj-ea"/>
              </a:rPr>
              <a:t>5</a:t>
            </a:r>
            <a:endParaRPr lang="zh-CN" altLang="en-US" b="1" dirty="0">
              <a:solidFill>
                <a:schemeClr val="bg2"/>
              </a:solidFill>
              <a:latin typeface="+mj-ea"/>
              <a:ea typeface="+mj-ea"/>
            </a:endParaRPr>
          </a:p>
        </p:txBody>
      </p:sp>
      <p:sp>
        <p:nvSpPr>
          <p:cNvPr id="13" name="Oval 10"/>
          <p:cNvSpPr>
            <a:spLocks noChangeArrowheads="1"/>
          </p:cNvSpPr>
          <p:nvPr/>
        </p:nvSpPr>
        <p:spPr bwMode="auto">
          <a:xfrm>
            <a:off x="3367697" y="4421244"/>
            <a:ext cx="407987" cy="42020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dirty="0">
                <a:solidFill>
                  <a:schemeClr val="bg2"/>
                </a:solidFill>
                <a:latin typeface="+mj-ea"/>
                <a:ea typeface="+mj-ea"/>
              </a:rPr>
              <a:t>6</a:t>
            </a:r>
            <a:endParaRPr lang="zh-CN" altLang="en-US" b="1" dirty="0">
              <a:solidFill>
                <a:schemeClr val="bg2"/>
              </a:solidFill>
              <a:latin typeface="+mj-ea"/>
              <a:ea typeface="+mj-ea"/>
            </a:endParaRPr>
          </a:p>
        </p:txBody>
      </p:sp>
      <p:sp>
        <p:nvSpPr>
          <p:cNvPr id="14" name="Oval 10"/>
          <p:cNvSpPr>
            <a:spLocks noChangeArrowheads="1"/>
          </p:cNvSpPr>
          <p:nvPr/>
        </p:nvSpPr>
        <p:spPr bwMode="auto">
          <a:xfrm>
            <a:off x="3367697" y="5077499"/>
            <a:ext cx="407987" cy="42020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dirty="0">
                <a:solidFill>
                  <a:schemeClr val="bg2"/>
                </a:solidFill>
                <a:latin typeface="+mj-ea"/>
                <a:ea typeface="+mj-ea"/>
              </a:rPr>
              <a:t>7</a:t>
            </a:r>
            <a:endParaRPr lang="zh-CN" altLang="en-US" b="1" dirty="0">
              <a:solidFill>
                <a:schemeClr val="bg2"/>
              </a:solidFill>
              <a:latin typeface="+mj-ea"/>
              <a:ea typeface="+mj-ea"/>
            </a:endParaRPr>
          </a:p>
        </p:txBody>
      </p:sp>
      <p:sp>
        <p:nvSpPr>
          <p:cNvPr id="15" name="Oval 10"/>
          <p:cNvSpPr>
            <a:spLocks noChangeArrowheads="1"/>
          </p:cNvSpPr>
          <p:nvPr/>
        </p:nvSpPr>
        <p:spPr bwMode="auto">
          <a:xfrm>
            <a:off x="3367697" y="5884631"/>
            <a:ext cx="407987" cy="42020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dirty="0">
                <a:solidFill>
                  <a:schemeClr val="bg2"/>
                </a:solidFill>
                <a:latin typeface="+mj-ea"/>
                <a:ea typeface="+mj-ea"/>
              </a:rPr>
              <a:t>8</a:t>
            </a:r>
            <a:endParaRPr lang="zh-CN" altLang="en-US" b="1" dirty="0">
              <a:solidFill>
                <a:schemeClr val="bg2"/>
              </a:solidFill>
              <a:latin typeface="+mj-ea"/>
              <a:ea typeface="+mj-ea"/>
            </a:endParaRPr>
          </a:p>
        </p:txBody>
      </p:sp>
      <p:sp>
        <p:nvSpPr>
          <p:cNvPr id="16" name="矩形 15"/>
          <p:cNvSpPr/>
          <p:nvPr/>
        </p:nvSpPr>
        <p:spPr>
          <a:xfrm>
            <a:off x="3794125" y="5679237"/>
            <a:ext cx="7756041" cy="830997"/>
          </a:xfrm>
          <a:prstGeom prst="rect">
            <a:avLst/>
          </a:prstGeom>
          <a:noFill/>
        </p:spPr>
        <p:txBody>
          <a:bodyPr wrap="square" rtlCol="0">
            <a:spAutoFit/>
          </a:bodyPr>
          <a:lstStyle/>
          <a:p>
            <a:pPr algn="just" eaLnBrk="1"/>
            <a:r>
              <a:rPr lang="zh-CN" altLang="en-US" sz="1600" dirty="0">
                <a:solidFill>
                  <a:schemeClr val="accent1"/>
                </a:solidFill>
                <a:latin typeface="+mn-ea"/>
                <a:ea typeface="+mn-ea"/>
              </a:rPr>
              <a:t>发扬社会主义新风尚，带头实践社会主义荣辱观，提倡共产主义道德，为了保护国家和人民的利益，在一切困难和危险的时刻挺身而出，英勇斗争，不怕牺牲。</a:t>
            </a:r>
          </a:p>
          <a:p>
            <a:pPr algn="just" eaLnBrk="1"/>
            <a:r>
              <a:rPr lang="zh-CN" altLang="en-US" sz="1600" dirty="0">
                <a:solidFill>
                  <a:schemeClr val="accent1"/>
                </a:solidFill>
                <a:latin typeface="+mn-ea"/>
                <a:ea typeface="+mn-ea"/>
              </a:rPr>
              <a:t>的答复。</a:t>
            </a:r>
          </a:p>
        </p:txBody>
      </p:sp>
      <p:sp>
        <p:nvSpPr>
          <p:cNvPr id="17" name="矩形 16"/>
          <p:cNvSpPr/>
          <p:nvPr/>
        </p:nvSpPr>
        <p:spPr>
          <a:xfrm>
            <a:off x="3794125" y="1628800"/>
            <a:ext cx="7756041" cy="584775"/>
          </a:xfrm>
          <a:prstGeom prst="rect">
            <a:avLst/>
          </a:prstGeom>
          <a:noFill/>
        </p:spPr>
        <p:txBody>
          <a:bodyPr wrap="square" rtlCol="0">
            <a:spAutoFit/>
          </a:bodyPr>
          <a:lstStyle/>
          <a:p>
            <a:pPr algn="just" eaLnBrk="1"/>
            <a:r>
              <a:rPr lang="zh-CN" altLang="en-US" sz="1600" dirty="0">
                <a:solidFill>
                  <a:schemeClr val="accent1"/>
                </a:solidFill>
                <a:latin typeface="+mn-ea"/>
                <a:ea typeface="+mn-ea"/>
              </a:rPr>
              <a:t>贯彻执行党的基本路线和各项方针、政策，带头参加改革开放和社会主义现代化建设，在生产、工作、学习和社会生活中起先锋模范作用。</a:t>
            </a:r>
          </a:p>
        </p:txBody>
      </p:sp>
      <p:sp>
        <p:nvSpPr>
          <p:cNvPr id="18" name="矩形 17"/>
          <p:cNvSpPr/>
          <p:nvPr/>
        </p:nvSpPr>
        <p:spPr>
          <a:xfrm>
            <a:off x="3794125" y="2285583"/>
            <a:ext cx="7756041" cy="584775"/>
          </a:xfrm>
          <a:prstGeom prst="rect">
            <a:avLst/>
          </a:prstGeom>
          <a:noFill/>
        </p:spPr>
        <p:txBody>
          <a:bodyPr wrap="square" rtlCol="0">
            <a:spAutoFit/>
          </a:bodyPr>
          <a:lstStyle/>
          <a:p>
            <a:pPr algn="just" eaLnBrk="1"/>
            <a:r>
              <a:rPr lang="zh-CN" altLang="en-US" sz="1600" dirty="0">
                <a:solidFill>
                  <a:schemeClr val="accent1"/>
                </a:solidFill>
                <a:latin typeface="+mn-ea"/>
                <a:ea typeface="+mn-ea"/>
              </a:rPr>
              <a:t>坚持党和人民的利益高于一切，个人利益服从党和人民的利益，吃苦在前，享受在后，克己奉公，多做贡献。</a:t>
            </a:r>
          </a:p>
        </p:txBody>
      </p:sp>
      <p:sp>
        <p:nvSpPr>
          <p:cNvPr id="19" name="矩形 18"/>
          <p:cNvSpPr/>
          <p:nvPr/>
        </p:nvSpPr>
        <p:spPr>
          <a:xfrm>
            <a:off x="3794125" y="2986962"/>
            <a:ext cx="7756041" cy="584775"/>
          </a:xfrm>
          <a:prstGeom prst="rect">
            <a:avLst/>
          </a:prstGeom>
          <a:noFill/>
        </p:spPr>
        <p:txBody>
          <a:bodyPr wrap="square" rtlCol="0">
            <a:spAutoFit/>
          </a:bodyPr>
          <a:lstStyle/>
          <a:p>
            <a:pPr algn="just" eaLnBrk="1"/>
            <a:r>
              <a:rPr lang="zh-CN" altLang="en-US" sz="1600" dirty="0">
                <a:solidFill>
                  <a:schemeClr val="accent1"/>
                </a:solidFill>
                <a:latin typeface="+mn-ea"/>
                <a:ea typeface="+mn-ea"/>
              </a:rPr>
              <a:t>自觉遵守党的纪律，模范遵守国家的法律法规，严格保守党和国家的秘密，执行党的决定，服从组织分配，积极完成党的任务。</a:t>
            </a:r>
          </a:p>
        </p:txBody>
      </p:sp>
      <p:sp>
        <p:nvSpPr>
          <p:cNvPr id="20" name="矩形 19"/>
          <p:cNvSpPr/>
          <p:nvPr/>
        </p:nvSpPr>
        <p:spPr>
          <a:xfrm>
            <a:off x="3794125" y="3668580"/>
            <a:ext cx="7756041" cy="584775"/>
          </a:xfrm>
          <a:prstGeom prst="rect">
            <a:avLst/>
          </a:prstGeom>
          <a:noFill/>
        </p:spPr>
        <p:txBody>
          <a:bodyPr wrap="square" rtlCol="0">
            <a:spAutoFit/>
          </a:bodyPr>
          <a:lstStyle/>
          <a:p>
            <a:pPr algn="just" eaLnBrk="1"/>
            <a:r>
              <a:rPr lang="zh-CN" altLang="en-US" sz="1600" dirty="0">
                <a:solidFill>
                  <a:schemeClr val="accent1"/>
                </a:solidFill>
                <a:latin typeface="+mn-ea"/>
                <a:ea typeface="+mn-ea"/>
              </a:rPr>
              <a:t>维护党的团结和统一，对党忠诚老实，言行一致，坚决反对一切派别组织和小集团活动，反对阳奉阴违的两面派行为和一切阴谋诡计。</a:t>
            </a:r>
          </a:p>
        </p:txBody>
      </p:sp>
      <p:sp>
        <p:nvSpPr>
          <p:cNvPr id="21" name="矩形 20"/>
          <p:cNvSpPr/>
          <p:nvPr/>
        </p:nvSpPr>
        <p:spPr>
          <a:xfrm>
            <a:off x="3794125" y="4338961"/>
            <a:ext cx="7756041" cy="584775"/>
          </a:xfrm>
          <a:prstGeom prst="rect">
            <a:avLst/>
          </a:prstGeom>
          <a:noFill/>
        </p:spPr>
        <p:txBody>
          <a:bodyPr wrap="square" rtlCol="0">
            <a:spAutoFit/>
          </a:bodyPr>
          <a:lstStyle/>
          <a:p>
            <a:pPr algn="just" eaLnBrk="1"/>
            <a:r>
              <a:rPr lang="zh-CN" altLang="en-US" sz="1600" dirty="0">
                <a:solidFill>
                  <a:schemeClr val="accent1"/>
                </a:solidFill>
                <a:latin typeface="+mn-ea"/>
                <a:ea typeface="+mn-ea"/>
              </a:rPr>
              <a:t>切实开展批评和自我批评，勇于揭露和纠正工作中的缺点、错误，坚决同消极腐败现象作斗争。</a:t>
            </a:r>
          </a:p>
        </p:txBody>
      </p:sp>
      <p:sp>
        <p:nvSpPr>
          <p:cNvPr id="22" name="矩形 21"/>
          <p:cNvSpPr/>
          <p:nvPr/>
        </p:nvSpPr>
        <p:spPr>
          <a:xfrm>
            <a:off x="3794125" y="5009099"/>
            <a:ext cx="7756041" cy="584775"/>
          </a:xfrm>
          <a:prstGeom prst="rect">
            <a:avLst/>
          </a:prstGeom>
          <a:noFill/>
        </p:spPr>
        <p:txBody>
          <a:bodyPr wrap="square" rtlCol="0">
            <a:spAutoFit/>
          </a:bodyPr>
          <a:lstStyle/>
          <a:p>
            <a:pPr algn="just" eaLnBrk="1"/>
            <a:r>
              <a:rPr lang="zh-CN" altLang="en-US" sz="1600" dirty="0">
                <a:solidFill>
                  <a:schemeClr val="accent1"/>
                </a:solidFill>
                <a:latin typeface="+mn-ea"/>
                <a:ea typeface="+mn-ea"/>
              </a:rPr>
              <a:t>密切联系群众，向群众宣传党的主张，遇事同群众商量，及时向党反映群众的意见和要求，维护群众的正当利益。</a:t>
            </a:r>
          </a:p>
        </p:txBody>
      </p:sp>
      <p:sp>
        <p:nvSpPr>
          <p:cNvPr id="5" name="文本框 4"/>
          <p:cNvSpPr txBox="1"/>
          <p:nvPr/>
        </p:nvSpPr>
        <p:spPr>
          <a:xfrm>
            <a:off x="973830" y="4094497"/>
            <a:ext cx="1569660" cy="369332"/>
          </a:xfrm>
          <a:prstGeom prst="rect">
            <a:avLst/>
          </a:prstGeom>
          <a:noFill/>
        </p:spPr>
        <p:txBody>
          <a:bodyPr wrap="none" rtlCol="0">
            <a:spAutoFit/>
          </a:bodyPr>
          <a:lstStyle/>
          <a:p>
            <a:r>
              <a:rPr lang="zh-CN" altLang="en-US" b="1" dirty="0">
                <a:solidFill>
                  <a:schemeClr val="bg2"/>
                </a:solidFill>
                <a:latin typeface="+mj-ea"/>
                <a:ea typeface="+mj-ea"/>
              </a:rPr>
              <a:t>党员义务在先</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90"/>
                                          </p:val>
                                        </p:tav>
                                        <p:tav tm="100000">
                                          <p:val>
                                            <p:fltVal val="0"/>
                                          </p:val>
                                        </p:tav>
                                      </p:tavLst>
                                    </p:anim>
                                    <p:animEffect transition="in" filter="fade">
                                      <p:cBhvr>
                                        <p:cTn id="10" dur="500"/>
                                        <p:tgtEl>
                                          <p:spTgt spid="27"/>
                                        </p:tgtEl>
                                      </p:cBhvr>
                                    </p:animEffect>
                                  </p:childTnLst>
                                </p:cTn>
                              </p:par>
                              <p:par>
                                <p:cTn id="11" presetID="8" presetClass="emph" presetSubtype="0" fill="hold" grpId="1" nodeType="withEffect">
                                  <p:stCondLst>
                                    <p:cond delay="0"/>
                                  </p:stCondLst>
                                  <p:childTnLst>
                                    <p:animRot by="21600000">
                                      <p:cBhvr>
                                        <p:cTn id="12" dur="500" fill="hold"/>
                                        <p:tgtEl>
                                          <p:spTgt spid="27"/>
                                        </p:tgtEl>
                                        <p:attrNameLst>
                                          <p:attrName>r</p:attrName>
                                        </p:attrNameLst>
                                      </p:cBhvr>
                                    </p:animRo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400" fill="hold"/>
                                        <p:tgtEl>
                                          <p:spTgt spid="28"/>
                                        </p:tgtEl>
                                        <p:attrNameLst>
                                          <p:attrName>ppt_w</p:attrName>
                                        </p:attrNameLst>
                                      </p:cBhvr>
                                      <p:tavLst>
                                        <p:tav tm="0">
                                          <p:val>
                                            <p:fltVal val="0"/>
                                          </p:val>
                                        </p:tav>
                                        <p:tav tm="100000">
                                          <p:val>
                                            <p:strVal val="#ppt_w"/>
                                          </p:val>
                                        </p:tav>
                                      </p:tavLst>
                                    </p:anim>
                                    <p:anim calcmode="lin" valueType="num">
                                      <p:cBhvr>
                                        <p:cTn id="17" dur="400" fill="hold"/>
                                        <p:tgtEl>
                                          <p:spTgt spid="28"/>
                                        </p:tgtEl>
                                        <p:attrNameLst>
                                          <p:attrName>ppt_h</p:attrName>
                                        </p:attrNameLst>
                                      </p:cBhvr>
                                      <p:tavLst>
                                        <p:tav tm="0">
                                          <p:val>
                                            <p:fltVal val="0"/>
                                          </p:val>
                                        </p:tav>
                                        <p:tav tm="100000">
                                          <p:val>
                                            <p:strVal val="#ppt_h"/>
                                          </p:val>
                                        </p:tav>
                                      </p:tavLst>
                                    </p:anim>
                                    <p:anim calcmode="lin" valueType="num">
                                      <p:cBhvr>
                                        <p:cTn id="18" dur="400" fill="hold"/>
                                        <p:tgtEl>
                                          <p:spTgt spid="28"/>
                                        </p:tgtEl>
                                        <p:attrNameLst>
                                          <p:attrName>style.rotation</p:attrName>
                                        </p:attrNameLst>
                                      </p:cBhvr>
                                      <p:tavLst>
                                        <p:tav tm="0">
                                          <p:val>
                                            <p:fltVal val="90"/>
                                          </p:val>
                                        </p:tav>
                                        <p:tav tm="100000">
                                          <p:val>
                                            <p:fltVal val="0"/>
                                          </p:val>
                                        </p:tav>
                                      </p:tavLst>
                                    </p:anim>
                                    <p:animEffect transition="in" filter="fade">
                                      <p:cBhvr>
                                        <p:cTn id="19" dur="400"/>
                                        <p:tgtEl>
                                          <p:spTgt spid="2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3"/>
                                        </p:tgtEl>
                                        <p:attrNameLst>
                                          <p:attrName>style.visibility</p:attrName>
                                        </p:attrNameLst>
                                      </p:cBhvr>
                                      <p:to>
                                        <p:strVal val="visible"/>
                                      </p:to>
                                    </p:set>
                                    <p:anim by="(-#ppt_w*2)" calcmode="lin" valueType="num">
                                      <p:cBhvr rctx="PPT">
                                        <p:cTn id="33" dur="200" autoRev="1" fill="hold">
                                          <p:stCondLst>
                                            <p:cond delay="0"/>
                                          </p:stCondLst>
                                        </p:cTn>
                                        <p:tgtEl>
                                          <p:spTgt spid="3"/>
                                        </p:tgtEl>
                                        <p:attrNameLst>
                                          <p:attrName>ppt_w</p:attrName>
                                        </p:attrNameLst>
                                      </p:cBhvr>
                                    </p:anim>
                                    <p:anim by="(#ppt_w*0.50)" calcmode="lin" valueType="num">
                                      <p:cBhvr>
                                        <p:cTn id="34" dur="200" decel="50000" autoRev="1" fill="hold">
                                          <p:stCondLst>
                                            <p:cond delay="0"/>
                                          </p:stCondLst>
                                        </p:cTn>
                                        <p:tgtEl>
                                          <p:spTgt spid="3"/>
                                        </p:tgtEl>
                                        <p:attrNameLst>
                                          <p:attrName>ppt_x</p:attrName>
                                        </p:attrNameLst>
                                      </p:cBhvr>
                                    </p:anim>
                                    <p:anim from="(-#ppt_h/2)" to="(#ppt_y)" calcmode="lin" valueType="num">
                                      <p:cBhvr>
                                        <p:cTn id="35" dur="400" fill="hold">
                                          <p:stCondLst>
                                            <p:cond delay="0"/>
                                          </p:stCondLst>
                                        </p:cTn>
                                        <p:tgtEl>
                                          <p:spTgt spid="3"/>
                                        </p:tgtEl>
                                        <p:attrNameLst>
                                          <p:attrName>ppt_y</p:attrName>
                                        </p:attrNameLst>
                                      </p:cBhvr>
                                    </p:anim>
                                    <p:animRot by="21600000">
                                      <p:cBhvr>
                                        <p:cTn id="36" dur="400" fill="hold">
                                          <p:stCondLst>
                                            <p:cond delay="0"/>
                                          </p:stCondLst>
                                        </p:cTn>
                                        <p:tgtEl>
                                          <p:spTgt spid="3"/>
                                        </p:tgtEl>
                                        <p:attrNameLst>
                                          <p:attrName>r</p:attrName>
                                        </p:attrNameLst>
                                      </p:cBhvr>
                                    </p:animRot>
                                  </p:childTnLst>
                                </p:cTn>
                              </p:par>
                            </p:childTnLst>
                          </p:cTn>
                        </p:par>
                        <p:par>
                          <p:cTn id="37" fill="hold">
                            <p:stCondLst>
                              <p:cond delay="2340"/>
                            </p:stCondLst>
                            <p:childTnLst>
                              <p:par>
                                <p:cTn id="38" presetID="22" presetClass="entr" presetSubtype="1"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up)">
                                      <p:cBhvr>
                                        <p:cTn id="40" dur="400"/>
                                        <p:tgtEl>
                                          <p:spTgt spid="5"/>
                                        </p:tgtEl>
                                      </p:cBhvr>
                                    </p:animEffect>
                                  </p:childTnLst>
                                </p:cTn>
                              </p:par>
                            </p:childTnLst>
                          </p:cTn>
                        </p:par>
                        <p:par>
                          <p:cTn id="41" fill="hold">
                            <p:stCondLst>
                              <p:cond delay="2840"/>
                            </p:stCondLst>
                            <p:childTnLst>
                              <p:par>
                                <p:cTn id="42" presetID="2" presetClass="entr" presetSubtype="2"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10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1+#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20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30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1+#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40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1+#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50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1+#ppt_w/2"/>
                                          </p:val>
                                        </p:tav>
                                        <p:tav tm="100000">
                                          <p:val>
                                            <p:strVal val="#ppt_x"/>
                                          </p:val>
                                        </p:tav>
                                      </p:tavLst>
                                    </p:anim>
                                    <p:anim calcmode="lin" valueType="num">
                                      <p:cBhvr additive="base">
                                        <p:cTn id="65" dur="500" fill="hold"/>
                                        <p:tgtEl>
                                          <p:spTgt spid="13"/>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6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1+#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70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1+#ppt_w/2"/>
                                          </p:val>
                                        </p:tav>
                                        <p:tav tm="100000">
                                          <p:val>
                                            <p:strVal val="#ppt_x"/>
                                          </p:val>
                                        </p:tav>
                                      </p:tavLst>
                                    </p:anim>
                                    <p:anim calcmode="lin" valueType="num">
                                      <p:cBhvr additive="base">
                                        <p:cTn id="73" dur="500" fill="hold"/>
                                        <p:tgtEl>
                                          <p:spTgt spid="15"/>
                                        </p:tgtEl>
                                        <p:attrNameLst>
                                          <p:attrName>ppt_y</p:attrName>
                                        </p:attrNameLst>
                                      </p:cBhvr>
                                      <p:tavLst>
                                        <p:tav tm="0">
                                          <p:val>
                                            <p:strVal val="#ppt_y"/>
                                          </p:val>
                                        </p:tav>
                                        <p:tav tm="100000">
                                          <p:val>
                                            <p:strVal val="#ppt_y"/>
                                          </p:val>
                                        </p:tav>
                                      </p:tavLst>
                                    </p:anim>
                                  </p:childTnLst>
                                </p:cTn>
                              </p:par>
                            </p:childTnLst>
                          </p:cTn>
                        </p:par>
                        <p:par>
                          <p:cTn id="74" fill="hold">
                            <p:stCondLst>
                              <p:cond delay="3340"/>
                            </p:stCondLst>
                            <p:childTnLst>
                              <p:par>
                                <p:cTn id="75" presetID="22" presetClass="entr" presetSubtype="8" fill="hold" grpId="0" nodeType="after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wipe(left)">
                                      <p:cBhvr>
                                        <p:cTn id="77" dur="500"/>
                                        <p:tgtEl>
                                          <p:spTgt spid="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left)">
                                      <p:cBhvr>
                                        <p:cTn id="80" dur="500"/>
                                        <p:tgtEl>
                                          <p:spTgt spid="1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500"/>
                                        <p:tgtEl>
                                          <p:spTgt spid="1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left)">
                                      <p:cBhvr>
                                        <p:cTn id="89" dur="500"/>
                                        <p:tgtEl>
                                          <p:spTgt spid="2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left)">
                                      <p:cBhvr>
                                        <p:cTn id="92" dur="500"/>
                                        <p:tgtEl>
                                          <p:spTgt spid="21"/>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left)">
                                      <p:cBhvr>
                                        <p:cTn id="95" dur="500"/>
                                        <p:tgtEl>
                                          <p:spTgt spid="22"/>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wipe(left)">
                                      <p:cBhvr>
                                        <p:cTn id="9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7" grpId="1" animBg="1"/>
      <p:bldP spid="28" grpId="0"/>
      <p:bldP spid="4" grpId="0"/>
      <p:bldP spid="2" grpId="0" animBg="1"/>
      <p:bldP spid="3" grpId="0"/>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
          <p:cNvSpPr txBox="1"/>
          <p:nvPr/>
        </p:nvSpPr>
        <p:spPr>
          <a:xfrm>
            <a:off x="880261" y="109940"/>
            <a:ext cx="4930088" cy="523220"/>
          </a:xfrm>
          <a:prstGeom prst="rect">
            <a:avLst/>
          </a:prstGeom>
          <a:noFill/>
        </p:spPr>
        <p:txBody>
          <a:bodyPr wrap="square" rtlCol="0">
            <a:spAutoFit/>
          </a:bodyPr>
          <a:lstStyle>
            <a:defPPr>
              <a:defRPr lang="zh-CN"/>
            </a:defPPr>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accent3"/>
                </a:solidFill>
                <a:effectLst>
                  <a:outerShdw blurRad="38100" dist="38100" dir="2700000" algn="tl">
                    <a:srgbClr val="000000">
                      <a:alpha val="43137"/>
                    </a:srgbClr>
                  </a:outerShdw>
                </a:effectLst>
              </a:rPr>
              <a:t>党员的义务和权利</a:t>
            </a:r>
          </a:p>
        </p:txBody>
      </p:sp>
      <p:sp>
        <p:nvSpPr>
          <p:cNvPr id="27" name="圆角矩形 4"/>
          <p:cNvSpPr/>
          <p:nvPr/>
        </p:nvSpPr>
        <p:spPr bwMode="auto">
          <a:xfrm>
            <a:off x="430365" y="153582"/>
            <a:ext cx="435936" cy="435936"/>
          </a:xfrm>
          <a:prstGeom prst="roundRect">
            <a:avLst>
              <a:gd name="adj" fmla="val 7253"/>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2"/>
              </a:solidFill>
              <a:effectLst/>
              <a:latin typeface="Arial" panose="020B0604020202020204" pitchFamily="34" charset="0"/>
              <a:ea typeface="宋体" panose="02010600030101010101" pitchFamily="2" charset="-122"/>
            </a:endParaRPr>
          </a:p>
        </p:txBody>
      </p:sp>
      <p:sp>
        <p:nvSpPr>
          <p:cNvPr id="28" name="TextBox 5"/>
          <p:cNvSpPr txBox="1"/>
          <p:nvPr/>
        </p:nvSpPr>
        <p:spPr>
          <a:xfrm>
            <a:off x="393257" y="137720"/>
            <a:ext cx="492444" cy="461665"/>
          </a:xfrm>
          <a:prstGeom prst="rect">
            <a:avLst/>
          </a:prstGeom>
          <a:noFill/>
        </p:spPr>
        <p:txBody>
          <a:bodyPr wrap="none" rtlCol="0">
            <a:spAutoFit/>
          </a:bodyPr>
          <a:lstStyle/>
          <a:p>
            <a:pPr algn="ctr"/>
            <a:r>
              <a:rPr lang="zh-CN" altLang="en-US" sz="2400" b="1" dirty="0">
                <a:latin typeface="+mj-ea"/>
                <a:ea typeface="+mj-ea"/>
              </a:rPr>
              <a:t>四</a:t>
            </a:r>
          </a:p>
        </p:txBody>
      </p:sp>
      <p:sp>
        <p:nvSpPr>
          <p:cNvPr id="4" name="矩形 3"/>
          <p:cNvSpPr/>
          <p:nvPr/>
        </p:nvSpPr>
        <p:spPr>
          <a:xfrm>
            <a:off x="3794125" y="1083545"/>
            <a:ext cx="7756041" cy="338554"/>
          </a:xfrm>
          <a:prstGeom prst="rect">
            <a:avLst/>
          </a:prstGeom>
          <a:noFill/>
        </p:spPr>
        <p:txBody>
          <a:bodyPr wrap="square" rtlCol="0">
            <a:spAutoFit/>
          </a:bodyPr>
          <a:lstStyle/>
          <a:p>
            <a:pPr algn="just" eaLnBrk="1"/>
            <a:r>
              <a:rPr lang="zh-CN" altLang="en-US" sz="1600" dirty="0">
                <a:solidFill>
                  <a:schemeClr val="accent1"/>
                </a:solidFill>
                <a:latin typeface="+mj-ea"/>
                <a:ea typeface="+mj-ea"/>
              </a:rPr>
              <a:t>参加党的有关会议，阅读党的有关文件，接受党的教育和培训。</a:t>
            </a:r>
          </a:p>
        </p:txBody>
      </p:sp>
      <p:sp>
        <p:nvSpPr>
          <p:cNvPr id="2" name="椭圆 1"/>
          <p:cNvSpPr/>
          <p:nvPr/>
        </p:nvSpPr>
        <p:spPr bwMode="auto">
          <a:xfrm>
            <a:off x="534525" y="2492896"/>
            <a:ext cx="2448272" cy="2448272"/>
          </a:xfrm>
          <a:prstGeom prst="ellipse">
            <a:avLst/>
          </a:prstGeom>
          <a:solidFill>
            <a:schemeClr val="tx1"/>
          </a:soli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p>
        </p:txBody>
      </p:sp>
      <p:sp>
        <p:nvSpPr>
          <p:cNvPr id="3" name="文本框 2"/>
          <p:cNvSpPr txBox="1"/>
          <p:nvPr/>
        </p:nvSpPr>
        <p:spPr>
          <a:xfrm>
            <a:off x="819942" y="3029749"/>
            <a:ext cx="1877437" cy="1107996"/>
          </a:xfrm>
          <a:prstGeom prst="rect">
            <a:avLst/>
          </a:prstGeom>
          <a:noFill/>
        </p:spPr>
        <p:txBody>
          <a:bodyPr wrap="none" rtlCol="0">
            <a:spAutoFit/>
          </a:bodyPr>
          <a:lstStyle/>
          <a:p>
            <a:r>
              <a:rPr lang="zh-CN" altLang="en-US" sz="6600" b="1" dirty="0">
                <a:solidFill>
                  <a:schemeClr val="bg2"/>
                </a:solidFill>
                <a:latin typeface="+mj-ea"/>
                <a:ea typeface="+mj-ea"/>
              </a:rPr>
              <a:t>权利</a:t>
            </a:r>
          </a:p>
        </p:txBody>
      </p:sp>
      <p:sp>
        <p:nvSpPr>
          <p:cNvPr id="8" name="Oval 10"/>
          <p:cNvSpPr>
            <a:spLocks noChangeArrowheads="1"/>
          </p:cNvSpPr>
          <p:nvPr/>
        </p:nvSpPr>
        <p:spPr bwMode="auto">
          <a:xfrm>
            <a:off x="3367697" y="1095514"/>
            <a:ext cx="407987" cy="40798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dirty="0">
                <a:solidFill>
                  <a:schemeClr val="bg2"/>
                </a:solidFill>
                <a:latin typeface="+mj-ea"/>
                <a:ea typeface="+mj-ea"/>
              </a:rPr>
              <a:t>1</a:t>
            </a:r>
            <a:endParaRPr lang="zh-CN" altLang="en-US" b="1" dirty="0">
              <a:solidFill>
                <a:schemeClr val="bg2"/>
              </a:solidFill>
              <a:latin typeface="+mj-ea"/>
              <a:ea typeface="+mj-ea"/>
            </a:endParaRPr>
          </a:p>
        </p:txBody>
      </p:sp>
      <p:sp>
        <p:nvSpPr>
          <p:cNvPr id="9" name="Oval 10"/>
          <p:cNvSpPr>
            <a:spLocks noChangeArrowheads="1"/>
          </p:cNvSpPr>
          <p:nvPr/>
        </p:nvSpPr>
        <p:spPr bwMode="auto">
          <a:xfrm>
            <a:off x="3367697" y="1659050"/>
            <a:ext cx="407987" cy="40798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dirty="0">
                <a:solidFill>
                  <a:schemeClr val="bg2"/>
                </a:solidFill>
                <a:latin typeface="+mj-ea"/>
                <a:ea typeface="+mj-ea"/>
              </a:rPr>
              <a:t>2</a:t>
            </a:r>
            <a:endParaRPr lang="zh-CN" altLang="en-US" b="1" dirty="0">
              <a:solidFill>
                <a:schemeClr val="bg2"/>
              </a:solidFill>
              <a:latin typeface="+mj-ea"/>
              <a:ea typeface="+mj-ea"/>
            </a:endParaRPr>
          </a:p>
        </p:txBody>
      </p:sp>
      <p:sp>
        <p:nvSpPr>
          <p:cNvPr id="10" name="Oval 10"/>
          <p:cNvSpPr>
            <a:spLocks noChangeArrowheads="1"/>
          </p:cNvSpPr>
          <p:nvPr/>
        </p:nvSpPr>
        <p:spPr bwMode="auto">
          <a:xfrm>
            <a:off x="3367697" y="2231166"/>
            <a:ext cx="407987" cy="40798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dirty="0">
                <a:solidFill>
                  <a:schemeClr val="bg2"/>
                </a:solidFill>
                <a:latin typeface="+mj-ea"/>
                <a:ea typeface="+mj-ea"/>
              </a:rPr>
              <a:t>3</a:t>
            </a:r>
            <a:endParaRPr lang="zh-CN" altLang="en-US" b="1" dirty="0">
              <a:solidFill>
                <a:schemeClr val="bg2"/>
              </a:solidFill>
              <a:latin typeface="+mj-ea"/>
              <a:ea typeface="+mj-ea"/>
            </a:endParaRPr>
          </a:p>
        </p:txBody>
      </p:sp>
      <p:sp>
        <p:nvSpPr>
          <p:cNvPr id="11" name="Oval 10"/>
          <p:cNvSpPr>
            <a:spLocks noChangeArrowheads="1"/>
          </p:cNvSpPr>
          <p:nvPr/>
        </p:nvSpPr>
        <p:spPr bwMode="auto">
          <a:xfrm>
            <a:off x="3367697" y="2928650"/>
            <a:ext cx="407987" cy="40798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dirty="0">
                <a:solidFill>
                  <a:schemeClr val="bg2"/>
                </a:solidFill>
                <a:latin typeface="+mj-ea"/>
                <a:ea typeface="+mj-ea"/>
              </a:rPr>
              <a:t>4</a:t>
            </a:r>
            <a:endParaRPr lang="zh-CN" altLang="en-US" b="1" dirty="0">
              <a:solidFill>
                <a:schemeClr val="bg2"/>
              </a:solidFill>
              <a:latin typeface="+mj-ea"/>
              <a:ea typeface="+mj-ea"/>
            </a:endParaRPr>
          </a:p>
        </p:txBody>
      </p:sp>
      <p:sp>
        <p:nvSpPr>
          <p:cNvPr id="12" name="Oval 10"/>
          <p:cNvSpPr>
            <a:spLocks noChangeArrowheads="1"/>
          </p:cNvSpPr>
          <p:nvPr/>
        </p:nvSpPr>
        <p:spPr bwMode="auto">
          <a:xfrm>
            <a:off x="3367697" y="3626135"/>
            <a:ext cx="407987" cy="40798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dirty="0">
                <a:solidFill>
                  <a:schemeClr val="bg2"/>
                </a:solidFill>
                <a:latin typeface="+mj-ea"/>
                <a:ea typeface="+mj-ea"/>
              </a:rPr>
              <a:t>5</a:t>
            </a:r>
            <a:endParaRPr lang="zh-CN" altLang="en-US" b="1" dirty="0">
              <a:solidFill>
                <a:schemeClr val="bg2"/>
              </a:solidFill>
              <a:latin typeface="+mj-ea"/>
              <a:ea typeface="+mj-ea"/>
            </a:endParaRPr>
          </a:p>
        </p:txBody>
      </p:sp>
      <p:sp>
        <p:nvSpPr>
          <p:cNvPr id="13" name="Oval 10"/>
          <p:cNvSpPr>
            <a:spLocks noChangeArrowheads="1"/>
          </p:cNvSpPr>
          <p:nvPr/>
        </p:nvSpPr>
        <p:spPr bwMode="auto">
          <a:xfrm>
            <a:off x="3367697" y="4279736"/>
            <a:ext cx="407987" cy="42020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dirty="0">
                <a:solidFill>
                  <a:schemeClr val="bg2"/>
                </a:solidFill>
                <a:latin typeface="+mj-ea"/>
                <a:ea typeface="+mj-ea"/>
              </a:rPr>
              <a:t>6</a:t>
            </a:r>
            <a:endParaRPr lang="zh-CN" altLang="en-US" b="1" dirty="0">
              <a:solidFill>
                <a:schemeClr val="bg2"/>
              </a:solidFill>
              <a:latin typeface="+mj-ea"/>
              <a:ea typeface="+mj-ea"/>
            </a:endParaRPr>
          </a:p>
        </p:txBody>
      </p:sp>
      <p:sp>
        <p:nvSpPr>
          <p:cNvPr id="14" name="Oval 10"/>
          <p:cNvSpPr>
            <a:spLocks noChangeArrowheads="1"/>
          </p:cNvSpPr>
          <p:nvPr/>
        </p:nvSpPr>
        <p:spPr bwMode="auto">
          <a:xfrm>
            <a:off x="3367697" y="5077499"/>
            <a:ext cx="407987" cy="42020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dirty="0">
                <a:solidFill>
                  <a:schemeClr val="bg2"/>
                </a:solidFill>
                <a:latin typeface="+mj-ea"/>
                <a:ea typeface="+mj-ea"/>
              </a:rPr>
              <a:t>7</a:t>
            </a:r>
            <a:endParaRPr lang="zh-CN" altLang="en-US" b="1" dirty="0">
              <a:solidFill>
                <a:schemeClr val="bg2"/>
              </a:solidFill>
              <a:latin typeface="+mj-ea"/>
              <a:ea typeface="+mj-ea"/>
            </a:endParaRPr>
          </a:p>
        </p:txBody>
      </p:sp>
      <p:sp>
        <p:nvSpPr>
          <p:cNvPr id="15" name="Oval 10"/>
          <p:cNvSpPr>
            <a:spLocks noChangeArrowheads="1"/>
          </p:cNvSpPr>
          <p:nvPr/>
        </p:nvSpPr>
        <p:spPr bwMode="auto">
          <a:xfrm>
            <a:off x="3367697" y="5884631"/>
            <a:ext cx="407987" cy="420208"/>
          </a:xfrm>
          <a:prstGeom prst="ellipse">
            <a:avLst/>
          </a:prstGeom>
          <a:solidFill>
            <a:schemeClr val="tx1"/>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dirty="0">
                <a:solidFill>
                  <a:schemeClr val="bg2"/>
                </a:solidFill>
                <a:latin typeface="+mj-ea"/>
                <a:ea typeface="+mj-ea"/>
              </a:rPr>
              <a:t>8</a:t>
            </a:r>
            <a:endParaRPr lang="zh-CN" altLang="en-US" b="1" dirty="0">
              <a:solidFill>
                <a:schemeClr val="bg2"/>
              </a:solidFill>
              <a:latin typeface="+mj-ea"/>
              <a:ea typeface="+mj-ea"/>
            </a:endParaRPr>
          </a:p>
        </p:txBody>
      </p:sp>
      <p:sp>
        <p:nvSpPr>
          <p:cNvPr id="16" name="矩形 15"/>
          <p:cNvSpPr/>
          <p:nvPr/>
        </p:nvSpPr>
        <p:spPr>
          <a:xfrm>
            <a:off x="3794125" y="5925458"/>
            <a:ext cx="7756041" cy="338554"/>
          </a:xfrm>
          <a:prstGeom prst="rect">
            <a:avLst/>
          </a:prstGeom>
          <a:noFill/>
        </p:spPr>
        <p:txBody>
          <a:bodyPr wrap="square" rtlCol="0">
            <a:spAutoFit/>
          </a:bodyPr>
          <a:lstStyle/>
          <a:p>
            <a:pPr algn="just" eaLnBrk="1"/>
            <a:r>
              <a:rPr lang="zh-CN" altLang="en-US" sz="1600" dirty="0">
                <a:solidFill>
                  <a:schemeClr val="accent1"/>
                </a:solidFill>
                <a:latin typeface="+mj-ea"/>
                <a:ea typeface="+mj-ea"/>
              </a:rPr>
              <a:t>向党的上级组织直至中央提出请求、申诉和控告，并要求有关组织给以负责的答复。</a:t>
            </a:r>
          </a:p>
        </p:txBody>
      </p:sp>
      <p:sp>
        <p:nvSpPr>
          <p:cNvPr id="17" name="矩形 16"/>
          <p:cNvSpPr/>
          <p:nvPr/>
        </p:nvSpPr>
        <p:spPr>
          <a:xfrm>
            <a:off x="3794125" y="1699630"/>
            <a:ext cx="7756041" cy="338554"/>
          </a:xfrm>
          <a:prstGeom prst="rect">
            <a:avLst/>
          </a:prstGeom>
          <a:noFill/>
        </p:spPr>
        <p:txBody>
          <a:bodyPr wrap="square" rtlCol="0">
            <a:spAutoFit/>
          </a:bodyPr>
          <a:lstStyle/>
          <a:p>
            <a:pPr algn="just" eaLnBrk="1"/>
            <a:r>
              <a:rPr lang="zh-CN" altLang="en-US" sz="1600" dirty="0">
                <a:solidFill>
                  <a:schemeClr val="accent1"/>
                </a:solidFill>
                <a:latin typeface="+mj-ea"/>
                <a:ea typeface="+mj-ea"/>
              </a:rPr>
              <a:t>在党的会议上和党报党刊上，参加关于党的政策问题的讨论。</a:t>
            </a:r>
          </a:p>
        </p:txBody>
      </p:sp>
      <p:sp>
        <p:nvSpPr>
          <p:cNvPr id="18" name="矩形 17"/>
          <p:cNvSpPr/>
          <p:nvPr/>
        </p:nvSpPr>
        <p:spPr>
          <a:xfrm>
            <a:off x="3794125" y="2265883"/>
            <a:ext cx="7756041" cy="338554"/>
          </a:xfrm>
          <a:prstGeom prst="rect">
            <a:avLst/>
          </a:prstGeom>
          <a:noFill/>
        </p:spPr>
        <p:txBody>
          <a:bodyPr wrap="square" rtlCol="0">
            <a:spAutoFit/>
          </a:bodyPr>
          <a:lstStyle/>
          <a:p>
            <a:pPr algn="just" eaLnBrk="1"/>
            <a:r>
              <a:rPr lang="zh-CN" altLang="en-US" sz="1600" dirty="0">
                <a:solidFill>
                  <a:schemeClr val="accent1"/>
                </a:solidFill>
                <a:latin typeface="+mj-ea"/>
                <a:ea typeface="+mj-ea"/>
              </a:rPr>
              <a:t>对党的工作提出建议和倡议。</a:t>
            </a:r>
          </a:p>
        </p:txBody>
      </p:sp>
      <p:sp>
        <p:nvSpPr>
          <p:cNvPr id="19" name="矩形 18"/>
          <p:cNvSpPr/>
          <p:nvPr/>
        </p:nvSpPr>
        <p:spPr>
          <a:xfrm>
            <a:off x="3794125" y="2714293"/>
            <a:ext cx="7756041" cy="830997"/>
          </a:xfrm>
          <a:prstGeom prst="rect">
            <a:avLst/>
          </a:prstGeom>
          <a:noFill/>
        </p:spPr>
        <p:txBody>
          <a:bodyPr wrap="square" rtlCol="0">
            <a:spAutoFit/>
          </a:bodyPr>
          <a:lstStyle/>
          <a:p>
            <a:pPr algn="just" eaLnBrk="1"/>
            <a:r>
              <a:rPr lang="zh-CN" altLang="en-US" sz="1600" dirty="0">
                <a:solidFill>
                  <a:schemeClr val="accent1"/>
                </a:solidFill>
                <a:latin typeface="+mj-ea"/>
                <a:ea typeface="+mj-ea"/>
              </a:rPr>
              <a:t>在党的会议上有根据地批评党的任何组织和任何党员，向党负责地揭发、检举党的任何组织和任何党员违法乱纪的事实，要求处分违法乱纪的党员，要求罢免或撤换不称职的干部。</a:t>
            </a:r>
          </a:p>
        </p:txBody>
      </p:sp>
      <p:sp>
        <p:nvSpPr>
          <p:cNvPr id="20" name="矩形 19"/>
          <p:cNvSpPr/>
          <p:nvPr/>
        </p:nvSpPr>
        <p:spPr>
          <a:xfrm>
            <a:off x="3794125" y="3675691"/>
            <a:ext cx="7756041" cy="338554"/>
          </a:xfrm>
          <a:prstGeom prst="rect">
            <a:avLst/>
          </a:prstGeom>
          <a:noFill/>
        </p:spPr>
        <p:txBody>
          <a:bodyPr wrap="square" rtlCol="0">
            <a:spAutoFit/>
          </a:bodyPr>
          <a:lstStyle/>
          <a:p>
            <a:pPr algn="just" eaLnBrk="1"/>
            <a:r>
              <a:rPr lang="zh-CN" altLang="en-US" sz="1600">
                <a:solidFill>
                  <a:schemeClr val="accent1"/>
                </a:solidFill>
                <a:latin typeface="+mj-ea"/>
                <a:ea typeface="+mj-ea"/>
              </a:rPr>
              <a:t>行使表决权、选举权，有被选举权。</a:t>
            </a:r>
            <a:endParaRPr lang="zh-CN" altLang="en-US" sz="1600" dirty="0">
              <a:solidFill>
                <a:schemeClr val="accent1"/>
              </a:solidFill>
              <a:latin typeface="+mj-ea"/>
              <a:ea typeface="+mj-ea"/>
            </a:endParaRPr>
          </a:p>
        </p:txBody>
      </p:sp>
      <p:sp>
        <p:nvSpPr>
          <p:cNvPr id="21" name="矩形 20"/>
          <p:cNvSpPr/>
          <p:nvPr/>
        </p:nvSpPr>
        <p:spPr>
          <a:xfrm>
            <a:off x="3794125" y="4197453"/>
            <a:ext cx="7756041" cy="584775"/>
          </a:xfrm>
          <a:prstGeom prst="rect">
            <a:avLst/>
          </a:prstGeom>
          <a:noFill/>
        </p:spPr>
        <p:txBody>
          <a:bodyPr wrap="square" rtlCol="0">
            <a:spAutoFit/>
          </a:bodyPr>
          <a:lstStyle/>
          <a:p>
            <a:pPr algn="just" eaLnBrk="1"/>
            <a:r>
              <a:rPr lang="zh-CN" altLang="en-US" sz="1600" dirty="0">
                <a:solidFill>
                  <a:schemeClr val="accent1"/>
                </a:solidFill>
                <a:latin typeface="+mj-ea"/>
                <a:ea typeface="+mj-ea"/>
              </a:rPr>
              <a:t>在党组织讨论决定对党员的党纪处分或作出鉴定时，本人有权参加和进行申辩，其他党员可以为他作证和辩护。</a:t>
            </a:r>
          </a:p>
        </p:txBody>
      </p:sp>
      <p:sp>
        <p:nvSpPr>
          <p:cNvPr id="22" name="矩形 21"/>
          <p:cNvSpPr/>
          <p:nvPr/>
        </p:nvSpPr>
        <p:spPr>
          <a:xfrm>
            <a:off x="3794125" y="5009099"/>
            <a:ext cx="7756041" cy="584775"/>
          </a:xfrm>
          <a:prstGeom prst="rect">
            <a:avLst/>
          </a:prstGeom>
          <a:noFill/>
        </p:spPr>
        <p:txBody>
          <a:bodyPr wrap="square" rtlCol="0">
            <a:spAutoFit/>
          </a:bodyPr>
          <a:lstStyle/>
          <a:p>
            <a:pPr algn="just" eaLnBrk="1"/>
            <a:r>
              <a:rPr lang="zh-CN" altLang="en-US" sz="1600" dirty="0">
                <a:solidFill>
                  <a:schemeClr val="accent1"/>
                </a:solidFill>
                <a:latin typeface="+mj-ea"/>
                <a:ea typeface="+mj-ea"/>
              </a:rPr>
              <a:t>对党的决议和政策如有不同意见，在坚决执行的前提下，可以声明保留，并且可以把自己的意见向党的上级组织直至中央提出。</a:t>
            </a:r>
          </a:p>
        </p:txBody>
      </p:sp>
      <p:sp>
        <p:nvSpPr>
          <p:cNvPr id="5" name="文本框 4"/>
          <p:cNvSpPr txBox="1"/>
          <p:nvPr/>
        </p:nvSpPr>
        <p:spPr>
          <a:xfrm>
            <a:off x="973830" y="4094497"/>
            <a:ext cx="1569660" cy="369332"/>
          </a:xfrm>
          <a:prstGeom prst="rect">
            <a:avLst/>
          </a:prstGeom>
          <a:noFill/>
        </p:spPr>
        <p:txBody>
          <a:bodyPr wrap="none" rtlCol="0">
            <a:spAutoFit/>
          </a:bodyPr>
          <a:lstStyle/>
          <a:p>
            <a:r>
              <a:rPr lang="zh-CN" altLang="en-US" b="1" dirty="0">
                <a:solidFill>
                  <a:schemeClr val="bg2"/>
                </a:solidFill>
                <a:latin typeface="+mj-ea"/>
                <a:ea typeface="+mj-ea"/>
              </a:rPr>
              <a:t>党员权利在后</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6" presetClass="entr" presetSubtype="0" fill="hold" grpId="1"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200" autoRev="1" fill="hold">
                                          <p:stCondLst>
                                            <p:cond delay="0"/>
                                          </p:stCondLst>
                                        </p:cTn>
                                        <p:tgtEl>
                                          <p:spTgt spid="3"/>
                                        </p:tgtEl>
                                        <p:attrNameLst>
                                          <p:attrName>ppt_w</p:attrName>
                                        </p:attrNameLst>
                                      </p:cBhvr>
                                    </p:anim>
                                    <p:anim by="(#ppt_w*0.50)" calcmode="lin" valueType="num">
                                      <p:cBhvr>
                                        <p:cTn id="14" dur="200" decel="50000" autoRev="1" fill="hold">
                                          <p:stCondLst>
                                            <p:cond delay="0"/>
                                          </p:stCondLst>
                                        </p:cTn>
                                        <p:tgtEl>
                                          <p:spTgt spid="3"/>
                                        </p:tgtEl>
                                        <p:attrNameLst>
                                          <p:attrName>ppt_x</p:attrName>
                                        </p:attrNameLst>
                                      </p:cBhvr>
                                    </p:anim>
                                    <p:anim from="(-#ppt_h/2)" to="(#ppt_y)" calcmode="lin" valueType="num">
                                      <p:cBhvr>
                                        <p:cTn id="15" dur="400" fill="hold">
                                          <p:stCondLst>
                                            <p:cond delay="0"/>
                                          </p:stCondLst>
                                        </p:cTn>
                                        <p:tgtEl>
                                          <p:spTgt spid="3"/>
                                        </p:tgtEl>
                                        <p:attrNameLst>
                                          <p:attrName>ppt_y</p:attrName>
                                        </p:attrNameLst>
                                      </p:cBhvr>
                                    </p:anim>
                                    <p:animRot by="21600000">
                                      <p:cBhvr>
                                        <p:cTn id="16" dur="400" fill="hold">
                                          <p:stCondLst>
                                            <p:cond delay="0"/>
                                          </p:stCondLst>
                                        </p:cTn>
                                        <p:tgtEl>
                                          <p:spTgt spid="3"/>
                                        </p:tgtEl>
                                        <p:attrNameLst>
                                          <p:attrName>r</p:attrName>
                                        </p:attrNameLst>
                                      </p:cBhvr>
                                    </p:animRot>
                                  </p:childTnLst>
                                </p:cTn>
                              </p:par>
                            </p:childTnLst>
                          </p:cTn>
                        </p:par>
                        <p:par>
                          <p:cTn id="17" fill="hold">
                            <p:stCondLst>
                              <p:cond delay="939"/>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400"/>
                                        <p:tgtEl>
                                          <p:spTgt spid="5"/>
                                        </p:tgtEl>
                                      </p:cBhvr>
                                    </p:animEffect>
                                  </p:childTnLst>
                                </p:cTn>
                              </p:par>
                            </p:childTnLst>
                          </p:cTn>
                        </p:par>
                        <p:par>
                          <p:cTn id="21" fill="hold">
                            <p:stCondLst>
                              <p:cond delay="1439"/>
                            </p:stCondLst>
                            <p:childTnLst>
                              <p:par>
                                <p:cTn id="22" presetID="2" presetClass="entr" presetSubtype="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20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30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1+#ppt_w/2"/>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6" fill="hold" grpId="0" nodeType="withEffect">
                                  <p:stCondLst>
                                    <p:cond delay="4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1+#ppt_w/2"/>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6" fill="hold" grpId="0" nodeType="withEffect">
                                  <p:stCondLst>
                                    <p:cond delay="5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1+#ppt_w/2"/>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6" fill="hold" grpId="0" nodeType="withEffect">
                                  <p:stCondLst>
                                    <p:cond delay="6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1+#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6" fill="hold" grpId="0" nodeType="withEffect">
                                  <p:stCondLst>
                                    <p:cond delay="70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1+#ppt_w/2"/>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1939"/>
                            </p:stCondLst>
                            <p:childTnLst>
                              <p:par>
                                <p:cTn id="55" presetID="22" presetClass="entr" presetSubtype="8"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500"/>
                                        <p:tgtEl>
                                          <p:spTgt spid="22"/>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771971f2a7c438cfc395e51151f1c4179d89"/>
  <p:tag name="ISPRING_ULTRA_SCORM_COURSE_ID" val="1B6D952A-F6DB-478D-8E8F-657F6D5CAB00"/>
  <p:tag name="ISPRING_SCORM_RATE_SLIDES" val="1"/>
  <p:tag name="ISPRINGONLINEFOLDERID" val="0"/>
  <p:tag name="ISPRINGONLINEFOLDERPATH" val="Content List"/>
  <p:tag name="ISPRINGCLOUDFOLDERID" val="0"/>
  <p:tag name="ISPRINGCLOUDFOLDERPATH" val="Repository"/>
  <p:tag name="ISPRING_PRESENTATION_TITLE" val="dangzhibugongzuopeixundangyuandangwudangjianjichuzhishixuexiPPT.pptx"/>
  <p:tag name="ISPRING_SCORM_ENDPOINT" val="&lt;endpoint&gt;&lt;enable&gt;0&lt;/enable&gt;&lt;lrs&gt;http://&lt;/lrs&gt;&lt;auth&gt;0&lt;/auth&gt;&lt;login&gt;&lt;/login&gt;&lt;password&gt;&lt;/password&gt;&lt;key&gt;&lt;/key&gt;&lt;name&gt;&lt;/name&gt;&lt;email&gt;&lt;/email&gt;&lt;/endpoint&gt;&#10;"/>
  <p:tag name="ISPRING_PLAYERS_CUSTOMIZATION" val="UEsDBBQAAgAIAOdaeEo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2W+tI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Nlvr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A2W+tIvnzWSLkCAABRCgAAIQAAAHVuaXZlcnNhbC9mbGFzaF9za2luX3NldHRpbmdzLnhtbJVW207jMBB95yuq7jthr2UlUwlKV0JiFwSId6eZJlYdO7Kdsv379Tg2sduGZjtCqmfO8Vw8M4XoDRPzs8mErCSX6hmMYaLUqAm6CSuupnlrjBTnKykMCHMupKopn84//XIfkjnkKZbcghrLWdMV9G5m7jOG4n18n6EMEVaybqjY3ctSnud0tSmVbEVxMrRq14DiTGws8uLnbLEcdMCZNncG6iSm5SXKOEqjQGvAkH4sUU6yOM2BB08X7jOS07v6OPs92pZpZhzt+jPKEK2hJaRFvrxGGcYLe3v6KjOUjwkG/hoL/foFZRDK6Q5UevntN5RBhmza5n96pFGyxIKmnI8f8Z3DJS3s+GFUFygnCZgQOjr5Cr48LtfbCOS/xnNPcFyV5I9Y172FgI+ec5gb1QLJwqmz6Uq+PbTGzgfM15RrC4hVPejRBv1IWx2uSXU97gnemCgikFf0iFfJ2xoWXbwRMNX3+MXixq2KOL53XRSggq1XRhH2yh75x5b1ABkpe+QzZwU8CL47gO9bOk544hvqHzOqvo8+Kb81g6D2GAoWTsGKru5xcnXk2ysCppYFzDXG88JqwGcjmdN1MWUHQRFBt6ykhknxG3H5zmWjSbZn8K12vLGIYYbDsX5zMdotHT+YO5+dLAjpfhX65LrzxNglfjWlxtBVVdtfJT2deJ6dEluYaXacgWvSwkHdibUcyamp2oB6kZKP9SKkgRjrMhsCy260huAki0pAsuNFJv6SY9UXbZ2DWtpHYxC6JtV1uIqVFbd/5pXBGxQpYcDYMU1lrxOUvTdlpPAdAFStqtCy3aGz1C03jMMWwuRHCpfwUGZE2xYd6rZrcw9rE/eb14xqSL8o+kaJcanhCOHVxiXTlRMbRvS8obl2mSVjH1Zwf3OylMMuw9aL15g7+05KLrb2wwpaJf4r+Q9QSwMEFAACAAgANlvr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NlvrSLSHFAygAQAALgYAAB8AAAB1bml2ZXJzYWwvaHRtbF9za2luX3NldHRpbmdzLmpzjZRNb8IwDIbv/AqUXSfEPmG7ocEkJA6Txm3aIRRTKtI4SgKDIf776vDVpOkgvjSvnr6OHTnbRrNYLGHN1+bWfbv9h793GpBm9RJufV3U6DnpzIhsCuMsB5FJYAGyImTGhYGTvjsjMWcmnetk80m+pmTI8GRWElXEQkc0E9FWEe0noq1jiX+PYKNU1b6iUp8nS2tRthKUFqRtSdQ5dwy7eXerXGAA4wr0BXTGE/BMO27VkWfHpw5FmUswV1xuRphia8KTRapxKad1+ecbBbq48cUeaL903gaenciMHVrIw8SDLkU9qTQYA4e8zwOKKCz4BETJt+3WP6hnXC0ooFeZyeyR7t1RlGnFU6h0qduj8DFZeFW62aGochbWdk883FN4hOAb0BWr/iOFB6JaqisuUGlMqSMVtNrzEyqQTzOZHlK3KaIcHZZs67p3LtQdv8+8EcJghOaRiczrHo4rpt5GB9cEWUexmRcxMZYXI5qK/Rw8kMfT2PAZof1Xk3FreTLPi9eheBmp42CKb9BDOUMScq4XoMeIoqjn+9LJw+SN3R9QSwMEFAACAAgANlvr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NlvrSJQTsyJpAAAAbgAAABwAAAB1bml2ZXJzYWwvbG9jYWxfc2V0dGluZ3MueG1sDcwxDoMwDEDRnVNY3int1oHAxlaW0gNYxEWRHBuRgOD2ZPvD02/7MwocvKVg6vD1eCKwzuaDLg5/01C/EVIm9SSm7FANoe+qVmwm+XLOBSZYhS7eJo4lMo8Uixx2EajhU17/wB6brroB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DZb60g129mtaAEAAPMCAAApAAAAdW5pdmVyc2FsL3NraW5fY3VzdG9taXphdGlvbl9zZXR0aW5ncy54bWyNUttqGzEQfc9XiPyAJY1uC1uDrsWQh0IT8rz1qmGJoy0rhYSij682rXHcurSap5lz5gwzOn1+nJJ9zmV+mr4PZZrT51jKlB7y9gqhfj8f5uXTEnMseXOq3E9pnF926eu81lo1lyGNwzLaFc1bjMLbQ0pq5VTLmGEUSeapV8h5bhvWgevANsxRYvvNbxI/dZe4j6lcVu03Z+ifDbuU41J2aYyvWzhnv4fON/i4DOPUeHkr2Br1OLU6tgZihEvuK9UAIJDljjhcpeykJshjxjFUoyhQQIRz0olKJOXQstCJpsJ8JxCTjFFXqaetG2ltHLVVQkeIbtO86mwNwUiMESEEmKtcQDAYNTY0DQ1qPSA4MCCqNpooQMEGE1j1zgvLkaJeYFyZMYDx6bin7d6f61T973WO5/yH4MUvuIiu3tpcMFe/f16WRr6NT98OQ4noy5DjbvxwHe5ubq5/efLNv0fGatS28V99/QNQSwMEFAACAAgAN1vrSM2ReemhDgAA8l4AABcAAAB1bml2ZXJzYWwvdW5pdmVyc2FsLnBuZ+3ceVTS274AcMuhyU51GpQySU27pwnUSimUbNA82XhN65SCQ9JpuGSUgjGk5U3T5KgpeDRp8ta9ZmQdDw4oYilRBtXVzFTIICkSEVEBGX6X3ntrHdR33v9vrR9r8XP99s/fnj6bvb/7n525d3fI7JmLZ9rY2MwO3bFtv42NXZiNjW3idAdLinnL6hDLnyn4/SFbbB4IXb5YbuywQbuCbGwqabOMMfaW+xmndxzC29h89+Tbdwofdy/exib6cui2oHBCtLKHSytpv9mSCHRcu/YqV3hrS/iOn93Lbt7YERR0cVuc4NaOY3nVvktReTfqtct2D7w4jx3liPqFPi80lZeqYzq+qhHMKhXJ1DrW3NPXlSwhJ2u1XMA0gKMaukQAJ2XkOUp4YYqDM2bchUJ3SACc18Svy1WynTRUo4YJGKPMsu3Q11mT/jfH2flUPMWAYHDIhojV+2ZBMBPyuyFuPLZc2pUFpRorzfCccC/V7WCfRhtbR/gfl1cxmN/ynKTnNq7lSJt6Hp9PmJAH5tS352iqqQoTe6Z5/LvfLsbYb8+fv6ldjfDAPp3wfDN9Cs/Sl3Mn1QyD3QxXh/bmp01qlF3+gxm5AoZhYj2W+WFibrn/K2Ni+XBMTF6kp6ewyHtiw442Nm3bHj5vUtmNTXfKM364MVA8oezU7gvpmVfuuU/socYL6aHRBdf8sS2TWzdr/sJ92+MnMc7Kf+D+jwu1uImNO2O7yGvlrSvPJnXjIi/igf0fSyAT06McVoeFb1uYO6mbVofVXmFMVTRMbN2z2QcZ9zJWuk9yOsiQHQjNxCdMTD8LeQjfN+/AtokFOD+Ef1kZO/MeCAFCgBAgBAgBQoAQIAQIAUKAECAECAFCgBAgBAgBQoAQIAQIAUKAECAECAFCgBAgBAgBQoAQIAQIAUKAECAECAFCgBAgBAgBQoAQIAQIAUKAECAECAFCgBAgBAgBQoAQIAQIAUKAECAECAFCgBAgBAgBQoAQIAQIAUKAECAECAFCgBAgxP9PiEZKzJBJK5Ho+ZCJhVsuAPZD+pPBGbz/5ZS99xcwsTFxMU8nPdpkm5a5ZyZzwaTGLGMwDhUd8p5UA9Ofg/xZsk/ZtUnJ7rbRebZhdsGp4TcndMtix+leaZmYpklVpanXhzWYRrvq9qBMwwOfXtCTVfVacc8mFQePB7L5610lhBKpekMbDBVSQB9XYLWkcVTfvyaQHjDGaNH0qEVM8/DdzwiVTk9T+XKB11DVIonqvUgvTRcU++EGxGRtT/Gs5dooMYEjTTSkP8G5jh/2rFRcg74vAXgFuAXFIuVLUewCpTpQpNQbc/GQi5keKKBd3y9xnZa/J1AvO9ScR6yWJkIRJfxo0ZHas2r/FOo81Mc2w6AV1OYEjNFtrKJhy8cdCw7Wi0Kg5N9Iwk1i7Ehi6dcufk/g6F7377xEVcFX+fVj9p/efy26vdOJ5mFIx51jiQeQVj34eQPcvHns4pxAXU9LGgQRIWSecESMVfOXovrosoyLgtfTUrJU7CbNgq9FHpYsbhucNAV/xckvWg2+1kbd+0K2zmWkEvrv581xAIGtU7dEsYS9n7vs819G8shXRlpzy7L4uaaPyQvqtPgHVp0zDHFGd31cxHyHlnpXkNBSPqeKRhz+WnNfeJwTBe+0y79b+7m9meBC5mawwgib5lu9KnNoeeFLEaHZ8UB34lHZP0tPmN+ihISfhYrVOZZ354UJt2xMNw60slFmNc0psstjb/0ec/FFX+tftNLBkoFsuE1T1U4G3rpJf6Aa1ZErWMK4kSTeckcvqOW2pzySNWAe6+CKoxbPiKAPhWesJbrcTRGUyU8Pz5pf4XqXbaDajTtrEvchC9ZQrZtzjqlAdMYB/uWii3yz+m8mKXmkPXLOFS/uIXgnSi12HSbjzj9LR9qJoObBy3VUoxTKTTnGJI92bmdemEN0kVPMctcXhEZ5g8iTFkf1o5fyRr0rXC+zDS9p1qP1e9sOc3EIdIgz/Ksk+Vxwh7ESp46DmoqPi64XY85gYny+0yu72MApeykQWAXXfzvhU2O42txMRlePeM+jQbHIQnyM7D1PVqdqqFvi/cWN6VKuGUziIqxnk82xH9yo6YO6rb0mlLTAQYMQGVRcoJxNk6dCKbpe4Hz0WYU0G9hQChPSEo9XoALfErhq1TDxrSL7Dc1PTEUWqvHdFInemS+KM2rVGn+tZikOKvcTNwTw1RI+fylARrICtCZYQJaeAB0aCbPLt+XFO2TOgw4cDs+mK05yyfpP9BVxTXFurjtCHjIko6uuq7mshWEtolOUJbReN+pjkQLJ6cHlWP/yTrdZhuZC+qVUPVlI7mmBzG7RPMRLWvBN7XyICMY3tMrPGOT7NQWzfYOXo+jtEE/oCUDzzqFEzSGQioFThhJ926rgFugjGq5LnuNRmo3TIIWuio9EXS7z32Vo0Tb4Ibv8fc/72PNmDNRl4504tNVzgkjQW3dnej1O+5sogbQfvXhXhLxXScFbr3ipHg7RXIrpxkEf4BUxMJO5KkM53wAJ+12kCe5msH5k3IwzkHcH0Eqo0+ujcNmqTQ1X5ZEhWxrN5AjsWQG/RBTEF+EoAJ4na6ChuCIdkSbP8XVWPnmFlCiXHhmq1kqw7w5eF5mVaQJ3Rmv7s8ZE9FzGuZN1tc7Ldh/gtXtGfX+0L0/Wzd1Dbt3pyqf4bPix94L5F3rf/f8aWrnjT3wlZHMXysM/M8ppao4iHA4BTBqRZbZSxC4M61PELgkJRkIka01Z6y1VCyW8M980ZW+j2+Wr40T4kqxrf2V9qI6AQzZEyD0YJ6cKzPDdvUX+DmbD6VPoW49WppXvrP2EOaOovLpn+DJpaX47kVAncbGe3D9kpO5MazRbmPDSTIMO+/df1JefdmF8SodFrLpKKrMmHDEyM/XUckb5NT3puEP6iQotDMGEUFrilmDhXPNznaqcLuuPdPf9/qqqLur+SWhHVZpA553j/L6Bli6IjfFJZZk3MPT2JxN+Lt5J4/+U1I9GJSnm4yj7S8e0caic9hU/DaXULajQaos9rReXEp+HKaVnZEp5g2OTMa1MM8M0CnOAuMVwNsYYkMdIJWpJyLp35sdRtNZXPuYAdM7jsf1ztSaXCKZTCMV8d+obglEjD6CUyhd5GZhfKYSH5B+ENfTu6V5ckvebNU+VZf2p0Wf+SVs4PWdtWB/Nj+c3LV89g6Lw3CiP+Ev5nuM4bbGbdW1cvAfF51VRw1WoUVEI/9fYtWGj1MMvzZ4IX9d+aaPCEyHld1O82/RnSkyS5flIaPT1fUOVv1OPoaQtpKPNpNCXlJhHY7ouGNFbiAXYqn4nZDmNziFbxhCNLrsEExTNFb5MH3VatyJcS84tbffsSf4iPy4PfNXPLRTE2d9Z+EwZmS0OztdX7bZMjOWaoSQu0XrmaIQP0rnGT/vSBGT06eG2DniRyFZL3SnMhR2pjfqXC1lMHCB2KjSYEdJAWxe7F1s3FzGSV2IINBt3bm0pOrn1tXnOW1bV/4yiS7x4gx/vfnThY1MT6+6PnU8f1965ncGGATUFGB9Xw2hr8DoIcJ5iH897iotfBYiF0/+ox1ZHDkk/FPQ6vsoRoWXLWlHdpeVZeJigM+RazWqIijv2vqhcfqUcf5gMHIBDcJJAVQ8sbNTS/sR4Tvcx81E3zdGdGnk9dMkRD4bj/PLHiJEk9JN4S4zhkHFKvclpl8OvEPvfqexhz9RlQUh4j5PHg5E3N9rjuoPz8bD6jYt/WZuqNOh2FVrNA7ttJRSDsp765IuippWQR0VXO2dlqAMNXEGC3QV9OoZPS1zp2gr8Tnb0WNYKlJLWPDuB6iiBAm3EbHpfq7OPGFfSUcNU+bPUyBQOGbWaAcUafO4QG+ZcDdGoaQda4YkC1rQ0QSrGB73bh6mjTd3AXTyk05KWviUZFOux5Vk/kaeqJIE2JcUppghePLLFNLWvO+7Q9cvsZHOw3BIp/dF5Zf89ZRWEjpX0R4ip56LZQ/7MoUSSZUVzas5LLLSsacTnthtr46tV3lff+KHpSQNfM7LL+OZZUwMOjNTJkCy94DdamKZ1LYLWLh1O4uaOGyPixrtMyk9OuyKY0+hIHEkokVtCoRr/wuledSzsozR4oUvclt/ImcLpU6RUEdfh+Ih3SxfOXl3lyq85GBvz0a+yAIHDXvpj4vCeTRrkTTvwOv5cUkgpyxwtxhor/OkNC7Clt9MFqXQZcgPjcJDxiCtfkZhSJwkfN+lcS/XDiZGfvxYhR/G8E1ROu5xXRTUeHtNJSJqXZ+4/3Ajjxc8Pa0mTvXdCUrLbywgulEo0RJ0UbBUE+CdgSLOzTqBEdQU0rk/iKprmPU1qiQoOBqqir7cT6jCPZnhJR3Z1NFR7sG4O+eeYmpLtqrWJhdaL1+ACUeUD05GhZ3z0IdSQd6nB4EIU1m+8qx/1ZyCbx3oXO52N70xU1rwlOEr5B6Ny+L1OwwXzrLvhW2j2gg5jmafJOghrzw/H5bA6K328xfLP/PM5Kr8BwjkHQZcUM3TkRffr5+ui5Wev7rmj9s7v2Et06YRRZqSovp60jhR9TytRDHOF7ZNcOUc0YoldHwds3LsjUGvJwSU3Svohb+toA5nrXIdPFlrRKiHOVLjpCHp9Inqd/1iJFhHIRC3emZfa9Fr00p+RPYdUMfIk9+IOyYqoJJcAf1Xyea6uZn7yuGh+la3oi74/V879ghePMoHn/FGlk32+bNpgA4UXO3ErmSpP2AzvNK5BiJRDyGjuh4n7lNNLLTsYzNA99PZ3KxTnAvddL8cfHZdH6dsLGHfGdK9JO5yHvoMfL0Mpp/8S6D1x62cpFu2YHTH0EQ2M0W3Vobw/O7jcshPJ/7+eJwOGl89lP3NPZ8PapJyJG8DqXba3c7NxKMuCoJQAZnbeHa9JW77NFamvg/vYgEO+Gmq2BHvdJp2UVjXt9kBPQg8eNpA+vt4ffnUIngXZFW9QUm3eYWz9JJHkDBvLJ3T77m0PtmDS/gNQSwMEFAACAAgAN1vrSJXukX5LAAAAawAAABsAAAB1bml2ZXJzYWwvdW5pdmVyc2FsLnBuZy54bWyzsa/IzVEoSy0qzszPs1Uy1DNQsrfj5bIpKEoty0wtV6gAigEFIUBJoRLINUJwyzNTSjKAQgbmZgjBjNTM9IwSWyULA3O4oD7QTABQSwECAAAUAAIACADnWnhKDcAxHsABAADaAwAADwAAAAAAAAABAAAAAAAAAAAAbm9uZS9wbGF5ZXIueG1sUEsBAgAAFAACAAgANlvrSBUOrShkBAAABxEAAB0AAAAAAAAAAQAAAAAA7QEAAHVuaXZlcnNhbC9jb21tb25fbWVzc2FnZXMubG5nUEsBAgAAFAACAAgANlvrSAh+CyMpAwAAhgwAACcAAAAAAAAAAQAAAAAAjAYAAHVuaXZlcnNhbC9mbGFzaF9wdWJsaXNoaW5nX3NldHRpbmdzLnhtbFBLAQIAABQAAgAIADZb60i+fNZIuQIAAFEKAAAhAAAAAAAAAAEAAAAAAPoJAAB1bml2ZXJzYWwvZmxhc2hfc2tpbl9zZXR0aW5ncy54bWxQSwECAAAUAAIACAA2W+tIKpYPZ/4CAACXCwAAJgAAAAAAAAABAAAAAADyDAAAdW5pdmVyc2FsL2h0bWxfcHVibGlzaGluZ19zZXR0aW5ncy54bWxQSwECAAAUAAIACAA2W+tItIcUDKABAAAuBgAAHwAAAAAAAAABAAAAAAA0EAAAdW5pdmVyc2FsL2h0bWxfc2tpbl9zZXR0aW5ncy5qc1BLAQIAABQAAgAIADZb60g9PC/RwQAAAOUBAAAaAAAAAAAAAAEAAAAAABESAAB1bml2ZXJzYWwvaTE4bl9wcmVzZXRzLnhtbFBLAQIAABQAAgAIADZb60iUE7MiaQAAAG4AAAAcAAAAAAAAAAEAAAAAAAoTAAB1bml2ZXJzYWwvbG9jYWxfc2V0dGluZ3MueG1sUEsBAgAAFAACAAgARJRXRyO0Tvv7AgAAsAgAABQAAAAAAAAAAQAAAAAArRMAAHVuaXZlcnNhbC9wbGF5ZXIueG1sUEsBAgAAFAACAAgANlvrSDXb2a1oAQAA8wIAACkAAAAAAAAAAQAAAAAA2hYAAHVuaXZlcnNhbC9za2luX2N1c3RvbWl6YXRpb25fc2V0dGluZ3MueG1sUEsBAgAAFAACAAgAN1vrSM2ReemhDgAA8l4AABcAAAAAAAAAAAAAAAAAiRgAAHVuaXZlcnNhbC91bml2ZXJzYWwucG5nUEsBAgAAFAACAAgAN1vrSJXukX5LAAAAawAAABsAAAAAAAAAAQAAAAAAXycAAHVuaXZlcnNhbC91bml2ZXJzYWwucG5nLnhtbFBLBQYAAAAADAAMAIYDAADjJwAAAAA="/>
</p:tagLst>
</file>

<file path=ppt/theme/theme1.xml><?xml version="1.0" encoding="utf-8"?>
<a:theme xmlns:a="http://schemas.openxmlformats.org/drawingml/2006/main" name="1_默认设计模板">
  <a:themeElements>
    <a:clrScheme name="123">
      <a:dk1>
        <a:srgbClr val="C00000"/>
      </a:dk1>
      <a:lt1>
        <a:srgbClr val="5A5A5A"/>
      </a:lt1>
      <a:dk2>
        <a:srgbClr val="7F7F7F"/>
      </a:dk2>
      <a:lt2>
        <a:srgbClr val="FFFFFF"/>
      </a:lt2>
      <a:accent1>
        <a:srgbClr val="404040"/>
      </a:accent1>
      <a:accent2>
        <a:srgbClr val="C00000"/>
      </a:accent2>
      <a:accent3>
        <a:srgbClr val="FFFFFF"/>
      </a:accent3>
      <a:accent4>
        <a:srgbClr val="D9D9D9"/>
      </a:accent4>
      <a:accent5>
        <a:srgbClr val="C00000"/>
      </a:accent5>
      <a:accent6>
        <a:srgbClr val="4D4948"/>
      </a:accent6>
      <a:hlink>
        <a:srgbClr val="7F7F7F"/>
      </a:hlink>
      <a:folHlink>
        <a:srgbClr val="D9D9D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23">
    <a:dk1>
      <a:srgbClr val="C00000"/>
    </a:dk1>
    <a:lt1>
      <a:srgbClr val="5A5A5A"/>
    </a:lt1>
    <a:dk2>
      <a:srgbClr val="7F7F7F"/>
    </a:dk2>
    <a:lt2>
      <a:srgbClr val="FFFFFF"/>
    </a:lt2>
    <a:accent1>
      <a:srgbClr val="404040"/>
    </a:accent1>
    <a:accent2>
      <a:srgbClr val="C00000"/>
    </a:accent2>
    <a:accent3>
      <a:srgbClr val="FFFFFF"/>
    </a:accent3>
    <a:accent4>
      <a:srgbClr val="D9D9D9"/>
    </a:accent4>
    <a:accent5>
      <a:srgbClr val="C00000"/>
    </a:accent5>
    <a:accent6>
      <a:srgbClr val="4D4948"/>
    </a:accent6>
    <a:hlink>
      <a:srgbClr val="7F7F7F"/>
    </a:hlink>
    <a:folHlink>
      <a:srgbClr val="D9D9D9"/>
    </a:folHlink>
  </a:clrScheme>
</a:themeOverride>
</file>

<file path=docProps/app.xml><?xml version="1.0" encoding="utf-8"?>
<Properties xmlns="http://schemas.openxmlformats.org/officeDocument/2006/extended-properties" xmlns:vt="http://schemas.openxmlformats.org/officeDocument/2006/docPropsVTypes">
  <TotalTime>0</TotalTime>
  <Words>5154</Words>
  <Application>Microsoft Office PowerPoint</Application>
  <PresentationFormat>自定义</PresentationFormat>
  <Paragraphs>468</Paragraphs>
  <Slides>38</Slides>
  <Notes>38</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38</vt:i4>
      </vt:variant>
    </vt:vector>
  </HeadingPairs>
  <TitlesOfParts>
    <vt:vector size="44" baseType="lpstr">
      <vt:lpstr>楷体</vt:lpstr>
      <vt:lpstr>微软雅黑</vt:lpstr>
      <vt:lpstr>Arial</vt:lpstr>
      <vt:lpstr>Calibri</vt:lpstr>
      <vt:lpstr>Wingdings</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2017-01-15T16:18:00Z</dcterms:created>
  <dcterms:modified xsi:type="dcterms:W3CDTF">2021-01-05T07:29:35Z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