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5" r:id="rId3"/>
    <p:sldId id="298" r:id="rId4"/>
    <p:sldId id="258" r:id="rId5"/>
    <p:sldId id="259" r:id="rId6"/>
    <p:sldId id="260" r:id="rId7"/>
    <p:sldId id="282" r:id="rId8"/>
    <p:sldId id="262" r:id="rId9"/>
    <p:sldId id="299" r:id="rId10"/>
    <p:sldId id="261" r:id="rId11"/>
    <p:sldId id="286" r:id="rId12"/>
    <p:sldId id="300" r:id="rId13"/>
    <p:sldId id="283" r:id="rId14"/>
    <p:sldId id="288" r:id="rId15"/>
    <p:sldId id="301" r:id="rId16"/>
    <p:sldId id="302" r:id="rId17"/>
    <p:sldId id="289" r:id="rId18"/>
    <p:sldId id="284" r:id="rId19"/>
    <p:sldId id="303" r:id="rId20"/>
    <p:sldId id="304" r:id="rId21"/>
    <p:sldId id="291" r:id="rId22"/>
    <p:sldId id="292" r:id="rId23"/>
    <p:sldId id="290" r:id="rId24"/>
    <p:sldId id="285" r:id="rId25"/>
    <p:sldId id="305" r:id="rId26"/>
    <p:sldId id="293" r:id="rId27"/>
    <p:sldId id="294" r:id="rId28"/>
    <p:sldId id="295" r:id="rId29"/>
    <p:sldId id="297" r:id="rId30"/>
  </p:sldIdLst>
  <p:sldSz cx="12192000" cy="6858000"/>
  <p:notesSz cx="6797675" cy="9928225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-7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5611A23-EE82-4A08-B1E8-96163DB83776}" type="datetimeFigureOut">
              <a:rPr lang="zh-CN" altLang="en-US"/>
              <a:t>2021/1/5</a:t>
            </a:fld>
            <a:endParaRPr lang="en-US" altLang="zh-CN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50D54E3-BF2B-424A-B362-B9E1B7AB2D6A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>
              <a:defRPr/>
            </a:pPr>
            <a:fld id="{987F1F18-7F54-4839-B044-F52CB7C06C85}" type="datetimeFigureOut">
              <a:rPr lang="zh-CN" altLang="en-US"/>
              <a:t>2021/1/5</a:t>
            </a:fld>
            <a:endParaRPr lang="en-US" altLang="zh-CN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3318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>
              <a:defRPr/>
            </a:pPr>
            <a:fld id="{A97777DD-3737-483B-9429-E48A7845507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8ACA0-8C03-4CB4-977A-74BEA49E72DC}" type="slidenum">
              <a:rPr lang="zh-CN" altLang="en-US" smtClean="0"/>
              <a:t>1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432FE4F-CA55-4DA6-A7C6-120B68DA323B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EA427-3EDF-4A6B-ACE6-A97196F2FAAA}" type="slidenum">
              <a:rPr lang="zh-CN" altLang="en-US" smtClean="0"/>
              <a:t>10</a:t>
            </a:fld>
            <a:endParaRPr lang="en-US" altLang="zh-CN"/>
          </a:p>
        </p:txBody>
      </p:sp>
      <p:sp>
        <p:nvSpPr>
          <p:cNvPr id="3481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F94D814-9362-4378-BF29-CE111069D977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10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ADBCA-BE2E-48DC-BB96-AB536AC5B50F}" type="slidenum">
              <a:rPr lang="zh-CN" altLang="en-US" smtClean="0"/>
              <a:t>11</a:t>
            </a:fld>
            <a:endParaRPr lang="en-US" altLang="zh-CN"/>
          </a:p>
        </p:txBody>
      </p:sp>
      <p:sp>
        <p:nvSpPr>
          <p:cNvPr id="3686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5329560-F8CA-418A-94C9-0860214B1072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11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E0CEB-D3FA-47F9-A2B6-9EC0289D2494}" type="slidenum">
              <a:rPr lang="zh-CN" altLang="en-US" smtClean="0"/>
              <a:t>12</a:t>
            </a:fld>
            <a:endParaRPr lang="en-US" altLang="zh-CN"/>
          </a:p>
        </p:txBody>
      </p:sp>
      <p:sp>
        <p:nvSpPr>
          <p:cNvPr id="3891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952A07C-A458-421D-962A-7D4B619F37FE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12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4662C-C0FA-4275-A167-469E83495949}" type="slidenum">
              <a:rPr lang="zh-CN" altLang="en-US" smtClean="0"/>
              <a:t>13</a:t>
            </a:fld>
            <a:endParaRPr lang="en-US" altLang="zh-CN"/>
          </a:p>
        </p:txBody>
      </p:sp>
      <p:sp>
        <p:nvSpPr>
          <p:cNvPr id="4096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9B0B8036-B13C-4F80-994A-BE36562BF714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13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61E0E-FD53-46D5-8E87-61615A4AC62E}" type="slidenum">
              <a:rPr lang="zh-CN" altLang="en-US" smtClean="0"/>
              <a:t>14</a:t>
            </a:fld>
            <a:endParaRPr lang="en-US" altLang="zh-CN"/>
          </a:p>
        </p:txBody>
      </p:sp>
      <p:sp>
        <p:nvSpPr>
          <p:cNvPr id="4301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9A840435-B2C3-49B8-9B21-2246FF47FDD7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14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2452C-D499-47DA-A647-12BDD1D4A1B4}" type="slidenum">
              <a:rPr lang="zh-CN" altLang="en-US" smtClean="0"/>
              <a:t>15</a:t>
            </a:fld>
            <a:endParaRPr lang="en-US" altLang="zh-CN"/>
          </a:p>
        </p:txBody>
      </p:sp>
      <p:sp>
        <p:nvSpPr>
          <p:cNvPr id="450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413579D-1D70-433F-940C-2E74D5CDB795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15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D587-D42C-4A91-81A1-430697797335}" type="slidenum">
              <a:rPr lang="zh-CN" altLang="en-US" smtClean="0"/>
              <a:t>16</a:t>
            </a:fld>
            <a:endParaRPr lang="en-US" altLang="zh-CN"/>
          </a:p>
        </p:txBody>
      </p:sp>
      <p:sp>
        <p:nvSpPr>
          <p:cNvPr id="471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90B0EF2-DC9A-4833-B616-146E2FED2B26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16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EB125-3C46-43D6-86FB-D796B10E39EA}" type="slidenum">
              <a:rPr lang="zh-CN" altLang="en-US" smtClean="0"/>
              <a:t>17</a:t>
            </a:fld>
            <a:endParaRPr lang="en-US" altLang="zh-CN"/>
          </a:p>
        </p:txBody>
      </p:sp>
      <p:sp>
        <p:nvSpPr>
          <p:cNvPr id="4915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223FF55-C1C0-4724-BB59-A2CF0AF16B24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17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EF3D2-4846-4684-A0DB-24E3BF8858D6}" type="slidenum">
              <a:rPr lang="zh-CN" altLang="en-US" smtClean="0"/>
              <a:t>18</a:t>
            </a:fld>
            <a:endParaRPr lang="en-US" altLang="zh-CN"/>
          </a:p>
        </p:txBody>
      </p:sp>
      <p:sp>
        <p:nvSpPr>
          <p:cNvPr id="512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133CAF8-B0E0-4D31-9526-D1E09B4A2A1E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18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1339E-A0E1-4419-8A14-8D245F1FA9B6}" type="slidenum">
              <a:rPr lang="zh-CN" altLang="en-US" smtClean="0"/>
              <a:t>19</a:t>
            </a:fld>
            <a:endParaRPr lang="en-US" altLang="zh-CN"/>
          </a:p>
        </p:txBody>
      </p:sp>
      <p:sp>
        <p:nvSpPr>
          <p:cNvPr id="5325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C72BFF2-79D2-4447-B3CF-8949574DF00F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19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B82F-AC3E-4128-AE2A-831DB804660C}" type="slidenum">
              <a:rPr lang="zh-CN" altLang="en-US" smtClean="0"/>
              <a:t>2</a:t>
            </a:fld>
            <a:endParaRPr lang="en-US" altLang="zh-CN"/>
          </a:p>
        </p:txBody>
      </p:sp>
      <p:sp>
        <p:nvSpPr>
          <p:cNvPr id="1843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F03E154-30B6-4E6C-B292-5FC6CA49527F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0F6AD-5213-4C51-9512-1B62FE0760F4}" type="slidenum">
              <a:rPr lang="zh-CN" altLang="en-US" smtClean="0"/>
              <a:t>20</a:t>
            </a:fld>
            <a:endParaRPr lang="en-US" altLang="zh-CN"/>
          </a:p>
        </p:txBody>
      </p:sp>
      <p:sp>
        <p:nvSpPr>
          <p:cNvPr id="5529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BE456A3-DC73-4891-B4A2-542EBFDAC088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20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8C182-AE85-4CEC-B82D-087FD3049B8E}" type="slidenum">
              <a:rPr lang="zh-CN" altLang="en-US" smtClean="0"/>
              <a:t>21</a:t>
            </a:fld>
            <a:endParaRPr lang="en-US" altLang="zh-CN"/>
          </a:p>
        </p:txBody>
      </p:sp>
      <p:sp>
        <p:nvSpPr>
          <p:cNvPr id="573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279F886-DCB8-488C-A0BB-D1C053A071B3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21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29C2E-176D-4111-9AC7-60673DDD88A0}" type="slidenum">
              <a:rPr lang="zh-CN" altLang="en-US" smtClean="0"/>
              <a:t>22</a:t>
            </a:fld>
            <a:endParaRPr lang="en-US" altLang="zh-CN"/>
          </a:p>
        </p:txBody>
      </p:sp>
      <p:sp>
        <p:nvSpPr>
          <p:cNvPr id="593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23A36DD-B29C-4FBA-B5EE-05AA840E13EA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22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32BD0-B2F8-4515-813F-13AB70C399F1}" type="slidenum">
              <a:rPr lang="zh-CN" altLang="en-US" smtClean="0"/>
              <a:t>23</a:t>
            </a:fld>
            <a:endParaRPr lang="en-US" altLang="zh-CN"/>
          </a:p>
        </p:txBody>
      </p:sp>
      <p:sp>
        <p:nvSpPr>
          <p:cNvPr id="6144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1418702-4E8C-4016-B541-D83E88B263B9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23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A1709-9B61-46EF-A103-8DBF94A77052}" type="slidenum">
              <a:rPr lang="zh-CN" altLang="en-US" smtClean="0"/>
              <a:t>24</a:t>
            </a:fld>
            <a:endParaRPr lang="en-US" altLang="zh-CN"/>
          </a:p>
        </p:txBody>
      </p:sp>
      <p:sp>
        <p:nvSpPr>
          <p:cNvPr id="6349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3492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799713C-8622-45C5-A5CC-772506386DCE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24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1A3A3-C126-43F4-9552-1C28067405AB}" type="slidenum">
              <a:rPr lang="zh-CN" altLang="en-US" smtClean="0"/>
              <a:t>25</a:t>
            </a:fld>
            <a:endParaRPr lang="en-US" altLang="zh-CN"/>
          </a:p>
        </p:txBody>
      </p:sp>
      <p:sp>
        <p:nvSpPr>
          <p:cNvPr id="655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5540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5CDEE04-AC91-4E6C-8307-39D8B5D73248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25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57624-D5B4-4AD7-B6D5-EE9CF6F4FC07}" type="slidenum">
              <a:rPr lang="zh-CN" altLang="en-US" smtClean="0"/>
              <a:t>26</a:t>
            </a:fld>
            <a:endParaRPr lang="en-US" altLang="zh-CN"/>
          </a:p>
        </p:txBody>
      </p:sp>
      <p:sp>
        <p:nvSpPr>
          <p:cNvPr id="6758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C511BDF-567C-4ECC-95AA-5CB77CA74FC0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26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33A05-56BC-4FE4-A7DC-A2830A254E6A}" type="slidenum">
              <a:rPr lang="zh-CN" altLang="en-US" smtClean="0"/>
              <a:t>27</a:t>
            </a:fld>
            <a:endParaRPr lang="en-US" altLang="zh-CN"/>
          </a:p>
        </p:txBody>
      </p:sp>
      <p:sp>
        <p:nvSpPr>
          <p:cNvPr id="6963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963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BD1731A-CDFF-4630-AA18-6436B162E1A8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27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AE52D-B9A8-4B26-B15F-52EC4AFA19C7}" type="slidenum">
              <a:rPr lang="zh-CN" altLang="en-US" smtClean="0"/>
              <a:t>28</a:t>
            </a:fld>
            <a:endParaRPr lang="en-US" altLang="zh-CN"/>
          </a:p>
        </p:txBody>
      </p:sp>
      <p:sp>
        <p:nvSpPr>
          <p:cNvPr id="7168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68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A4D8D88-83DA-45A4-A8D5-3738DB46C581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28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514C9-93AE-47A8-B372-0CBEE4523186}" type="slidenum">
              <a:rPr lang="zh-CN" altLang="en-US" smtClean="0"/>
              <a:t>29</a:t>
            </a:fld>
            <a:endParaRPr lang="en-US" altLang="zh-CN"/>
          </a:p>
        </p:txBody>
      </p:sp>
      <p:sp>
        <p:nvSpPr>
          <p:cNvPr id="737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3732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7C00A06-F744-42B2-ABC4-86DB549C6B22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29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C0DE1-D38B-4A23-A0CF-4A7FF25C02B9}" type="slidenum">
              <a:rPr lang="zh-CN" altLang="en-US" smtClean="0"/>
              <a:t>3</a:t>
            </a:fld>
            <a:endParaRPr lang="en-US" altLang="zh-CN"/>
          </a:p>
        </p:txBody>
      </p:sp>
      <p:sp>
        <p:nvSpPr>
          <p:cNvPr id="2048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ED73B970-BF39-422C-8A5D-CA33DB45F9D6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3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03FA0-341F-46FE-9FB7-67EDBC550DA6}" type="slidenum">
              <a:rPr lang="zh-CN" altLang="en-US" smtClean="0"/>
              <a:t>4</a:t>
            </a:fld>
            <a:endParaRPr lang="en-US" altLang="zh-CN"/>
          </a:p>
        </p:txBody>
      </p:sp>
      <p:sp>
        <p:nvSpPr>
          <p:cNvPr id="225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ADA1D69-4E80-4B0C-AA4D-BB02A6E9F664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4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F9190-328D-46D8-B806-C1B69C9E82C7}" type="slidenum">
              <a:rPr lang="zh-CN" altLang="en-US" smtClean="0"/>
              <a:t>5</a:t>
            </a:fld>
            <a:endParaRPr lang="en-US" altLang="zh-CN"/>
          </a:p>
        </p:txBody>
      </p:sp>
      <p:sp>
        <p:nvSpPr>
          <p:cNvPr id="2457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2DB0D8C-9DD0-4F26-90BC-3DF64A9B1780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F343E-4496-4D92-AA29-0DEFC3CDFE05}" type="slidenum">
              <a:rPr lang="zh-CN" altLang="en-US" smtClean="0"/>
              <a:t>6</a:t>
            </a:fld>
            <a:endParaRPr lang="en-US" altLang="zh-CN"/>
          </a:p>
        </p:txBody>
      </p:sp>
      <p:sp>
        <p:nvSpPr>
          <p:cNvPr id="2662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D0B9844-78BE-431B-A37D-3442EEFB62AC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6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CAF75-3983-49A8-BC0D-C5793DF62FBC}" type="slidenum">
              <a:rPr lang="zh-CN" altLang="en-US" smtClean="0"/>
              <a:t>7</a:t>
            </a:fld>
            <a:endParaRPr lang="en-US" altLang="zh-CN"/>
          </a:p>
        </p:txBody>
      </p:sp>
      <p:sp>
        <p:nvSpPr>
          <p:cNvPr id="2867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8C9ED4FC-8E21-4BA9-A113-EEAA52048B54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7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87D65-99D6-41AF-AB05-DE314AF2926D}" type="slidenum">
              <a:rPr lang="zh-CN" altLang="en-US" smtClean="0"/>
              <a:t>8</a:t>
            </a:fld>
            <a:endParaRPr lang="en-US" altLang="zh-CN"/>
          </a:p>
        </p:txBody>
      </p:sp>
      <p:sp>
        <p:nvSpPr>
          <p:cNvPr id="307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0DB059D4-A089-44C6-902B-923BD8C3CFA0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8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07D36-1781-481E-9591-0943D15A26B7}" type="slidenum">
              <a:rPr lang="zh-CN" altLang="en-US" smtClean="0"/>
              <a:t>9</a:t>
            </a:fld>
            <a:endParaRPr lang="en-US" altLang="zh-CN"/>
          </a:p>
        </p:txBody>
      </p:sp>
      <p:sp>
        <p:nvSpPr>
          <p:cNvPr id="327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603E749-3962-4698-B854-7F58DAD5926B}" type="slidenum">
              <a:rPr lang="zh-CN" altLang="en-US"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9</a:t>
            </a:fld>
            <a:endParaRPr lang="en-US" altLang="zh-CN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D55C75-53AE-4999-B215-440D27765B1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AB2EC56-0C3E-411B-B69F-DF9A37A7A7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C57EEF6-805D-445F-A9C8-3A57EEC33AD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1F1FC73-0583-4EB7-BED7-201D6D9B2F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 r="426"/>
          <a:stretch>
            <a:fillRect/>
          </a:stretch>
        </p:blipFill>
        <p:spPr bwMode="auto">
          <a:xfrm>
            <a:off x="2166938" y="5168900"/>
            <a:ext cx="100250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5986463"/>
            <a:ext cx="1219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8"/>
          <p:cNvSpPr txBox="1"/>
          <p:nvPr userDrawn="1"/>
        </p:nvSpPr>
        <p:spPr>
          <a:xfrm>
            <a:off x="10007600" y="382588"/>
            <a:ext cx="2074863" cy="3825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三会一课党建</a:t>
            </a:r>
            <a:r>
              <a:rPr lang="en-US" altLang="zh-CN" sz="189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PPT</a:t>
            </a:r>
            <a:endParaRPr lang="zh-CN" altLang="en-US" sz="189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5" name="Freeform 29"/>
          <p:cNvSpPr/>
          <p:nvPr userDrawn="1"/>
        </p:nvSpPr>
        <p:spPr bwMode="auto">
          <a:xfrm>
            <a:off x="215900" y="260350"/>
            <a:ext cx="784225" cy="700088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6012" tIns="48006" rIns="96012" bIns="48006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90">
              <a:latin typeface="+mn-lt"/>
              <a:ea typeface="+mn-ea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981075" y="269875"/>
            <a:ext cx="1931988" cy="512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3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中国共产党</a:t>
            </a:r>
          </a:p>
        </p:txBody>
      </p:sp>
      <p:sp>
        <p:nvSpPr>
          <p:cNvPr id="7" name="文本框 11"/>
          <p:cNvSpPr txBox="1"/>
          <p:nvPr userDrawn="1"/>
        </p:nvSpPr>
        <p:spPr>
          <a:xfrm>
            <a:off x="1023938" y="777875"/>
            <a:ext cx="19621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5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Communist Party of China</a:t>
            </a:r>
            <a:endParaRPr lang="zh-CN" altLang="en-US" sz="1105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2"/>
          <p:cNvCxnSpPr/>
          <p:nvPr userDrawn="1"/>
        </p:nvCxnSpPr>
        <p:spPr>
          <a:xfrm>
            <a:off x="1055688" y="769938"/>
            <a:ext cx="10987087" cy="0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 r="426"/>
          <a:stretch>
            <a:fillRect/>
          </a:stretch>
        </p:blipFill>
        <p:spPr bwMode="auto">
          <a:xfrm>
            <a:off x="2166938" y="5168900"/>
            <a:ext cx="100250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5986463"/>
            <a:ext cx="1219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762315-535E-43E4-94FD-976437C7772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143A64C-4748-49B6-9356-B4EA493437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EE8279-DB5F-4A62-8746-9A5EAB167B7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4D730F-6338-46F1-958D-BF9D560E37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3F6028-30C6-426D-88BA-6D517C18B39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0FE7D3-6373-4BB1-8896-75ADC101CC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254721E-52B3-470B-8047-46A225E9590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79E8E0-1A6B-4740-8481-A0325F90AD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B539EE-BADD-4810-9966-B25BC11967C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DFF2471-60CC-4C4F-83F9-7A78F59B98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D384AE-D5F3-41B4-AB29-00469B94072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47B1AD-96DE-4738-B476-17B13E9E58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r="14801"/>
          <a:stretch>
            <a:fillRect/>
          </a:stretch>
        </p:blipFill>
        <p:spPr bwMode="auto">
          <a:xfrm>
            <a:off x="1804988" y="4608513"/>
            <a:ext cx="103870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41863" y="3192463"/>
            <a:ext cx="36782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rgbClr val="C00000"/>
                </a:solidFill>
                <a:latin typeface="+mn-ea"/>
                <a:ea typeface="+mn-ea"/>
                <a:cs typeface="+mn-ea"/>
                <a:sym typeface="+mn-lt"/>
              </a:rPr>
              <a:t>如何成为一名合格的共产党员？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26787" y="1845809"/>
            <a:ext cx="7561263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0" b="1">
                <a:gradFill>
                  <a:gsLst>
                    <a:gs pos="28000">
                      <a:srgbClr val="C00000"/>
                    </a:gs>
                    <a:gs pos="67000">
                      <a:srgbClr val="C00000"/>
                    </a:gs>
                    <a:gs pos="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三会一课</a:t>
            </a:r>
            <a:r>
              <a:rPr lang="en-US" altLang="zh-CN" sz="8000" b="1">
                <a:gradFill>
                  <a:gsLst>
                    <a:gs pos="28000">
                      <a:srgbClr val="C00000"/>
                    </a:gs>
                    <a:gs pos="67000">
                      <a:srgbClr val="C00000"/>
                    </a:gs>
                    <a:gs pos="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8000" b="1">
              <a:gradFill>
                <a:gsLst>
                  <a:gs pos="28000">
                    <a:srgbClr val="C00000"/>
                  </a:gs>
                  <a:gs pos="67000">
                    <a:srgbClr val="C00000"/>
                  </a:gs>
                  <a:gs pos="0">
                    <a:srgbClr val="FFC000"/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13200" y="1073150"/>
            <a:ext cx="5672138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基层党支部党建工作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611688" y="3997325"/>
            <a:ext cx="4271962" cy="6699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sym typeface="+mn-lt"/>
              </a:rPr>
              <a:t>***党委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671175" y="3679825"/>
            <a:ext cx="7858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223500" y="4171950"/>
            <a:ext cx="4492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883650" y="4667250"/>
            <a:ext cx="458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342438" y="5153025"/>
            <a:ext cx="381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1508553" y="894151"/>
            <a:ext cx="1702724" cy="17027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3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4" name="任意多边形 50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68350" y="3068638"/>
            <a:ext cx="24431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0" y="5656263"/>
            <a:ext cx="12192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 bwMode="auto">
          <a:xfrm>
            <a:off x="6042025" y="-17875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099" grpId="0" bldLvl="0" autoUpdateAnimBg="0"/>
      <p:bldP spid="4099" grpId="1" bldLvl="0" autoUpdateAnimBg="0"/>
      <p:bldP spid="4099" grpId="2" bldLvl="0" autoUpdateAnimBg="0"/>
      <p:bldP spid="4099" grpId="3"/>
      <p:bldP spid="5" grpId="0" bldLvl="0" autoUpdateAnimBg="0"/>
      <p:bldP spid="5" grpId="1" bldLvl="0" autoUpdateAnimBg="0"/>
      <p:bldP spid="5" grpId="2" bldLvl="0" autoUpdateAnimBg="0"/>
      <p:bldP spid="6" grpId="0" bldLvl="0" autoUpdateAnimBg="0"/>
      <p:bldP spid="6" grpId="1" bldLvl="0" autoUpdateAnimBg="0"/>
      <p:bldP spid="6" grpId="2" bldLvl="0" autoUpdateAnimBg="0"/>
      <p:bldP spid="6" grpId="3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5950" y="1449388"/>
            <a:ext cx="110998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支部党员大会</a:t>
            </a: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基本程序</a:t>
            </a:r>
            <a:endParaRPr lang="zh-CN" altLang="en-US" sz="3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852025" y="3424238"/>
            <a:ext cx="1571625" cy="121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宣布表决结果，形成支部大会决议。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753225" y="3424238"/>
            <a:ext cx="1687513" cy="121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党员围绕议题进行民主讨论和表决。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683000" y="3424238"/>
            <a:ext cx="2119313" cy="1589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会议主持人报告党员出、缺席情况，宣布会议议题，开始开会。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04863" y="3424238"/>
            <a:ext cx="1927225" cy="8016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选定议题，提前通知全体党员。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63750" y="1701800"/>
            <a:ext cx="27749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箭头: V 形 1"/>
          <p:cNvSpPr/>
          <p:nvPr/>
        </p:nvSpPr>
        <p:spPr>
          <a:xfrm>
            <a:off x="3078163" y="3519488"/>
            <a:ext cx="279400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950" y="2286000"/>
            <a:ext cx="2311400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4888" y="2286000"/>
            <a:ext cx="2311400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73825" y="2286000"/>
            <a:ext cx="2312988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04350" y="2286000"/>
            <a:ext cx="2311400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箭头: V 形 13"/>
          <p:cNvSpPr/>
          <p:nvPr/>
        </p:nvSpPr>
        <p:spPr>
          <a:xfrm>
            <a:off x="6026150" y="3519488"/>
            <a:ext cx="279400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5" name="箭头: V 形 14"/>
          <p:cNvSpPr/>
          <p:nvPr/>
        </p:nvSpPr>
        <p:spPr>
          <a:xfrm>
            <a:off x="8955088" y="3519488"/>
            <a:ext cx="279400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76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1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24656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2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26313" y="2579688"/>
            <a:ext cx="741362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3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19016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4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/>
      <p:bldP spid="8198" grpId="0"/>
      <p:bldP spid="8200" grpId="0"/>
      <p:bldP spid="8202" grpId="0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22375" y="3629025"/>
            <a:ext cx="8027988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讨论、审批新党员的发展和预备党员的转正。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195513"/>
            <a:ext cx="10040937" cy="417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定期听取、讨论和审查支部委员会的工作报告，对支部委员会工作进行审查和监督。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1263" y="2714625"/>
            <a:ext cx="10163175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讨论并决定党支部的重大问题。如传达、学习党的路线、方针、政策和上级党组织的决议、指示，根据本单位的实际情况，讨论和制定贯彻 执行的计划和措施。</a:t>
            </a: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7449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支部党员大会职能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26218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290353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2463" y="370363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22375" y="4244975"/>
            <a:ext cx="80279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spcBef>
                <a:spcPct val="4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讨论、决定对党员的表彰和处分。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652463" y="426878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11263" y="4876800"/>
            <a:ext cx="10152062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选举产生新的支部委员会和出席上级党的代表大会、代表会议的代表，增补和撤销党支部委员。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52463" y="49514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22375" y="4119563"/>
            <a:ext cx="8027988" cy="433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大会决议必须经过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应到会正式党员半数以上通过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，才有效。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354263"/>
            <a:ext cx="10040937" cy="7493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支部党员大会由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党支部委员会召集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党支部书记主持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，一般为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三个月召开一次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。如有特殊情况需要推迟举行，支部委员会必须向上级党组织报告说明。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1263" y="3406775"/>
            <a:ext cx="8836025" cy="376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spcBef>
                <a:spcPct val="4000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正式开会时，必须要有支部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半数以上的有表决权的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正式党员参加，方可开会。</a:t>
            </a:r>
            <a:endParaRPr lang="en-US" altLang="zh-CN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支部党员大会有关规定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4876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343376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2463" y="4203700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975" y="735013"/>
            <a:ext cx="638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: 对角圆角 1"/>
          <p:cNvSpPr/>
          <p:nvPr/>
        </p:nvSpPr>
        <p:spPr>
          <a:xfrm flipH="1">
            <a:off x="3446463" y="1582738"/>
            <a:ext cx="5416550" cy="2830512"/>
          </a:xfrm>
          <a:prstGeom prst="round2DiagRect">
            <a:avLst>
              <a:gd name="adj1" fmla="val 14182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3" name="箭头: 五边形 2"/>
          <p:cNvSpPr/>
          <p:nvPr/>
        </p:nvSpPr>
        <p:spPr>
          <a:xfrm rot="5400000">
            <a:off x="3725069" y="1629569"/>
            <a:ext cx="1184275" cy="86201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2738" y="2968625"/>
            <a:ext cx="42402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支部委员会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6988" y="1468438"/>
            <a:ext cx="960437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5400" b="1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07063" y="1928813"/>
            <a:ext cx="8699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utoUpdateAnimBg="0"/>
      <p:bldP spid="5" grpId="1" bldLvl="0" autoUpdateAnimBg="0"/>
      <p:bldP spid="5" grpId="2" bldLvl="0" autoUpdateAnimBg="0"/>
      <p:bldP spid="5" grpId="3"/>
      <p:bldP spid="6" grpId="0" bldLvl="0" autoUpdateAnimBg="0"/>
      <p:bldP spid="6" grpId="1" bldLvl="0" autoUpdateAnimBg="0"/>
      <p:bldP spid="6" grpId="2" bldLvl="0" autoUpdateAnimBg="0"/>
      <p:bldP spid="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788" y="2420938"/>
            <a:ext cx="88074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algn="ctr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支部委员会是支部党员大会闭会期间的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ea"/>
              <a:sym typeface="+mn-lt"/>
            </a:endParaRPr>
          </a:p>
          <a:p>
            <a:pPr marL="0" indent="0" algn="ctr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领导机构</a:t>
            </a: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，负责党支部的日常工作，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ea"/>
              <a:sym typeface="+mn-lt"/>
            </a:endParaRPr>
          </a:p>
          <a:p>
            <a:pPr marL="0" indent="0" algn="ctr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是</a:t>
            </a:r>
            <a:r>
              <a:rPr lang="zh-CN" altLang="en-US" sz="3600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党支部的核心</a:t>
            </a: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。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支部委员会简介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5950" y="1449388"/>
            <a:ext cx="110998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支部委员会</a:t>
            </a: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基本程序</a:t>
            </a:r>
            <a:endParaRPr lang="zh-CN" altLang="en-US" sz="3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912225" y="3424238"/>
            <a:ext cx="2468563" cy="121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整理支委会作出的决议或决定及会议记录，及时存档备查。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759325" y="3424238"/>
            <a:ext cx="3163888" cy="1589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召开会议。主持人向到会人员报告会议议题和议程，集体讨论，形成决议，对落实决定事项作出明确分工。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41375" y="3424238"/>
            <a:ext cx="3036888" cy="1589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会前准备。确定议题、开会时间、地点,向全体支部委员通报情况，每一位支部委员作好参加会议的准备。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63750" y="1701800"/>
            <a:ext cx="27749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箭头: V 形 1"/>
          <p:cNvSpPr/>
          <p:nvPr/>
        </p:nvSpPr>
        <p:spPr>
          <a:xfrm>
            <a:off x="4203700" y="3519488"/>
            <a:ext cx="277813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950" y="2286000"/>
            <a:ext cx="3487738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97400" y="2286000"/>
            <a:ext cx="3487738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78850" y="2286000"/>
            <a:ext cx="3136900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箭头: V 形 13"/>
          <p:cNvSpPr/>
          <p:nvPr/>
        </p:nvSpPr>
        <p:spPr>
          <a:xfrm>
            <a:off x="8194675" y="3519488"/>
            <a:ext cx="277813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89138" y="2579688"/>
            <a:ext cx="741362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1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0588" y="2579688"/>
            <a:ext cx="741362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2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7741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3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/>
      <p:bldP spid="8200" grpId="0"/>
      <p:bldP spid="8202" grpId="0"/>
      <p:bldP spid="2" grpId="0" animBg="1"/>
      <p:bldP spid="3" grpId="0" animBg="1"/>
      <p:bldP spid="11" grpId="0" animBg="1"/>
      <p:bldP spid="12" grpId="0" animBg="1"/>
      <p:bldP spid="14" grpId="0" animBg="1"/>
      <p:bldP spid="4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420938"/>
            <a:ext cx="10040937" cy="417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支部委员会一般</a:t>
            </a:r>
            <a:r>
              <a:rPr lang="zh-CN" altLang="en-US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每月召开一次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，根据需要也可以随时召开。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1263" y="3440113"/>
            <a:ext cx="10025062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ct val="4000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召开支委扩大会议，要有</a:t>
            </a:r>
            <a:r>
              <a:rPr lang="zh-CN" altLang="en-US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超过半数的支委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参加。列席会议的同志在会上可以发表意见，但没有表决权。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支部委员会有关规定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4876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37576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22375" y="4014788"/>
            <a:ext cx="8027988" cy="433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讨论研究党员教育、管理的措施，发展党员以及对党员的奖惩问题；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322513"/>
            <a:ext cx="10040937" cy="417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学习重要文件、资料；讨论研究贯彻执行党的路线、方针、政策和上级党组织的指示、决议和措施；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1263" y="3032125"/>
            <a:ext cx="10163175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讨论制定加强党支部组织、思想、制度、作风建设的措施；讨论制定支部工作计划和重要活动安排、讨论修改支部工作总结和报告；</a:t>
            </a: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7449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支部委员会职能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38918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3078163"/>
            <a:ext cx="277812" cy="28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2463" y="4016375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22375" y="4578350"/>
            <a:ext cx="100139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spcBef>
                <a:spcPct val="4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研究讨论群众工作，包括群众的思想政治工作，以及工会、共青团工作中的有关问题；其他需要支委会讨论的问题。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652463" y="4603750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975" y="735013"/>
            <a:ext cx="638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: 对角圆角 1"/>
          <p:cNvSpPr/>
          <p:nvPr/>
        </p:nvSpPr>
        <p:spPr>
          <a:xfrm flipH="1">
            <a:off x="3446463" y="1582738"/>
            <a:ext cx="5416550" cy="2830512"/>
          </a:xfrm>
          <a:prstGeom prst="round2DiagRect">
            <a:avLst>
              <a:gd name="adj1" fmla="val 14182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3" name="箭头: 五边形 2"/>
          <p:cNvSpPr/>
          <p:nvPr/>
        </p:nvSpPr>
        <p:spPr>
          <a:xfrm rot="5400000">
            <a:off x="3725069" y="1629569"/>
            <a:ext cx="1184275" cy="86201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2738" y="2968625"/>
            <a:ext cx="42402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党小组会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6988" y="1468438"/>
            <a:ext cx="960437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5400" b="1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07063" y="1928813"/>
            <a:ext cx="8699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utoUpdateAnimBg="0"/>
      <p:bldP spid="5" grpId="1" bldLvl="0" autoUpdateAnimBg="0"/>
      <p:bldP spid="5" grpId="2" bldLvl="0" autoUpdateAnimBg="0"/>
      <p:bldP spid="5" grpId="3"/>
      <p:bldP spid="6" grpId="0" bldLvl="0" autoUpdateAnimBg="0"/>
      <p:bldP spid="6" grpId="1" bldLvl="0" autoUpdateAnimBg="0"/>
      <p:bldP spid="6" grpId="2" bldLvl="0" autoUpdateAnimBg="0"/>
      <p:bldP spid="6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788" y="2420938"/>
            <a:ext cx="88074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      在党的支部里面，根据党员的数量、分布情况以及工作、生产、学习等实际需要划分党小组，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是为了具体的组织、推动和指导每个党员的日常活动，保证党的指示和决议的贯彻落实。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      党小组是党支部的组成部分，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而</a:t>
            </a:r>
            <a:r>
              <a:rPr lang="zh-CN" altLang="en-US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不是党的一级组织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。党员数量少的党支部，也可以不划分党小组。</a:t>
            </a: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党小组简介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65238"/>
            <a:ext cx="6207125" cy="422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 anchorCtr="1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          目录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7561263" y="1265238"/>
            <a:ext cx="3622675" cy="67468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三会一课是什么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7561263" y="2154238"/>
            <a:ext cx="3622675" cy="6731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支部党员大会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7561263" y="3043238"/>
            <a:ext cx="3622675" cy="6731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支部委员会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7561263" y="3930650"/>
            <a:ext cx="3622675" cy="6746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党小组会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7561263" y="4819650"/>
            <a:ext cx="3622675" cy="6746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党课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729413" y="1265238"/>
            <a:ext cx="655637" cy="67468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729413" y="2154238"/>
            <a:ext cx="655637" cy="6731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729413" y="3043238"/>
            <a:ext cx="655637" cy="6731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729413" y="3930650"/>
            <a:ext cx="655637" cy="6746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6729413" y="4819650"/>
            <a:ext cx="655637" cy="6746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3815" y="1840599"/>
            <a:ext cx="2764508" cy="2764510"/>
            <a:chOff x="3851921" y="107991"/>
            <a:chExt cx="1792566" cy="179256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3" name="任意多边形 50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6" grpId="2" bldLvl="0" autoUpdateAnimBg="0"/>
      <p:bldP spid="6" grpId="3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8748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党小组长的职责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69963" y="2435225"/>
            <a:ext cx="1052830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ea typeface="微软雅黑" panose="020B0503020204020204" pitchFamily="34" charset="-122"/>
              </a:rPr>
              <a:t>一、按照党支部的要求，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组织好党员的学习</a:t>
            </a:r>
            <a:r>
              <a:rPr lang="zh-CN" altLang="en-US" sz="2800">
                <a:ea typeface="微软雅黑" panose="020B0503020204020204" pitchFamily="34" charset="-122"/>
              </a:rPr>
              <a:t>；</a:t>
            </a:r>
            <a:endParaRPr lang="en-US" altLang="zh-CN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二、组织党员贯彻执行支部的决议和上级指示，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分配党员的工作，指导党员的活动</a:t>
            </a:r>
            <a:r>
              <a:rPr lang="zh-CN" altLang="en-US" sz="2800">
                <a:ea typeface="微软雅黑" panose="020B0503020204020204" pitchFamily="34" charset="-122"/>
              </a:rPr>
              <a:t>；                             </a:t>
            </a:r>
            <a:endParaRPr lang="en-US" altLang="zh-CN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三、按时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召集和主持好党小组会</a:t>
            </a:r>
            <a:r>
              <a:rPr lang="zh-CN" altLang="en-US" sz="2800">
                <a:ea typeface="微软雅黑" panose="020B0503020204020204" pitchFamily="34" charset="-122"/>
              </a:rPr>
              <a:t>，严格党的组织生活；</a:t>
            </a:r>
            <a:endParaRPr lang="en-US" altLang="zh-CN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四、组织党员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做群众工作</a:t>
            </a:r>
            <a:r>
              <a:rPr lang="zh-CN" altLang="en-US" sz="2800">
                <a:ea typeface="微软雅黑" panose="020B0503020204020204" pitchFamily="34" charset="-122"/>
              </a:rPr>
              <a:t>，及时反映群众的要求和意见；</a:t>
            </a:r>
            <a:endParaRPr lang="en-US" altLang="zh-CN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五、</a:t>
            </a:r>
            <a:r>
              <a:rPr lang="zh-CN" altLang="en-US" sz="2800">
                <a:solidFill>
                  <a:srgbClr val="C00000"/>
                </a:solidFill>
                <a:ea typeface="微软雅黑" panose="020B0503020204020204" pitchFamily="34" charset="-122"/>
              </a:rPr>
              <a:t>做好党员的思想政治工作</a:t>
            </a:r>
            <a:r>
              <a:rPr lang="zh-CN" altLang="en-US" sz="2800">
                <a:ea typeface="微软雅黑" panose="020B0503020204020204" pitchFamily="34" charset="-122"/>
              </a:rPr>
              <a:t>，及时向党支部反映本小组的情况；</a:t>
            </a:r>
            <a:endParaRPr lang="en-US" altLang="zh-CN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六、按时收缴党费。</a:t>
            </a:r>
            <a:endParaRPr lang="en-US" altLang="zh-CN" sz="28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22375" y="4119563"/>
            <a:ext cx="8027988" cy="433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党小组会由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党小组长负责召集、主持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354263"/>
            <a:ext cx="10040937" cy="7493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党小组会一般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每月召开一至两次</a:t>
            </a:r>
            <a:endParaRPr lang="zh-CN" altLang="en-US" sz="14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1263" y="3146425"/>
            <a:ext cx="9894887" cy="6794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spcBef>
                <a:spcPct val="4000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党小组会的内容一般围绕党的中心工作和党支部的近期工作，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结合本小组的实际情况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确定，每次解决一两个问题</a:t>
            </a:r>
            <a:endParaRPr lang="en-US" altLang="zh-CN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党小组会有关规定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4876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334486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2463" y="4203700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95388" y="3432175"/>
            <a:ext cx="8027987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党员汇报思想和工作情况；开展批评与自我批评。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195513"/>
            <a:ext cx="10040937" cy="417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组织党员学习。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22375" y="2808288"/>
            <a:ext cx="10152063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研究如何贯彻执行支部决议和各项工作任务。</a:t>
            </a: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7449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党小组会主要内容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26218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290353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2463" y="350678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22375" y="4102100"/>
            <a:ext cx="8027988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spcBef>
                <a:spcPct val="4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研究选举和发展党员工作；评选优秀党员。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652463" y="4102100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22375" y="4727575"/>
            <a:ext cx="101520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讨论对党员的处分等党务工作事项。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52463" y="4808538"/>
            <a:ext cx="277812" cy="28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5950" y="1449388"/>
            <a:ext cx="110998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党小组会</a:t>
            </a: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基本程序</a:t>
            </a:r>
            <a:endParaRPr lang="zh-CN" altLang="en-US" sz="3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936038" y="3424238"/>
            <a:ext cx="2547937" cy="1589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指定专人负责做好记录，记录本由党小组长负责保存，党小组长要及时将会议情况向支部汇报。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264275" y="3424238"/>
            <a:ext cx="1687513" cy="121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根据讨论情况，制定切实可行的措施。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683000" y="3424238"/>
            <a:ext cx="1725613" cy="121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抓住中心内容讨论，力求统一思想；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04863" y="3424238"/>
            <a:ext cx="1927225" cy="1549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会前与党支部沟通，确定内容、方法，通知党员做好准备；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63750" y="1701800"/>
            <a:ext cx="27749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箭头: V 形 1"/>
          <p:cNvSpPr/>
          <p:nvPr/>
        </p:nvSpPr>
        <p:spPr>
          <a:xfrm>
            <a:off x="3078163" y="3519488"/>
            <a:ext cx="279400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950" y="2286000"/>
            <a:ext cx="2311400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4888" y="2286000"/>
            <a:ext cx="1966912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4575" y="2286000"/>
            <a:ext cx="1966913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2675" y="2286000"/>
            <a:ext cx="3013075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箭头: V 形 13"/>
          <p:cNvSpPr/>
          <p:nvPr/>
        </p:nvSpPr>
        <p:spPr>
          <a:xfrm>
            <a:off x="5657850" y="3519488"/>
            <a:ext cx="277813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5" name="箭头: V 形 14"/>
          <p:cNvSpPr/>
          <p:nvPr/>
        </p:nvSpPr>
        <p:spPr>
          <a:xfrm>
            <a:off x="8243888" y="3519488"/>
            <a:ext cx="277812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76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1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24656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2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37350" y="2579688"/>
            <a:ext cx="741363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3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839325" y="2579688"/>
            <a:ext cx="741363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4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/>
      <p:bldP spid="8198" grpId="0"/>
      <p:bldP spid="8200" grpId="0"/>
      <p:bldP spid="8202" grpId="0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975" y="735013"/>
            <a:ext cx="638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: 对角圆角 1"/>
          <p:cNvSpPr/>
          <p:nvPr/>
        </p:nvSpPr>
        <p:spPr>
          <a:xfrm flipH="1">
            <a:off x="3446463" y="1582738"/>
            <a:ext cx="5416550" cy="2830512"/>
          </a:xfrm>
          <a:prstGeom prst="round2DiagRect">
            <a:avLst>
              <a:gd name="adj1" fmla="val 14182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3" name="箭头: 五边形 2"/>
          <p:cNvSpPr/>
          <p:nvPr/>
        </p:nvSpPr>
        <p:spPr>
          <a:xfrm rot="5400000">
            <a:off x="3725069" y="1629569"/>
            <a:ext cx="1184275" cy="86201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2738" y="2968625"/>
            <a:ext cx="42402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党课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6988" y="1468438"/>
            <a:ext cx="960437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5400" b="1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07063" y="1928813"/>
            <a:ext cx="8699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utoUpdateAnimBg="0"/>
      <p:bldP spid="5" grpId="1" bldLvl="0" autoUpdateAnimBg="0"/>
      <p:bldP spid="5" grpId="2" bldLvl="0" autoUpdateAnimBg="0"/>
      <p:bldP spid="5" grpId="3"/>
      <p:bldP spid="6" grpId="0" bldLvl="0" autoUpdateAnimBg="0"/>
      <p:bldP spid="6" grpId="1" bldLvl="0" autoUpdateAnimBg="0"/>
      <p:bldP spid="6" grpId="2" bldLvl="0" autoUpdateAnimBg="0"/>
      <p:bldP spid="6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788" y="2420938"/>
            <a:ext cx="88074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、党课是以上课讲授的形式进行</a:t>
            </a:r>
            <a:r>
              <a:rPr lang="zh-CN" altLang="en-US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党的基本知识教育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b="1">
              <a:latin typeface="+mn-lt"/>
              <a:ea typeface="+mn-ea"/>
              <a:cs typeface="+mn-ea"/>
              <a:sym typeface="+mn-lt"/>
            </a:endParaRPr>
          </a:p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、党课是中国共产党对党员和申请入党的积极分子进行</a:t>
            </a:r>
            <a:r>
              <a:rPr lang="zh-CN" altLang="en-US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教育的重要方式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b="1">
              <a:latin typeface="+mn-lt"/>
              <a:ea typeface="+mn-ea"/>
              <a:cs typeface="+mn-ea"/>
              <a:sym typeface="+mn-lt"/>
            </a:endParaRPr>
          </a:p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、党的各级组织通过党课，定期向党员和入党积极分子宣传党的路线、方针、政策，进行党性、党纪和党的基本知识教育。</a:t>
            </a:r>
            <a:endParaRPr lang="en-US" altLang="zh-CN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党课简介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5950" y="1449388"/>
            <a:ext cx="110998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党课</a:t>
            </a: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基本程序</a:t>
            </a:r>
            <a:endParaRPr lang="zh-CN" altLang="en-US" sz="3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113838" y="3424238"/>
            <a:ext cx="2468562" cy="8016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课后消化，组织讨论或测试。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224463" y="3614738"/>
            <a:ext cx="2278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集中组织党员听课。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41375" y="3424238"/>
            <a:ext cx="3036888" cy="1176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课前准备。确定课题和讲课时间；精选课教员，认真备课。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63750" y="1701800"/>
            <a:ext cx="27749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箭头: V 形 1"/>
          <p:cNvSpPr/>
          <p:nvPr/>
        </p:nvSpPr>
        <p:spPr>
          <a:xfrm>
            <a:off x="4203700" y="3519488"/>
            <a:ext cx="277813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950" y="2286000"/>
            <a:ext cx="3487738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97400" y="2286000"/>
            <a:ext cx="3487738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78850" y="2286000"/>
            <a:ext cx="3136900" cy="2949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箭头: V 形 13"/>
          <p:cNvSpPr/>
          <p:nvPr/>
        </p:nvSpPr>
        <p:spPr>
          <a:xfrm>
            <a:off x="8194675" y="3519488"/>
            <a:ext cx="277813" cy="4746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89138" y="2579688"/>
            <a:ext cx="741362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1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0588" y="2579688"/>
            <a:ext cx="741362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2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77413" y="2579688"/>
            <a:ext cx="739775" cy="741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latin typeface="Agency FB" panose="020B0503020202020204" pitchFamily="34" charset="0"/>
                <a:cs typeface="+mn-ea"/>
              </a:rPr>
              <a:t>3</a:t>
            </a:r>
            <a:endParaRPr lang="zh-CN" altLang="en-US" sz="4000" b="1">
              <a:latin typeface="Agency FB" panose="020B0503020202020204" pitchFamily="34" charset="0"/>
              <a:cs typeface="+mn-ea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/>
      <p:bldP spid="8200" grpId="0"/>
      <p:bldP spid="8202" grpId="0"/>
      <p:bldP spid="2" grpId="0" animBg="1"/>
      <p:bldP spid="3" grpId="0" animBg="1"/>
      <p:bldP spid="11" grpId="0" animBg="1"/>
      <p:bldP spid="12" grpId="0" animBg="1"/>
      <p:bldP spid="14" grpId="0" animBg="1"/>
      <p:bldP spid="4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420938"/>
            <a:ext cx="10040937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党课必须定期进行，一般情况下，</a:t>
            </a:r>
            <a:r>
              <a:rPr lang="zh-CN" altLang="en-US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每两个月上一次党课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。如果有特殊情况，可适当增减上课次数。不过，</a:t>
            </a:r>
            <a:r>
              <a:rPr lang="zh-CN" altLang="en-US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至少每个季度一次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1263" y="3689350"/>
            <a:ext cx="10025062" cy="6016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ct val="4000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党员（含预备党员）</a:t>
            </a:r>
            <a:r>
              <a:rPr lang="zh-CN" altLang="en-US" b="1">
                <a:solidFill>
                  <a:srgbClr val="C00000"/>
                </a:solidFill>
                <a:ea typeface="+mn-ea"/>
                <a:cs typeface="+mn-ea"/>
                <a:sym typeface="+mn-lt"/>
              </a:rPr>
              <a:t>必须自觉参加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党课学习，无特殊情况，不得请假或缺席。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党课</a:t>
            </a: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有关规定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4876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3859213"/>
            <a:ext cx="277812" cy="28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154863" y="4237038"/>
            <a:ext cx="2979737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党的精神内涵及其先进性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27875" y="2492375"/>
            <a:ext cx="3108325" cy="4175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党史、党纪、党的基本知识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3750" y="3411538"/>
            <a:ext cx="29908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ea"/>
                <a:sym typeface="+mn-lt"/>
              </a:rPr>
              <a:t>党的路线、方针、政策</a:t>
            </a:r>
          </a:p>
        </p:txBody>
      </p:sp>
      <p:sp>
        <p:nvSpPr>
          <p:cNvPr id="7" name="矩形 6"/>
          <p:cNvSpPr/>
          <p:nvPr/>
        </p:nvSpPr>
        <p:spPr>
          <a:xfrm>
            <a:off x="6723063" y="1776413"/>
            <a:ext cx="4083050" cy="33416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43750" y="1468438"/>
            <a:ext cx="3167063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党课的主要内容</a:t>
            </a:r>
            <a:endParaRPr lang="zh-CN" altLang="en-US" sz="2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584950" y="2559050"/>
            <a:ext cx="277813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84950" y="3443288"/>
            <a:ext cx="277813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84950" y="4311650"/>
            <a:ext cx="277813" cy="28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19200" y="1722438"/>
            <a:ext cx="1368425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主体：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116013" y="4781550"/>
            <a:ext cx="5043487" cy="487363"/>
          </a:xfrm>
          <a:prstGeom prst="rect">
            <a:avLst/>
          </a:prstGeom>
          <a:noFill/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党课是每位党员的必修课，有利于加强党的建设 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16013" y="2371725"/>
            <a:ext cx="3390900" cy="468313"/>
          </a:xfrm>
          <a:prstGeom prst="rect">
            <a:avLst/>
          </a:prstGeom>
          <a:noFill/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C00000"/>
                </a:solidFill>
                <a:cs typeface="+mn-ea"/>
                <a:sym typeface="+mn-lt"/>
              </a:rPr>
              <a:t>党员和入党积极分子</a:t>
            </a:r>
            <a:endParaRPr lang="zh-CN" altLang="en-US" sz="28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92200" y="4083050"/>
            <a:ext cx="1651000" cy="468313"/>
          </a:xfrm>
          <a:prstGeom prst="rect">
            <a:avLst/>
          </a:prstGeom>
          <a:noFill/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C00000"/>
                </a:solidFill>
                <a:cs typeface="+mn-ea"/>
                <a:sym typeface="+mn-lt"/>
              </a:rPr>
              <a:t>上课讲授</a:t>
            </a:r>
            <a:endParaRPr lang="zh-CN" altLang="en-US" sz="28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219200" y="3411538"/>
            <a:ext cx="1368425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形式：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rcRect r="14801"/>
          <a:stretch>
            <a:fillRect/>
          </a:stretch>
        </p:blipFill>
        <p:spPr bwMode="auto">
          <a:xfrm>
            <a:off x="1804988" y="4608513"/>
            <a:ext cx="103870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16307" y="2231690"/>
            <a:ext cx="8625154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>
                <a:gradFill>
                  <a:gsLst>
                    <a:gs pos="28000">
                      <a:srgbClr val="C00000"/>
                    </a:gs>
                    <a:gs pos="67000">
                      <a:srgbClr val="C00000"/>
                    </a:gs>
                    <a:gs pos="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学习完毕 感谢聆听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033838" y="3573463"/>
            <a:ext cx="4849812" cy="10937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sym typeface="+mn-lt"/>
              </a:rPr>
              <a:t>***党委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671175" y="3679825"/>
            <a:ext cx="7858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223500" y="4171950"/>
            <a:ext cx="4492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883650" y="4667250"/>
            <a:ext cx="458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342438" y="5153025"/>
            <a:ext cx="381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5444321" y="503536"/>
            <a:ext cx="1702724" cy="17027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3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4" name="任意多边形 50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68350" y="3068638"/>
            <a:ext cx="24431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0" y="5656263"/>
            <a:ext cx="12192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5" grpId="1" bldLvl="0" autoUpdateAnimBg="0"/>
      <p:bldP spid="5" grpId="2" bldLvl="0" autoUpdateAnimBg="0"/>
      <p:bldP spid="5" grpId="3"/>
      <p:bldP spid="5" grpId="4"/>
      <p:bldP spid="5" grpId="5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975" y="735013"/>
            <a:ext cx="638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: 对角圆角 1"/>
          <p:cNvSpPr/>
          <p:nvPr/>
        </p:nvSpPr>
        <p:spPr>
          <a:xfrm flipH="1">
            <a:off x="3446463" y="1582738"/>
            <a:ext cx="5416550" cy="2830512"/>
          </a:xfrm>
          <a:prstGeom prst="round2DiagRect">
            <a:avLst>
              <a:gd name="adj1" fmla="val 14182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3" name="箭头: 五边形 2"/>
          <p:cNvSpPr/>
          <p:nvPr/>
        </p:nvSpPr>
        <p:spPr>
          <a:xfrm rot="5400000">
            <a:off x="3725069" y="1629569"/>
            <a:ext cx="1184275" cy="86201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2738" y="2968625"/>
            <a:ext cx="42402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三会一课是什么？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6988" y="1468438"/>
            <a:ext cx="960437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5400" b="1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07063" y="1928813"/>
            <a:ext cx="8699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utoUpdateAnimBg="0"/>
      <p:bldP spid="5" grpId="1" bldLvl="0" autoUpdateAnimBg="0"/>
      <p:bldP spid="5" grpId="2" bldLvl="0" autoUpdateAnimBg="0"/>
      <p:bldP spid="5" grpId="3"/>
      <p:bldP spid="6" grpId="0" bldLvl="0" autoUpdateAnimBg="0"/>
      <p:bldP spid="6" grpId="1" bldLvl="0" autoUpdateAnimBg="0"/>
      <p:bldP spid="6" grpId="2" bldLvl="0" autoUpdateAnimBg="0"/>
      <p:bldP spid="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51175" y="2354263"/>
            <a:ext cx="1841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16300" y="2925763"/>
            <a:ext cx="2638425" cy="481012"/>
          </a:xfrm>
          <a:prstGeom prst="rect">
            <a:avLst/>
          </a:prstGeom>
        </p:spPr>
        <p:txBody>
          <a:bodyPr anchor="ctr" anchorCtr="1"/>
          <a:lstStyle/>
          <a:p>
            <a:pPr algn="ctr" eaLnBrk="1" fontAlgn="auto" hangingPunct="1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按时上好</a:t>
            </a:r>
            <a:r>
              <a:rPr lang="zh-CN" altLang="en-US" sz="2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党课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15988" y="3829050"/>
            <a:ext cx="10809287" cy="147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“三会一课”制度是党基层支部长期坚持的重要制度，也是健全党的组织生活，严格党员管理，加强党员教育的重要制度。在新的历史条件下，加强党的自身建设，仍须重视和坚持这一行之有效的制度。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81088" y="1936750"/>
            <a:ext cx="1644650" cy="15684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三会</a:t>
            </a:r>
            <a:endParaRPr lang="en-US" altLang="zh-CN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一课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51225" y="2174875"/>
            <a:ext cx="7789863" cy="327025"/>
          </a:xfrm>
          <a:prstGeom prst="rect">
            <a:avLst/>
          </a:prstGeom>
          <a:noFill/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定期召开</a:t>
            </a:r>
            <a:r>
              <a:rPr lang="zh-CN" altLang="en-US" sz="2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支部党员大会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支部委员会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党小组会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622675" y="2720975"/>
            <a:ext cx="758348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3" grpId="1" animBg="1"/>
      <p:bldP spid="4" grpId="0"/>
      <p:bldP spid="5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71913" y="1617663"/>
            <a:ext cx="7699375" cy="34115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93775" y="1617663"/>
            <a:ext cx="3402013" cy="34115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anchor="ctr" anchorCtr="1"/>
          <a:lstStyle/>
          <a:p>
            <a:pPr fontAlgn="auto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84775" y="2051050"/>
            <a:ext cx="6386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才能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不断提高党员的政治觉悟和工作水平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84775" y="2794000"/>
            <a:ext cx="6386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才能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适应新形势，更好地完成党的各项工作任务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84775" y="3552825"/>
            <a:ext cx="6386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才能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发扬民主集中制，统一思想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84775" y="4294188"/>
            <a:ext cx="6386513" cy="401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才能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总结经验，揭露和纠正工作中的错误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4814888" y="21193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4814888" y="2863850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814888" y="3608388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814888" y="4352925"/>
            <a:ext cx="277812" cy="28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82700" y="2070100"/>
            <a:ext cx="2824163" cy="25082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fontAlgn="auto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只有长期坚持“三会一课”制度，</a:t>
            </a:r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健全党的组织生活，严格党员管理，提高基层党组织的战斗力</a:t>
            </a:r>
            <a:endParaRPr lang="en-US" altLang="zh-CN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48" grpId="0" animBg="1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4738" y="2263775"/>
            <a:ext cx="100393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习近平总书记在参加河北省委常委班子民主生活会时，把严格党内生活作为“四个重要法宝”之一提出，明确要求增强党内生活的政治性、原则性、战斗性，使各种方式的党内生活都有实质性内容，都能有针对性地解决问题，坚决反对党内生活中的自由主义、好人主义。作为党内生活的重要组成部分，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“三会一课”制度，对于加强党的建设发挥着重要作用。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87800" y="1468438"/>
            <a:ext cx="4386263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“三会一课”的作用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975" y="735013"/>
            <a:ext cx="638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: 对角圆角 1"/>
          <p:cNvSpPr/>
          <p:nvPr/>
        </p:nvSpPr>
        <p:spPr>
          <a:xfrm flipH="1">
            <a:off x="3446463" y="1582738"/>
            <a:ext cx="5416550" cy="2830512"/>
          </a:xfrm>
          <a:prstGeom prst="round2DiagRect">
            <a:avLst>
              <a:gd name="adj1" fmla="val 14182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3" name="箭头: 五边形 2"/>
          <p:cNvSpPr/>
          <p:nvPr/>
        </p:nvSpPr>
        <p:spPr>
          <a:xfrm rot="5400000">
            <a:off x="3725069" y="1629569"/>
            <a:ext cx="1184275" cy="86201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2738" y="2968625"/>
            <a:ext cx="42402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支部党员大会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6988" y="1468438"/>
            <a:ext cx="960437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5400" b="1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07063" y="1928813"/>
            <a:ext cx="8699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utoUpdateAnimBg="0"/>
      <p:bldP spid="5" grpId="1" bldLvl="0" autoUpdateAnimBg="0"/>
      <p:bldP spid="5" grpId="2" bldLvl="0" autoUpdateAnimBg="0"/>
      <p:bldP spid="5" grpId="3"/>
      <p:bldP spid="6" grpId="0" bldLvl="0" autoUpdateAnimBg="0"/>
      <p:bldP spid="6" grpId="1" bldLvl="0" autoUpdateAnimBg="0"/>
      <p:bldP spid="6" grpId="2" bldLvl="0" autoUpdateAnimBg="0"/>
      <p:bldP spid="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22375" y="4119563"/>
            <a:ext cx="8728075" cy="433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在支部大会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闭会期间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，由支部大会选举产生的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支部委员会负责支部的日常工作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5388" y="2354263"/>
            <a:ext cx="10040937" cy="5635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支部党员大会是指由党的支部委员会召集的由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基层组织全体党员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参加的会议。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22375" y="3219450"/>
            <a:ext cx="8824913" cy="7127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indent="0" fontAlgn="auto">
              <a:spcBef>
                <a:spcPct val="40000"/>
              </a:spcBef>
              <a:spcAft>
                <a:spcPct val="40000"/>
              </a:spcAft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支部党员大会又称支部大会，是党支部的</a:t>
            </a:r>
            <a:r>
              <a:rPr lang="zh-CN" altLang="en-US" sz="18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最高领导机关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，党员大会在党支部中享有最高决策权、选举权和监督权。</a:t>
            </a:r>
            <a:endParaRPr lang="en-US" altLang="zh-CN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31289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支部党员大会基本性质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52463" y="2487613"/>
            <a:ext cx="277812" cy="28416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2463" y="3344863"/>
            <a:ext cx="277812" cy="28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52463" y="4203700"/>
            <a:ext cx="277812" cy="2841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400" b="1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1150" y="-3937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1776413"/>
            <a:ext cx="10780713" cy="41005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6488" y="1468438"/>
            <a:ext cx="5068887" cy="577850"/>
          </a:xfrm>
          <a:prstGeom prst="rect">
            <a:avLst/>
          </a:prstGeom>
          <a:solidFill>
            <a:srgbClr val="C00000"/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支部党员大会内容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1050925" y="2046288"/>
            <a:ext cx="10260013" cy="313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>
                <a:ea typeface="微软雅黑" panose="020B0503020204020204" pitchFamily="34" charset="-122"/>
              </a:rPr>
              <a:t>一、讨论支部工作计划；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二、听取支部委员会的工作报告；                             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三、吸收新党员和预备党员转正；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四、研究表彰优秀党员，处分犯错误的党员；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五、评议党员，妥善处置不合格党员， 对要求退党的党员做出组织处理；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六、选举支部委员会委员和出席上级党的代表大会和代表会议的代表；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七、讨论、罢免不称职的支部委员和出席上级党代表大会、代表会议的代表；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八、传达上级党组织的决议、指示和布置的任务；</a:t>
            </a:r>
            <a:endParaRPr lang="en-US" altLang="zh-CN" sz="2200">
              <a:ea typeface="微软雅黑" panose="020B0503020204020204" pitchFamily="34" charset="-122"/>
            </a:endParaRPr>
          </a:p>
          <a:p>
            <a:r>
              <a:rPr lang="zh-CN" altLang="en-US" sz="2200">
                <a:ea typeface="微软雅黑" panose="020B0503020204020204" pitchFamily="34" charset="-122"/>
              </a:rPr>
              <a:t>九、支部委员会提交的其他问题。</a:t>
            </a:r>
            <a:endParaRPr lang="en-US" altLang="zh-CN" sz="2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Microsoft Office PowerPoint</Application>
  <PresentationFormat>宽屏</PresentationFormat>
  <Paragraphs>235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微软雅黑</vt:lpstr>
      <vt:lpstr>Agency FB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按时上好党课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57</cp:revision>
  <dcterms:created xsi:type="dcterms:W3CDTF">2017-05-15T10:45:00Z</dcterms:created>
  <dcterms:modified xsi:type="dcterms:W3CDTF">2021-01-05T07:29:37Z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