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1">
  <p:sldMasterIdLst>
    <p:sldMasterId id="2147483648" r:id="rId1"/>
  </p:sldMasterIdLst>
  <p:notesMasterIdLst>
    <p:notesMasterId r:id="rId76"/>
  </p:notesMasterIdLst>
  <p:sldIdLst>
    <p:sldId id="555" r:id="rId2"/>
    <p:sldId id="556" r:id="rId3"/>
    <p:sldId id="557" r:id="rId4"/>
    <p:sldId id="558" r:id="rId5"/>
    <p:sldId id="504" r:id="rId6"/>
    <p:sldId id="506" r:id="rId7"/>
    <p:sldId id="507" r:id="rId8"/>
    <p:sldId id="508" r:id="rId9"/>
    <p:sldId id="509" r:id="rId10"/>
    <p:sldId id="510" r:id="rId11"/>
    <p:sldId id="511" r:id="rId12"/>
    <p:sldId id="512" r:id="rId13"/>
    <p:sldId id="513" r:id="rId14"/>
    <p:sldId id="514" r:id="rId15"/>
    <p:sldId id="515" r:id="rId16"/>
    <p:sldId id="516" r:id="rId17"/>
    <p:sldId id="517" r:id="rId18"/>
    <p:sldId id="518" r:id="rId19"/>
    <p:sldId id="519" r:id="rId20"/>
    <p:sldId id="520" r:id="rId21"/>
    <p:sldId id="521" r:id="rId22"/>
    <p:sldId id="523" r:id="rId23"/>
    <p:sldId id="524" r:id="rId24"/>
    <p:sldId id="525" r:id="rId25"/>
    <p:sldId id="526" r:id="rId26"/>
    <p:sldId id="527" r:id="rId27"/>
    <p:sldId id="528" r:id="rId28"/>
    <p:sldId id="529" r:id="rId29"/>
    <p:sldId id="530" r:id="rId30"/>
    <p:sldId id="531" r:id="rId31"/>
    <p:sldId id="532" r:id="rId32"/>
    <p:sldId id="533" r:id="rId33"/>
    <p:sldId id="422" r:id="rId34"/>
    <p:sldId id="534" r:id="rId35"/>
    <p:sldId id="424" r:id="rId36"/>
    <p:sldId id="432" r:id="rId37"/>
    <p:sldId id="433" r:id="rId38"/>
    <p:sldId id="535" r:id="rId39"/>
    <p:sldId id="536" r:id="rId40"/>
    <p:sldId id="537" r:id="rId41"/>
    <p:sldId id="538" r:id="rId42"/>
    <p:sldId id="539" r:id="rId43"/>
    <p:sldId id="540" r:id="rId44"/>
    <p:sldId id="541" r:id="rId45"/>
    <p:sldId id="437" r:id="rId46"/>
    <p:sldId id="442" r:id="rId47"/>
    <p:sldId id="443" r:id="rId48"/>
    <p:sldId id="438" r:id="rId49"/>
    <p:sldId id="439" r:id="rId50"/>
    <p:sldId id="542" r:id="rId51"/>
    <p:sldId id="543" r:id="rId52"/>
    <p:sldId id="544" r:id="rId53"/>
    <p:sldId id="545" r:id="rId54"/>
    <p:sldId id="546" r:id="rId55"/>
    <p:sldId id="547" r:id="rId56"/>
    <p:sldId id="548" r:id="rId57"/>
    <p:sldId id="549" r:id="rId58"/>
    <p:sldId id="550" r:id="rId59"/>
    <p:sldId id="551" r:id="rId60"/>
    <p:sldId id="446" r:id="rId61"/>
    <p:sldId id="457" r:id="rId62"/>
    <p:sldId id="459" r:id="rId63"/>
    <p:sldId id="460" r:id="rId64"/>
    <p:sldId id="461" r:id="rId65"/>
    <p:sldId id="462" r:id="rId66"/>
    <p:sldId id="552" r:id="rId67"/>
    <p:sldId id="553" r:id="rId68"/>
    <p:sldId id="448" r:id="rId69"/>
    <p:sldId id="464" r:id="rId70"/>
    <p:sldId id="465" r:id="rId71"/>
    <p:sldId id="466" r:id="rId72"/>
    <p:sldId id="467" r:id="rId73"/>
    <p:sldId id="493" r:id="rId74"/>
    <p:sldId id="554" r:id="rId75"/>
  </p:sldIdLst>
  <p:sldSz cx="12192000" cy="6858000"/>
  <p:notesSz cx="6858000" cy="9144000"/>
  <p:custDataLst>
    <p:tags r:id="rId77"/>
  </p:custDataLst>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2">
          <p15:clr>
            <a:srgbClr val="A4A3A4"/>
          </p15:clr>
        </p15:guide>
        <p15:guide id="2" orient="horz" pos="3657">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FFFF53"/>
    <a:srgbClr val="9B2326"/>
    <a:srgbClr val="741E2A"/>
    <a:srgbClr val="D10000"/>
    <a:srgbClr val="FFFA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240" autoAdjust="0"/>
  </p:normalViewPr>
  <p:slideViewPr>
    <p:cSldViewPr>
      <p:cViewPr>
        <p:scale>
          <a:sx n="71" d="100"/>
          <a:sy n="71" d="100"/>
        </p:scale>
        <p:origin x="-162" y="-72"/>
      </p:cViewPr>
      <p:guideLst>
        <p:guide orient="horz" pos="482"/>
        <p:guide orient="horz" pos="3657"/>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E247B2-856F-40EB-9C16-0E9EEE29A64B}"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C05C35-80D8-4ADA-8743-957172EB842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200" algn="l" defTabSz="1219200" rtl="0" eaLnBrk="1" latinLnBrk="0" hangingPunct="1">
      <a:defRPr sz="1600" kern="1200">
        <a:solidFill>
          <a:schemeClr val="tx1"/>
        </a:solidFill>
        <a:latin typeface="+mn-lt"/>
        <a:ea typeface="+mn-ea"/>
        <a:cs typeface="+mn-cs"/>
      </a:defRPr>
    </a:lvl3pPr>
    <a:lvl4pPr marL="1828800" algn="l" defTabSz="1219200" rtl="0" eaLnBrk="1" latinLnBrk="0" hangingPunct="1">
      <a:defRPr sz="1600" kern="1200">
        <a:solidFill>
          <a:schemeClr val="tx1"/>
        </a:solidFill>
        <a:latin typeface="+mn-lt"/>
        <a:ea typeface="+mn-ea"/>
        <a:cs typeface="+mn-cs"/>
      </a:defRPr>
    </a:lvl4pPr>
    <a:lvl5pPr marL="2438400" algn="l" defTabSz="1219200" rtl="0" eaLnBrk="1" latinLnBrk="0" hangingPunct="1">
      <a:defRPr sz="1600" kern="1200">
        <a:solidFill>
          <a:schemeClr val="tx1"/>
        </a:solidFill>
        <a:latin typeface="+mn-lt"/>
        <a:ea typeface="+mn-ea"/>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200" algn="l" defTabSz="1219200" rtl="0" eaLnBrk="1" latinLnBrk="0" hangingPunct="1">
      <a:defRPr sz="1600" kern="1200">
        <a:solidFill>
          <a:schemeClr val="tx1"/>
        </a:solidFill>
        <a:latin typeface="+mn-lt"/>
        <a:ea typeface="+mn-ea"/>
        <a:cs typeface="+mn-cs"/>
      </a:defRPr>
    </a:lvl8pPr>
    <a:lvl9pPr marL="4876800"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212EB4-4D4D-4B2C-B74A-7A399844DEA5}" type="slidenum">
              <a:rPr lang="zh-CN" altLang="en-US" smtClean="0"/>
              <a:t>11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9236DC3-DF46-4C9C-8BD4-2C052E4267C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9236DC3-DF46-4C9C-8BD4-2C052E4267C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9236DC3-DF46-4C9C-8BD4-2C052E4267C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9236DC3-DF46-4C9C-8BD4-2C052E4267C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9236DC3-DF46-4C9C-8BD4-2C052E4267C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9236DC3-DF46-4C9C-8BD4-2C052E4267C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9236DC3-DF46-4C9C-8BD4-2C052E4267C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27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28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29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212EB4-4D4D-4B2C-B74A-7A399844DEA5}" type="slidenum">
              <a:rPr lang="zh-CN" altLang="en-US" smtClean="0"/>
              <a:t>12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30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9236DC3-DF46-4C9C-8BD4-2C052E4267C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32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33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34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9288EACC-3148-4639-B8F8-DA7D85113A1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48FF31-A6D1-4E65-A7A5-8D97D798EB31}" type="slidenum">
              <a:rPr lang="zh-CN" altLang="en-US" smtClean="0"/>
              <a:t>36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48FF31-A6D1-4E65-A7A5-8D97D798EB31}" type="slidenum">
              <a:rPr lang="zh-CN" altLang="en-US" smtClean="0"/>
              <a:t>37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48FF31-A6D1-4E65-A7A5-8D97D798EB31}" type="slidenum">
              <a:rPr lang="zh-CN" altLang="en-US" smtClean="0"/>
              <a:t>38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48FF31-A6D1-4E65-A7A5-8D97D798EB31}" type="slidenum">
              <a:rPr lang="zh-CN" altLang="en-US" smtClean="0"/>
              <a:t>39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212EB4-4D4D-4B2C-B74A-7A399844DEA5}" type="slidenum">
              <a:rPr lang="zh-CN" altLang="en-US" smtClean="0"/>
              <a:t>13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40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41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48FF31-A6D1-4E65-A7A5-8D97D798EB31}" type="slidenum">
              <a:rPr lang="zh-CN" altLang="en-US" smtClean="0"/>
              <a:t>42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43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44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45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46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47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48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49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212EB4-4D4D-4B2C-B74A-7A399844DEA5}" type="slidenum">
              <a:rPr lang="zh-CN" altLang="en-US" smtClean="0"/>
              <a:t>14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50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51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52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53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54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55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56</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57</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58</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59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15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60</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61</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62</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63</a:t>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64</a:t>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65</a:t>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66</a:t>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67</a:t>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68</a:t>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69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16</a:t>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70</a:t>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71</a:t>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72</a:t>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73</a:t>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74</a:t>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75</a:t>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76</a:t>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77</a:t>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78</a:t>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79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9236DC3-DF46-4C9C-8BD4-2C052E4267C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80</a:t>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81</a:t>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82</a:t>
            </a:fld>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83</a:t>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C05C35-80D8-4ADA-8743-957172EB8426}" type="slidenum">
              <a:rPr lang="zh-CN" altLang="en-US" smtClean="0"/>
              <a:t>84</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9236DC3-DF46-4C9C-8BD4-2C052E4267C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9236DC3-DF46-4C9C-8BD4-2C052E4267C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chemeClr val="bg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a:stretch>
            <a:fillRect/>
          </a:stretch>
        </p:blipFill>
        <p:spPr bwMode="auto">
          <a:xfrm>
            <a:off x="0" y="0"/>
            <a:ext cx="12192000" cy="6858000"/>
          </a:xfrm>
          <a:prstGeom prst="rect">
            <a:avLst/>
          </a:prstGeom>
          <a:noFill/>
          <a:ln w="9525">
            <a:noFill/>
            <a:miter lim="800000"/>
            <a:headEnd/>
            <a:tailEnd/>
          </a:ln>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6_比较">
    <p:bg>
      <p:bgPr>
        <a:blipFill dpi="0" rotWithShape="1">
          <a:blip r:embed="rId2">
            <a:lum/>
          </a:blip>
          <a:stretch>
            <a:fillRect l="-6000" r="-6000"/>
          </a:stretch>
        </a:blipFill>
        <a:effectLst/>
      </p:bgPr>
    </p:bg>
    <p:spTree>
      <p:nvGrpSpPr>
        <p:cNvPr id="1" name=""/>
        <p:cNvGrpSpPr/>
        <p:nvPr/>
      </p:nvGrpSpPr>
      <p:grpSpPr>
        <a:xfrm>
          <a:off x="0" y="0"/>
          <a:ext cx="0" cy="0"/>
          <a:chOff x="0" y="0"/>
          <a:chExt cx="0" cy="0"/>
        </a:xfrm>
      </p:grpSpPr>
      <p:sp>
        <p:nvSpPr>
          <p:cNvPr id="10" name="矩形 9"/>
          <p:cNvSpPr/>
          <p:nvPr userDrawn="1"/>
        </p:nvSpPr>
        <p:spPr>
          <a:xfrm>
            <a:off x="1" y="980728"/>
            <a:ext cx="7248128" cy="4571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panose="020F0502020204030204"/>
              <a:ea typeface="微软雅黑" panose="020B0503020204020204" charset="-122"/>
              <a:cs typeface="+mn-cs"/>
            </a:endParaRPr>
          </a:p>
        </p:txBody>
      </p:sp>
      <p:pic>
        <p:nvPicPr>
          <p:cNvPr id="5" name="图片 23" descr="office6\wpsassist\cache\A000220150908A89PPIC"/>
          <p:cNvPicPr>
            <a:picLocks noChangeAspect="1" noChangeArrowheads="1"/>
          </p:cNvPicPr>
          <p:nvPr userDrawn="1"/>
        </p:nvPicPr>
        <p:blipFill>
          <a:blip r:embed="rId3"/>
          <a:stretch>
            <a:fillRect/>
          </a:stretch>
        </p:blipFill>
        <p:spPr bwMode="auto">
          <a:xfrm rot="180000">
            <a:off x="-144897" y="31259"/>
            <a:ext cx="1219200" cy="941388"/>
          </a:xfrm>
          <a:prstGeom prst="rect">
            <a:avLst/>
          </a:prstGeom>
          <a:noFill/>
          <a:ln w="9525">
            <a:noFill/>
            <a:miter lim="800000"/>
            <a:headEnd/>
            <a:tailEnd/>
          </a:ln>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Tree>
  </p:cSld>
  <p:clrMapOvr>
    <a:masterClrMapping/>
  </p:clrMapOvr>
  <p:transition spd="slow" advClick="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grpSp>
        <p:nvGrpSpPr>
          <p:cNvPr id="2" name="组合 1"/>
          <p:cNvGrpSpPr/>
          <p:nvPr userDrawn="1"/>
        </p:nvGrpSpPr>
        <p:grpSpPr>
          <a:xfrm>
            <a:off x="0" y="5511524"/>
            <a:ext cx="12192000" cy="1362147"/>
            <a:chOff x="0" y="3674775"/>
            <a:chExt cx="12751516" cy="1441517"/>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74775"/>
              <a:ext cx="7014681" cy="1441517"/>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014679" y="3674775"/>
              <a:ext cx="5736837" cy="1441517"/>
            </a:xfrm>
            <a:prstGeom prst="rect">
              <a:avLst/>
            </a:prstGeom>
          </p:spPr>
        </p:pic>
      </p:grpSp>
      <p:pic>
        <p:nvPicPr>
          <p:cNvPr id="5" name="图片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5360" y="164637"/>
            <a:ext cx="679085" cy="6790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pic>
        <p:nvPicPr>
          <p:cNvPr id="8" name="Picture 3"/>
          <p:cNvPicPr>
            <a:picLocks noChangeAspect="1" noChangeArrowheads="1"/>
          </p:cNvPicPr>
          <p:nvPr userDrawn="1"/>
        </p:nvPicPr>
        <p:blipFill>
          <a:blip r:embed="rId2"/>
          <a:stretch>
            <a:fillRect/>
          </a:stretch>
        </p:blipFill>
        <p:spPr bwMode="auto">
          <a:xfrm>
            <a:off x="0" y="0"/>
            <a:ext cx="12192000" cy="6858000"/>
          </a:xfrm>
          <a:prstGeom prst="rect">
            <a:avLst/>
          </a:prstGeom>
          <a:noFill/>
          <a:ln w="9525">
            <a:noFill/>
            <a:miter lim="800000"/>
            <a:headEnd/>
            <a:tailEnd/>
          </a:ln>
        </p:spPr>
      </p:pic>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内容占位符 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50" name="Picture 2"/>
          <p:cNvPicPr>
            <a:picLocks noChangeAspect="1" noChangeArrowheads="1"/>
          </p:cNvPicPr>
          <p:nvPr userDrawn="1"/>
        </p:nvPicPr>
        <p:blipFill>
          <a:blip r:embed="rId9"/>
          <a:stretch>
            <a:fillRect/>
          </a:stretch>
        </p:blipFill>
        <p:spPr bwMode="auto">
          <a:xfrm>
            <a:off x="0" y="0"/>
            <a:ext cx="12192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25.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rcRect l="62993" t="19551" r="14563"/>
          <a:stretch>
            <a:fillRect/>
          </a:stretch>
        </p:blipFill>
        <p:spPr>
          <a:xfrm>
            <a:off x="9408368" y="1750504"/>
            <a:ext cx="2736304" cy="5517232"/>
          </a:xfrm>
          <a:prstGeom prst="rect">
            <a:avLst/>
          </a:prstGeom>
        </p:spPr>
      </p:pic>
      <p:pic>
        <p:nvPicPr>
          <p:cNvPr id="13" name="图片 12"/>
          <p:cNvPicPr>
            <a:picLocks noChangeAspect="1"/>
          </p:cNvPicPr>
          <p:nvPr/>
        </p:nvPicPr>
        <p:blipFill>
          <a:blip r:embed="rId3">
            <a:extLst>
              <a:ext uri="{28A0092B-C50C-407E-A947-70E740481C1C}">
                <a14:useLocalDpi xmlns:a14="http://schemas.microsoft.com/office/drawing/2010/main" val="0"/>
              </a:ext>
            </a:extLst>
          </a:blip>
          <a:srcRect l="-274" t="65627" r="67198" b="1"/>
          <a:stretch>
            <a:fillRect/>
          </a:stretch>
        </p:blipFill>
        <p:spPr>
          <a:xfrm>
            <a:off x="-69833" y="4365104"/>
            <a:ext cx="4032448" cy="2357264"/>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rcRect t="-522" r="62412" b="67972"/>
          <a:stretch>
            <a:fillRect/>
          </a:stretch>
        </p:blipFill>
        <p:spPr>
          <a:xfrm>
            <a:off x="0" y="-90333"/>
            <a:ext cx="4582750" cy="2232248"/>
          </a:xfrm>
          <a:prstGeom prst="rect">
            <a:avLst/>
          </a:prstGeom>
        </p:spPr>
      </p:pic>
      <p:sp>
        <p:nvSpPr>
          <p:cNvPr id="23" name="标题 4"/>
          <p:cNvSpPr txBox="1"/>
          <p:nvPr/>
        </p:nvSpPr>
        <p:spPr>
          <a:xfrm>
            <a:off x="4079776" y="4869160"/>
            <a:ext cx="2168269" cy="558490"/>
          </a:xfrm>
          <a:prstGeom prst="rect">
            <a:avLst/>
          </a:prstGeom>
        </p:spPr>
        <p:txBody>
          <a:bodyPr vert="horz" lIns="91419" tIns="45709" rIns="91419" bIns="45709"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b="1">
                <a:solidFill>
                  <a:schemeClr val="tx1">
                    <a:lumMod val="85000"/>
                    <a:lumOff val="15000"/>
                  </a:schemeClr>
                </a:solidFill>
                <a:latin typeface="+mn-ea"/>
                <a:ea typeface="+mn-ea"/>
              </a:rPr>
              <a:t>汇报人：某某某</a:t>
            </a:r>
          </a:p>
        </p:txBody>
      </p:sp>
      <p:sp>
        <p:nvSpPr>
          <p:cNvPr id="17" name="矩形 16"/>
          <p:cNvSpPr/>
          <p:nvPr/>
        </p:nvSpPr>
        <p:spPr>
          <a:xfrm>
            <a:off x="767408" y="2636912"/>
            <a:ext cx="9550423" cy="1200329"/>
          </a:xfrm>
          <a:prstGeom prst="rect">
            <a:avLst/>
          </a:prstGeom>
        </p:spPr>
        <p:txBody>
          <a:bodyPr wrap="square">
            <a:spAutoFit/>
          </a:bodyPr>
          <a:lstStyle/>
          <a:p>
            <a:pPr lvl="0" algn="ctr"/>
            <a:r>
              <a:rPr lang="zh-CN" altLang="en-US" sz="7200" b="1">
                <a:solidFill>
                  <a:srgbClr val="C00000"/>
                </a:solidFill>
                <a:latin typeface="微软雅黑" panose="020B0503020204020204" charset="-122"/>
                <a:ea typeface="微软雅黑" panose="020B0503020204020204" charset="-122"/>
              </a:rPr>
              <a:t>十九大报告完整内容</a:t>
            </a:r>
          </a:p>
        </p:txBody>
      </p:sp>
      <p:sp>
        <p:nvSpPr>
          <p:cNvPr id="18" name="矩形 17"/>
          <p:cNvSpPr/>
          <p:nvPr/>
        </p:nvSpPr>
        <p:spPr>
          <a:xfrm>
            <a:off x="2699753" y="3830899"/>
            <a:ext cx="5606777" cy="923330"/>
          </a:xfrm>
          <a:prstGeom prst="rect">
            <a:avLst/>
          </a:prstGeom>
        </p:spPr>
        <p:txBody>
          <a:bodyPr wrap="square">
            <a:spAutoFit/>
          </a:bodyPr>
          <a:lstStyle/>
          <a:p>
            <a:pPr lvl="0" algn="ctr"/>
            <a:r>
              <a:rPr lang="zh-CN" altLang="en-US" sz="5400" b="1">
                <a:solidFill>
                  <a:srgbClr val="C00000"/>
                </a:solidFill>
                <a:latin typeface="微软雅黑" panose="020B0503020204020204" charset="-122"/>
                <a:ea typeface="微软雅黑" panose="020B0503020204020204" charset="-122"/>
              </a:rPr>
              <a:t>聚焦党的十九大</a:t>
            </a:r>
          </a:p>
        </p:txBody>
      </p:sp>
      <p:pic>
        <p:nvPicPr>
          <p:cNvPr id="14" name="图片 13"/>
          <p:cNvPicPr>
            <a:picLocks noChangeAspect="1"/>
          </p:cNvPicPr>
          <p:nvPr/>
        </p:nvPicPr>
        <p:blipFill>
          <a:blip r:embed="rId5"/>
          <a:stretch>
            <a:fillRect/>
          </a:stretch>
        </p:blipFill>
        <p:spPr bwMode="auto">
          <a:xfrm>
            <a:off x="4511824" y="404664"/>
            <a:ext cx="2989177" cy="2304256"/>
          </a:xfrm>
          <a:prstGeom prst="rect">
            <a:avLst/>
          </a:prstGeom>
          <a:noFill/>
          <a:ln w="9525">
            <a:noFill/>
            <a:miter lim="800000"/>
            <a:headEnd/>
            <a:tailEnd/>
          </a:ln>
        </p:spPr>
      </p:pic>
      <p:pic>
        <p:nvPicPr>
          <p:cNvPr id="15" name="Picture 3" descr="C:\Users\Administrator\Desktop\2.png"/>
          <p:cNvPicPr>
            <a:picLocks noChangeAspect="1" noChangeArrowheads="1"/>
          </p:cNvPicPr>
          <p:nvPr/>
        </p:nvPicPr>
        <p:blipFill>
          <a:blip r:embed="rId6"/>
          <a:stretch>
            <a:fillRect/>
          </a:stretch>
        </p:blipFill>
        <p:spPr bwMode="auto">
          <a:xfrm flipH="1">
            <a:off x="0" y="5517233"/>
            <a:ext cx="12192000" cy="134076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par>
                          <p:cTn id="15" fill="hold">
                            <p:stCondLst>
                              <p:cond delay="125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strVal val="4*#ppt_w"/>
                                          </p:val>
                                        </p:tav>
                                        <p:tav tm="100000">
                                          <p:val>
                                            <p:strVal val="#ppt_w"/>
                                          </p:val>
                                        </p:tav>
                                      </p:tavLst>
                                    </p:anim>
                                    <p:anim calcmode="lin" valueType="num">
                                      <p:cBhvr>
                                        <p:cTn id="26" dur="500" fill="hold"/>
                                        <p:tgtEl>
                                          <p:spTgt spid="17"/>
                                        </p:tgtEl>
                                        <p:attrNameLst>
                                          <p:attrName>ppt_h</p:attrName>
                                        </p:attrNameLst>
                                      </p:cBhvr>
                                      <p:tavLst>
                                        <p:tav tm="0">
                                          <p:val>
                                            <p:strVal val="4*#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53" presetClass="entr" presetSubtype="16"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Effect transition="in" filter="fade">
                                      <p:cBhvr>
                                        <p:cTn id="39" dur="1000"/>
                                        <p:tgtEl>
                                          <p:spTgt spid="14"/>
                                        </p:tgtEl>
                                      </p:cBhvr>
                                    </p:animEffect>
                                  </p:childTnLst>
                                </p:cTn>
                              </p:par>
                            </p:childTnLst>
                          </p:cTn>
                        </p:par>
                        <p:par>
                          <p:cTn id="40" fill="hold">
                            <p:stCondLst>
                              <p:cond delay="2000"/>
                            </p:stCondLst>
                            <p:childTnLst>
                              <p:par>
                                <p:cTn id="41" presetID="22" presetClass="entr" presetSubtype="2"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right)">
                                      <p:cBhvr>
                                        <p:cTn id="4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7"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447928" y="1772816"/>
            <a:ext cx="6528048" cy="3970318"/>
          </a:xfrm>
          <a:prstGeom prst="rect">
            <a:avLst/>
          </a:prstGeom>
          <a:ln>
            <a:solidFill>
              <a:srgbClr val="C00000"/>
            </a:solidFill>
          </a:ln>
        </p:spPr>
        <p:txBody>
          <a:bodyPr wrap="square">
            <a:spAutoFit/>
          </a:bodyPr>
          <a:lstStyle/>
          <a:p>
            <a:pPr algn="just">
              <a:lnSpc>
                <a:spcPct val="150000"/>
              </a:lnSpc>
              <a:spcBef>
                <a:spcPct val="0"/>
              </a:spcBef>
            </a:pPr>
            <a:r>
              <a:rPr lang="zh-CN" altLang="en-US" sz="2100" b="1" kern="0">
                <a:solidFill>
                  <a:srgbClr val="C00000"/>
                </a:solidFill>
                <a:latin typeface="微软雅黑" panose="020B0503020204020204" charset="-122"/>
                <a:ea typeface="微软雅黑" panose="020B0503020204020204" charset="-122"/>
                <a:sym typeface="Arial" panose="020B0604020202020204" pitchFamily="34" charset="0"/>
              </a:rPr>
              <a:t>加强党对意识形态工作的领导，党的理论创新全面推进，马克思主义在意识形态领域的指导地位更加鲜明</a:t>
            </a:r>
            <a:r>
              <a:rPr lang="zh-CN" altLang="en-US" sz="1800" kern="0">
                <a:latin typeface="微软雅黑" panose="020B0503020204020204" charset="-122"/>
                <a:ea typeface="微软雅黑" panose="020B0503020204020204" charset="-122"/>
                <a:sym typeface="Arial" panose="020B0604020202020204" pitchFamily="34" charset="0"/>
              </a:rPr>
              <a:t>，中国特色社会主义和中国梦深入人心，社会主义核心价值观和中华优秀传统文化广泛弘扬，群众性精神文明创建活动扎实开展。公共文化服务水平不断提高，文艺创作持续繁荣，文化事业和文化产业蓬勃发展，互联网建设管理运用不断完善，全民健身和竞技体育全面发展。主旋律更加响亮，正能量更加强劲，文化自信得到彰显，国家文化软实力和中华文化影响力大幅提升，全党全社会思想上的团结统一更加巩固。</a:t>
            </a:r>
          </a:p>
        </p:txBody>
      </p:sp>
      <p:sp>
        <p:nvSpPr>
          <p:cNvPr id="9" name="TextBox 4"/>
          <p:cNvSpPr txBox="1"/>
          <p:nvPr/>
        </p:nvSpPr>
        <p:spPr>
          <a:xfrm>
            <a:off x="1437447" y="347333"/>
            <a:ext cx="4852610" cy="523220"/>
          </a:xfrm>
          <a:prstGeom prst="rect">
            <a:avLst/>
          </a:prstGeom>
          <a:noFill/>
        </p:spPr>
        <p:txBody>
          <a:bodyPr wrap="none" lIns="91440" tIns="45720" rIns="91440" bIns="45720" rtlCol="0">
            <a:spAutoFit/>
          </a:bodyPr>
          <a:lstStyle/>
          <a:p>
            <a:r>
              <a:rPr lang="zh-CN" altLang="en-US" sz="2800" b="1">
                <a:solidFill>
                  <a:srgbClr val="FF0000"/>
                </a:solidFill>
                <a:latin typeface="Arial" panose="020B0604020202020204" pitchFamily="34" charset="0"/>
                <a:ea typeface="微软雅黑" panose="020B0503020204020204" charset="-122"/>
                <a:sym typeface="Arial" panose="020B0604020202020204" pitchFamily="34" charset="0"/>
              </a:rPr>
              <a:t>建设取得过去工作和历史变革</a:t>
            </a:r>
          </a:p>
        </p:txBody>
      </p:sp>
      <p:pic>
        <p:nvPicPr>
          <p:cNvPr id="6" name="Picture 3" descr="C:\Users\Administrator\Desktop\2.png"/>
          <p:cNvPicPr>
            <a:picLocks noChangeAspect="1" noChangeArrowheads="1"/>
          </p:cNvPicPr>
          <p:nvPr/>
        </p:nvPicPr>
        <p:blipFill>
          <a:blip r:embed="rId3"/>
          <a:stretch>
            <a:fillRect/>
          </a:stretch>
        </p:blipFill>
        <p:spPr bwMode="auto">
          <a:xfrm>
            <a:off x="0" y="5517233"/>
            <a:ext cx="12192000" cy="1340768"/>
          </a:xfrm>
          <a:prstGeom prst="rect">
            <a:avLst/>
          </a:prstGeom>
          <a:noFill/>
          <a:ln w="9525">
            <a:noFill/>
            <a:miter lim="800000"/>
            <a:headEnd/>
            <a:tailEnd/>
          </a:ln>
        </p:spPr>
      </p:pic>
      <p:pic>
        <p:nvPicPr>
          <p:cNvPr id="5" name="Picture 2" descr="E:\我图PPT\00001PNG素材\01党委政府\华丽天安门.png"/>
          <p:cNvPicPr>
            <a:picLocks noChangeAspect="1" noChangeArrowheads="1"/>
          </p:cNvPicPr>
          <p:nvPr/>
        </p:nvPicPr>
        <p:blipFill>
          <a:blip r:embed="rId4"/>
          <a:stretch>
            <a:fillRect/>
          </a:stretch>
        </p:blipFill>
        <p:spPr bwMode="auto">
          <a:xfrm>
            <a:off x="335360" y="1340768"/>
            <a:ext cx="5087888" cy="4252634"/>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1000"/>
                                        <p:tgtEl>
                                          <p:spTgt spid="6"/>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583832" y="2060848"/>
            <a:ext cx="7224803" cy="3508653"/>
          </a:xfrm>
          <a:prstGeom prst="rect">
            <a:avLst/>
          </a:prstGeom>
          <a:ln>
            <a:solidFill>
              <a:srgbClr val="C00000"/>
            </a:solidFill>
          </a:ln>
        </p:spPr>
        <p:txBody>
          <a:bodyPr wrap="square">
            <a:spAutoFit/>
          </a:bodyPr>
          <a:lstStyle/>
          <a:p>
            <a:pPr algn="just">
              <a:lnSpc>
                <a:spcPct val="150000"/>
              </a:lnSpc>
              <a:spcBef>
                <a:spcPct val="0"/>
              </a:spcBef>
            </a:pPr>
            <a:r>
              <a:rPr lang="zh-CN" altLang="en-US" sz="1800" kern="0">
                <a:latin typeface="Arial" panose="020B0604020202020204" pitchFamily="34" charset="0"/>
                <a:ea typeface="微软雅黑" panose="020B0503020204020204" charset="-122"/>
                <a:sym typeface="Arial" panose="020B0604020202020204" pitchFamily="34" charset="0"/>
              </a:rPr>
              <a:t>深入贯彻以人民为中心的发展思想，一大批惠民举措落地实施，人民获得感显著增强。脱贫攻坚战取得决定性进展，六千多万贫困人口稳定脱贫，贫困发生率从百分之十点二下降到百分之四以下。</a:t>
            </a:r>
            <a:r>
              <a:rPr lang="zh-CN" altLang="en-US" sz="2000" b="1" kern="0">
                <a:solidFill>
                  <a:srgbClr val="C00000"/>
                </a:solidFill>
                <a:latin typeface="Arial" panose="020B0604020202020204" pitchFamily="34" charset="0"/>
                <a:ea typeface="微软雅黑" panose="020B0503020204020204" charset="-122"/>
                <a:sym typeface="Arial" panose="020B0604020202020204" pitchFamily="34" charset="0"/>
              </a:rPr>
              <a:t>教育事业全面发展，中西部和农村教育明显加强</a:t>
            </a:r>
            <a:r>
              <a:rPr lang="zh-CN" altLang="en-US" sz="1800" kern="0">
                <a:latin typeface="Arial" panose="020B0604020202020204" pitchFamily="34" charset="0"/>
                <a:ea typeface="微软雅黑" panose="020B0503020204020204" charset="-122"/>
                <a:sym typeface="Arial" panose="020B0604020202020204" pitchFamily="34" charset="0"/>
              </a:rPr>
              <a:t>。就业状况持续改善，城镇新增就业年均一千三百万人以上。城乡居民收入增速超过经济增速，中等收入群体持续扩大。覆盖城乡居民的社会保障体系基本建立，人民健康和医疗卫生水平大幅提高，保障性住房建设稳步推进。社会治理体系更加完善，社会大局保持稳定，国家安全全面加强。</a:t>
            </a:r>
          </a:p>
        </p:txBody>
      </p:sp>
      <p:sp>
        <p:nvSpPr>
          <p:cNvPr id="9" name="TextBox 4"/>
          <p:cNvSpPr txBox="1"/>
          <p:nvPr/>
        </p:nvSpPr>
        <p:spPr>
          <a:xfrm>
            <a:off x="1437447" y="347333"/>
            <a:ext cx="4852610" cy="523220"/>
          </a:xfrm>
          <a:prstGeom prst="rect">
            <a:avLst/>
          </a:prstGeom>
          <a:noFill/>
        </p:spPr>
        <p:txBody>
          <a:bodyPr wrap="none" lIns="91440" tIns="45720" rIns="91440" bIns="45720" rtlCol="0">
            <a:spAutoFit/>
          </a:bodyPr>
          <a:lstStyle/>
          <a:p>
            <a:r>
              <a:rPr lang="zh-CN" altLang="en-US" sz="2800" b="1">
                <a:solidFill>
                  <a:srgbClr val="FF0000"/>
                </a:solidFill>
                <a:latin typeface="Arial" panose="020B0604020202020204" pitchFamily="34" charset="0"/>
                <a:ea typeface="微软雅黑" panose="020B0503020204020204" charset="-122"/>
                <a:sym typeface="Arial" panose="020B0604020202020204" pitchFamily="34" charset="0"/>
              </a:rPr>
              <a:t>建设取得过去工作和历史变革</a:t>
            </a:r>
          </a:p>
        </p:txBody>
      </p:sp>
      <p:pic>
        <p:nvPicPr>
          <p:cNvPr id="6" name="Picture 3" descr="C:\Users\Administrator\Desktop\2.png"/>
          <p:cNvPicPr>
            <a:picLocks noChangeAspect="1" noChangeArrowheads="1"/>
          </p:cNvPicPr>
          <p:nvPr/>
        </p:nvPicPr>
        <p:blipFill>
          <a:blip r:embed="rId3"/>
          <a:stretch>
            <a:fillRect/>
          </a:stretch>
        </p:blipFill>
        <p:spPr bwMode="auto">
          <a:xfrm>
            <a:off x="0" y="5517233"/>
            <a:ext cx="12192000" cy="1340768"/>
          </a:xfrm>
          <a:prstGeom prst="rect">
            <a:avLst/>
          </a:prstGeom>
          <a:noFill/>
          <a:ln w="9525">
            <a:noFill/>
            <a:miter lim="800000"/>
            <a:headEnd/>
            <a:tailEnd/>
          </a:ln>
        </p:spPr>
      </p:pic>
      <p:pic>
        <p:nvPicPr>
          <p:cNvPr id="5" name="Picture 2" descr="E:\我图PPT\00001PNG素材\01党委政府\华丽天安门.png"/>
          <p:cNvPicPr>
            <a:picLocks noChangeAspect="1" noChangeArrowheads="1"/>
          </p:cNvPicPr>
          <p:nvPr/>
        </p:nvPicPr>
        <p:blipFill>
          <a:blip r:embed="rId4"/>
          <a:stretch>
            <a:fillRect/>
          </a:stretch>
        </p:blipFill>
        <p:spPr bwMode="auto">
          <a:xfrm>
            <a:off x="-240704" y="1484784"/>
            <a:ext cx="5087888" cy="4252634"/>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1000"/>
                                        <p:tgtEl>
                                          <p:spTgt spid="6"/>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943872" y="1988840"/>
            <a:ext cx="6984776" cy="3647152"/>
          </a:xfrm>
          <a:prstGeom prst="rect">
            <a:avLst/>
          </a:prstGeom>
          <a:ln>
            <a:solidFill>
              <a:srgbClr val="C00000"/>
            </a:solidFill>
          </a:ln>
        </p:spPr>
        <p:txBody>
          <a:bodyPr wrap="square">
            <a:spAutoFit/>
          </a:bodyPr>
          <a:lstStyle/>
          <a:p>
            <a:pPr algn="just">
              <a:lnSpc>
                <a:spcPct val="150000"/>
              </a:lnSpc>
              <a:spcBef>
                <a:spcPct val="0"/>
              </a:spcBef>
            </a:pPr>
            <a:r>
              <a:rPr lang="zh-CN" altLang="en-US" sz="2000" b="1" kern="0">
                <a:solidFill>
                  <a:srgbClr val="C00000"/>
                </a:solidFill>
                <a:latin typeface="微软雅黑" panose="020B0503020204020204" charset="-122"/>
                <a:ea typeface="微软雅黑" panose="020B0503020204020204" charset="-122"/>
                <a:sym typeface="Arial" panose="020B0604020202020204" pitchFamily="34" charset="0"/>
              </a:rPr>
              <a:t>大力度推进生态文明建设，全党全国贯彻绿色发展理念的自觉性和主动性显著增强，</a:t>
            </a:r>
            <a:r>
              <a:rPr lang="zh-CN" altLang="en-US" sz="1900" kern="0">
                <a:latin typeface="微软雅黑" panose="020B0503020204020204" charset="-122"/>
                <a:ea typeface="微软雅黑" panose="020B0503020204020204" charset="-122"/>
                <a:sym typeface="Arial" panose="020B0604020202020204" pitchFamily="34" charset="0"/>
              </a:rPr>
              <a:t>忽视生态环境保护的状况明显改变。生态文明制度体系加快形成，主体功能区制度逐步健全，国家公园体制试点积极推进。全面节约资源有效推进，能源资源消耗强度大幅下降。重大生态保护和修复工程进展顺利，森林覆盖率持续提高。生态环境治理明显加强，环境状况得到改善。引导应对气候变化国际合作，成为全球生态文明建设的重要参与者、贡献者、引领者。</a:t>
            </a:r>
          </a:p>
        </p:txBody>
      </p:sp>
      <p:sp>
        <p:nvSpPr>
          <p:cNvPr id="9" name="TextBox 4"/>
          <p:cNvSpPr txBox="1"/>
          <p:nvPr/>
        </p:nvSpPr>
        <p:spPr>
          <a:xfrm>
            <a:off x="1437447" y="347333"/>
            <a:ext cx="4852610" cy="523220"/>
          </a:xfrm>
          <a:prstGeom prst="rect">
            <a:avLst/>
          </a:prstGeom>
          <a:noFill/>
        </p:spPr>
        <p:txBody>
          <a:bodyPr wrap="none" lIns="91440" tIns="45720" rIns="91440" bIns="45720" rtlCol="0">
            <a:spAutoFit/>
          </a:bodyPr>
          <a:lstStyle/>
          <a:p>
            <a:r>
              <a:rPr lang="zh-CN" altLang="en-US" sz="2800" b="1">
                <a:solidFill>
                  <a:srgbClr val="FF0000"/>
                </a:solidFill>
                <a:latin typeface="Arial" panose="020B0604020202020204" pitchFamily="34" charset="0"/>
                <a:ea typeface="微软雅黑" panose="020B0503020204020204" charset="-122"/>
                <a:sym typeface="Arial" panose="020B0604020202020204" pitchFamily="34" charset="0"/>
              </a:rPr>
              <a:t>建设取得过去工作和历史变革</a:t>
            </a:r>
          </a:p>
        </p:txBody>
      </p:sp>
      <p:pic>
        <p:nvPicPr>
          <p:cNvPr id="6" name="Picture 3" descr="C:\Users\Administrator\Desktop\2.png"/>
          <p:cNvPicPr>
            <a:picLocks noChangeAspect="1" noChangeArrowheads="1"/>
          </p:cNvPicPr>
          <p:nvPr/>
        </p:nvPicPr>
        <p:blipFill>
          <a:blip r:embed="rId3"/>
          <a:stretch>
            <a:fillRect/>
          </a:stretch>
        </p:blipFill>
        <p:spPr bwMode="auto">
          <a:xfrm>
            <a:off x="0" y="5517233"/>
            <a:ext cx="12192000" cy="1340768"/>
          </a:xfrm>
          <a:prstGeom prst="rect">
            <a:avLst/>
          </a:prstGeom>
          <a:noFill/>
          <a:ln w="9525">
            <a:noFill/>
            <a:miter lim="800000"/>
            <a:headEnd/>
            <a:tailEnd/>
          </a:ln>
        </p:spPr>
      </p:pic>
      <p:pic>
        <p:nvPicPr>
          <p:cNvPr id="5" name="Picture 2" descr="E:\我图PPT\00001PNG素材\01党委政府\华丽天安门.png"/>
          <p:cNvPicPr>
            <a:picLocks noChangeAspect="1" noChangeArrowheads="1"/>
          </p:cNvPicPr>
          <p:nvPr/>
        </p:nvPicPr>
        <p:blipFill>
          <a:blip r:embed="rId4"/>
          <a:stretch>
            <a:fillRect/>
          </a:stretch>
        </p:blipFill>
        <p:spPr bwMode="auto">
          <a:xfrm>
            <a:off x="-240704" y="1484784"/>
            <a:ext cx="5087888" cy="4252634"/>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1000"/>
                                        <p:tgtEl>
                                          <p:spTgt spid="6"/>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079776" y="1988840"/>
            <a:ext cx="7656851" cy="3508653"/>
          </a:xfrm>
          <a:prstGeom prst="rect">
            <a:avLst/>
          </a:prstGeom>
          <a:ln>
            <a:solidFill>
              <a:srgbClr val="C00000"/>
            </a:solidFill>
          </a:ln>
        </p:spPr>
        <p:txBody>
          <a:bodyPr wrap="square">
            <a:spAutoFit/>
          </a:bodyPr>
          <a:lstStyle/>
          <a:p>
            <a:pPr algn="just">
              <a:lnSpc>
                <a:spcPct val="150000"/>
              </a:lnSpc>
              <a:spcBef>
                <a:spcPct val="0"/>
              </a:spcBef>
            </a:pPr>
            <a:r>
              <a:rPr lang="zh-CN" altLang="en-US" sz="1800" kern="0">
                <a:latin typeface="Arial" panose="020B0604020202020204" pitchFamily="34" charset="0"/>
                <a:ea typeface="微软雅黑" panose="020B0503020204020204" charset="-122"/>
                <a:sym typeface="Arial" panose="020B0604020202020204" pitchFamily="34" charset="0"/>
              </a:rPr>
              <a:t>着眼于实现中国梦强军梦，制定新形势下军事战略方针，全力推进国防和军队现代化。召开古田全军政治工作会议，恢复和发扬我党我军光荣传统和优良作风，人民军队政治生态得到有效治理。国防和军队改革取得历史性突破，形成</a:t>
            </a:r>
            <a:r>
              <a:rPr lang="zh-CN" altLang="en-US" sz="2000" b="1" kern="0">
                <a:solidFill>
                  <a:srgbClr val="C00000"/>
                </a:solidFill>
                <a:latin typeface="Arial" panose="020B0604020202020204" pitchFamily="34" charset="0"/>
                <a:ea typeface="微软雅黑" panose="020B0503020204020204" charset="-122"/>
                <a:sym typeface="Arial" panose="020B0604020202020204" pitchFamily="34" charset="0"/>
              </a:rPr>
              <a:t>军委管总、战区主战、军种主建新格局，人民军队组织架构和力量体系实现革命性重塑</a:t>
            </a:r>
            <a:r>
              <a:rPr lang="zh-CN" altLang="en-US" sz="1800" kern="0">
                <a:latin typeface="Arial" panose="020B0604020202020204" pitchFamily="34" charset="0"/>
                <a:ea typeface="微软雅黑" panose="020B0503020204020204" charset="-122"/>
                <a:sym typeface="Arial" panose="020B0604020202020204" pitchFamily="34" charset="0"/>
              </a:rPr>
              <a:t>。加强练兵备战，有效遂行海上维权、反恐维稳、抢险救灾、国际维和、亚丁湾护航、人道主义救援等重大任务，武器装备加快发展，军事斗争准备取得重大进展。人民军队在中国特色强军之路上迈出坚定步伐。</a:t>
            </a:r>
          </a:p>
        </p:txBody>
      </p:sp>
      <p:sp>
        <p:nvSpPr>
          <p:cNvPr id="9" name="TextBox 4"/>
          <p:cNvSpPr txBox="1"/>
          <p:nvPr/>
        </p:nvSpPr>
        <p:spPr>
          <a:xfrm>
            <a:off x="1437447" y="347333"/>
            <a:ext cx="4852610" cy="523220"/>
          </a:xfrm>
          <a:prstGeom prst="rect">
            <a:avLst/>
          </a:prstGeom>
          <a:noFill/>
        </p:spPr>
        <p:txBody>
          <a:bodyPr wrap="none" lIns="91440" tIns="45720" rIns="91440" bIns="45720" rtlCol="0">
            <a:spAutoFit/>
          </a:bodyPr>
          <a:lstStyle/>
          <a:p>
            <a:r>
              <a:rPr lang="zh-CN" altLang="en-US" sz="2800" b="1">
                <a:solidFill>
                  <a:srgbClr val="FF0000"/>
                </a:solidFill>
                <a:latin typeface="Arial" panose="020B0604020202020204" pitchFamily="34" charset="0"/>
                <a:ea typeface="微软雅黑" panose="020B0503020204020204" charset="-122"/>
                <a:sym typeface="Arial" panose="020B0604020202020204" pitchFamily="34" charset="0"/>
              </a:rPr>
              <a:t>建设取得过去工作和历史变革</a:t>
            </a:r>
          </a:p>
        </p:txBody>
      </p:sp>
      <p:pic>
        <p:nvPicPr>
          <p:cNvPr id="6" name="Picture 3" descr="C:\Users\Administrator\Desktop\2.png"/>
          <p:cNvPicPr>
            <a:picLocks noChangeAspect="1" noChangeArrowheads="1"/>
          </p:cNvPicPr>
          <p:nvPr/>
        </p:nvPicPr>
        <p:blipFill>
          <a:blip r:embed="rId3"/>
          <a:stretch>
            <a:fillRect/>
          </a:stretch>
        </p:blipFill>
        <p:spPr bwMode="auto">
          <a:xfrm>
            <a:off x="0" y="5517233"/>
            <a:ext cx="12192000" cy="1340768"/>
          </a:xfrm>
          <a:prstGeom prst="rect">
            <a:avLst/>
          </a:prstGeom>
          <a:noFill/>
          <a:ln w="9525">
            <a:noFill/>
            <a:miter lim="800000"/>
            <a:headEnd/>
            <a:tailEnd/>
          </a:ln>
        </p:spPr>
      </p:pic>
      <p:pic>
        <p:nvPicPr>
          <p:cNvPr id="5" name="Picture 2" descr="E:\我图PPT\00001PNG素材\01党委政府\华丽天安门.png"/>
          <p:cNvPicPr>
            <a:picLocks noChangeAspect="1" noChangeArrowheads="1"/>
          </p:cNvPicPr>
          <p:nvPr/>
        </p:nvPicPr>
        <p:blipFill>
          <a:blip r:embed="rId4"/>
          <a:stretch>
            <a:fillRect/>
          </a:stretch>
        </p:blipFill>
        <p:spPr bwMode="auto">
          <a:xfrm>
            <a:off x="-384720" y="980728"/>
            <a:ext cx="5087888" cy="4252634"/>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1000"/>
                                        <p:tgtEl>
                                          <p:spTgt spid="6"/>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007768" y="1988840"/>
            <a:ext cx="7704856" cy="3046988"/>
          </a:xfrm>
          <a:prstGeom prst="rect">
            <a:avLst/>
          </a:prstGeom>
          <a:ln>
            <a:solidFill>
              <a:srgbClr val="C00000"/>
            </a:solidFill>
          </a:ln>
        </p:spPr>
        <p:txBody>
          <a:bodyPr wrap="square">
            <a:spAutoFit/>
          </a:bodyPr>
          <a:lstStyle/>
          <a:p>
            <a:pPr algn="just">
              <a:lnSpc>
                <a:spcPct val="150000"/>
              </a:lnSpc>
              <a:spcBef>
                <a:spcPct val="0"/>
              </a:spcBef>
            </a:pPr>
            <a:r>
              <a:rPr lang="zh-CN" altLang="en-US" sz="2000" kern="0">
                <a:latin typeface="微软雅黑" panose="020B0503020204020204" charset="-122"/>
                <a:ea typeface="微软雅黑" panose="020B0503020204020204" charset="-122"/>
                <a:sym typeface="Arial" panose="020B0604020202020204" pitchFamily="34" charset="0"/>
              </a:rPr>
              <a:t>全面准确贯彻“一国两制”方针，牢牢掌握宪法和基本法赋予的中央对香港、澳门全面管治权，深化内地和港澳地区交流合作，保持香港、澳门繁荣稳定。</a:t>
            </a:r>
            <a:r>
              <a:rPr lang="zh-CN" altLang="en-US" b="1" kern="0">
                <a:solidFill>
                  <a:srgbClr val="C00000"/>
                </a:solidFill>
                <a:latin typeface="微软雅黑" panose="020B0503020204020204" charset="-122"/>
                <a:ea typeface="微软雅黑" panose="020B0503020204020204" charset="-122"/>
                <a:sym typeface="Arial" panose="020B0604020202020204" pitchFamily="34" charset="0"/>
              </a:rPr>
              <a:t>坚持一个中国原则和“九二共识”，推动两岸关系和平发展</a:t>
            </a:r>
            <a:r>
              <a:rPr lang="zh-CN" altLang="en-US" sz="2000" kern="0">
                <a:latin typeface="微软雅黑" panose="020B0503020204020204" charset="-122"/>
                <a:ea typeface="微软雅黑" panose="020B0503020204020204" charset="-122"/>
                <a:sym typeface="Arial" panose="020B0604020202020204" pitchFamily="34" charset="0"/>
              </a:rPr>
              <a:t>，加强两岸经济文化交流合作，实现两岸领导人历史性会晤。妥善应对台湾局势变化，坚决反对和遏制“台独”分裂势力，有力维护台海和平稳定。</a:t>
            </a:r>
          </a:p>
        </p:txBody>
      </p:sp>
      <p:sp>
        <p:nvSpPr>
          <p:cNvPr id="9" name="TextBox 4"/>
          <p:cNvSpPr txBox="1"/>
          <p:nvPr/>
        </p:nvSpPr>
        <p:spPr>
          <a:xfrm>
            <a:off x="1437447" y="347333"/>
            <a:ext cx="4852610" cy="523220"/>
          </a:xfrm>
          <a:prstGeom prst="rect">
            <a:avLst/>
          </a:prstGeom>
          <a:noFill/>
        </p:spPr>
        <p:txBody>
          <a:bodyPr wrap="none" lIns="91440" tIns="45720" rIns="91440" bIns="45720" rtlCol="0">
            <a:spAutoFit/>
          </a:bodyPr>
          <a:lstStyle/>
          <a:p>
            <a:r>
              <a:rPr lang="zh-CN" altLang="en-US" sz="2800" b="1">
                <a:solidFill>
                  <a:srgbClr val="FF0000"/>
                </a:solidFill>
                <a:latin typeface="Arial" panose="020B0604020202020204" pitchFamily="34" charset="0"/>
                <a:ea typeface="微软雅黑" panose="020B0503020204020204" charset="-122"/>
                <a:sym typeface="Arial" panose="020B0604020202020204" pitchFamily="34" charset="0"/>
              </a:rPr>
              <a:t>建设取得过去工作和历史变革</a:t>
            </a:r>
          </a:p>
        </p:txBody>
      </p:sp>
      <p:pic>
        <p:nvPicPr>
          <p:cNvPr id="6" name="Picture 3" descr="C:\Users\Administrator\Desktop\2.png"/>
          <p:cNvPicPr>
            <a:picLocks noChangeAspect="1" noChangeArrowheads="1"/>
          </p:cNvPicPr>
          <p:nvPr/>
        </p:nvPicPr>
        <p:blipFill>
          <a:blip r:embed="rId3"/>
          <a:stretch>
            <a:fillRect/>
          </a:stretch>
        </p:blipFill>
        <p:spPr bwMode="auto">
          <a:xfrm>
            <a:off x="0" y="5517233"/>
            <a:ext cx="12192000" cy="1340768"/>
          </a:xfrm>
          <a:prstGeom prst="rect">
            <a:avLst/>
          </a:prstGeom>
          <a:noFill/>
          <a:ln w="9525">
            <a:noFill/>
            <a:miter lim="800000"/>
            <a:headEnd/>
            <a:tailEnd/>
          </a:ln>
        </p:spPr>
      </p:pic>
      <p:pic>
        <p:nvPicPr>
          <p:cNvPr id="5" name="Picture 2" descr="E:\我图PPT\00001PNG素材\01党委政府\华丽天安门.png"/>
          <p:cNvPicPr>
            <a:picLocks noChangeAspect="1" noChangeArrowheads="1"/>
          </p:cNvPicPr>
          <p:nvPr/>
        </p:nvPicPr>
        <p:blipFill>
          <a:blip r:embed="rId4"/>
          <a:stretch>
            <a:fillRect/>
          </a:stretch>
        </p:blipFill>
        <p:spPr bwMode="auto">
          <a:xfrm>
            <a:off x="-456728" y="692696"/>
            <a:ext cx="5087888" cy="4252634"/>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1000"/>
                                        <p:tgtEl>
                                          <p:spTgt spid="6"/>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655840" y="1916832"/>
            <a:ext cx="7224803" cy="3093154"/>
          </a:xfrm>
          <a:prstGeom prst="rect">
            <a:avLst/>
          </a:prstGeom>
          <a:ln>
            <a:solidFill>
              <a:srgbClr val="C00000"/>
            </a:solidFill>
          </a:ln>
        </p:spPr>
        <p:txBody>
          <a:bodyPr wrap="square">
            <a:spAutoFit/>
          </a:bodyPr>
          <a:lstStyle/>
          <a:p>
            <a:pPr algn="just">
              <a:lnSpc>
                <a:spcPct val="150000"/>
              </a:lnSpc>
              <a:spcBef>
                <a:spcPct val="0"/>
              </a:spcBef>
            </a:pPr>
            <a:r>
              <a:rPr lang="zh-CN" altLang="en-US" sz="1800" kern="0">
                <a:latin typeface="Arial" panose="020B0604020202020204" pitchFamily="34" charset="0"/>
                <a:ea typeface="微软雅黑" panose="020B0503020204020204" charset="-122"/>
                <a:sym typeface="Arial" panose="020B0604020202020204" pitchFamily="34" charset="0"/>
              </a:rPr>
              <a:t>全面推进中国特色大国外交，形成全方位、多层次、立体化的外交布局，为我国发展营造了良好外部条件。实施共建</a:t>
            </a:r>
            <a:r>
              <a:rPr lang="zh-CN" altLang="en-US" sz="2000" b="1" kern="0">
                <a:solidFill>
                  <a:srgbClr val="C00000"/>
                </a:solidFill>
                <a:latin typeface="Arial" panose="020B0604020202020204" pitchFamily="34" charset="0"/>
                <a:ea typeface="微软雅黑" panose="020B0503020204020204" charset="-122"/>
                <a:sym typeface="Arial" panose="020B0604020202020204" pitchFamily="34" charset="0"/>
              </a:rPr>
              <a:t>“一带一路”倡议，发起创办亚洲基础设施投资银行，设立丝路基金</a:t>
            </a:r>
            <a:r>
              <a:rPr lang="zh-CN" altLang="en-US" sz="1800" kern="0">
                <a:latin typeface="Arial" panose="020B0604020202020204" pitchFamily="34" charset="0"/>
                <a:ea typeface="微软雅黑" panose="020B0503020204020204" charset="-122"/>
                <a:sym typeface="Arial" panose="020B0604020202020204" pitchFamily="34" charset="0"/>
              </a:rPr>
              <a:t>，举办首届“一带一路”国际合作高峰论坛、亚太经合组织领导人非正式会议、二十国集团领导人杭州峰会、金砖国家领导人厦门会晤、亚信峰会。倡导构建人类命运共同体，促进全球治理体系变革。我国国际影响力、感召力、塑造力进一步提高，为世界和平与发展作出新的重大贡献。</a:t>
            </a:r>
          </a:p>
        </p:txBody>
      </p:sp>
      <p:sp>
        <p:nvSpPr>
          <p:cNvPr id="9" name="TextBox 4"/>
          <p:cNvSpPr txBox="1"/>
          <p:nvPr/>
        </p:nvSpPr>
        <p:spPr>
          <a:xfrm>
            <a:off x="1437447" y="347333"/>
            <a:ext cx="4852610" cy="523220"/>
          </a:xfrm>
          <a:prstGeom prst="rect">
            <a:avLst/>
          </a:prstGeom>
          <a:noFill/>
        </p:spPr>
        <p:txBody>
          <a:bodyPr wrap="none" lIns="91440" tIns="45720" rIns="91440" bIns="45720" rtlCol="0">
            <a:spAutoFit/>
          </a:bodyPr>
          <a:lstStyle/>
          <a:p>
            <a:r>
              <a:rPr lang="zh-CN" altLang="en-US" sz="2800" b="1">
                <a:solidFill>
                  <a:srgbClr val="FF0000"/>
                </a:solidFill>
                <a:latin typeface="Arial" panose="020B0604020202020204" pitchFamily="34" charset="0"/>
                <a:ea typeface="微软雅黑" panose="020B0503020204020204" charset="-122"/>
                <a:sym typeface="Arial" panose="020B0604020202020204" pitchFamily="34" charset="0"/>
              </a:rPr>
              <a:t>建设取得过去工作和历史变革</a:t>
            </a:r>
          </a:p>
        </p:txBody>
      </p:sp>
      <p:pic>
        <p:nvPicPr>
          <p:cNvPr id="6" name="Picture 3" descr="C:\Users\Administrator\Desktop\2.png"/>
          <p:cNvPicPr>
            <a:picLocks noChangeAspect="1" noChangeArrowheads="1"/>
          </p:cNvPicPr>
          <p:nvPr/>
        </p:nvPicPr>
        <p:blipFill>
          <a:blip r:embed="rId3"/>
          <a:stretch>
            <a:fillRect/>
          </a:stretch>
        </p:blipFill>
        <p:spPr bwMode="auto">
          <a:xfrm>
            <a:off x="0" y="5517233"/>
            <a:ext cx="12192000" cy="1340768"/>
          </a:xfrm>
          <a:prstGeom prst="rect">
            <a:avLst/>
          </a:prstGeom>
          <a:noFill/>
          <a:ln w="9525">
            <a:noFill/>
            <a:miter lim="800000"/>
            <a:headEnd/>
            <a:tailEnd/>
          </a:ln>
        </p:spPr>
      </p:pic>
      <p:pic>
        <p:nvPicPr>
          <p:cNvPr id="5" name="Picture 2" descr="E:\我图PPT\00001PNG素材\01党委政府\华丽天安门.png"/>
          <p:cNvPicPr>
            <a:picLocks noChangeAspect="1" noChangeArrowheads="1"/>
          </p:cNvPicPr>
          <p:nvPr/>
        </p:nvPicPr>
        <p:blipFill>
          <a:blip r:embed="rId4"/>
          <a:stretch>
            <a:fillRect/>
          </a:stretch>
        </p:blipFill>
        <p:spPr bwMode="auto">
          <a:xfrm>
            <a:off x="-240704" y="1052736"/>
            <a:ext cx="5087888" cy="4252634"/>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1000"/>
                                        <p:tgtEl>
                                          <p:spTgt spid="6"/>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503712" y="1772816"/>
            <a:ext cx="8280920" cy="3393237"/>
          </a:xfrm>
          <a:prstGeom prst="rect">
            <a:avLst/>
          </a:prstGeom>
          <a:ln>
            <a:solidFill>
              <a:srgbClr val="C00000"/>
            </a:solidFill>
          </a:ln>
        </p:spPr>
        <p:txBody>
          <a:bodyPr wrap="square">
            <a:spAutoFit/>
          </a:bodyPr>
          <a:lstStyle/>
          <a:p>
            <a:pPr algn="just">
              <a:lnSpc>
                <a:spcPct val="130000"/>
              </a:lnSpc>
              <a:spcBef>
                <a:spcPct val="0"/>
              </a:spcBef>
            </a:pPr>
            <a:r>
              <a:rPr lang="zh-CN" altLang="en-US" sz="1500" kern="0">
                <a:latin typeface="微软雅黑" panose="020B0503020204020204" charset="-122"/>
                <a:ea typeface="微软雅黑" panose="020B0503020204020204" charset="-122"/>
                <a:sym typeface="Arial" panose="020B0604020202020204" pitchFamily="34" charset="0"/>
              </a:rPr>
              <a:t>全面加强党的领导和党的建设，坚决改变管党治党宽松软状况。推动全党尊崇党章，增强政治意识、大局意识、核心意识、看齐意识，坚决维护党中央权威和集中统一领导，严明党的政治纪律和政治规矩，层层落实管党治党政治责任。坚持照镜子、正衣冠、洗洗澡、治治病的要求，开展党的群众路线教育实践活动和“三严三实”专题教育，推进“两学一做”学习教育常态化制度化，全党理想信念更加坚定、党性更加坚强。贯彻新时期好干部标准，选人用人状况和风气明显好转。党的建设制度改革深入推进，党内法规制度体系不断完善。把纪律挺在前面，着力解决人民群众反映最强烈、对党的执政基础威胁最大的突出问题。</a:t>
            </a:r>
            <a:r>
              <a:rPr lang="zh-CN" altLang="en-US" sz="1500" b="1" kern="0">
                <a:solidFill>
                  <a:srgbClr val="C00000"/>
                </a:solidFill>
                <a:latin typeface="微软雅黑" panose="020B0503020204020204" charset="-122"/>
                <a:ea typeface="微软雅黑" panose="020B0503020204020204" charset="-122"/>
                <a:sym typeface="Arial" panose="020B0604020202020204" pitchFamily="34" charset="0"/>
              </a:rPr>
              <a:t>出台中央八项规定，严厉整治形式主义、官僚主义、享乐主义和奢靡之风，坚决反对特权</a:t>
            </a:r>
            <a:r>
              <a:rPr lang="zh-CN" altLang="en-US" sz="1500" kern="0">
                <a:latin typeface="微软雅黑" panose="020B0503020204020204" charset="-122"/>
                <a:ea typeface="微软雅黑" panose="020B0503020204020204" charset="-122"/>
                <a:sym typeface="Arial" panose="020B0604020202020204" pitchFamily="34" charset="0"/>
              </a:rPr>
              <a:t>。巡视利剑作用彰显，实现中央和省级党委巡视全覆盖。坚持反腐败无禁区、全覆盖、零容忍，坚定不移“打虎”、“拍蝇”、“猎狐”，不敢腐的目标初步实现，不能腐的笼子越扎越牢，不想腐的堤坝正在构筑，反腐败斗争压倒性态势已经形成并巩固发展。</a:t>
            </a:r>
          </a:p>
        </p:txBody>
      </p:sp>
      <p:sp>
        <p:nvSpPr>
          <p:cNvPr id="9" name="TextBox 4"/>
          <p:cNvSpPr txBox="1"/>
          <p:nvPr/>
        </p:nvSpPr>
        <p:spPr>
          <a:xfrm>
            <a:off x="1437447" y="347333"/>
            <a:ext cx="4852610" cy="523220"/>
          </a:xfrm>
          <a:prstGeom prst="rect">
            <a:avLst/>
          </a:prstGeom>
          <a:noFill/>
        </p:spPr>
        <p:txBody>
          <a:bodyPr wrap="none" lIns="91440" tIns="45720" rIns="91440" bIns="45720" rtlCol="0">
            <a:spAutoFit/>
          </a:bodyPr>
          <a:lstStyle/>
          <a:p>
            <a:r>
              <a:rPr lang="zh-CN" altLang="en-US" sz="2800" b="1">
                <a:solidFill>
                  <a:srgbClr val="FF0000"/>
                </a:solidFill>
                <a:latin typeface="Arial" panose="020B0604020202020204" pitchFamily="34" charset="0"/>
                <a:ea typeface="微软雅黑" panose="020B0503020204020204" charset="-122"/>
                <a:sym typeface="Arial" panose="020B0604020202020204" pitchFamily="34" charset="0"/>
              </a:rPr>
              <a:t>建设取得过去工作和历史变革</a:t>
            </a:r>
          </a:p>
        </p:txBody>
      </p:sp>
      <p:pic>
        <p:nvPicPr>
          <p:cNvPr id="6" name="Picture 3" descr="C:\Users\Administrator\Desktop\2.png"/>
          <p:cNvPicPr>
            <a:picLocks noChangeAspect="1" noChangeArrowheads="1"/>
          </p:cNvPicPr>
          <p:nvPr/>
        </p:nvPicPr>
        <p:blipFill>
          <a:blip r:embed="rId3"/>
          <a:stretch>
            <a:fillRect/>
          </a:stretch>
        </p:blipFill>
        <p:spPr bwMode="auto">
          <a:xfrm>
            <a:off x="0" y="5517233"/>
            <a:ext cx="12192000" cy="1340768"/>
          </a:xfrm>
          <a:prstGeom prst="rect">
            <a:avLst/>
          </a:prstGeom>
          <a:noFill/>
          <a:ln w="9525">
            <a:noFill/>
            <a:miter lim="800000"/>
            <a:headEnd/>
            <a:tailEnd/>
          </a:ln>
        </p:spPr>
      </p:pic>
      <p:pic>
        <p:nvPicPr>
          <p:cNvPr id="5" name="Picture 2" descr="E:\我图PPT\00001PNG素材\01党委政府\华丽天安门.png"/>
          <p:cNvPicPr>
            <a:picLocks noChangeAspect="1" noChangeArrowheads="1"/>
          </p:cNvPicPr>
          <p:nvPr/>
        </p:nvPicPr>
        <p:blipFill>
          <a:blip r:embed="rId4"/>
          <a:stretch>
            <a:fillRect/>
          </a:stretch>
        </p:blipFill>
        <p:spPr bwMode="auto">
          <a:xfrm>
            <a:off x="-312712" y="1412776"/>
            <a:ext cx="4248472" cy="3551021"/>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1000"/>
                                        <p:tgtEl>
                                          <p:spTgt spid="6"/>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376" y="2444411"/>
            <a:ext cx="11161240" cy="4080933"/>
          </a:xfrm>
          <a:prstGeom prst="rect">
            <a:avLst/>
          </a:prstGeom>
          <a:solidFill>
            <a:schemeClr val="bg1">
              <a:alpha val="2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99556" y="2162285"/>
            <a:ext cx="7992888" cy="5642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131086" y="2182801"/>
            <a:ext cx="5929828" cy="523220"/>
          </a:xfrm>
          <a:prstGeom prst="rect">
            <a:avLst/>
          </a:prstGeom>
        </p:spPr>
        <p:txBody>
          <a:bodyPr wrap="none">
            <a:spAutoFit/>
          </a:bodyPr>
          <a:lstStyle/>
          <a:p>
            <a:pPr lvl="0" algn="ctr"/>
            <a:r>
              <a:rPr lang="zh-CN" altLang="en-US" sz="2800" b="1" kern="0">
                <a:solidFill>
                  <a:schemeClr val="bg1"/>
                </a:solidFill>
                <a:ea typeface="微软雅黑" panose="020B0503020204020204" charset="-122"/>
              </a:rPr>
              <a:t>五年来的变革是深层次的、根本性的</a:t>
            </a:r>
          </a:p>
        </p:txBody>
      </p:sp>
      <p:sp>
        <p:nvSpPr>
          <p:cNvPr id="13" name="TextBox 4"/>
          <p:cNvSpPr txBox="1"/>
          <p:nvPr/>
        </p:nvSpPr>
        <p:spPr>
          <a:xfrm>
            <a:off x="1437447" y="347333"/>
            <a:ext cx="4852610" cy="523220"/>
          </a:xfrm>
          <a:prstGeom prst="rect">
            <a:avLst/>
          </a:prstGeom>
          <a:noFill/>
        </p:spPr>
        <p:txBody>
          <a:bodyPr wrap="none" lIns="91440" tIns="45720" rIns="91440" bIns="45720" rtlCol="0">
            <a:spAutoFit/>
          </a:bodyPr>
          <a:lstStyle/>
          <a:p>
            <a:r>
              <a:rPr lang="zh-CN" altLang="en-US" sz="2800" b="1">
                <a:solidFill>
                  <a:srgbClr val="FF0000"/>
                </a:solidFill>
                <a:latin typeface="Arial" panose="020B0604020202020204" pitchFamily="34" charset="0"/>
                <a:ea typeface="微软雅黑" panose="020B0503020204020204" charset="-122"/>
                <a:sym typeface="Arial" panose="020B0604020202020204" pitchFamily="34" charset="0"/>
              </a:rPr>
              <a:t>建设取得过去工作和历史变革</a:t>
            </a:r>
          </a:p>
        </p:txBody>
      </p:sp>
      <p:grpSp>
        <p:nvGrpSpPr>
          <p:cNvPr id="5" name="组合 4"/>
          <p:cNvGrpSpPr/>
          <p:nvPr/>
        </p:nvGrpSpPr>
        <p:grpSpPr>
          <a:xfrm>
            <a:off x="1199456" y="2996952"/>
            <a:ext cx="629150" cy="629649"/>
            <a:chOff x="1271464" y="3356991"/>
            <a:chExt cx="798786" cy="799419"/>
          </a:xfrm>
        </p:grpSpPr>
        <p:sp>
          <p:nvSpPr>
            <p:cNvPr id="14" name="椭圆 9"/>
            <p:cNvSpPr>
              <a:spLocks noChangeArrowheads="1"/>
            </p:cNvSpPr>
            <p:nvPr/>
          </p:nvSpPr>
          <p:spPr bwMode="auto">
            <a:xfrm>
              <a:off x="1271464" y="3356991"/>
              <a:ext cx="798786" cy="799419"/>
            </a:xfrm>
            <a:prstGeom prst="ellipse">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1219200">
                <a:lnSpc>
                  <a:spcPct val="100000"/>
                </a:lnSpc>
                <a:spcBef>
                  <a:spcPct val="0"/>
                </a:spcBef>
                <a:buNone/>
              </a:pPr>
              <a:endParaRPr lang="zh-CN" altLang="en-US" sz="1800">
                <a:solidFill>
                  <a:srgbClr val="C00000"/>
                </a:solidFill>
              </a:endParaRPr>
            </a:p>
          </p:txBody>
        </p:sp>
        <p:sp>
          <p:nvSpPr>
            <p:cNvPr id="15" name="Freeform 5"/>
            <p:cNvSpPr/>
            <p:nvPr/>
          </p:nvSpPr>
          <p:spPr bwMode="auto">
            <a:xfrm>
              <a:off x="1418485" y="3501008"/>
              <a:ext cx="558116" cy="487723"/>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09">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rgbClr val="FFF6EB"/>
            </a:solidFill>
            <a:ln>
              <a:noFill/>
            </a:ln>
          </p:spPr>
          <p:txBody>
            <a:bodyPr vert="horz" wrap="square" lIns="91440" tIns="45720" rIns="91440" bIns="45720" numCol="1" anchor="t" anchorCtr="0" compatLnSpc="1"/>
            <a:lstStyle/>
            <a:p>
              <a:pPr defTabSz="1219200"/>
              <a:endParaRPr lang="zh-CN" altLang="en-US" sz="1350">
                <a:solidFill>
                  <a:srgbClr val="C00000"/>
                </a:solidFill>
                <a:latin typeface="Ping Hei"/>
                <a:ea typeface="方正兰亭超细黑简体"/>
              </a:endParaRPr>
            </a:p>
          </p:txBody>
        </p:sp>
      </p:grpSp>
      <p:sp>
        <p:nvSpPr>
          <p:cNvPr id="16" name="文本框 3"/>
          <p:cNvSpPr txBox="1"/>
          <p:nvPr/>
        </p:nvSpPr>
        <p:spPr>
          <a:xfrm>
            <a:off x="2099556" y="2898647"/>
            <a:ext cx="9511754" cy="1661993"/>
          </a:xfrm>
          <a:prstGeom prst="rect">
            <a:avLst/>
          </a:prstGeom>
          <a:noFill/>
        </p:spPr>
        <p:txBody>
          <a:bodyPr wrap="square" rtlCol="0">
            <a:spAutoFit/>
          </a:bodyPr>
          <a:lstStyle/>
          <a:p>
            <a:pPr>
              <a:lnSpc>
                <a:spcPct val="150000"/>
              </a:lnSpc>
            </a:pPr>
            <a:r>
              <a:rPr lang="en-US" altLang="zh-CN" sz="2000" b="1">
                <a:solidFill>
                  <a:srgbClr val="C00000"/>
                </a:solidFill>
                <a:latin typeface="微软雅黑" panose="020B0503020204020204" charset="-122"/>
                <a:ea typeface="微软雅黑" panose="020B0503020204020204" charset="-122"/>
              </a:rPr>
              <a:t>【</a:t>
            </a:r>
            <a:r>
              <a:rPr lang="zh-CN" altLang="en-US" sz="2000" b="1">
                <a:solidFill>
                  <a:srgbClr val="C00000"/>
                </a:solidFill>
                <a:latin typeface="微软雅黑" panose="020B0503020204020204" charset="-122"/>
                <a:ea typeface="微软雅黑" panose="020B0503020204020204" charset="-122"/>
              </a:rPr>
              <a:t>五年来</a:t>
            </a:r>
            <a:r>
              <a:rPr lang="en-US" altLang="zh-CN" sz="2000" b="1">
                <a:solidFill>
                  <a:srgbClr val="C00000"/>
                </a:solidFill>
                <a:latin typeface="微软雅黑" panose="020B0503020204020204" charset="-122"/>
                <a:ea typeface="微软雅黑" panose="020B0503020204020204" charset="-122"/>
              </a:rPr>
              <a:t>】</a:t>
            </a:r>
            <a:r>
              <a:rPr lang="zh-CN" altLang="en-US" sz="1600">
                <a:solidFill>
                  <a:schemeClr val="tx1">
                    <a:lumMod val="85000"/>
                    <a:lumOff val="15000"/>
                  </a:schemeClr>
                </a:solidFill>
                <a:latin typeface="微软雅黑" panose="020B0503020204020204" charset="-122"/>
                <a:ea typeface="微软雅黑" panose="020B0503020204020204" charset="-122"/>
              </a:rPr>
              <a:t>我们党以巨大的政治勇气和强烈的责任担当，提出一系列新理念新思想新战略，出台一系列重大方针政策，推出一系列重大举措，推进一系列重大工作，解决了许多长期想解决而没有解决的难题，办成了许多过去想办而没有办成的大事，推动党和国家事业发生历史性变革。这些历史性变革，对党和国家事业发展具有重大而深远的影响。</a:t>
            </a:r>
            <a:endParaRPr lang="zh-CN" altLang="en-US" sz="1600" b="1">
              <a:solidFill>
                <a:schemeClr val="tx1">
                  <a:lumMod val="85000"/>
                  <a:lumOff val="15000"/>
                </a:schemeClr>
              </a:solidFill>
              <a:latin typeface="微软雅黑" panose="020B0503020204020204" charset="-122"/>
              <a:ea typeface="微软雅黑" panose="020B0503020204020204" charset="-122"/>
            </a:endParaRPr>
          </a:p>
        </p:txBody>
      </p:sp>
      <p:sp>
        <p:nvSpPr>
          <p:cNvPr id="17" name="文本框 3"/>
          <p:cNvSpPr txBox="1"/>
          <p:nvPr/>
        </p:nvSpPr>
        <p:spPr>
          <a:xfrm>
            <a:off x="2099556" y="4744546"/>
            <a:ext cx="9511754" cy="1661993"/>
          </a:xfrm>
          <a:prstGeom prst="rect">
            <a:avLst/>
          </a:prstGeom>
          <a:noFill/>
        </p:spPr>
        <p:txBody>
          <a:bodyPr wrap="square" rtlCol="0">
            <a:spAutoFit/>
          </a:bodyPr>
          <a:lstStyle/>
          <a:p>
            <a:pPr>
              <a:lnSpc>
                <a:spcPct val="150000"/>
              </a:lnSpc>
            </a:pPr>
            <a:r>
              <a:rPr lang="en-US" altLang="zh-CN" sz="2000" b="1">
                <a:solidFill>
                  <a:srgbClr val="C00000"/>
                </a:solidFill>
                <a:latin typeface="微软雅黑" panose="020B0503020204020204" charset="-122"/>
                <a:ea typeface="微软雅黑" panose="020B0503020204020204" charset="-122"/>
              </a:rPr>
              <a:t>【</a:t>
            </a:r>
            <a:r>
              <a:rPr lang="zh-CN" altLang="en-US" sz="2000" b="1">
                <a:solidFill>
                  <a:srgbClr val="C00000"/>
                </a:solidFill>
                <a:latin typeface="微软雅黑" panose="020B0503020204020204" charset="-122"/>
                <a:ea typeface="微软雅黑" panose="020B0503020204020204" charset="-122"/>
              </a:rPr>
              <a:t>五年来</a:t>
            </a:r>
            <a:r>
              <a:rPr lang="en-US" altLang="zh-CN" sz="2000" b="1">
                <a:solidFill>
                  <a:srgbClr val="C00000"/>
                </a:solidFill>
                <a:latin typeface="微软雅黑" panose="020B0503020204020204" charset="-122"/>
                <a:ea typeface="微软雅黑" panose="020B0503020204020204" charset="-122"/>
              </a:rPr>
              <a:t>】</a:t>
            </a:r>
            <a:r>
              <a:rPr lang="zh-CN" altLang="en-US" sz="1600">
                <a:solidFill>
                  <a:schemeClr val="tx1">
                    <a:lumMod val="85000"/>
                    <a:lumOff val="15000"/>
                  </a:schemeClr>
                </a:solidFill>
                <a:latin typeface="微软雅黑" panose="020B0503020204020204" charset="-122"/>
                <a:ea typeface="微软雅黑" panose="020B0503020204020204" charset="-122"/>
              </a:rPr>
              <a:t>我们勇于面对党面临的重大风险考验和党内存在的突出问题，以顽强意志品质正风肃纪、反腐惩恶，消除了党和国家内部存在的严重隐患，党内政治生活气象更新，党内政治生态明显好转，党的创造力、凝聚力、战斗力显著增强，党的团结统一更加巩固，党群关系明显改善，党在革命性锻造中更加坚强，焕发出新的强大生机活力，为党和国家事业发展提供了坚强政治保证。</a:t>
            </a:r>
            <a:endParaRPr lang="zh-CN" altLang="en-US" sz="1600" b="1">
              <a:solidFill>
                <a:schemeClr val="tx1">
                  <a:lumMod val="85000"/>
                  <a:lumOff val="15000"/>
                </a:schemeClr>
              </a:solidFill>
              <a:latin typeface="微软雅黑" panose="020B0503020204020204" charset="-122"/>
              <a:ea typeface="微软雅黑" panose="020B0503020204020204" charset="-122"/>
            </a:endParaRPr>
          </a:p>
        </p:txBody>
      </p:sp>
      <p:grpSp>
        <p:nvGrpSpPr>
          <p:cNvPr id="18" name="组合 17"/>
          <p:cNvGrpSpPr/>
          <p:nvPr/>
        </p:nvGrpSpPr>
        <p:grpSpPr>
          <a:xfrm>
            <a:off x="1199456" y="4828134"/>
            <a:ext cx="629150" cy="629649"/>
            <a:chOff x="1271464" y="3356991"/>
            <a:chExt cx="798786" cy="799419"/>
          </a:xfrm>
        </p:grpSpPr>
        <p:sp>
          <p:nvSpPr>
            <p:cNvPr id="19" name="椭圆 9"/>
            <p:cNvSpPr>
              <a:spLocks noChangeArrowheads="1"/>
            </p:cNvSpPr>
            <p:nvPr/>
          </p:nvSpPr>
          <p:spPr bwMode="auto">
            <a:xfrm>
              <a:off x="1271464" y="3356991"/>
              <a:ext cx="798786" cy="799419"/>
            </a:xfrm>
            <a:prstGeom prst="ellipse">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1219200">
                <a:lnSpc>
                  <a:spcPct val="100000"/>
                </a:lnSpc>
                <a:spcBef>
                  <a:spcPct val="0"/>
                </a:spcBef>
                <a:buNone/>
              </a:pPr>
              <a:endParaRPr lang="zh-CN" altLang="en-US" sz="1800">
                <a:solidFill>
                  <a:srgbClr val="C00000"/>
                </a:solidFill>
              </a:endParaRPr>
            </a:p>
          </p:txBody>
        </p:sp>
        <p:sp>
          <p:nvSpPr>
            <p:cNvPr id="20" name="Freeform 5"/>
            <p:cNvSpPr/>
            <p:nvPr/>
          </p:nvSpPr>
          <p:spPr bwMode="auto">
            <a:xfrm>
              <a:off x="1418485" y="3501008"/>
              <a:ext cx="558116" cy="487723"/>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09">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rgbClr val="FFF6EB"/>
            </a:solidFill>
            <a:ln>
              <a:noFill/>
            </a:ln>
          </p:spPr>
          <p:txBody>
            <a:bodyPr vert="horz" wrap="square" lIns="91440" tIns="45720" rIns="91440" bIns="45720" numCol="1" anchor="t" anchorCtr="0" compatLnSpc="1"/>
            <a:lstStyle/>
            <a:p>
              <a:pPr defTabSz="1219200"/>
              <a:endParaRPr lang="zh-CN" altLang="en-US" sz="1350">
                <a:solidFill>
                  <a:srgbClr val="C00000"/>
                </a:solidFill>
                <a:latin typeface="Ping Hei"/>
                <a:ea typeface="方正兰亭超细黑简体"/>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par>
                          <p:cTn id="34" fill="hold">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4"/>
          <p:cNvSpPr txBox="1"/>
          <p:nvPr/>
        </p:nvSpPr>
        <p:spPr>
          <a:xfrm>
            <a:off x="1437447" y="347333"/>
            <a:ext cx="4852610" cy="523220"/>
          </a:xfrm>
          <a:prstGeom prst="rect">
            <a:avLst/>
          </a:prstGeom>
          <a:noFill/>
        </p:spPr>
        <p:txBody>
          <a:bodyPr wrap="none" lIns="91440" tIns="45720" rIns="91440" bIns="45720" rtlCol="0">
            <a:spAutoFit/>
          </a:bodyPr>
          <a:lstStyle/>
          <a:p>
            <a:r>
              <a:rPr lang="zh-CN" altLang="en-US" sz="2800" b="1">
                <a:solidFill>
                  <a:srgbClr val="FF0000"/>
                </a:solidFill>
                <a:latin typeface="Arial" panose="020B0604020202020204" pitchFamily="34" charset="0"/>
                <a:ea typeface="微软雅黑" panose="020B0503020204020204" charset="-122"/>
                <a:sym typeface="Arial" panose="020B0604020202020204" pitchFamily="34" charset="0"/>
              </a:rPr>
              <a:t>建设取得过去工作和历史变革</a:t>
            </a:r>
          </a:p>
        </p:txBody>
      </p:sp>
      <p:sp>
        <p:nvSpPr>
          <p:cNvPr id="21" name="矩形 20"/>
          <p:cNvSpPr/>
          <p:nvPr/>
        </p:nvSpPr>
        <p:spPr>
          <a:xfrm>
            <a:off x="2351584" y="1700808"/>
            <a:ext cx="8424935" cy="6480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5"/>
          <p:cNvSpPr/>
          <p:nvPr/>
        </p:nvSpPr>
        <p:spPr bwMode="auto">
          <a:xfrm>
            <a:off x="1271464" y="1560701"/>
            <a:ext cx="785542" cy="788179"/>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7">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C00000"/>
          </a:solidFill>
          <a:ln>
            <a:noFill/>
          </a:ln>
          <a:effectLst/>
        </p:spPr>
        <p:txBody>
          <a:bodyPr vert="horz" wrap="square" lIns="121920" tIns="60960" rIns="121920" bIns="60960" numCol="1" anchor="t" anchorCtr="0" compatLnSpc="1"/>
          <a:lstStyle/>
          <a:p>
            <a:endParaRPr lang="zh-CN" altLang="en-US" sz="3200">
              <a:gradFill>
                <a:gsLst>
                  <a:gs pos="0">
                    <a:prstClr val="white">
                      <a:lumMod val="95000"/>
                    </a:prstClr>
                  </a:gs>
                  <a:gs pos="100000">
                    <a:prstClr val="white"/>
                  </a:gs>
                </a:gsLst>
                <a:lin ang="5400000" scaled="0"/>
              </a:gradFill>
            </a:endParaRPr>
          </a:p>
        </p:txBody>
      </p:sp>
      <p:sp>
        <p:nvSpPr>
          <p:cNvPr id="23" name="矩形 22"/>
          <p:cNvSpPr/>
          <p:nvPr/>
        </p:nvSpPr>
        <p:spPr>
          <a:xfrm>
            <a:off x="2372994" y="1606880"/>
            <a:ext cx="9181543" cy="669863"/>
          </a:xfrm>
          <a:prstGeom prst="rect">
            <a:avLst/>
          </a:prstGeom>
        </p:spPr>
        <p:txBody>
          <a:bodyPr wrap="square">
            <a:spAutoFit/>
          </a:bodyPr>
          <a:lstStyle/>
          <a:p>
            <a:pPr>
              <a:lnSpc>
                <a:spcPct val="150000"/>
              </a:lnSpc>
            </a:pPr>
            <a:r>
              <a:rPr lang="zh-CN" altLang="en-US" sz="2800" b="1">
                <a:gradFill>
                  <a:gsLst>
                    <a:gs pos="0">
                      <a:schemeClr val="bg1"/>
                    </a:gs>
                    <a:gs pos="86000">
                      <a:srgbClr val="FFFF53"/>
                    </a:gs>
                  </a:gsLst>
                  <a:lin ang="5400000" scaled="0"/>
                </a:gradFill>
                <a:ea typeface="微软雅黑" panose="020B0503020204020204" charset="-122"/>
                <a:cs typeface="Times New Roman" panose="02020603050405020304" pitchFamily="18" charset="0"/>
              </a:rPr>
              <a:t>我们的工作还存在许多不足，也面临不少困难和挑战</a:t>
            </a:r>
            <a:endParaRPr lang="zh-CN" altLang="en-US" sz="2800" b="1">
              <a:gradFill>
                <a:gsLst>
                  <a:gs pos="0">
                    <a:schemeClr val="bg1"/>
                  </a:gs>
                  <a:gs pos="86000">
                    <a:srgbClr val="FFFF53"/>
                  </a:gs>
                </a:gsLst>
                <a:lin ang="5400000" scaled="0"/>
              </a:gradFill>
            </a:endParaRPr>
          </a:p>
        </p:txBody>
      </p:sp>
      <p:sp>
        <p:nvSpPr>
          <p:cNvPr id="28" name="矩形 27"/>
          <p:cNvSpPr/>
          <p:nvPr/>
        </p:nvSpPr>
        <p:spPr>
          <a:xfrm>
            <a:off x="2279577" y="3168249"/>
            <a:ext cx="8496942" cy="707886"/>
          </a:xfrm>
          <a:prstGeom prst="rect">
            <a:avLst/>
          </a:prstGeom>
        </p:spPr>
        <p:txBody>
          <a:bodyPr wrap="square">
            <a:spAutoFit/>
          </a:bodyPr>
          <a:lstStyle/>
          <a:p>
            <a:r>
              <a:rPr lang="zh-CN" altLang="en-US" sz="2000">
                <a:solidFill>
                  <a:srgbClr val="9B2326"/>
                </a:solidFill>
                <a:latin typeface="微软雅黑" panose="020B0503020204020204" charset="-122"/>
                <a:ea typeface="微软雅黑" panose="020B0503020204020204" charset="-122"/>
              </a:rPr>
              <a:t>发展不平衡不充分的一些突出问题尚未解决，发展质量和效益还不高，创新能力不够强，实体经济水平有待提高，生态环境保护任重道远；</a:t>
            </a:r>
            <a:endParaRPr lang="en-US" altLang="zh-CN" sz="2000">
              <a:solidFill>
                <a:srgbClr val="9B2326"/>
              </a:solidFill>
              <a:latin typeface="微软雅黑" panose="020B0503020204020204" charset="-122"/>
              <a:ea typeface="微软雅黑" panose="020B0503020204020204" charset="-122"/>
            </a:endParaRPr>
          </a:p>
        </p:txBody>
      </p:sp>
      <p:cxnSp>
        <p:nvCxnSpPr>
          <p:cNvPr id="29" name="直接连接符 28"/>
          <p:cNvCxnSpPr/>
          <p:nvPr/>
        </p:nvCxnSpPr>
        <p:spPr>
          <a:xfrm>
            <a:off x="2413245" y="3921471"/>
            <a:ext cx="8363273" cy="0"/>
          </a:xfrm>
          <a:prstGeom prst="line">
            <a:avLst/>
          </a:prstGeom>
          <a:ln>
            <a:solidFill>
              <a:srgbClr val="32496A"/>
            </a:solidFill>
            <a:prstDash val="sysDash"/>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2342300" y="4489394"/>
            <a:ext cx="8496942" cy="461665"/>
          </a:xfrm>
          <a:prstGeom prst="rect">
            <a:avLst/>
          </a:prstGeom>
        </p:spPr>
        <p:txBody>
          <a:bodyPr wrap="square">
            <a:spAutoFit/>
          </a:bodyPr>
          <a:lstStyle/>
          <a:p>
            <a:r>
              <a:rPr lang="zh-CN" altLang="en-US">
                <a:solidFill>
                  <a:srgbClr val="9B2326"/>
                </a:solidFill>
                <a:latin typeface="微软雅黑" panose="020B0503020204020204" charset="-122"/>
                <a:ea typeface="微软雅黑" panose="020B0503020204020204" charset="-122"/>
              </a:rPr>
              <a:t>意识形态领域斗争依然复杂，国家安全面临新情况；</a:t>
            </a:r>
            <a:endParaRPr lang="en-US" altLang="zh-CN">
              <a:solidFill>
                <a:srgbClr val="9B2326"/>
              </a:solidFill>
              <a:latin typeface="微软雅黑" panose="020B0503020204020204" charset="-122"/>
              <a:ea typeface="微软雅黑" panose="020B0503020204020204" charset="-122"/>
            </a:endParaRPr>
          </a:p>
        </p:txBody>
      </p:sp>
      <p:cxnSp>
        <p:nvCxnSpPr>
          <p:cNvPr id="36" name="直接连接符 35"/>
          <p:cNvCxnSpPr/>
          <p:nvPr/>
        </p:nvCxnSpPr>
        <p:spPr>
          <a:xfrm>
            <a:off x="2413245" y="4981590"/>
            <a:ext cx="8363273" cy="0"/>
          </a:xfrm>
          <a:prstGeom prst="line">
            <a:avLst/>
          </a:prstGeom>
          <a:ln>
            <a:solidFill>
              <a:srgbClr val="32496A"/>
            </a:solidFill>
            <a:prstDash val="sysDash"/>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2342300" y="5424539"/>
            <a:ext cx="8496942" cy="461665"/>
          </a:xfrm>
          <a:prstGeom prst="rect">
            <a:avLst/>
          </a:prstGeom>
        </p:spPr>
        <p:txBody>
          <a:bodyPr wrap="square">
            <a:spAutoFit/>
          </a:bodyPr>
          <a:lstStyle/>
          <a:p>
            <a:r>
              <a:rPr lang="zh-CN" altLang="en-US">
                <a:solidFill>
                  <a:srgbClr val="9B2326"/>
                </a:solidFill>
                <a:latin typeface="微软雅黑" panose="020B0503020204020204" charset="-122"/>
                <a:ea typeface="微软雅黑" panose="020B0503020204020204" charset="-122"/>
              </a:rPr>
              <a:t>社会文明水平尚需提高</a:t>
            </a:r>
            <a:endParaRPr lang="en-US" altLang="zh-CN">
              <a:solidFill>
                <a:srgbClr val="9B2326"/>
              </a:solidFill>
              <a:latin typeface="微软雅黑" panose="020B0503020204020204" charset="-122"/>
              <a:ea typeface="微软雅黑" panose="020B0503020204020204" charset="-122"/>
            </a:endParaRPr>
          </a:p>
        </p:txBody>
      </p:sp>
      <p:cxnSp>
        <p:nvCxnSpPr>
          <p:cNvPr id="38" name="直接连接符 37"/>
          <p:cNvCxnSpPr/>
          <p:nvPr/>
        </p:nvCxnSpPr>
        <p:spPr>
          <a:xfrm>
            <a:off x="2413245" y="5916735"/>
            <a:ext cx="8363273" cy="0"/>
          </a:xfrm>
          <a:prstGeom prst="line">
            <a:avLst/>
          </a:prstGeom>
          <a:ln>
            <a:solidFill>
              <a:srgbClr val="32496A"/>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800" fill="hold"/>
                                        <p:tgtEl>
                                          <p:spTgt spid="22"/>
                                        </p:tgtEl>
                                        <p:attrNameLst>
                                          <p:attrName>ppt_w</p:attrName>
                                        </p:attrNameLst>
                                      </p:cBhvr>
                                      <p:tavLst>
                                        <p:tav tm="0">
                                          <p:val>
                                            <p:fltVal val="0"/>
                                          </p:val>
                                        </p:tav>
                                        <p:tav tm="100000">
                                          <p:val>
                                            <p:strVal val="#ppt_w"/>
                                          </p:val>
                                        </p:tav>
                                      </p:tavLst>
                                    </p:anim>
                                    <p:anim calcmode="lin" valueType="num">
                                      <p:cBhvr>
                                        <p:cTn id="8" dur="800" fill="hold"/>
                                        <p:tgtEl>
                                          <p:spTgt spid="22"/>
                                        </p:tgtEl>
                                        <p:attrNameLst>
                                          <p:attrName>ppt_h</p:attrName>
                                        </p:attrNameLst>
                                      </p:cBhvr>
                                      <p:tavLst>
                                        <p:tav tm="0">
                                          <p:val>
                                            <p:fltVal val="0"/>
                                          </p:val>
                                        </p:tav>
                                        <p:tav tm="100000">
                                          <p:val>
                                            <p:strVal val="#ppt_h"/>
                                          </p:val>
                                        </p:tav>
                                      </p:tavLst>
                                    </p:anim>
                                    <p:animEffect transition="in" filter="fade">
                                      <p:cBhvr>
                                        <p:cTn id="9" dur="8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arn(outVertical)">
                                      <p:cBhvr>
                                        <p:cTn id="14" dur="500"/>
                                        <p:tgtEl>
                                          <p:spTgt spid="21"/>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8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left)">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left)">
                                      <p:cBhvr>
                                        <p:cTn id="5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8" grpId="0"/>
      <p:bldP spid="35"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4"/>
          <p:cNvSpPr txBox="1"/>
          <p:nvPr/>
        </p:nvSpPr>
        <p:spPr>
          <a:xfrm>
            <a:off x="1437447" y="347333"/>
            <a:ext cx="4852610" cy="523220"/>
          </a:xfrm>
          <a:prstGeom prst="rect">
            <a:avLst/>
          </a:prstGeom>
          <a:noFill/>
        </p:spPr>
        <p:txBody>
          <a:bodyPr wrap="none" lIns="91440" tIns="45720" rIns="91440" bIns="45720" rtlCol="0">
            <a:spAutoFit/>
          </a:bodyPr>
          <a:lstStyle/>
          <a:p>
            <a:r>
              <a:rPr lang="zh-CN" altLang="en-US" sz="2800" b="1">
                <a:solidFill>
                  <a:srgbClr val="FF0000"/>
                </a:solidFill>
                <a:latin typeface="Arial" panose="020B0604020202020204" pitchFamily="34" charset="0"/>
                <a:ea typeface="微软雅黑" panose="020B0503020204020204" charset="-122"/>
                <a:sym typeface="Arial" panose="020B0604020202020204" pitchFamily="34" charset="0"/>
              </a:rPr>
              <a:t>建设取得过去工作和历史变革</a:t>
            </a:r>
          </a:p>
        </p:txBody>
      </p:sp>
      <p:sp>
        <p:nvSpPr>
          <p:cNvPr id="28" name="矩形 27"/>
          <p:cNvSpPr/>
          <p:nvPr/>
        </p:nvSpPr>
        <p:spPr>
          <a:xfrm>
            <a:off x="1064725" y="1988840"/>
            <a:ext cx="9711793" cy="707886"/>
          </a:xfrm>
          <a:prstGeom prst="rect">
            <a:avLst/>
          </a:prstGeom>
        </p:spPr>
        <p:txBody>
          <a:bodyPr wrap="square">
            <a:spAutoFit/>
          </a:bodyPr>
          <a:lstStyle/>
          <a:p>
            <a:r>
              <a:rPr lang="zh-CN" altLang="en-US" sz="2000">
                <a:solidFill>
                  <a:srgbClr val="591300"/>
                </a:solidFill>
                <a:latin typeface="微软雅黑" panose="020B0503020204020204" charset="-122"/>
                <a:ea typeface="微软雅黑" panose="020B0503020204020204" charset="-122"/>
              </a:rPr>
              <a:t>社会矛盾和问题交织叠加，全面依法治国任务依然繁重，国家治理体系和治理能力有待加强；</a:t>
            </a:r>
            <a:endParaRPr lang="en-US" altLang="zh-CN" sz="2000">
              <a:solidFill>
                <a:srgbClr val="591300"/>
              </a:solidFill>
              <a:latin typeface="微软雅黑" panose="020B0503020204020204" charset="-122"/>
              <a:ea typeface="微软雅黑" panose="020B0503020204020204" charset="-122"/>
            </a:endParaRPr>
          </a:p>
        </p:txBody>
      </p:sp>
      <p:cxnSp>
        <p:nvCxnSpPr>
          <p:cNvPr id="29" name="直接连接符 28"/>
          <p:cNvCxnSpPr/>
          <p:nvPr/>
        </p:nvCxnSpPr>
        <p:spPr>
          <a:xfrm>
            <a:off x="1217505" y="2742062"/>
            <a:ext cx="9559013" cy="0"/>
          </a:xfrm>
          <a:prstGeom prst="line">
            <a:avLst/>
          </a:prstGeom>
          <a:ln>
            <a:solidFill>
              <a:srgbClr val="32496A"/>
            </a:solidFill>
            <a:prstDash val="sysDash"/>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1127448" y="3309985"/>
            <a:ext cx="9711793" cy="461665"/>
          </a:xfrm>
          <a:prstGeom prst="rect">
            <a:avLst/>
          </a:prstGeom>
        </p:spPr>
        <p:txBody>
          <a:bodyPr wrap="square">
            <a:spAutoFit/>
          </a:bodyPr>
          <a:lstStyle/>
          <a:p>
            <a:r>
              <a:rPr lang="zh-CN" altLang="en-US">
                <a:solidFill>
                  <a:srgbClr val="591300"/>
                </a:solidFill>
                <a:latin typeface="微软雅黑" panose="020B0503020204020204" charset="-122"/>
                <a:ea typeface="微软雅黑" panose="020B0503020204020204" charset="-122"/>
              </a:rPr>
              <a:t>意识形态领域斗争依然复杂，国家安全面临新情况；</a:t>
            </a:r>
            <a:endParaRPr lang="en-US" altLang="zh-CN">
              <a:solidFill>
                <a:srgbClr val="591300"/>
              </a:solidFill>
              <a:latin typeface="微软雅黑" panose="020B0503020204020204" charset="-122"/>
              <a:ea typeface="微软雅黑" panose="020B0503020204020204" charset="-122"/>
            </a:endParaRPr>
          </a:p>
        </p:txBody>
      </p:sp>
      <p:cxnSp>
        <p:nvCxnSpPr>
          <p:cNvPr id="36" name="直接连接符 35"/>
          <p:cNvCxnSpPr/>
          <p:nvPr/>
        </p:nvCxnSpPr>
        <p:spPr>
          <a:xfrm>
            <a:off x="1217505" y="3802181"/>
            <a:ext cx="9559013" cy="0"/>
          </a:xfrm>
          <a:prstGeom prst="line">
            <a:avLst/>
          </a:prstGeom>
          <a:ln>
            <a:solidFill>
              <a:srgbClr val="32496A"/>
            </a:solidFill>
            <a:prstDash val="sysDash"/>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127448" y="4245130"/>
            <a:ext cx="9711793" cy="461665"/>
          </a:xfrm>
          <a:prstGeom prst="rect">
            <a:avLst/>
          </a:prstGeom>
        </p:spPr>
        <p:txBody>
          <a:bodyPr wrap="square">
            <a:spAutoFit/>
          </a:bodyPr>
          <a:lstStyle/>
          <a:p>
            <a:r>
              <a:rPr lang="zh-CN" altLang="en-US">
                <a:solidFill>
                  <a:srgbClr val="591300"/>
                </a:solidFill>
                <a:latin typeface="微软雅黑" panose="020B0503020204020204" charset="-122"/>
                <a:ea typeface="微软雅黑" panose="020B0503020204020204" charset="-122"/>
              </a:rPr>
              <a:t>一些改革部署和重大政策措施需要进一步落实；</a:t>
            </a:r>
            <a:endParaRPr lang="en-US" altLang="zh-CN">
              <a:solidFill>
                <a:srgbClr val="591300"/>
              </a:solidFill>
              <a:latin typeface="微软雅黑" panose="020B0503020204020204" charset="-122"/>
              <a:ea typeface="微软雅黑" panose="020B0503020204020204" charset="-122"/>
            </a:endParaRPr>
          </a:p>
        </p:txBody>
      </p:sp>
      <p:cxnSp>
        <p:nvCxnSpPr>
          <p:cNvPr id="38" name="直接连接符 37"/>
          <p:cNvCxnSpPr/>
          <p:nvPr/>
        </p:nvCxnSpPr>
        <p:spPr>
          <a:xfrm>
            <a:off x="1217505" y="4737326"/>
            <a:ext cx="9559013" cy="0"/>
          </a:xfrm>
          <a:prstGeom prst="line">
            <a:avLst/>
          </a:prstGeom>
          <a:ln>
            <a:solidFill>
              <a:srgbClr val="32496A"/>
            </a:solidFill>
            <a:prstDash val="sysDash"/>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1127448" y="5417608"/>
            <a:ext cx="9711793" cy="461665"/>
          </a:xfrm>
          <a:prstGeom prst="rect">
            <a:avLst/>
          </a:prstGeom>
        </p:spPr>
        <p:txBody>
          <a:bodyPr wrap="square">
            <a:spAutoFit/>
          </a:bodyPr>
          <a:lstStyle/>
          <a:p>
            <a:r>
              <a:rPr lang="zh-CN" altLang="en-US">
                <a:solidFill>
                  <a:srgbClr val="591300"/>
                </a:solidFill>
                <a:latin typeface="微软雅黑" panose="020B0503020204020204" charset="-122"/>
                <a:ea typeface="微软雅黑" panose="020B0503020204020204" charset="-122"/>
              </a:rPr>
              <a:t>党的建设方面还存在不少薄弱环节。</a:t>
            </a:r>
            <a:endParaRPr lang="en-US" altLang="zh-CN">
              <a:solidFill>
                <a:srgbClr val="591300"/>
              </a:solidFill>
              <a:latin typeface="微软雅黑" panose="020B0503020204020204" charset="-122"/>
              <a:ea typeface="微软雅黑" panose="020B0503020204020204" charset="-122"/>
            </a:endParaRPr>
          </a:p>
        </p:txBody>
      </p:sp>
      <p:cxnSp>
        <p:nvCxnSpPr>
          <p:cNvPr id="18" name="直接连接符 17"/>
          <p:cNvCxnSpPr/>
          <p:nvPr/>
        </p:nvCxnSpPr>
        <p:spPr>
          <a:xfrm>
            <a:off x="1217505" y="5909804"/>
            <a:ext cx="9559013" cy="0"/>
          </a:xfrm>
          <a:prstGeom prst="line">
            <a:avLst/>
          </a:prstGeom>
          <a:ln>
            <a:solidFill>
              <a:srgbClr val="32496A"/>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left)">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left)">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1000"/>
                                        <p:tgtEl>
                                          <p:spTgt spid="37"/>
                                        </p:tgtEl>
                                      </p:cBhvr>
                                    </p:animEffect>
                                    <p:anim calcmode="lin" valueType="num">
                                      <p:cBhvr>
                                        <p:cTn id="32" dur="1000" fill="hold"/>
                                        <p:tgtEl>
                                          <p:spTgt spid="37"/>
                                        </p:tgtEl>
                                        <p:attrNameLst>
                                          <p:attrName>ppt_x</p:attrName>
                                        </p:attrNameLst>
                                      </p:cBhvr>
                                      <p:tavLst>
                                        <p:tav tm="0">
                                          <p:val>
                                            <p:strVal val="#ppt_x"/>
                                          </p:val>
                                        </p:tav>
                                        <p:tav tm="100000">
                                          <p:val>
                                            <p:strVal val="#ppt_x"/>
                                          </p:val>
                                        </p:tav>
                                      </p:tavLst>
                                    </p:anim>
                                    <p:anim calcmode="lin" valueType="num">
                                      <p:cBhvr>
                                        <p:cTn id="3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left)">
                                      <p:cBhvr>
                                        <p:cTn id="38" dur="500"/>
                                        <p:tgtEl>
                                          <p:spTgt spid="38"/>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7"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rcRect l="43354" t="26667" r="40271" b="44000"/>
          <a:stretch>
            <a:fillRect/>
          </a:stretch>
        </p:blipFill>
        <p:spPr>
          <a:xfrm>
            <a:off x="2207568" y="1357355"/>
            <a:ext cx="1996440" cy="2011680"/>
          </a:xfrm>
          <a:prstGeom prst="rect">
            <a:avLst/>
          </a:prstGeom>
        </p:spPr>
      </p:pic>
      <p:grpSp>
        <p:nvGrpSpPr>
          <p:cNvPr id="2" name="组合 6"/>
          <p:cNvGrpSpPr/>
          <p:nvPr/>
        </p:nvGrpSpPr>
        <p:grpSpPr>
          <a:xfrm>
            <a:off x="5960412" y="1700810"/>
            <a:ext cx="4024019" cy="687239"/>
            <a:chOff x="3430920" y="1635646"/>
            <a:chExt cx="2650739" cy="514967"/>
          </a:xfrm>
        </p:grpSpPr>
        <p:sp>
          <p:nvSpPr>
            <p:cNvPr id="8" name="矩形 7"/>
            <p:cNvSpPr/>
            <p:nvPr/>
          </p:nvSpPr>
          <p:spPr>
            <a:xfrm>
              <a:off x="3430920" y="1635646"/>
              <a:ext cx="2650739"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solidFill>
              </a:endParaRPr>
            </a:p>
          </p:txBody>
        </p:sp>
        <p:sp>
          <p:nvSpPr>
            <p:cNvPr id="9" name="TextBox 3"/>
            <p:cNvSpPr txBox="1">
              <a:spLocks noChangeArrowheads="1"/>
            </p:cNvSpPr>
            <p:nvPr/>
          </p:nvSpPr>
          <p:spPr bwMode="auto">
            <a:xfrm>
              <a:off x="3606069" y="1666299"/>
              <a:ext cx="2222229" cy="484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buNone/>
                <a:defRPr/>
              </a:pPr>
              <a:r>
                <a:rPr lang="zh-CN" altLang="en-US" sz="1800" b="1">
                  <a:solidFill>
                    <a:schemeClr val="bg1"/>
                  </a:solidFill>
                  <a:latin typeface="Arial" panose="020B0604020202020204"/>
                  <a:ea typeface="微软雅黑" panose="020B0503020204020204" charset="-122"/>
                  <a:cs typeface="+mn-ea"/>
                  <a:sym typeface="+mn-lt"/>
                </a:rPr>
                <a:t>过去五年的工作和历史性变革</a:t>
              </a:r>
            </a:p>
          </p:txBody>
        </p:sp>
      </p:grpSp>
      <p:grpSp>
        <p:nvGrpSpPr>
          <p:cNvPr id="3" name="组合 9"/>
          <p:cNvGrpSpPr/>
          <p:nvPr/>
        </p:nvGrpSpPr>
        <p:grpSpPr>
          <a:xfrm>
            <a:off x="4799856" y="1700807"/>
            <a:ext cx="874713" cy="480484"/>
            <a:chOff x="2782848" y="1635646"/>
            <a:chExt cx="576064" cy="360040"/>
          </a:xfrm>
        </p:grpSpPr>
        <p:sp>
          <p:nvSpPr>
            <p:cNvPr id="11" name="矩形 10"/>
            <p:cNvSpPr/>
            <p:nvPr/>
          </p:nvSpPr>
          <p:spPr>
            <a:xfrm>
              <a:off x="2782848" y="163564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solidFill>
              </a:endParaRPr>
            </a:p>
          </p:txBody>
        </p:sp>
        <p:sp>
          <p:nvSpPr>
            <p:cNvPr id="12" name="五角星 20"/>
            <p:cNvSpPr/>
            <p:nvPr/>
          </p:nvSpPr>
          <p:spPr>
            <a:xfrm>
              <a:off x="2916152" y="1659438"/>
              <a:ext cx="325326" cy="29501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solidFill>
              </a:endParaRPr>
            </a:p>
          </p:txBody>
        </p:sp>
      </p:grpSp>
      <p:grpSp>
        <p:nvGrpSpPr>
          <p:cNvPr id="4" name="组合 12"/>
          <p:cNvGrpSpPr/>
          <p:nvPr/>
        </p:nvGrpSpPr>
        <p:grpSpPr>
          <a:xfrm>
            <a:off x="5960414" y="2515805"/>
            <a:ext cx="4024018" cy="480483"/>
            <a:chOff x="3430920" y="1635646"/>
            <a:chExt cx="2650738" cy="360040"/>
          </a:xfrm>
        </p:grpSpPr>
        <p:sp>
          <p:nvSpPr>
            <p:cNvPr id="14" name="矩形 13"/>
            <p:cNvSpPr/>
            <p:nvPr/>
          </p:nvSpPr>
          <p:spPr>
            <a:xfrm>
              <a:off x="3430920" y="1635646"/>
              <a:ext cx="265073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solidFill>
              </a:endParaRPr>
            </a:p>
          </p:txBody>
        </p:sp>
        <p:sp>
          <p:nvSpPr>
            <p:cNvPr id="15" name="TextBox 3"/>
            <p:cNvSpPr txBox="1">
              <a:spLocks noChangeArrowheads="1"/>
            </p:cNvSpPr>
            <p:nvPr/>
          </p:nvSpPr>
          <p:spPr bwMode="auto">
            <a:xfrm>
              <a:off x="3650426" y="1642255"/>
              <a:ext cx="2098373" cy="27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buNone/>
                <a:defRPr/>
              </a:pPr>
              <a:r>
                <a:rPr lang="zh-CN" altLang="en-US" sz="1800" b="1">
                  <a:solidFill>
                    <a:schemeClr val="bg1"/>
                  </a:solidFill>
                  <a:latin typeface="Arial" panose="020B0604020202020204"/>
                  <a:ea typeface="微软雅黑" panose="020B0503020204020204" charset="-122"/>
                  <a:cs typeface="+mn-ea"/>
                  <a:sym typeface="+mn-lt"/>
                </a:rPr>
                <a:t>新时代中国共产党的历史使命</a:t>
              </a:r>
            </a:p>
          </p:txBody>
        </p:sp>
      </p:grpSp>
      <p:grpSp>
        <p:nvGrpSpPr>
          <p:cNvPr id="5" name="组合 15"/>
          <p:cNvGrpSpPr/>
          <p:nvPr/>
        </p:nvGrpSpPr>
        <p:grpSpPr>
          <a:xfrm>
            <a:off x="4799856" y="2515804"/>
            <a:ext cx="874713" cy="480483"/>
            <a:chOff x="2782848" y="1635646"/>
            <a:chExt cx="576064" cy="360040"/>
          </a:xfrm>
        </p:grpSpPr>
        <p:sp>
          <p:nvSpPr>
            <p:cNvPr id="17" name="矩形 16"/>
            <p:cNvSpPr/>
            <p:nvPr/>
          </p:nvSpPr>
          <p:spPr>
            <a:xfrm>
              <a:off x="2782848" y="163564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solidFill>
              </a:endParaRPr>
            </a:p>
          </p:txBody>
        </p:sp>
        <p:sp>
          <p:nvSpPr>
            <p:cNvPr id="18" name="五角星 29"/>
            <p:cNvSpPr/>
            <p:nvPr/>
          </p:nvSpPr>
          <p:spPr>
            <a:xfrm>
              <a:off x="2916152" y="1659437"/>
              <a:ext cx="325326" cy="295011"/>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solidFill>
              </a:endParaRPr>
            </a:p>
          </p:txBody>
        </p:sp>
      </p:grpSp>
      <p:grpSp>
        <p:nvGrpSpPr>
          <p:cNvPr id="7" name="组合 18"/>
          <p:cNvGrpSpPr/>
          <p:nvPr/>
        </p:nvGrpSpPr>
        <p:grpSpPr>
          <a:xfrm>
            <a:off x="6050579" y="3330801"/>
            <a:ext cx="4024018" cy="480483"/>
            <a:chOff x="3430920" y="1635646"/>
            <a:chExt cx="2650738" cy="360040"/>
          </a:xfrm>
        </p:grpSpPr>
        <p:sp>
          <p:nvSpPr>
            <p:cNvPr id="20" name="矩形 19"/>
            <p:cNvSpPr/>
            <p:nvPr/>
          </p:nvSpPr>
          <p:spPr>
            <a:xfrm>
              <a:off x="3430920" y="1635646"/>
              <a:ext cx="265073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solidFill>
              </a:endParaRPr>
            </a:p>
          </p:txBody>
        </p:sp>
        <p:sp>
          <p:nvSpPr>
            <p:cNvPr id="21" name="TextBox 3"/>
            <p:cNvSpPr txBox="1">
              <a:spLocks noChangeArrowheads="1"/>
            </p:cNvSpPr>
            <p:nvPr/>
          </p:nvSpPr>
          <p:spPr bwMode="auto">
            <a:xfrm>
              <a:off x="3453896" y="1664296"/>
              <a:ext cx="2291611" cy="23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buNone/>
                <a:defRPr/>
              </a:pPr>
              <a:r>
                <a:rPr lang="zh-CN" altLang="en-US" sz="1400" b="1">
                  <a:solidFill>
                    <a:schemeClr val="bg1"/>
                  </a:solidFill>
                  <a:latin typeface="Arial" panose="020B0604020202020204"/>
                  <a:ea typeface="微软雅黑" panose="020B0503020204020204" charset="-122"/>
                  <a:cs typeface="+mn-ea"/>
                  <a:sym typeface="+mn-lt"/>
                </a:rPr>
                <a:t>新时代中国特色社会主义思想和基本方略</a:t>
              </a:r>
            </a:p>
          </p:txBody>
        </p:sp>
      </p:grpSp>
      <p:grpSp>
        <p:nvGrpSpPr>
          <p:cNvPr id="10" name="组合 21"/>
          <p:cNvGrpSpPr/>
          <p:nvPr/>
        </p:nvGrpSpPr>
        <p:grpSpPr>
          <a:xfrm>
            <a:off x="4799856" y="3330800"/>
            <a:ext cx="874713" cy="480483"/>
            <a:chOff x="2782848" y="1635646"/>
            <a:chExt cx="576064" cy="360040"/>
          </a:xfrm>
        </p:grpSpPr>
        <p:sp>
          <p:nvSpPr>
            <p:cNvPr id="23" name="矩形 22"/>
            <p:cNvSpPr/>
            <p:nvPr/>
          </p:nvSpPr>
          <p:spPr>
            <a:xfrm>
              <a:off x="2782848" y="163564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solidFill>
              </a:endParaRPr>
            </a:p>
          </p:txBody>
        </p:sp>
        <p:sp>
          <p:nvSpPr>
            <p:cNvPr id="24" name="五角星 38"/>
            <p:cNvSpPr/>
            <p:nvPr/>
          </p:nvSpPr>
          <p:spPr>
            <a:xfrm>
              <a:off x="2916152" y="1659437"/>
              <a:ext cx="325326" cy="295011"/>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solidFill>
              </a:endParaRPr>
            </a:p>
          </p:txBody>
        </p:sp>
      </p:grpSp>
      <p:grpSp>
        <p:nvGrpSpPr>
          <p:cNvPr id="13" name="组合 24"/>
          <p:cNvGrpSpPr/>
          <p:nvPr/>
        </p:nvGrpSpPr>
        <p:grpSpPr>
          <a:xfrm>
            <a:off x="6073975" y="4145796"/>
            <a:ext cx="4024019" cy="480484"/>
            <a:chOff x="3430920" y="1635646"/>
            <a:chExt cx="3433378" cy="360040"/>
          </a:xfrm>
        </p:grpSpPr>
        <p:sp>
          <p:nvSpPr>
            <p:cNvPr id="26" name="矩形 25"/>
            <p:cNvSpPr/>
            <p:nvPr/>
          </p:nvSpPr>
          <p:spPr>
            <a:xfrm>
              <a:off x="3430920" y="1635646"/>
              <a:ext cx="343337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solidFill>
              </a:endParaRPr>
            </a:p>
          </p:txBody>
        </p:sp>
        <p:sp>
          <p:nvSpPr>
            <p:cNvPr id="27" name="TextBox 3"/>
            <p:cNvSpPr txBox="1">
              <a:spLocks noChangeArrowheads="1"/>
            </p:cNvSpPr>
            <p:nvPr/>
          </p:nvSpPr>
          <p:spPr bwMode="auto">
            <a:xfrm>
              <a:off x="3449712" y="1692064"/>
              <a:ext cx="2968216" cy="23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buNone/>
                <a:defRPr/>
              </a:pPr>
              <a:r>
                <a:rPr lang="zh-CN" altLang="en-US" sz="1400" b="1">
                  <a:solidFill>
                    <a:schemeClr val="bg1"/>
                  </a:solidFill>
                  <a:latin typeface="Arial" panose="020B0604020202020204"/>
                  <a:ea typeface="微软雅黑" panose="020B0503020204020204" charset="-122"/>
                  <a:cs typeface="+mn-ea"/>
                  <a:sym typeface="+mn-lt"/>
                </a:rPr>
                <a:t>开启全面建设社会主义现代化国家新征程</a:t>
              </a:r>
            </a:p>
          </p:txBody>
        </p:sp>
      </p:grpSp>
      <p:grpSp>
        <p:nvGrpSpPr>
          <p:cNvPr id="16" name="组合 27"/>
          <p:cNvGrpSpPr/>
          <p:nvPr/>
        </p:nvGrpSpPr>
        <p:grpSpPr>
          <a:xfrm>
            <a:off x="4799856" y="4145796"/>
            <a:ext cx="874713" cy="480484"/>
            <a:chOff x="2782848" y="1635646"/>
            <a:chExt cx="576064" cy="360040"/>
          </a:xfrm>
        </p:grpSpPr>
        <p:sp>
          <p:nvSpPr>
            <p:cNvPr id="29" name="矩形 28"/>
            <p:cNvSpPr/>
            <p:nvPr/>
          </p:nvSpPr>
          <p:spPr>
            <a:xfrm>
              <a:off x="2782848" y="163564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solidFill>
              </a:endParaRPr>
            </a:p>
          </p:txBody>
        </p:sp>
        <p:sp>
          <p:nvSpPr>
            <p:cNvPr id="30" name="五角星 47"/>
            <p:cNvSpPr/>
            <p:nvPr/>
          </p:nvSpPr>
          <p:spPr>
            <a:xfrm>
              <a:off x="2916152" y="1659438"/>
              <a:ext cx="325326" cy="29501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solidFill>
              </a:endParaRPr>
            </a:p>
          </p:txBody>
        </p:sp>
      </p:grpSp>
      <p:sp>
        <p:nvSpPr>
          <p:cNvPr id="31" name="TextBox 9"/>
          <p:cNvSpPr txBox="1">
            <a:spLocks noChangeArrowheads="1"/>
          </p:cNvSpPr>
          <p:nvPr/>
        </p:nvSpPr>
        <p:spPr bwMode="auto">
          <a:xfrm>
            <a:off x="2395680" y="2984314"/>
            <a:ext cx="146559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dist" eaLnBrk="1" hangingPunct="1">
              <a:spcBef>
                <a:spcPct val="0"/>
              </a:spcBef>
              <a:buFontTx/>
              <a:buNone/>
            </a:pPr>
            <a:r>
              <a:rPr lang="zh-CN" altLang="en-US" sz="4400" b="1">
                <a:solidFill>
                  <a:srgbClr val="C00000"/>
                </a:solidFill>
                <a:latin typeface="微软雅黑" panose="020B0503020204020204" charset="-122"/>
                <a:ea typeface="微软雅黑" panose="020B0503020204020204" charset="-122"/>
              </a:rPr>
              <a:t>目录</a:t>
            </a:r>
          </a:p>
        </p:txBody>
      </p:sp>
      <p:sp>
        <p:nvSpPr>
          <p:cNvPr id="32" name="TextBox 9"/>
          <p:cNvSpPr txBox="1">
            <a:spLocks noChangeArrowheads="1"/>
          </p:cNvSpPr>
          <p:nvPr/>
        </p:nvSpPr>
        <p:spPr bwMode="auto">
          <a:xfrm>
            <a:off x="2395680" y="3679875"/>
            <a:ext cx="14655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dist" eaLnBrk="1" hangingPunct="1">
              <a:spcBef>
                <a:spcPct val="0"/>
              </a:spcBef>
              <a:buFontTx/>
              <a:buNone/>
            </a:pPr>
            <a:r>
              <a:rPr lang="en-US" altLang="zh-CN" sz="1800">
                <a:solidFill>
                  <a:srgbClr val="C00000"/>
                </a:solidFill>
                <a:latin typeface="微软雅黑" panose="020B0503020204020204" charset="-122"/>
                <a:ea typeface="微软雅黑" panose="020B0503020204020204" charset="-122"/>
              </a:rPr>
              <a:t>CONTENTS</a:t>
            </a:r>
            <a:endParaRPr lang="zh-CN" altLang="en-US" sz="1800">
              <a:solidFill>
                <a:srgbClr val="C00000"/>
              </a:solidFill>
              <a:latin typeface="微软雅黑" panose="020B0503020204020204" charset="-122"/>
              <a:ea typeface="微软雅黑" panose="020B0503020204020204" charset="-122"/>
            </a:endParaRPr>
          </a:p>
        </p:txBody>
      </p:sp>
      <p:pic>
        <p:nvPicPr>
          <p:cNvPr id="33" name="Picture 3" descr="C:\Users\Administrator\Desktop\2.png"/>
          <p:cNvPicPr>
            <a:picLocks noChangeAspect="1" noChangeArrowheads="1"/>
          </p:cNvPicPr>
          <p:nvPr/>
        </p:nvPicPr>
        <p:blipFill>
          <a:blip r:embed="rId4"/>
          <a:stretch>
            <a:fillRect/>
          </a:stretch>
        </p:blipFill>
        <p:spPr bwMode="auto">
          <a:xfrm flipH="1">
            <a:off x="0" y="5517233"/>
            <a:ext cx="12192000" cy="134076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anim calcmode="lin" valueType="num">
                                      <p:cBhvr>
                                        <p:cTn id="10" dur="500" fill="hold"/>
                                        <p:tgtEl>
                                          <p:spTgt spid="31"/>
                                        </p:tgtEl>
                                        <p:attrNameLst>
                                          <p:attrName>ppt_x</p:attrName>
                                        </p:attrNameLst>
                                      </p:cBhvr>
                                      <p:tavLst>
                                        <p:tav tm="0">
                                          <p:val>
                                            <p:fltVal val="0.5"/>
                                          </p:val>
                                        </p:tav>
                                        <p:tav tm="100000">
                                          <p:val>
                                            <p:strVal val="#ppt_x"/>
                                          </p:val>
                                        </p:tav>
                                      </p:tavLst>
                                    </p:anim>
                                    <p:anim calcmode="lin" valueType="num">
                                      <p:cBhvr>
                                        <p:cTn id="11" dur="500" fill="hold"/>
                                        <p:tgtEl>
                                          <p:spTgt spid="31"/>
                                        </p:tgtEl>
                                        <p:attrNameLst>
                                          <p:attrName>ppt_y</p:attrName>
                                        </p:attrNameLst>
                                      </p:cBhvr>
                                      <p:tavLst>
                                        <p:tav tm="0">
                                          <p:val>
                                            <p:fltVal val="0.5"/>
                                          </p:val>
                                        </p:tav>
                                        <p:tav tm="100000">
                                          <p:val>
                                            <p:strVal val="#ppt_y"/>
                                          </p:val>
                                        </p:tav>
                                      </p:tavLst>
                                    </p:anim>
                                  </p:childTnLst>
                                </p:cTn>
                              </p:par>
                              <p:par>
                                <p:cTn id="12" presetID="53" presetClass="entr" presetSubtype="16"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ppt_w</p:attrName>
                                        </p:attrNameLst>
                                      </p:cBhvr>
                                      <p:tavLst>
                                        <p:tav tm="0">
                                          <p:val>
                                            <p:fltVal val="0"/>
                                          </p:val>
                                        </p:tav>
                                        <p:tav tm="100000">
                                          <p:val>
                                            <p:strVal val="#ppt_w"/>
                                          </p:val>
                                        </p:tav>
                                      </p:tavLst>
                                    </p:anim>
                                    <p:anim calcmode="lin" valueType="num">
                                      <p:cBhvr>
                                        <p:cTn id="15" dur="500" fill="hold"/>
                                        <p:tgtEl>
                                          <p:spTgt spid="32"/>
                                        </p:tgtEl>
                                        <p:attrNameLst>
                                          <p:attrName>ppt_h</p:attrName>
                                        </p:attrNameLst>
                                      </p:cBhvr>
                                      <p:tavLst>
                                        <p:tav tm="0">
                                          <p:val>
                                            <p:fltVal val="0"/>
                                          </p:val>
                                        </p:tav>
                                        <p:tav tm="100000">
                                          <p:val>
                                            <p:strVal val="#ppt_h"/>
                                          </p:val>
                                        </p:tav>
                                      </p:tavLst>
                                    </p:anim>
                                    <p:animEffect transition="in" filter="fade">
                                      <p:cBhvr>
                                        <p:cTn id="16" dur="500"/>
                                        <p:tgtEl>
                                          <p:spTgt spid="32"/>
                                        </p:tgtEl>
                                      </p:cBhvr>
                                    </p:animEffect>
                                    <p:anim calcmode="lin" valueType="num">
                                      <p:cBhvr>
                                        <p:cTn id="17" dur="500" fill="hold"/>
                                        <p:tgtEl>
                                          <p:spTgt spid="32"/>
                                        </p:tgtEl>
                                        <p:attrNameLst>
                                          <p:attrName>ppt_x</p:attrName>
                                        </p:attrNameLst>
                                      </p:cBhvr>
                                      <p:tavLst>
                                        <p:tav tm="0">
                                          <p:val>
                                            <p:fltVal val="0.5"/>
                                          </p:val>
                                        </p:tav>
                                        <p:tav tm="100000">
                                          <p:val>
                                            <p:strVal val="#ppt_x"/>
                                          </p:val>
                                        </p:tav>
                                      </p:tavLst>
                                    </p:anim>
                                    <p:anim calcmode="lin" valueType="num">
                                      <p:cBhvr>
                                        <p:cTn id="18" dur="500" fill="hold"/>
                                        <p:tgtEl>
                                          <p:spTgt spid="32"/>
                                        </p:tgtEl>
                                        <p:attrNameLst>
                                          <p:attrName>ppt_y</p:attrName>
                                        </p:attrNameLst>
                                      </p:cBhvr>
                                      <p:tavLst>
                                        <p:tav tm="0">
                                          <p:val>
                                            <p:fltVal val="0.5"/>
                                          </p:val>
                                        </p:tav>
                                        <p:tav tm="100000">
                                          <p:val>
                                            <p:strVal val="#ppt_y"/>
                                          </p:val>
                                        </p:tav>
                                      </p:tavLst>
                                    </p:anim>
                                  </p:childTnLst>
                                </p:cTn>
                              </p:par>
                              <p:par>
                                <p:cTn id="19" presetID="53" presetClass="entr" presetSubtype="16"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anim calcmode="lin" valueType="num">
                                      <p:cBhvr>
                                        <p:cTn id="24" dur="500" fill="hold"/>
                                        <p:tgtEl>
                                          <p:spTgt spid="6"/>
                                        </p:tgtEl>
                                        <p:attrNameLst>
                                          <p:attrName>ppt_x</p:attrName>
                                        </p:attrNameLst>
                                      </p:cBhvr>
                                      <p:tavLst>
                                        <p:tav tm="0">
                                          <p:val>
                                            <p:fltVal val="0.5"/>
                                          </p:val>
                                        </p:tav>
                                        <p:tav tm="100000">
                                          <p:val>
                                            <p:strVal val="#ppt_x"/>
                                          </p:val>
                                        </p:tav>
                                      </p:tavLst>
                                    </p:anim>
                                    <p:anim calcmode="lin" valueType="num">
                                      <p:cBhvr>
                                        <p:cTn id="25" dur="500" fill="hold"/>
                                        <p:tgtEl>
                                          <p:spTgt spid="6"/>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300" fill="hold"/>
                                        <p:tgtEl>
                                          <p:spTgt spid="3"/>
                                        </p:tgtEl>
                                        <p:attrNameLst>
                                          <p:attrName>ppt_w</p:attrName>
                                        </p:attrNameLst>
                                      </p:cBhvr>
                                      <p:tavLst>
                                        <p:tav tm="0">
                                          <p:val>
                                            <p:fltVal val="0"/>
                                          </p:val>
                                        </p:tav>
                                        <p:tav tm="100000">
                                          <p:val>
                                            <p:strVal val="#ppt_w"/>
                                          </p:val>
                                        </p:tav>
                                      </p:tavLst>
                                    </p:anim>
                                    <p:anim calcmode="lin" valueType="num">
                                      <p:cBhvr>
                                        <p:cTn id="30" dur="300" fill="hold"/>
                                        <p:tgtEl>
                                          <p:spTgt spid="3"/>
                                        </p:tgtEl>
                                        <p:attrNameLst>
                                          <p:attrName>ppt_h</p:attrName>
                                        </p:attrNameLst>
                                      </p:cBhvr>
                                      <p:tavLst>
                                        <p:tav tm="0">
                                          <p:val>
                                            <p:fltVal val="0"/>
                                          </p:val>
                                        </p:tav>
                                        <p:tav tm="100000">
                                          <p:val>
                                            <p:strVal val="#ppt_h"/>
                                          </p:val>
                                        </p:tav>
                                      </p:tavLst>
                                    </p:anim>
                                    <p:animEffect transition="in" filter="fade">
                                      <p:cBhvr>
                                        <p:cTn id="31" dur="300"/>
                                        <p:tgtEl>
                                          <p:spTgt spid="3"/>
                                        </p:tgtEl>
                                      </p:cBhvr>
                                    </p:animEffect>
                                  </p:childTnLst>
                                </p:cTn>
                              </p:par>
                              <p:par>
                                <p:cTn id="32" presetID="53" presetClass="entr" presetSubtype="16"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300" fill="hold"/>
                                        <p:tgtEl>
                                          <p:spTgt spid="5"/>
                                        </p:tgtEl>
                                        <p:attrNameLst>
                                          <p:attrName>ppt_w</p:attrName>
                                        </p:attrNameLst>
                                      </p:cBhvr>
                                      <p:tavLst>
                                        <p:tav tm="0">
                                          <p:val>
                                            <p:fltVal val="0"/>
                                          </p:val>
                                        </p:tav>
                                        <p:tav tm="100000">
                                          <p:val>
                                            <p:strVal val="#ppt_w"/>
                                          </p:val>
                                        </p:tav>
                                      </p:tavLst>
                                    </p:anim>
                                    <p:anim calcmode="lin" valueType="num">
                                      <p:cBhvr>
                                        <p:cTn id="35" dur="300" fill="hold"/>
                                        <p:tgtEl>
                                          <p:spTgt spid="5"/>
                                        </p:tgtEl>
                                        <p:attrNameLst>
                                          <p:attrName>ppt_h</p:attrName>
                                        </p:attrNameLst>
                                      </p:cBhvr>
                                      <p:tavLst>
                                        <p:tav tm="0">
                                          <p:val>
                                            <p:fltVal val="0"/>
                                          </p:val>
                                        </p:tav>
                                        <p:tav tm="100000">
                                          <p:val>
                                            <p:strVal val="#ppt_h"/>
                                          </p:val>
                                        </p:tav>
                                      </p:tavLst>
                                    </p:anim>
                                    <p:animEffect transition="in" filter="fade">
                                      <p:cBhvr>
                                        <p:cTn id="36" dur="300"/>
                                        <p:tgtEl>
                                          <p:spTgt spid="5"/>
                                        </p:tgtEl>
                                      </p:cBhvr>
                                    </p:animEffect>
                                  </p:childTnLst>
                                </p:cTn>
                              </p:par>
                              <p:par>
                                <p:cTn id="37" presetID="53" presetClass="entr" presetSubtype="16"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300" fill="hold"/>
                                        <p:tgtEl>
                                          <p:spTgt spid="10"/>
                                        </p:tgtEl>
                                        <p:attrNameLst>
                                          <p:attrName>ppt_w</p:attrName>
                                        </p:attrNameLst>
                                      </p:cBhvr>
                                      <p:tavLst>
                                        <p:tav tm="0">
                                          <p:val>
                                            <p:fltVal val="0"/>
                                          </p:val>
                                        </p:tav>
                                        <p:tav tm="100000">
                                          <p:val>
                                            <p:strVal val="#ppt_w"/>
                                          </p:val>
                                        </p:tav>
                                      </p:tavLst>
                                    </p:anim>
                                    <p:anim calcmode="lin" valueType="num">
                                      <p:cBhvr>
                                        <p:cTn id="40" dur="300" fill="hold"/>
                                        <p:tgtEl>
                                          <p:spTgt spid="10"/>
                                        </p:tgtEl>
                                        <p:attrNameLst>
                                          <p:attrName>ppt_h</p:attrName>
                                        </p:attrNameLst>
                                      </p:cBhvr>
                                      <p:tavLst>
                                        <p:tav tm="0">
                                          <p:val>
                                            <p:fltVal val="0"/>
                                          </p:val>
                                        </p:tav>
                                        <p:tav tm="100000">
                                          <p:val>
                                            <p:strVal val="#ppt_h"/>
                                          </p:val>
                                        </p:tav>
                                      </p:tavLst>
                                    </p:anim>
                                    <p:animEffect transition="in" filter="fade">
                                      <p:cBhvr>
                                        <p:cTn id="41" dur="300"/>
                                        <p:tgtEl>
                                          <p:spTgt spid="10"/>
                                        </p:tgtEl>
                                      </p:cBhvr>
                                    </p:animEffect>
                                  </p:childTnLst>
                                </p:cTn>
                              </p:par>
                              <p:par>
                                <p:cTn id="42" presetID="53" presetClass="entr" presetSubtype="16"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300" fill="hold"/>
                                        <p:tgtEl>
                                          <p:spTgt spid="16"/>
                                        </p:tgtEl>
                                        <p:attrNameLst>
                                          <p:attrName>ppt_w</p:attrName>
                                        </p:attrNameLst>
                                      </p:cBhvr>
                                      <p:tavLst>
                                        <p:tav tm="0">
                                          <p:val>
                                            <p:fltVal val="0"/>
                                          </p:val>
                                        </p:tav>
                                        <p:tav tm="100000">
                                          <p:val>
                                            <p:strVal val="#ppt_w"/>
                                          </p:val>
                                        </p:tav>
                                      </p:tavLst>
                                    </p:anim>
                                    <p:anim calcmode="lin" valueType="num">
                                      <p:cBhvr>
                                        <p:cTn id="45" dur="300" fill="hold"/>
                                        <p:tgtEl>
                                          <p:spTgt spid="16"/>
                                        </p:tgtEl>
                                        <p:attrNameLst>
                                          <p:attrName>ppt_h</p:attrName>
                                        </p:attrNameLst>
                                      </p:cBhvr>
                                      <p:tavLst>
                                        <p:tav tm="0">
                                          <p:val>
                                            <p:fltVal val="0"/>
                                          </p:val>
                                        </p:tav>
                                        <p:tav tm="100000">
                                          <p:val>
                                            <p:strVal val="#ppt_h"/>
                                          </p:val>
                                        </p:tav>
                                      </p:tavLst>
                                    </p:anim>
                                    <p:animEffect transition="in" filter="fade">
                                      <p:cBhvr>
                                        <p:cTn id="46" dur="300"/>
                                        <p:tgtEl>
                                          <p:spTgt spid="16"/>
                                        </p:tgtEl>
                                      </p:cBhvr>
                                    </p:animEffect>
                                  </p:childTnLst>
                                </p:cTn>
                              </p:par>
                              <p:par>
                                <p:cTn id="47" presetID="12" presetClass="entr" presetSubtype="8" fill="hold" nodeType="withEffect">
                                  <p:stCondLst>
                                    <p:cond delay="30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p:tgtEl>
                                          <p:spTgt spid="2"/>
                                        </p:tgtEl>
                                        <p:attrNameLst>
                                          <p:attrName>ppt_x</p:attrName>
                                        </p:attrNameLst>
                                      </p:cBhvr>
                                      <p:tavLst>
                                        <p:tav tm="0">
                                          <p:val>
                                            <p:strVal val="#ppt_x-#ppt_w*1.125000"/>
                                          </p:val>
                                        </p:tav>
                                        <p:tav tm="100000">
                                          <p:val>
                                            <p:strVal val="#ppt_x"/>
                                          </p:val>
                                        </p:tav>
                                      </p:tavLst>
                                    </p:anim>
                                    <p:animEffect transition="in" filter="wipe(right)">
                                      <p:cBhvr>
                                        <p:cTn id="50" dur="500"/>
                                        <p:tgtEl>
                                          <p:spTgt spid="2"/>
                                        </p:tgtEl>
                                      </p:cBhvr>
                                    </p:animEffect>
                                  </p:childTnLst>
                                </p:cTn>
                              </p:par>
                              <p:par>
                                <p:cTn id="51" presetID="12" presetClass="entr" presetSubtype="8" fill="hold" nodeType="withEffect">
                                  <p:stCondLst>
                                    <p:cond delay="30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p:tgtEl>
                                          <p:spTgt spid="4"/>
                                        </p:tgtEl>
                                        <p:attrNameLst>
                                          <p:attrName>ppt_x</p:attrName>
                                        </p:attrNameLst>
                                      </p:cBhvr>
                                      <p:tavLst>
                                        <p:tav tm="0">
                                          <p:val>
                                            <p:strVal val="#ppt_x-#ppt_w*1.125000"/>
                                          </p:val>
                                        </p:tav>
                                        <p:tav tm="100000">
                                          <p:val>
                                            <p:strVal val="#ppt_x"/>
                                          </p:val>
                                        </p:tav>
                                      </p:tavLst>
                                    </p:anim>
                                    <p:animEffect transition="in" filter="wipe(right)">
                                      <p:cBhvr>
                                        <p:cTn id="54" dur="500"/>
                                        <p:tgtEl>
                                          <p:spTgt spid="4"/>
                                        </p:tgtEl>
                                      </p:cBhvr>
                                    </p:animEffect>
                                  </p:childTnLst>
                                </p:cTn>
                              </p:par>
                              <p:par>
                                <p:cTn id="55" presetID="12" presetClass="entr" presetSubtype="8" fill="hold" nodeType="withEffect">
                                  <p:stCondLst>
                                    <p:cond delay="30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p:tgtEl>
                                          <p:spTgt spid="7"/>
                                        </p:tgtEl>
                                        <p:attrNameLst>
                                          <p:attrName>ppt_x</p:attrName>
                                        </p:attrNameLst>
                                      </p:cBhvr>
                                      <p:tavLst>
                                        <p:tav tm="0">
                                          <p:val>
                                            <p:strVal val="#ppt_x-#ppt_w*1.125000"/>
                                          </p:val>
                                        </p:tav>
                                        <p:tav tm="100000">
                                          <p:val>
                                            <p:strVal val="#ppt_x"/>
                                          </p:val>
                                        </p:tav>
                                      </p:tavLst>
                                    </p:anim>
                                    <p:animEffect transition="in" filter="wipe(right)">
                                      <p:cBhvr>
                                        <p:cTn id="58" dur="500"/>
                                        <p:tgtEl>
                                          <p:spTgt spid="7"/>
                                        </p:tgtEl>
                                      </p:cBhvr>
                                    </p:animEffect>
                                  </p:childTnLst>
                                </p:cTn>
                              </p:par>
                              <p:par>
                                <p:cTn id="59" presetID="12" presetClass="entr" presetSubtype="8" fill="hold" nodeType="withEffect">
                                  <p:stCondLst>
                                    <p:cond delay="30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p:tgtEl>
                                          <p:spTgt spid="13"/>
                                        </p:tgtEl>
                                        <p:attrNameLst>
                                          <p:attrName>ppt_x</p:attrName>
                                        </p:attrNameLst>
                                      </p:cBhvr>
                                      <p:tavLst>
                                        <p:tav tm="0">
                                          <p:val>
                                            <p:strVal val="#ppt_x-#ppt_w*1.125000"/>
                                          </p:val>
                                        </p:tav>
                                        <p:tav tm="100000">
                                          <p:val>
                                            <p:strVal val="#ppt_x"/>
                                          </p:val>
                                        </p:tav>
                                      </p:tavLst>
                                    </p:anim>
                                    <p:animEffect transition="in" filter="wipe(right)">
                                      <p:cBhvr>
                                        <p:cTn id="62" dur="500"/>
                                        <p:tgtEl>
                                          <p:spTgt spid="13"/>
                                        </p:tgtEl>
                                      </p:cBhvr>
                                    </p:animEffect>
                                  </p:childTnLst>
                                </p:cTn>
                              </p:par>
                            </p:childTnLst>
                          </p:cTn>
                        </p:par>
                        <p:par>
                          <p:cTn id="63" fill="hold">
                            <p:stCondLst>
                              <p:cond delay="1000"/>
                            </p:stCondLst>
                            <p:childTnLst>
                              <p:par>
                                <p:cTn id="64" presetID="22" presetClass="entr" presetSubtype="2" fill="hold" nodeType="after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right)">
                                      <p:cBhvr>
                                        <p:cTn id="66"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tretch>
            <a:fillRect l="-6000" r="-6000"/>
          </a:stretch>
        </a:blipFill>
        <a:effectLst/>
      </p:bgPr>
    </p:bg>
    <p:spTree>
      <p:nvGrpSpPr>
        <p:cNvPr id="1" name=""/>
        <p:cNvGrpSpPr/>
        <p:nvPr/>
      </p:nvGrpSpPr>
      <p:grpSpPr>
        <a:xfrm>
          <a:off x="0" y="0"/>
          <a:ext cx="0" cy="0"/>
          <a:chOff x="0" y="0"/>
          <a:chExt cx="0" cy="0"/>
        </a:xfrm>
      </p:grpSpPr>
      <p:sp>
        <p:nvSpPr>
          <p:cNvPr id="13" name="TextBox 4"/>
          <p:cNvSpPr txBox="1"/>
          <p:nvPr/>
        </p:nvSpPr>
        <p:spPr>
          <a:xfrm>
            <a:off x="1437447" y="347333"/>
            <a:ext cx="4134465" cy="523220"/>
          </a:xfrm>
          <a:prstGeom prst="rect">
            <a:avLst/>
          </a:prstGeom>
          <a:noFill/>
        </p:spPr>
        <p:txBody>
          <a:bodyPr wrap="none" lIns="91440" tIns="45720" rIns="91440" bIns="45720" rtlCol="0">
            <a:spAutoFit/>
          </a:bodyPr>
          <a:lstStyle/>
          <a:p>
            <a:r>
              <a:rPr lang="zh-CN" altLang="en-US" sz="2800" b="1">
                <a:solidFill>
                  <a:srgbClr val="FF0000"/>
                </a:solidFill>
                <a:latin typeface="Arial" panose="020B0604020202020204" pitchFamily="34" charset="0"/>
                <a:ea typeface="微软雅黑" panose="020B0503020204020204" charset="-122"/>
                <a:sym typeface="Arial" panose="020B0604020202020204" pitchFamily="34" charset="0"/>
              </a:rPr>
              <a:t>过去五年的工作历史改革</a:t>
            </a:r>
          </a:p>
        </p:txBody>
      </p:sp>
      <p:sp>
        <p:nvSpPr>
          <p:cNvPr id="21" name="矩形 20"/>
          <p:cNvSpPr/>
          <p:nvPr/>
        </p:nvSpPr>
        <p:spPr>
          <a:xfrm>
            <a:off x="3173438" y="1451503"/>
            <a:ext cx="5827175" cy="584775"/>
          </a:xfrm>
          <a:prstGeom prst="rect">
            <a:avLst/>
          </a:prstGeom>
          <a:noFill/>
        </p:spPr>
        <p:txBody>
          <a:bodyPr vert="horz" wrap="square">
            <a:spAutoFit/>
            <a:scene3d>
              <a:camera prst="orthographicFront"/>
              <a:lightRig rig="contrasting" dir="t"/>
            </a:scene3d>
            <a:sp3d>
              <a:extrusionClr>
                <a:srgbClr val="CC0000"/>
              </a:extrusionClr>
            </a:sp3d>
          </a:bodyPr>
          <a:lstStyle/>
          <a:p>
            <a:pPr lvl="0" algn="ctr"/>
            <a:r>
              <a:rPr lang="zh-CN" altLang="en-US" sz="3200" b="1" kern="0">
                <a:solidFill>
                  <a:srgbClr val="C00000"/>
                </a:solidFill>
                <a:ea typeface="微软雅黑" panose="020B0503020204020204" charset="-122"/>
              </a:rPr>
              <a:t>中国特色社会主义进入新时代</a:t>
            </a:r>
          </a:p>
        </p:txBody>
      </p:sp>
      <p:sp>
        <p:nvSpPr>
          <p:cNvPr id="22" name="圆角矩形 21"/>
          <p:cNvSpPr/>
          <p:nvPr/>
        </p:nvSpPr>
        <p:spPr>
          <a:xfrm>
            <a:off x="2726025" y="1455854"/>
            <a:ext cx="6783154" cy="615000"/>
          </a:xfrm>
          <a:prstGeom prst="roundRect">
            <a:avLst/>
          </a:prstGeom>
          <a:noFill/>
          <a:ln w="12700">
            <a:solidFill>
              <a:srgbClr val="9B23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zh-CN" altLang="en-US" sz="2160">
              <a:solidFill>
                <a:prstClr val="white"/>
              </a:solidFill>
              <a:latin typeface="华文新魏" panose="02010800040101010101" pitchFamily="2" charset="-122"/>
              <a:ea typeface="华文新魏" panose="02010800040101010101" pitchFamily="2" charset="-122"/>
            </a:endParaRPr>
          </a:p>
        </p:txBody>
      </p:sp>
      <p:sp>
        <p:nvSpPr>
          <p:cNvPr id="23" name="五角星 22"/>
          <p:cNvSpPr/>
          <p:nvPr/>
        </p:nvSpPr>
        <p:spPr>
          <a:xfrm>
            <a:off x="2551798" y="1590535"/>
            <a:ext cx="345638" cy="345638"/>
          </a:xfrm>
          <a:prstGeom prst="star5">
            <a:avLst>
              <a:gd name="adj" fmla="val 23884"/>
              <a:gd name="hf" fmla="val 105146"/>
              <a:gd name="vf" fmla="val 110557"/>
            </a:avLst>
          </a:prstGeom>
          <a:solidFill>
            <a:srgbClr val="9B23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zh-CN" altLang="en-US" sz="2160">
              <a:solidFill>
                <a:prstClr val="white"/>
              </a:solidFill>
              <a:latin typeface="华文新魏" panose="02010800040101010101" pitchFamily="2" charset="-122"/>
              <a:ea typeface="华文新魏" panose="02010800040101010101" pitchFamily="2" charset="-122"/>
            </a:endParaRPr>
          </a:p>
        </p:txBody>
      </p:sp>
      <p:sp>
        <p:nvSpPr>
          <p:cNvPr id="24" name="五角星 23"/>
          <p:cNvSpPr/>
          <p:nvPr/>
        </p:nvSpPr>
        <p:spPr>
          <a:xfrm>
            <a:off x="9336360" y="1590535"/>
            <a:ext cx="345638" cy="345638"/>
          </a:xfrm>
          <a:prstGeom prst="star5">
            <a:avLst>
              <a:gd name="adj" fmla="val 23884"/>
              <a:gd name="hf" fmla="val 105146"/>
              <a:gd name="vf" fmla="val 110557"/>
            </a:avLst>
          </a:prstGeom>
          <a:solidFill>
            <a:srgbClr val="9B23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zh-CN" altLang="en-US" sz="2160">
              <a:solidFill>
                <a:prstClr val="white"/>
              </a:solidFill>
              <a:latin typeface="华文新魏" panose="02010800040101010101" pitchFamily="2" charset="-122"/>
              <a:ea typeface="华文新魏" panose="02010800040101010101" pitchFamily="2" charset="-122"/>
            </a:endParaRPr>
          </a:p>
        </p:txBody>
      </p:sp>
      <p:grpSp>
        <p:nvGrpSpPr>
          <p:cNvPr id="25" name="组合 24"/>
          <p:cNvGrpSpPr/>
          <p:nvPr/>
        </p:nvGrpSpPr>
        <p:grpSpPr>
          <a:xfrm>
            <a:off x="2091611" y="2656155"/>
            <a:ext cx="8159140" cy="772841"/>
            <a:chOff x="-1836806" y="1680549"/>
            <a:chExt cx="6799284" cy="644035"/>
          </a:xfrm>
        </p:grpSpPr>
        <p:sp>
          <p:nvSpPr>
            <p:cNvPr id="26" name="圆角矩形 25"/>
            <p:cNvSpPr/>
            <p:nvPr/>
          </p:nvSpPr>
          <p:spPr>
            <a:xfrm>
              <a:off x="-809981" y="1680549"/>
              <a:ext cx="5772459" cy="644035"/>
            </a:xfrm>
            <a:prstGeom prst="roundRect">
              <a:avLst>
                <a:gd name="adj" fmla="val 0"/>
              </a:avLst>
            </a:prstGeom>
            <a:solidFill>
              <a:schemeClr val="bg1">
                <a:alpha val="48000"/>
              </a:schemeClr>
            </a:solidFill>
            <a:ln w="12700">
              <a:solidFill>
                <a:schemeClr val="tx1">
                  <a:lumMod val="85000"/>
                  <a:lumOff val="15000"/>
                </a:schemeClr>
              </a:solidFill>
            </a:ln>
          </p:spPr>
          <p:style>
            <a:lnRef idx="2">
              <a:schemeClr val="accent6"/>
            </a:lnRef>
            <a:fillRef idx="1">
              <a:schemeClr val="lt1"/>
            </a:fillRef>
            <a:effectRef idx="0">
              <a:schemeClr val="accent6"/>
            </a:effectRef>
            <a:fontRef idx="minor">
              <a:schemeClr val="dk1"/>
            </a:fontRef>
          </p:style>
          <p:txBody>
            <a:bodyPr lIns="604800" rIns="216000" rtlCol="0" anchor="ctr"/>
            <a:lstStyle/>
            <a:p>
              <a:pPr algn="ctr">
                <a:lnSpc>
                  <a:spcPct val="120000"/>
                </a:lnSpc>
              </a:pPr>
              <a:r>
                <a:rPr lang="zh-CN" altLang="en-US" sz="1600">
                  <a:solidFill>
                    <a:schemeClr val="tx1">
                      <a:lumMod val="85000"/>
                      <a:lumOff val="15000"/>
                    </a:schemeClr>
                  </a:solidFill>
                  <a:latin typeface="微软雅黑" panose="020B0503020204020204" charset="-122"/>
                  <a:ea typeface="微软雅黑" panose="020B0503020204020204" charset="-122"/>
                  <a:cs typeface="Times New Roman" panose="02020603050405020304" pitchFamily="18" charset="0"/>
                </a:rPr>
                <a:t>意味着近代以来久经磨难的中华民族迎来了从站起来、富起来到强起来的伟大飞跃，迎来了实现中华民族伟大复兴的光明前景；</a:t>
              </a:r>
              <a:endParaRPr lang="zh-CN" altLang="zh-CN" sz="1600">
                <a:solidFill>
                  <a:schemeClr val="tx1">
                    <a:lumMod val="85000"/>
                    <a:lumOff val="15000"/>
                  </a:schemeClr>
                </a:solidFill>
                <a:latin typeface="微软雅黑" panose="020B0503020204020204" charset="-122"/>
                <a:ea typeface="微软雅黑" panose="020B0503020204020204" charset="-122"/>
                <a:cs typeface="Times New Roman" panose="02020603050405020304" pitchFamily="18" charset="0"/>
              </a:endParaRPr>
            </a:p>
          </p:txBody>
        </p:sp>
        <p:sp>
          <p:nvSpPr>
            <p:cNvPr id="27" name="五边形 26"/>
            <p:cNvSpPr/>
            <p:nvPr/>
          </p:nvSpPr>
          <p:spPr>
            <a:xfrm>
              <a:off x="-1836806" y="1800632"/>
              <a:ext cx="1457478" cy="496721"/>
            </a:xfrm>
            <a:prstGeom prst="homePlat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r>
                <a:rPr lang="zh-CN" altLang="en-US" sz="2880" b="1">
                  <a:solidFill>
                    <a:schemeClr val="bg1">
                      <a:lumMod val="95000"/>
                    </a:schemeClr>
                  </a:solidFill>
                  <a:latin typeface="微软雅黑" panose="020B0503020204020204" charset="-122"/>
                  <a:ea typeface="微软雅黑" panose="020B0503020204020204" charset="-122"/>
                </a:rPr>
                <a:t>意味着</a:t>
              </a:r>
            </a:p>
          </p:txBody>
        </p:sp>
      </p:grpSp>
      <p:grpSp>
        <p:nvGrpSpPr>
          <p:cNvPr id="33" name="组合 32"/>
          <p:cNvGrpSpPr/>
          <p:nvPr/>
        </p:nvGrpSpPr>
        <p:grpSpPr>
          <a:xfrm>
            <a:off x="2091611" y="3629998"/>
            <a:ext cx="8159138" cy="762307"/>
            <a:chOff x="-1836806" y="1731364"/>
            <a:chExt cx="6799282" cy="635256"/>
          </a:xfrm>
        </p:grpSpPr>
        <p:sp>
          <p:nvSpPr>
            <p:cNvPr id="34" name="圆角矩形 33"/>
            <p:cNvSpPr/>
            <p:nvPr/>
          </p:nvSpPr>
          <p:spPr>
            <a:xfrm>
              <a:off x="-684678" y="1731364"/>
              <a:ext cx="5647154" cy="635256"/>
            </a:xfrm>
            <a:prstGeom prst="roundRect">
              <a:avLst>
                <a:gd name="adj" fmla="val 0"/>
              </a:avLst>
            </a:prstGeom>
            <a:solidFill>
              <a:schemeClr val="bg1">
                <a:alpha val="49000"/>
              </a:schemeClr>
            </a:solidFill>
            <a:ln w="12700">
              <a:solidFill>
                <a:schemeClr val="tx1">
                  <a:lumMod val="85000"/>
                  <a:lumOff val="15000"/>
                </a:schemeClr>
              </a:solidFill>
            </a:ln>
          </p:spPr>
          <p:style>
            <a:lnRef idx="2">
              <a:schemeClr val="accent6"/>
            </a:lnRef>
            <a:fillRef idx="1">
              <a:schemeClr val="lt1"/>
            </a:fillRef>
            <a:effectRef idx="0">
              <a:schemeClr val="accent6"/>
            </a:effectRef>
            <a:fontRef idx="minor">
              <a:schemeClr val="dk1"/>
            </a:fontRef>
          </p:style>
          <p:txBody>
            <a:bodyPr lIns="604800" rIns="216000" rtlCol="0" anchor="ctr"/>
            <a:lstStyle/>
            <a:p>
              <a:pPr algn="ctr">
                <a:lnSpc>
                  <a:spcPct val="120000"/>
                </a:lnSpc>
              </a:pPr>
              <a:r>
                <a:rPr lang="zh-CN" altLang="en-US" sz="1800">
                  <a:solidFill>
                    <a:schemeClr val="tx1">
                      <a:lumMod val="85000"/>
                      <a:lumOff val="15000"/>
                    </a:schemeClr>
                  </a:solidFill>
                  <a:latin typeface="微软雅黑" panose="020B0503020204020204" charset="-122"/>
                  <a:ea typeface="微软雅黑" panose="020B0503020204020204" charset="-122"/>
                  <a:cs typeface="Times New Roman" panose="02020603050405020304" pitchFamily="18" charset="0"/>
                </a:rPr>
                <a:t>科学社会主义在二十一世纪的中国焕发出强大生机活力，在世界上高高举起了中国特色社会主义伟大旗帜；</a:t>
              </a:r>
              <a:endParaRPr lang="zh-CN" altLang="zh-CN" sz="1800">
                <a:solidFill>
                  <a:schemeClr val="tx1">
                    <a:lumMod val="85000"/>
                    <a:lumOff val="15000"/>
                  </a:schemeClr>
                </a:solidFill>
                <a:latin typeface="微软雅黑" panose="020B0503020204020204" charset="-122"/>
                <a:ea typeface="微软雅黑" panose="020B0503020204020204" charset="-122"/>
                <a:cs typeface="Times New Roman" panose="02020603050405020304" pitchFamily="18" charset="0"/>
              </a:endParaRPr>
            </a:p>
          </p:txBody>
        </p:sp>
        <p:sp>
          <p:nvSpPr>
            <p:cNvPr id="40" name="五边形 39"/>
            <p:cNvSpPr/>
            <p:nvPr/>
          </p:nvSpPr>
          <p:spPr>
            <a:xfrm>
              <a:off x="-1836806" y="1800632"/>
              <a:ext cx="1457478" cy="496721"/>
            </a:xfrm>
            <a:prstGeom prst="homePlat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r>
                <a:rPr lang="zh-CN" altLang="en-US" sz="2880" b="1">
                  <a:solidFill>
                    <a:schemeClr val="bg1">
                      <a:lumMod val="95000"/>
                    </a:schemeClr>
                  </a:solidFill>
                  <a:latin typeface="微软雅黑" panose="020B0503020204020204" charset="-122"/>
                  <a:ea typeface="微软雅黑" panose="020B0503020204020204" charset="-122"/>
                </a:rPr>
                <a:t>意味着</a:t>
              </a:r>
            </a:p>
          </p:txBody>
        </p:sp>
      </p:grpSp>
      <p:grpSp>
        <p:nvGrpSpPr>
          <p:cNvPr id="41" name="组合 40"/>
          <p:cNvGrpSpPr/>
          <p:nvPr/>
        </p:nvGrpSpPr>
        <p:grpSpPr>
          <a:xfrm>
            <a:off x="2091611" y="4625981"/>
            <a:ext cx="8159139" cy="1035043"/>
            <a:chOff x="-1836806" y="1741811"/>
            <a:chExt cx="6799283" cy="614362"/>
          </a:xfrm>
        </p:grpSpPr>
        <p:sp>
          <p:nvSpPr>
            <p:cNvPr id="42" name="圆角矩形 41"/>
            <p:cNvSpPr/>
            <p:nvPr/>
          </p:nvSpPr>
          <p:spPr>
            <a:xfrm>
              <a:off x="-684678" y="1741811"/>
              <a:ext cx="5647155" cy="614362"/>
            </a:xfrm>
            <a:prstGeom prst="roundRect">
              <a:avLst>
                <a:gd name="adj" fmla="val 0"/>
              </a:avLst>
            </a:prstGeom>
            <a:solidFill>
              <a:schemeClr val="bg1">
                <a:alpha val="50000"/>
              </a:schemeClr>
            </a:solidFill>
            <a:ln w="12700">
              <a:solidFill>
                <a:schemeClr val="tx1">
                  <a:lumMod val="85000"/>
                  <a:lumOff val="15000"/>
                </a:schemeClr>
              </a:solidFill>
            </a:ln>
          </p:spPr>
          <p:style>
            <a:lnRef idx="2">
              <a:schemeClr val="accent6"/>
            </a:lnRef>
            <a:fillRef idx="1">
              <a:schemeClr val="lt1"/>
            </a:fillRef>
            <a:effectRef idx="0">
              <a:schemeClr val="accent6"/>
            </a:effectRef>
            <a:fontRef idx="minor">
              <a:schemeClr val="dk1"/>
            </a:fontRef>
          </p:style>
          <p:txBody>
            <a:bodyPr lIns="604800" rIns="216000" rtlCol="0" anchor="ctr"/>
            <a:lstStyle/>
            <a:p>
              <a:pPr algn="ctr">
                <a:lnSpc>
                  <a:spcPct val="120000"/>
                </a:lnSpc>
              </a:pPr>
              <a:r>
                <a:rPr lang="zh-CN" altLang="en-US" sz="1400">
                  <a:solidFill>
                    <a:schemeClr val="tx1">
                      <a:lumMod val="85000"/>
                      <a:lumOff val="15000"/>
                    </a:schemeClr>
                  </a:solidFill>
                  <a:latin typeface="微软雅黑" panose="020B0503020204020204" charset="-122"/>
                  <a:ea typeface="微软雅黑" panose="020B0503020204020204" charset="-122"/>
                  <a:cs typeface="Times New Roman" panose="02020603050405020304" pitchFamily="18" charset="0"/>
                </a:rPr>
                <a:t>中国特色社会主义道路、理论、制度、文化不断发展，拓展了发展中国家走向现代化的途径，给世界上那些既希望加快发展又希望保持自身独立性的国家和民族提供了全新选择，为解决人类问题贡献了中国智慧和中国方案。</a:t>
              </a:r>
              <a:endParaRPr lang="zh-CN" altLang="zh-CN" sz="1400">
                <a:solidFill>
                  <a:schemeClr val="tx1">
                    <a:lumMod val="85000"/>
                    <a:lumOff val="15000"/>
                  </a:schemeClr>
                </a:solidFill>
                <a:latin typeface="微软雅黑" panose="020B0503020204020204" charset="-122"/>
                <a:ea typeface="微软雅黑" panose="020B0503020204020204" charset="-122"/>
                <a:cs typeface="Times New Roman" panose="02020603050405020304" pitchFamily="18" charset="0"/>
              </a:endParaRPr>
            </a:p>
          </p:txBody>
        </p:sp>
        <p:sp>
          <p:nvSpPr>
            <p:cNvPr id="43" name="五边形 42"/>
            <p:cNvSpPr/>
            <p:nvPr/>
          </p:nvSpPr>
          <p:spPr>
            <a:xfrm>
              <a:off x="-1836806" y="1800632"/>
              <a:ext cx="1457478" cy="496721"/>
            </a:xfrm>
            <a:prstGeom prst="homePlat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r>
                <a:rPr lang="zh-CN" altLang="en-US" sz="2880" b="1">
                  <a:solidFill>
                    <a:schemeClr val="bg1">
                      <a:lumMod val="95000"/>
                    </a:schemeClr>
                  </a:solidFill>
                  <a:latin typeface="微软雅黑" panose="020B0503020204020204" charset="-122"/>
                  <a:ea typeface="微软雅黑" panose="020B0503020204020204" charset="-122"/>
                </a:rPr>
                <a:t>意味着</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5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250"/>
                                        <p:tgtEl>
                                          <p:spTgt spid="24"/>
                                        </p:tgtEl>
                                      </p:cBhvr>
                                    </p:animEffect>
                                  </p:childTnLst>
                                </p:cTn>
                              </p:par>
                              <p:par>
                                <p:cTn id="11" presetID="56" presetClass="path" presetSubtype="0" accel="50000" decel="50000" fill="hold" grpId="1" nodeType="withEffect">
                                  <p:stCondLst>
                                    <p:cond delay="0"/>
                                  </p:stCondLst>
                                  <p:childTnLst>
                                    <p:animMotion origin="layout" path="M -0.03924 0.04223 L 1.66667E-06 -4.44444E-06" pathEditMode="relative" rAng="0" ptsTypes="AA">
                                      <p:cBhvr>
                                        <p:cTn id="12" dur="250" fill="hold"/>
                                        <p:tgtEl>
                                          <p:spTgt spid="23"/>
                                        </p:tgtEl>
                                        <p:attrNameLst>
                                          <p:attrName>ppt_x</p:attrName>
                                          <p:attrName>ppt_y</p:attrName>
                                        </p:attrNameLst>
                                      </p:cBhvr>
                                      <p:rCtr x="1962" y="-2111"/>
                                    </p:animMotion>
                                  </p:childTnLst>
                                </p:cTn>
                              </p:par>
                              <p:par>
                                <p:cTn id="13" presetID="56" presetClass="path" presetSubtype="0" accel="50000" decel="50000" fill="hold" grpId="1" nodeType="withEffect">
                                  <p:stCondLst>
                                    <p:cond delay="0"/>
                                  </p:stCondLst>
                                  <p:childTnLst>
                                    <p:animMotion origin="layout" path="M 0.05069 0.04223 L 2.5E-06 -4.44444E-06" pathEditMode="relative" rAng="0" ptsTypes="AA">
                                      <p:cBhvr>
                                        <p:cTn id="14" dur="250" fill="hold"/>
                                        <p:tgtEl>
                                          <p:spTgt spid="24"/>
                                        </p:tgtEl>
                                        <p:attrNameLst>
                                          <p:attrName>ppt_x</p:attrName>
                                          <p:attrName>ppt_y</p:attrName>
                                        </p:attrNameLst>
                                      </p:cBhvr>
                                      <p:rCtr x="-2535" y="-2111"/>
                                    </p:animMotion>
                                  </p:childTnLst>
                                </p:cTn>
                              </p:par>
                              <p:par>
                                <p:cTn id="15" presetID="8" presetClass="emph" presetSubtype="0" fill="hold" grpId="2" nodeType="withEffect">
                                  <p:stCondLst>
                                    <p:cond delay="0"/>
                                  </p:stCondLst>
                                  <p:childTnLst>
                                    <p:animRot by="21600000">
                                      <p:cBhvr>
                                        <p:cTn id="16" dur="300" fill="hold"/>
                                        <p:tgtEl>
                                          <p:spTgt spid="23"/>
                                        </p:tgtEl>
                                        <p:attrNameLst>
                                          <p:attrName>r</p:attrName>
                                        </p:attrNameLst>
                                      </p:cBhvr>
                                    </p:animRot>
                                  </p:childTnLst>
                                </p:cTn>
                              </p:par>
                              <p:par>
                                <p:cTn id="17" presetID="8" presetClass="emph" presetSubtype="0" fill="hold" grpId="2" nodeType="withEffect">
                                  <p:stCondLst>
                                    <p:cond delay="0"/>
                                  </p:stCondLst>
                                  <p:childTnLst>
                                    <p:animRot by="21600000">
                                      <p:cBhvr>
                                        <p:cTn id="18" dur="300" fill="hold"/>
                                        <p:tgtEl>
                                          <p:spTgt spid="24"/>
                                        </p:tgtEl>
                                        <p:attrNameLst>
                                          <p:attrName>r</p:attrName>
                                        </p:attrNameLst>
                                      </p:cBhvr>
                                    </p:animRot>
                                  </p:childTnLst>
                                </p:cTn>
                              </p:par>
                            </p:childTnLst>
                          </p:cTn>
                        </p:par>
                        <p:par>
                          <p:cTn id="19" fill="hold">
                            <p:stCondLst>
                              <p:cond delay="500"/>
                            </p:stCondLst>
                            <p:childTnLst>
                              <p:par>
                                <p:cTn id="20" presetID="16" presetClass="entr" presetSubtype="21"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500"/>
                            </p:stCondLst>
                            <p:childTnLst>
                              <p:par>
                                <p:cTn id="31" presetID="42" presetClass="entr" presetSubtype="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42" presetClass="entr" presetSubtype="0"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1000"/>
                                        <p:tgtEl>
                                          <p:spTgt spid="33"/>
                                        </p:tgtEl>
                                      </p:cBhvr>
                                    </p:animEffect>
                                    <p:anim calcmode="lin" valueType="num">
                                      <p:cBhvr>
                                        <p:cTn id="40" dur="1000" fill="hold"/>
                                        <p:tgtEl>
                                          <p:spTgt spid="33"/>
                                        </p:tgtEl>
                                        <p:attrNameLst>
                                          <p:attrName>ppt_x</p:attrName>
                                        </p:attrNameLst>
                                      </p:cBhvr>
                                      <p:tavLst>
                                        <p:tav tm="0">
                                          <p:val>
                                            <p:strVal val="#ppt_x"/>
                                          </p:val>
                                        </p:tav>
                                        <p:tav tm="100000">
                                          <p:val>
                                            <p:strVal val="#ppt_x"/>
                                          </p:val>
                                        </p:tav>
                                      </p:tavLst>
                                    </p:anim>
                                    <p:anim calcmode="lin" valueType="num">
                                      <p:cBhvr>
                                        <p:cTn id="41" dur="1000" fill="hold"/>
                                        <p:tgtEl>
                                          <p:spTgt spid="33"/>
                                        </p:tgtEl>
                                        <p:attrNameLst>
                                          <p:attrName>ppt_y</p:attrName>
                                        </p:attrNameLst>
                                      </p:cBhvr>
                                      <p:tavLst>
                                        <p:tav tm="0">
                                          <p:val>
                                            <p:strVal val="#ppt_y+.1"/>
                                          </p:val>
                                        </p:tav>
                                        <p:tav tm="100000">
                                          <p:val>
                                            <p:strVal val="#ppt_y"/>
                                          </p:val>
                                        </p:tav>
                                      </p:tavLst>
                                    </p:anim>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animBg="1"/>
      <p:bldP spid="23" grpId="1" animBg="1"/>
      <p:bldP spid="23" grpId="2" animBg="1"/>
      <p:bldP spid="24" grpId="0" animBg="1"/>
      <p:bldP spid="24" grpId="1" animBg="1"/>
      <p:bldP spid="24"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1095708" y="2459005"/>
            <a:ext cx="2496277" cy="249627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Ping Hei"/>
              <a:ea typeface="方正兰亭超细黑简体"/>
            </a:endParaRPr>
          </a:p>
        </p:txBody>
      </p:sp>
      <p:sp>
        <p:nvSpPr>
          <p:cNvPr id="6" name="矩形 5"/>
          <p:cNvSpPr/>
          <p:nvPr/>
        </p:nvSpPr>
        <p:spPr>
          <a:xfrm>
            <a:off x="1382969" y="2891535"/>
            <a:ext cx="2112235" cy="1631216"/>
          </a:xfrm>
          <a:prstGeom prst="rect">
            <a:avLst/>
          </a:prstGeom>
        </p:spPr>
        <p:txBody>
          <a:bodyPr wrap="square">
            <a:spAutoFit/>
          </a:bodyPr>
          <a:lstStyle/>
          <a:p>
            <a:pPr lvl="0">
              <a:defRPr/>
            </a:pPr>
            <a:r>
              <a:rPr lang="zh-CN" altLang="en-US" sz="6000" b="1" spc="400">
                <a:gradFill>
                  <a:gsLst>
                    <a:gs pos="100000">
                      <a:schemeClr val="bg1"/>
                    </a:gs>
                    <a:gs pos="0">
                      <a:schemeClr val="bg1">
                        <a:lumMod val="95000"/>
                      </a:schemeClr>
                    </a:gs>
                  </a:gsLst>
                  <a:path path="circle">
                    <a:fillToRect l="100000" b="100000"/>
                  </a:path>
                </a:gradFill>
                <a:latin typeface="Impact" panose="020B0806030902050204" pitchFamily="34" charset="0"/>
                <a:ea typeface="微软雅黑" panose="020B0503020204020204" charset="-122"/>
              </a:rPr>
              <a:t>这个</a:t>
            </a:r>
            <a:r>
              <a:rPr lang="zh-CN" altLang="en-US" sz="3600" b="1" spc="400">
                <a:gradFill>
                  <a:gsLst>
                    <a:gs pos="100000">
                      <a:schemeClr val="bg1"/>
                    </a:gs>
                    <a:gs pos="0">
                      <a:schemeClr val="bg1">
                        <a:lumMod val="95000"/>
                      </a:schemeClr>
                    </a:gs>
                  </a:gsLst>
                  <a:path path="circle">
                    <a:fillToRect l="100000" b="100000"/>
                  </a:path>
                </a:gradFill>
                <a:latin typeface="Impact" panose="020B0806030902050204" pitchFamily="34" charset="0"/>
                <a:ea typeface="微软雅黑" panose="020B0503020204020204" charset="-122"/>
              </a:rPr>
              <a:t>新时代</a:t>
            </a:r>
          </a:p>
        </p:txBody>
      </p:sp>
      <p:sp>
        <p:nvSpPr>
          <p:cNvPr id="7" name="文本框 6"/>
          <p:cNvSpPr txBox="1"/>
          <p:nvPr/>
        </p:nvSpPr>
        <p:spPr>
          <a:xfrm>
            <a:off x="836559" y="5157192"/>
            <a:ext cx="3014573" cy="790088"/>
          </a:xfrm>
          <a:prstGeom prst="rect">
            <a:avLst/>
          </a:prstGeom>
          <a:noFill/>
        </p:spPr>
        <p:txBody>
          <a:bodyPr wrap="square" rtlCol="0">
            <a:spAutoFit/>
          </a:bodyPr>
          <a:lstStyle/>
          <a:p>
            <a:pPr algn="ctr" defTabSz="1219200"/>
            <a:r>
              <a:rPr lang="zh-CN" altLang="en-US" sz="2265">
                <a:solidFill>
                  <a:srgbClr val="C00000"/>
                </a:solidFill>
                <a:latin typeface="微软雅黑" panose="020B0503020204020204" charset="-122"/>
                <a:ea typeface="微软雅黑" panose="020B0503020204020204" charset="-122"/>
              </a:rPr>
              <a:t>新时期中国扶贫工作的重要指导思想</a:t>
            </a:r>
          </a:p>
        </p:txBody>
      </p:sp>
      <p:cxnSp>
        <p:nvCxnSpPr>
          <p:cNvPr id="12" name="直接连接符 11"/>
          <p:cNvCxnSpPr/>
          <p:nvPr/>
        </p:nvCxnSpPr>
        <p:spPr>
          <a:xfrm>
            <a:off x="4223792" y="4005064"/>
            <a:ext cx="6648739"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4"/>
          <p:cNvSpPr txBox="1"/>
          <p:nvPr/>
        </p:nvSpPr>
        <p:spPr>
          <a:xfrm>
            <a:off x="1437447" y="347333"/>
            <a:ext cx="4134465" cy="523220"/>
          </a:xfrm>
          <a:prstGeom prst="rect">
            <a:avLst/>
          </a:prstGeom>
          <a:noFill/>
        </p:spPr>
        <p:txBody>
          <a:bodyPr wrap="none" lIns="91440" tIns="45720" rIns="91440" bIns="45720" rtlCol="0">
            <a:spAutoFit/>
          </a:bodyPr>
          <a:lstStyle/>
          <a:p>
            <a:r>
              <a:rPr lang="zh-CN" altLang="en-US" sz="2800" b="1">
                <a:solidFill>
                  <a:srgbClr val="FF0000"/>
                </a:solidFill>
                <a:latin typeface="Arial" panose="020B0604020202020204" pitchFamily="34" charset="0"/>
                <a:ea typeface="微软雅黑" panose="020B0503020204020204" charset="-122"/>
                <a:sym typeface="Arial" panose="020B0604020202020204" pitchFamily="34" charset="0"/>
              </a:rPr>
              <a:t>过去五年的工作历史改革</a:t>
            </a:r>
          </a:p>
        </p:txBody>
      </p:sp>
      <p:pic>
        <p:nvPicPr>
          <p:cNvPr id="15" name="Picture 2" descr="C:\Users\Administrator\Desktop\bc305bc7e192197cde6e03.jpg"/>
          <p:cNvPicPr>
            <a:picLocks noChangeAspect="1" noChangeArrowheads="1"/>
          </p:cNvPicPr>
          <p:nvPr/>
        </p:nvPicPr>
        <p:blipFill>
          <a:blip r:embed="rId3">
            <a:extLst>
              <a:ext uri="{28A0092B-C50C-407E-A947-70E740481C1C}">
                <a14:useLocalDpi xmlns:a14="http://schemas.microsoft.com/office/drawing/2010/main" val="0"/>
              </a:ext>
            </a:extLst>
          </a:blip>
          <a:srcRect r="2536" b="47523"/>
          <a:stretch>
            <a:fillRect/>
          </a:stretch>
        </p:blipFill>
        <p:spPr bwMode="auto">
          <a:xfrm>
            <a:off x="4138393" y="1988840"/>
            <a:ext cx="6734138" cy="1822850"/>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16" name="矩形 15"/>
          <p:cNvSpPr/>
          <p:nvPr/>
        </p:nvSpPr>
        <p:spPr>
          <a:xfrm>
            <a:off x="4138393" y="4005064"/>
            <a:ext cx="6734138" cy="1670073"/>
          </a:xfrm>
          <a:prstGeom prst="rect">
            <a:avLst/>
          </a:prstGeom>
          <a:solidFill>
            <a:schemeClr val="bg1">
              <a:alpha val="50000"/>
            </a:schemeClr>
          </a:solidFill>
          <a:ln>
            <a:solidFill>
              <a:srgbClr val="C00000"/>
            </a:solidFill>
          </a:ln>
        </p:spPr>
        <p:txBody>
          <a:bodyPr wrap="square">
            <a:spAutoFit/>
          </a:bodyPr>
          <a:lstStyle/>
          <a:p>
            <a:pPr>
              <a:lnSpc>
                <a:spcPct val="150000"/>
              </a:lnSpc>
            </a:pPr>
            <a:r>
              <a:rPr lang="zh-CN" altLang="en-US" sz="1400">
                <a:solidFill>
                  <a:schemeClr val="tx1">
                    <a:lumMod val="65000"/>
                    <a:lumOff val="35000"/>
                  </a:schemeClr>
                </a:solidFill>
                <a:latin typeface="微软雅黑" panose="020B0503020204020204" charset="-122"/>
                <a:ea typeface="微软雅黑" panose="020B0503020204020204" charset="-122"/>
              </a:rPr>
              <a:t>是承前启后、继往开来、在新的历史条件下继续夺取中国特色社会主义伟大胜利的时代，是决胜全面建成小康社会、进而全面建设社会主义现代化强国的时代，是全国各族人民团结奋斗、不断创造美好生活、逐步实现全体人民共同富裕的时代，是全体中华儿女勠力同心、奋力实现中华民族伟大复兴中国梦的时代，是我国日益走近世界舞台中央、不断为人类作出更大贡献的时代。</a:t>
            </a:r>
            <a:endParaRPr lang="zh-CN" altLang="zh-CN" sz="1400">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4"/>
          <p:cNvSpPr txBox="1"/>
          <p:nvPr/>
        </p:nvSpPr>
        <p:spPr>
          <a:xfrm>
            <a:off x="1437447" y="347333"/>
            <a:ext cx="4134465" cy="523220"/>
          </a:xfrm>
          <a:prstGeom prst="rect">
            <a:avLst/>
          </a:prstGeom>
          <a:noFill/>
        </p:spPr>
        <p:txBody>
          <a:bodyPr wrap="none" lIns="91440" tIns="45720" rIns="91440" bIns="45720" rtlCol="0">
            <a:spAutoFit/>
          </a:bodyPr>
          <a:lstStyle/>
          <a:p>
            <a:r>
              <a:rPr lang="zh-CN" altLang="en-US" sz="2800" b="1">
                <a:solidFill>
                  <a:srgbClr val="FF0000"/>
                </a:solidFill>
                <a:latin typeface="Arial" panose="020B0604020202020204" pitchFamily="34" charset="0"/>
                <a:ea typeface="微软雅黑" panose="020B0503020204020204" charset="-122"/>
                <a:sym typeface="Arial" panose="020B0604020202020204" pitchFamily="34" charset="0"/>
              </a:rPr>
              <a:t>过去五年的工作历史改革</a:t>
            </a:r>
          </a:p>
        </p:txBody>
      </p:sp>
      <p:sp>
        <p:nvSpPr>
          <p:cNvPr id="16" name="矩形 15"/>
          <p:cNvSpPr/>
          <p:nvPr/>
        </p:nvSpPr>
        <p:spPr>
          <a:xfrm>
            <a:off x="930488" y="4127959"/>
            <a:ext cx="10465163" cy="1884618"/>
          </a:xfrm>
          <a:prstGeom prst="rect">
            <a:avLst/>
          </a:prstGeom>
          <a:solidFill>
            <a:schemeClr val="bg1">
              <a:alpha val="50000"/>
            </a:schemeClr>
          </a:solidFill>
          <a:ln>
            <a:solidFill>
              <a:srgbClr val="C00000"/>
            </a:solidFill>
          </a:ln>
        </p:spPr>
        <p:txBody>
          <a:bodyPr wrap="square">
            <a:spAutoFit/>
          </a:bodyPr>
          <a:lstStyle/>
          <a:p>
            <a:pPr>
              <a:lnSpc>
                <a:spcPct val="150000"/>
              </a:lnSpc>
            </a:pPr>
            <a:r>
              <a:rPr lang="zh-CN" altLang="en-US" sz="2000">
                <a:latin typeface="微软雅黑" panose="020B0503020204020204" charset="-122"/>
                <a:ea typeface="微软雅黑" panose="020B0503020204020204" charset="-122"/>
              </a:rPr>
              <a:t>我国社会主要矛盾的变化是关系全局的历史性变化，对党和国家工作提出了许多新要求。我们要在继续推动发展的基础上，着力解决好发展不平衡不充分问题，大力提升发展质量和效益，更好满足人民在经济、政治、文化、社会、生态等方面日益增长的需要，更好推动人的全面发展、社会全面进步。</a:t>
            </a:r>
            <a:endParaRPr lang="zh-CN" altLang="zh-CN" sz="2000">
              <a:latin typeface="微软雅黑" panose="020B0503020204020204" charset="-122"/>
              <a:ea typeface="微软雅黑" panose="020B0503020204020204" charset="-122"/>
            </a:endParaRPr>
          </a:p>
        </p:txBody>
      </p:sp>
      <p:grpSp>
        <p:nvGrpSpPr>
          <p:cNvPr id="17" name="组合 16"/>
          <p:cNvGrpSpPr/>
          <p:nvPr/>
        </p:nvGrpSpPr>
        <p:grpSpPr>
          <a:xfrm>
            <a:off x="7953038" y="2132856"/>
            <a:ext cx="1851095" cy="1851087"/>
            <a:chOff x="5613944" y="2348233"/>
            <a:chExt cx="920788" cy="920788"/>
          </a:xfrm>
        </p:grpSpPr>
        <p:sp>
          <p:nvSpPr>
            <p:cNvPr id="18" name="椭圆 17"/>
            <p:cNvSpPr/>
            <p:nvPr/>
          </p:nvSpPr>
          <p:spPr>
            <a:xfrm flipH="1">
              <a:off x="5613944" y="2348233"/>
              <a:ext cx="920788" cy="920788"/>
            </a:xfrm>
            <a:prstGeom prst="ellipse">
              <a:avLst/>
            </a:prstGeom>
            <a:solidFill>
              <a:srgbClr val="C00000"/>
            </a:solidFill>
            <a:ln w="25400" cap="flat" cmpd="sng" algn="ctr">
              <a:noFill/>
              <a:prstDash val="solid"/>
            </a:ln>
            <a:effectLst/>
          </p:spPr>
          <p:txBody>
            <a:bodyPr rtlCol="0" anchor="ctr"/>
            <a:lstStyle/>
            <a:p>
              <a:pPr algn="ctr">
                <a:defRPr/>
              </a:pPr>
              <a:endParaRPr lang="zh-CN" altLang="en-US" sz="2665" b="1" kern="0">
                <a:gradFill>
                  <a:gsLst>
                    <a:gs pos="100000">
                      <a:schemeClr val="bg1"/>
                    </a:gs>
                    <a:gs pos="0">
                      <a:schemeClr val="bg1">
                        <a:lumMod val="95000"/>
                      </a:schemeClr>
                    </a:gs>
                  </a:gsLst>
                  <a:path path="circle">
                    <a:fillToRect l="100000" b="100000"/>
                  </a:path>
                </a:gradFill>
                <a:latin typeface="Calibri" panose="020F0502020204030204"/>
                <a:ea typeface="宋体" panose="02010600030101010101" pitchFamily="2" charset="-122"/>
              </a:endParaRPr>
            </a:p>
          </p:txBody>
        </p:sp>
        <p:sp>
          <p:nvSpPr>
            <p:cNvPr id="19" name="TextBox 20"/>
            <p:cNvSpPr txBox="1"/>
            <p:nvPr/>
          </p:nvSpPr>
          <p:spPr>
            <a:xfrm>
              <a:off x="5738629" y="2547571"/>
              <a:ext cx="671417" cy="489912"/>
            </a:xfrm>
            <a:prstGeom prst="rect">
              <a:avLst/>
            </a:prstGeom>
            <a:noFill/>
          </p:spPr>
          <p:txBody>
            <a:bodyPr wrap="square" lIns="0" tIns="0" rIns="0" bIns="0" rtlCol="0">
              <a:spAutoFit/>
            </a:bodyPr>
            <a:lstStyle/>
            <a:p>
              <a:pPr lvl="0" algn="ctr">
                <a:defRPr/>
              </a:pPr>
              <a:r>
                <a:rPr lang="zh-CN" altLang="en-US" sz="3200" b="1" kern="0">
                  <a:gradFill>
                    <a:gsLst>
                      <a:gs pos="100000">
                        <a:schemeClr val="bg1"/>
                      </a:gs>
                      <a:gs pos="0">
                        <a:schemeClr val="bg1">
                          <a:lumMod val="95000"/>
                        </a:schemeClr>
                      </a:gs>
                    </a:gsLst>
                    <a:path path="circle">
                      <a:fillToRect l="100000" b="100000"/>
                    </a:path>
                  </a:gradFill>
                  <a:latin typeface="微软雅黑" panose="020B0503020204020204" charset="-122"/>
                  <a:ea typeface="微软雅黑" panose="020B0503020204020204" charset="-122"/>
                </a:rPr>
                <a:t>提出</a:t>
              </a:r>
              <a:endParaRPr lang="en-US" altLang="zh-CN" sz="3200" b="1" kern="0">
                <a:gradFill>
                  <a:gsLst>
                    <a:gs pos="100000">
                      <a:schemeClr val="bg1"/>
                    </a:gs>
                    <a:gs pos="0">
                      <a:schemeClr val="bg1">
                        <a:lumMod val="95000"/>
                      </a:schemeClr>
                    </a:gs>
                  </a:gsLst>
                  <a:path path="circle">
                    <a:fillToRect l="100000" b="100000"/>
                  </a:path>
                </a:gradFill>
                <a:latin typeface="微软雅黑" panose="020B0503020204020204" charset="-122"/>
                <a:ea typeface="微软雅黑" panose="020B0503020204020204" charset="-122"/>
              </a:endParaRPr>
            </a:p>
            <a:p>
              <a:pPr lvl="0" algn="ctr">
                <a:defRPr/>
              </a:pPr>
              <a:r>
                <a:rPr lang="zh-CN" altLang="en-US" sz="3200" b="1" kern="0">
                  <a:gradFill>
                    <a:gsLst>
                      <a:gs pos="100000">
                        <a:schemeClr val="bg1"/>
                      </a:gs>
                      <a:gs pos="0">
                        <a:schemeClr val="bg1">
                          <a:lumMod val="95000"/>
                        </a:schemeClr>
                      </a:gs>
                    </a:gsLst>
                    <a:path path="circle">
                      <a:fillToRect l="100000" b="100000"/>
                    </a:path>
                  </a:gradFill>
                  <a:latin typeface="微软雅黑" panose="020B0503020204020204" charset="-122"/>
                  <a:ea typeface="微软雅黑" panose="020B0503020204020204" charset="-122"/>
                </a:rPr>
                <a:t>新要求</a:t>
              </a:r>
            </a:p>
          </p:txBody>
        </p:sp>
      </p:grpSp>
      <p:sp>
        <p:nvSpPr>
          <p:cNvPr id="20" name="矩形 19"/>
          <p:cNvSpPr/>
          <p:nvPr/>
        </p:nvSpPr>
        <p:spPr>
          <a:xfrm>
            <a:off x="2000376" y="2533592"/>
            <a:ext cx="1895635" cy="1231445"/>
          </a:xfrm>
          <a:prstGeom prst="rect">
            <a:avLst/>
          </a:prstGeom>
          <a:noFill/>
          <a:ln w="12700" cap="flat" cmpd="sng" algn="ctr">
            <a:solidFill>
              <a:srgbClr val="C00000"/>
            </a:solidFill>
            <a:prstDash val="solid"/>
          </a:ln>
          <a:effectLst/>
        </p:spPr>
        <p:txBody>
          <a:bodyPr rtlCol="0" anchor="ctr"/>
          <a:lstStyle/>
          <a:p>
            <a:pPr algn="ctr"/>
            <a:r>
              <a:rPr lang="zh-CN" altLang="en-US" sz="3200">
                <a:latin typeface="微软雅黑" panose="020B0503020204020204" charset="-122"/>
                <a:ea typeface="微软雅黑" panose="020B0503020204020204" charset="-122"/>
              </a:rPr>
              <a:t>社会</a:t>
            </a:r>
            <a:endParaRPr lang="en-US" altLang="zh-CN" sz="3200">
              <a:latin typeface="微软雅黑" panose="020B0503020204020204" charset="-122"/>
              <a:ea typeface="微软雅黑" panose="020B0503020204020204" charset="-122"/>
            </a:endParaRPr>
          </a:p>
          <a:p>
            <a:pPr algn="ctr"/>
            <a:r>
              <a:rPr lang="zh-CN" altLang="en-US" sz="3200">
                <a:latin typeface="微软雅黑" panose="020B0503020204020204" charset="-122"/>
                <a:ea typeface="微软雅黑" panose="020B0503020204020204" charset="-122"/>
              </a:rPr>
              <a:t>主要矛盾</a:t>
            </a:r>
          </a:p>
        </p:txBody>
      </p:sp>
      <p:sp>
        <p:nvSpPr>
          <p:cNvPr id="22" name="矩形 21"/>
          <p:cNvSpPr/>
          <p:nvPr/>
        </p:nvSpPr>
        <p:spPr>
          <a:xfrm>
            <a:off x="4746912" y="2598474"/>
            <a:ext cx="2698175" cy="523220"/>
          </a:xfrm>
          <a:prstGeom prst="rect">
            <a:avLst/>
          </a:prstGeom>
        </p:spPr>
        <p:txBody>
          <a:bodyPr wrap="none">
            <a:spAutoFit/>
          </a:bodyPr>
          <a:lstStyle/>
          <a:p>
            <a:r>
              <a:rPr lang="zh-CN" altLang="en-US" sz="2800">
                <a:latin typeface="微软雅黑" panose="020B0503020204020204" charset="-122"/>
                <a:ea typeface="微软雅黑" panose="020B0503020204020204" charset="-122"/>
              </a:rPr>
              <a:t>对党和国家工作</a:t>
            </a:r>
          </a:p>
        </p:txBody>
      </p:sp>
      <p:sp>
        <p:nvSpPr>
          <p:cNvPr id="23" name="右箭头 22"/>
          <p:cNvSpPr/>
          <p:nvPr/>
        </p:nvSpPr>
        <p:spPr>
          <a:xfrm>
            <a:off x="4148382" y="3217416"/>
            <a:ext cx="3631764" cy="9601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childTnLst>
                          </p:cTn>
                        </p:par>
                        <p:par>
                          <p:cTn id="14" fill="hold">
                            <p:stCondLst>
                              <p:cond delay="1000"/>
                            </p:stCondLst>
                            <p:childTnLst>
                              <p:par>
                                <p:cTn id="15" presetID="55" presetClass="entr" presetSubtype="0"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1000" fill="hold"/>
                                        <p:tgtEl>
                                          <p:spTgt spid="22"/>
                                        </p:tgtEl>
                                        <p:attrNameLst>
                                          <p:attrName>ppt_w</p:attrName>
                                        </p:attrNameLst>
                                      </p:cBhvr>
                                      <p:tavLst>
                                        <p:tav tm="0">
                                          <p:val>
                                            <p:strVal val="#ppt_w*0.70"/>
                                          </p:val>
                                        </p:tav>
                                        <p:tav tm="100000">
                                          <p:val>
                                            <p:strVal val="#ppt_w"/>
                                          </p:val>
                                        </p:tav>
                                      </p:tavLst>
                                    </p:anim>
                                    <p:anim calcmode="lin" valueType="num">
                                      <p:cBhvr>
                                        <p:cTn id="18" dur="1000" fill="hold"/>
                                        <p:tgtEl>
                                          <p:spTgt spid="22"/>
                                        </p:tgtEl>
                                        <p:attrNameLst>
                                          <p:attrName>ppt_h</p:attrName>
                                        </p:attrNameLst>
                                      </p:cBhvr>
                                      <p:tavLst>
                                        <p:tav tm="0">
                                          <p:val>
                                            <p:strVal val="#ppt_h"/>
                                          </p:val>
                                        </p:tav>
                                        <p:tav tm="100000">
                                          <p:val>
                                            <p:strVal val="#ppt_h"/>
                                          </p:val>
                                        </p:tav>
                                      </p:tavLst>
                                    </p:anim>
                                    <p:animEffect transition="in" filter="fade">
                                      <p:cBhvr>
                                        <p:cTn id="19" dur="1000"/>
                                        <p:tgtEl>
                                          <p:spTgt spid="22"/>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anim calcmode="lin" valueType="num">
                                      <p:cBhvr>
                                        <p:cTn id="26" dur="500" fill="hold"/>
                                        <p:tgtEl>
                                          <p:spTgt spid="17"/>
                                        </p:tgtEl>
                                        <p:attrNameLst>
                                          <p:attrName>ppt_x</p:attrName>
                                        </p:attrNameLst>
                                      </p:cBhvr>
                                      <p:tavLst>
                                        <p:tav tm="0">
                                          <p:val>
                                            <p:fltVal val="0.5"/>
                                          </p:val>
                                        </p:tav>
                                        <p:tav tm="100000">
                                          <p:val>
                                            <p:strVal val="#ppt_x"/>
                                          </p:val>
                                        </p:tav>
                                      </p:tavLst>
                                    </p:anim>
                                    <p:anim calcmode="lin" valueType="num">
                                      <p:cBhvr>
                                        <p:cTn id="27" dur="500" fill="hold"/>
                                        <p:tgtEl>
                                          <p:spTgt spid="17"/>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5"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ppt_w</p:attrName>
                                        </p:attrNameLst>
                                      </p:cBhvr>
                                      <p:tavLst>
                                        <p:tav tm="0">
                                          <p:val>
                                            <p:strVal val="#ppt_w*0.70"/>
                                          </p:val>
                                        </p:tav>
                                        <p:tav tm="100000">
                                          <p:val>
                                            <p:strVal val="#ppt_w"/>
                                          </p:val>
                                        </p:tav>
                                      </p:tavLst>
                                    </p:anim>
                                    <p:anim calcmode="lin" valueType="num">
                                      <p:cBhvr>
                                        <p:cTn id="32" dur="1000" fill="hold"/>
                                        <p:tgtEl>
                                          <p:spTgt spid="16"/>
                                        </p:tgtEl>
                                        <p:attrNameLst>
                                          <p:attrName>ppt_h</p:attrName>
                                        </p:attrNameLst>
                                      </p:cBhvr>
                                      <p:tavLst>
                                        <p:tav tm="0">
                                          <p:val>
                                            <p:strVal val="#ppt_h"/>
                                          </p:val>
                                        </p:tav>
                                        <p:tav tm="100000">
                                          <p:val>
                                            <p:strVal val="#ppt_h"/>
                                          </p:val>
                                        </p:tav>
                                      </p:tavLst>
                                    </p:anim>
                                    <p:animEffect transition="in" filter="fade">
                                      <p:cBhvr>
                                        <p:cTn id="3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2" grpId="0"/>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4"/>
          <p:cNvSpPr txBox="1"/>
          <p:nvPr/>
        </p:nvSpPr>
        <p:spPr>
          <a:xfrm>
            <a:off x="1437447" y="347333"/>
            <a:ext cx="4134465" cy="523220"/>
          </a:xfrm>
          <a:prstGeom prst="rect">
            <a:avLst/>
          </a:prstGeom>
          <a:noFill/>
        </p:spPr>
        <p:txBody>
          <a:bodyPr wrap="none" lIns="91440" tIns="45720" rIns="91440" bIns="45720" rtlCol="0">
            <a:spAutoFit/>
          </a:bodyPr>
          <a:lstStyle/>
          <a:p>
            <a:r>
              <a:rPr lang="zh-CN" altLang="en-US" sz="2800" b="1">
                <a:solidFill>
                  <a:srgbClr val="FF0000"/>
                </a:solidFill>
                <a:latin typeface="Arial" panose="020B0604020202020204" pitchFamily="34" charset="0"/>
                <a:ea typeface="微软雅黑" panose="020B0503020204020204" charset="-122"/>
                <a:sym typeface="Arial" panose="020B0604020202020204" pitchFamily="34" charset="0"/>
              </a:rPr>
              <a:t>过去五年的工作历史改革</a:t>
            </a:r>
          </a:p>
        </p:txBody>
      </p:sp>
      <p:sp>
        <p:nvSpPr>
          <p:cNvPr id="14" name="矩形 13"/>
          <p:cNvSpPr/>
          <p:nvPr/>
        </p:nvSpPr>
        <p:spPr>
          <a:xfrm>
            <a:off x="911424" y="4055951"/>
            <a:ext cx="10465163" cy="2008178"/>
          </a:xfrm>
          <a:prstGeom prst="rect">
            <a:avLst/>
          </a:prstGeom>
          <a:solidFill>
            <a:schemeClr val="bg1">
              <a:alpha val="50000"/>
            </a:schemeClr>
          </a:solidFill>
          <a:ln>
            <a:solidFill>
              <a:srgbClr val="C00000"/>
            </a:solidFill>
          </a:ln>
        </p:spPr>
        <p:txBody>
          <a:bodyPr wrap="square">
            <a:spAutoFit/>
          </a:bodyPr>
          <a:lstStyle/>
          <a:p>
            <a:pPr>
              <a:lnSpc>
                <a:spcPct val="150000"/>
              </a:lnSpc>
            </a:pPr>
            <a:r>
              <a:rPr lang="zh-CN" altLang="en-US" sz="1700">
                <a:latin typeface="微软雅黑" panose="020B0503020204020204" charset="-122"/>
                <a:ea typeface="微软雅黑" panose="020B0503020204020204" charset="-122"/>
              </a:rPr>
              <a:t>我国社会主要矛盾的变化，没有改变我们对我国社会主义所处历史阶段的判断，我国仍处于并将长期处于社会主义初级阶段的基本国情没有变，我国是世界最大发展中国家的国际地位没有变。全党要牢牢把握社会主义初级阶段这个基本国情，牢牢立足社会主义初级阶段这个最大实际，牢牢坚持党的基本路线这个党和国家的生命线、人民的幸福线，领导和团结全国各族人民，以经济建设为中心，坚持四项基本原则，坚持改革开放，自力更生，艰苦创业，为把我国建设成为富强民主文明和谐美丽的社会主义现代化强国而奋斗。</a:t>
            </a:r>
            <a:endParaRPr lang="zh-CN" altLang="zh-CN" sz="1700">
              <a:latin typeface="微软雅黑" panose="020B0503020204020204" charset="-122"/>
              <a:ea typeface="微软雅黑" panose="020B0503020204020204" charset="-122"/>
            </a:endParaRPr>
          </a:p>
        </p:txBody>
      </p:sp>
      <p:grpSp>
        <p:nvGrpSpPr>
          <p:cNvPr id="15" name="组合 14"/>
          <p:cNvGrpSpPr/>
          <p:nvPr/>
        </p:nvGrpSpPr>
        <p:grpSpPr>
          <a:xfrm>
            <a:off x="7933974" y="2060848"/>
            <a:ext cx="1851095" cy="1851087"/>
            <a:chOff x="5613944" y="2348233"/>
            <a:chExt cx="920788" cy="920788"/>
          </a:xfrm>
        </p:grpSpPr>
        <p:sp>
          <p:nvSpPr>
            <p:cNvPr id="21" name="椭圆 20"/>
            <p:cNvSpPr/>
            <p:nvPr/>
          </p:nvSpPr>
          <p:spPr>
            <a:xfrm flipH="1">
              <a:off x="5613944" y="2348233"/>
              <a:ext cx="920788" cy="920788"/>
            </a:xfrm>
            <a:prstGeom prst="ellipse">
              <a:avLst/>
            </a:prstGeom>
            <a:solidFill>
              <a:srgbClr val="C00000"/>
            </a:solidFill>
            <a:ln w="25400" cap="flat" cmpd="sng" algn="ctr">
              <a:noFill/>
              <a:prstDash val="solid"/>
            </a:ln>
            <a:effectLst/>
          </p:spPr>
          <p:txBody>
            <a:bodyPr rtlCol="0" anchor="ctr"/>
            <a:lstStyle/>
            <a:p>
              <a:pPr algn="ctr">
                <a:defRPr/>
              </a:pPr>
              <a:endParaRPr lang="zh-CN" altLang="en-US" sz="2665" b="1" kern="0">
                <a:gradFill>
                  <a:gsLst>
                    <a:gs pos="100000">
                      <a:schemeClr val="bg1"/>
                    </a:gs>
                    <a:gs pos="0">
                      <a:schemeClr val="bg1">
                        <a:lumMod val="95000"/>
                      </a:schemeClr>
                    </a:gs>
                  </a:gsLst>
                  <a:path path="circle">
                    <a:fillToRect l="100000" b="100000"/>
                  </a:path>
                </a:gradFill>
                <a:latin typeface="Calibri" panose="020F0502020204030204"/>
                <a:ea typeface="宋体" panose="02010600030101010101" pitchFamily="2" charset="-122"/>
              </a:endParaRPr>
            </a:p>
          </p:txBody>
        </p:sp>
        <p:sp>
          <p:nvSpPr>
            <p:cNvPr id="24" name="TextBox 20"/>
            <p:cNvSpPr txBox="1"/>
            <p:nvPr/>
          </p:nvSpPr>
          <p:spPr>
            <a:xfrm>
              <a:off x="5738629" y="2481003"/>
              <a:ext cx="671417" cy="688939"/>
            </a:xfrm>
            <a:prstGeom prst="rect">
              <a:avLst/>
            </a:prstGeom>
            <a:noFill/>
          </p:spPr>
          <p:txBody>
            <a:bodyPr wrap="square" lIns="0" tIns="0" rIns="0" bIns="0" rtlCol="0">
              <a:spAutoFit/>
            </a:bodyPr>
            <a:lstStyle/>
            <a:p>
              <a:pPr lvl="0" algn="ctr">
                <a:defRPr/>
              </a:pPr>
              <a:r>
                <a:rPr lang="zh-CN" altLang="en-US" sz="4500" b="1" kern="0">
                  <a:gradFill>
                    <a:gsLst>
                      <a:gs pos="100000">
                        <a:schemeClr val="bg1"/>
                      </a:gs>
                      <a:gs pos="0">
                        <a:schemeClr val="bg1">
                          <a:lumMod val="95000"/>
                        </a:schemeClr>
                      </a:gs>
                    </a:gsLst>
                    <a:path path="circle">
                      <a:fillToRect l="100000" b="100000"/>
                    </a:path>
                  </a:gradFill>
                  <a:latin typeface="微软雅黑" panose="020B0503020204020204" charset="-122"/>
                  <a:ea typeface="微软雅黑" panose="020B0503020204020204" charset="-122"/>
                </a:rPr>
                <a:t>基本</a:t>
              </a:r>
              <a:endParaRPr lang="en-US" altLang="zh-CN" sz="4500" b="1" kern="0">
                <a:gradFill>
                  <a:gsLst>
                    <a:gs pos="100000">
                      <a:schemeClr val="bg1"/>
                    </a:gs>
                    <a:gs pos="0">
                      <a:schemeClr val="bg1">
                        <a:lumMod val="95000"/>
                      </a:schemeClr>
                    </a:gs>
                  </a:gsLst>
                  <a:path path="circle">
                    <a:fillToRect l="100000" b="100000"/>
                  </a:path>
                </a:gradFill>
                <a:latin typeface="微软雅黑" panose="020B0503020204020204" charset="-122"/>
                <a:ea typeface="微软雅黑" panose="020B0503020204020204" charset="-122"/>
              </a:endParaRPr>
            </a:p>
            <a:p>
              <a:pPr lvl="0" algn="ctr">
                <a:defRPr/>
              </a:pPr>
              <a:r>
                <a:rPr lang="zh-CN" altLang="en-US" sz="4500" b="1" kern="0">
                  <a:gradFill>
                    <a:gsLst>
                      <a:gs pos="100000">
                        <a:schemeClr val="bg1"/>
                      </a:gs>
                      <a:gs pos="0">
                        <a:schemeClr val="bg1">
                          <a:lumMod val="95000"/>
                        </a:schemeClr>
                      </a:gs>
                    </a:gsLst>
                    <a:path path="circle">
                      <a:fillToRect l="100000" b="100000"/>
                    </a:path>
                  </a:gradFill>
                  <a:latin typeface="微软雅黑" panose="020B0503020204020204" charset="-122"/>
                  <a:ea typeface="微软雅黑" panose="020B0503020204020204" charset="-122"/>
                </a:rPr>
                <a:t>国情</a:t>
              </a:r>
            </a:p>
          </p:txBody>
        </p:sp>
      </p:grpSp>
      <p:sp>
        <p:nvSpPr>
          <p:cNvPr id="25" name="矩形 24"/>
          <p:cNvSpPr/>
          <p:nvPr/>
        </p:nvSpPr>
        <p:spPr>
          <a:xfrm>
            <a:off x="1981312" y="2461584"/>
            <a:ext cx="1895635" cy="1231445"/>
          </a:xfrm>
          <a:prstGeom prst="rect">
            <a:avLst/>
          </a:prstGeom>
          <a:noFill/>
          <a:ln w="12700" cap="flat" cmpd="sng" algn="ctr">
            <a:solidFill>
              <a:srgbClr val="C00000"/>
            </a:solidFill>
            <a:prstDash val="solid"/>
          </a:ln>
          <a:effectLst/>
        </p:spPr>
        <p:txBody>
          <a:bodyPr rtlCol="0" anchor="ctr"/>
          <a:lstStyle/>
          <a:p>
            <a:pPr algn="ctr"/>
            <a:r>
              <a:rPr lang="zh-CN" altLang="en-US" sz="3200">
                <a:latin typeface="微软雅黑" panose="020B0503020204020204" charset="-122"/>
                <a:ea typeface="微软雅黑" panose="020B0503020204020204" charset="-122"/>
              </a:rPr>
              <a:t>社会</a:t>
            </a:r>
            <a:endParaRPr lang="en-US" altLang="zh-CN" sz="3200">
              <a:latin typeface="微软雅黑" panose="020B0503020204020204" charset="-122"/>
              <a:ea typeface="微软雅黑" panose="020B0503020204020204" charset="-122"/>
            </a:endParaRPr>
          </a:p>
          <a:p>
            <a:pPr algn="ctr"/>
            <a:r>
              <a:rPr lang="zh-CN" altLang="en-US" sz="3200">
                <a:latin typeface="微软雅黑" panose="020B0503020204020204" charset="-122"/>
                <a:ea typeface="微软雅黑" panose="020B0503020204020204" charset="-122"/>
              </a:rPr>
              <a:t>主要矛盾</a:t>
            </a:r>
          </a:p>
        </p:txBody>
      </p:sp>
      <p:sp>
        <p:nvSpPr>
          <p:cNvPr id="26" name="矩形 25"/>
          <p:cNvSpPr/>
          <p:nvPr/>
        </p:nvSpPr>
        <p:spPr>
          <a:xfrm>
            <a:off x="5094982" y="2526466"/>
            <a:ext cx="1620957" cy="523220"/>
          </a:xfrm>
          <a:prstGeom prst="rect">
            <a:avLst/>
          </a:prstGeom>
        </p:spPr>
        <p:txBody>
          <a:bodyPr wrap="none">
            <a:spAutoFit/>
          </a:bodyPr>
          <a:lstStyle/>
          <a:p>
            <a:r>
              <a:rPr lang="zh-CN" altLang="en-US" sz="2800">
                <a:latin typeface="微软雅黑" panose="020B0503020204020204" charset="-122"/>
                <a:ea typeface="微软雅黑" panose="020B0503020204020204" charset="-122"/>
              </a:rPr>
              <a:t>没有改变</a:t>
            </a:r>
          </a:p>
        </p:txBody>
      </p:sp>
      <p:sp>
        <p:nvSpPr>
          <p:cNvPr id="27" name="右箭头 26"/>
          <p:cNvSpPr/>
          <p:nvPr/>
        </p:nvSpPr>
        <p:spPr>
          <a:xfrm>
            <a:off x="4129318" y="3145408"/>
            <a:ext cx="3631764" cy="9601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childTnLst>
                          </p:cTn>
                        </p:par>
                        <p:par>
                          <p:cTn id="14" fill="hold">
                            <p:stCondLst>
                              <p:cond delay="1000"/>
                            </p:stCondLst>
                            <p:childTnLst>
                              <p:par>
                                <p:cTn id="15" presetID="55"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1000" fill="hold"/>
                                        <p:tgtEl>
                                          <p:spTgt spid="26"/>
                                        </p:tgtEl>
                                        <p:attrNameLst>
                                          <p:attrName>ppt_w</p:attrName>
                                        </p:attrNameLst>
                                      </p:cBhvr>
                                      <p:tavLst>
                                        <p:tav tm="0">
                                          <p:val>
                                            <p:strVal val="#ppt_w*0.70"/>
                                          </p:val>
                                        </p:tav>
                                        <p:tav tm="100000">
                                          <p:val>
                                            <p:strVal val="#ppt_w"/>
                                          </p:val>
                                        </p:tav>
                                      </p:tavLst>
                                    </p:anim>
                                    <p:anim calcmode="lin" valueType="num">
                                      <p:cBhvr>
                                        <p:cTn id="18" dur="1000" fill="hold"/>
                                        <p:tgtEl>
                                          <p:spTgt spid="26"/>
                                        </p:tgtEl>
                                        <p:attrNameLst>
                                          <p:attrName>ppt_h</p:attrName>
                                        </p:attrNameLst>
                                      </p:cBhvr>
                                      <p:tavLst>
                                        <p:tav tm="0">
                                          <p:val>
                                            <p:strVal val="#ppt_h"/>
                                          </p:val>
                                        </p:tav>
                                        <p:tav tm="100000">
                                          <p:val>
                                            <p:strVal val="#ppt_h"/>
                                          </p:val>
                                        </p:tav>
                                      </p:tavLst>
                                    </p:anim>
                                    <p:animEffect transition="in" filter="fade">
                                      <p:cBhvr>
                                        <p:cTn id="19" dur="1000"/>
                                        <p:tgtEl>
                                          <p:spTgt spid="26"/>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anim calcmode="lin" valueType="num">
                                      <p:cBhvr>
                                        <p:cTn id="26" dur="500" fill="hold"/>
                                        <p:tgtEl>
                                          <p:spTgt spid="15"/>
                                        </p:tgtEl>
                                        <p:attrNameLst>
                                          <p:attrName>ppt_x</p:attrName>
                                        </p:attrNameLst>
                                      </p:cBhvr>
                                      <p:tavLst>
                                        <p:tav tm="0">
                                          <p:val>
                                            <p:fltVal val="0.5"/>
                                          </p:val>
                                        </p:tav>
                                        <p:tav tm="100000">
                                          <p:val>
                                            <p:strVal val="#ppt_x"/>
                                          </p:val>
                                        </p:tav>
                                      </p:tavLst>
                                    </p:anim>
                                    <p:anim calcmode="lin" valueType="num">
                                      <p:cBhvr>
                                        <p:cTn id="27" dur="500" fill="hold"/>
                                        <p:tgtEl>
                                          <p:spTgt spid="15"/>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5"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strVal val="#ppt_w*0.70"/>
                                          </p:val>
                                        </p:tav>
                                        <p:tav tm="100000">
                                          <p:val>
                                            <p:strVal val="#ppt_w"/>
                                          </p:val>
                                        </p:tav>
                                      </p:tavLst>
                                    </p:anim>
                                    <p:anim calcmode="lin" valueType="num">
                                      <p:cBhvr>
                                        <p:cTn id="32" dur="1000" fill="hold"/>
                                        <p:tgtEl>
                                          <p:spTgt spid="14"/>
                                        </p:tgtEl>
                                        <p:attrNameLst>
                                          <p:attrName>ppt_h</p:attrName>
                                        </p:attrNameLst>
                                      </p:cBhvr>
                                      <p:tavLst>
                                        <p:tav tm="0">
                                          <p:val>
                                            <p:strVal val="#ppt_h"/>
                                          </p:val>
                                        </p:tav>
                                        <p:tav tm="100000">
                                          <p:val>
                                            <p:strVal val="#ppt_h"/>
                                          </p:val>
                                        </p:tav>
                                      </p:tavLst>
                                    </p:anim>
                                    <p:animEffect transition="in" filter="fade">
                                      <p:cBhvr>
                                        <p:cTn id="3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5" grpId="0" animBg="1"/>
      <p:bldP spid="26" grpId="0"/>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Freeform 5"/>
          <p:cNvSpPr/>
          <p:nvPr/>
        </p:nvSpPr>
        <p:spPr bwMode="auto">
          <a:xfrm>
            <a:off x="3719736" y="2409900"/>
            <a:ext cx="1008112" cy="1011496"/>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7">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C00000"/>
          </a:solidFill>
          <a:ln>
            <a:noFill/>
          </a:ln>
          <a:effectLst/>
        </p:spPr>
        <p:txBody>
          <a:bodyPr vert="horz" wrap="square" lIns="121920" tIns="60960" rIns="121920" bIns="60960" numCol="1" anchor="t" anchorCtr="0" compatLnSpc="1"/>
          <a:lstStyle/>
          <a:p>
            <a:endParaRPr lang="zh-CN" altLang="en-US" sz="3200">
              <a:gradFill>
                <a:gsLst>
                  <a:gs pos="0">
                    <a:prstClr val="white">
                      <a:lumMod val="95000"/>
                    </a:prstClr>
                  </a:gs>
                  <a:gs pos="100000">
                    <a:prstClr val="white"/>
                  </a:gs>
                </a:gsLst>
                <a:lin ang="5400000" scaled="0"/>
              </a:gradFill>
            </a:endParaRPr>
          </a:p>
        </p:txBody>
      </p:sp>
      <p:cxnSp>
        <p:nvCxnSpPr>
          <p:cNvPr id="102" name="直接连接符 101"/>
          <p:cNvCxnSpPr/>
          <p:nvPr/>
        </p:nvCxnSpPr>
        <p:spPr bwMode="auto">
          <a:xfrm>
            <a:off x="5214517" y="3451528"/>
            <a:ext cx="3761803" cy="0"/>
          </a:xfrm>
          <a:prstGeom prst="line">
            <a:avLst/>
          </a:prstGeom>
          <a:solidFill>
            <a:schemeClr val="accent1"/>
          </a:solidFill>
          <a:ln w="9525" cap="flat" cmpd="sng" algn="ctr">
            <a:solidFill>
              <a:srgbClr val="D1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4" name="TextBox 9"/>
          <p:cNvSpPr txBox="1"/>
          <p:nvPr/>
        </p:nvSpPr>
        <p:spPr>
          <a:xfrm>
            <a:off x="5214517" y="2445520"/>
            <a:ext cx="3185740" cy="1015608"/>
          </a:xfrm>
          <a:prstGeom prst="rect">
            <a:avLst/>
          </a:prstGeom>
          <a:noFill/>
        </p:spPr>
        <p:txBody>
          <a:bodyPr wrap="square" lIns="91388" tIns="45693" rIns="91388" bIns="45693" rtlCol="0">
            <a:spAutoFit/>
          </a:bodyPr>
          <a:lstStyle/>
          <a:p>
            <a:pPr>
              <a:defRPr/>
            </a:pPr>
            <a:r>
              <a:rPr lang="zh-CN" altLang="en-US" sz="6000" b="1">
                <a:solidFill>
                  <a:srgbClr val="C00000"/>
                </a:solidFill>
                <a:latin typeface="微软雅黑" panose="020B0503020204020204" charset="-122"/>
                <a:ea typeface="微软雅黑" panose="020B0503020204020204" charset="-122"/>
                <a:cs typeface="+mn-ea"/>
                <a:sym typeface="+mn-lt"/>
              </a:rPr>
              <a:t>第二章</a:t>
            </a:r>
          </a:p>
        </p:txBody>
      </p:sp>
      <p:sp>
        <p:nvSpPr>
          <p:cNvPr id="105" name="TextBox 9"/>
          <p:cNvSpPr txBox="1"/>
          <p:nvPr/>
        </p:nvSpPr>
        <p:spPr>
          <a:xfrm>
            <a:off x="2334196" y="3883576"/>
            <a:ext cx="7523607" cy="769387"/>
          </a:xfrm>
          <a:prstGeom prst="rect">
            <a:avLst/>
          </a:prstGeom>
          <a:noFill/>
        </p:spPr>
        <p:txBody>
          <a:bodyPr wrap="square" lIns="91388" tIns="45693" rIns="91388" bIns="45693" rtlCol="0">
            <a:spAutoFit/>
          </a:bodyPr>
          <a:lstStyle/>
          <a:p>
            <a:pPr>
              <a:defRPr/>
            </a:pPr>
            <a:r>
              <a:rPr lang="zh-CN" altLang="en-US" sz="4400" b="1">
                <a:solidFill>
                  <a:srgbClr val="C00000"/>
                </a:solidFill>
                <a:latin typeface="微软雅黑" panose="020B0503020204020204" charset="-122"/>
                <a:ea typeface="微软雅黑" panose="020B0503020204020204" charset="-122"/>
                <a:cs typeface="+mn-ea"/>
                <a:sym typeface="+mn-lt"/>
              </a:rPr>
              <a:t>新时代中国共产党的历史使命</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1000" fill="hold"/>
                                        <p:tgtEl>
                                          <p:spTgt spid="101"/>
                                        </p:tgtEl>
                                        <p:attrNameLst>
                                          <p:attrName>ppt_w</p:attrName>
                                        </p:attrNameLst>
                                      </p:cBhvr>
                                      <p:tavLst>
                                        <p:tav tm="0">
                                          <p:val>
                                            <p:fltVal val="0"/>
                                          </p:val>
                                        </p:tav>
                                        <p:tav tm="100000">
                                          <p:val>
                                            <p:strVal val="#ppt_w"/>
                                          </p:val>
                                        </p:tav>
                                      </p:tavLst>
                                    </p:anim>
                                    <p:anim calcmode="lin" valueType="num">
                                      <p:cBhvr>
                                        <p:cTn id="8" dur="1000" fill="hold"/>
                                        <p:tgtEl>
                                          <p:spTgt spid="101"/>
                                        </p:tgtEl>
                                        <p:attrNameLst>
                                          <p:attrName>ppt_h</p:attrName>
                                        </p:attrNameLst>
                                      </p:cBhvr>
                                      <p:tavLst>
                                        <p:tav tm="0">
                                          <p:val>
                                            <p:fltVal val="0"/>
                                          </p:val>
                                        </p:tav>
                                        <p:tav tm="100000">
                                          <p:val>
                                            <p:strVal val="#ppt_h"/>
                                          </p:val>
                                        </p:tav>
                                      </p:tavLst>
                                    </p:anim>
                                    <p:animEffect transition="in" filter="fade">
                                      <p:cBhvr>
                                        <p:cTn id="9" dur="1000"/>
                                        <p:tgtEl>
                                          <p:spTgt spid="101"/>
                                        </p:tgtEl>
                                      </p:cBhvr>
                                    </p:animEffect>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barn(inVertical)">
                                      <p:cBhvr>
                                        <p:cTn id="13" dur="500"/>
                                        <p:tgtEl>
                                          <p:spTgt spid="102"/>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04"/>
                                        </p:tgtEl>
                                        <p:attrNameLst>
                                          <p:attrName>style.visibility</p:attrName>
                                        </p:attrNameLst>
                                      </p:cBhvr>
                                      <p:to>
                                        <p:strVal val="visible"/>
                                      </p:to>
                                    </p:set>
                                    <p:anim calcmode="lin" valueType="num">
                                      <p:cBhvr>
                                        <p:cTn id="17" dur="500" fill="hold"/>
                                        <p:tgtEl>
                                          <p:spTgt spid="10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04"/>
                                        </p:tgtEl>
                                        <p:attrNameLst>
                                          <p:attrName>ppt_y</p:attrName>
                                        </p:attrNameLst>
                                      </p:cBhvr>
                                      <p:tavLst>
                                        <p:tav tm="0">
                                          <p:val>
                                            <p:strVal val="#ppt_y"/>
                                          </p:val>
                                        </p:tav>
                                        <p:tav tm="100000">
                                          <p:val>
                                            <p:strVal val="#ppt_y"/>
                                          </p:val>
                                        </p:tav>
                                      </p:tavLst>
                                    </p:anim>
                                    <p:anim calcmode="lin" valueType="num">
                                      <p:cBhvr>
                                        <p:cTn id="19" dur="500" fill="hold"/>
                                        <p:tgtEl>
                                          <p:spTgt spid="10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0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04"/>
                                        </p:tgtEl>
                                      </p:cBhvr>
                                    </p:animEffect>
                                  </p:childTnLst>
                                </p:cTn>
                              </p:par>
                            </p:childTnLst>
                          </p:cTn>
                        </p:par>
                        <p:par>
                          <p:cTn id="22" fill="hold">
                            <p:stCondLst>
                              <p:cond delay="2099"/>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105"/>
                                        </p:tgtEl>
                                        <p:attrNameLst>
                                          <p:attrName>style.visibility</p:attrName>
                                        </p:attrNameLst>
                                      </p:cBhvr>
                                      <p:to>
                                        <p:strVal val="visible"/>
                                      </p:to>
                                    </p:set>
                                    <p:anim calcmode="lin" valueType="num">
                                      <p:cBhvr>
                                        <p:cTn id="25" dur="5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05"/>
                                        </p:tgtEl>
                                        <p:attrNameLst>
                                          <p:attrName>ppt_y</p:attrName>
                                        </p:attrNameLst>
                                      </p:cBhvr>
                                      <p:tavLst>
                                        <p:tav tm="0">
                                          <p:val>
                                            <p:strVal val="#ppt_y"/>
                                          </p:val>
                                        </p:tav>
                                        <p:tav tm="100000">
                                          <p:val>
                                            <p:strVal val="#ppt_y"/>
                                          </p:val>
                                        </p:tav>
                                      </p:tavLst>
                                    </p:anim>
                                    <p:anim calcmode="lin" valueType="num">
                                      <p:cBhvr>
                                        <p:cTn id="27" dur="5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4" grpId="0"/>
      <p:bldP spid="10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2166482" y="2443075"/>
            <a:ext cx="1358694" cy="3438473"/>
            <a:chOff x="2801730" y="919654"/>
            <a:chExt cx="1921420" cy="4374334"/>
          </a:xfrm>
        </p:grpSpPr>
        <p:sp>
          <p:nvSpPr>
            <p:cNvPr id="39" name="MH_Other_1"/>
            <p:cNvSpPr/>
            <p:nvPr>
              <p:custDataLst>
                <p:tags r:id="rId5"/>
              </p:custDataLst>
            </p:nvPr>
          </p:nvSpPr>
          <p:spPr bwMode="auto">
            <a:xfrm>
              <a:off x="2801730" y="1009727"/>
              <a:ext cx="1843346" cy="1014378"/>
            </a:xfrm>
            <a:custGeom>
              <a:avLst/>
              <a:gdLst>
                <a:gd name="T0" fmla="*/ 1704 w 1705"/>
                <a:gd name="T1" fmla="*/ 0 h 745"/>
                <a:gd name="T2" fmla="*/ 744 w 1705"/>
                <a:gd name="T3" fmla="*/ 0 h 745"/>
                <a:gd name="T4" fmla="*/ 0 w 1705"/>
                <a:gd name="T5" fmla="*/ 744 h 745"/>
                <a:gd name="connsiteX0" fmla="*/ 7930 w 7930"/>
                <a:gd name="connsiteY0" fmla="*/ 0 h 9987"/>
                <a:gd name="connsiteX1" fmla="*/ 4364 w 7930"/>
                <a:gd name="connsiteY1" fmla="*/ 0 h 9987"/>
                <a:gd name="connsiteX2" fmla="*/ 0 w 7930"/>
                <a:gd name="connsiteY2" fmla="*/ 9987 h 9987"/>
              </a:gdLst>
              <a:ahLst/>
              <a:cxnLst>
                <a:cxn ang="0">
                  <a:pos x="connsiteX0" y="connsiteY0"/>
                </a:cxn>
                <a:cxn ang="0">
                  <a:pos x="connsiteX1" y="connsiteY1"/>
                </a:cxn>
                <a:cxn ang="0">
                  <a:pos x="connsiteX2" y="connsiteY2"/>
                </a:cxn>
              </a:cxnLst>
              <a:rect l="l" t="t" r="r" b="b"/>
              <a:pathLst>
                <a:path w="7929" h="9987">
                  <a:moveTo>
                    <a:pt x="7930" y="0"/>
                  </a:moveTo>
                  <a:lnTo>
                    <a:pt x="4364" y="0"/>
                  </a:lnTo>
                  <a:lnTo>
                    <a:pt x="0" y="9987"/>
                  </a:lnTo>
                </a:path>
              </a:pathLst>
            </a:custGeom>
            <a:noFill/>
            <a:ln w="19050" cap="rnd" cmpd="sng">
              <a:solidFill>
                <a:schemeClr val="tx1">
                  <a:lumMod val="85000"/>
                  <a:lumOff val="15000"/>
                </a:scheme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097280">
                <a:defRPr/>
              </a:pPr>
              <a:endParaRPr lang="zh-CN" altLang="en-US" sz="1350" kern="0">
                <a:solidFill>
                  <a:sysClr val="windowText" lastClr="000000"/>
                </a:solidFill>
                <a:latin typeface="Calibri" panose="020F0502020204030204"/>
                <a:ea typeface="微软雅黑" panose="020B0503020204020204" charset="-122"/>
              </a:endParaRPr>
            </a:p>
          </p:txBody>
        </p:sp>
        <p:sp>
          <p:nvSpPr>
            <p:cNvPr id="40" name="MH_Other_2"/>
            <p:cNvSpPr/>
            <p:nvPr>
              <p:custDataLst>
                <p:tags r:id="rId6"/>
              </p:custDataLst>
            </p:nvPr>
          </p:nvSpPr>
          <p:spPr bwMode="auto">
            <a:xfrm>
              <a:off x="2801730" y="4193224"/>
              <a:ext cx="1838464" cy="1019254"/>
            </a:xfrm>
            <a:custGeom>
              <a:avLst/>
              <a:gdLst>
                <a:gd name="T0" fmla="*/ 1704 w 1705"/>
                <a:gd name="T1" fmla="*/ 744 h 745"/>
                <a:gd name="T2" fmla="*/ 744 w 1705"/>
                <a:gd name="T3" fmla="*/ 744 h 745"/>
                <a:gd name="T4" fmla="*/ 0 w 1705"/>
                <a:gd name="T5" fmla="*/ 0 h 745"/>
                <a:gd name="connsiteX0" fmla="*/ 7909 w 7909"/>
                <a:gd name="connsiteY0" fmla="*/ 10035 h 10035"/>
                <a:gd name="connsiteX1" fmla="*/ 4364 w 7909"/>
                <a:gd name="connsiteY1" fmla="*/ 9987 h 10035"/>
                <a:gd name="connsiteX2" fmla="*/ 0 w 7909"/>
                <a:gd name="connsiteY2" fmla="*/ 0 h 10035"/>
              </a:gdLst>
              <a:ahLst/>
              <a:cxnLst>
                <a:cxn ang="0">
                  <a:pos x="connsiteX0" y="connsiteY0"/>
                </a:cxn>
                <a:cxn ang="0">
                  <a:pos x="connsiteX1" y="connsiteY1"/>
                </a:cxn>
                <a:cxn ang="0">
                  <a:pos x="connsiteX2" y="connsiteY2"/>
                </a:cxn>
              </a:cxnLst>
              <a:rect l="l" t="t" r="r" b="b"/>
              <a:pathLst>
                <a:path w="7909" h="10035">
                  <a:moveTo>
                    <a:pt x="7909" y="10035"/>
                  </a:moveTo>
                  <a:lnTo>
                    <a:pt x="4364" y="9987"/>
                  </a:lnTo>
                  <a:lnTo>
                    <a:pt x="0" y="0"/>
                  </a:lnTo>
                </a:path>
              </a:pathLst>
            </a:custGeom>
            <a:noFill/>
            <a:ln w="19050" cap="rnd" cmpd="sng">
              <a:solidFill>
                <a:schemeClr val="tx1">
                  <a:lumMod val="85000"/>
                  <a:lumOff val="15000"/>
                </a:scheme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097280">
                <a:defRPr/>
              </a:pPr>
              <a:endParaRPr lang="zh-CN" altLang="en-US" sz="1350" kern="0">
                <a:solidFill>
                  <a:sysClr val="windowText" lastClr="000000"/>
                </a:solidFill>
                <a:latin typeface="Calibri" panose="020F0502020204030204"/>
                <a:ea typeface="微软雅黑" panose="020B0503020204020204" charset="-122"/>
              </a:endParaRPr>
            </a:p>
          </p:txBody>
        </p:sp>
        <p:sp>
          <p:nvSpPr>
            <p:cNvPr id="41" name="MH_Other_3"/>
            <p:cNvSpPr>
              <a:spLocks noChangeShapeType="1"/>
            </p:cNvSpPr>
            <p:nvPr>
              <p:custDataLst>
                <p:tags r:id="rId7"/>
              </p:custDataLst>
            </p:nvPr>
          </p:nvSpPr>
          <p:spPr bwMode="auto">
            <a:xfrm flipH="1">
              <a:off x="3456141" y="3093971"/>
              <a:ext cx="1161579" cy="0"/>
            </a:xfrm>
            <a:prstGeom prst="line">
              <a:avLst/>
            </a:prstGeom>
            <a:noFill/>
            <a:ln w="19050" cap="rnd" cmpd="sng">
              <a:solidFill>
                <a:schemeClr val="tx1">
                  <a:lumMod val="85000"/>
                  <a:lumOff val="15000"/>
                </a:scheme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097280">
                <a:defRPr/>
              </a:pPr>
              <a:endParaRPr lang="zh-CN" altLang="en-US" sz="1350" kern="0">
                <a:solidFill>
                  <a:sysClr val="windowText" lastClr="000000"/>
                </a:solidFill>
                <a:latin typeface="Calibri" panose="020F0502020204030204"/>
                <a:ea typeface="微软雅黑" panose="020B0503020204020204" charset="-122"/>
              </a:endParaRPr>
            </a:p>
          </p:txBody>
        </p:sp>
        <p:sp>
          <p:nvSpPr>
            <p:cNvPr id="42" name="MH_Other_4"/>
            <p:cNvSpPr/>
            <p:nvPr>
              <p:custDataLst>
                <p:tags r:id="rId8"/>
              </p:custDataLst>
            </p:nvPr>
          </p:nvSpPr>
          <p:spPr bwMode="auto">
            <a:xfrm rot="1267204">
              <a:off x="4553227" y="919654"/>
              <a:ext cx="169923" cy="169922"/>
            </a:xfrm>
            <a:prstGeom prst="ellipse">
              <a:avLst/>
            </a:prstGeom>
            <a:solidFill>
              <a:srgbClr val="FFFFCD"/>
            </a:solidFill>
            <a:ln w="19050" cap="flat" cmpd="sng" algn="ctr">
              <a:solidFill>
                <a:schemeClr val="tx1">
                  <a:lumMod val="85000"/>
                  <a:lumOff val="15000"/>
                </a:schemeClr>
              </a:solidFill>
              <a:prstDash val="solid"/>
            </a:ln>
            <a:effectLst/>
          </p:spPr>
          <p:txBody>
            <a:bodyPr anchor="ctr"/>
            <a:lstStyle/>
            <a:p>
              <a:pPr algn="ctr" defTabSz="1097280">
                <a:defRPr/>
              </a:pPr>
              <a:endParaRPr lang="zh-CN" altLang="en-US" sz="1400" kern="0">
                <a:solidFill>
                  <a:srgbClr val="676161"/>
                </a:solidFill>
                <a:latin typeface="Calibri" panose="020F0502020204030204"/>
                <a:ea typeface="微软雅黑" panose="020B0503020204020204" charset="-122"/>
              </a:endParaRPr>
            </a:p>
          </p:txBody>
        </p:sp>
        <p:sp>
          <p:nvSpPr>
            <p:cNvPr id="44" name="MH_Other_6"/>
            <p:cNvSpPr/>
            <p:nvPr>
              <p:custDataLst>
                <p:tags r:id="rId9"/>
              </p:custDataLst>
            </p:nvPr>
          </p:nvSpPr>
          <p:spPr bwMode="auto">
            <a:xfrm rot="1267204">
              <a:off x="4553227" y="3021861"/>
              <a:ext cx="169923" cy="169922"/>
            </a:xfrm>
            <a:prstGeom prst="ellipse">
              <a:avLst/>
            </a:prstGeom>
            <a:solidFill>
              <a:srgbClr val="FFFFCD"/>
            </a:solidFill>
            <a:ln w="19050" cap="flat" cmpd="sng" algn="ctr">
              <a:solidFill>
                <a:schemeClr val="tx1">
                  <a:lumMod val="85000"/>
                  <a:lumOff val="15000"/>
                </a:schemeClr>
              </a:solidFill>
              <a:prstDash val="solid"/>
            </a:ln>
            <a:effectLst/>
          </p:spPr>
          <p:txBody>
            <a:bodyPr anchor="ctr"/>
            <a:lstStyle/>
            <a:p>
              <a:pPr algn="ctr" defTabSz="1097280">
                <a:defRPr/>
              </a:pPr>
              <a:endParaRPr lang="zh-CN" altLang="en-US" sz="1400" kern="0">
                <a:solidFill>
                  <a:srgbClr val="676161"/>
                </a:solidFill>
                <a:latin typeface="Calibri" panose="020F0502020204030204"/>
                <a:ea typeface="微软雅黑" panose="020B0503020204020204" charset="-122"/>
              </a:endParaRPr>
            </a:p>
          </p:txBody>
        </p:sp>
        <p:sp>
          <p:nvSpPr>
            <p:cNvPr id="46" name="MH_Other_8"/>
            <p:cNvSpPr/>
            <p:nvPr>
              <p:custDataLst>
                <p:tags r:id="rId10"/>
              </p:custDataLst>
            </p:nvPr>
          </p:nvSpPr>
          <p:spPr bwMode="auto">
            <a:xfrm rot="1267204">
              <a:off x="4553227" y="5124066"/>
              <a:ext cx="169923" cy="169922"/>
            </a:xfrm>
            <a:prstGeom prst="ellipse">
              <a:avLst/>
            </a:prstGeom>
            <a:solidFill>
              <a:srgbClr val="FFFFCD"/>
            </a:solidFill>
            <a:ln w="19050" cap="flat" cmpd="sng" algn="ctr">
              <a:solidFill>
                <a:schemeClr val="tx1">
                  <a:lumMod val="85000"/>
                  <a:lumOff val="15000"/>
                </a:schemeClr>
              </a:solidFill>
              <a:prstDash val="solid"/>
            </a:ln>
            <a:effectLst/>
          </p:spPr>
          <p:txBody>
            <a:bodyPr anchor="ctr"/>
            <a:lstStyle/>
            <a:p>
              <a:pPr algn="ctr" defTabSz="1097280">
                <a:defRPr/>
              </a:pPr>
              <a:endParaRPr lang="zh-CN" altLang="en-US" sz="1400" kern="0">
                <a:solidFill>
                  <a:srgbClr val="676161"/>
                </a:solidFill>
                <a:latin typeface="Calibri" panose="020F0502020204030204"/>
                <a:ea typeface="微软雅黑" panose="020B0503020204020204" charset="-122"/>
              </a:endParaRPr>
            </a:p>
          </p:txBody>
        </p:sp>
      </p:grpSp>
      <p:sp>
        <p:nvSpPr>
          <p:cNvPr id="49" name="MH_Title_1"/>
          <p:cNvSpPr>
            <a:spLocks noChangeArrowheads="1"/>
          </p:cNvSpPr>
          <p:nvPr>
            <p:custDataLst>
              <p:tags r:id="rId1"/>
            </p:custDataLst>
          </p:nvPr>
        </p:nvSpPr>
        <p:spPr bwMode="auto">
          <a:xfrm>
            <a:off x="661346" y="3046811"/>
            <a:ext cx="2286434" cy="2256994"/>
          </a:xfrm>
          <a:prstGeom prst="ellipse">
            <a:avLst/>
          </a:prstGeom>
          <a:solidFill>
            <a:srgbClr val="C00000"/>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nchorCtr="1"/>
          <a:lstStyle/>
          <a:p>
            <a:pPr lvl="0">
              <a:spcBef>
                <a:spcPct val="0"/>
              </a:spcBef>
              <a:defRPr/>
            </a:pPr>
            <a:r>
              <a:rPr lang="zh-CN" altLang="en-US" sz="3600" b="1" spc="400">
                <a:gradFill>
                  <a:gsLst>
                    <a:gs pos="100000">
                      <a:schemeClr val="bg1"/>
                    </a:gs>
                    <a:gs pos="0">
                      <a:schemeClr val="bg1">
                        <a:lumMod val="95000"/>
                      </a:schemeClr>
                    </a:gs>
                  </a:gsLst>
                  <a:path path="circle">
                    <a:fillToRect l="100000" b="100000"/>
                  </a:path>
                </a:gradFill>
                <a:latin typeface="Impact" panose="020B0806030902050204" pitchFamily="34" charset="0"/>
                <a:ea typeface="微软雅黑" panose="020B0503020204020204" charset="-122"/>
              </a:rPr>
              <a:t>实现伟大复兴</a:t>
            </a:r>
          </a:p>
        </p:txBody>
      </p:sp>
      <p:sp>
        <p:nvSpPr>
          <p:cNvPr id="27" name="TextBox 4"/>
          <p:cNvSpPr txBox="1"/>
          <p:nvPr/>
        </p:nvSpPr>
        <p:spPr>
          <a:xfrm>
            <a:off x="1437447" y="347333"/>
            <a:ext cx="4852610" cy="523220"/>
          </a:xfrm>
          <a:prstGeom prst="rect">
            <a:avLst/>
          </a:prstGeom>
          <a:noFill/>
        </p:spPr>
        <p:txBody>
          <a:bodyPr wrap="none" lIns="91440" tIns="45720" rIns="91440" bIns="45720" rtlCol="0">
            <a:spAutoFit/>
          </a:bodyPr>
          <a:lstStyle/>
          <a:p>
            <a:r>
              <a:rPr lang="zh-CN" altLang="en-US" sz="2800" b="1">
                <a:solidFill>
                  <a:srgbClr val="FF0000"/>
                </a:solidFill>
                <a:latin typeface="Arial" panose="020B0604020202020204" pitchFamily="34" charset="0"/>
                <a:ea typeface="微软雅黑" panose="020B0503020204020204" charset="-122"/>
                <a:sym typeface="Arial" panose="020B0604020202020204" pitchFamily="34" charset="0"/>
              </a:rPr>
              <a:t>新时代中国共产党的历史使命</a:t>
            </a:r>
          </a:p>
        </p:txBody>
      </p:sp>
      <p:sp>
        <p:nvSpPr>
          <p:cNvPr id="20" name="MH_SubTitle_1"/>
          <p:cNvSpPr>
            <a:spLocks noChangeArrowheads="1"/>
          </p:cNvSpPr>
          <p:nvPr>
            <p:custDataLst>
              <p:tags r:id="rId2"/>
            </p:custDataLst>
          </p:nvPr>
        </p:nvSpPr>
        <p:spPr bwMode="auto">
          <a:xfrm>
            <a:off x="4750714" y="1844824"/>
            <a:ext cx="5849240" cy="1330070"/>
          </a:xfrm>
          <a:prstGeom prst="roundRect">
            <a:avLst>
              <a:gd name="adj" fmla="val 50000"/>
            </a:avLst>
          </a:prstGeom>
          <a:noFill/>
          <a:ln w="12700" cap="flat" cmpd="sng" algn="ctr">
            <a:solidFill>
              <a:srgbClr val="C00000"/>
            </a:solidFill>
            <a:prstDash val="solid"/>
          </a:ln>
          <a:effectLst/>
          <a:sp3d prstMaterial="metal">
            <a:bevelT w="38100" h="57150" prst="angle"/>
          </a:sp3d>
        </p:spPr>
        <p:txBody>
          <a:bodyPr wrap="square" anchor="ctr">
            <a:noAutofit/>
          </a:bodyPr>
          <a:lstStyle/>
          <a:p>
            <a:pPr lvl="0" algn="ctr"/>
            <a:r>
              <a:rPr lang="zh-CN" altLang="en-US" sz="1200" kern="0">
                <a:solidFill>
                  <a:schemeClr val="tx1">
                    <a:lumMod val="85000"/>
                    <a:lumOff val="15000"/>
                  </a:schemeClr>
                </a:solidFill>
                <a:ea typeface="微软雅黑" panose="020B0503020204020204" charset="-122"/>
              </a:rPr>
              <a:t>实现中华民族伟大复兴，必须推翻压在中国人民头上的帝国主义、封建主义、官僚资本主义三座大山，实现民族独立、人民解放、国家统一、社会稳定。我们党团结带领人民找到了一条以农村包围城市、武装夺取政权的正确革命道路，进行了二十八年浴血奋战，完成了新民主主义革命，一九四九年建立了中华人民共和国，实现了中国从几千年封建专制政治向人民民主的伟大飞跃。</a:t>
            </a:r>
          </a:p>
        </p:txBody>
      </p:sp>
      <p:sp>
        <p:nvSpPr>
          <p:cNvPr id="25" name="圆角矩形 24"/>
          <p:cNvSpPr/>
          <p:nvPr/>
        </p:nvSpPr>
        <p:spPr>
          <a:xfrm>
            <a:off x="3371991" y="1810542"/>
            <a:ext cx="1555374" cy="1428214"/>
          </a:xfrm>
          <a:prstGeom prst="roundRect">
            <a:avLst>
              <a:gd name="adj" fmla="val 50000"/>
            </a:avLst>
          </a:prstGeom>
          <a:solidFill>
            <a:srgbClr val="C00000"/>
          </a:solidFill>
        </p:spPr>
        <p:txBody>
          <a:bodyPr vert="horz" wrap="square" anchor="ctr" anchorCtr="1">
            <a:spAutoFit/>
            <a:scene3d>
              <a:camera prst="orthographicFront"/>
              <a:lightRig rig="contrasting" dir="t"/>
            </a:scene3d>
            <a:sp3d>
              <a:bevelT w="0" h="0"/>
              <a:extrusionClr>
                <a:srgbClr val="CC0000"/>
              </a:extrusionClr>
            </a:sp3d>
          </a:bodyPr>
          <a:lstStyle/>
          <a:p>
            <a:pPr lvl="0" algn="ctr"/>
            <a:r>
              <a:rPr lang="zh-CN" altLang="en-US" sz="2000" b="1" kern="0" spc="400">
                <a:gradFill>
                  <a:gsLst>
                    <a:gs pos="100000">
                      <a:schemeClr val="bg1"/>
                    </a:gs>
                    <a:gs pos="0">
                      <a:schemeClr val="bg1">
                        <a:lumMod val="95000"/>
                      </a:schemeClr>
                    </a:gs>
                  </a:gsLst>
                  <a:path path="circle">
                    <a:fillToRect l="100000" b="100000"/>
                  </a:path>
                </a:gradFill>
                <a:ea typeface="微软雅黑" panose="020B0503020204020204" charset="-122"/>
              </a:rPr>
              <a:t>我们党深刻认识到</a:t>
            </a:r>
          </a:p>
        </p:txBody>
      </p:sp>
      <p:sp>
        <p:nvSpPr>
          <p:cNvPr id="28" name="MH_SubTitle_1"/>
          <p:cNvSpPr>
            <a:spLocks noChangeArrowheads="1"/>
          </p:cNvSpPr>
          <p:nvPr>
            <p:custDataLst>
              <p:tags r:id="rId3"/>
            </p:custDataLst>
          </p:nvPr>
        </p:nvSpPr>
        <p:spPr bwMode="auto">
          <a:xfrm>
            <a:off x="4750714" y="3447203"/>
            <a:ext cx="5849240" cy="1330070"/>
          </a:xfrm>
          <a:prstGeom prst="roundRect">
            <a:avLst>
              <a:gd name="adj" fmla="val 50000"/>
            </a:avLst>
          </a:prstGeom>
          <a:noFill/>
          <a:ln w="12700" cap="flat" cmpd="sng" algn="ctr">
            <a:solidFill>
              <a:srgbClr val="C00000"/>
            </a:solidFill>
            <a:prstDash val="solid"/>
          </a:ln>
          <a:effectLst/>
          <a:sp3d prstMaterial="metal">
            <a:bevelT w="38100" h="57150" prst="angle"/>
          </a:sp3d>
        </p:spPr>
        <p:txBody>
          <a:bodyPr wrap="square" anchor="ctr">
            <a:noAutofit/>
          </a:bodyPr>
          <a:lstStyle/>
          <a:p>
            <a:pPr lvl="0"/>
            <a:r>
              <a:rPr lang="zh-CN" altLang="en-US" sz="1200" kern="0">
                <a:solidFill>
                  <a:schemeClr val="tx1">
                    <a:lumMod val="85000"/>
                    <a:lumOff val="15000"/>
                  </a:schemeClr>
                </a:solidFill>
                <a:ea typeface="微软雅黑" panose="020B0503020204020204" charset="-122"/>
              </a:rPr>
              <a:t>实现中华民族伟大复兴，必须建立符合我国实际的先进社会制度。我们党团结带领人民完成社会主义革命，确立社会主义基本制度，推进社会主义建设，完成了中华民族有史以来最为广泛而深刻的社会变革，为当代中国一切发展进步奠定了根本政治前提和制度基础，实现了中华民族由近代不断衰落到根本扭转命运、持续走向繁荣富强的伟大飞跃。</a:t>
            </a:r>
          </a:p>
        </p:txBody>
      </p:sp>
      <p:sp>
        <p:nvSpPr>
          <p:cNvPr id="29" name="圆角矩形 28"/>
          <p:cNvSpPr/>
          <p:nvPr/>
        </p:nvSpPr>
        <p:spPr>
          <a:xfrm>
            <a:off x="3371991" y="3412921"/>
            <a:ext cx="1555374" cy="1428214"/>
          </a:xfrm>
          <a:prstGeom prst="roundRect">
            <a:avLst>
              <a:gd name="adj" fmla="val 50000"/>
            </a:avLst>
          </a:prstGeom>
          <a:solidFill>
            <a:srgbClr val="C00000"/>
          </a:solidFill>
        </p:spPr>
        <p:txBody>
          <a:bodyPr vert="horz" wrap="square" anchor="ctr" anchorCtr="1">
            <a:spAutoFit/>
            <a:scene3d>
              <a:camera prst="orthographicFront"/>
              <a:lightRig rig="contrasting" dir="t"/>
            </a:scene3d>
            <a:sp3d>
              <a:bevelT w="0" h="0"/>
              <a:extrusionClr>
                <a:srgbClr val="CC0000"/>
              </a:extrusionClr>
            </a:sp3d>
          </a:bodyPr>
          <a:lstStyle/>
          <a:p>
            <a:pPr lvl="0" algn="ctr"/>
            <a:r>
              <a:rPr lang="zh-CN" altLang="en-US" sz="2000" b="1" kern="0" spc="400">
                <a:gradFill>
                  <a:gsLst>
                    <a:gs pos="100000">
                      <a:schemeClr val="bg1"/>
                    </a:gs>
                    <a:gs pos="0">
                      <a:schemeClr val="bg1">
                        <a:lumMod val="95000"/>
                      </a:schemeClr>
                    </a:gs>
                  </a:gsLst>
                  <a:path path="circle">
                    <a:fillToRect l="100000" b="100000"/>
                  </a:path>
                </a:gradFill>
                <a:ea typeface="微软雅黑" panose="020B0503020204020204" charset="-122"/>
              </a:rPr>
              <a:t>我们党深刻认识到</a:t>
            </a:r>
          </a:p>
        </p:txBody>
      </p:sp>
      <p:sp>
        <p:nvSpPr>
          <p:cNvPr id="30" name="MH_SubTitle_1"/>
          <p:cNvSpPr>
            <a:spLocks noChangeArrowheads="1"/>
          </p:cNvSpPr>
          <p:nvPr>
            <p:custDataLst>
              <p:tags r:id="rId4"/>
            </p:custDataLst>
          </p:nvPr>
        </p:nvSpPr>
        <p:spPr bwMode="auto">
          <a:xfrm>
            <a:off x="4750714" y="5065783"/>
            <a:ext cx="5849240" cy="1330070"/>
          </a:xfrm>
          <a:prstGeom prst="roundRect">
            <a:avLst>
              <a:gd name="adj" fmla="val 50000"/>
            </a:avLst>
          </a:prstGeom>
          <a:noFill/>
          <a:ln w="12700" cap="flat" cmpd="sng" algn="ctr">
            <a:solidFill>
              <a:srgbClr val="C00000"/>
            </a:solidFill>
            <a:prstDash val="solid"/>
          </a:ln>
          <a:effectLst/>
          <a:sp3d prstMaterial="metal">
            <a:bevelT w="38100" h="57150" prst="angle"/>
          </a:sp3d>
        </p:spPr>
        <p:txBody>
          <a:bodyPr wrap="square" anchor="ctr">
            <a:noAutofit/>
          </a:bodyPr>
          <a:lstStyle/>
          <a:p>
            <a:pPr lvl="0"/>
            <a:r>
              <a:rPr lang="zh-CN" altLang="en-US" sz="1200" kern="0">
                <a:solidFill>
                  <a:schemeClr val="tx1">
                    <a:lumMod val="85000"/>
                    <a:lumOff val="15000"/>
                  </a:schemeClr>
                </a:solidFill>
                <a:ea typeface="微软雅黑" panose="020B0503020204020204" charset="-122"/>
              </a:rPr>
              <a:t>实现中华民族伟大复兴，必须合乎时代潮流、顺应人民意愿，勇于改革开放，让党和人民事业始终充满奋勇前进的强大动力。我们党团结带领人民进行改革开放新的伟大革命，破除阻碍国家和民族发展的一切思想和体制障碍，开辟了中国特色社会主义道路，使中国大踏步赶上时代。</a:t>
            </a:r>
          </a:p>
        </p:txBody>
      </p:sp>
      <p:sp>
        <p:nvSpPr>
          <p:cNvPr id="31" name="圆角矩形 30"/>
          <p:cNvSpPr/>
          <p:nvPr/>
        </p:nvSpPr>
        <p:spPr>
          <a:xfrm>
            <a:off x="3371991" y="5031501"/>
            <a:ext cx="1555374" cy="1428214"/>
          </a:xfrm>
          <a:prstGeom prst="roundRect">
            <a:avLst>
              <a:gd name="adj" fmla="val 50000"/>
            </a:avLst>
          </a:prstGeom>
          <a:solidFill>
            <a:srgbClr val="C00000"/>
          </a:solidFill>
        </p:spPr>
        <p:txBody>
          <a:bodyPr vert="horz" wrap="square" anchor="ctr" anchorCtr="1">
            <a:spAutoFit/>
            <a:scene3d>
              <a:camera prst="orthographicFront"/>
              <a:lightRig rig="contrasting" dir="t"/>
            </a:scene3d>
            <a:sp3d>
              <a:bevelT w="0" h="0"/>
              <a:extrusionClr>
                <a:srgbClr val="CC0000"/>
              </a:extrusionClr>
            </a:sp3d>
          </a:bodyPr>
          <a:lstStyle/>
          <a:p>
            <a:pPr lvl="0" algn="ctr"/>
            <a:r>
              <a:rPr lang="zh-CN" altLang="en-US" sz="2000" b="1" kern="0" spc="400">
                <a:gradFill>
                  <a:gsLst>
                    <a:gs pos="100000">
                      <a:schemeClr val="bg1"/>
                    </a:gs>
                    <a:gs pos="0">
                      <a:schemeClr val="bg1">
                        <a:lumMod val="95000"/>
                      </a:schemeClr>
                    </a:gs>
                  </a:gsLst>
                  <a:path path="circle">
                    <a:fillToRect l="100000" b="100000"/>
                  </a:path>
                </a:gradFill>
                <a:ea typeface="微软雅黑" panose="020B0503020204020204" charset="-122"/>
              </a:rPr>
              <a:t>我们党深刻认识到</a:t>
            </a:r>
          </a:p>
        </p:txBody>
      </p:sp>
    </p:spTree>
  </p:cSld>
  <p:clrMapOvr>
    <a:masterClrMapping/>
  </p:clrMapOvr>
  <p:transition spd="slow" advClick="0" advTm="6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5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childTnLst>
                          </p:cTn>
                        </p:par>
                        <p:par>
                          <p:cTn id="20" fill="hold">
                            <p:stCondLst>
                              <p:cond delay="500"/>
                            </p:stCondLst>
                            <p:childTnLst>
                              <p:par>
                                <p:cTn id="21" presetID="2" presetClass="entr" presetSubtype="2"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750" fill="hold"/>
                                        <p:tgtEl>
                                          <p:spTgt spid="20"/>
                                        </p:tgtEl>
                                        <p:attrNameLst>
                                          <p:attrName>ppt_x</p:attrName>
                                        </p:attrNameLst>
                                      </p:cBhvr>
                                      <p:tavLst>
                                        <p:tav tm="0">
                                          <p:val>
                                            <p:strVal val="1+#ppt_w/2"/>
                                          </p:val>
                                        </p:tav>
                                        <p:tav tm="100000">
                                          <p:val>
                                            <p:strVal val="#ppt_x"/>
                                          </p:val>
                                        </p:tav>
                                      </p:tavLst>
                                    </p:anim>
                                    <p:anim calcmode="lin" valueType="num">
                                      <p:cBhvr additive="base">
                                        <p:cTn id="24" dur="75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left)">
                                      <p:cBhvr>
                                        <p:cTn id="29" dur="500"/>
                                        <p:tgtEl>
                                          <p:spTgt spid="29"/>
                                        </p:tgtEl>
                                      </p:cBhvr>
                                    </p:animEffect>
                                  </p:childTnLst>
                                </p:cTn>
                              </p:par>
                            </p:childTnLst>
                          </p:cTn>
                        </p:par>
                        <p:par>
                          <p:cTn id="30" fill="hold">
                            <p:stCondLst>
                              <p:cond delay="500"/>
                            </p:stCondLst>
                            <p:childTnLst>
                              <p:par>
                                <p:cTn id="31" presetID="2" presetClass="entr" presetSubtype="2"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750" fill="hold"/>
                                        <p:tgtEl>
                                          <p:spTgt spid="28"/>
                                        </p:tgtEl>
                                        <p:attrNameLst>
                                          <p:attrName>ppt_x</p:attrName>
                                        </p:attrNameLst>
                                      </p:cBhvr>
                                      <p:tavLst>
                                        <p:tav tm="0">
                                          <p:val>
                                            <p:strVal val="1+#ppt_w/2"/>
                                          </p:val>
                                        </p:tav>
                                        <p:tav tm="100000">
                                          <p:val>
                                            <p:strVal val="#ppt_x"/>
                                          </p:val>
                                        </p:tav>
                                      </p:tavLst>
                                    </p:anim>
                                    <p:anim calcmode="lin" valueType="num">
                                      <p:cBhvr additive="base">
                                        <p:cTn id="34" dur="75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left)">
                                      <p:cBhvr>
                                        <p:cTn id="39" dur="500"/>
                                        <p:tgtEl>
                                          <p:spTgt spid="31"/>
                                        </p:tgtEl>
                                      </p:cBhvr>
                                    </p:animEffect>
                                  </p:childTnLst>
                                </p:cTn>
                              </p:par>
                            </p:childTnLst>
                          </p:cTn>
                        </p:par>
                        <p:par>
                          <p:cTn id="40" fill="hold">
                            <p:stCondLst>
                              <p:cond delay="500"/>
                            </p:stCondLst>
                            <p:childTnLst>
                              <p:par>
                                <p:cTn id="41" presetID="2" presetClass="entr" presetSubtype="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750" fill="hold"/>
                                        <p:tgtEl>
                                          <p:spTgt spid="30"/>
                                        </p:tgtEl>
                                        <p:attrNameLst>
                                          <p:attrName>ppt_x</p:attrName>
                                        </p:attrNameLst>
                                      </p:cBhvr>
                                      <p:tavLst>
                                        <p:tav tm="0">
                                          <p:val>
                                            <p:strVal val="1+#ppt_w/2"/>
                                          </p:val>
                                        </p:tav>
                                        <p:tav tm="100000">
                                          <p:val>
                                            <p:strVal val="#ppt_x"/>
                                          </p:val>
                                        </p:tav>
                                      </p:tavLst>
                                    </p:anim>
                                    <p:anim calcmode="lin" valueType="num">
                                      <p:cBhvr additive="base">
                                        <p:cTn id="44" dur="75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20" grpId="0" animBg="1"/>
      <p:bldP spid="25"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bwMode="auto">
          <a:xfrm>
            <a:off x="1250863" y="2060848"/>
            <a:ext cx="10029713" cy="576064"/>
          </a:xfrm>
          <a:prstGeom prst="roundRect">
            <a:avLst>
              <a:gd name="adj" fmla="val 50000"/>
            </a:avLst>
          </a:prstGeom>
          <a:gradFill>
            <a:gsLst>
              <a:gs pos="89000">
                <a:srgbClr val="C00000"/>
              </a:gs>
              <a:gs pos="35000">
                <a:srgbClr val="FF3300"/>
              </a:gs>
            </a:gsLst>
            <a:lin ang="5400000" scaled="1"/>
          </a:gradFill>
          <a:ln w="25400" cap="flat" cmpd="sng" algn="ctr">
            <a:gradFill flip="none" rotWithShape="1">
              <a:gsLst>
                <a:gs pos="0">
                  <a:srgbClr val="FFF200"/>
                </a:gs>
                <a:gs pos="45000">
                  <a:srgbClr val="FF7A00"/>
                </a:gs>
                <a:gs pos="70000">
                  <a:srgbClr val="FF0300"/>
                </a:gs>
                <a:gs pos="100000">
                  <a:srgbClr val="4D0808"/>
                </a:gs>
              </a:gsLst>
              <a:lin ang="8100000" scaled="1"/>
            </a:gradFill>
            <a:prstDash val="solid"/>
          </a:ln>
          <a:effectLst>
            <a:reflection blurRad="6350" stA="52000" endA="300" endPos="35000" dir="5400000" sy="-100000" algn="bl" rotWithShape="0"/>
          </a:effectLst>
        </p:spPr>
        <p:txBody>
          <a:bodyPr anchor="ctr"/>
          <a:lstStyle/>
          <a:p>
            <a:pPr algn="ctr" defTabSz="914400">
              <a:defRPr/>
            </a:pPr>
            <a:endParaRPr lang="zh-CN" altLang="en-US" sz="4000" b="1" kern="0">
              <a:solidFill>
                <a:srgbClr val="F8F8F8"/>
              </a:solidFill>
              <a:latin typeface="微软雅黑" panose="020B0503020204020204" charset="-122"/>
              <a:ea typeface="微软雅黑" panose="020B0503020204020204" charset="-122"/>
            </a:endParaRPr>
          </a:p>
        </p:txBody>
      </p:sp>
      <p:sp>
        <p:nvSpPr>
          <p:cNvPr id="17" name="Rectangle 3"/>
          <p:cNvSpPr txBox="1">
            <a:spLocks noChangeArrowheads="1"/>
          </p:cNvSpPr>
          <p:nvPr/>
        </p:nvSpPr>
        <p:spPr>
          <a:xfrm>
            <a:off x="1199456" y="3007487"/>
            <a:ext cx="10187826" cy="2569028"/>
          </a:xfrm>
          <a:prstGeom prst="rect">
            <a:avLst/>
          </a:prstGeom>
          <a:solidFill>
            <a:schemeClr val="bg1">
              <a:alpha val="15000"/>
            </a:schemeClr>
          </a:solidFill>
          <a:ln>
            <a:solidFill>
              <a:srgbClr val="C0000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zh-CN" altLang="en-US" sz="2400" b="1">
                <a:solidFill>
                  <a:srgbClr val="C00000"/>
                </a:solidFill>
                <a:latin typeface="微软雅黑" panose="020B0503020204020204" charset="-122"/>
                <a:ea typeface="微软雅黑" panose="020B0503020204020204" charset="-122"/>
                <a:cs typeface="Times New Roman" panose="02020603050405020304" pitchFamily="18" charset="0"/>
              </a:rPr>
              <a:t>为了实现中华民族伟大复兴的历史使命</a:t>
            </a:r>
            <a:r>
              <a:rPr lang="zh-CN" altLang="en-US" sz="2000">
                <a:solidFill>
                  <a:schemeClr val="tx1">
                    <a:lumMod val="85000"/>
                    <a:lumOff val="15000"/>
                  </a:schemeClr>
                </a:solidFill>
                <a:latin typeface="微软雅黑" panose="020B0503020204020204" charset="-122"/>
                <a:ea typeface="微软雅黑" panose="020B0503020204020204" charset="-122"/>
                <a:cs typeface="Times New Roman" panose="02020603050405020304" pitchFamily="18" charset="0"/>
              </a:rPr>
              <a:t>，无论是弱小还是强大，无论是顺境还是逆境，我们党都初心不改、矢志不渝，团结带领人民历经千难万险，付出巨大牺牲，敢于面对曲折，勇于修正错误，攻克了一个又一个看似不可攻克的难关，创造了一个又一个彪炳史册的人间奇迹。</a:t>
            </a:r>
          </a:p>
        </p:txBody>
      </p:sp>
      <p:sp>
        <p:nvSpPr>
          <p:cNvPr id="8" name="TextBox 4"/>
          <p:cNvSpPr txBox="1"/>
          <p:nvPr/>
        </p:nvSpPr>
        <p:spPr>
          <a:xfrm>
            <a:off x="1437447" y="347333"/>
            <a:ext cx="4852610" cy="523220"/>
          </a:xfrm>
          <a:prstGeom prst="rect">
            <a:avLst/>
          </a:prstGeom>
          <a:noFill/>
        </p:spPr>
        <p:txBody>
          <a:bodyPr wrap="none" lIns="91440" tIns="45720" rIns="91440" bIns="45720" rtlCol="0">
            <a:spAutoFit/>
          </a:bodyPr>
          <a:lstStyle/>
          <a:p>
            <a:r>
              <a:rPr lang="zh-CN" altLang="en-US" sz="2800" b="1">
                <a:solidFill>
                  <a:srgbClr val="FF0000"/>
                </a:solidFill>
                <a:latin typeface="Arial" panose="020B0604020202020204" pitchFamily="34" charset="0"/>
                <a:ea typeface="微软雅黑" panose="020B0503020204020204" charset="-122"/>
                <a:sym typeface="Arial" panose="020B0604020202020204" pitchFamily="34" charset="0"/>
              </a:rPr>
              <a:t>新时代中国共产党的历史使命</a:t>
            </a:r>
          </a:p>
        </p:txBody>
      </p:sp>
      <p:sp>
        <p:nvSpPr>
          <p:cNvPr id="12" name="矩形 11"/>
          <p:cNvSpPr/>
          <p:nvPr/>
        </p:nvSpPr>
        <p:spPr>
          <a:xfrm>
            <a:off x="5422225" y="2032682"/>
            <a:ext cx="3313986" cy="584776"/>
          </a:xfrm>
          <a:prstGeom prst="rect">
            <a:avLst/>
          </a:prstGeom>
          <a:noFill/>
        </p:spPr>
        <p:txBody>
          <a:bodyPr wrap="square">
            <a:spAutoFit/>
          </a:bodyPr>
          <a:lstStyle/>
          <a:p>
            <a:pPr lvl="0" algn="ctr"/>
            <a:r>
              <a:rPr lang="zh-CN" altLang="en-US" sz="3200" b="1" kern="0">
                <a:gradFill flip="none" rotWithShape="1">
                  <a:gsLst>
                    <a:gs pos="0">
                      <a:schemeClr val="bg1"/>
                    </a:gs>
                    <a:gs pos="100000">
                      <a:srgbClr val="FFFF53"/>
                    </a:gs>
                  </a:gsLst>
                  <a:lin ang="5400000" scaled="0"/>
                </a:gradFill>
                <a:ea typeface="微软雅黑" panose="020B0503020204020204" charset="-122"/>
              </a:rPr>
              <a:t>九十六年来</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bwMode="auto">
          <a:xfrm>
            <a:off x="1250863" y="2060848"/>
            <a:ext cx="10029713" cy="576064"/>
          </a:xfrm>
          <a:prstGeom prst="roundRect">
            <a:avLst>
              <a:gd name="adj" fmla="val 50000"/>
            </a:avLst>
          </a:prstGeom>
          <a:gradFill>
            <a:gsLst>
              <a:gs pos="89000">
                <a:srgbClr val="C00000"/>
              </a:gs>
              <a:gs pos="35000">
                <a:srgbClr val="FF3300"/>
              </a:gs>
            </a:gsLst>
            <a:lin ang="5400000" scaled="1"/>
          </a:gradFill>
          <a:ln w="25400" cap="flat" cmpd="sng" algn="ctr">
            <a:gradFill flip="none" rotWithShape="1">
              <a:gsLst>
                <a:gs pos="0">
                  <a:srgbClr val="FFF200"/>
                </a:gs>
                <a:gs pos="45000">
                  <a:srgbClr val="FF7A00"/>
                </a:gs>
                <a:gs pos="70000">
                  <a:srgbClr val="FF0300"/>
                </a:gs>
                <a:gs pos="100000">
                  <a:srgbClr val="4D0808"/>
                </a:gs>
              </a:gsLst>
              <a:lin ang="8100000" scaled="1"/>
            </a:gradFill>
            <a:prstDash val="solid"/>
          </a:ln>
          <a:effectLst>
            <a:reflection blurRad="6350" stA="52000" endA="300" endPos="35000" dir="5400000" sy="-100000" algn="bl" rotWithShape="0"/>
          </a:effectLst>
        </p:spPr>
        <p:txBody>
          <a:bodyPr anchor="ctr"/>
          <a:lstStyle/>
          <a:p>
            <a:pPr algn="ctr" defTabSz="914400">
              <a:defRPr/>
            </a:pPr>
            <a:endParaRPr lang="zh-CN" altLang="en-US" sz="4000" b="1" kern="0">
              <a:solidFill>
                <a:srgbClr val="F8F8F8"/>
              </a:solidFill>
              <a:latin typeface="微软雅黑" panose="020B0503020204020204" charset="-122"/>
              <a:ea typeface="微软雅黑" panose="020B0503020204020204" charset="-122"/>
            </a:endParaRPr>
          </a:p>
        </p:txBody>
      </p:sp>
      <p:sp>
        <p:nvSpPr>
          <p:cNvPr id="17" name="Rectangle 3"/>
          <p:cNvSpPr txBox="1">
            <a:spLocks noChangeArrowheads="1"/>
          </p:cNvSpPr>
          <p:nvPr/>
        </p:nvSpPr>
        <p:spPr>
          <a:xfrm>
            <a:off x="1199456" y="3007486"/>
            <a:ext cx="10187826" cy="3157818"/>
          </a:xfrm>
          <a:prstGeom prst="rect">
            <a:avLst/>
          </a:prstGeom>
          <a:solidFill>
            <a:schemeClr val="bg1">
              <a:alpha val="15000"/>
            </a:schemeClr>
          </a:solidFill>
          <a:ln>
            <a:solidFill>
              <a:srgbClr val="C0000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zh-CN" altLang="en-US" sz="1400" b="1">
                <a:solidFill>
                  <a:srgbClr val="C00000"/>
                </a:solidFill>
                <a:latin typeface="微软雅黑" panose="020B0503020204020204" charset="-122"/>
                <a:ea typeface="微软雅黑" panose="020B0503020204020204" charset="-122"/>
                <a:cs typeface="Times New Roman" panose="02020603050405020304" pitchFamily="18" charset="0"/>
              </a:rPr>
              <a:t>社会是在矛盾运动中前进的，有矛盾就会有斗争。</a:t>
            </a:r>
            <a:r>
              <a:rPr lang="zh-CN" altLang="en-US" sz="1300">
                <a:solidFill>
                  <a:schemeClr val="tx1">
                    <a:lumMod val="85000"/>
                    <a:lumOff val="15000"/>
                  </a:schemeClr>
                </a:solidFill>
                <a:latin typeface="微软雅黑" panose="020B0503020204020204" charset="-122"/>
                <a:ea typeface="微软雅黑" panose="020B0503020204020204" charset="-122"/>
                <a:cs typeface="Times New Roman" panose="02020603050405020304" pitchFamily="18" charset="0"/>
              </a:rPr>
              <a:t>我们党要团结带领人民有效应对重大挑战、抵御重大风险、克服重大阻力、解决重大矛盾，必须进行具有许多新的历史特点的伟大斗争，任何贪图享受、消极懈怠、回避矛盾的思想和行为都是错误的。全党要更加自觉地坚持党的领导和我国社会主义制度，坚决反对一切削弱、歪曲、否定党的领导和我国社会主义制度的言行；更加自觉地维护人民利益，坚决反对一切损害人民利益、脱离群众的行为；更加自觉地投身改革创新时代潮流，坚决破除一切顽瘴痼疾；更加自觉地维护我国主权、安全、发展利益，坚决反对一切分裂祖国、破坏民族团结和社会和谐稳定的行为；更加自觉地防范各种风险，坚决战胜一切在政治、经济、文化、社会等领域和自然界出现的困难和挑战。全党要充分认识这场伟大斗争的长期性、复杂性、艰巨性，发扬斗争精神，提高斗争本领，不断夺取伟大斗争新胜利。</a:t>
            </a:r>
          </a:p>
        </p:txBody>
      </p:sp>
      <p:sp>
        <p:nvSpPr>
          <p:cNvPr id="8" name="TextBox 4"/>
          <p:cNvSpPr txBox="1"/>
          <p:nvPr/>
        </p:nvSpPr>
        <p:spPr>
          <a:xfrm>
            <a:off x="1437447" y="347333"/>
            <a:ext cx="4852610" cy="523220"/>
          </a:xfrm>
          <a:prstGeom prst="rect">
            <a:avLst/>
          </a:prstGeom>
          <a:noFill/>
        </p:spPr>
        <p:txBody>
          <a:bodyPr wrap="none" lIns="91440" tIns="45720" rIns="91440" bIns="45720" rtlCol="0">
            <a:spAutoFit/>
          </a:bodyPr>
          <a:lstStyle/>
          <a:p>
            <a:r>
              <a:rPr lang="zh-CN" altLang="en-US" sz="2800" b="1">
                <a:solidFill>
                  <a:srgbClr val="FF0000"/>
                </a:solidFill>
                <a:latin typeface="Arial" panose="020B0604020202020204" pitchFamily="34" charset="0"/>
                <a:ea typeface="微软雅黑" panose="020B0503020204020204" charset="-122"/>
                <a:sym typeface="Arial" panose="020B0604020202020204" pitchFamily="34" charset="0"/>
              </a:rPr>
              <a:t>新时代中国共产党的历史使命</a:t>
            </a:r>
          </a:p>
        </p:txBody>
      </p:sp>
      <p:sp>
        <p:nvSpPr>
          <p:cNvPr id="12" name="矩形 11"/>
          <p:cNvSpPr/>
          <p:nvPr/>
        </p:nvSpPr>
        <p:spPr>
          <a:xfrm>
            <a:off x="3721529" y="2125188"/>
            <a:ext cx="5974296" cy="400111"/>
          </a:xfrm>
          <a:prstGeom prst="rect">
            <a:avLst/>
          </a:prstGeom>
          <a:noFill/>
        </p:spPr>
        <p:txBody>
          <a:bodyPr wrap="square">
            <a:spAutoFit/>
          </a:bodyPr>
          <a:lstStyle/>
          <a:p>
            <a:pPr lvl="0" algn="ctr"/>
            <a:r>
              <a:rPr lang="zh-CN" altLang="en-US" sz="2000" b="1" kern="0">
                <a:gradFill flip="none" rotWithShape="1">
                  <a:gsLst>
                    <a:gs pos="0">
                      <a:schemeClr val="bg1"/>
                    </a:gs>
                    <a:gs pos="100000">
                      <a:srgbClr val="FFFF53"/>
                    </a:gs>
                  </a:gsLst>
                  <a:lin ang="5400000" scaled="0"/>
                </a:gradFill>
                <a:ea typeface="微软雅黑" panose="020B0503020204020204" charset="-122"/>
              </a:rPr>
              <a:t>实现伟大梦想，必须进行伟大斗争</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bwMode="auto">
          <a:xfrm>
            <a:off x="967302" y="2060848"/>
            <a:ext cx="10313274" cy="576064"/>
          </a:xfrm>
          <a:prstGeom prst="roundRect">
            <a:avLst>
              <a:gd name="adj" fmla="val 50000"/>
            </a:avLst>
          </a:prstGeom>
          <a:gradFill>
            <a:gsLst>
              <a:gs pos="89000">
                <a:srgbClr val="C00000"/>
              </a:gs>
              <a:gs pos="35000">
                <a:srgbClr val="FF3300"/>
              </a:gs>
            </a:gsLst>
            <a:lin ang="5400000" scaled="1"/>
          </a:gradFill>
          <a:ln w="25400" cap="flat" cmpd="sng" algn="ctr">
            <a:gradFill flip="none" rotWithShape="1">
              <a:gsLst>
                <a:gs pos="0">
                  <a:srgbClr val="FFF200"/>
                </a:gs>
                <a:gs pos="45000">
                  <a:srgbClr val="FF7A00"/>
                </a:gs>
                <a:gs pos="70000">
                  <a:srgbClr val="FF0300"/>
                </a:gs>
                <a:gs pos="100000">
                  <a:srgbClr val="4D0808"/>
                </a:gs>
              </a:gsLst>
              <a:lin ang="8100000" scaled="1"/>
            </a:gradFill>
            <a:prstDash val="solid"/>
          </a:ln>
          <a:effectLst>
            <a:reflection blurRad="6350" stA="52000" endA="300" endPos="35000" dir="5400000" sy="-100000" algn="bl" rotWithShape="0"/>
          </a:effectLst>
        </p:spPr>
        <p:txBody>
          <a:bodyPr anchor="ctr"/>
          <a:lstStyle/>
          <a:p>
            <a:pPr algn="ctr" defTabSz="914400">
              <a:defRPr/>
            </a:pPr>
            <a:endParaRPr lang="zh-CN" altLang="en-US" sz="4000" b="1" kern="0">
              <a:solidFill>
                <a:srgbClr val="F8F8F8"/>
              </a:solidFill>
              <a:latin typeface="微软雅黑" panose="020B0503020204020204" charset="-122"/>
              <a:ea typeface="微软雅黑" panose="020B0503020204020204" charset="-122"/>
            </a:endParaRPr>
          </a:p>
        </p:txBody>
      </p:sp>
      <p:sp>
        <p:nvSpPr>
          <p:cNvPr id="17" name="Rectangle 3"/>
          <p:cNvSpPr txBox="1">
            <a:spLocks noChangeArrowheads="1"/>
          </p:cNvSpPr>
          <p:nvPr/>
        </p:nvSpPr>
        <p:spPr>
          <a:xfrm>
            <a:off x="839416" y="2909360"/>
            <a:ext cx="10475858" cy="2869786"/>
          </a:xfrm>
          <a:prstGeom prst="rect">
            <a:avLst/>
          </a:prstGeom>
          <a:solidFill>
            <a:schemeClr val="bg1">
              <a:alpha val="15000"/>
            </a:schemeClr>
          </a:solidFill>
          <a:ln>
            <a:solidFill>
              <a:srgbClr val="C0000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zh-CN" altLang="en-US" sz="1800" b="1">
                <a:solidFill>
                  <a:srgbClr val="C00000"/>
                </a:solidFill>
                <a:latin typeface="微软雅黑" panose="020B0503020204020204" charset="-122"/>
                <a:ea typeface="微软雅黑" panose="020B0503020204020204" charset="-122"/>
                <a:cs typeface="Times New Roman" panose="02020603050405020304" pitchFamily="18" charset="0"/>
              </a:rPr>
              <a:t>这个伟大工程就是我们党正在深入推进的党的建设新的伟大工程</a:t>
            </a:r>
            <a:r>
              <a:rPr lang="zh-CN" altLang="en-US" sz="1600">
                <a:solidFill>
                  <a:srgbClr val="591300"/>
                </a:solidFill>
                <a:latin typeface="微软雅黑" panose="020B0503020204020204" charset="-122"/>
                <a:ea typeface="微软雅黑" panose="020B0503020204020204" charset="-122"/>
                <a:cs typeface="Times New Roman" panose="02020603050405020304" pitchFamily="18" charset="0"/>
              </a:rPr>
              <a:t>。</a:t>
            </a:r>
            <a:r>
              <a:rPr lang="zh-CN" altLang="en-US" sz="1600">
                <a:solidFill>
                  <a:schemeClr val="tx1">
                    <a:lumMod val="85000"/>
                    <a:lumOff val="15000"/>
                  </a:schemeClr>
                </a:solidFill>
                <a:latin typeface="微软雅黑" panose="020B0503020204020204" charset="-122"/>
                <a:ea typeface="微软雅黑" panose="020B0503020204020204" charset="-122"/>
                <a:cs typeface="Times New Roman" panose="02020603050405020304" pitchFamily="18" charset="0"/>
              </a:rPr>
              <a:t>历史已经并将继续证明，没有中国共产党的领导，民族复兴必然是空想。我们党要始终成为时代先锋、民族脊梁，始终成为马克思主义执政党，自身必须始终过硬。全党要更加自觉地坚定党性原则，勇于直面问题，敢于刮骨疗毒，消除一切损害党的先进性和纯洁性的因素，清除一切侵蚀党的健康肌体的病毒，不断增强党的政治领导力、思想引领力、群众组织力、社会号召力，确保我们党永葆旺盛生命力和强大战斗力。</a:t>
            </a:r>
          </a:p>
        </p:txBody>
      </p:sp>
      <p:sp>
        <p:nvSpPr>
          <p:cNvPr id="8" name="TextBox 4"/>
          <p:cNvSpPr txBox="1"/>
          <p:nvPr/>
        </p:nvSpPr>
        <p:spPr>
          <a:xfrm>
            <a:off x="1437447" y="347333"/>
            <a:ext cx="4852610" cy="523220"/>
          </a:xfrm>
          <a:prstGeom prst="rect">
            <a:avLst/>
          </a:prstGeom>
          <a:noFill/>
        </p:spPr>
        <p:txBody>
          <a:bodyPr wrap="none" lIns="91440" tIns="45720" rIns="91440" bIns="45720" rtlCol="0">
            <a:spAutoFit/>
          </a:bodyPr>
          <a:lstStyle/>
          <a:p>
            <a:r>
              <a:rPr lang="zh-CN" altLang="en-US" sz="2800" b="1">
                <a:solidFill>
                  <a:srgbClr val="FF0000"/>
                </a:solidFill>
                <a:latin typeface="Arial" panose="020B0604020202020204" pitchFamily="34" charset="0"/>
                <a:ea typeface="微软雅黑" panose="020B0503020204020204" charset="-122"/>
                <a:sym typeface="Arial" panose="020B0604020202020204" pitchFamily="34" charset="0"/>
              </a:rPr>
              <a:t>新时代中国共产党的历史使命</a:t>
            </a:r>
          </a:p>
        </p:txBody>
      </p:sp>
      <p:sp>
        <p:nvSpPr>
          <p:cNvPr id="12" name="矩形 11"/>
          <p:cNvSpPr/>
          <p:nvPr/>
        </p:nvSpPr>
        <p:spPr>
          <a:xfrm>
            <a:off x="3552623" y="2197196"/>
            <a:ext cx="6143202" cy="400111"/>
          </a:xfrm>
          <a:prstGeom prst="rect">
            <a:avLst/>
          </a:prstGeom>
          <a:noFill/>
        </p:spPr>
        <p:txBody>
          <a:bodyPr wrap="square">
            <a:spAutoFit/>
          </a:bodyPr>
          <a:lstStyle/>
          <a:p>
            <a:pPr lvl="0" algn="ctr"/>
            <a:r>
              <a:rPr lang="zh-CN" altLang="en-US" sz="2000" b="1" kern="0">
                <a:gradFill flip="none" rotWithShape="1">
                  <a:gsLst>
                    <a:gs pos="0">
                      <a:schemeClr val="bg1"/>
                    </a:gs>
                    <a:gs pos="100000">
                      <a:srgbClr val="FFFF53"/>
                    </a:gs>
                  </a:gsLst>
                  <a:lin ang="5400000" scaled="0"/>
                </a:gradFill>
                <a:ea typeface="微软雅黑" panose="020B0503020204020204" charset="-122"/>
              </a:rPr>
              <a:t>实现伟大梦想，必须建设伟大工程</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bwMode="auto">
          <a:xfrm>
            <a:off x="1605316" y="2060848"/>
            <a:ext cx="9675260" cy="576064"/>
          </a:xfrm>
          <a:prstGeom prst="roundRect">
            <a:avLst>
              <a:gd name="adj" fmla="val 50000"/>
            </a:avLst>
          </a:prstGeom>
          <a:gradFill>
            <a:gsLst>
              <a:gs pos="89000">
                <a:srgbClr val="C00000"/>
              </a:gs>
              <a:gs pos="35000">
                <a:srgbClr val="FF3300"/>
              </a:gs>
            </a:gsLst>
            <a:lin ang="5400000" scaled="1"/>
          </a:gradFill>
          <a:ln w="25400" cap="flat" cmpd="sng" algn="ctr">
            <a:gradFill flip="none" rotWithShape="1">
              <a:gsLst>
                <a:gs pos="0">
                  <a:srgbClr val="FFF200"/>
                </a:gs>
                <a:gs pos="45000">
                  <a:srgbClr val="FF7A00"/>
                </a:gs>
                <a:gs pos="70000">
                  <a:srgbClr val="FF0300"/>
                </a:gs>
                <a:gs pos="100000">
                  <a:srgbClr val="4D0808"/>
                </a:gs>
              </a:gsLst>
              <a:lin ang="8100000" scaled="1"/>
            </a:gradFill>
            <a:prstDash val="solid"/>
          </a:ln>
          <a:effectLst>
            <a:reflection blurRad="6350" stA="52000" endA="300" endPos="35000" dir="5400000" sy="-100000" algn="bl" rotWithShape="0"/>
          </a:effectLst>
        </p:spPr>
        <p:txBody>
          <a:bodyPr anchor="ctr"/>
          <a:lstStyle/>
          <a:p>
            <a:pPr algn="ctr" defTabSz="914400">
              <a:defRPr/>
            </a:pPr>
            <a:endParaRPr lang="zh-CN" altLang="en-US" sz="4000" b="1" kern="0">
              <a:solidFill>
                <a:srgbClr val="F8F8F8"/>
              </a:solidFill>
              <a:latin typeface="微软雅黑" panose="020B0503020204020204" charset="-122"/>
              <a:ea typeface="微软雅黑" panose="020B0503020204020204" charset="-122"/>
            </a:endParaRPr>
          </a:p>
        </p:txBody>
      </p:sp>
      <p:sp>
        <p:nvSpPr>
          <p:cNvPr id="17" name="Rectangle 3"/>
          <p:cNvSpPr txBox="1">
            <a:spLocks noChangeArrowheads="1"/>
          </p:cNvSpPr>
          <p:nvPr/>
        </p:nvSpPr>
        <p:spPr>
          <a:xfrm>
            <a:off x="1487488" y="2909360"/>
            <a:ext cx="9827786" cy="2869786"/>
          </a:xfrm>
          <a:prstGeom prst="rect">
            <a:avLst/>
          </a:prstGeom>
          <a:solidFill>
            <a:schemeClr val="bg1">
              <a:alpha val="15000"/>
            </a:schemeClr>
          </a:solidFill>
          <a:ln>
            <a:solidFill>
              <a:srgbClr val="C0000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zh-CN" altLang="en-US" sz="1600" b="1">
                <a:solidFill>
                  <a:srgbClr val="C00000"/>
                </a:solidFill>
                <a:latin typeface="微软雅黑" panose="020B0503020204020204" charset="-122"/>
                <a:ea typeface="微软雅黑" panose="020B0503020204020204" charset="-122"/>
                <a:cs typeface="Times New Roman" panose="02020603050405020304" pitchFamily="18" charset="0"/>
              </a:rPr>
              <a:t>中国特色社会主义是改革开放以来党的全部理论和实践的主题</a:t>
            </a:r>
            <a:r>
              <a:rPr lang="zh-CN" altLang="en-US" sz="1400">
                <a:solidFill>
                  <a:srgbClr val="591300"/>
                </a:solidFill>
                <a:latin typeface="微软雅黑" panose="020B0503020204020204" charset="-122"/>
                <a:ea typeface="微软雅黑" panose="020B0503020204020204" charset="-122"/>
                <a:cs typeface="Times New Roman" panose="02020603050405020304" pitchFamily="18" charset="0"/>
              </a:rPr>
              <a:t>，</a:t>
            </a:r>
            <a:r>
              <a:rPr lang="zh-CN" altLang="en-US" sz="1400">
                <a:solidFill>
                  <a:schemeClr val="tx1">
                    <a:lumMod val="85000"/>
                    <a:lumOff val="15000"/>
                  </a:schemeClr>
                </a:solidFill>
                <a:latin typeface="微软雅黑" panose="020B0503020204020204" charset="-122"/>
                <a:ea typeface="微软雅黑" panose="020B0503020204020204" charset="-122"/>
                <a:cs typeface="Times New Roman" panose="02020603050405020304" pitchFamily="18" charset="0"/>
              </a:rPr>
              <a:t>是党和人民历尽千辛万苦、付出巨大代价取得的根本成就。中国特色社会主义道路是实现社会主义现代化、创造人民美好生活的必由之路，中国特色社会主义理论体系是指导党和人民实现中华民族伟大复兴的正确理论，中国特色社会主义制度是当代中国发展进步的根本制度保障，中国特色社会主义文化是激励全党全国各族人民奋勇前进的强大精神力量。全党要更加自觉地增强道路自信、理论自信、制度自信、文化自信，既不走封闭僵化的老路，也不走改旗易帜的邪路，保持政治定力，坚持实干兴邦，始终坚持和发展中国特色社会主义。</a:t>
            </a:r>
          </a:p>
        </p:txBody>
      </p:sp>
      <p:sp>
        <p:nvSpPr>
          <p:cNvPr id="8" name="TextBox 4"/>
          <p:cNvSpPr txBox="1"/>
          <p:nvPr/>
        </p:nvSpPr>
        <p:spPr>
          <a:xfrm>
            <a:off x="1437447" y="347333"/>
            <a:ext cx="4852610" cy="523220"/>
          </a:xfrm>
          <a:prstGeom prst="rect">
            <a:avLst/>
          </a:prstGeom>
          <a:noFill/>
        </p:spPr>
        <p:txBody>
          <a:bodyPr wrap="none" lIns="91440" tIns="45720" rIns="91440" bIns="45720" rtlCol="0">
            <a:spAutoFit/>
          </a:bodyPr>
          <a:lstStyle/>
          <a:p>
            <a:r>
              <a:rPr lang="zh-CN" altLang="en-US" sz="2800" b="1">
                <a:solidFill>
                  <a:srgbClr val="FF0000"/>
                </a:solidFill>
                <a:latin typeface="Arial" panose="020B0604020202020204" pitchFamily="34" charset="0"/>
                <a:ea typeface="微软雅黑" panose="020B0503020204020204" charset="-122"/>
                <a:sym typeface="Arial" panose="020B0604020202020204" pitchFamily="34" charset="0"/>
              </a:rPr>
              <a:t>新时代中国共产党的历史使命</a:t>
            </a:r>
          </a:p>
        </p:txBody>
      </p:sp>
      <p:sp>
        <p:nvSpPr>
          <p:cNvPr id="12" name="矩形 11"/>
          <p:cNvSpPr/>
          <p:nvPr/>
        </p:nvSpPr>
        <p:spPr>
          <a:xfrm>
            <a:off x="3932661" y="2197196"/>
            <a:ext cx="5763163" cy="400111"/>
          </a:xfrm>
          <a:prstGeom prst="rect">
            <a:avLst/>
          </a:prstGeom>
          <a:noFill/>
        </p:spPr>
        <p:txBody>
          <a:bodyPr wrap="square">
            <a:spAutoFit/>
          </a:bodyPr>
          <a:lstStyle/>
          <a:p>
            <a:pPr lvl="0" algn="ctr"/>
            <a:r>
              <a:rPr lang="zh-CN" altLang="en-US" sz="2000" b="1" kern="0">
                <a:gradFill flip="none" rotWithShape="1">
                  <a:gsLst>
                    <a:gs pos="0">
                      <a:schemeClr val="bg1"/>
                    </a:gs>
                    <a:gs pos="100000">
                      <a:srgbClr val="FFFF53"/>
                    </a:gs>
                  </a:gsLst>
                  <a:lin ang="5400000" scaled="0"/>
                </a:gradFill>
                <a:ea typeface="微软雅黑" panose="020B0503020204020204" charset="-122"/>
              </a:rPr>
              <a:t>实现伟大梦想，必须推进伟大事业</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rcRect l="43354" t="26667" r="40271" b="44000"/>
          <a:stretch>
            <a:fillRect/>
          </a:stretch>
        </p:blipFill>
        <p:spPr>
          <a:xfrm>
            <a:off x="2207568" y="1357355"/>
            <a:ext cx="1996440" cy="2011680"/>
          </a:xfrm>
          <a:prstGeom prst="rect">
            <a:avLst/>
          </a:prstGeom>
        </p:spPr>
      </p:pic>
      <p:grpSp>
        <p:nvGrpSpPr>
          <p:cNvPr id="2" name="组合 6"/>
          <p:cNvGrpSpPr/>
          <p:nvPr/>
        </p:nvGrpSpPr>
        <p:grpSpPr>
          <a:xfrm>
            <a:off x="5960412" y="1700809"/>
            <a:ext cx="4024019" cy="480484"/>
            <a:chOff x="3430920" y="1635646"/>
            <a:chExt cx="2650739" cy="360040"/>
          </a:xfrm>
        </p:grpSpPr>
        <p:sp>
          <p:nvSpPr>
            <p:cNvPr id="8" name="矩形 7"/>
            <p:cNvSpPr/>
            <p:nvPr/>
          </p:nvSpPr>
          <p:spPr>
            <a:xfrm>
              <a:off x="3430920" y="1635646"/>
              <a:ext cx="2650739"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schemeClr val="bg1"/>
                </a:solidFill>
              </a:endParaRPr>
            </a:p>
          </p:txBody>
        </p:sp>
        <p:sp>
          <p:nvSpPr>
            <p:cNvPr id="9" name="TextBox 3"/>
            <p:cNvSpPr txBox="1">
              <a:spLocks noChangeArrowheads="1"/>
            </p:cNvSpPr>
            <p:nvPr/>
          </p:nvSpPr>
          <p:spPr bwMode="auto">
            <a:xfrm>
              <a:off x="3606069" y="1666299"/>
              <a:ext cx="2222229" cy="23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buNone/>
                <a:defRPr/>
              </a:pPr>
              <a:r>
                <a:rPr lang="zh-CN" altLang="en-US" sz="1400" b="1">
                  <a:solidFill>
                    <a:schemeClr val="bg1"/>
                  </a:solidFill>
                  <a:latin typeface="Arial" panose="020B0604020202020204"/>
                  <a:ea typeface="微软雅黑" panose="020B0503020204020204" charset="-122"/>
                  <a:cs typeface="+mn-ea"/>
                  <a:sym typeface="+mn-lt"/>
                </a:rPr>
                <a:t>贯彻新发展理念，建设现代化经济体系</a:t>
              </a:r>
            </a:p>
          </p:txBody>
        </p:sp>
      </p:grpSp>
      <p:grpSp>
        <p:nvGrpSpPr>
          <p:cNvPr id="3" name="组合 9"/>
          <p:cNvGrpSpPr/>
          <p:nvPr/>
        </p:nvGrpSpPr>
        <p:grpSpPr>
          <a:xfrm>
            <a:off x="4799856" y="1700807"/>
            <a:ext cx="874713" cy="480484"/>
            <a:chOff x="2782848" y="1635646"/>
            <a:chExt cx="576064" cy="360040"/>
          </a:xfrm>
        </p:grpSpPr>
        <p:sp>
          <p:nvSpPr>
            <p:cNvPr id="11" name="矩形 10"/>
            <p:cNvSpPr/>
            <p:nvPr/>
          </p:nvSpPr>
          <p:spPr>
            <a:xfrm>
              <a:off x="2782848" y="163564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solidFill>
              </a:endParaRPr>
            </a:p>
          </p:txBody>
        </p:sp>
        <p:sp>
          <p:nvSpPr>
            <p:cNvPr id="12" name="五角星 20"/>
            <p:cNvSpPr/>
            <p:nvPr/>
          </p:nvSpPr>
          <p:spPr>
            <a:xfrm>
              <a:off x="2916152" y="1659438"/>
              <a:ext cx="325326" cy="29501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solidFill>
              </a:endParaRPr>
            </a:p>
          </p:txBody>
        </p:sp>
      </p:grpSp>
      <p:grpSp>
        <p:nvGrpSpPr>
          <p:cNvPr id="4" name="组合 12"/>
          <p:cNvGrpSpPr/>
          <p:nvPr/>
        </p:nvGrpSpPr>
        <p:grpSpPr>
          <a:xfrm>
            <a:off x="5960414" y="2515805"/>
            <a:ext cx="4024018" cy="480483"/>
            <a:chOff x="3430920" y="1635646"/>
            <a:chExt cx="2650738" cy="360040"/>
          </a:xfrm>
        </p:grpSpPr>
        <p:sp>
          <p:nvSpPr>
            <p:cNvPr id="14" name="矩形 13"/>
            <p:cNvSpPr/>
            <p:nvPr/>
          </p:nvSpPr>
          <p:spPr>
            <a:xfrm>
              <a:off x="3430920" y="1635646"/>
              <a:ext cx="265073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schemeClr val="bg1"/>
                </a:solidFill>
              </a:endParaRPr>
            </a:p>
          </p:txBody>
        </p:sp>
        <p:sp>
          <p:nvSpPr>
            <p:cNvPr id="15" name="TextBox 3"/>
            <p:cNvSpPr txBox="1">
              <a:spLocks noChangeArrowheads="1"/>
            </p:cNvSpPr>
            <p:nvPr/>
          </p:nvSpPr>
          <p:spPr bwMode="auto">
            <a:xfrm>
              <a:off x="3899705" y="1672437"/>
              <a:ext cx="1582016" cy="23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buNone/>
                <a:defRPr/>
              </a:pPr>
              <a:r>
                <a:rPr lang="zh-CN" altLang="en-US" sz="1400" b="1">
                  <a:solidFill>
                    <a:schemeClr val="bg1"/>
                  </a:solidFill>
                  <a:latin typeface="Arial" panose="020B0604020202020204"/>
                  <a:ea typeface="微软雅黑" panose="020B0503020204020204" charset="-122"/>
                  <a:cs typeface="+mn-ea"/>
                  <a:sym typeface="+mn-lt"/>
                </a:rPr>
                <a:t>健全人民当家作主制度体系</a:t>
              </a:r>
            </a:p>
          </p:txBody>
        </p:sp>
      </p:grpSp>
      <p:grpSp>
        <p:nvGrpSpPr>
          <p:cNvPr id="5" name="组合 15"/>
          <p:cNvGrpSpPr/>
          <p:nvPr/>
        </p:nvGrpSpPr>
        <p:grpSpPr>
          <a:xfrm>
            <a:off x="4799856" y="2515804"/>
            <a:ext cx="874713" cy="480483"/>
            <a:chOff x="2782848" y="1635646"/>
            <a:chExt cx="576064" cy="360040"/>
          </a:xfrm>
        </p:grpSpPr>
        <p:sp>
          <p:nvSpPr>
            <p:cNvPr id="17" name="矩形 16"/>
            <p:cNvSpPr/>
            <p:nvPr/>
          </p:nvSpPr>
          <p:spPr>
            <a:xfrm>
              <a:off x="2782848" y="163564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solidFill>
              </a:endParaRPr>
            </a:p>
          </p:txBody>
        </p:sp>
        <p:sp>
          <p:nvSpPr>
            <p:cNvPr id="18" name="五角星 29"/>
            <p:cNvSpPr/>
            <p:nvPr/>
          </p:nvSpPr>
          <p:spPr>
            <a:xfrm>
              <a:off x="2916152" y="1659437"/>
              <a:ext cx="325326" cy="295011"/>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solidFill>
              </a:endParaRPr>
            </a:p>
          </p:txBody>
        </p:sp>
      </p:grpSp>
      <p:grpSp>
        <p:nvGrpSpPr>
          <p:cNvPr id="7" name="组合 18"/>
          <p:cNvGrpSpPr/>
          <p:nvPr/>
        </p:nvGrpSpPr>
        <p:grpSpPr>
          <a:xfrm>
            <a:off x="5954132" y="3330801"/>
            <a:ext cx="4078909" cy="480483"/>
            <a:chOff x="3394762" y="1635646"/>
            <a:chExt cx="2686896" cy="360040"/>
          </a:xfrm>
        </p:grpSpPr>
        <p:sp>
          <p:nvSpPr>
            <p:cNvPr id="20" name="矩形 19"/>
            <p:cNvSpPr/>
            <p:nvPr/>
          </p:nvSpPr>
          <p:spPr>
            <a:xfrm>
              <a:off x="3430920" y="1635646"/>
              <a:ext cx="265073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schemeClr val="bg1"/>
                </a:solidFill>
              </a:endParaRPr>
            </a:p>
          </p:txBody>
        </p:sp>
        <p:sp>
          <p:nvSpPr>
            <p:cNvPr id="21" name="TextBox 3"/>
            <p:cNvSpPr txBox="1">
              <a:spLocks noChangeArrowheads="1"/>
            </p:cNvSpPr>
            <p:nvPr/>
          </p:nvSpPr>
          <p:spPr bwMode="auto">
            <a:xfrm>
              <a:off x="3394762" y="1664296"/>
              <a:ext cx="2409878" cy="23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buNone/>
                <a:defRPr/>
              </a:pPr>
              <a:r>
                <a:rPr lang="zh-CN" altLang="en-US" sz="1400" b="1">
                  <a:solidFill>
                    <a:schemeClr val="bg1"/>
                  </a:solidFill>
                  <a:latin typeface="Arial" panose="020B0604020202020204"/>
                  <a:ea typeface="微软雅黑" panose="020B0503020204020204" charset="-122"/>
                  <a:cs typeface="+mn-ea"/>
                  <a:sym typeface="+mn-lt"/>
                </a:rPr>
                <a:t>坚定文化自信，推动社会主义文化繁荣兴盛</a:t>
              </a:r>
            </a:p>
          </p:txBody>
        </p:sp>
      </p:grpSp>
      <p:grpSp>
        <p:nvGrpSpPr>
          <p:cNvPr id="10" name="组合 21"/>
          <p:cNvGrpSpPr/>
          <p:nvPr/>
        </p:nvGrpSpPr>
        <p:grpSpPr>
          <a:xfrm>
            <a:off x="4758299" y="3330800"/>
            <a:ext cx="874713" cy="480483"/>
            <a:chOff x="2782848" y="1635646"/>
            <a:chExt cx="576064" cy="360040"/>
          </a:xfrm>
        </p:grpSpPr>
        <p:sp>
          <p:nvSpPr>
            <p:cNvPr id="23" name="矩形 22"/>
            <p:cNvSpPr/>
            <p:nvPr/>
          </p:nvSpPr>
          <p:spPr>
            <a:xfrm>
              <a:off x="2782848" y="163564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solidFill>
              </a:endParaRPr>
            </a:p>
          </p:txBody>
        </p:sp>
        <p:sp>
          <p:nvSpPr>
            <p:cNvPr id="24" name="五角星 38"/>
            <p:cNvSpPr/>
            <p:nvPr/>
          </p:nvSpPr>
          <p:spPr>
            <a:xfrm>
              <a:off x="2916152" y="1659437"/>
              <a:ext cx="325326" cy="295011"/>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solidFill>
              </a:endParaRPr>
            </a:p>
          </p:txBody>
        </p:sp>
      </p:grpSp>
      <p:grpSp>
        <p:nvGrpSpPr>
          <p:cNvPr id="13" name="组合 24"/>
          <p:cNvGrpSpPr/>
          <p:nvPr/>
        </p:nvGrpSpPr>
        <p:grpSpPr>
          <a:xfrm>
            <a:off x="5997437" y="4145796"/>
            <a:ext cx="4059003" cy="480484"/>
            <a:chOff x="3401072" y="1635646"/>
            <a:chExt cx="3463226" cy="360040"/>
          </a:xfrm>
        </p:grpSpPr>
        <p:sp>
          <p:nvSpPr>
            <p:cNvPr id="26" name="矩形 25"/>
            <p:cNvSpPr/>
            <p:nvPr/>
          </p:nvSpPr>
          <p:spPr>
            <a:xfrm>
              <a:off x="3430920" y="1635646"/>
              <a:ext cx="343337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schemeClr val="bg1"/>
                </a:solidFill>
              </a:endParaRPr>
            </a:p>
          </p:txBody>
        </p:sp>
        <p:sp>
          <p:nvSpPr>
            <p:cNvPr id="27" name="TextBox 3"/>
            <p:cNvSpPr txBox="1">
              <a:spLocks noChangeArrowheads="1"/>
            </p:cNvSpPr>
            <p:nvPr/>
          </p:nvSpPr>
          <p:spPr bwMode="auto">
            <a:xfrm>
              <a:off x="3401072" y="1692064"/>
              <a:ext cx="3427769" cy="23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buNone/>
                <a:defRPr/>
              </a:pPr>
              <a:r>
                <a:rPr lang="zh-CN" altLang="en-US" sz="1400" b="1">
                  <a:solidFill>
                    <a:schemeClr val="bg1"/>
                  </a:solidFill>
                  <a:latin typeface="Arial" panose="020B0604020202020204"/>
                  <a:ea typeface="微软雅黑" panose="020B0503020204020204" charset="-122"/>
                  <a:cs typeface="+mn-ea"/>
                  <a:sym typeface="+mn-lt"/>
                </a:rPr>
                <a:t>提高保障和改善民生水平，加强和创新社会治理</a:t>
              </a:r>
            </a:p>
          </p:txBody>
        </p:sp>
      </p:grpSp>
      <p:grpSp>
        <p:nvGrpSpPr>
          <p:cNvPr id="16" name="组合 27"/>
          <p:cNvGrpSpPr/>
          <p:nvPr/>
        </p:nvGrpSpPr>
        <p:grpSpPr>
          <a:xfrm>
            <a:off x="4758299" y="4145796"/>
            <a:ext cx="874713" cy="480484"/>
            <a:chOff x="2782848" y="1635646"/>
            <a:chExt cx="576064" cy="360040"/>
          </a:xfrm>
        </p:grpSpPr>
        <p:sp>
          <p:nvSpPr>
            <p:cNvPr id="29" name="矩形 28"/>
            <p:cNvSpPr/>
            <p:nvPr/>
          </p:nvSpPr>
          <p:spPr>
            <a:xfrm>
              <a:off x="2782848" y="163564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solidFill>
              </a:endParaRPr>
            </a:p>
          </p:txBody>
        </p:sp>
        <p:sp>
          <p:nvSpPr>
            <p:cNvPr id="30" name="五角星 47"/>
            <p:cNvSpPr/>
            <p:nvPr/>
          </p:nvSpPr>
          <p:spPr>
            <a:xfrm>
              <a:off x="2916152" y="1659438"/>
              <a:ext cx="325326" cy="29501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solidFill>
              </a:endParaRPr>
            </a:p>
          </p:txBody>
        </p:sp>
      </p:grpSp>
      <p:sp>
        <p:nvSpPr>
          <p:cNvPr id="31" name="TextBox 9"/>
          <p:cNvSpPr txBox="1">
            <a:spLocks noChangeArrowheads="1"/>
          </p:cNvSpPr>
          <p:nvPr/>
        </p:nvSpPr>
        <p:spPr bwMode="auto">
          <a:xfrm>
            <a:off x="2395680" y="2984314"/>
            <a:ext cx="146559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dist" eaLnBrk="1" hangingPunct="1">
              <a:spcBef>
                <a:spcPct val="0"/>
              </a:spcBef>
              <a:buFontTx/>
              <a:buNone/>
            </a:pPr>
            <a:r>
              <a:rPr lang="zh-CN" altLang="en-US" sz="4400" b="1">
                <a:solidFill>
                  <a:srgbClr val="C00000"/>
                </a:solidFill>
                <a:latin typeface="微软雅黑" panose="020B0503020204020204" charset="-122"/>
                <a:ea typeface="微软雅黑" panose="020B0503020204020204" charset="-122"/>
              </a:rPr>
              <a:t>目录</a:t>
            </a:r>
          </a:p>
        </p:txBody>
      </p:sp>
      <p:sp>
        <p:nvSpPr>
          <p:cNvPr id="32" name="TextBox 9"/>
          <p:cNvSpPr txBox="1">
            <a:spLocks noChangeArrowheads="1"/>
          </p:cNvSpPr>
          <p:nvPr/>
        </p:nvSpPr>
        <p:spPr bwMode="auto">
          <a:xfrm>
            <a:off x="2395680" y="3679875"/>
            <a:ext cx="14655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dist" eaLnBrk="1" hangingPunct="1">
              <a:spcBef>
                <a:spcPct val="0"/>
              </a:spcBef>
              <a:buFontTx/>
              <a:buNone/>
            </a:pPr>
            <a:r>
              <a:rPr lang="en-US" altLang="zh-CN" sz="1800">
                <a:solidFill>
                  <a:srgbClr val="C00000"/>
                </a:solidFill>
                <a:latin typeface="微软雅黑" panose="020B0503020204020204" charset="-122"/>
                <a:ea typeface="微软雅黑" panose="020B0503020204020204" charset="-122"/>
              </a:rPr>
              <a:t>CONTENTS</a:t>
            </a:r>
            <a:endParaRPr lang="zh-CN" altLang="en-US" sz="1800">
              <a:solidFill>
                <a:srgbClr val="C00000"/>
              </a:solidFill>
              <a:latin typeface="微软雅黑" panose="020B0503020204020204" charset="-122"/>
              <a:ea typeface="微软雅黑" panose="020B0503020204020204" charset="-122"/>
            </a:endParaRPr>
          </a:p>
        </p:txBody>
      </p:sp>
      <p:pic>
        <p:nvPicPr>
          <p:cNvPr id="33" name="Picture 3" descr="C:\Users\Administrator\Desktop\2.png"/>
          <p:cNvPicPr>
            <a:picLocks noChangeAspect="1" noChangeArrowheads="1"/>
          </p:cNvPicPr>
          <p:nvPr/>
        </p:nvPicPr>
        <p:blipFill>
          <a:blip r:embed="rId4"/>
          <a:stretch>
            <a:fillRect/>
          </a:stretch>
        </p:blipFill>
        <p:spPr bwMode="auto">
          <a:xfrm flipH="1">
            <a:off x="0" y="5517233"/>
            <a:ext cx="12192000" cy="134076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anim calcmode="lin" valueType="num">
                                      <p:cBhvr>
                                        <p:cTn id="10" dur="500" fill="hold"/>
                                        <p:tgtEl>
                                          <p:spTgt spid="31"/>
                                        </p:tgtEl>
                                        <p:attrNameLst>
                                          <p:attrName>ppt_x</p:attrName>
                                        </p:attrNameLst>
                                      </p:cBhvr>
                                      <p:tavLst>
                                        <p:tav tm="0">
                                          <p:val>
                                            <p:fltVal val="0.5"/>
                                          </p:val>
                                        </p:tav>
                                        <p:tav tm="100000">
                                          <p:val>
                                            <p:strVal val="#ppt_x"/>
                                          </p:val>
                                        </p:tav>
                                      </p:tavLst>
                                    </p:anim>
                                    <p:anim calcmode="lin" valueType="num">
                                      <p:cBhvr>
                                        <p:cTn id="11" dur="500" fill="hold"/>
                                        <p:tgtEl>
                                          <p:spTgt spid="31"/>
                                        </p:tgtEl>
                                        <p:attrNameLst>
                                          <p:attrName>ppt_y</p:attrName>
                                        </p:attrNameLst>
                                      </p:cBhvr>
                                      <p:tavLst>
                                        <p:tav tm="0">
                                          <p:val>
                                            <p:fltVal val="0.5"/>
                                          </p:val>
                                        </p:tav>
                                        <p:tav tm="100000">
                                          <p:val>
                                            <p:strVal val="#ppt_y"/>
                                          </p:val>
                                        </p:tav>
                                      </p:tavLst>
                                    </p:anim>
                                  </p:childTnLst>
                                </p:cTn>
                              </p:par>
                              <p:par>
                                <p:cTn id="12" presetID="53" presetClass="entr" presetSubtype="16"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ppt_w</p:attrName>
                                        </p:attrNameLst>
                                      </p:cBhvr>
                                      <p:tavLst>
                                        <p:tav tm="0">
                                          <p:val>
                                            <p:fltVal val="0"/>
                                          </p:val>
                                        </p:tav>
                                        <p:tav tm="100000">
                                          <p:val>
                                            <p:strVal val="#ppt_w"/>
                                          </p:val>
                                        </p:tav>
                                      </p:tavLst>
                                    </p:anim>
                                    <p:anim calcmode="lin" valueType="num">
                                      <p:cBhvr>
                                        <p:cTn id="15" dur="500" fill="hold"/>
                                        <p:tgtEl>
                                          <p:spTgt spid="32"/>
                                        </p:tgtEl>
                                        <p:attrNameLst>
                                          <p:attrName>ppt_h</p:attrName>
                                        </p:attrNameLst>
                                      </p:cBhvr>
                                      <p:tavLst>
                                        <p:tav tm="0">
                                          <p:val>
                                            <p:fltVal val="0"/>
                                          </p:val>
                                        </p:tav>
                                        <p:tav tm="100000">
                                          <p:val>
                                            <p:strVal val="#ppt_h"/>
                                          </p:val>
                                        </p:tav>
                                      </p:tavLst>
                                    </p:anim>
                                    <p:animEffect transition="in" filter="fade">
                                      <p:cBhvr>
                                        <p:cTn id="16" dur="500"/>
                                        <p:tgtEl>
                                          <p:spTgt spid="32"/>
                                        </p:tgtEl>
                                      </p:cBhvr>
                                    </p:animEffect>
                                    <p:anim calcmode="lin" valueType="num">
                                      <p:cBhvr>
                                        <p:cTn id="17" dur="500" fill="hold"/>
                                        <p:tgtEl>
                                          <p:spTgt spid="32"/>
                                        </p:tgtEl>
                                        <p:attrNameLst>
                                          <p:attrName>ppt_x</p:attrName>
                                        </p:attrNameLst>
                                      </p:cBhvr>
                                      <p:tavLst>
                                        <p:tav tm="0">
                                          <p:val>
                                            <p:fltVal val="0.5"/>
                                          </p:val>
                                        </p:tav>
                                        <p:tav tm="100000">
                                          <p:val>
                                            <p:strVal val="#ppt_x"/>
                                          </p:val>
                                        </p:tav>
                                      </p:tavLst>
                                    </p:anim>
                                    <p:anim calcmode="lin" valueType="num">
                                      <p:cBhvr>
                                        <p:cTn id="18" dur="500" fill="hold"/>
                                        <p:tgtEl>
                                          <p:spTgt spid="32"/>
                                        </p:tgtEl>
                                        <p:attrNameLst>
                                          <p:attrName>ppt_y</p:attrName>
                                        </p:attrNameLst>
                                      </p:cBhvr>
                                      <p:tavLst>
                                        <p:tav tm="0">
                                          <p:val>
                                            <p:fltVal val="0.5"/>
                                          </p:val>
                                        </p:tav>
                                        <p:tav tm="100000">
                                          <p:val>
                                            <p:strVal val="#ppt_y"/>
                                          </p:val>
                                        </p:tav>
                                      </p:tavLst>
                                    </p:anim>
                                  </p:childTnLst>
                                </p:cTn>
                              </p:par>
                              <p:par>
                                <p:cTn id="19" presetID="53" presetClass="entr" presetSubtype="16"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anim calcmode="lin" valueType="num">
                                      <p:cBhvr>
                                        <p:cTn id="24" dur="500" fill="hold"/>
                                        <p:tgtEl>
                                          <p:spTgt spid="6"/>
                                        </p:tgtEl>
                                        <p:attrNameLst>
                                          <p:attrName>ppt_x</p:attrName>
                                        </p:attrNameLst>
                                      </p:cBhvr>
                                      <p:tavLst>
                                        <p:tav tm="0">
                                          <p:val>
                                            <p:fltVal val="0.5"/>
                                          </p:val>
                                        </p:tav>
                                        <p:tav tm="100000">
                                          <p:val>
                                            <p:strVal val="#ppt_x"/>
                                          </p:val>
                                        </p:tav>
                                      </p:tavLst>
                                    </p:anim>
                                    <p:anim calcmode="lin" valueType="num">
                                      <p:cBhvr>
                                        <p:cTn id="25" dur="500" fill="hold"/>
                                        <p:tgtEl>
                                          <p:spTgt spid="6"/>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300" fill="hold"/>
                                        <p:tgtEl>
                                          <p:spTgt spid="3"/>
                                        </p:tgtEl>
                                        <p:attrNameLst>
                                          <p:attrName>ppt_w</p:attrName>
                                        </p:attrNameLst>
                                      </p:cBhvr>
                                      <p:tavLst>
                                        <p:tav tm="0">
                                          <p:val>
                                            <p:fltVal val="0"/>
                                          </p:val>
                                        </p:tav>
                                        <p:tav tm="100000">
                                          <p:val>
                                            <p:strVal val="#ppt_w"/>
                                          </p:val>
                                        </p:tav>
                                      </p:tavLst>
                                    </p:anim>
                                    <p:anim calcmode="lin" valueType="num">
                                      <p:cBhvr>
                                        <p:cTn id="30" dur="300" fill="hold"/>
                                        <p:tgtEl>
                                          <p:spTgt spid="3"/>
                                        </p:tgtEl>
                                        <p:attrNameLst>
                                          <p:attrName>ppt_h</p:attrName>
                                        </p:attrNameLst>
                                      </p:cBhvr>
                                      <p:tavLst>
                                        <p:tav tm="0">
                                          <p:val>
                                            <p:fltVal val="0"/>
                                          </p:val>
                                        </p:tav>
                                        <p:tav tm="100000">
                                          <p:val>
                                            <p:strVal val="#ppt_h"/>
                                          </p:val>
                                        </p:tav>
                                      </p:tavLst>
                                    </p:anim>
                                    <p:animEffect transition="in" filter="fade">
                                      <p:cBhvr>
                                        <p:cTn id="31" dur="300"/>
                                        <p:tgtEl>
                                          <p:spTgt spid="3"/>
                                        </p:tgtEl>
                                      </p:cBhvr>
                                    </p:animEffect>
                                  </p:childTnLst>
                                </p:cTn>
                              </p:par>
                              <p:par>
                                <p:cTn id="32" presetID="53" presetClass="entr" presetSubtype="16"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300" fill="hold"/>
                                        <p:tgtEl>
                                          <p:spTgt spid="5"/>
                                        </p:tgtEl>
                                        <p:attrNameLst>
                                          <p:attrName>ppt_w</p:attrName>
                                        </p:attrNameLst>
                                      </p:cBhvr>
                                      <p:tavLst>
                                        <p:tav tm="0">
                                          <p:val>
                                            <p:fltVal val="0"/>
                                          </p:val>
                                        </p:tav>
                                        <p:tav tm="100000">
                                          <p:val>
                                            <p:strVal val="#ppt_w"/>
                                          </p:val>
                                        </p:tav>
                                      </p:tavLst>
                                    </p:anim>
                                    <p:anim calcmode="lin" valueType="num">
                                      <p:cBhvr>
                                        <p:cTn id="35" dur="300" fill="hold"/>
                                        <p:tgtEl>
                                          <p:spTgt spid="5"/>
                                        </p:tgtEl>
                                        <p:attrNameLst>
                                          <p:attrName>ppt_h</p:attrName>
                                        </p:attrNameLst>
                                      </p:cBhvr>
                                      <p:tavLst>
                                        <p:tav tm="0">
                                          <p:val>
                                            <p:fltVal val="0"/>
                                          </p:val>
                                        </p:tav>
                                        <p:tav tm="100000">
                                          <p:val>
                                            <p:strVal val="#ppt_h"/>
                                          </p:val>
                                        </p:tav>
                                      </p:tavLst>
                                    </p:anim>
                                    <p:animEffect transition="in" filter="fade">
                                      <p:cBhvr>
                                        <p:cTn id="36" dur="300"/>
                                        <p:tgtEl>
                                          <p:spTgt spid="5"/>
                                        </p:tgtEl>
                                      </p:cBhvr>
                                    </p:animEffect>
                                  </p:childTnLst>
                                </p:cTn>
                              </p:par>
                              <p:par>
                                <p:cTn id="37" presetID="53" presetClass="entr" presetSubtype="16"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300" fill="hold"/>
                                        <p:tgtEl>
                                          <p:spTgt spid="10"/>
                                        </p:tgtEl>
                                        <p:attrNameLst>
                                          <p:attrName>ppt_w</p:attrName>
                                        </p:attrNameLst>
                                      </p:cBhvr>
                                      <p:tavLst>
                                        <p:tav tm="0">
                                          <p:val>
                                            <p:fltVal val="0"/>
                                          </p:val>
                                        </p:tav>
                                        <p:tav tm="100000">
                                          <p:val>
                                            <p:strVal val="#ppt_w"/>
                                          </p:val>
                                        </p:tav>
                                      </p:tavLst>
                                    </p:anim>
                                    <p:anim calcmode="lin" valueType="num">
                                      <p:cBhvr>
                                        <p:cTn id="40" dur="300" fill="hold"/>
                                        <p:tgtEl>
                                          <p:spTgt spid="10"/>
                                        </p:tgtEl>
                                        <p:attrNameLst>
                                          <p:attrName>ppt_h</p:attrName>
                                        </p:attrNameLst>
                                      </p:cBhvr>
                                      <p:tavLst>
                                        <p:tav tm="0">
                                          <p:val>
                                            <p:fltVal val="0"/>
                                          </p:val>
                                        </p:tav>
                                        <p:tav tm="100000">
                                          <p:val>
                                            <p:strVal val="#ppt_h"/>
                                          </p:val>
                                        </p:tav>
                                      </p:tavLst>
                                    </p:anim>
                                    <p:animEffect transition="in" filter="fade">
                                      <p:cBhvr>
                                        <p:cTn id="41" dur="300"/>
                                        <p:tgtEl>
                                          <p:spTgt spid="10"/>
                                        </p:tgtEl>
                                      </p:cBhvr>
                                    </p:animEffect>
                                  </p:childTnLst>
                                </p:cTn>
                              </p:par>
                              <p:par>
                                <p:cTn id="42" presetID="53" presetClass="entr" presetSubtype="16"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300" fill="hold"/>
                                        <p:tgtEl>
                                          <p:spTgt spid="16"/>
                                        </p:tgtEl>
                                        <p:attrNameLst>
                                          <p:attrName>ppt_w</p:attrName>
                                        </p:attrNameLst>
                                      </p:cBhvr>
                                      <p:tavLst>
                                        <p:tav tm="0">
                                          <p:val>
                                            <p:fltVal val="0"/>
                                          </p:val>
                                        </p:tav>
                                        <p:tav tm="100000">
                                          <p:val>
                                            <p:strVal val="#ppt_w"/>
                                          </p:val>
                                        </p:tav>
                                      </p:tavLst>
                                    </p:anim>
                                    <p:anim calcmode="lin" valueType="num">
                                      <p:cBhvr>
                                        <p:cTn id="45" dur="300" fill="hold"/>
                                        <p:tgtEl>
                                          <p:spTgt spid="16"/>
                                        </p:tgtEl>
                                        <p:attrNameLst>
                                          <p:attrName>ppt_h</p:attrName>
                                        </p:attrNameLst>
                                      </p:cBhvr>
                                      <p:tavLst>
                                        <p:tav tm="0">
                                          <p:val>
                                            <p:fltVal val="0"/>
                                          </p:val>
                                        </p:tav>
                                        <p:tav tm="100000">
                                          <p:val>
                                            <p:strVal val="#ppt_h"/>
                                          </p:val>
                                        </p:tav>
                                      </p:tavLst>
                                    </p:anim>
                                    <p:animEffect transition="in" filter="fade">
                                      <p:cBhvr>
                                        <p:cTn id="46" dur="300"/>
                                        <p:tgtEl>
                                          <p:spTgt spid="16"/>
                                        </p:tgtEl>
                                      </p:cBhvr>
                                    </p:animEffect>
                                  </p:childTnLst>
                                </p:cTn>
                              </p:par>
                              <p:par>
                                <p:cTn id="47" presetID="12" presetClass="entr" presetSubtype="8" fill="hold" nodeType="withEffect">
                                  <p:stCondLst>
                                    <p:cond delay="30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p:tgtEl>
                                          <p:spTgt spid="2"/>
                                        </p:tgtEl>
                                        <p:attrNameLst>
                                          <p:attrName>ppt_x</p:attrName>
                                        </p:attrNameLst>
                                      </p:cBhvr>
                                      <p:tavLst>
                                        <p:tav tm="0">
                                          <p:val>
                                            <p:strVal val="#ppt_x-#ppt_w*1.125000"/>
                                          </p:val>
                                        </p:tav>
                                        <p:tav tm="100000">
                                          <p:val>
                                            <p:strVal val="#ppt_x"/>
                                          </p:val>
                                        </p:tav>
                                      </p:tavLst>
                                    </p:anim>
                                    <p:animEffect transition="in" filter="wipe(right)">
                                      <p:cBhvr>
                                        <p:cTn id="50" dur="500"/>
                                        <p:tgtEl>
                                          <p:spTgt spid="2"/>
                                        </p:tgtEl>
                                      </p:cBhvr>
                                    </p:animEffect>
                                  </p:childTnLst>
                                </p:cTn>
                              </p:par>
                              <p:par>
                                <p:cTn id="51" presetID="12" presetClass="entr" presetSubtype="8" fill="hold" nodeType="withEffect">
                                  <p:stCondLst>
                                    <p:cond delay="30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p:tgtEl>
                                          <p:spTgt spid="4"/>
                                        </p:tgtEl>
                                        <p:attrNameLst>
                                          <p:attrName>ppt_x</p:attrName>
                                        </p:attrNameLst>
                                      </p:cBhvr>
                                      <p:tavLst>
                                        <p:tav tm="0">
                                          <p:val>
                                            <p:strVal val="#ppt_x-#ppt_w*1.125000"/>
                                          </p:val>
                                        </p:tav>
                                        <p:tav tm="100000">
                                          <p:val>
                                            <p:strVal val="#ppt_x"/>
                                          </p:val>
                                        </p:tav>
                                      </p:tavLst>
                                    </p:anim>
                                    <p:animEffect transition="in" filter="wipe(right)">
                                      <p:cBhvr>
                                        <p:cTn id="54" dur="500"/>
                                        <p:tgtEl>
                                          <p:spTgt spid="4"/>
                                        </p:tgtEl>
                                      </p:cBhvr>
                                    </p:animEffect>
                                  </p:childTnLst>
                                </p:cTn>
                              </p:par>
                              <p:par>
                                <p:cTn id="55" presetID="12" presetClass="entr" presetSubtype="8" fill="hold" nodeType="withEffect">
                                  <p:stCondLst>
                                    <p:cond delay="30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p:tgtEl>
                                          <p:spTgt spid="7"/>
                                        </p:tgtEl>
                                        <p:attrNameLst>
                                          <p:attrName>ppt_x</p:attrName>
                                        </p:attrNameLst>
                                      </p:cBhvr>
                                      <p:tavLst>
                                        <p:tav tm="0">
                                          <p:val>
                                            <p:strVal val="#ppt_x-#ppt_w*1.125000"/>
                                          </p:val>
                                        </p:tav>
                                        <p:tav tm="100000">
                                          <p:val>
                                            <p:strVal val="#ppt_x"/>
                                          </p:val>
                                        </p:tav>
                                      </p:tavLst>
                                    </p:anim>
                                    <p:animEffect transition="in" filter="wipe(right)">
                                      <p:cBhvr>
                                        <p:cTn id="58" dur="500"/>
                                        <p:tgtEl>
                                          <p:spTgt spid="7"/>
                                        </p:tgtEl>
                                      </p:cBhvr>
                                    </p:animEffect>
                                  </p:childTnLst>
                                </p:cTn>
                              </p:par>
                              <p:par>
                                <p:cTn id="59" presetID="12" presetClass="entr" presetSubtype="8" fill="hold" nodeType="withEffect">
                                  <p:stCondLst>
                                    <p:cond delay="30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p:tgtEl>
                                          <p:spTgt spid="13"/>
                                        </p:tgtEl>
                                        <p:attrNameLst>
                                          <p:attrName>ppt_x</p:attrName>
                                        </p:attrNameLst>
                                      </p:cBhvr>
                                      <p:tavLst>
                                        <p:tav tm="0">
                                          <p:val>
                                            <p:strVal val="#ppt_x-#ppt_w*1.125000"/>
                                          </p:val>
                                        </p:tav>
                                        <p:tav tm="100000">
                                          <p:val>
                                            <p:strVal val="#ppt_x"/>
                                          </p:val>
                                        </p:tav>
                                      </p:tavLst>
                                    </p:anim>
                                    <p:animEffect transition="in" filter="wipe(right)">
                                      <p:cBhvr>
                                        <p:cTn id="62" dur="500"/>
                                        <p:tgtEl>
                                          <p:spTgt spid="13"/>
                                        </p:tgtEl>
                                      </p:cBhvr>
                                    </p:animEffect>
                                  </p:childTnLst>
                                </p:cTn>
                              </p:par>
                            </p:childTnLst>
                          </p:cTn>
                        </p:par>
                        <p:par>
                          <p:cTn id="63" fill="hold">
                            <p:stCondLst>
                              <p:cond delay="1000"/>
                            </p:stCondLst>
                            <p:childTnLst>
                              <p:par>
                                <p:cTn id="64" presetID="22" presetClass="entr" presetSubtype="2" fill="hold" nodeType="after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right)">
                                      <p:cBhvr>
                                        <p:cTn id="66"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376" y="2851121"/>
            <a:ext cx="11161240" cy="3026151"/>
          </a:xfrm>
          <a:prstGeom prst="rect">
            <a:avLst/>
          </a:prstGeom>
          <a:solidFill>
            <a:schemeClr val="bg1">
              <a:alpha val="2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754845" y="2162285"/>
            <a:ext cx="8682310" cy="15050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952630" y="2233931"/>
            <a:ext cx="8214732" cy="1384995"/>
          </a:xfrm>
          <a:prstGeom prst="rect">
            <a:avLst/>
          </a:prstGeom>
        </p:spPr>
        <p:txBody>
          <a:bodyPr wrap="square">
            <a:spAutoFit/>
          </a:bodyPr>
          <a:lstStyle/>
          <a:p>
            <a:pPr lvl="0" algn="ctr"/>
            <a:r>
              <a:rPr lang="zh-CN" altLang="en-US" sz="2800" kern="0">
                <a:solidFill>
                  <a:schemeClr val="bg1"/>
                </a:solidFill>
                <a:ea typeface="微软雅黑" panose="020B0503020204020204" charset="-122"/>
              </a:rPr>
              <a:t>伟大斗争，伟大工程，伟大事业，伟大梦想，紧密联系、相互贯通、相互作用，其中起决定性作用的是党的建设新的伟大工程。</a:t>
            </a:r>
          </a:p>
        </p:txBody>
      </p:sp>
      <p:sp>
        <p:nvSpPr>
          <p:cNvPr id="13" name="TextBox 4"/>
          <p:cNvSpPr txBox="1"/>
          <p:nvPr/>
        </p:nvSpPr>
        <p:spPr>
          <a:xfrm>
            <a:off x="1437447" y="347333"/>
            <a:ext cx="4852610" cy="523220"/>
          </a:xfrm>
          <a:prstGeom prst="rect">
            <a:avLst/>
          </a:prstGeom>
          <a:noFill/>
        </p:spPr>
        <p:txBody>
          <a:bodyPr wrap="none" lIns="91440" tIns="45720" rIns="91440" bIns="45720" rtlCol="0">
            <a:spAutoFit/>
          </a:bodyPr>
          <a:lstStyle/>
          <a:p>
            <a:r>
              <a:rPr lang="zh-CN" altLang="en-US" sz="2800" b="1">
                <a:solidFill>
                  <a:srgbClr val="FF0000"/>
                </a:solidFill>
                <a:latin typeface="Arial" panose="020B0604020202020204" pitchFamily="34" charset="0"/>
                <a:ea typeface="微软雅黑" panose="020B0503020204020204" charset="-122"/>
                <a:sym typeface="Arial" panose="020B0604020202020204" pitchFamily="34" charset="0"/>
              </a:rPr>
              <a:t>建设取得过去工作和历史变革</a:t>
            </a:r>
          </a:p>
        </p:txBody>
      </p:sp>
      <p:sp>
        <p:nvSpPr>
          <p:cNvPr id="21" name="文本框 20"/>
          <p:cNvSpPr txBox="1"/>
          <p:nvPr/>
        </p:nvSpPr>
        <p:spPr>
          <a:xfrm>
            <a:off x="767408" y="4028558"/>
            <a:ext cx="10657184" cy="1385379"/>
          </a:xfrm>
          <a:prstGeom prst="rect">
            <a:avLst/>
          </a:prstGeom>
          <a:noFill/>
        </p:spPr>
        <p:txBody>
          <a:bodyPr wrap="square" rtlCol="0">
            <a:spAutoFit/>
          </a:bodyPr>
          <a:lstStyle/>
          <a:p>
            <a:pPr>
              <a:lnSpc>
                <a:spcPct val="150000"/>
              </a:lnSpc>
            </a:pPr>
            <a:r>
              <a:rPr lang="zh-CN" altLang="en-US" sz="1865">
                <a:solidFill>
                  <a:schemeClr val="tx1">
                    <a:lumMod val="85000"/>
                    <a:lumOff val="15000"/>
                  </a:schemeClr>
                </a:solidFill>
                <a:latin typeface="微软雅黑" panose="020B0503020204020204" charset="-122"/>
                <a:ea typeface="微软雅黑" panose="020B0503020204020204" charset="-122"/>
              </a:rPr>
              <a:t>推进伟大工程，要结合伟大斗争、伟大事业、伟大梦想的实践来进行，确保党在世界形势深刻变化的历史进程中始终走在时代前列，在应对国内外各种风险和考验的历史进程中始终成为全国人民的主心骨，在坚持和发展中国特色社会主义的历史进程中始终成为坚强领导核心。</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Freeform 5"/>
          <p:cNvSpPr/>
          <p:nvPr/>
        </p:nvSpPr>
        <p:spPr bwMode="auto">
          <a:xfrm>
            <a:off x="3719736" y="2409900"/>
            <a:ext cx="1008112" cy="1011496"/>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7">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C00000"/>
          </a:solidFill>
          <a:ln>
            <a:noFill/>
          </a:ln>
          <a:effectLst/>
        </p:spPr>
        <p:txBody>
          <a:bodyPr vert="horz" wrap="square" lIns="121920" tIns="60960" rIns="121920" bIns="60960" numCol="1" anchor="t" anchorCtr="0" compatLnSpc="1"/>
          <a:lstStyle/>
          <a:p>
            <a:endParaRPr lang="zh-CN" altLang="en-US" sz="3200">
              <a:gradFill>
                <a:gsLst>
                  <a:gs pos="0">
                    <a:prstClr val="white">
                      <a:lumMod val="95000"/>
                    </a:prstClr>
                  </a:gs>
                  <a:gs pos="100000">
                    <a:prstClr val="white"/>
                  </a:gs>
                </a:gsLst>
                <a:lin ang="5400000" scaled="0"/>
              </a:gradFill>
            </a:endParaRPr>
          </a:p>
        </p:txBody>
      </p:sp>
      <p:cxnSp>
        <p:nvCxnSpPr>
          <p:cNvPr id="102" name="直接连接符 101"/>
          <p:cNvCxnSpPr/>
          <p:nvPr/>
        </p:nvCxnSpPr>
        <p:spPr bwMode="auto">
          <a:xfrm>
            <a:off x="5214517" y="3451528"/>
            <a:ext cx="3761803" cy="0"/>
          </a:xfrm>
          <a:prstGeom prst="line">
            <a:avLst/>
          </a:prstGeom>
          <a:solidFill>
            <a:schemeClr val="accent1"/>
          </a:solidFill>
          <a:ln w="9525" cap="flat" cmpd="sng" algn="ctr">
            <a:solidFill>
              <a:srgbClr val="D1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4" name="TextBox 9"/>
          <p:cNvSpPr txBox="1"/>
          <p:nvPr/>
        </p:nvSpPr>
        <p:spPr>
          <a:xfrm>
            <a:off x="5214517" y="2445520"/>
            <a:ext cx="3185740" cy="1015608"/>
          </a:xfrm>
          <a:prstGeom prst="rect">
            <a:avLst/>
          </a:prstGeom>
          <a:noFill/>
        </p:spPr>
        <p:txBody>
          <a:bodyPr wrap="square" lIns="91388" tIns="45693" rIns="91388" bIns="45693" rtlCol="0">
            <a:spAutoFit/>
          </a:bodyPr>
          <a:lstStyle/>
          <a:p>
            <a:pPr>
              <a:defRPr/>
            </a:pPr>
            <a:r>
              <a:rPr lang="zh-CN" altLang="en-US" sz="6000" b="1">
                <a:solidFill>
                  <a:srgbClr val="C00000"/>
                </a:solidFill>
                <a:latin typeface="微软雅黑" panose="020B0503020204020204" charset="-122"/>
                <a:ea typeface="微软雅黑" panose="020B0503020204020204" charset="-122"/>
                <a:cs typeface="+mn-ea"/>
                <a:sym typeface="+mn-lt"/>
              </a:rPr>
              <a:t>第三章</a:t>
            </a:r>
          </a:p>
        </p:txBody>
      </p:sp>
      <p:sp>
        <p:nvSpPr>
          <p:cNvPr id="105" name="TextBox 9"/>
          <p:cNvSpPr txBox="1"/>
          <p:nvPr/>
        </p:nvSpPr>
        <p:spPr>
          <a:xfrm>
            <a:off x="2334196" y="3704156"/>
            <a:ext cx="7523607" cy="1446495"/>
          </a:xfrm>
          <a:prstGeom prst="rect">
            <a:avLst/>
          </a:prstGeom>
          <a:noFill/>
        </p:spPr>
        <p:txBody>
          <a:bodyPr wrap="square" lIns="91388" tIns="45693" rIns="91388" bIns="45693" rtlCol="0">
            <a:spAutoFit/>
          </a:bodyPr>
          <a:lstStyle/>
          <a:p>
            <a:pPr algn="ctr">
              <a:defRPr/>
            </a:pPr>
            <a:r>
              <a:rPr lang="zh-CN" altLang="en-US" sz="4400" b="1">
                <a:solidFill>
                  <a:srgbClr val="C00000"/>
                </a:solidFill>
                <a:latin typeface="微软雅黑" panose="020B0503020204020204" charset="-122"/>
                <a:ea typeface="微软雅黑" panose="020B0503020204020204" charset="-122"/>
                <a:cs typeface="+mn-ea"/>
                <a:sym typeface="+mn-lt"/>
              </a:rPr>
              <a:t>新时代中国特色社会主义思想和基本方略</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1000" fill="hold"/>
                                        <p:tgtEl>
                                          <p:spTgt spid="101"/>
                                        </p:tgtEl>
                                        <p:attrNameLst>
                                          <p:attrName>ppt_w</p:attrName>
                                        </p:attrNameLst>
                                      </p:cBhvr>
                                      <p:tavLst>
                                        <p:tav tm="0">
                                          <p:val>
                                            <p:fltVal val="0"/>
                                          </p:val>
                                        </p:tav>
                                        <p:tav tm="100000">
                                          <p:val>
                                            <p:strVal val="#ppt_w"/>
                                          </p:val>
                                        </p:tav>
                                      </p:tavLst>
                                    </p:anim>
                                    <p:anim calcmode="lin" valueType="num">
                                      <p:cBhvr>
                                        <p:cTn id="8" dur="1000" fill="hold"/>
                                        <p:tgtEl>
                                          <p:spTgt spid="101"/>
                                        </p:tgtEl>
                                        <p:attrNameLst>
                                          <p:attrName>ppt_h</p:attrName>
                                        </p:attrNameLst>
                                      </p:cBhvr>
                                      <p:tavLst>
                                        <p:tav tm="0">
                                          <p:val>
                                            <p:fltVal val="0"/>
                                          </p:val>
                                        </p:tav>
                                        <p:tav tm="100000">
                                          <p:val>
                                            <p:strVal val="#ppt_h"/>
                                          </p:val>
                                        </p:tav>
                                      </p:tavLst>
                                    </p:anim>
                                    <p:animEffect transition="in" filter="fade">
                                      <p:cBhvr>
                                        <p:cTn id="9" dur="1000"/>
                                        <p:tgtEl>
                                          <p:spTgt spid="101"/>
                                        </p:tgtEl>
                                      </p:cBhvr>
                                    </p:animEffect>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barn(inVertical)">
                                      <p:cBhvr>
                                        <p:cTn id="13" dur="500"/>
                                        <p:tgtEl>
                                          <p:spTgt spid="102"/>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04"/>
                                        </p:tgtEl>
                                        <p:attrNameLst>
                                          <p:attrName>style.visibility</p:attrName>
                                        </p:attrNameLst>
                                      </p:cBhvr>
                                      <p:to>
                                        <p:strVal val="visible"/>
                                      </p:to>
                                    </p:set>
                                    <p:anim calcmode="lin" valueType="num">
                                      <p:cBhvr>
                                        <p:cTn id="17" dur="500" fill="hold"/>
                                        <p:tgtEl>
                                          <p:spTgt spid="10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04"/>
                                        </p:tgtEl>
                                        <p:attrNameLst>
                                          <p:attrName>ppt_y</p:attrName>
                                        </p:attrNameLst>
                                      </p:cBhvr>
                                      <p:tavLst>
                                        <p:tav tm="0">
                                          <p:val>
                                            <p:strVal val="#ppt_y"/>
                                          </p:val>
                                        </p:tav>
                                        <p:tav tm="100000">
                                          <p:val>
                                            <p:strVal val="#ppt_y"/>
                                          </p:val>
                                        </p:tav>
                                      </p:tavLst>
                                    </p:anim>
                                    <p:anim calcmode="lin" valueType="num">
                                      <p:cBhvr>
                                        <p:cTn id="19" dur="500" fill="hold"/>
                                        <p:tgtEl>
                                          <p:spTgt spid="10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0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04"/>
                                        </p:tgtEl>
                                      </p:cBhvr>
                                    </p:animEffect>
                                  </p:childTnLst>
                                </p:cTn>
                              </p:par>
                            </p:childTnLst>
                          </p:cTn>
                        </p:par>
                        <p:par>
                          <p:cTn id="22" fill="hold">
                            <p:stCondLst>
                              <p:cond delay="2099"/>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105"/>
                                        </p:tgtEl>
                                        <p:attrNameLst>
                                          <p:attrName>style.visibility</p:attrName>
                                        </p:attrNameLst>
                                      </p:cBhvr>
                                      <p:to>
                                        <p:strVal val="visible"/>
                                      </p:to>
                                    </p:set>
                                    <p:anim calcmode="lin" valueType="num">
                                      <p:cBhvr>
                                        <p:cTn id="25" dur="5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05"/>
                                        </p:tgtEl>
                                        <p:attrNameLst>
                                          <p:attrName>ppt_y</p:attrName>
                                        </p:attrNameLst>
                                      </p:cBhvr>
                                      <p:tavLst>
                                        <p:tav tm="0">
                                          <p:val>
                                            <p:strVal val="#ppt_y"/>
                                          </p:val>
                                        </p:tav>
                                        <p:tav tm="100000">
                                          <p:val>
                                            <p:strVal val="#ppt_y"/>
                                          </p:val>
                                        </p:tav>
                                      </p:tavLst>
                                    </p:anim>
                                    <p:anim calcmode="lin" valueType="num">
                                      <p:cBhvr>
                                        <p:cTn id="27" dur="5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4" grpId="0"/>
      <p:bldP spid="10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bwMode="auto">
          <a:xfrm>
            <a:off x="4511824" y="2060848"/>
            <a:ext cx="6768752" cy="576064"/>
          </a:xfrm>
          <a:prstGeom prst="roundRect">
            <a:avLst>
              <a:gd name="adj" fmla="val 50000"/>
            </a:avLst>
          </a:prstGeom>
          <a:gradFill>
            <a:gsLst>
              <a:gs pos="89000">
                <a:srgbClr val="C00000"/>
              </a:gs>
              <a:gs pos="35000">
                <a:srgbClr val="FF3300"/>
              </a:gs>
            </a:gsLst>
            <a:lin ang="5400000" scaled="1"/>
          </a:gradFill>
          <a:ln w="25400" cap="flat" cmpd="sng" algn="ctr">
            <a:gradFill flip="none" rotWithShape="1">
              <a:gsLst>
                <a:gs pos="0">
                  <a:srgbClr val="FFF200"/>
                </a:gs>
                <a:gs pos="45000">
                  <a:srgbClr val="FF7A00"/>
                </a:gs>
                <a:gs pos="70000">
                  <a:srgbClr val="FF0300"/>
                </a:gs>
                <a:gs pos="100000">
                  <a:srgbClr val="4D0808"/>
                </a:gs>
              </a:gsLst>
              <a:lin ang="8100000" scaled="1"/>
            </a:gradFill>
            <a:prstDash val="solid"/>
          </a:ln>
          <a:effectLst>
            <a:reflection blurRad="6350" stA="52000" endA="300" endPos="35000" dir="5400000" sy="-100000" algn="bl" rotWithShape="0"/>
          </a:effectLst>
        </p:spPr>
        <p:txBody>
          <a:bodyPr anchor="ctr"/>
          <a:lstStyle/>
          <a:p>
            <a:pPr algn="ctr" defTabSz="914400">
              <a:defRPr/>
            </a:pPr>
            <a:endParaRPr lang="zh-CN" altLang="en-US" sz="4000" b="1" kern="0">
              <a:solidFill>
                <a:srgbClr val="F8F8F8"/>
              </a:solidFill>
              <a:latin typeface="微软雅黑" panose="020B0503020204020204" charset="-122"/>
              <a:ea typeface="微软雅黑" panose="020B0503020204020204" charset="-122"/>
            </a:endParaRPr>
          </a:p>
        </p:txBody>
      </p:sp>
      <p:sp>
        <p:nvSpPr>
          <p:cNvPr id="17" name="Rectangle 3"/>
          <p:cNvSpPr txBox="1">
            <a:spLocks noChangeArrowheads="1"/>
          </p:cNvSpPr>
          <p:nvPr/>
        </p:nvSpPr>
        <p:spPr>
          <a:xfrm>
            <a:off x="4439816" y="2909360"/>
            <a:ext cx="6875458" cy="2869786"/>
          </a:xfrm>
          <a:prstGeom prst="rect">
            <a:avLst/>
          </a:prstGeom>
          <a:solidFill>
            <a:schemeClr val="bg1">
              <a:alpha val="15000"/>
            </a:schemeClr>
          </a:solidFill>
          <a:ln>
            <a:solidFill>
              <a:srgbClr val="C0000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zh-CN" altLang="en-US" sz="1600" b="1">
                <a:solidFill>
                  <a:srgbClr val="C00000"/>
                </a:solidFill>
                <a:latin typeface="微软雅黑" panose="020B0503020204020204" charset="-122"/>
                <a:ea typeface="微软雅黑" panose="020B0503020204020204" charset="-122"/>
                <a:cs typeface="Times New Roman" panose="02020603050405020304" pitchFamily="18" charset="0"/>
              </a:rPr>
              <a:t>中国特色社会主义是改革开放以来党的全部理论和实践的主题</a:t>
            </a:r>
            <a:r>
              <a:rPr lang="zh-CN" altLang="en-US" sz="1400">
                <a:solidFill>
                  <a:srgbClr val="591300"/>
                </a:solidFill>
                <a:latin typeface="微软雅黑" panose="020B0503020204020204" charset="-122"/>
                <a:ea typeface="微软雅黑" panose="020B0503020204020204" charset="-122"/>
                <a:cs typeface="Times New Roman" panose="02020603050405020304" pitchFamily="18" charset="0"/>
              </a:rPr>
              <a:t>，</a:t>
            </a:r>
            <a:r>
              <a:rPr lang="zh-CN" altLang="en-US" sz="1400">
                <a:solidFill>
                  <a:schemeClr val="tx1">
                    <a:lumMod val="85000"/>
                    <a:lumOff val="15000"/>
                  </a:schemeClr>
                </a:solidFill>
                <a:latin typeface="微软雅黑" panose="020B0503020204020204" charset="-122"/>
                <a:ea typeface="微软雅黑" panose="020B0503020204020204" charset="-122"/>
                <a:cs typeface="Times New Roman" panose="02020603050405020304" pitchFamily="18" charset="0"/>
              </a:rPr>
              <a:t>是党和人民历尽千辛万苦、付出巨大代价取得的根本成就。中国特色社会主义道路是实现社会主义现代化、创造人民美好生活的必由之路，中国特色社会主义理论体系是指导党和人民实现中华民族伟大复兴的正确理论，中国特色社会主义制度是当代中国发展进步的根本制度保障，中国特色社会主义文化是激励全党全国各族人民奋勇前进的强大精神力量。全党要更加自觉地增强道路自信、理论自信、制度自信、文化自信，既不走封闭僵化的老路，也不走改旗易帜的邪路，保持政治定力，坚持实干兴邦，始终坚持和发展中国特色社会主义。</a:t>
            </a:r>
          </a:p>
        </p:txBody>
      </p:sp>
      <p:sp>
        <p:nvSpPr>
          <p:cNvPr id="8" name="TextBox 4"/>
          <p:cNvSpPr txBox="1"/>
          <p:nvPr/>
        </p:nvSpPr>
        <p:spPr>
          <a:xfrm>
            <a:off x="1437447" y="347333"/>
            <a:ext cx="6647974" cy="523220"/>
          </a:xfrm>
          <a:prstGeom prst="rect">
            <a:avLst/>
          </a:prstGeom>
          <a:noFill/>
        </p:spPr>
        <p:txBody>
          <a:bodyPr wrap="none" lIns="91440" tIns="45720" rIns="91440" bIns="45720" rtlCol="0">
            <a:spAutoFit/>
          </a:bodyPr>
          <a:lstStyle/>
          <a:p>
            <a:r>
              <a:rPr lang="zh-CN" altLang="en-US" sz="2800" b="1">
                <a:solidFill>
                  <a:srgbClr val="FF0000"/>
                </a:solidFill>
                <a:latin typeface="Arial" panose="020B0604020202020204" pitchFamily="34" charset="0"/>
                <a:ea typeface="微软雅黑" panose="020B0503020204020204" charset="-122"/>
                <a:sym typeface="Arial" panose="020B0604020202020204" pitchFamily="34" charset="0"/>
              </a:rPr>
              <a:t>新时代中国特色社会主义思想和基本方略</a:t>
            </a:r>
          </a:p>
        </p:txBody>
      </p:sp>
      <p:sp>
        <p:nvSpPr>
          <p:cNvPr id="12" name="矩形 11"/>
          <p:cNvSpPr/>
          <p:nvPr/>
        </p:nvSpPr>
        <p:spPr>
          <a:xfrm>
            <a:off x="5663951" y="2197196"/>
            <a:ext cx="4031873" cy="400111"/>
          </a:xfrm>
          <a:prstGeom prst="rect">
            <a:avLst/>
          </a:prstGeom>
          <a:noFill/>
        </p:spPr>
        <p:txBody>
          <a:bodyPr wrap="none">
            <a:spAutoFit/>
          </a:bodyPr>
          <a:lstStyle/>
          <a:p>
            <a:pPr lvl="0" algn="ctr"/>
            <a:r>
              <a:rPr lang="zh-CN" altLang="en-US" sz="2000" b="1" kern="0">
                <a:gradFill flip="none" rotWithShape="1">
                  <a:gsLst>
                    <a:gs pos="0">
                      <a:schemeClr val="bg1"/>
                    </a:gs>
                    <a:gs pos="100000">
                      <a:srgbClr val="FFFF53"/>
                    </a:gs>
                  </a:gsLst>
                  <a:lin ang="5400000" scaled="0"/>
                </a:gradFill>
                <a:ea typeface="微软雅黑" panose="020B0503020204020204" charset="-122"/>
              </a:rPr>
              <a:t>实现伟大梦想，必须推进伟大事业</a:t>
            </a:r>
          </a:p>
        </p:txBody>
      </p:sp>
      <p:pic>
        <p:nvPicPr>
          <p:cNvPr id="13" name="图片 4" descr="图片包含 节肢动物, 无脊椎动物, 深色, 螃蟹&#10;&#10;已生成极高可信度的说明"/>
          <p:cNvPicPr>
            <a:picLocks noChangeAspect="1"/>
          </p:cNvPicPr>
          <p:nvPr/>
        </p:nvPicPr>
        <p:blipFill>
          <a:blip r:embed="rId3"/>
          <a:stretch>
            <a:fillRect/>
          </a:stretch>
        </p:blipFill>
        <p:spPr bwMode="auto">
          <a:xfrm>
            <a:off x="0" y="2852936"/>
            <a:ext cx="3947043" cy="248061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bwMode="auto">
          <a:xfrm>
            <a:off x="695400" y="1844824"/>
            <a:ext cx="3456384" cy="576064"/>
          </a:xfrm>
          <a:prstGeom prst="roundRect">
            <a:avLst>
              <a:gd name="adj" fmla="val 50000"/>
            </a:avLst>
          </a:prstGeom>
          <a:gradFill>
            <a:gsLst>
              <a:gs pos="89000">
                <a:srgbClr val="C00000"/>
              </a:gs>
              <a:gs pos="35000">
                <a:srgbClr val="FF3300"/>
              </a:gs>
            </a:gsLst>
            <a:lin ang="5400000" scaled="1"/>
          </a:gradFill>
          <a:ln w="25400" cap="flat" cmpd="sng" algn="ctr">
            <a:gradFill flip="none" rotWithShape="1">
              <a:gsLst>
                <a:gs pos="0">
                  <a:srgbClr val="FFF200"/>
                </a:gs>
                <a:gs pos="45000">
                  <a:srgbClr val="FF7A00"/>
                </a:gs>
                <a:gs pos="70000">
                  <a:srgbClr val="FF0300"/>
                </a:gs>
                <a:gs pos="100000">
                  <a:srgbClr val="4D0808"/>
                </a:gs>
              </a:gsLst>
              <a:lin ang="8100000" scaled="1"/>
            </a:gradFill>
            <a:prstDash val="solid"/>
          </a:ln>
          <a:effectLst>
            <a:reflection blurRad="6350" stA="52000" endA="300" endPos="35000" dir="5400000" sy="-100000" algn="bl" rotWithShape="0"/>
          </a:effectLst>
        </p:spPr>
        <p:txBody>
          <a:bodyPr anchor="ctr"/>
          <a:lstStyle/>
          <a:p>
            <a:pPr algn="ctr" defTabSz="914400">
              <a:defRPr/>
            </a:pPr>
            <a:endParaRPr lang="zh-CN" altLang="en-US" sz="4000" b="1" kern="0">
              <a:solidFill>
                <a:srgbClr val="F8F8F8"/>
              </a:solidFill>
              <a:latin typeface="微软雅黑" panose="020B0503020204020204" charset="-122"/>
              <a:ea typeface="微软雅黑" panose="020B0503020204020204" charset="-122"/>
            </a:endParaRPr>
          </a:p>
        </p:txBody>
      </p:sp>
      <p:sp>
        <p:nvSpPr>
          <p:cNvPr id="10" name="Text Placeholder 59"/>
          <p:cNvSpPr txBox="1"/>
          <p:nvPr/>
        </p:nvSpPr>
        <p:spPr>
          <a:xfrm>
            <a:off x="972706" y="1665456"/>
            <a:ext cx="2804279" cy="934798"/>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spcBef>
                <a:spcPct val="0"/>
              </a:spcBef>
              <a:defRPr/>
            </a:pPr>
            <a:r>
              <a:rPr lang="zh-CN" altLang="en-US" sz="3300" b="1" spc="400">
                <a:gradFill>
                  <a:gsLst>
                    <a:gs pos="100000">
                      <a:schemeClr val="bg1"/>
                    </a:gs>
                    <a:gs pos="0">
                      <a:schemeClr val="bg1">
                        <a:lumMod val="95000"/>
                      </a:schemeClr>
                    </a:gs>
                  </a:gsLst>
                  <a:path path="circle">
                    <a:fillToRect l="100000" b="100000"/>
                  </a:path>
                </a:gradFill>
                <a:latin typeface="Impact" panose="020B0806030902050204" pitchFamily="34" charset="0"/>
                <a:ea typeface="微软雅黑" panose="020B0503020204020204" charset="-122"/>
              </a:rPr>
              <a:t>十八大以来</a:t>
            </a:r>
          </a:p>
        </p:txBody>
      </p:sp>
      <p:sp>
        <p:nvSpPr>
          <p:cNvPr id="15" name="矩形 14"/>
          <p:cNvSpPr/>
          <p:nvPr/>
        </p:nvSpPr>
        <p:spPr>
          <a:xfrm>
            <a:off x="1271464" y="2815184"/>
            <a:ext cx="9721080" cy="3278111"/>
          </a:xfrm>
          <a:prstGeom prst="rect">
            <a:avLst/>
          </a:prstGeom>
          <a:noFill/>
          <a:ln w="12700" cap="flat" cmpd="sng" algn="ctr">
            <a:solidFill>
              <a:srgbClr val="C00000"/>
            </a:solidFill>
            <a:prstDash val="solid"/>
          </a:ln>
          <a:effectLst/>
        </p:spPr>
        <p:txBody>
          <a:bodyPr rtlCol="0" anchor="ctr"/>
          <a:lstStyle/>
          <a:p>
            <a:pPr lvl="0">
              <a:lnSpc>
                <a:spcPct val="150000"/>
              </a:lnSpc>
            </a:pPr>
            <a:r>
              <a:rPr lang="zh-CN" altLang="en-US" sz="1800" kern="0">
                <a:gradFill>
                  <a:gsLst>
                    <a:gs pos="100000">
                      <a:schemeClr val="tx1">
                        <a:lumMod val="75000"/>
                        <a:lumOff val="25000"/>
                      </a:schemeClr>
                    </a:gs>
                    <a:gs pos="0">
                      <a:schemeClr val="tx1">
                        <a:lumMod val="85000"/>
                        <a:lumOff val="15000"/>
                      </a:schemeClr>
                    </a:gs>
                  </a:gsLst>
                  <a:path path="circle">
                    <a:fillToRect l="100000" b="100000"/>
                  </a:path>
                </a:gradFill>
                <a:ea typeface="微软雅黑" panose="020B0503020204020204" charset="-122"/>
              </a:rPr>
              <a:t>国内外形势变化和我国各项事业发展都给我们提出了一个重大时代课题，这就是必须从理论和实践结合上系统回答新时代坚持和发展什么样的中国特色社会主义、怎样坚持和发展中国特色社会主义，包括新时代坚持和发展中国特色社会主义的总目标、总任务、总体布局、战略布局和发展方向、发展方式、发展动力、战略步骤、外部条件、政治保证等基本问题，并且要根据新的实践对经济、政治、法治、科技、文化、教育、民生、民族、宗教、社会、生态文明、国家安全、国防和军队、“一国两制”和祖国统一、统一战线、外交、党的建设等各方面作出理论分析和政策指导，以利于更好坚持和发展中国特色社会主义。</a:t>
            </a:r>
          </a:p>
        </p:txBody>
      </p:sp>
      <p:sp>
        <p:nvSpPr>
          <p:cNvPr id="11" name="TextBox 4"/>
          <p:cNvSpPr txBox="1"/>
          <p:nvPr/>
        </p:nvSpPr>
        <p:spPr>
          <a:xfrm>
            <a:off x="1437447" y="347333"/>
            <a:ext cx="6647974" cy="523220"/>
          </a:xfrm>
          <a:prstGeom prst="rect">
            <a:avLst/>
          </a:prstGeom>
          <a:noFill/>
        </p:spPr>
        <p:txBody>
          <a:bodyPr wrap="none" lIns="91440" tIns="45720" rIns="91440" bIns="45720" rtlCol="0">
            <a:spAutoFit/>
          </a:bodyPr>
          <a:lstStyle/>
          <a:p>
            <a:r>
              <a:rPr lang="zh-CN" altLang="en-US" sz="2800" b="1">
                <a:solidFill>
                  <a:srgbClr val="FF0000"/>
                </a:solidFill>
                <a:latin typeface="Arial" panose="020B0604020202020204" pitchFamily="34" charset="0"/>
                <a:ea typeface="微软雅黑" panose="020B0503020204020204" charset="-122"/>
                <a:sym typeface="Arial" panose="020B0604020202020204" pitchFamily="34" charset="0"/>
              </a:rPr>
              <a:t>新时代中国特色社会主义思想和基本方略</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bwMode="auto">
          <a:xfrm>
            <a:off x="2351584" y="2060848"/>
            <a:ext cx="6840760" cy="576064"/>
          </a:xfrm>
          <a:prstGeom prst="roundRect">
            <a:avLst>
              <a:gd name="adj" fmla="val 50000"/>
            </a:avLst>
          </a:prstGeom>
          <a:gradFill>
            <a:gsLst>
              <a:gs pos="89000">
                <a:srgbClr val="C00000"/>
              </a:gs>
              <a:gs pos="35000">
                <a:srgbClr val="FF3300"/>
              </a:gs>
            </a:gsLst>
            <a:lin ang="5400000" scaled="1"/>
          </a:gradFill>
          <a:ln w="25400" cap="flat" cmpd="sng" algn="ctr">
            <a:gradFill flip="none" rotWithShape="1">
              <a:gsLst>
                <a:gs pos="0">
                  <a:srgbClr val="FFF200"/>
                </a:gs>
                <a:gs pos="45000">
                  <a:srgbClr val="FF7A00"/>
                </a:gs>
                <a:gs pos="70000">
                  <a:srgbClr val="FF0300"/>
                </a:gs>
                <a:gs pos="100000">
                  <a:srgbClr val="4D0808"/>
                </a:gs>
              </a:gsLst>
              <a:lin ang="8100000" scaled="1"/>
            </a:gradFill>
            <a:prstDash val="solid"/>
          </a:ln>
          <a:effectLst>
            <a:reflection blurRad="6350" stA="52000" endA="300" endPos="35000" dir="5400000" sy="-100000" algn="bl" rotWithShape="0"/>
          </a:effectLst>
        </p:spPr>
        <p:txBody>
          <a:bodyPr anchor="ctr"/>
          <a:lstStyle/>
          <a:p>
            <a:pPr algn="ctr" defTabSz="914400">
              <a:defRPr/>
            </a:pPr>
            <a:endParaRPr lang="zh-CN" altLang="en-US" sz="4000" b="1" kern="0">
              <a:solidFill>
                <a:srgbClr val="F8F8F8"/>
              </a:solidFill>
              <a:latin typeface="微软雅黑" panose="020B0503020204020204" charset="-122"/>
              <a:ea typeface="微软雅黑" panose="020B0503020204020204" charset="-122"/>
            </a:endParaRPr>
          </a:p>
        </p:txBody>
      </p:sp>
      <p:sp>
        <p:nvSpPr>
          <p:cNvPr id="4" name="矩形 3"/>
          <p:cNvSpPr/>
          <p:nvPr/>
        </p:nvSpPr>
        <p:spPr>
          <a:xfrm>
            <a:off x="934576" y="2946671"/>
            <a:ext cx="10657182" cy="3026151"/>
          </a:xfrm>
          <a:prstGeom prst="rect">
            <a:avLst/>
          </a:prstGeom>
          <a:solidFill>
            <a:schemeClr val="bg1">
              <a:alpha val="2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179418" y="2054333"/>
            <a:ext cx="4288353" cy="584775"/>
          </a:xfrm>
          <a:prstGeom prst="rect">
            <a:avLst/>
          </a:prstGeom>
          <a:noFill/>
        </p:spPr>
        <p:txBody>
          <a:bodyPr wrap="none">
            <a:spAutoFit/>
          </a:bodyPr>
          <a:lstStyle/>
          <a:p>
            <a:pPr lvl="0" algn="ctr"/>
            <a:r>
              <a:rPr lang="zh-CN" altLang="en-US" sz="3200" b="1" kern="0">
                <a:gradFill flip="none" rotWithShape="1">
                  <a:gsLst>
                    <a:gs pos="0">
                      <a:schemeClr val="bg1"/>
                    </a:gs>
                    <a:gs pos="100000">
                      <a:srgbClr val="FFFF53"/>
                    </a:gs>
                  </a:gsLst>
                  <a:lin ang="5400000" scaled="0"/>
                </a:gradFill>
                <a:ea typeface="微软雅黑" panose="020B0503020204020204" charset="-122"/>
              </a:rPr>
              <a:t>围绕这个重大时代课题</a:t>
            </a:r>
          </a:p>
        </p:txBody>
      </p:sp>
      <p:sp>
        <p:nvSpPr>
          <p:cNvPr id="13" name="TextBox 4"/>
          <p:cNvSpPr txBox="1"/>
          <p:nvPr/>
        </p:nvSpPr>
        <p:spPr>
          <a:xfrm>
            <a:off x="1437447" y="347333"/>
            <a:ext cx="4852610" cy="523220"/>
          </a:xfrm>
          <a:prstGeom prst="rect">
            <a:avLst/>
          </a:prstGeom>
          <a:noFill/>
        </p:spPr>
        <p:txBody>
          <a:bodyPr wrap="none" lIns="91440" tIns="45720" rIns="91440" bIns="45720" rtlCol="0">
            <a:spAutoFit/>
          </a:bodyPr>
          <a:lstStyle/>
          <a:p>
            <a:r>
              <a:rPr lang="zh-CN" altLang="en-US" sz="2800" b="1">
                <a:solidFill>
                  <a:srgbClr val="FF0000"/>
                </a:solidFill>
                <a:latin typeface="Arial" panose="020B0604020202020204" pitchFamily="34" charset="0"/>
                <a:ea typeface="微软雅黑" panose="020B0503020204020204" charset="-122"/>
                <a:sym typeface="Arial" panose="020B0604020202020204" pitchFamily="34" charset="0"/>
              </a:rPr>
              <a:t>建设取得过去工作和历史变革</a:t>
            </a:r>
          </a:p>
        </p:txBody>
      </p:sp>
      <p:sp>
        <p:nvSpPr>
          <p:cNvPr id="21" name="文本框 20"/>
          <p:cNvSpPr txBox="1"/>
          <p:nvPr/>
        </p:nvSpPr>
        <p:spPr>
          <a:xfrm>
            <a:off x="1067607" y="3182268"/>
            <a:ext cx="10391120" cy="2308709"/>
          </a:xfrm>
          <a:prstGeom prst="rect">
            <a:avLst/>
          </a:prstGeom>
          <a:noFill/>
        </p:spPr>
        <p:txBody>
          <a:bodyPr wrap="square" rtlCol="0">
            <a:spAutoFit/>
          </a:bodyPr>
          <a:lstStyle/>
          <a:p>
            <a:pPr>
              <a:lnSpc>
                <a:spcPct val="150000"/>
              </a:lnSpc>
            </a:pPr>
            <a:r>
              <a:rPr lang="zh-CN" altLang="en-US" sz="1865">
                <a:gradFill>
                  <a:gsLst>
                    <a:gs pos="0">
                      <a:schemeClr val="tx1">
                        <a:lumMod val="75000"/>
                        <a:lumOff val="25000"/>
                      </a:schemeClr>
                    </a:gs>
                    <a:gs pos="100000">
                      <a:schemeClr val="tx1">
                        <a:lumMod val="85000"/>
                        <a:lumOff val="15000"/>
                      </a:schemeClr>
                    </a:gs>
                  </a:gsLst>
                  <a:lin ang="18900000" scaled="1"/>
                </a:gradFill>
                <a:latin typeface="微软雅黑" panose="020B0503020204020204" charset="-122"/>
                <a:ea typeface="微软雅黑" panose="020B0503020204020204" charset="-122"/>
              </a:rPr>
              <a:t>我们党坚持</a:t>
            </a:r>
            <a:r>
              <a:rPr lang="zh-CN" altLang="en-US" sz="2000" b="1">
                <a:solidFill>
                  <a:srgbClr val="C00000"/>
                </a:solidFill>
                <a:latin typeface="微软雅黑" panose="020B0503020204020204" charset="-122"/>
                <a:ea typeface="微软雅黑" panose="020B0503020204020204" charset="-122"/>
              </a:rPr>
              <a:t>以马克思列宁主义、毛泽东思想、邓小平理论、“三个代表”重要思想、科学发展观</a:t>
            </a:r>
            <a:r>
              <a:rPr lang="zh-CN" altLang="en-US" sz="1865">
                <a:gradFill>
                  <a:gsLst>
                    <a:gs pos="0">
                      <a:schemeClr val="tx1">
                        <a:lumMod val="75000"/>
                        <a:lumOff val="25000"/>
                      </a:schemeClr>
                    </a:gs>
                    <a:gs pos="100000">
                      <a:schemeClr val="tx1">
                        <a:lumMod val="85000"/>
                        <a:lumOff val="15000"/>
                      </a:schemeClr>
                    </a:gs>
                  </a:gsLst>
                  <a:lin ang="18900000" scaled="1"/>
                </a:gradFill>
                <a:latin typeface="微软雅黑" panose="020B0503020204020204" charset="-122"/>
                <a:ea typeface="微软雅黑" panose="020B0503020204020204" charset="-122"/>
              </a:rPr>
              <a:t>为指导，坚持解放思想、实事求是、与时俱进、求真务实，坚持辩证唯物主义和历史唯物主义，紧密结合新的时代条件和实践要求，以全新的视野深化对共产党执政规律、社会主义建设规律、人类社会发展规律的认识，进行艰辛理论探索，取得重大理论创新成果，形成了新时代中国特色社会主义思想。</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1415484" y="2132856"/>
            <a:ext cx="1426468" cy="611801"/>
          </a:xfrm>
          <a:prstGeom prst="roundRect">
            <a:avLst>
              <a:gd name="adj" fmla="val 50000"/>
            </a:avLst>
          </a:prstGeom>
          <a:solidFill>
            <a:srgbClr val="C00000"/>
          </a:solidFill>
          <a:ln w="12700" cap="flat" cmpd="sng" algn="ctr">
            <a:noFill/>
            <a:prstDash val="solid"/>
          </a:ln>
          <a:effectLst/>
        </p:spPr>
        <p:txBody>
          <a:bodyPr rtlCol="0" anchor="ctr"/>
          <a:lstStyle/>
          <a:p>
            <a:pPr lvl="0" algn="ctr"/>
            <a:r>
              <a:rPr lang="zh-CN" altLang="en-US" sz="3200" b="1" kern="0" spc="400">
                <a:gradFill>
                  <a:gsLst>
                    <a:gs pos="100000">
                      <a:schemeClr val="bg1"/>
                    </a:gs>
                    <a:gs pos="0">
                      <a:schemeClr val="bg1">
                        <a:lumMod val="95000"/>
                      </a:schemeClr>
                    </a:gs>
                  </a:gsLst>
                  <a:path path="circle">
                    <a:fillToRect l="100000" b="100000"/>
                  </a:path>
                </a:gradFill>
                <a:ea typeface="微软雅黑" panose="020B0503020204020204" charset="-122"/>
              </a:rPr>
              <a:t>明确</a:t>
            </a:r>
          </a:p>
        </p:txBody>
      </p:sp>
      <p:sp>
        <p:nvSpPr>
          <p:cNvPr id="13" name="矩形 12"/>
          <p:cNvSpPr/>
          <p:nvPr/>
        </p:nvSpPr>
        <p:spPr>
          <a:xfrm>
            <a:off x="3033974" y="2132857"/>
            <a:ext cx="7527036" cy="611801"/>
          </a:xfrm>
          <a:prstGeom prst="rect">
            <a:avLst/>
          </a:prstGeom>
          <a:noFill/>
          <a:ln w="12700" cap="flat" cmpd="sng" algn="ctr">
            <a:solidFill>
              <a:srgbClr val="C00000"/>
            </a:solidFill>
            <a:prstDash val="solid"/>
          </a:ln>
          <a:effectLst/>
        </p:spPr>
        <p:txBody>
          <a:bodyPr rtlCol="0" anchor="ctr"/>
          <a:lstStyle/>
          <a:p>
            <a:pPr lvl="0"/>
            <a:r>
              <a:rPr lang="zh-CN" altLang="en-US" sz="1300" kern="0">
                <a:gradFill>
                  <a:gsLst>
                    <a:gs pos="100000">
                      <a:schemeClr val="tx1">
                        <a:lumMod val="75000"/>
                        <a:lumOff val="25000"/>
                      </a:schemeClr>
                    </a:gs>
                    <a:gs pos="0">
                      <a:schemeClr val="tx1">
                        <a:lumMod val="85000"/>
                        <a:lumOff val="15000"/>
                      </a:schemeClr>
                    </a:gs>
                  </a:gsLst>
                  <a:path path="circle">
                    <a:fillToRect l="100000" b="100000"/>
                  </a:path>
                </a:gradFill>
                <a:ea typeface="微软雅黑" panose="020B0503020204020204" charset="-122"/>
              </a:rPr>
              <a:t>坚持和发展中国特色社会主义，总任务是实现社会主义现代化和中华民族伟大复兴，在全面建成小康社会的基础上，分两步走在本世纪中叶建成富强民主文明和谐美丽的社会主义现代化强国；</a:t>
            </a:r>
          </a:p>
        </p:txBody>
      </p:sp>
      <p:sp>
        <p:nvSpPr>
          <p:cNvPr id="14" name="圆角矩形 13"/>
          <p:cNvSpPr/>
          <p:nvPr/>
        </p:nvSpPr>
        <p:spPr>
          <a:xfrm>
            <a:off x="1415483" y="2961215"/>
            <a:ext cx="1426468" cy="611801"/>
          </a:xfrm>
          <a:prstGeom prst="roundRect">
            <a:avLst>
              <a:gd name="adj" fmla="val 50000"/>
            </a:avLst>
          </a:prstGeom>
          <a:solidFill>
            <a:srgbClr val="C00000"/>
          </a:solidFill>
          <a:ln w="12700" cap="flat" cmpd="sng" algn="ctr">
            <a:noFill/>
            <a:prstDash val="solid"/>
          </a:ln>
          <a:effectLst/>
        </p:spPr>
        <p:txBody>
          <a:bodyPr rtlCol="0" anchor="ctr"/>
          <a:lstStyle/>
          <a:p>
            <a:pPr lvl="0" algn="ctr"/>
            <a:r>
              <a:rPr lang="zh-CN" altLang="en-US" sz="3200" b="1" kern="0" spc="400">
                <a:gradFill>
                  <a:gsLst>
                    <a:gs pos="100000">
                      <a:schemeClr val="bg1"/>
                    </a:gs>
                    <a:gs pos="0">
                      <a:schemeClr val="bg1">
                        <a:lumMod val="95000"/>
                      </a:schemeClr>
                    </a:gs>
                  </a:gsLst>
                  <a:path path="circle">
                    <a:fillToRect l="100000" b="100000"/>
                  </a:path>
                </a:gradFill>
                <a:ea typeface="微软雅黑" panose="020B0503020204020204" charset="-122"/>
              </a:rPr>
              <a:t>明确</a:t>
            </a:r>
          </a:p>
        </p:txBody>
      </p:sp>
      <p:sp>
        <p:nvSpPr>
          <p:cNvPr id="15" name="矩形 14"/>
          <p:cNvSpPr/>
          <p:nvPr/>
        </p:nvSpPr>
        <p:spPr>
          <a:xfrm>
            <a:off x="3033972" y="2961216"/>
            <a:ext cx="7527036" cy="611801"/>
          </a:xfrm>
          <a:prstGeom prst="rect">
            <a:avLst/>
          </a:prstGeom>
          <a:noFill/>
          <a:ln w="12700" cap="flat" cmpd="sng" algn="ctr">
            <a:solidFill>
              <a:srgbClr val="C00000"/>
            </a:solidFill>
            <a:prstDash val="solid"/>
          </a:ln>
          <a:effectLst/>
        </p:spPr>
        <p:txBody>
          <a:bodyPr rtlCol="0" anchor="ctr"/>
          <a:lstStyle/>
          <a:p>
            <a:pPr lvl="0"/>
            <a:r>
              <a:rPr lang="zh-CN" altLang="en-US" sz="1400" kern="0">
                <a:gradFill>
                  <a:gsLst>
                    <a:gs pos="100000">
                      <a:schemeClr val="tx1">
                        <a:lumMod val="75000"/>
                        <a:lumOff val="25000"/>
                      </a:schemeClr>
                    </a:gs>
                    <a:gs pos="0">
                      <a:schemeClr val="tx1">
                        <a:lumMod val="85000"/>
                        <a:lumOff val="15000"/>
                      </a:schemeClr>
                    </a:gs>
                  </a:gsLst>
                  <a:path path="circle">
                    <a:fillToRect l="100000" b="100000"/>
                  </a:path>
                </a:gradFill>
                <a:ea typeface="微软雅黑" panose="020B0503020204020204" charset="-122"/>
              </a:rPr>
              <a:t>新时代我国社会主要矛盾是人民日益增长的美好生活需要和不平衡不充分的发展之间的矛盾，必须坚持以人民为中心的发展思想，不断促进人的全面发展、全体人民共同富裕；</a:t>
            </a:r>
          </a:p>
        </p:txBody>
      </p:sp>
      <p:sp>
        <p:nvSpPr>
          <p:cNvPr id="16" name="圆角矩形 15"/>
          <p:cNvSpPr/>
          <p:nvPr/>
        </p:nvSpPr>
        <p:spPr>
          <a:xfrm>
            <a:off x="1415482" y="3748269"/>
            <a:ext cx="1426468" cy="611801"/>
          </a:xfrm>
          <a:prstGeom prst="roundRect">
            <a:avLst>
              <a:gd name="adj" fmla="val 50000"/>
            </a:avLst>
          </a:prstGeom>
          <a:solidFill>
            <a:srgbClr val="C00000"/>
          </a:solidFill>
          <a:ln w="12700" cap="flat" cmpd="sng" algn="ctr">
            <a:noFill/>
            <a:prstDash val="solid"/>
          </a:ln>
          <a:effectLst/>
        </p:spPr>
        <p:txBody>
          <a:bodyPr rtlCol="0" anchor="ctr"/>
          <a:lstStyle/>
          <a:p>
            <a:pPr lvl="0" algn="ctr"/>
            <a:r>
              <a:rPr lang="zh-CN" altLang="en-US" sz="3200" b="1" kern="0" spc="400">
                <a:gradFill>
                  <a:gsLst>
                    <a:gs pos="100000">
                      <a:schemeClr val="bg1"/>
                    </a:gs>
                    <a:gs pos="0">
                      <a:schemeClr val="bg1">
                        <a:lumMod val="95000"/>
                      </a:schemeClr>
                    </a:gs>
                  </a:gsLst>
                  <a:path path="circle">
                    <a:fillToRect l="100000" b="100000"/>
                  </a:path>
                </a:gradFill>
                <a:ea typeface="微软雅黑" panose="020B0503020204020204" charset="-122"/>
              </a:rPr>
              <a:t>明确</a:t>
            </a:r>
          </a:p>
        </p:txBody>
      </p:sp>
      <p:sp>
        <p:nvSpPr>
          <p:cNvPr id="17" name="矩形 16"/>
          <p:cNvSpPr/>
          <p:nvPr/>
        </p:nvSpPr>
        <p:spPr>
          <a:xfrm>
            <a:off x="3033971" y="3748271"/>
            <a:ext cx="7527036" cy="611801"/>
          </a:xfrm>
          <a:prstGeom prst="rect">
            <a:avLst/>
          </a:prstGeom>
          <a:noFill/>
          <a:ln w="12700" cap="flat" cmpd="sng" algn="ctr">
            <a:solidFill>
              <a:srgbClr val="C00000"/>
            </a:solidFill>
            <a:prstDash val="solid"/>
          </a:ln>
          <a:effectLst/>
        </p:spPr>
        <p:txBody>
          <a:bodyPr rtlCol="0" anchor="ctr"/>
          <a:lstStyle/>
          <a:p>
            <a:pPr lvl="0"/>
            <a:r>
              <a:rPr lang="zh-CN" altLang="en-US" sz="1500" kern="0">
                <a:gradFill>
                  <a:gsLst>
                    <a:gs pos="100000">
                      <a:schemeClr val="tx1">
                        <a:lumMod val="75000"/>
                        <a:lumOff val="25000"/>
                      </a:schemeClr>
                    </a:gs>
                    <a:gs pos="0">
                      <a:schemeClr val="tx1">
                        <a:lumMod val="85000"/>
                        <a:lumOff val="15000"/>
                      </a:schemeClr>
                    </a:gs>
                  </a:gsLst>
                  <a:path path="circle">
                    <a:fillToRect l="100000" b="100000"/>
                  </a:path>
                </a:gradFill>
                <a:ea typeface="微软雅黑" panose="020B0503020204020204" charset="-122"/>
              </a:rPr>
              <a:t>明确中国特色社会主义事业总体布局是“五位一体”、战略布局是“四个全面”，强调坚定道路自信、理论自信、制度自信、文化自信；</a:t>
            </a:r>
          </a:p>
        </p:txBody>
      </p:sp>
      <p:sp>
        <p:nvSpPr>
          <p:cNvPr id="18" name="圆角矩形 17"/>
          <p:cNvSpPr/>
          <p:nvPr/>
        </p:nvSpPr>
        <p:spPr>
          <a:xfrm>
            <a:off x="1415480" y="4522279"/>
            <a:ext cx="1426468" cy="611801"/>
          </a:xfrm>
          <a:prstGeom prst="roundRect">
            <a:avLst>
              <a:gd name="adj" fmla="val 50000"/>
            </a:avLst>
          </a:prstGeom>
          <a:solidFill>
            <a:srgbClr val="C00000"/>
          </a:solidFill>
          <a:ln w="12700" cap="flat" cmpd="sng" algn="ctr">
            <a:noFill/>
            <a:prstDash val="solid"/>
          </a:ln>
          <a:effectLst/>
        </p:spPr>
        <p:txBody>
          <a:bodyPr rtlCol="0" anchor="ctr"/>
          <a:lstStyle/>
          <a:p>
            <a:pPr lvl="0" algn="ctr"/>
            <a:r>
              <a:rPr lang="zh-CN" altLang="en-US" sz="3200" b="1" kern="0" spc="400">
                <a:gradFill>
                  <a:gsLst>
                    <a:gs pos="100000">
                      <a:schemeClr val="bg1"/>
                    </a:gs>
                    <a:gs pos="0">
                      <a:schemeClr val="bg1">
                        <a:lumMod val="95000"/>
                      </a:schemeClr>
                    </a:gs>
                  </a:gsLst>
                  <a:path path="circle">
                    <a:fillToRect l="100000" b="100000"/>
                  </a:path>
                </a:gradFill>
                <a:ea typeface="微软雅黑" panose="020B0503020204020204" charset="-122"/>
              </a:rPr>
              <a:t>明确</a:t>
            </a:r>
          </a:p>
        </p:txBody>
      </p:sp>
      <p:sp>
        <p:nvSpPr>
          <p:cNvPr id="19" name="矩形 18"/>
          <p:cNvSpPr/>
          <p:nvPr/>
        </p:nvSpPr>
        <p:spPr>
          <a:xfrm>
            <a:off x="3033970" y="4522280"/>
            <a:ext cx="7527036" cy="611801"/>
          </a:xfrm>
          <a:prstGeom prst="rect">
            <a:avLst/>
          </a:prstGeom>
          <a:noFill/>
          <a:ln w="12700" cap="flat" cmpd="sng" algn="ctr">
            <a:solidFill>
              <a:srgbClr val="C00000"/>
            </a:solidFill>
            <a:prstDash val="solid"/>
          </a:ln>
          <a:effectLst/>
        </p:spPr>
        <p:txBody>
          <a:bodyPr rtlCol="0" anchor="ctr"/>
          <a:lstStyle/>
          <a:p>
            <a:pPr lvl="0"/>
            <a:r>
              <a:rPr lang="zh-CN" altLang="en-US" sz="1500" kern="0">
                <a:gradFill>
                  <a:gsLst>
                    <a:gs pos="100000">
                      <a:schemeClr val="tx1">
                        <a:lumMod val="75000"/>
                        <a:lumOff val="25000"/>
                      </a:schemeClr>
                    </a:gs>
                    <a:gs pos="0">
                      <a:schemeClr val="tx1">
                        <a:lumMod val="85000"/>
                        <a:lumOff val="15000"/>
                      </a:schemeClr>
                    </a:gs>
                  </a:gsLst>
                  <a:path path="circle">
                    <a:fillToRect l="100000" b="100000"/>
                  </a:path>
                </a:gradFill>
                <a:ea typeface="微软雅黑" panose="020B0503020204020204" charset="-122"/>
              </a:rPr>
              <a:t>全面深化改革总目标是完善和发展中国特色社会主义制度、推进国家治理体系和治理能力现代化；</a:t>
            </a:r>
          </a:p>
        </p:txBody>
      </p:sp>
      <p:sp>
        <p:nvSpPr>
          <p:cNvPr id="25" name="TextBox 4"/>
          <p:cNvSpPr txBox="1"/>
          <p:nvPr/>
        </p:nvSpPr>
        <p:spPr>
          <a:xfrm>
            <a:off x="1437447" y="347333"/>
            <a:ext cx="6647974" cy="523220"/>
          </a:xfrm>
          <a:prstGeom prst="rect">
            <a:avLst/>
          </a:prstGeom>
          <a:noFill/>
        </p:spPr>
        <p:txBody>
          <a:bodyPr wrap="none" lIns="91440" tIns="45720" rIns="91440" bIns="45720" rtlCol="0">
            <a:spAutoFit/>
          </a:bodyPr>
          <a:lstStyle/>
          <a:p>
            <a:r>
              <a:rPr lang="zh-CN" altLang="en-US" sz="2800" b="1">
                <a:solidFill>
                  <a:srgbClr val="FF0000"/>
                </a:solidFill>
                <a:latin typeface="Arial" panose="020B0604020202020204" pitchFamily="34" charset="0"/>
                <a:ea typeface="微软雅黑" panose="020B0503020204020204" charset="-122"/>
                <a:sym typeface="Arial" panose="020B0604020202020204" pitchFamily="34" charset="0"/>
              </a:rPr>
              <a:t>新时代中国特色社会主义思想和基本方略</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500"/>
                                        <p:tgtEl>
                                          <p:spTgt spid="12"/>
                                        </p:tgtEl>
                                      </p:cBhvr>
                                    </p:animEffect>
                                  </p:childTnLst>
                                </p:cTn>
                              </p:par>
                              <p:par>
                                <p:cTn id="8" presetID="53" presetClass="entr" presetSubtype="16" fill="hold" grpId="1"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500" fill="hold"/>
                                        <p:tgtEl>
                                          <p:spTgt spid="12"/>
                                        </p:tgtEl>
                                        <p:attrNameLst>
                                          <p:attrName>ppt_w</p:attrName>
                                        </p:attrNameLst>
                                      </p:cBhvr>
                                      <p:tavLst>
                                        <p:tav tm="0">
                                          <p:val>
                                            <p:fltVal val="0"/>
                                          </p:val>
                                        </p:tav>
                                        <p:tav tm="100000">
                                          <p:val>
                                            <p:strVal val="#ppt_w"/>
                                          </p:val>
                                        </p:tav>
                                      </p:tavLst>
                                    </p:anim>
                                    <p:anim calcmode="lin" valueType="num">
                                      <p:cBhvr>
                                        <p:cTn id="11" dur="1500" fill="hold"/>
                                        <p:tgtEl>
                                          <p:spTgt spid="12"/>
                                        </p:tgtEl>
                                        <p:attrNameLst>
                                          <p:attrName>ppt_h</p:attrName>
                                        </p:attrNameLst>
                                      </p:cBhvr>
                                      <p:tavLst>
                                        <p:tav tm="0">
                                          <p:val>
                                            <p:fltVal val="0"/>
                                          </p:val>
                                        </p:tav>
                                        <p:tav tm="100000">
                                          <p:val>
                                            <p:strVal val="#ppt_h"/>
                                          </p:val>
                                        </p:tav>
                                      </p:tavLst>
                                    </p:anim>
                                    <p:animEffect transition="in" filter="fade">
                                      <p:cBhvr>
                                        <p:cTn id="12" dur="1500"/>
                                        <p:tgtEl>
                                          <p:spTgt spid="12"/>
                                        </p:tgtEl>
                                      </p:cBhvr>
                                    </p:animEffect>
                                  </p:childTnLst>
                                </p:cTn>
                              </p:par>
                              <p:par>
                                <p:cTn id="13" presetID="35" presetClass="path" presetSubtype="0" accel="50000" decel="50000" fill="hold" grpId="2" nodeType="withEffect">
                                  <p:stCondLst>
                                    <p:cond delay="0"/>
                                  </p:stCondLst>
                                  <p:childTnLst>
                                    <p:animMotion origin="layout" path="M 6.25E-07 3.7037E-06 L -0.10456 3.7037E-06" pathEditMode="relative" rAng="0" ptsTypes="AA">
                                      <p:cBhvr>
                                        <p:cTn id="14" dur="1500" spd="-100000" fill="hold"/>
                                        <p:tgtEl>
                                          <p:spTgt spid="12"/>
                                        </p:tgtEl>
                                        <p:attrNameLst>
                                          <p:attrName>ppt_x</p:attrName>
                                          <p:attrName>ppt_y</p:attrName>
                                        </p:attrNameLst>
                                      </p:cBhvr>
                                      <p:rCtr x="-5234" y="0"/>
                                    </p:animMotion>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500"/>
                                        <p:tgtEl>
                                          <p:spTgt spid="14"/>
                                        </p:tgtEl>
                                      </p:cBhvr>
                                    </p:animEffect>
                                  </p:childTnLst>
                                </p:cTn>
                              </p:par>
                              <p:par>
                                <p:cTn id="23" presetID="53" presetClass="entr" presetSubtype="16" fill="hold" grpId="1"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500" fill="hold"/>
                                        <p:tgtEl>
                                          <p:spTgt spid="14"/>
                                        </p:tgtEl>
                                        <p:attrNameLst>
                                          <p:attrName>ppt_w</p:attrName>
                                        </p:attrNameLst>
                                      </p:cBhvr>
                                      <p:tavLst>
                                        <p:tav tm="0">
                                          <p:val>
                                            <p:fltVal val="0"/>
                                          </p:val>
                                        </p:tav>
                                        <p:tav tm="100000">
                                          <p:val>
                                            <p:strVal val="#ppt_w"/>
                                          </p:val>
                                        </p:tav>
                                      </p:tavLst>
                                    </p:anim>
                                    <p:anim calcmode="lin" valueType="num">
                                      <p:cBhvr>
                                        <p:cTn id="26" dur="1500" fill="hold"/>
                                        <p:tgtEl>
                                          <p:spTgt spid="14"/>
                                        </p:tgtEl>
                                        <p:attrNameLst>
                                          <p:attrName>ppt_h</p:attrName>
                                        </p:attrNameLst>
                                      </p:cBhvr>
                                      <p:tavLst>
                                        <p:tav tm="0">
                                          <p:val>
                                            <p:fltVal val="0"/>
                                          </p:val>
                                        </p:tav>
                                        <p:tav tm="100000">
                                          <p:val>
                                            <p:strVal val="#ppt_h"/>
                                          </p:val>
                                        </p:tav>
                                      </p:tavLst>
                                    </p:anim>
                                    <p:animEffect transition="in" filter="fade">
                                      <p:cBhvr>
                                        <p:cTn id="27" dur="1500"/>
                                        <p:tgtEl>
                                          <p:spTgt spid="14"/>
                                        </p:tgtEl>
                                      </p:cBhvr>
                                    </p:animEffect>
                                  </p:childTnLst>
                                </p:cTn>
                              </p:par>
                              <p:par>
                                <p:cTn id="28" presetID="35" presetClass="path" presetSubtype="0" accel="50000" decel="50000" fill="hold" grpId="2" nodeType="withEffect">
                                  <p:stCondLst>
                                    <p:cond delay="0"/>
                                  </p:stCondLst>
                                  <p:childTnLst>
                                    <p:animMotion origin="layout" path="M 6.25E-07 3.7037E-07 L -0.10456 3.7037E-07" pathEditMode="relative" rAng="0" ptsTypes="AA">
                                      <p:cBhvr>
                                        <p:cTn id="29" dur="1500" spd="-100000" fill="hold"/>
                                        <p:tgtEl>
                                          <p:spTgt spid="14"/>
                                        </p:tgtEl>
                                        <p:attrNameLst>
                                          <p:attrName>ppt_x</p:attrName>
                                          <p:attrName>ppt_y</p:attrName>
                                        </p:attrNameLst>
                                      </p:cBhvr>
                                      <p:rCtr x="-5234" y="0"/>
                                    </p:animMotion>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500"/>
                                        <p:tgtEl>
                                          <p:spTgt spid="16"/>
                                        </p:tgtEl>
                                      </p:cBhvr>
                                    </p:animEffect>
                                  </p:childTnLst>
                                </p:cTn>
                              </p:par>
                              <p:par>
                                <p:cTn id="38" presetID="53" presetClass="entr" presetSubtype="16" fill="hold" grpId="1"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1500" fill="hold"/>
                                        <p:tgtEl>
                                          <p:spTgt spid="16"/>
                                        </p:tgtEl>
                                        <p:attrNameLst>
                                          <p:attrName>ppt_w</p:attrName>
                                        </p:attrNameLst>
                                      </p:cBhvr>
                                      <p:tavLst>
                                        <p:tav tm="0">
                                          <p:val>
                                            <p:fltVal val="0"/>
                                          </p:val>
                                        </p:tav>
                                        <p:tav tm="100000">
                                          <p:val>
                                            <p:strVal val="#ppt_w"/>
                                          </p:val>
                                        </p:tav>
                                      </p:tavLst>
                                    </p:anim>
                                    <p:anim calcmode="lin" valueType="num">
                                      <p:cBhvr>
                                        <p:cTn id="41" dur="1500" fill="hold"/>
                                        <p:tgtEl>
                                          <p:spTgt spid="16"/>
                                        </p:tgtEl>
                                        <p:attrNameLst>
                                          <p:attrName>ppt_h</p:attrName>
                                        </p:attrNameLst>
                                      </p:cBhvr>
                                      <p:tavLst>
                                        <p:tav tm="0">
                                          <p:val>
                                            <p:fltVal val="0"/>
                                          </p:val>
                                        </p:tav>
                                        <p:tav tm="100000">
                                          <p:val>
                                            <p:strVal val="#ppt_h"/>
                                          </p:val>
                                        </p:tav>
                                      </p:tavLst>
                                    </p:anim>
                                    <p:animEffect transition="in" filter="fade">
                                      <p:cBhvr>
                                        <p:cTn id="42" dur="1500"/>
                                        <p:tgtEl>
                                          <p:spTgt spid="16"/>
                                        </p:tgtEl>
                                      </p:cBhvr>
                                    </p:animEffect>
                                  </p:childTnLst>
                                </p:cTn>
                              </p:par>
                              <p:par>
                                <p:cTn id="43" presetID="35" presetClass="path" presetSubtype="0" accel="50000" decel="50000" fill="hold" grpId="2" nodeType="withEffect">
                                  <p:stCondLst>
                                    <p:cond delay="0"/>
                                  </p:stCondLst>
                                  <p:childTnLst>
                                    <p:animMotion origin="layout" path="M 6.25E-07 -4.44444E-06 L -0.10456 -4.44444E-06" pathEditMode="relative" rAng="0" ptsTypes="AA">
                                      <p:cBhvr>
                                        <p:cTn id="44" dur="1500" spd="-100000" fill="hold"/>
                                        <p:tgtEl>
                                          <p:spTgt spid="16"/>
                                        </p:tgtEl>
                                        <p:attrNameLst>
                                          <p:attrName>ppt_x</p:attrName>
                                          <p:attrName>ppt_y</p:attrName>
                                        </p:attrNameLst>
                                      </p:cBhvr>
                                      <p:rCtr x="-5234" y="0"/>
                                    </p:animMotion>
                                  </p:childTnLst>
                                </p:cTn>
                              </p:par>
                            </p:childTnLst>
                          </p:cTn>
                        </p:par>
                        <p:par>
                          <p:cTn id="45" fill="hold">
                            <p:stCondLst>
                              <p:cond delay="5500"/>
                            </p:stCondLst>
                            <p:childTnLst>
                              <p:par>
                                <p:cTn id="46" presetID="2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par>
                          <p:cTn id="49" fill="hold">
                            <p:stCondLst>
                              <p:cond delay="6000"/>
                            </p:stCondLst>
                            <p:childTnLst>
                              <p:par>
                                <p:cTn id="50" presetID="10"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500"/>
                                        <p:tgtEl>
                                          <p:spTgt spid="18"/>
                                        </p:tgtEl>
                                      </p:cBhvr>
                                    </p:animEffect>
                                  </p:childTnLst>
                                </p:cTn>
                              </p:par>
                              <p:par>
                                <p:cTn id="53" presetID="53" presetClass="entr" presetSubtype="16" fill="hold" grpId="1"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1500" fill="hold"/>
                                        <p:tgtEl>
                                          <p:spTgt spid="18"/>
                                        </p:tgtEl>
                                        <p:attrNameLst>
                                          <p:attrName>ppt_w</p:attrName>
                                        </p:attrNameLst>
                                      </p:cBhvr>
                                      <p:tavLst>
                                        <p:tav tm="0">
                                          <p:val>
                                            <p:fltVal val="0"/>
                                          </p:val>
                                        </p:tav>
                                        <p:tav tm="100000">
                                          <p:val>
                                            <p:strVal val="#ppt_w"/>
                                          </p:val>
                                        </p:tav>
                                      </p:tavLst>
                                    </p:anim>
                                    <p:anim calcmode="lin" valueType="num">
                                      <p:cBhvr>
                                        <p:cTn id="56" dur="1500" fill="hold"/>
                                        <p:tgtEl>
                                          <p:spTgt spid="18"/>
                                        </p:tgtEl>
                                        <p:attrNameLst>
                                          <p:attrName>ppt_h</p:attrName>
                                        </p:attrNameLst>
                                      </p:cBhvr>
                                      <p:tavLst>
                                        <p:tav tm="0">
                                          <p:val>
                                            <p:fltVal val="0"/>
                                          </p:val>
                                        </p:tav>
                                        <p:tav tm="100000">
                                          <p:val>
                                            <p:strVal val="#ppt_h"/>
                                          </p:val>
                                        </p:tav>
                                      </p:tavLst>
                                    </p:anim>
                                    <p:animEffect transition="in" filter="fade">
                                      <p:cBhvr>
                                        <p:cTn id="57" dur="1500"/>
                                        <p:tgtEl>
                                          <p:spTgt spid="18"/>
                                        </p:tgtEl>
                                      </p:cBhvr>
                                    </p:animEffect>
                                  </p:childTnLst>
                                </p:cTn>
                              </p:par>
                              <p:par>
                                <p:cTn id="58" presetID="35" presetClass="path" presetSubtype="0" accel="50000" decel="50000" fill="hold" grpId="2" nodeType="withEffect">
                                  <p:stCondLst>
                                    <p:cond delay="0"/>
                                  </p:stCondLst>
                                  <p:childTnLst>
                                    <p:animMotion origin="layout" path="M 6.25E-07 4.07407E-06 L -0.10456 4.07407E-06" pathEditMode="relative" rAng="0" ptsTypes="AA">
                                      <p:cBhvr>
                                        <p:cTn id="59" dur="1500" spd="-100000" fill="hold"/>
                                        <p:tgtEl>
                                          <p:spTgt spid="18"/>
                                        </p:tgtEl>
                                        <p:attrNameLst>
                                          <p:attrName>ppt_x</p:attrName>
                                          <p:attrName>ppt_y</p:attrName>
                                        </p:attrNameLst>
                                      </p:cBhvr>
                                      <p:rCtr x="-5234" y="0"/>
                                    </p:animMotion>
                                  </p:childTnLst>
                                </p:cTn>
                              </p:par>
                            </p:childTnLst>
                          </p:cTn>
                        </p:par>
                        <p:par>
                          <p:cTn id="60" fill="hold">
                            <p:stCondLst>
                              <p:cond delay="7500"/>
                            </p:stCondLst>
                            <p:childTnLst>
                              <p:par>
                                <p:cTn id="61" presetID="22" presetClass="entr" presetSubtype="8"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P spid="13" grpId="0" animBg="1"/>
      <p:bldP spid="14" grpId="0" animBg="1"/>
      <p:bldP spid="14" grpId="1" animBg="1"/>
      <p:bldP spid="14" grpId="2" animBg="1"/>
      <p:bldP spid="15" grpId="0" animBg="1"/>
      <p:bldP spid="16" grpId="0" animBg="1"/>
      <p:bldP spid="16" grpId="1" animBg="1"/>
      <p:bldP spid="16" grpId="2" animBg="1"/>
      <p:bldP spid="17" grpId="0" animBg="1"/>
      <p:bldP spid="18" grpId="0" animBg="1"/>
      <p:bldP spid="18" grpId="1" animBg="1"/>
      <p:bldP spid="18" grpId="2"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1415484" y="2492896"/>
            <a:ext cx="1426468" cy="611801"/>
          </a:xfrm>
          <a:prstGeom prst="roundRect">
            <a:avLst>
              <a:gd name="adj" fmla="val 50000"/>
            </a:avLst>
          </a:prstGeom>
          <a:solidFill>
            <a:srgbClr val="C00000"/>
          </a:solidFill>
          <a:ln w="12700" cap="flat" cmpd="sng" algn="ctr">
            <a:noFill/>
            <a:prstDash val="solid"/>
          </a:ln>
          <a:effectLst/>
        </p:spPr>
        <p:txBody>
          <a:bodyPr rtlCol="0" anchor="ctr"/>
          <a:lstStyle/>
          <a:p>
            <a:pPr lvl="0" algn="ctr"/>
            <a:r>
              <a:rPr lang="zh-CN" altLang="en-US" sz="3200" b="1" kern="0" spc="400">
                <a:gradFill>
                  <a:gsLst>
                    <a:gs pos="100000">
                      <a:schemeClr val="bg1"/>
                    </a:gs>
                    <a:gs pos="0">
                      <a:schemeClr val="bg1">
                        <a:lumMod val="95000"/>
                      </a:schemeClr>
                    </a:gs>
                  </a:gsLst>
                  <a:path path="circle">
                    <a:fillToRect l="100000" b="100000"/>
                  </a:path>
                </a:gradFill>
                <a:ea typeface="微软雅黑" panose="020B0503020204020204" charset="-122"/>
              </a:rPr>
              <a:t>明确</a:t>
            </a:r>
          </a:p>
        </p:txBody>
      </p:sp>
      <p:sp>
        <p:nvSpPr>
          <p:cNvPr id="13" name="矩形 12"/>
          <p:cNvSpPr/>
          <p:nvPr/>
        </p:nvSpPr>
        <p:spPr>
          <a:xfrm>
            <a:off x="3033974" y="2492897"/>
            <a:ext cx="7527036" cy="611801"/>
          </a:xfrm>
          <a:prstGeom prst="rect">
            <a:avLst/>
          </a:prstGeom>
          <a:noFill/>
          <a:ln w="12700" cap="flat" cmpd="sng" algn="ctr">
            <a:solidFill>
              <a:srgbClr val="C00000"/>
            </a:solidFill>
            <a:prstDash val="solid"/>
          </a:ln>
          <a:effectLst/>
        </p:spPr>
        <p:txBody>
          <a:bodyPr rtlCol="0" anchor="ctr"/>
          <a:lstStyle/>
          <a:p>
            <a:pPr lvl="0"/>
            <a:r>
              <a:rPr lang="zh-CN" altLang="en-US" sz="1500" kern="0">
                <a:gradFill>
                  <a:gsLst>
                    <a:gs pos="100000">
                      <a:schemeClr val="tx1">
                        <a:lumMod val="75000"/>
                        <a:lumOff val="25000"/>
                      </a:schemeClr>
                    </a:gs>
                    <a:gs pos="0">
                      <a:schemeClr val="tx1">
                        <a:lumMod val="85000"/>
                        <a:lumOff val="15000"/>
                      </a:schemeClr>
                    </a:gs>
                  </a:gsLst>
                  <a:path path="circle">
                    <a:fillToRect l="100000" b="100000"/>
                  </a:path>
                </a:gradFill>
                <a:ea typeface="微软雅黑" panose="020B0503020204020204" charset="-122"/>
              </a:rPr>
              <a:t>全面推进依法治国总目标是建设中国特色社会主义法治体系、建设社会主义法治国家；</a:t>
            </a:r>
          </a:p>
        </p:txBody>
      </p:sp>
      <p:sp>
        <p:nvSpPr>
          <p:cNvPr id="14" name="圆角矩形 13"/>
          <p:cNvSpPr/>
          <p:nvPr/>
        </p:nvSpPr>
        <p:spPr>
          <a:xfrm>
            <a:off x="1415483" y="3321255"/>
            <a:ext cx="1426468" cy="611801"/>
          </a:xfrm>
          <a:prstGeom prst="roundRect">
            <a:avLst>
              <a:gd name="adj" fmla="val 50000"/>
            </a:avLst>
          </a:prstGeom>
          <a:solidFill>
            <a:srgbClr val="C00000"/>
          </a:solidFill>
          <a:ln w="12700" cap="flat" cmpd="sng" algn="ctr">
            <a:noFill/>
            <a:prstDash val="solid"/>
          </a:ln>
          <a:effectLst/>
        </p:spPr>
        <p:txBody>
          <a:bodyPr rtlCol="0" anchor="ctr"/>
          <a:lstStyle/>
          <a:p>
            <a:pPr lvl="0" algn="ctr"/>
            <a:r>
              <a:rPr lang="zh-CN" altLang="en-US" sz="3200" b="1" kern="0" spc="400">
                <a:gradFill>
                  <a:gsLst>
                    <a:gs pos="100000">
                      <a:schemeClr val="bg1"/>
                    </a:gs>
                    <a:gs pos="0">
                      <a:schemeClr val="bg1">
                        <a:lumMod val="95000"/>
                      </a:schemeClr>
                    </a:gs>
                  </a:gsLst>
                  <a:path path="circle">
                    <a:fillToRect l="100000" b="100000"/>
                  </a:path>
                </a:gradFill>
                <a:ea typeface="微软雅黑" panose="020B0503020204020204" charset="-122"/>
              </a:rPr>
              <a:t>明确</a:t>
            </a:r>
          </a:p>
        </p:txBody>
      </p:sp>
      <p:sp>
        <p:nvSpPr>
          <p:cNvPr id="15" name="矩形 14"/>
          <p:cNvSpPr/>
          <p:nvPr/>
        </p:nvSpPr>
        <p:spPr>
          <a:xfrm>
            <a:off x="3033972" y="3321256"/>
            <a:ext cx="7527036" cy="611801"/>
          </a:xfrm>
          <a:prstGeom prst="rect">
            <a:avLst/>
          </a:prstGeom>
          <a:noFill/>
          <a:ln w="12700" cap="flat" cmpd="sng" algn="ctr">
            <a:solidFill>
              <a:srgbClr val="C00000"/>
            </a:solidFill>
            <a:prstDash val="solid"/>
          </a:ln>
          <a:effectLst/>
        </p:spPr>
        <p:txBody>
          <a:bodyPr rtlCol="0" anchor="ctr"/>
          <a:lstStyle/>
          <a:p>
            <a:pPr lvl="0"/>
            <a:r>
              <a:rPr lang="zh-CN" altLang="en-US" sz="1400" kern="0">
                <a:gradFill>
                  <a:gsLst>
                    <a:gs pos="100000">
                      <a:schemeClr val="tx1">
                        <a:lumMod val="75000"/>
                        <a:lumOff val="25000"/>
                      </a:schemeClr>
                    </a:gs>
                    <a:gs pos="0">
                      <a:schemeClr val="tx1">
                        <a:lumMod val="85000"/>
                        <a:lumOff val="15000"/>
                      </a:schemeClr>
                    </a:gs>
                  </a:gsLst>
                  <a:path path="circle">
                    <a:fillToRect l="100000" b="100000"/>
                  </a:path>
                </a:gradFill>
                <a:ea typeface="微软雅黑" panose="020B0503020204020204" charset="-122"/>
              </a:rPr>
              <a:t>党在新时代的强军目标是建设一支听党指挥、能打胜仗、作风优良的人民军队，把人民军队建设成为世界一流军队；</a:t>
            </a:r>
          </a:p>
        </p:txBody>
      </p:sp>
      <p:sp>
        <p:nvSpPr>
          <p:cNvPr id="16" name="圆角矩形 15"/>
          <p:cNvSpPr/>
          <p:nvPr/>
        </p:nvSpPr>
        <p:spPr>
          <a:xfrm>
            <a:off x="1415482" y="4108309"/>
            <a:ext cx="1426468" cy="611801"/>
          </a:xfrm>
          <a:prstGeom prst="roundRect">
            <a:avLst>
              <a:gd name="adj" fmla="val 50000"/>
            </a:avLst>
          </a:prstGeom>
          <a:solidFill>
            <a:srgbClr val="C00000"/>
          </a:solidFill>
          <a:ln w="12700" cap="flat" cmpd="sng" algn="ctr">
            <a:noFill/>
            <a:prstDash val="solid"/>
          </a:ln>
          <a:effectLst/>
        </p:spPr>
        <p:txBody>
          <a:bodyPr rtlCol="0" anchor="ctr"/>
          <a:lstStyle/>
          <a:p>
            <a:pPr lvl="0" algn="ctr"/>
            <a:r>
              <a:rPr lang="zh-CN" altLang="en-US" sz="3200" b="1" kern="0" spc="400">
                <a:gradFill>
                  <a:gsLst>
                    <a:gs pos="100000">
                      <a:schemeClr val="bg1"/>
                    </a:gs>
                    <a:gs pos="0">
                      <a:schemeClr val="bg1">
                        <a:lumMod val="95000"/>
                      </a:schemeClr>
                    </a:gs>
                  </a:gsLst>
                  <a:path path="circle">
                    <a:fillToRect l="100000" b="100000"/>
                  </a:path>
                </a:gradFill>
                <a:ea typeface="微软雅黑" panose="020B0503020204020204" charset="-122"/>
              </a:rPr>
              <a:t>明确</a:t>
            </a:r>
          </a:p>
        </p:txBody>
      </p:sp>
      <p:sp>
        <p:nvSpPr>
          <p:cNvPr id="17" name="矩形 16"/>
          <p:cNvSpPr/>
          <p:nvPr/>
        </p:nvSpPr>
        <p:spPr>
          <a:xfrm>
            <a:off x="3033971" y="4108311"/>
            <a:ext cx="7527036" cy="611801"/>
          </a:xfrm>
          <a:prstGeom prst="rect">
            <a:avLst/>
          </a:prstGeom>
          <a:noFill/>
          <a:ln w="12700" cap="flat" cmpd="sng" algn="ctr">
            <a:solidFill>
              <a:srgbClr val="C00000"/>
            </a:solidFill>
            <a:prstDash val="solid"/>
          </a:ln>
          <a:effectLst/>
        </p:spPr>
        <p:txBody>
          <a:bodyPr rtlCol="0" anchor="ctr"/>
          <a:lstStyle/>
          <a:p>
            <a:pPr lvl="0"/>
            <a:r>
              <a:rPr lang="zh-CN" altLang="en-US" sz="1500" kern="0">
                <a:gradFill>
                  <a:gsLst>
                    <a:gs pos="100000">
                      <a:schemeClr val="tx1">
                        <a:lumMod val="75000"/>
                        <a:lumOff val="25000"/>
                      </a:schemeClr>
                    </a:gs>
                    <a:gs pos="0">
                      <a:schemeClr val="tx1">
                        <a:lumMod val="85000"/>
                        <a:lumOff val="15000"/>
                      </a:schemeClr>
                    </a:gs>
                  </a:gsLst>
                  <a:path path="circle">
                    <a:fillToRect l="100000" b="100000"/>
                  </a:path>
                </a:gradFill>
                <a:ea typeface="微软雅黑" panose="020B0503020204020204" charset="-122"/>
              </a:rPr>
              <a:t>中国特色大国外交要推动构建新型国际关系，推动构建人类命运共同体；</a:t>
            </a:r>
          </a:p>
        </p:txBody>
      </p:sp>
      <p:sp>
        <p:nvSpPr>
          <p:cNvPr id="18" name="圆角矩形 17"/>
          <p:cNvSpPr/>
          <p:nvPr/>
        </p:nvSpPr>
        <p:spPr>
          <a:xfrm>
            <a:off x="1415480" y="4882319"/>
            <a:ext cx="1426468" cy="611801"/>
          </a:xfrm>
          <a:prstGeom prst="roundRect">
            <a:avLst>
              <a:gd name="adj" fmla="val 50000"/>
            </a:avLst>
          </a:prstGeom>
          <a:solidFill>
            <a:srgbClr val="C00000"/>
          </a:solidFill>
          <a:ln w="12700" cap="flat" cmpd="sng" algn="ctr">
            <a:noFill/>
            <a:prstDash val="solid"/>
          </a:ln>
          <a:effectLst/>
        </p:spPr>
        <p:txBody>
          <a:bodyPr rtlCol="0" anchor="ctr"/>
          <a:lstStyle/>
          <a:p>
            <a:pPr lvl="0" algn="ctr"/>
            <a:r>
              <a:rPr lang="zh-CN" altLang="en-US" sz="3200" b="1" kern="0" spc="400">
                <a:gradFill>
                  <a:gsLst>
                    <a:gs pos="100000">
                      <a:schemeClr val="bg1"/>
                    </a:gs>
                    <a:gs pos="0">
                      <a:schemeClr val="bg1">
                        <a:lumMod val="95000"/>
                      </a:schemeClr>
                    </a:gs>
                  </a:gsLst>
                  <a:path path="circle">
                    <a:fillToRect l="100000" b="100000"/>
                  </a:path>
                </a:gradFill>
                <a:ea typeface="微软雅黑" panose="020B0503020204020204" charset="-122"/>
              </a:rPr>
              <a:t>明确</a:t>
            </a:r>
          </a:p>
        </p:txBody>
      </p:sp>
      <p:sp>
        <p:nvSpPr>
          <p:cNvPr id="19" name="矩形 18"/>
          <p:cNvSpPr/>
          <p:nvPr/>
        </p:nvSpPr>
        <p:spPr>
          <a:xfrm>
            <a:off x="3033970" y="4882320"/>
            <a:ext cx="7527036" cy="611801"/>
          </a:xfrm>
          <a:prstGeom prst="rect">
            <a:avLst/>
          </a:prstGeom>
          <a:noFill/>
          <a:ln w="12700" cap="flat" cmpd="sng" algn="ctr">
            <a:solidFill>
              <a:srgbClr val="C00000"/>
            </a:solidFill>
            <a:prstDash val="solid"/>
          </a:ln>
          <a:effectLst/>
        </p:spPr>
        <p:txBody>
          <a:bodyPr rtlCol="0" anchor="ctr"/>
          <a:lstStyle/>
          <a:p>
            <a:pPr lvl="0"/>
            <a:r>
              <a:rPr lang="zh-CN" altLang="en-US" sz="1300" kern="0">
                <a:gradFill>
                  <a:gsLst>
                    <a:gs pos="100000">
                      <a:schemeClr val="tx1">
                        <a:lumMod val="75000"/>
                        <a:lumOff val="25000"/>
                      </a:schemeClr>
                    </a:gs>
                    <a:gs pos="0">
                      <a:schemeClr val="tx1">
                        <a:lumMod val="85000"/>
                        <a:lumOff val="15000"/>
                      </a:schemeClr>
                    </a:gs>
                  </a:gsLst>
                  <a:path path="circle">
                    <a:fillToRect l="100000" b="100000"/>
                  </a:path>
                </a:gradFill>
                <a:ea typeface="微软雅黑" panose="020B0503020204020204" charset="-122"/>
              </a:rPr>
              <a:t>中国特色社会主义最本质的特征是中国共产党领导，中国特色社会主义制度的最大优势是中国共产党领导，党是最高政治领导力量，提出新时代党的建设总要求，突出政治建设在党的建设中的重要地位。</a:t>
            </a:r>
          </a:p>
        </p:txBody>
      </p:sp>
      <p:sp>
        <p:nvSpPr>
          <p:cNvPr id="25" name="TextBox 4"/>
          <p:cNvSpPr txBox="1"/>
          <p:nvPr/>
        </p:nvSpPr>
        <p:spPr>
          <a:xfrm>
            <a:off x="1437447" y="347333"/>
            <a:ext cx="6647974" cy="523220"/>
          </a:xfrm>
          <a:prstGeom prst="rect">
            <a:avLst/>
          </a:prstGeom>
          <a:noFill/>
        </p:spPr>
        <p:txBody>
          <a:bodyPr wrap="none" lIns="91440" tIns="45720" rIns="91440" bIns="45720" rtlCol="0">
            <a:spAutoFit/>
          </a:bodyPr>
          <a:lstStyle/>
          <a:p>
            <a:r>
              <a:rPr lang="zh-CN" altLang="en-US" sz="2800" b="1">
                <a:solidFill>
                  <a:srgbClr val="FF0000"/>
                </a:solidFill>
                <a:latin typeface="Arial" panose="020B0604020202020204" pitchFamily="34" charset="0"/>
                <a:ea typeface="微软雅黑" panose="020B0503020204020204" charset="-122"/>
                <a:sym typeface="Arial" panose="020B0604020202020204" pitchFamily="34" charset="0"/>
              </a:rPr>
              <a:t>新时代中国特色社会主义思想和基本方略</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500"/>
                                        <p:tgtEl>
                                          <p:spTgt spid="12"/>
                                        </p:tgtEl>
                                      </p:cBhvr>
                                    </p:animEffect>
                                  </p:childTnLst>
                                </p:cTn>
                              </p:par>
                              <p:par>
                                <p:cTn id="8" presetID="53" presetClass="entr" presetSubtype="16" fill="hold" grpId="1"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500" fill="hold"/>
                                        <p:tgtEl>
                                          <p:spTgt spid="12"/>
                                        </p:tgtEl>
                                        <p:attrNameLst>
                                          <p:attrName>ppt_w</p:attrName>
                                        </p:attrNameLst>
                                      </p:cBhvr>
                                      <p:tavLst>
                                        <p:tav tm="0">
                                          <p:val>
                                            <p:fltVal val="0"/>
                                          </p:val>
                                        </p:tav>
                                        <p:tav tm="100000">
                                          <p:val>
                                            <p:strVal val="#ppt_w"/>
                                          </p:val>
                                        </p:tav>
                                      </p:tavLst>
                                    </p:anim>
                                    <p:anim calcmode="lin" valueType="num">
                                      <p:cBhvr>
                                        <p:cTn id="11" dur="1500" fill="hold"/>
                                        <p:tgtEl>
                                          <p:spTgt spid="12"/>
                                        </p:tgtEl>
                                        <p:attrNameLst>
                                          <p:attrName>ppt_h</p:attrName>
                                        </p:attrNameLst>
                                      </p:cBhvr>
                                      <p:tavLst>
                                        <p:tav tm="0">
                                          <p:val>
                                            <p:fltVal val="0"/>
                                          </p:val>
                                        </p:tav>
                                        <p:tav tm="100000">
                                          <p:val>
                                            <p:strVal val="#ppt_h"/>
                                          </p:val>
                                        </p:tav>
                                      </p:tavLst>
                                    </p:anim>
                                    <p:animEffect transition="in" filter="fade">
                                      <p:cBhvr>
                                        <p:cTn id="12" dur="1500"/>
                                        <p:tgtEl>
                                          <p:spTgt spid="12"/>
                                        </p:tgtEl>
                                      </p:cBhvr>
                                    </p:animEffect>
                                  </p:childTnLst>
                                </p:cTn>
                              </p:par>
                              <p:par>
                                <p:cTn id="13" presetID="35" presetClass="path" presetSubtype="0" accel="50000" decel="50000" fill="hold" grpId="2" nodeType="withEffect">
                                  <p:stCondLst>
                                    <p:cond delay="0"/>
                                  </p:stCondLst>
                                  <p:childTnLst>
                                    <p:animMotion origin="layout" path="M 6.25E-07 3.7037E-06 L -0.10456 3.7037E-06" pathEditMode="relative" rAng="0" ptsTypes="AA">
                                      <p:cBhvr>
                                        <p:cTn id="14" dur="1500" spd="-100000" fill="hold"/>
                                        <p:tgtEl>
                                          <p:spTgt spid="12"/>
                                        </p:tgtEl>
                                        <p:attrNameLst>
                                          <p:attrName>ppt_x</p:attrName>
                                          <p:attrName>ppt_y</p:attrName>
                                        </p:attrNameLst>
                                      </p:cBhvr>
                                      <p:rCtr x="-5234" y="0"/>
                                    </p:animMotion>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500"/>
                                        <p:tgtEl>
                                          <p:spTgt spid="14"/>
                                        </p:tgtEl>
                                      </p:cBhvr>
                                    </p:animEffect>
                                  </p:childTnLst>
                                </p:cTn>
                              </p:par>
                              <p:par>
                                <p:cTn id="23" presetID="53" presetClass="entr" presetSubtype="16" fill="hold" grpId="1"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500" fill="hold"/>
                                        <p:tgtEl>
                                          <p:spTgt spid="14"/>
                                        </p:tgtEl>
                                        <p:attrNameLst>
                                          <p:attrName>ppt_w</p:attrName>
                                        </p:attrNameLst>
                                      </p:cBhvr>
                                      <p:tavLst>
                                        <p:tav tm="0">
                                          <p:val>
                                            <p:fltVal val="0"/>
                                          </p:val>
                                        </p:tav>
                                        <p:tav tm="100000">
                                          <p:val>
                                            <p:strVal val="#ppt_w"/>
                                          </p:val>
                                        </p:tav>
                                      </p:tavLst>
                                    </p:anim>
                                    <p:anim calcmode="lin" valueType="num">
                                      <p:cBhvr>
                                        <p:cTn id="26" dur="1500" fill="hold"/>
                                        <p:tgtEl>
                                          <p:spTgt spid="14"/>
                                        </p:tgtEl>
                                        <p:attrNameLst>
                                          <p:attrName>ppt_h</p:attrName>
                                        </p:attrNameLst>
                                      </p:cBhvr>
                                      <p:tavLst>
                                        <p:tav tm="0">
                                          <p:val>
                                            <p:fltVal val="0"/>
                                          </p:val>
                                        </p:tav>
                                        <p:tav tm="100000">
                                          <p:val>
                                            <p:strVal val="#ppt_h"/>
                                          </p:val>
                                        </p:tav>
                                      </p:tavLst>
                                    </p:anim>
                                    <p:animEffect transition="in" filter="fade">
                                      <p:cBhvr>
                                        <p:cTn id="27" dur="1500"/>
                                        <p:tgtEl>
                                          <p:spTgt spid="14"/>
                                        </p:tgtEl>
                                      </p:cBhvr>
                                    </p:animEffect>
                                  </p:childTnLst>
                                </p:cTn>
                              </p:par>
                              <p:par>
                                <p:cTn id="28" presetID="35" presetClass="path" presetSubtype="0" accel="50000" decel="50000" fill="hold" grpId="2" nodeType="withEffect">
                                  <p:stCondLst>
                                    <p:cond delay="0"/>
                                  </p:stCondLst>
                                  <p:childTnLst>
                                    <p:animMotion origin="layout" path="M 6.25E-07 3.7037E-07 L -0.10456 3.7037E-07" pathEditMode="relative" rAng="0" ptsTypes="AA">
                                      <p:cBhvr>
                                        <p:cTn id="29" dur="1500" spd="-100000" fill="hold"/>
                                        <p:tgtEl>
                                          <p:spTgt spid="14"/>
                                        </p:tgtEl>
                                        <p:attrNameLst>
                                          <p:attrName>ppt_x</p:attrName>
                                          <p:attrName>ppt_y</p:attrName>
                                        </p:attrNameLst>
                                      </p:cBhvr>
                                      <p:rCtr x="-5234" y="0"/>
                                    </p:animMotion>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500"/>
                                        <p:tgtEl>
                                          <p:spTgt spid="16"/>
                                        </p:tgtEl>
                                      </p:cBhvr>
                                    </p:animEffect>
                                  </p:childTnLst>
                                </p:cTn>
                              </p:par>
                              <p:par>
                                <p:cTn id="38" presetID="53" presetClass="entr" presetSubtype="16" fill="hold" grpId="1"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1500" fill="hold"/>
                                        <p:tgtEl>
                                          <p:spTgt spid="16"/>
                                        </p:tgtEl>
                                        <p:attrNameLst>
                                          <p:attrName>ppt_w</p:attrName>
                                        </p:attrNameLst>
                                      </p:cBhvr>
                                      <p:tavLst>
                                        <p:tav tm="0">
                                          <p:val>
                                            <p:fltVal val="0"/>
                                          </p:val>
                                        </p:tav>
                                        <p:tav tm="100000">
                                          <p:val>
                                            <p:strVal val="#ppt_w"/>
                                          </p:val>
                                        </p:tav>
                                      </p:tavLst>
                                    </p:anim>
                                    <p:anim calcmode="lin" valueType="num">
                                      <p:cBhvr>
                                        <p:cTn id="41" dur="1500" fill="hold"/>
                                        <p:tgtEl>
                                          <p:spTgt spid="16"/>
                                        </p:tgtEl>
                                        <p:attrNameLst>
                                          <p:attrName>ppt_h</p:attrName>
                                        </p:attrNameLst>
                                      </p:cBhvr>
                                      <p:tavLst>
                                        <p:tav tm="0">
                                          <p:val>
                                            <p:fltVal val="0"/>
                                          </p:val>
                                        </p:tav>
                                        <p:tav tm="100000">
                                          <p:val>
                                            <p:strVal val="#ppt_h"/>
                                          </p:val>
                                        </p:tav>
                                      </p:tavLst>
                                    </p:anim>
                                    <p:animEffect transition="in" filter="fade">
                                      <p:cBhvr>
                                        <p:cTn id="42" dur="1500"/>
                                        <p:tgtEl>
                                          <p:spTgt spid="16"/>
                                        </p:tgtEl>
                                      </p:cBhvr>
                                    </p:animEffect>
                                  </p:childTnLst>
                                </p:cTn>
                              </p:par>
                              <p:par>
                                <p:cTn id="43" presetID="35" presetClass="path" presetSubtype="0" accel="50000" decel="50000" fill="hold" grpId="2" nodeType="withEffect">
                                  <p:stCondLst>
                                    <p:cond delay="0"/>
                                  </p:stCondLst>
                                  <p:childTnLst>
                                    <p:animMotion origin="layout" path="M 6.25E-07 -4.44444E-06 L -0.10456 -4.44444E-06" pathEditMode="relative" rAng="0" ptsTypes="AA">
                                      <p:cBhvr>
                                        <p:cTn id="44" dur="1500" spd="-100000" fill="hold"/>
                                        <p:tgtEl>
                                          <p:spTgt spid="16"/>
                                        </p:tgtEl>
                                        <p:attrNameLst>
                                          <p:attrName>ppt_x</p:attrName>
                                          <p:attrName>ppt_y</p:attrName>
                                        </p:attrNameLst>
                                      </p:cBhvr>
                                      <p:rCtr x="-5234" y="0"/>
                                    </p:animMotion>
                                  </p:childTnLst>
                                </p:cTn>
                              </p:par>
                            </p:childTnLst>
                          </p:cTn>
                        </p:par>
                        <p:par>
                          <p:cTn id="45" fill="hold">
                            <p:stCondLst>
                              <p:cond delay="5500"/>
                            </p:stCondLst>
                            <p:childTnLst>
                              <p:par>
                                <p:cTn id="46" presetID="2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par>
                          <p:cTn id="49" fill="hold">
                            <p:stCondLst>
                              <p:cond delay="6000"/>
                            </p:stCondLst>
                            <p:childTnLst>
                              <p:par>
                                <p:cTn id="50" presetID="10"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500"/>
                                        <p:tgtEl>
                                          <p:spTgt spid="18"/>
                                        </p:tgtEl>
                                      </p:cBhvr>
                                    </p:animEffect>
                                  </p:childTnLst>
                                </p:cTn>
                              </p:par>
                              <p:par>
                                <p:cTn id="53" presetID="53" presetClass="entr" presetSubtype="16" fill="hold" grpId="1"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1500" fill="hold"/>
                                        <p:tgtEl>
                                          <p:spTgt spid="18"/>
                                        </p:tgtEl>
                                        <p:attrNameLst>
                                          <p:attrName>ppt_w</p:attrName>
                                        </p:attrNameLst>
                                      </p:cBhvr>
                                      <p:tavLst>
                                        <p:tav tm="0">
                                          <p:val>
                                            <p:fltVal val="0"/>
                                          </p:val>
                                        </p:tav>
                                        <p:tav tm="100000">
                                          <p:val>
                                            <p:strVal val="#ppt_w"/>
                                          </p:val>
                                        </p:tav>
                                      </p:tavLst>
                                    </p:anim>
                                    <p:anim calcmode="lin" valueType="num">
                                      <p:cBhvr>
                                        <p:cTn id="56" dur="1500" fill="hold"/>
                                        <p:tgtEl>
                                          <p:spTgt spid="18"/>
                                        </p:tgtEl>
                                        <p:attrNameLst>
                                          <p:attrName>ppt_h</p:attrName>
                                        </p:attrNameLst>
                                      </p:cBhvr>
                                      <p:tavLst>
                                        <p:tav tm="0">
                                          <p:val>
                                            <p:fltVal val="0"/>
                                          </p:val>
                                        </p:tav>
                                        <p:tav tm="100000">
                                          <p:val>
                                            <p:strVal val="#ppt_h"/>
                                          </p:val>
                                        </p:tav>
                                      </p:tavLst>
                                    </p:anim>
                                    <p:animEffect transition="in" filter="fade">
                                      <p:cBhvr>
                                        <p:cTn id="57" dur="1500"/>
                                        <p:tgtEl>
                                          <p:spTgt spid="18"/>
                                        </p:tgtEl>
                                      </p:cBhvr>
                                    </p:animEffect>
                                  </p:childTnLst>
                                </p:cTn>
                              </p:par>
                              <p:par>
                                <p:cTn id="58" presetID="35" presetClass="path" presetSubtype="0" accel="50000" decel="50000" fill="hold" grpId="2" nodeType="withEffect">
                                  <p:stCondLst>
                                    <p:cond delay="0"/>
                                  </p:stCondLst>
                                  <p:childTnLst>
                                    <p:animMotion origin="layout" path="M 6.25E-07 4.07407E-06 L -0.10456 4.07407E-06" pathEditMode="relative" rAng="0" ptsTypes="AA">
                                      <p:cBhvr>
                                        <p:cTn id="59" dur="1500" spd="-100000" fill="hold"/>
                                        <p:tgtEl>
                                          <p:spTgt spid="18"/>
                                        </p:tgtEl>
                                        <p:attrNameLst>
                                          <p:attrName>ppt_x</p:attrName>
                                          <p:attrName>ppt_y</p:attrName>
                                        </p:attrNameLst>
                                      </p:cBhvr>
                                      <p:rCtr x="-5234" y="0"/>
                                    </p:animMotion>
                                  </p:childTnLst>
                                </p:cTn>
                              </p:par>
                            </p:childTnLst>
                          </p:cTn>
                        </p:par>
                        <p:par>
                          <p:cTn id="60" fill="hold">
                            <p:stCondLst>
                              <p:cond delay="7500"/>
                            </p:stCondLst>
                            <p:childTnLst>
                              <p:par>
                                <p:cTn id="61" presetID="22" presetClass="entr" presetSubtype="8"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P spid="13" grpId="0" animBg="1"/>
      <p:bldP spid="14" grpId="0" animBg="1"/>
      <p:bldP spid="14" grpId="1" animBg="1"/>
      <p:bldP spid="14" grpId="2" animBg="1"/>
      <p:bldP spid="15" grpId="0" animBg="1"/>
      <p:bldP spid="16" grpId="0" animBg="1"/>
      <p:bldP spid="16" grpId="1" animBg="1"/>
      <p:bldP spid="16" grpId="2" animBg="1"/>
      <p:bldP spid="17" grpId="0" animBg="1"/>
      <p:bldP spid="18" grpId="0" animBg="1"/>
      <p:bldP spid="18" grpId="1" animBg="1"/>
      <p:bldP spid="18" grpId="2" animBg="1"/>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1199456" y="2348880"/>
            <a:ext cx="9721080" cy="2918072"/>
          </a:xfrm>
          <a:prstGeom prst="rect">
            <a:avLst/>
          </a:prstGeom>
          <a:noFill/>
          <a:ln w="12700" cap="flat" cmpd="sng" algn="ctr">
            <a:solidFill>
              <a:srgbClr val="C00000"/>
            </a:solidFill>
            <a:prstDash val="solid"/>
          </a:ln>
          <a:effectLst/>
        </p:spPr>
        <p:txBody>
          <a:bodyPr rtlCol="0" anchor="ctr"/>
          <a:lstStyle/>
          <a:p>
            <a:pPr lvl="0">
              <a:lnSpc>
                <a:spcPct val="150000"/>
              </a:lnSpc>
            </a:pPr>
            <a:r>
              <a:rPr lang="zh-CN" altLang="en-US" kern="0">
                <a:gradFill>
                  <a:gsLst>
                    <a:gs pos="100000">
                      <a:schemeClr val="tx1">
                        <a:lumMod val="75000"/>
                        <a:lumOff val="25000"/>
                      </a:schemeClr>
                    </a:gs>
                    <a:gs pos="0">
                      <a:schemeClr val="tx1">
                        <a:lumMod val="85000"/>
                        <a:lumOff val="15000"/>
                      </a:schemeClr>
                    </a:gs>
                  </a:gsLst>
                  <a:path path="circle">
                    <a:fillToRect l="100000" b="100000"/>
                  </a:path>
                </a:gradFill>
                <a:ea typeface="微软雅黑" panose="020B0503020204020204" charset="-122"/>
              </a:rPr>
              <a:t>是对马克思列宁主义、毛泽东思想、邓小平理论、“三个代表”重要思想、科学发展观的继承和发展，是马克思主义中国化最新成果，是党和人民实践经验和集体智慧的结晶，是中国特色社会主义理论体系的重要组成部分，是全党全国人民为实现中华民族伟大复兴而奋斗的行动指南，必须长期坚持并不断发展。</a:t>
            </a:r>
          </a:p>
        </p:txBody>
      </p:sp>
      <p:sp>
        <p:nvSpPr>
          <p:cNvPr id="9" name="TextBox 4"/>
          <p:cNvSpPr txBox="1"/>
          <p:nvPr/>
        </p:nvSpPr>
        <p:spPr>
          <a:xfrm>
            <a:off x="1437447" y="347333"/>
            <a:ext cx="6647974" cy="523220"/>
          </a:xfrm>
          <a:prstGeom prst="rect">
            <a:avLst/>
          </a:prstGeom>
          <a:noFill/>
        </p:spPr>
        <p:txBody>
          <a:bodyPr wrap="none" lIns="91440" tIns="45720" rIns="91440" bIns="45720" rtlCol="0">
            <a:spAutoFit/>
          </a:bodyPr>
          <a:lstStyle/>
          <a:p>
            <a:r>
              <a:rPr lang="zh-CN" altLang="en-US" sz="2800" b="1">
                <a:solidFill>
                  <a:srgbClr val="FF0000"/>
                </a:solidFill>
                <a:latin typeface="Arial" panose="020B0604020202020204" pitchFamily="34" charset="0"/>
                <a:ea typeface="微软雅黑" panose="020B0503020204020204" charset="-122"/>
                <a:sym typeface="Arial" panose="020B0604020202020204" pitchFamily="34" charset="0"/>
              </a:rPr>
              <a:t>新时代中国特色社会主义思想和基本方略</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bwMode="auto">
          <a:xfrm>
            <a:off x="2279576" y="1988840"/>
            <a:ext cx="6840760" cy="576064"/>
          </a:xfrm>
          <a:prstGeom prst="roundRect">
            <a:avLst>
              <a:gd name="adj" fmla="val 50000"/>
            </a:avLst>
          </a:prstGeom>
          <a:gradFill>
            <a:gsLst>
              <a:gs pos="89000">
                <a:srgbClr val="C00000"/>
              </a:gs>
              <a:gs pos="35000">
                <a:srgbClr val="FF3300"/>
              </a:gs>
            </a:gsLst>
            <a:lin ang="5400000" scaled="1"/>
          </a:gradFill>
          <a:ln w="25400" cap="flat" cmpd="sng" algn="ctr">
            <a:gradFill flip="none" rotWithShape="1">
              <a:gsLst>
                <a:gs pos="0">
                  <a:srgbClr val="FFF200"/>
                </a:gs>
                <a:gs pos="45000">
                  <a:srgbClr val="FF7A00"/>
                </a:gs>
                <a:gs pos="70000">
                  <a:srgbClr val="FF0300"/>
                </a:gs>
                <a:gs pos="100000">
                  <a:srgbClr val="4D0808"/>
                </a:gs>
              </a:gsLst>
              <a:lin ang="8100000" scaled="1"/>
            </a:gradFill>
            <a:prstDash val="solid"/>
          </a:ln>
          <a:effectLst>
            <a:reflection blurRad="6350" stA="52000" endA="300" endPos="35000" dir="5400000" sy="-100000" algn="bl" rotWithShape="0"/>
          </a:effectLst>
        </p:spPr>
        <p:txBody>
          <a:bodyPr anchor="ctr"/>
          <a:lstStyle/>
          <a:p>
            <a:pPr algn="ctr" defTabSz="914400">
              <a:defRPr/>
            </a:pPr>
            <a:endParaRPr lang="zh-CN" altLang="en-US" sz="4000" b="1" kern="0">
              <a:solidFill>
                <a:srgbClr val="F8F8F8"/>
              </a:solidFill>
              <a:latin typeface="微软雅黑" panose="020B0503020204020204" charset="-122"/>
              <a:ea typeface="微软雅黑" panose="020B0503020204020204" charset="-122"/>
            </a:endParaRPr>
          </a:p>
        </p:txBody>
      </p:sp>
      <p:sp>
        <p:nvSpPr>
          <p:cNvPr id="26" name="矩形 25"/>
          <p:cNvSpPr>
            <a:spLocks noChangeArrowheads="1"/>
          </p:cNvSpPr>
          <p:nvPr/>
        </p:nvSpPr>
        <p:spPr bwMode="auto">
          <a:xfrm>
            <a:off x="1818523" y="5149901"/>
            <a:ext cx="8544949" cy="1138016"/>
          </a:xfrm>
          <a:prstGeom prst="rect">
            <a:avLst/>
          </a:prstGeom>
          <a:noFill/>
          <a:ln w="3175">
            <a:solidFill>
              <a:schemeClr val="tx1"/>
            </a:solidFill>
            <a:miter lim="800000"/>
          </a:ln>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9200"/>
            <a:endParaRPr lang="zh-CN" altLang="zh-CN" sz="2665">
              <a:solidFill>
                <a:srgbClr val="C00000"/>
              </a:solidFill>
              <a:sym typeface="宋体" panose="02010600030101010101" pitchFamily="2" charset="-122"/>
            </a:endParaRPr>
          </a:p>
        </p:txBody>
      </p:sp>
      <p:sp>
        <p:nvSpPr>
          <p:cNvPr id="16" name="矩形 15"/>
          <p:cNvSpPr>
            <a:spLocks noChangeArrowheads="1"/>
          </p:cNvSpPr>
          <p:nvPr/>
        </p:nvSpPr>
        <p:spPr bwMode="auto">
          <a:xfrm>
            <a:off x="1818523" y="3382316"/>
            <a:ext cx="8544949" cy="1138016"/>
          </a:xfrm>
          <a:prstGeom prst="rect">
            <a:avLst/>
          </a:prstGeom>
          <a:noFill/>
          <a:ln w="3175">
            <a:solidFill>
              <a:schemeClr val="tx1"/>
            </a:solidFill>
            <a:miter lim="800000"/>
          </a:ln>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9200"/>
            <a:endParaRPr lang="zh-CN" altLang="zh-CN" sz="2665">
              <a:solidFill>
                <a:srgbClr val="C00000"/>
              </a:solidFill>
              <a:sym typeface="宋体" panose="02010600030101010101" pitchFamily="2" charset="-122"/>
            </a:endParaRPr>
          </a:p>
        </p:txBody>
      </p:sp>
      <p:sp>
        <p:nvSpPr>
          <p:cNvPr id="9" name="矩形 8"/>
          <p:cNvSpPr/>
          <p:nvPr/>
        </p:nvSpPr>
        <p:spPr>
          <a:xfrm>
            <a:off x="4356283" y="1973760"/>
            <a:ext cx="3877986" cy="584775"/>
          </a:xfrm>
          <a:prstGeom prst="rect">
            <a:avLst/>
          </a:prstGeom>
          <a:noFill/>
        </p:spPr>
        <p:txBody>
          <a:bodyPr wrap="none">
            <a:spAutoFit/>
          </a:bodyPr>
          <a:lstStyle/>
          <a:p>
            <a:pPr lvl="0" algn="ctr"/>
            <a:r>
              <a:rPr lang="zh-CN" altLang="en-US" sz="3200" b="1" kern="0">
                <a:gradFill flip="none" rotWithShape="1">
                  <a:gsLst>
                    <a:gs pos="0">
                      <a:schemeClr val="bg1"/>
                    </a:gs>
                    <a:gs pos="100000">
                      <a:srgbClr val="FFFF53"/>
                    </a:gs>
                  </a:gsLst>
                  <a:lin ang="5400000" scaled="0"/>
                </a:gradFill>
                <a:ea typeface="微软雅黑" panose="020B0503020204020204" charset="-122"/>
              </a:rPr>
              <a:t>工作中贯全面彻落实</a:t>
            </a:r>
          </a:p>
        </p:txBody>
      </p:sp>
      <p:sp>
        <p:nvSpPr>
          <p:cNvPr id="13" name="TextBox 4"/>
          <p:cNvSpPr txBox="1"/>
          <p:nvPr/>
        </p:nvSpPr>
        <p:spPr>
          <a:xfrm>
            <a:off x="1437447" y="347333"/>
            <a:ext cx="4852610" cy="523220"/>
          </a:xfrm>
          <a:prstGeom prst="rect">
            <a:avLst/>
          </a:prstGeom>
          <a:noFill/>
        </p:spPr>
        <p:txBody>
          <a:bodyPr wrap="none" lIns="91440" tIns="45720" rIns="91440" bIns="45720" rtlCol="0">
            <a:spAutoFit/>
          </a:bodyPr>
          <a:lstStyle/>
          <a:p>
            <a:r>
              <a:rPr lang="zh-CN" altLang="en-US" sz="2800" b="1">
                <a:solidFill>
                  <a:srgbClr val="FF0000"/>
                </a:solidFill>
                <a:latin typeface="Arial" panose="020B0604020202020204" pitchFamily="34" charset="0"/>
                <a:ea typeface="微软雅黑" panose="020B0503020204020204" charset="-122"/>
                <a:sym typeface="Arial" panose="020B0604020202020204" pitchFamily="34" charset="0"/>
              </a:rPr>
              <a:t>建设取得过去工作和历史变革</a:t>
            </a:r>
          </a:p>
        </p:txBody>
      </p:sp>
      <p:sp>
        <p:nvSpPr>
          <p:cNvPr id="12" name="矩形 11"/>
          <p:cNvSpPr/>
          <p:nvPr/>
        </p:nvSpPr>
        <p:spPr>
          <a:xfrm>
            <a:off x="1823335" y="2920651"/>
            <a:ext cx="8545330" cy="4924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Ping Hei"/>
              <a:ea typeface="方正兰亭超细黑简体"/>
            </a:endParaRPr>
          </a:p>
        </p:txBody>
      </p:sp>
      <p:sp>
        <p:nvSpPr>
          <p:cNvPr id="19" name="文本框 18"/>
          <p:cNvSpPr txBox="1"/>
          <p:nvPr/>
        </p:nvSpPr>
        <p:spPr>
          <a:xfrm>
            <a:off x="1823335" y="3609970"/>
            <a:ext cx="672075" cy="461665"/>
          </a:xfrm>
          <a:prstGeom prst="rect">
            <a:avLst/>
          </a:prstGeom>
          <a:noFill/>
        </p:spPr>
        <p:txBody>
          <a:bodyPr wrap="square" rtlCol="0">
            <a:spAutoFit/>
          </a:bodyPr>
          <a:lstStyle/>
          <a:p>
            <a:pPr defTabSz="1219200"/>
            <a:r>
              <a:rPr lang="en-US" altLang="zh-CN" sz="2400" b="1">
                <a:solidFill>
                  <a:srgbClr val="FFFFFF"/>
                </a:solidFill>
                <a:latin typeface="微软雅黑" panose="020B0503020204020204" charset="-122"/>
                <a:ea typeface="微软雅黑" panose="020B0503020204020204" charset="-122"/>
              </a:rPr>
              <a:t>01</a:t>
            </a:r>
            <a:endParaRPr lang="zh-CN" altLang="en-US" sz="2400" b="1">
              <a:solidFill>
                <a:srgbClr val="FFFFFF"/>
              </a:solidFill>
              <a:latin typeface="微软雅黑" panose="020B0503020204020204" charset="-122"/>
              <a:ea typeface="微软雅黑" panose="020B0503020204020204" charset="-122"/>
            </a:endParaRPr>
          </a:p>
        </p:txBody>
      </p:sp>
      <p:sp>
        <p:nvSpPr>
          <p:cNvPr id="2" name="矩形 1"/>
          <p:cNvSpPr/>
          <p:nvPr/>
        </p:nvSpPr>
        <p:spPr>
          <a:xfrm>
            <a:off x="4200688" y="2920651"/>
            <a:ext cx="4030270" cy="461665"/>
          </a:xfrm>
          <a:prstGeom prst="rect">
            <a:avLst/>
          </a:prstGeom>
        </p:spPr>
        <p:txBody>
          <a:bodyPr wrap="none">
            <a:spAutoFit/>
          </a:bodyPr>
          <a:lstStyle/>
          <a:p>
            <a:pPr algn="ctr"/>
            <a:r>
              <a:rPr lang="en-US" altLang="zh-CN" b="1">
                <a:solidFill>
                  <a:srgbClr val="FFFAE3"/>
                </a:solidFill>
                <a:latin typeface="微软雅黑" panose="020B0503020204020204" charset="-122"/>
                <a:ea typeface="微软雅黑" panose="020B0503020204020204" charset="-122"/>
                <a:cs typeface="Times New Roman" panose="02020603050405020304" pitchFamily="18" charset="0"/>
              </a:rPr>
              <a:t>1.  </a:t>
            </a:r>
            <a:r>
              <a:rPr lang="zh-CN" altLang="en-US" b="1">
                <a:solidFill>
                  <a:srgbClr val="FFFAE3"/>
                </a:solidFill>
                <a:latin typeface="微软雅黑" panose="020B0503020204020204" charset="-122"/>
                <a:ea typeface="微软雅黑" panose="020B0503020204020204" charset="-122"/>
                <a:cs typeface="Times New Roman" panose="02020603050405020304" pitchFamily="18" charset="0"/>
              </a:rPr>
              <a:t>坚持党对一切工作的领导</a:t>
            </a:r>
            <a:endParaRPr lang="zh-CN" altLang="en-US" b="1">
              <a:solidFill>
                <a:srgbClr val="FFFAE3"/>
              </a:solidFill>
            </a:endParaRPr>
          </a:p>
        </p:txBody>
      </p:sp>
      <p:sp>
        <p:nvSpPr>
          <p:cNvPr id="24" name="矩形 23"/>
          <p:cNvSpPr/>
          <p:nvPr/>
        </p:nvSpPr>
        <p:spPr>
          <a:xfrm>
            <a:off x="1967352" y="3440212"/>
            <a:ext cx="8291850" cy="1052596"/>
          </a:xfrm>
          <a:prstGeom prst="rect">
            <a:avLst/>
          </a:prstGeom>
        </p:spPr>
        <p:txBody>
          <a:bodyPr wrap="square">
            <a:spAutoFit/>
          </a:bodyPr>
          <a:lstStyle/>
          <a:p>
            <a:pPr algn="ctr">
              <a:lnSpc>
                <a:spcPct val="120000"/>
              </a:lnSpc>
            </a:pPr>
            <a:r>
              <a:rPr lang="zh-CN" altLang="en-US" sz="1300">
                <a:solidFill>
                  <a:schemeClr val="tx1">
                    <a:lumMod val="85000"/>
                    <a:lumOff val="15000"/>
                  </a:schemeClr>
                </a:solidFill>
                <a:latin typeface="微软雅黑" panose="020B0503020204020204" charset="-122"/>
                <a:ea typeface="微软雅黑" panose="020B0503020204020204" charset="-122"/>
                <a:cs typeface="Times New Roman" panose="02020603050405020304" pitchFamily="18" charset="0"/>
              </a:rPr>
              <a:t>党政军民学，东西南北中，党是领导一切的。必须增强政治意识、大局意识、核心意识、看齐意识，自觉维护党中央权威和集中统一领导，自觉在思想上政治上行动上同党中央保持高度一致，完善坚持党的领导的体制机制，坚持稳中求进工作总基调，统筹推进“五位一体”总体布局，协调推进“四个全面”战略布局，提高党把方向、谋大局、定政策、促改革的能力和定力，确保党始终总揽全局、协调各方。</a:t>
            </a:r>
            <a:endParaRPr lang="zh-CN" altLang="zh-CN" sz="1300">
              <a:solidFill>
                <a:schemeClr val="tx1">
                  <a:lumMod val="85000"/>
                  <a:lumOff val="15000"/>
                </a:schemeClr>
              </a:solidFill>
              <a:latin typeface="微软雅黑" panose="020B0503020204020204" charset="-122"/>
              <a:ea typeface="微软雅黑" panose="020B0503020204020204" charset="-122"/>
              <a:cs typeface="Times New Roman" panose="02020603050405020304" pitchFamily="18" charset="0"/>
            </a:endParaRPr>
          </a:p>
        </p:txBody>
      </p:sp>
      <p:sp>
        <p:nvSpPr>
          <p:cNvPr id="25" name="矩形 24"/>
          <p:cNvSpPr/>
          <p:nvPr/>
        </p:nvSpPr>
        <p:spPr>
          <a:xfrm>
            <a:off x="1823335" y="4688236"/>
            <a:ext cx="8545330" cy="4924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Ping Hei"/>
              <a:ea typeface="方正兰亭超细黑简体"/>
            </a:endParaRPr>
          </a:p>
        </p:txBody>
      </p:sp>
      <p:sp>
        <p:nvSpPr>
          <p:cNvPr id="28" name="矩形 27"/>
          <p:cNvSpPr/>
          <p:nvPr/>
        </p:nvSpPr>
        <p:spPr>
          <a:xfrm>
            <a:off x="4616668" y="4688236"/>
            <a:ext cx="3198312" cy="461665"/>
          </a:xfrm>
          <a:prstGeom prst="rect">
            <a:avLst/>
          </a:prstGeom>
        </p:spPr>
        <p:txBody>
          <a:bodyPr wrap="none">
            <a:spAutoFit/>
          </a:bodyPr>
          <a:lstStyle/>
          <a:p>
            <a:pPr algn="ctr"/>
            <a:r>
              <a:rPr lang="en-US" altLang="zh-CN" b="1">
                <a:solidFill>
                  <a:srgbClr val="FFFAE3"/>
                </a:solidFill>
                <a:latin typeface="微软雅黑" panose="020B0503020204020204" charset="-122"/>
                <a:ea typeface="微软雅黑" panose="020B0503020204020204" charset="-122"/>
                <a:cs typeface="Times New Roman" panose="02020603050405020304" pitchFamily="18" charset="0"/>
              </a:rPr>
              <a:t>2.   </a:t>
            </a:r>
            <a:r>
              <a:rPr lang="zh-CN" altLang="en-US" b="1">
                <a:solidFill>
                  <a:srgbClr val="FFFAE3"/>
                </a:solidFill>
                <a:latin typeface="微软雅黑" panose="020B0503020204020204" charset="-122"/>
                <a:ea typeface="微软雅黑" panose="020B0503020204020204" charset="-122"/>
                <a:cs typeface="Times New Roman" panose="02020603050405020304" pitchFamily="18" charset="0"/>
              </a:rPr>
              <a:t>坚持以人民为中心</a:t>
            </a:r>
            <a:endParaRPr lang="zh-CN" altLang="en-US" b="1">
              <a:solidFill>
                <a:srgbClr val="FFFAE3"/>
              </a:solidFill>
            </a:endParaRPr>
          </a:p>
        </p:txBody>
      </p:sp>
      <p:sp>
        <p:nvSpPr>
          <p:cNvPr id="29" name="矩形 28"/>
          <p:cNvSpPr/>
          <p:nvPr/>
        </p:nvSpPr>
        <p:spPr>
          <a:xfrm>
            <a:off x="1967352" y="5207797"/>
            <a:ext cx="8291850" cy="953723"/>
          </a:xfrm>
          <a:prstGeom prst="rect">
            <a:avLst/>
          </a:prstGeom>
        </p:spPr>
        <p:txBody>
          <a:bodyPr wrap="square">
            <a:spAutoFit/>
          </a:bodyPr>
          <a:lstStyle/>
          <a:p>
            <a:pPr algn="just">
              <a:lnSpc>
                <a:spcPct val="120000"/>
              </a:lnSpc>
            </a:pPr>
            <a:r>
              <a:rPr lang="zh-CN" altLang="en-US" sz="1600">
                <a:solidFill>
                  <a:schemeClr val="tx1">
                    <a:lumMod val="85000"/>
                    <a:lumOff val="15000"/>
                  </a:schemeClr>
                </a:solidFill>
                <a:latin typeface="微软雅黑" panose="020B0503020204020204" charset="-122"/>
                <a:ea typeface="微软雅黑" panose="020B0503020204020204" charset="-122"/>
                <a:cs typeface="Times New Roman" panose="02020603050405020304" pitchFamily="18" charset="0"/>
              </a:rPr>
              <a:t>人民是历史的创造者，是决定党和国家前途命运的根本力量。必须坚持人民主体地位，坚持立党为公、执政为民，践行全心全意为人民服务的根本宗旨，把党的群众路线贯彻到治国理政全部活动之中，把人民对美好生活的向往作为奋斗目标，依靠人民创造历史伟业。</a:t>
            </a:r>
            <a:endParaRPr lang="zh-CN" altLang="zh-CN" sz="1600">
              <a:solidFill>
                <a:schemeClr val="tx1">
                  <a:lumMod val="85000"/>
                  <a:lumOff val="15000"/>
                </a:schemeClr>
              </a:solidFill>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500"/>
                                        <p:tgtEl>
                                          <p:spTgt spid="16"/>
                                        </p:tgtEl>
                                      </p:cBhvr>
                                    </p:animEffect>
                                  </p:childTnLst>
                                </p:cTn>
                              </p:par>
                            </p:childTnLst>
                          </p:cTn>
                        </p:par>
                        <p:par>
                          <p:cTn id="22" fill="hold">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10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childTnLst>
                          </p:cTn>
                        </p:par>
                        <p:par>
                          <p:cTn id="34" fill="hold">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500"/>
                                        <p:tgtEl>
                                          <p:spTgt spid="26"/>
                                        </p:tgtEl>
                                      </p:cBhvr>
                                    </p:animEffect>
                                  </p:childTnLst>
                                </p:cTn>
                              </p:par>
                            </p:childTnLst>
                          </p:cTn>
                        </p:par>
                        <p:par>
                          <p:cTn id="38" fill="hold">
                            <p:stCondLst>
                              <p:cond delay="1000"/>
                            </p:stCondLst>
                            <p:childTnLst>
                              <p:par>
                                <p:cTn id="39" presetID="22" presetClass="entr" presetSubtype="1"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up)">
                                      <p:cBhvr>
                                        <p:cTn id="41"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6" grpId="0" animBg="1"/>
      <p:bldP spid="12" grpId="0" animBg="1"/>
      <p:bldP spid="19" grpId="0"/>
      <p:bldP spid="2" grpId="0"/>
      <p:bldP spid="24" grpId="0"/>
      <p:bldP spid="25" grpId="0" animBg="1"/>
      <p:bldP spid="28" grpId="0"/>
      <p:bldP spid="2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a:spLocks noChangeArrowheads="1"/>
          </p:cNvSpPr>
          <p:nvPr/>
        </p:nvSpPr>
        <p:spPr bwMode="auto">
          <a:xfrm>
            <a:off x="1823525" y="3717032"/>
            <a:ext cx="8544949" cy="1138016"/>
          </a:xfrm>
          <a:prstGeom prst="rect">
            <a:avLst/>
          </a:prstGeom>
          <a:noFill/>
          <a:ln w="3175">
            <a:solidFill>
              <a:schemeClr val="bg1">
                <a:lumMod val="50000"/>
              </a:schemeClr>
            </a:solidFill>
            <a:miter lim="800000"/>
          </a:ln>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9200"/>
            <a:endParaRPr lang="zh-CN" altLang="zh-CN" sz="2665">
              <a:solidFill>
                <a:srgbClr val="C00000"/>
              </a:solidFill>
              <a:sym typeface="宋体" panose="02010600030101010101" pitchFamily="2" charset="-122"/>
            </a:endParaRPr>
          </a:p>
        </p:txBody>
      </p:sp>
      <p:sp>
        <p:nvSpPr>
          <p:cNvPr id="16" name="矩形 15"/>
          <p:cNvSpPr>
            <a:spLocks noChangeArrowheads="1"/>
          </p:cNvSpPr>
          <p:nvPr/>
        </p:nvSpPr>
        <p:spPr bwMode="auto">
          <a:xfrm>
            <a:off x="1823525" y="1949447"/>
            <a:ext cx="8544949" cy="1138016"/>
          </a:xfrm>
          <a:prstGeom prst="rect">
            <a:avLst/>
          </a:prstGeom>
          <a:noFill/>
          <a:ln w="3175">
            <a:solidFill>
              <a:schemeClr val="bg1">
                <a:lumMod val="50000"/>
              </a:schemeClr>
            </a:solidFill>
            <a:miter lim="800000"/>
          </a:ln>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9200"/>
            <a:endParaRPr lang="zh-CN" altLang="zh-CN" sz="2665">
              <a:solidFill>
                <a:srgbClr val="C00000"/>
              </a:solidFill>
              <a:sym typeface="宋体" panose="02010600030101010101" pitchFamily="2" charset="-122"/>
            </a:endParaRPr>
          </a:p>
        </p:txBody>
      </p:sp>
      <p:sp>
        <p:nvSpPr>
          <p:cNvPr id="13" name="TextBox 4"/>
          <p:cNvSpPr txBox="1"/>
          <p:nvPr/>
        </p:nvSpPr>
        <p:spPr>
          <a:xfrm>
            <a:off x="1437447" y="347333"/>
            <a:ext cx="4852610" cy="523220"/>
          </a:xfrm>
          <a:prstGeom prst="rect">
            <a:avLst/>
          </a:prstGeom>
          <a:noFill/>
        </p:spPr>
        <p:txBody>
          <a:bodyPr wrap="none" lIns="91440" tIns="45720" rIns="91440" bIns="45720" rtlCol="0">
            <a:spAutoFit/>
          </a:bodyPr>
          <a:lstStyle/>
          <a:p>
            <a:r>
              <a:rPr lang="zh-CN" altLang="en-US" sz="2800" b="1">
                <a:solidFill>
                  <a:srgbClr val="FF0000"/>
                </a:solidFill>
                <a:latin typeface="Arial" panose="020B0604020202020204" pitchFamily="34" charset="0"/>
                <a:ea typeface="微软雅黑" panose="020B0503020204020204" charset="-122"/>
                <a:sym typeface="Arial" panose="020B0604020202020204" pitchFamily="34" charset="0"/>
              </a:rPr>
              <a:t>建设取得过去工作和历史变革</a:t>
            </a:r>
          </a:p>
        </p:txBody>
      </p:sp>
      <p:sp>
        <p:nvSpPr>
          <p:cNvPr id="12" name="矩形 11"/>
          <p:cNvSpPr/>
          <p:nvPr/>
        </p:nvSpPr>
        <p:spPr>
          <a:xfrm>
            <a:off x="1828337" y="1487782"/>
            <a:ext cx="8545330" cy="4924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Ping Hei"/>
              <a:ea typeface="方正兰亭超细黑简体"/>
            </a:endParaRPr>
          </a:p>
        </p:txBody>
      </p:sp>
      <p:sp>
        <p:nvSpPr>
          <p:cNvPr id="19" name="文本框 18"/>
          <p:cNvSpPr txBox="1"/>
          <p:nvPr/>
        </p:nvSpPr>
        <p:spPr>
          <a:xfrm>
            <a:off x="1828337" y="2177101"/>
            <a:ext cx="672075" cy="461665"/>
          </a:xfrm>
          <a:prstGeom prst="rect">
            <a:avLst/>
          </a:prstGeom>
          <a:noFill/>
        </p:spPr>
        <p:txBody>
          <a:bodyPr wrap="square" rtlCol="0">
            <a:spAutoFit/>
          </a:bodyPr>
          <a:lstStyle/>
          <a:p>
            <a:pPr defTabSz="1219200"/>
            <a:r>
              <a:rPr lang="en-US" altLang="zh-CN" sz="2400" b="1">
                <a:solidFill>
                  <a:srgbClr val="FFFFFF"/>
                </a:solidFill>
                <a:latin typeface="微软雅黑" panose="020B0503020204020204" charset="-122"/>
                <a:ea typeface="微软雅黑" panose="020B0503020204020204" charset="-122"/>
              </a:rPr>
              <a:t>01</a:t>
            </a:r>
            <a:endParaRPr lang="zh-CN" altLang="en-US" sz="2400" b="1">
              <a:solidFill>
                <a:srgbClr val="FFFFFF"/>
              </a:solidFill>
              <a:latin typeface="微软雅黑" panose="020B0503020204020204" charset="-122"/>
              <a:ea typeface="微软雅黑" panose="020B0503020204020204" charset="-122"/>
            </a:endParaRPr>
          </a:p>
        </p:txBody>
      </p:sp>
      <p:sp>
        <p:nvSpPr>
          <p:cNvPr id="2" name="矩形 1"/>
          <p:cNvSpPr/>
          <p:nvPr/>
        </p:nvSpPr>
        <p:spPr>
          <a:xfrm>
            <a:off x="4758726" y="1487782"/>
            <a:ext cx="2924198" cy="461665"/>
          </a:xfrm>
          <a:prstGeom prst="rect">
            <a:avLst/>
          </a:prstGeom>
        </p:spPr>
        <p:txBody>
          <a:bodyPr wrap="none">
            <a:spAutoFit/>
          </a:bodyPr>
          <a:lstStyle/>
          <a:p>
            <a:pPr algn="ctr"/>
            <a:r>
              <a:rPr lang="en-US" altLang="zh-CN" b="1">
                <a:solidFill>
                  <a:srgbClr val="FFFAE3"/>
                </a:solidFill>
                <a:latin typeface="微软雅黑" panose="020B0503020204020204" charset="-122"/>
                <a:ea typeface="微软雅黑" panose="020B0503020204020204" charset="-122"/>
                <a:cs typeface="Times New Roman" panose="02020603050405020304" pitchFamily="18" charset="0"/>
              </a:rPr>
              <a:t>3.</a:t>
            </a:r>
            <a:r>
              <a:rPr lang="zh-CN" altLang="en-US" b="1">
                <a:solidFill>
                  <a:srgbClr val="FFFAE3"/>
                </a:solidFill>
                <a:latin typeface="微软雅黑" panose="020B0503020204020204" charset="-122"/>
                <a:ea typeface="微软雅黑" panose="020B0503020204020204" charset="-122"/>
                <a:cs typeface="Times New Roman" panose="02020603050405020304" pitchFamily="18" charset="0"/>
              </a:rPr>
              <a:t>坚持全面深化改革</a:t>
            </a:r>
            <a:endParaRPr lang="zh-CN" altLang="en-US" b="1">
              <a:solidFill>
                <a:srgbClr val="FFFAE3"/>
              </a:solidFill>
            </a:endParaRPr>
          </a:p>
        </p:txBody>
      </p:sp>
      <p:sp>
        <p:nvSpPr>
          <p:cNvPr id="24" name="矩形 23"/>
          <p:cNvSpPr/>
          <p:nvPr/>
        </p:nvSpPr>
        <p:spPr>
          <a:xfrm>
            <a:off x="1972354" y="2007343"/>
            <a:ext cx="8291850" cy="1052596"/>
          </a:xfrm>
          <a:prstGeom prst="rect">
            <a:avLst/>
          </a:prstGeom>
        </p:spPr>
        <p:txBody>
          <a:bodyPr wrap="square">
            <a:spAutoFit/>
          </a:bodyPr>
          <a:lstStyle/>
          <a:p>
            <a:pPr algn="just">
              <a:lnSpc>
                <a:spcPct val="120000"/>
              </a:lnSpc>
            </a:pPr>
            <a:r>
              <a:rPr lang="zh-CN" altLang="en-US" sz="1300">
                <a:solidFill>
                  <a:schemeClr val="tx1">
                    <a:lumMod val="85000"/>
                    <a:lumOff val="15000"/>
                  </a:schemeClr>
                </a:solidFill>
                <a:latin typeface="微软雅黑" panose="020B0503020204020204" charset="-122"/>
                <a:ea typeface="微软雅黑" panose="020B0503020204020204" charset="-122"/>
                <a:cs typeface="Times New Roman" panose="02020603050405020304" pitchFamily="18" charset="0"/>
              </a:rPr>
              <a:t>只有社会主义才能救中国，只有改革开放才能发展中国、发展社会主义、发展马克思主义。必须坚持和完善中国特色社会主义制度，不断推进国家治理体系和治理能力现代化，坚决破除一切不合时宜的思想观念和体制机制弊端，突破利益固化的藩篱，吸收人类文明有益成果，构建系统完备、科学规范、运行有效的制度体系，充分发挥我国社会主义制度优越性。</a:t>
            </a:r>
            <a:endParaRPr lang="zh-CN" altLang="zh-CN" sz="1300">
              <a:solidFill>
                <a:schemeClr val="tx1">
                  <a:lumMod val="85000"/>
                  <a:lumOff val="15000"/>
                </a:schemeClr>
              </a:solidFill>
              <a:latin typeface="微软雅黑" panose="020B0503020204020204" charset="-122"/>
              <a:ea typeface="微软雅黑" panose="020B0503020204020204" charset="-122"/>
              <a:cs typeface="Times New Roman" panose="02020603050405020304" pitchFamily="18" charset="0"/>
            </a:endParaRPr>
          </a:p>
        </p:txBody>
      </p:sp>
      <p:sp>
        <p:nvSpPr>
          <p:cNvPr id="25" name="矩形 24"/>
          <p:cNvSpPr/>
          <p:nvPr/>
        </p:nvSpPr>
        <p:spPr>
          <a:xfrm>
            <a:off x="1828337" y="3255367"/>
            <a:ext cx="8545330" cy="4924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Ping Hei"/>
              <a:ea typeface="方正兰亭超细黑简体"/>
            </a:endParaRPr>
          </a:p>
        </p:txBody>
      </p:sp>
      <p:sp>
        <p:nvSpPr>
          <p:cNvPr id="28" name="矩形 27"/>
          <p:cNvSpPr/>
          <p:nvPr/>
        </p:nvSpPr>
        <p:spPr>
          <a:xfrm>
            <a:off x="4912615" y="3255367"/>
            <a:ext cx="2616421" cy="461665"/>
          </a:xfrm>
          <a:prstGeom prst="rect">
            <a:avLst/>
          </a:prstGeom>
        </p:spPr>
        <p:txBody>
          <a:bodyPr wrap="none">
            <a:spAutoFit/>
          </a:bodyPr>
          <a:lstStyle/>
          <a:p>
            <a:pPr algn="ctr"/>
            <a:r>
              <a:rPr lang="en-US" altLang="zh-CN" b="1">
                <a:solidFill>
                  <a:srgbClr val="FFFAE3"/>
                </a:solidFill>
                <a:latin typeface="微软雅黑" panose="020B0503020204020204" charset="-122"/>
                <a:ea typeface="微软雅黑" panose="020B0503020204020204" charset="-122"/>
                <a:cs typeface="Times New Roman" panose="02020603050405020304" pitchFamily="18" charset="0"/>
              </a:rPr>
              <a:t>4.</a:t>
            </a:r>
            <a:r>
              <a:rPr lang="zh-CN" altLang="en-US" b="1">
                <a:solidFill>
                  <a:srgbClr val="FFFAE3"/>
                </a:solidFill>
                <a:latin typeface="微软雅黑" panose="020B0503020204020204" charset="-122"/>
                <a:ea typeface="微软雅黑" panose="020B0503020204020204" charset="-122"/>
                <a:cs typeface="Times New Roman" panose="02020603050405020304" pitchFamily="18" charset="0"/>
              </a:rPr>
              <a:t>坚持新发展理念</a:t>
            </a:r>
            <a:endParaRPr lang="zh-CN" altLang="en-US" b="1">
              <a:solidFill>
                <a:srgbClr val="FFFAE3"/>
              </a:solidFill>
            </a:endParaRPr>
          </a:p>
        </p:txBody>
      </p:sp>
      <p:sp>
        <p:nvSpPr>
          <p:cNvPr id="29" name="矩形 28"/>
          <p:cNvSpPr/>
          <p:nvPr/>
        </p:nvSpPr>
        <p:spPr>
          <a:xfrm>
            <a:off x="1972354" y="3774928"/>
            <a:ext cx="8291850" cy="978729"/>
          </a:xfrm>
          <a:prstGeom prst="rect">
            <a:avLst/>
          </a:prstGeom>
        </p:spPr>
        <p:txBody>
          <a:bodyPr wrap="square">
            <a:spAutoFit/>
          </a:bodyPr>
          <a:lstStyle/>
          <a:p>
            <a:pPr algn="just">
              <a:lnSpc>
                <a:spcPct val="120000"/>
              </a:lnSpc>
            </a:pPr>
            <a:r>
              <a:rPr lang="zh-CN" altLang="en-US" sz="1200">
                <a:solidFill>
                  <a:schemeClr val="tx1">
                    <a:lumMod val="85000"/>
                    <a:lumOff val="15000"/>
                  </a:schemeClr>
                </a:solidFill>
                <a:latin typeface="微软雅黑" panose="020B0503020204020204" charset="-122"/>
                <a:ea typeface="微软雅黑" panose="020B0503020204020204" charset="-122"/>
                <a:cs typeface="Times New Roman" panose="02020603050405020304" pitchFamily="18" charset="0"/>
              </a:rPr>
              <a:t>发展是解决我国一切问题的基础和关键，发展必须是科学发展，必须坚定不移贯彻创新、协调、绿色、开放、共享的发展理念。必须坚持和完善我国社会主义基本经济制度和分配制度，毫不动摇巩固和发展公有制经济，毫不动摇鼓励、支持、引导非公有制经济发展，使市场在资源配置中起决定性作用，更好发挥政府作用，推动新型工业化、信息化、城镇化、农业现代化同步发展，主动参与和推动经济全球化进程，发展更高层次的开放型经济，不断壮大我国经济实力和综合国力。</a:t>
            </a:r>
            <a:endParaRPr lang="zh-CN" altLang="zh-CN" sz="1200">
              <a:solidFill>
                <a:schemeClr val="tx1">
                  <a:lumMod val="85000"/>
                  <a:lumOff val="15000"/>
                </a:schemeClr>
              </a:solidFill>
              <a:latin typeface="微软雅黑" panose="020B0503020204020204" charset="-122"/>
              <a:ea typeface="微软雅黑" panose="020B0503020204020204" charset="-122"/>
              <a:cs typeface="Times New Roman" panose="02020603050405020304" pitchFamily="18" charset="0"/>
            </a:endParaRPr>
          </a:p>
        </p:txBody>
      </p:sp>
      <p:sp>
        <p:nvSpPr>
          <p:cNvPr id="15" name="矩形 14"/>
          <p:cNvSpPr>
            <a:spLocks noChangeArrowheads="1"/>
          </p:cNvSpPr>
          <p:nvPr/>
        </p:nvSpPr>
        <p:spPr bwMode="auto">
          <a:xfrm>
            <a:off x="1823525" y="5370099"/>
            <a:ext cx="8544949" cy="1138016"/>
          </a:xfrm>
          <a:prstGeom prst="rect">
            <a:avLst/>
          </a:prstGeom>
          <a:noFill/>
          <a:ln w="3175">
            <a:solidFill>
              <a:schemeClr val="bg1">
                <a:lumMod val="50000"/>
              </a:schemeClr>
            </a:solidFill>
            <a:miter lim="800000"/>
          </a:ln>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9200"/>
            <a:endParaRPr lang="zh-CN" altLang="zh-CN" sz="2665">
              <a:solidFill>
                <a:srgbClr val="C00000"/>
              </a:solidFill>
              <a:sym typeface="宋体" panose="02010600030101010101" pitchFamily="2" charset="-122"/>
            </a:endParaRPr>
          </a:p>
        </p:txBody>
      </p:sp>
      <p:sp>
        <p:nvSpPr>
          <p:cNvPr id="17" name="矩形 16"/>
          <p:cNvSpPr/>
          <p:nvPr/>
        </p:nvSpPr>
        <p:spPr>
          <a:xfrm>
            <a:off x="1828337" y="4908434"/>
            <a:ext cx="8545330" cy="4924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Ping Hei"/>
              <a:ea typeface="方正兰亭超细黑简体"/>
            </a:endParaRPr>
          </a:p>
        </p:txBody>
      </p:sp>
      <p:sp>
        <p:nvSpPr>
          <p:cNvPr id="18" name="矩形 17"/>
          <p:cNvSpPr/>
          <p:nvPr/>
        </p:nvSpPr>
        <p:spPr>
          <a:xfrm>
            <a:off x="4758726" y="4908434"/>
            <a:ext cx="2924198" cy="461665"/>
          </a:xfrm>
          <a:prstGeom prst="rect">
            <a:avLst/>
          </a:prstGeom>
        </p:spPr>
        <p:txBody>
          <a:bodyPr wrap="none">
            <a:spAutoFit/>
          </a:bodyPr>
          <a:lstStyle/>
          <a:p>
            <a:pPr algn="ctr"/>
            <a:r>
              <a:rPr lang="en-US" altLang="zh-CN" b="1">
                <a:solidFill>
                  <a:srgbClr val="FFFAE3"/>
                </a:solidFill>
                <a:latin typeface="微软雅黑" panose="020B0503020204020204" charset="-122"/>
                <a:ea typeface="微软雅黑" panose="020B0503020204020204" charset="-122"/>
                <a:cs typeface="Times New Roman" panose="02020603050405020304" pitchFamily="18" charset="0"/>
              </a:rPr>
              <a:t>5.</a:t>
            </a:r>
            <a:r>
              <a:rPr lang="zh-CN" altLang="en-US" b="1">
                <a:solidFill>
                  <a:srgbClr val="FFFAE3"/>
                </a:solidFill>
                <a:latin typeface="微软雅黑" panose="020B0503020204020204" charset="-122"/>
                <a:ea typeface="微软雅黑" panose="020B0503020204020204" charset="-122"/>
                <a:cs typeface="Times New Roman" panose="02020603050405020304" pitchFamily="18" charset="0"/>
              </a:rPr>
              <a:t>坚持人民当家作主</a:t>
            </a:r>
            <a:endParaRPr lang="zh-CN" altLang="en-US" b="1">
              <a:solidFill>
                <a:srgbClr val="FFFAE3"/>
              </a:solidFill>
            </a:endParaRPr>
          </a:p>
        </p:txBody>
      </p:sp>
      <p:sp>
        <p:nvSpPr>
          <p:cNvPr id="20" name="矩形 19"/>
          <p:cNvSpPr/>
          <p:nvPr/>
        </p:nvSpPr>
        <p:spPr>
          <a:xfrm>
            <a:off x="1972354" y="5427995"/>
            <a:ext cx="8291850" cy="978729"/>
          </a:xfrm>
          <a:prstGeom prst="rect">
            <a:avLst/>
          </a:prstGeom>
        </p:spPr>
        <p:txBody>
          <a:bodyPr wrap="square">
            <a:spAutoFit/>
          </a:bodyPr>
          <a:lstStyle/>
          <a:p>
            <a:pPr algn="just">
              <a:lnSpc>
                <a:spcPct val="120000"/>
              </a:lnSpc>
            </a:pPr>
            <a:r>
              <a:rPr lang="zh-CN" altLang="en-US" sz="1200">
                <a:solidFill>
                  <a:schemeClr val="tx1">
                    <a:lumMod val="85000"/>
                    <a:lumOff val="15000"/>
                  </a:schemeClr>
                </a:solidFill>
                <a:latin typeface="微软雅黑" panose="020B0503020204020204" charset="-122"/>
                <a:ea typeface="微软雅黑" panose="020B0503020204020204" charset="-122"/>
                <a:cs typeface="Times New Roman" panose="02020603050405020304" pitchFamily="18" charset="0"/>
              </a:rPr>
              <a:t>坚持党的领导、人民当家作主、依法治国有机统一是社会主义政治发展的必然要求。必须坚持中国特色社会主义政治发展道路，坚持和完善人民代表大会制度、中国共产党领导的多党合作和政治协商制度、民族区域自治制度、基层群众自治制度，巩固和发展最广泛的爱国统一战线，发展社会主义协商民主，健全民主制度，丰富民主形式，拓宽民主渠道，保证人民当家作主落实到国家政治生活和社会生活之中。</a:t>
            </a:r>
            <a:endParaRPr lang="zh-CN" altLang="zh-CN" sz="1200">
              <a:solidFill>
                <a:schemeClr val="tx1">
                  <a:lumMod val="85000"/>
                  <a:lumOff val="15000"/>
                </a:schemeClr>
              </a:solidFill>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500"/>
                                        <p:tgtEl>
                                          <p:spTgt spid="16"/>
                                        </p:tgtEl>
                                      </p:cBhvr>
                                    </p:animEffect>
                                  </p:childTnLst>
                                </p:cTn>
                              </p:par>
                            </p:childTnLst>
                          </p:cTn>
                        </p:par>
                        <p:par>
                          <p:cTn id="22" fill="hold">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10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childTnLst>
                          </p:cTn>
                        </p:par>
                        <p:par>
                          <p:cTn id="34" fill="hold">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500"/>
                                        <p:tgtEl>
                                          <p:spTgt spid="26"/>
                                        </p:tgtEl>
                                      </p:cBhvr>
                                    </p:animEffect>
                                  </p:childTnLst>
                                </p:cTn>
                              </p:par>
                            </p:childTnLst>
                          </p:cTn>
                        </p:par>
                        <p:par>
                          <p:cTn id="38" fill="hold">
                            <p:stCondLst>
                              <p:cond delay="1000"/>
                            </p:stCondLst>
                            <p:childTnLst>
                              <p:par>
                                <p:cTn id="39" presetID="22" presetClass="entr" presetSubtype="1"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up)">
                                      <p:cBhvr>
                                        <p:cTn id="41" dur="10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par>
                          <p:cTn id="50" fill="hold">
                            <p:stCondLst>
                              <p:cond delay="500"/>
                            </p:stCondLst>
                            <p:childTnLst>
                              <p:par>
                                <p:cTn id="51" presetID="22" presetClass="entr" presetSubtype="1"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up)">
                                      <p:cBhvr>
                                        <p:cTn id="53" dur="500"/>
                                        <p:tgtEl>
                                          <p:spTgt spid="15"/>
                                        </p:tgtEl>
                                      </p:cBhvr>
                                    </p:animEffect>
                                  </p:childTnLst>
                                </p:cTn>
                              </p:par>
                            </p:childTnLst>
                          </p:cTn>
                        </p:par>
                        <p:par>
                          <p:cTn id="54" fill="hold">
                            <p:stCondLst>
                              <p:cond delay="1000"/>
                            </p:stCondLst>
                            <p:childTnLst>
                              <p:par>
                                <p:cTn id="55" presetID="22" presetClass="entr" presetSubtype="1"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up)">
                                      <p:cBhvr>
                                        <p:cTn id="5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6" grpId="0" animBg="1"/>
      <p:bldP spid="12" grpId="0" animBg="1"/>
      <p:bldP spid="19" grpId="0"/>
      <p:bldP spid="2" grpId="0"/>
      <p:bldP spid="24" grpId="0"/>
      <p:bldP spid="25" grpId="0" animBg="1"/>
      <p:bldP spid="28" grpId="0"/>
      <p:bldP spid="29" grpId="0"/>
      <p:bldP spid="15" grpId="0" animBg="1"/>
      <p:bldP spid="17" grpId="0" animBg="1"/>
      <p:bldP spid="1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rcRect l="43354" t="26667" r="40271" b="44000"/>
          <a:stretch>
            <a:fillRect/>
          </a:stretch>
        </p:blipFill>
        <p:spPr>
          <a:xfrm>
            <a:off x="2207568" y="1357355"/>
            <a:ext cx="1996440" cy="2011680"/>
          </a:xfrm>
          <a:prstGeom prst="rect">
            <a:avLst/>
          </a:prstGeom>
        </p:spPr>
      </p:pic>
      <p:grpSp>
        <p:nvGrpSpPr>
          <p:cNvPr id="2" name="组合 6"/>
          <p:cNvGrpSpPr/>
          <p:nvPr/>
        </p:nvGrpSpPr>
        <p:grpSpPr>
          <a:xfrm>
            <a:off x="5960412" y="1700809"/>
            <a:ext cx="4024019" cy="480484"/>
            <a:chOff x="3430920" y="1635646"/>
            <a:chExt cx="2650739" cy="360040"/>
          </a:xfrm>
        </p:grpSpPr>
        <p:sp>
          <p:nvSpPr>
            <p:cNvPr id="8" name="矩形 7"/>
            <p:cNvSpPr/>
            <p:nvPr/>
          </p:nvSpPr>
          <p:spPr>
            <a:xfrm>
              <a:off x="3430920" y="1635646"/>
              <a:ext cx="2650739"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schemeClr val="bg1"/>
                </a:solidFill>
              </a:endParaRPr>
            </a:p>
          </p:txBody>
        </p:sp>
        <p:sp>
          <p:nvSpPr>
            <p:cNvPr id="9" name="TextBox 3"/>
            <p:cNvSpPr txBox="1">
              <a:spLocks noChangeArrowheads="1"/>
            </p:cNvSpPr>
            <p:nvPr/>
          </p:nvSpPr>
          <p:spPr bwMode="auto">
            <a:xfrm>
              <a:off x="3606069" y="1666299"/>
              <a:ext cx="2222229" cy="23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buNone/>
                <a:defRPr/>
              </a:pPr>
              <a:r>
                <a:rPr lang="zh-CN" altLang="en-US" sz="1400" b="1">
                  <a:solidFill>
                    <a:schemeClr val="bg1"/>
                  </a:solidFill>
                  <a:latin typeface="Arial" panose="020B0604020202020204"/>
                  <a:ea typeface="微软雅黑" panose="020B0503020204020204" charset="-122"/>
                  <a:cs typeface="+mn-ea"/>
                  <a:sym typeface="+mn-lt"/>
                </a:rPr>
                <a:t>加快生态文明体制改革，建设美丽中国</a:t>
              </a:r>
            </a:p>
          </p:txBody>
        </p:sp>
      </p:grpSp>
      <p:grpSp>
        <p:nvGrpSpPr>
          <p:cNvPr id="3" name="组合 9"/>
          <p:cNvGrpSpPr/>
          <p:nvPr/>
        </p:nvGrpSpPr>
        <p:grpSpPr>
          <a:xfrm>
            <a:off x="4799856" y="1700807"/>
            <a:ext cx="874713" cy="480484"/>
            <a:chOff x="2782848" y="1635646"/>
            <a:chExt cx="576064" cy="360040"/>
          </a:xfrm>
        </p:grpSpPr>
        <p:sp>
          <p:nvSpPr>
            <p:cNvPr id="11" name="矩形 10"/>
            <p:cNvSpPr/>
            <p:nvPr/>
          </p:nvSpPr>
          <p:spPr>
            <a:xfrm>
              <a:off x="2782848" y="163564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solidFill>
              </a:endParaRPr>
            </a:p>
          </p:txBody>
        </p:sp>
        <p:sp>
          <p:nvSpPr>
            <p:cNvPr id="12" name="五角星 20"/>
            <p:cNvSpPr/>
            <p:nvPr/>
          </p:nvSpPr>
          <p:spPr>
            <a:xfrm>
              <a:off x="2916152" y="1659438"/>
              <a:ext cx="325326" cy="29501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solidFill>
              </a:endParaRPr>
            </a:p>
          </p:txBody>
        </p:sp>
      </p:grpSp>
      <p:grpSp>
        <p:nvGrpSpPr>
          <p:cNvPr id="4" name="组合 12"/>
          <p:cNvGrpSpPr/>
          <p:nvPr/>
        </p:nvGrpSpPr>
        <p:grpSpPr>
          <a:xfrm>
            <a:off x="5960414" y="2515805"/>
            <a:ext cx="4024018" cy="480483"/>
            <a:chOff x="3430920" y="1635646"/>
            <a:chExt cx="2650738" cy="360040"/>
          </a:xfrm>
        </p:grpSpPr>
        <p:sp>
          <p:nvSpPr>
            <p:cNvPr id="14" name="矩形 13"/>
            <p:cNvSpPr/>
            <p:nvPr/>
          </p:nvSpPr>
          <p:spPr>
            <a:xfrm>
              <a:off x="3430920" y="1635646"/>
              <a:ext cx="265073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schemeClr val="bg1"/>
                </a:solidFill>
              </a:endParaRPr>
            </a:p>
          </p:txBody>
        </p:sp>
        <p:sp>
          <p:nvSpPr>
            <p:cNvPr id="15" name="TextBox 3"/>
            <p:cNvSpPr txBox="1">
              <a:spLocks noChangeArrowheads="1"/>
            </p:cNvSpPr>
            <p:nvPr/>
          </p:nvSpPr>
          <p:spPr bwMode="auto">
            <a:xfrm>
              <a:off x="3899705" y="1672437"/>
              <a:ext cx="1582016" cy="23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buNone/>
                <a:defRPr/>
              </a:pPr>
              <a:r>
                <a:rPr lang="zh-CN" altLang="en-US" sz="1400" b="1">
                  <a:solidFill>
                    <a:schemeClr val="bg1"/>
                  </a:solidFill>
                  <a:latin typeface="Arial" panose="020B0604020202020204"/>
                  <a:ea typeface="微软雅黑" panose="020B0503020204020204" charset="-122"/>
                  <a:cs typeface="+mn-ea"/>
                  <a:sym typeface="+mn-lt"/>
                </a:rPr>
                <a:t>全面推进国防和军队现代化</a:t>
              </a:r>
            </a:p>
          </p:txBody>
        </p:sp>
      </p:grpSp>
      <p:grpSp>
        <p:nvGrpSpPr>
          <p:cNvPr id="5" name="组合 15"/>
          <p:cNvGrpSpPr/>
          <p:nvPr/>
        </p:nvGrpSpPr>
        <p:grpSpPr>
          <a:xfrm>
            <a:off x="4799856" y="2515804"/>
            <a:ext cx="874713" cy="480483"/>
            <a:chOff x="2782848" y="1635646"/>
            <a:chExt cx="576064" cy="360040"/>
          </a:xfrm>
        </p:grpSpPr>
        <p:sp>
          <p:nvSpPr>
            <p:cNvPr id="17" name="矩形 16"/>
            <p:cNvSpPr/>
            <p:nvPr/>
          </p:nvSpPr>
          <p:spPr>
            <a:xfrm>
              <a:off x="2782848" y="163564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solidFill>
              </a:endParaRPr>
            </a:p>
          </p:txBody>
        </p:sp>
        <p:sp>
          <p:nvSpPr>
            <p:cNvPr id="18" name="五角星 29"/>
            <p:cNvSpPr/>
            <p:nvPr/>
          </p:nvSpPr>
          <p:spPr>
            <a:xfrm>
              <a:off x="2916152" y="1659437"/>
              <a:ext cx="325326" cy="295011"/>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solidFill>
              </a:endParaRPr>
            </a:p>
          </p:txBody>
        </p:sp>
      </p:grpSp>
      <p:grpSp>
        <p:nvGrpSpPr>
          <p:cNvPr id="7" name="组合 18"/>
          <p:cNvGrpSpPr/>
          <p:nvPr/>
        </p:nvGrpSpPr>
        <p:grpSpPr>
          <a:xfrm>
            <a:off x="6009022" y="3330801"/>
            <a:ext cx="4024018" cy="480483"/>
            <a:chOff x="3430920" y="1635646"/>
            <a:chExt cx="2650738" cy="360040"/>
          </a:xfrm>
        </p:grpSpPr>
        <p:sp>
          <p:nvSpPr>
            <p:cNvPr id="20" name="矩形 19"/>
            <p:cNvSpPr/>
            <p:nvPr/>
          </p:nvSpPr>
          <p:spPr>
            <a:xfrm>
              <a:off x="3430920" y="1635646"/>
              <a:ext cx="265073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schemeClr val="bg1"/>
                </a:solidFill>
              </a:endParaRPr>
            </a:p>
          </p:txBody>
        </p:sp>
        <p:sp>
          <p:nvSpPr>
            <p:cNvPr id="21" name="TextBox 3"/>
            <p:cNvSpPr txBox="1">
              <a:spLocks noChangeArrowheads="1"/>
            </p:cNvSpPr>
            <p:nvPr/>
          </p:nvSpPr>
          <p:spPr bwMode="auto">
            <a:xfrm>
              <a:off x="3631294" y="1664296"/>
              <a:ext cx="1936814" cy="23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buNone/>
                <a:defRPr/>
              </a:pPr>
              <a:r>
                <a:rPr lang="zh-CN" altLang="en-US" sz="1400" b="1">
                  <a:solidFill>
                    <a:schemeClr val="bg1"/>
                  </a:solidFill>
                  <a:latin typeface="Arial" panose="020B0604020202020204"/>
                  <a:ea typeface="微软雅黑" panose="020B0503020204020204" charset="-122"/>
                  <a:cs typeface="+mn-ea"/>
                  <a:sym typeface="+mn-lt"/>
                </a:rPr>
                <a:t>坚持“一国两制”，推进祖国统一</a:t>
              </a:r>
            </a:p>
          </p:txBody>
        </p:sp>
      </p:grpSp>
      <p:grpSp>
        <p:nvGrpSpPr>
          <p:cNvPr id="10" name="组合 21"/>
          <p:cNvGrpSpPr/>
          <p:nvPr/>
        </p:nvGrpSpPr>
        <p:grpSpPr>
          <a:xfrm>
            <a:off x="4758299" y="3330800"/>
            <a:ext cx="874713" cy="480483"/>
            <a:chOff x="2782848" y="1635646"/>
            <a:chExt cx="576064" cy="360040"/>
          </a:xfrm>
        </p:grpSpPr>
        <p:sp>
          <p:nvSpPr>
            <p:cNvPr id="23" name="矩形 22"/>
            <p:cNvSpPr/>
            <p:nvPr/>
          </p:nvSpPr>
          <p:spPr>
            <a:xfrm>
              <a:off x="2782848" y="163564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solidFill>
              </a:endParaRPr>
            </a:p>
          </p:txBody>
        </p:sp>
        <p:sp>
          <p:nvSpPr>
            <p:cNvPr id="24" name="五角星 38"/>
            <p:cNvSpPr/>
            <p:nvPr/>
          </p:nvSpPr>
          <p:spPr>
            <a:xfrm>
              <a:off x="2916152" y="1659437"/>
              <a:ext cx="325326" cy="295011"/>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solidFill>
              </a:endParaRPr>
            </a:p>
          </p:txBody>
        </p:sp>
      </p:grpSp>
      <p:grpSp>
        <p:nvGrpSpPr>
          <p:cNvPr id="13" name="组合 24"/>
          <p:cNvGrpSpPr/>
          <p:nvPr/>
        </p:nvGrpSpPr>
        <p:grpSpPr>
          <a:xfrm>
            <a:off x="5997437" y="4145796"/>
            <a:ext cx="4059003" cy="480484"/>
            <a:chOff x="3401072" y="1635646"/>
            <a:chExt cx="3463226" cy="360040"/>
          </a:xfrm>
        </p:grpSpPr>
        <p:sp>
          <p:nvSpPr>
            <p:cNvPr id="26" name="矩形 25"/>
            <p:cNvSpPr/>
            <p:nvPr/>
          </p:nvSpPr>
          <p:spPr>
            <a:xfrm>
              <a:off x="3430920" y="1635646"/>
              <a:ext cx="343337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schemeClr val="bg1"/>
                </a:solidFill>
              </a:endParaRPr>
            </a:p>
          </p:txBody>
        </p:sp>
        <p:sp>
          <p:nvSpPr>
            <p:cNvPr id="27" name="TextBox 3"/>
            <p:cNvSpPr txBox="1">
              <a:spLocks noChangeArrowheads="1"/>
            </p:cNvSpPr>
            <p:nvPr/>
          </p:nvSpPr>
          <p:spPr bwMode="auto">
            <a:xfrm>
              <a:off x="3401072" y="1692064"/>
              <a:ext cx="3274585" cy="23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buNone/>
                <a:defRPr/>
              </a:pPr>
              <a:r>
                <a:rPr lang="zh-CN" altLang="en-US" sz="1400" b="1">
                  <a:solidFill>
                    <a:schemeClr val="bg1"/>
                  </a:solidFill>
                  <a:latin typeface="Arial" panose="020B0604020202020204"/>
                  <a:ea typeface="微软雅黑" panose="020B0503020204020204" charset="-122"/>
                  <a:cs typeface="+mn-ea"/>
                  <a:sym typeface="+mn-lt"/>
                </a:rPr>
                <a:t>坚持和平发展道路，推动构建人类命运共同体</a:t>
              </a:r>
            </a:p>
          </p:txBody>
        </p:sp>
      </p:grpSp>
      <p:grpSp>
        <p:nvGrpSpPr>
          <p:cNvPr id="16" name="组合 27"/>
          <p:cNvGrpSpPr/>
          <p:nvPr/>
        </p:nvGrpSpPr>
        <p:grpSpPr>
          <a:xfrm>
            <a:off x="4758299" y="4145796"/>
            <a:ext cx="874713" cy="480484"/>
            <a:chOff x="2782848" y="1635646"/>
            <a:chExt cx="576064" cy="360040"/>
          </a:xfrm>
        </p:grpSpPr>
        <p:sp>
          <p:nvSpPr>
            <p:cNvPr id="29" name="矩形 28"/>
            <p:cNvSpPr/>
            <p:nvPr/>
          </p:nvSpPr>
          <p:spPr>
            <a:xfrm>
              <a:off x="2782848" y="163564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solidFill>
              </a:endParaRPr>
            </a:p>
          </p:txBody>
        </p:sp>
        <p:sp>
          <p:nvSpPr>
            <p:cNvPr id="30" name="五角星 47"/>
            <p:cNvSpPr/>
            <p:nvPr/>
          </p:nvSpPr>
          <p:spPr>
            <a:xfrm>
              <a:off x="2916152" y="1659438"/>
              <a:ext cx="325326" cy="29501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solidFill>
              </a:endParaRPr>
            </a:p>
          </p:txBody>
        </p:sp>
      </p:grpSp>
      <p:sp>
        <p:nvSpPr>
          <p:cNvPr id="31" name="TextBox 9"/>
          <p:cNvSpPr txBox="1">
            <a:spLocks noChangeArrowheads="1"/>
          </p:cNvSpPr>
          <p:nvPr/>
        </p:nvSpPr>
        <p:spPr bwMode="auto">
          <a:xfrm>
            <a:off x="2395680" y="2984314"/>
            <a:ext cx="146559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dist" eaLnBrk="1" hangingPunct="1">
              <a:spcBef>
                <a:spcPct val="0"/>
              </a:spcBef>
              <a:buFontTx/>
              <a:buNone/>
            </a:pPr>
            <a:r>
              <a:rPr lang="zh-CN" altLang="en-US" sz="4400" b="1">
                <a:solidFill>
                  <a:srgbClr val="C00000"/>
                </a:solidFill>
                <a:latin typeface="微软雅黑" panose="020B0503020204020204" charset="-122"/>
                <a:ea typeface="微软雅黑" panose="020B0503020204020204" charset="-122"/>
              </a:rPr>
              <a:t>目录</a:t>
            </a:r>
          </a:p>
        </p:txBody>
      </p:sp>
      <p:sp>
        <p:nvSpPr>
          <p:cNvPr id="32" name="TextBox 9"/>
          <p:cNvSpPr txBox="1">
            <a:spLocks noChangeArrowheads="1"/>
          </p:cNvSpPr>
          <p:nvPr/>
        </p:nvSpPr>
        <p:spPr bwMode="auto">
          <a:xfrm>
            <a:off x="2395680" y="3679875"/>
            <a:ext cx="14655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dist" eaLnBrk="1" hangingPunct="1">
              <a:spcBef>
                <a:spcPct val="0"/>
              </a:spcBef>
              <a:buFontTx/>
              <a:buNone/>
            </a:pPr>
            <a:r>
              <a:rPr lang="en-US" altLang="zh-CN" sz="1800">
                <a:solidFill>
                  <a:srgbClr val="C00000"/>
                </a:solidFill>
                <a:latin typeface="微软雅黑" panose="020B0503020204020204" charset="-122"/>
                <a:ea typeface="微软雅黑" panose="020B0503020204020204" charset="-122"/>
              </a:rPr>
              <a:t>CONTENTS</a:t>
            </a:r>
            <a:endParaRPr lang="zh-CN" altLang="en-US" sz="1800">
              <a:solidFill>
                <a:srgbClr val="C00000"/>
              </a:solidFill>
              <a:latin typeface="微软雅黑" panose="020B0503020204020204" charset="-122"/>
              <a:ea typeface="微软雅黑" panose="020B0503020204020204" charset="-122"/>
            </a:endParaRPr>
          </a:p>
        </p:txBody>
      </p:sp>
      <p:grpSp>
        <p:nvGrpSpPr>
          <p:cNvPr id="34" name="组合 24"/>
          <p:cNvGrpSpPr/>
          <p:nvPr/>
        </p:nvGrpSpPr>
        <p:grpSpPr>
          <a:xfrm>
            <a:off x="6032419" y="4892732"/>
            <a:ext cx="4024020" cy="480484"/>
            <a:chOff x="3430920" y="1635646"/>
            <a:chExt cx="3433378" cy="360040"/>
          </a:xfrm>
        </p:grpSpPr>
        <p:sp>
          <p:nvSpPr>
            <p:cNvPr id="35" name="矩形 34"/>
            <p:cNvSpPr/>
            <p:nvPr/>
          </p:nvSpPr>
          <p:spPr>
            <a:xfrm>
              <a:off x="3430920" y="1635646"/>
              <a:ext cx="3433378"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schemeClr val="bg1"/>
                </a:solidFill>
              </a:endParaRPr>
            </a:p>
          </p:txBody>
        </p:sp>
        <p:sp>
          <p:nvSpPr>
            <p:cNvPr id="36" name="TextBox 3"/>
            <p:cNvSpPr txBox="1">
              <a:spLocks noChangeArrowheads="1"/>
            </p:cNvSpPr>
            <p:nvPr/>
          </p:nvSpPr>
          <p:spPr bwMode="auto">
            <a:xfrm>
              <a:off x="4243584" y="1692064"/>
              <a:ext cx="1742744" cy="23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buNone/>
                <a:defRPr/>
              </a:pPr>
              <a:r>
                <a:rPr lang="zh-CN" altLang="en-US" sz="1400" b="1">
                  <a:solidFill>
                    <a:schemeClr val="bg1"/>
                  </a:solidFill>
                  <a:latin typeface="Arial" panose="020B0604020202020204"/>
                  <a:ea typeface="微软雅黑" panose="020B0503020204020204" charset="-122"/>
                  <a:cs typeface="+mn-ea"/>
                  <a:sym typeface="+mn-lt"/>
                </a:rPr>
                <a:t>坚定不移全面从严治党</a:t>
              </a:r>
            </a:p>
          </p:txBody>
        </p:sp>
      </p:grpSp>
      <p:grpSp>
        <p:nvGrpSpPr>
          <p:cNvPr id="37" name="组合 27"/>
          <p:cNvGrpSpPr/>
          <p:nvPr/>
        </p:nvGrpSpPr>
        <p:grpSpPr>
          <a:xfrm>
            <a:off x="4758299" y="4892732"/>
            <a:ext cx="874713" cy="480484"/>
            <a:chOff x="2782848" y="1635646"/>
            <a:chExt cx="576064" cy="360040"/>
          </a:xfrm>
        </p:grpSpPr>
        <p:sp>
          <p:nvSpPr>
            <p:cNvPr id="38" name="矩形 37"/>
            <p:cNvSpPr/>
            <p:nvPr/>
          </p:nvSpPr>
          <p:spPr>
            <a:xfrm>
              <a:off x="2782848" y="1635646"/>
              <a:ext cx="5760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solidFill>
              </a:endParaRPr>
            </a:p>
          </p:txBody>
        </p:sp>
        <p:sp>
          <p:nvSpPr>
            <p:cNvPr id="39" name="五角星 47"/>
            <p:cNvSpPr/>
            <p:nvPr/>
          </p:nvSpPr>
          <p:spPr>
            <a:xfrm>
              <a:off x="2916152" y="1659438"/>
              <a:ext cx="325326" cy="29501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chemeClr val="bg1"/>
                </a:solidFill>
              </a:endParaRPr>
            </a:p>
          </p:txBody>
        </p:sp>
      </p:grpSp>
      <p:pic>
        <p:nvPicPr>
          <p:cNvPr id="41" name="Picture 3" descr="C:\Users\Administrator\Desktop\2.png"/>
          <p:cNvPicPr>
            <a:picLocks noChangeAspect="1" noChangeArrowheads="1"/>
          </p:cNvPicPr>
          <p:nvPr/>
        </p:nvPicPr>
        <p:blipFill>
          <a:blip r:embed="rId4"/>
          <a:stretch>
            <a:fillRect/>
          </a:stretch>
        </p:blipFill>
        <p:spPr bwMode="auto">
          <a:xfrm flipH="1">
            <a:off x="0" y="5517233"/>
            <a:ext cx="12192000" cy="134076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anim calcmode="lin" valueType="num">
                                      <p:cBhvr>
                                        <p:cTn id="10" dur="500" fill="hold"/>
                                        <p:tgtEl>
                                          <p:spTgt spid="31"/>
                                        </p:tgtEl>
                                        <p:attrNameLst>
                                          <p:attrName>ppt_x</p:attrName>
                                        </p:attrNameLst>
                                      </p:cBhvr>
                                      <p:tavLst>
                                        <p:tav tm="0">
                                          <p:val>
                                            <p:fltVal val="0.5"/>
                                          </p:val>
                                        </p:tav>
                                        <p:tav tm="100000">
                                          <p:val>
                                            <p:strVal val="#ppt_x"/>
                                          </p:val>
                                        </p:tav>
                                      </p:tavLst>
                                    </p:anim>
                                    <p:anim calcmode="lin" valueType="num">
                                      <p:cBhvr>
                                        <p:cTn id="11" dur="500" fill="hold"/>
                                        <p:tgtEl>
                                          <p:spTgt spid="31"/>
                                        </p:tgtEl>
                                        <p:attrNameLst>
                                          <p:attrName>ppt_y</p:attrName>
                                        </p:attrNameLst>
                                      </p:cBhvr>
                                      <p:tavLst>
                                        <p:tav tm="0">
                                          <p:val>
                                            <p:fltVal val="0.5"/>
                                          </p:val>
                                        </p:tav>
                                        <p:tav tm="100000">
                                          <p:val>
                                            <p:strVal val="#ppt_y"/>
                                          </p:val>
                                        </p:tav>
                                      </p:tavLst>
                                    </p:anim>
                                  </p:childTnLst>
                                </p:cTn>
                              </p:par>
                              <p:par>
                                <p:cTn id="12" presetID="53" presetClass="entr" presetSubtype="16"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ppt_w</p:attrName>
                                        </p:attrNameLst>
                                      </p:cBhvr>
                                      <p:tavLst>
                                        <p:tav tm="0">
                                          <p:val>
                                            <p:fltVal val="0"/>
                                          </p:val>
                                        </p:tav>
                                        <p:tav tm="100000">
                                          <p:val>
                                            <p:strVal val="#ppt_w"/>
                                          </p:val>
                                        </p:tav>
                                      </p:tavLst>
                                    </p:anim>
                                    <p:anim calcmode="lin" valueType="num">
                                      <p:cBhvr>
                                        <p:cTn id="15" dur="500" fill="hold"/>
                                        <p:tgtEl>
                                          <p:spTgt spid="32"/>
                                        </p:tgtEl>
                                        <p:attrNameLst>
                                          <p:attrName>ppt_h</p:attrName>
                                        </p:attrNameLst>
                                      </p:cBhvr>
                                      <p:tavLst>
                                        <p:tav tm="0">
                                          <p:val>
                                            <p:fltVal val="0"/>
                                          </p:val>
                                        </p:tav>
                                        <p:tav tm="100000">
                                          <p:val>
                                            <p:strVal val="#ppt_h"/>
                                          </p:val>
                                        </p:tav>
                                      </p:tavLst>
                                    </p:anim>
                                    <p:animEffect transition="in" filter="fade">
                                      <p:cBhvr>
                                        <p:cTn id="16" dur="500"/>
                                        <p:tgtEl>
                                          <p:spTgt spid="32"/>
                                        </p:tgtEl>
                                      </p:cBhvr>
                                    </p:animEffect>
                                    <p:anim calcmode="lin" valueType="num">
                                      <p:cBhvr>
                                        <p:cTn id="17" dur="500" fill="hold"/>
                                        <p:tgtEl>
                                          <p:spTgt spid="32"/>
                                        </p:tgtEl>
                                        <p:attrNameLst>
                                          <p:attrName>ppt_x</p:attrName>
                                        </p:attrNameLst>
                                      </p:cBhvr>
                                      <p:tavLst>
                                        <p:tav tm="0">
                                          <p:val>
                                            <p:fltVal val="0.5"/>
                                          </p:val>
                                        </p:tav>
                                        <p:tav tm="100000">
                                          <p:val>
                                            <p:strVal val="#ppt_x"/>
                                          </p:val>
                                        </p:tav>
                                      </p:tavLst>
                                    </p:anim>
                                    <p:anim calcmode="lin" valueType="num">
                                      <p:cBhvr>
                                        <p:cTn id="18" dur="500" fill="hold"/>
                                        <p:tgtEl>
                                          <p:spTgt spid="32"/>
                                        </p:tgtEl>
                                        <p:attrNameLst>
                                          <p:attrName>ppt_y</p:attrName>
                                        </p:attrNameLst>
                                      </p:cBhvr>
                                      <p:tavLst>
                                        <p:tav tm="0">
                                          <p:val>
                                            <p:fltVal val="0.5"/>
                                          </p:val>
                                        </p:tav>
                                        <p:tav tm="100000">
                                          <p:val>
                                            <p:strVal val="#ppt_y"/>
                                          </p:val>
                                        </p:tav>
                                      </p:tavLst>
                                    </p:anim>
                                  </p:childTnLst>
                                </p:cTn>
                              </p:par>
                              <p:par>
                                <p:cTn id="19" presetID="53" presetClass="entr" presetSubtype="16"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anim calcmode="lin" valueType="num">
                                      <p:cBhvr>
                                        <p:cTn id="24" dur="500" fill="hold"/>
                                        <p:tgtEl>
                                          <p:spTgt spid="6"/>
                                        </p:tgtEl>
                                        <p:attrNameLst>
                                          <p:attrName>ppt_x</p:attrName>
                                        </p:attrNameLst>
                                      </p:cBhvr>
                                      <p:tavLst>
                                        <p:tav tm="0">
                                          <p:val>
                                            <p:fltVal val="0.5"/>
                                          </p:val>
                                        </p:tav>
                                        <p:tav tm="100000">
                                          <p:val>
                                            <p:strVal val="#ppt_x"/>
                                          </p:val>
                                        </p:tav>
                                      </p:tavLst>
                                    </p:anim>
                                    <p:anim calcmode="lin" valueType="num">
                                      <p:cBhvr>
                                        <p:cTn id="25" dur="500" fill="hold"/>
                                        <p:tgtEl>
                                          <p:spTgt spid="6"/>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300" fill="hold"/>
                                        <p:tgtEl>
                                          <p:spTgt spid="3"/>
                                        </p:tgtEl>
                                        <p:attrNameLst>
                                          <p:attrName>ppt_w</p:attrName>
                                        </p:attrNameLst>
                                      </p:cBhvr>
                                      <p:tavLst>
                                        <p:tav tm="0">
                                          <p:val>
                                            <p:fltVal val="0"/>
                                          </p:val>
                                        </p:tav>
                                        <p:tav tm="100000">
                                          <p:val>
                                            <p:strVal val="#ppt_w"/>
                                          </p:val>
                                        </p:tav>
                                      </p:tavLst>
                                    </p:anim>
                                    <p:anim calcmode="lin" valueType="num">
                                      <p:cBhvr>
                                        <p:cTn id="30" dur="300" fill="hold"/>
                                        <p:tgtEl>
                                          <p:spTgt spid="3"/>
                                        </p:tgtEl>
                                        <p:attrNameLst>
                                          <p:attrName>ppt_h</p:attrName>
                                        </p:attrNameLst>
                                      </p:cBhvr>
                                      <p:tavLst>
                                        <p:tav tm="0">
                                          <p:val>
                                            <p:fltVal val="0"/>
                                          </p:val>
                                        </p:tav>
                                        <p:tav tm="100000">
                                          <p:val>
                                            <p:strVal val="#ppt_h"/>
                                          </p:val>
                                        </p:tav>
                                      </p:tavLst>
                                    </p:anim>
                                    <p:animEffect transition="in" filter="fade">
                                      <p:cBhvr>
                                        <p:cTn id="31" dur="300"/>
                                        <p:tgtEl>
                                          <p:spTgt spid="3"/>
                                        </p:tgtEl>
                                      </p:cBhvr>
                                    </p:animEffect>
                                  </p:childTnLst>
                                </p:cTn>
                              </p:par>
                              <p:par>
                                <p:cTn id="32" presetID="53" presetClass="entr" presetSubtype="16"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300" fill="hold"/>
                                        <p:tgtEl>
                                          <p:spTgt spid="5"/>
                                        </p:tgtEl>
                                        <p:attrNameLst>
                                          <p:attrName>ppt_w</p:attrName>
                                        </p:attrNameLst>
                                      </p:cBhvr>
                                      <p:tavLst>
                                        <p:tav tm="0">
                                          <p:val>
                                            <p:fltVal val="0"/>
                                          </p:val>
                                        </p:tav>
                                        <p:tav tm="100000">
                                          <p:val>
                                            <p:strVal val="#ppt_w"/>
                                          </p:val>
                                        </p:tav>
                                      </p:tavLst>
                                    </p:anim>
                                    <p:anim calcmode="lin" valueType="num">
                                      <p:cBhvr>
                                        <p:cTn id="35" dur="300" fill="hold"/>
                                        <p:tgtEl>
                                          <p:spTgt spid="5"/>
                                        </p:tgtEl>
                                        <p:attrNameLst>
                                          <p:attrName>ppt_h</p:attrName>
                                        </p:attrNameLst>
                                      </p:cBhvr>
                                      <p:tavLst>
                                        <p:tav tm="0">
                                          <p:val>
                                            <p:fltVal val="0"/>
                                          </p:val>
                                        </p:tav>
                                        <p:tav tm="100000">
                                          <p:val>
                                            <p:strVal val="#ppt_h"/>
                                          </p:val>
                                        </p:tav>
                                      </p:tavLst>
                                    </p:anim>
                                    <p:animEffect transition="in" filter="fade">
                                      <p:cBhvr>
                                        <p:cTn id="36" dur="300"/>
                                        <p:tgtEl>
                                          <p:spTgt spid="5"/>
                                        </p:tgtEl>
                                      </p:cBhvr>
                                    </p:animEffect>
                                  </p:childTnLst>
                                </p:cTn>
                              </p:par>
                              <p:par>
                                <p:cTn id="37" presetID="53" presetClass="entr" presetSubtype="16"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300" fill="hold"/>
                                        <p:tgtEl>
                                          <p:spTgt spid="10"/>
                                        </p:tgtEl>
                                        <p:attrNameLst>
                                          <p:attrName>ppt_w</p:attrName>
                                        </p:attrNameLst>
                                      </p:cBhvr>
                                      <p:tavLst>
                                        <p:tav tm="0">
                                          <p:val>
                                            <p:fltVal val="0"/>
                                          </p:val>
                                        </p:tav>
                                        <p:tav tm="100000">
                                          <p:val>
                                            <p:strVal val="#ppt_w"/>
                                          </p:val>
                                        </p:tav>
                                      </p:tavLst>
                                    </p:anim>
                                    <p:anim calcmode="lin" valueType="num">
                                      <p:cBhvr>
                                        <p:cTn id="40" dur="300" fill="hold"/>
                                        <p:tgtEl>
                                          <p:spTgt spid="10"/>
                                        </p:tgtEl>
                                        <p:attrNameLst>
                                          <p:attrName>ppt_h</p:attrName>
                                        </p:attrNameLst>
                                      </p:cBhvr>
                                      <p:tavLst>
                                        <p:tav tm="0">
                                          <p:val>
                                            <p:fltVal val="0"/>
                                          </p:val>
                                        </p:tav>
                                        <p:tav tm="100000">
                                          <p:val>
                                            <p:strVal val="#ppt_h"/>
                                          </p:val>
                                        </p:tav>
                                      </p:tavLst>
                                    </p:anim>
                                    <p:animEffect transition="in" filter="fade">
                                      <p:cBhvr>
                                        <p:cTn id="41" dur="300"/>
                                        <p:tgtEl>
                                          <p:spTgt spid="10"/>
                                        </p:tgtEl>
                                      </p:cBhvr>
                                    </p:animEffect>
                                  </p:childTnLst>
                                </p:cTn>
                              </p:par>
                              <p:par>
                                <p:cTn id="42" presetID="53" presetClass="entr" presetSubtype="16"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300" fill="hold"/>
                                        <p:tgtEl>
                                          <p:spTgt spid="16"/>
                                        </p:tgtEl>
                                        <p:attrNameLst>
                                          <p:attrName>ppt_w</p:attrName>
                                        </p:attrNameLst>
                                      </p:cBhvr>
                                      <p:tavLst>
                                        <p:tav tm="0">
                                          <p:val>
                                            <p:fltVal val="0"/>
                                          </p:val>
                                        </p:tav>
                                        <p:tav tm="100000">
                                          <p:val>
                                            <p:strVal val="#ppt_w"/>
                                          </p:val>
                                        </p:tav>
                                      </p:tavLst>
                                    </p:anim>
                                    <p:anim calcmode="lin" valueType="num">
                                      <p:cBhvr>
                                        <p:cTn id="45" dur="300" fill="hold"/>
                                        <p:tgtEl>
                                          <p:spTgt spid="16"/>
                                        </p:tgtEl>
                                        <p:attrNameLst>
                                          <p:attrName>ppt_h</p:attrName>
                                        </p:attrNameLst>
                                      </p:cBhvr>
                                      <p:tavLst>
                                        <p:tav tm="0">
                                          <p:val>
                                            <p:fltVal val="0"/>
                                          </p:val>
                                        </p:tav>
                                        <p:tav tm="100000">
                                          <p:val>
                                            <p:strVal val="#ppt_h"/>
                                          </p:val>
                                        </p:tav>
                                      </p:tavLst>
                                    </p:anim>
                                    <p:animEffect transition="in" filter="fade">
                                      <p:cBhvr>
                                        <p:cTn id="46" dur="300"/>
                                        <p:tgtEl>
                                          <p:spTgt spid="16"/>
                                        </p:tgtEl>
                                      </p:cBhvr>
                                    </p:animEffect>
                                  </p:childTnLst>
                                </p:cTn>
                              </p:par>
                              <p:par>
                                <p:cTn id="47" presetID="12" presetClass="entr" presetSubtype="8" fill="hold" nodeType="withEffect">
                                  <p:stCondLst>
                                    <p:cond delay="30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p:tgtEl>
                                          <p:spTgt spid="2"/>
                                        </p:tgtEl>
                                        <p:attrNameLst>
                                          <p:attrName>ppt_x</p:attrName>
                                        </p:attrNameLst>
                                      </p:cBhvr>
                                      <p:tavLst>
                                        <p:tav tm="0">
                                          <p:val>
                                            <p:strVal val="#ppt_x-#ppt_w*1.125000"/>
                                          </p:val>
                                        </p:tav>
                                        <p:tav tm="100000">
                                          <p:val>
                                            <p:strVal val="#ppt_x"/>
                                          </p:val>
                                        </p:tav>
                                      </p:tavLst>
                                    </p:anim>
                                    <p:animEffect transition="in" filter="wipe(right)">
                                      <p:cBhvr>
                                        <p:cTn id="50" dur="500"/>
                                        <p:tgtEl>
                                          <p:spTgt spid="2"/>
                                        </p:tgtEl>
                                      </p:cBhvr>
                                    </p:animEffect>
                                  </p:childTnLst>
                                </p:cTn>
                              </p:par>
                              <p:par>
                                <p:cTn id="51" presetID="12" presetClass="entr" presetSubtype="8" fill="hold" nodeType="withEffect">
                                  <p:stCondLst>
                                    <p:cond delay="30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p:tgtEl>
                                          <p:spTgt spid="4"/>
                                        </p:tgtEl>
                                        <p:attrNameLst>
                                          <p:attrName>ppt_x</p:attrName>
                                        </p:attrNameLst>
                                      </p:cBhvr>
                                      <p:tavLst>
                                        <p:tav tm="0">
                                          <p:val>
                                            <p:strVal val="#ppt_x-#ppt_w*1.125000"/>
                                          </p:val>
                                        </p:tav>
                                        <p:tav tm="100000">
                                          <p:val>
                                            <p:strVal val="#ppt_x"/>
                                          </p:val>
                                        </p:tav>
                                      </p:tavLst>
                                    </p:anim>
                                    <p:animEffect transition="in" filter="wipe(right)">
                                      <p:cBhvr>
                                        <p:cTn id="54" dur="500"/>
                                        <p:tgtEl>
                                          <p:spTgt spid="4"/>
                                        </p:tgtEl>
                                      </p:cBhvr>
                                    </p:animEffect>
                                  </p:childTnLst>
                                </p:cTn>
                              </p:par>
                              <p:par>
                                <p:cTn id="55" presetID="12" presetClass="entr" presetSubtype="8" fill="hold" nodeType="withEffect">
                                  <p:stCondLst>
                                    <p:cond delay="30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p:tgtEl>
                                          <p:spTgt spid="7"/>
                                        </p:tgtEl>
                                        <p:attrNameLst>
                                          <p:attrName>ppt_x</p:attrName>
                                        </p:attrNameLst>
                                      </p:cBhvr>
                                      <p:tavLst>
                                        <p:tav tm="0">
                                          <p:val>
                                            <p:strVal val="#ppt_x-#ppt_w*1.125000"/>
                                          </p:val>
                                        </p:tav>
                                        <p:tav tm="100000">
                                          <p:val>
                                            <p:strVal val="#ppt_x"/>
                                          </p:val>
                                        </p:tav>
                                      </p:tavLst>
                                    </p:anim>
                                    <p:animEffect transition="in" filter="wipe(right)">
                                      <p:cBhvr>
                                        <p:cTn id="58" dur="500"/>
                                        <p:tgtEl>
                                          <p:spTgt spid="7"/>
                                        </p:tgtEl>
                                      </p:cBhvr>
                                    </p:animEffect>
                                  </p:childTnLst>
                                </p:cTn>
                              </p:par>
                              <p:par>
                                <p:cTn id="59" presetID="12" presetClass="entr" presetSubtype="8" fill="hold" nodeType="withEffect">
                                  <p:stCondLst>
                                    <p:cond delay="30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p:tgtEl>
                                          <p:spTgt spid="13"/>
                                        </p:tgtEl>
                                        <p:attrNameLst>
                                          <p:attrName>ppt_x</p:attrName>
                                        </p:attrNameLst>
                                      </p:cBhvr>
                                      <p:tavLst>
                                        <p:tav tm="0">
                                          <p:val>
                                            <p:strVal val="#ppt_x-#ppt_w*1.125000"/>
                                          </p:val>
                                        </p:tav>
                                        <p:tav tm="100000">
                                          <p:val>
                                            <p:strVal val="#ppt_x"/>
                                          </p:val>
                                        </p:tav>
                                      </p:tavLst>
                                    </p:anim>
                                    <p:animEffect transition="in" filter="wipe(right)">
                                      <p:cBhvr>
                                        <p:cTn id="62" dur="500"/>
                                        <p:tgtEl>
                                          <p:spTgt spid="13"/>
                                        </p:tgtEl>
                                      </p:cBhvr>
                                    </p:animEffect>
                                  </p:childTnLst>
                                </p:cTn>
                              </p:par>
                              <p:par>
                                <p:cTn id="63" presetID="53" presetClass="entr" presetSubtype="16"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300" fill="hold"/>
                                        <p:tgtEl>
                                          <p:spTgt spid="37"/>
                                        </p:tgtEl>
                                        <p:attrNameLst>
                                          <p:attrName>ppt_w</p:attrName>
                                        </p:attrNameLst>
                                      </p:cBhvr>
                                      <p:tavLst>
                                        <p:tav tm="0">
                                          <p:val>
                                            <p:fltVal val="0"/>
                                          </p:val>
                                        </p:tav>
                                        <p:tav tm="100000">
                                          <p:val>
                                            <p:strVal val="#ppt_w"/>
                                          </p:val>
                                        </p:tav>
                                      </p:tavLst>
                                    </p:anim>
                                    <p:anim calcmode="lin" valueType="num">
                                      <p:cBhvr>
                                        <p:cTn id="66" dur="300" fill="hold"/>
                                        <p:tgtEl>
                                          <p:spTgt spid="37"/>
                                        </p:tgtEl>
                                        <p:attrNameLst>
                                          <p:attrName>ppt_h</p:attrName>
                                        </p:attrNameLst>
                                      </p:cBhvr>
                                      <p:tavLst>
                                        <p:tav tm="0">
                                          <p:val>
                                            <p:fltVal val="0"/>
                                          </p:val>
                                        </p:tav>
                                        <p:tav tm="100000">
                                          <p:val>
                                            <p:strVal val="#ppt_h"/>
                                          </p:val>
                                        </p:tav>
                                      </p:tavLst>
                                    </p:anim>
                                    <p:animEffect transition="in" filter="fade">
                                      <p:cBhvr>
                                        <p:cTn id="67" dur="300"/>
                                        <p:tgtEl>
                                          <p:spTgt spid="37"/>
                                        </p:tgtEl>
                                      </p:cBhvr>
                                    </p:animEffect>
                                  </p:childTnLst>
                                </p:cTn>
                              </p:par>
                              <p:par>
                                <p:cTn id="68" presetID="12" presetClass="entr" presetSubtype="8" fill="hold" nodeType="withEffect">
                                  <p:stCondLst>
                                    <p:cond delay="300"/>
                                  </p:stCondLst>
                                  <p:childTnLst>
                                    <p:set>
                                      <p:cBhvr>
                                        <p:cTn id="69" dur="1" fill="hold">
                                          <p:stCondLst>
                                            <p:cond delay="0"/>
                                          </p:stCondLst>
                                        </p:cTn>
                                        <p:tgtEl>
                                          <p:spTgt spid="34"/>
                                        </p:tgtEl>
                                        <p:attrNameLst>
                                          <p:attrName>style.visibility</p:attrName>
                                        </p:attrNameLst>
                                      </p:cBhvr>
                                      <p:to>
                                        <p:strVal val="visible"/>
                                      </p:to>
                                    </p:set>
                                    <p:anim calcmode="lin" valueType="num">
                                      <p:cBhvr additive="base">
                                        <p:cTn id="70" dur="500"/>
                                        <p:tgtEl>
                                          <p:spTgt spid="34"/>
                                        </p:tgtEl>
                                        <p:attrNameLst>
                                          <p:attrName>ppt_x</p:attrName>
                                        </p:attrNameLst>
                                      </p:cBhvr>
                                      <p:tavLst>
                                        <p:tav tm="0">
                                          <p:val>
                                            <p:strVal val="#ppt_x-#ppt_w*1.125000"/>
                                          </p:val>
                                        </p:tav>
                                        <p:tav tm="100000">
                                          <p:val>
                                            <p:strVal val="#ppt_x"/>
                                          </p:val>
                                        </p:tav>
                                      </p:tavLst>
                                    </p:anim>
                                    <p:animEffect transition="in" filter="wipe(right)">
                                      <p:cBhvr>
                                        <p:cTn id="71" dur="500"/>
                                        <p:tgtEl>
                                          <p:spTgt spid="34"/>
                                        </p:tgtEl>
                                      </p:cBhvr>
                                    </p:animEffect>
                                  </p:childTnLst>
                                </p:cTn>
                              </p:par>
                            </p:childTnLst>
                          </p:cTn>
                        </p:par>
                        <p:par>
                          <p:cTn id="72" fill="hold">
                            <p:stCondLst>
                              <p:cond delay="1000"/>
                            </p:stCondLst>
                            <p:childTnLst>
                              <p:par>
                                <p:cTn id="73" presetID="22" presetClass="entr" presetSubtype="2" fill="hold" nodeType="after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wipe(right)">
                                      <p:cBhvr>
                                        <p:cTn id="75"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a:spLocks noChangeArrowheads="1"/>
          </p:cNvSpPr>
          <p:nvPr/>
        </p:nvSpPr>
        <p:spPr bwMode="auto">
          <a:xfrm>
            <a:off x="1823525" y="3717032"/>
            <a:ext cx="8544949" cy="1138016"/>
          </a:xfrm>
          <a:prstGeom prst="rect">
            <a:avLst/>
          </a:prstGeom>
          <a:noFill/>
          <a:ln w="3175">
            <a:solidFill>
              <a:schemeClr val="bg1">
                <a:lumMod val="50000"/>
              </a:schemeClr>
            </a:solidFill>
            <a:miter lim="800000"/>
          </a:ln>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9200"/>
            <a:endParaRPr lang="zh-CN" altLang="zh-CN" sz="2665">
              <a:solidFill>
                <a:srgbClr val="C00000"/>
              </a:solidFill>
              <a:sym typeface="宋体" panose="02010600030101010101" pitchFamily="2" charset="-122"/>
            </a:endParaRPr>
          </a:p>
        </p:txBody>
      </p:sp>
      <p:sp>
        <p:nvSpPr>
          <p:cNvPr id="16" name="矩形 15"/>
          <p:cNvSpPr>
            <a:spLocks noChangeArrowheads="1"/>
          </p:cNvSpPr>
          <p:nvPr/>
        </p:nvSpPr>
        <p:spPr bwMode="auto">
          <a:xfrm>
            <a:off x="1823525" y="1949447"/>
            <a:ext cx="8544949" cy="1138016"/>
          </a:xfrm>
          <a:prstGeom prst="rect">
            <a:avLst/>
          </a:prstGeom>
          <a:noFill/>
          <a:ln w="3175">
            <a:solidFill>
              <a:schemeClr val="bg1">
                <a:lumMod val="50000"/>
              </a:schemeClr>
            </a:solidFill>
            <a:miter lim="800000"/>
          </a:ln>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9200"/>
            <a:endParaRPr lang="zh-CN" altLang="zh-CN" sz="2665">
              <a:solidFill>
                <a:srgbClr val="C00000"/>
              </a:solidFill>
              <a:sym typeface="宋体" panose="02010600030101010101" pitchFamily="2" charset="-122"/>
            </a:endParaRPr>
          </a:p>
        </p:txBody>
      </p:sp>
      <p:sp>
        <p:nvSpPr>
          <p:cNvPr id="13" name="TextBox 4"/>
          <p:cNvSpPr txBox="1"/>
          <p:nvPr/>
        </p:nvSpPr>
        <p:spPr>
          <a:xfrm>
            <a:off x="1437447" y="347333"/>
            <a:ext cx="4852610" cy="523220"/>
          </a:xfrm>
          <a:prstGeom prst="rect">
            <a:avLst/>
          </a:prstGeom>
          <a:noFill/>
        </p:spPr>
        <p:txBody>
          <a:bodyPr wrap="none" lIns="91440" tIns="45720" rIns="91440" bIns="45720" rtlCol="0">
            <a:spAutoFit/>
          </a:bodyPr>
          <a:lstStyle/>
          <a:p>
            <a:r>
              <a:rPr lang="zh-CN" altLang="en-US" sz="2800" b="1">
                <a:solidFill>
                  <a:srgbClr val="FF0000"/>
                </a:solidFill>
                <a:latin typeface="Arial" panose="020B0604020202020204" pitchFamily="34" charset="0"/>
                <a:ea typeface="微软雅黑" panose="020B0503020204020204" charset="-122"/>
                <a:sym typeface="Arial" panose="020B0604020202020204" pitchFamily="34" charset="0"/>
              </a:rPr>
              <a:t>建设取得过去工作和历史变革</a:t>
            </a:r>
          </a:p>
        </p:txBody>
      </p:sp>
      <p:sp>
        <p:nvSpPr>
          <p:cNvPr id="12" name="矩形 11"/>
          <p:cNvSpPr/>
          <p:nvPr/>
        </p:nvSpPr>
        <p:spPr>
          <a:xfrm>
            <a:off x="1828337" y="1487782"/>
            <a:ext cx="8545330" cy="4924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Ping Hei"/>
              <a:ea typeface="方正兰亭超细黑简体"/>
            </a:endParaRPr>
          </a:p>
        </p:txBody>
      </p:sp>
      <p:sp>
        <p:nvSpPr>
          <p:cNvPr id="19" name="文本框 18"/>
          <p:cNvSpPr txBox="1"/>
          <p:nvPr/>
        </p:nvSpPr>
        <p:spPr>
          <a:xfrm>
            <a:off x="1828337" y="2177101"/>
            <a:ext cx="672075" cy="461665"/>
          </a:xfrm>
          <a:prstGeom prst="rect">
            <a:avLst/>
          </a:prstGeom>
          <a:noFill/>
        </p:spPr>
        <p:txBody>
          <a:bodyPr wrap="square" rtlCol="0">
            <a:spAutoFit/>
          </a:bodyPr>
          <a:lstStyle/>
          <a:p>
            <a:pPr defTabSz="1219200"/>
            <a:r>
              <a:rPr lang="en-US" altLang="zh-CN" sz="2400" b="1">
                <a:solidFill>
                  <a:srgbClr val="FFFFFF"/>
                </a:solidFill>
                <a:latin typeface="微软雅黑" panose="020B0503020204020204" charset="-122"/>
                <a:ea typeface="微软雅黑" panose="020B0503020204020204" charset="-122"/>
              </a:rPr>
              <a:t>01</a:t>
            </a:r>
            <a:endParaRPr lang="zh-CN" altLang="en-US" sz="2400" b="1">
              <a:solidFill>
                <a:srgbClr val="FFFFFF"/>
              </a:solidFill>
              <a:latin typeface="微软雅黑" panose="020B0503020204020204" charset="-122"/>
              <a:ea typeface="微软雅黑" panose="020B0503020204020204" charset="-122"/>
            </a:endParaRPr>
          </a:p>
        </p:txBody>
      </p:sp>
      <p:sp>
        <p:nvSpPr>
          <p:cNvPr id="2" name="矩形 1"/>
          <p:cNvSpPr/>
          <p:nvPr/>
        </p:nvSpPr>
        <p:spPr>
          <a:xfrm>
            <a:off x="4758726" y="1487782"/>
            <a:ext cx="2924198" cy="461665"/>
          </a:xfrm>
          <a:prstGeom prst="rect">
            <a:avLst/>
          </a:prstGeom>
        </p:spPr>
        <p:txBody>
          <a:bodyPr wrap="none">
            <a:spAutoFit/>
          </a:bodyPr>
          <a:lstStyle/>
          <a:p>
            <a:pPr algn="ctr"/>
            <a:r>
              <a:rPr lang="en-US" altLang="zh-CN" b="1">
                <a:solidFill>
                  <a:srgbClr val="FFFAE3"/>
                </a:solidFill>
                <a:latin typeface="微软雅黑" panose="020B0503020204020204" charset="-122"/>
                <a:ea typeface="微软雅黑" panose="020B0503020204020204" charset="-122"/>
                <a:cs typeface="Times New Roman" panose="02020603050405020304" pitchFamily="18" charset="0"/>
              </a:rPr>
              <a:t>6.</a:t>
            </a:r>
            <a:r>
              <a:rPr lang="zh-CN" altLang="en-US" b="1">
                <a:solidFill>
                  <a:srgbClr val="FFFAE3"/>
                </a:solidFill>
                <a:latin typeface="微软雅黑" panose="020B0503020204020204" charset="-122"/>
                <a:ea typeface="微软雅黑" panose="020B0503020204020204" charset="-122"/>
                <a:cs typeface="Times New Roman" panose="02020603050405020304" pitchFamily="18" charset="0"/>
              </a:rPr>
              <a:t>坚持全面深化改革</a:t>
            </a:r>
            <a:endParaRPr lang="zh-CN" altLang="en-US" b="1">
              <a:solidFill>
                <a:srgbClr val="FFFAE3"/>
              </a:solidFill>
            </a:endParaRPr>
          </a:p>
        </p:txBody>
      </p:sp>
      <p:sp>
        <p:nvSpPr>
          <p:cNvPr id="24" name="矩形 23"/>
          <p:cNvSpPr/>
          <p:nvPr/>
        </p:nvSpPr>
        <p:spPr>
          <a:xfrm>
            <a:off x="1972354" y="2007343"/>
            <a:ext cx="8291850" cy="904863"/>
          </a:xfrm>
          <a:prstGeom prst="rect">
            <a:avLst/>
          </a:prstGeom>
        </p:spPr>
        <p:txBody>
          <a:bodyPr wrap="square">
            <a:spAutoFit/>
          </a:bodyPr>
          <a:lstStyle/>
          <a:p>
            <a:pPr algn="just">
              <a:lnSpc>
                <a:spcPct val="120000"/>
              </a:lnSpc>
            </a:pPr>
            <a:r>
              <a:rPr lang="zh-CN" altLang="en-US" sz="1100">
                <a:solidFill>
                  <a:srgbClr val="591300"/>
                </a:solidFill>
                <a:latin typeface="微软雅黑" panose="020B0503020204020204" charset="-122"/>
                <a:ea typeface="微软雅黑" panose="020B0503020204020204" charset="-122"/>
                <a:cs typeface="Times New Roman" panose="02020603050405020304" pitchFamily="18" charset="0"/>
              </a:rPr>
              <a:t>全面依法治国是中国特色社会主义的本质要求和重要保障。必须把党的领导贯彻落实到依法治国全过程和各方面，坚定不移走中国特色社会主义法治道路，完善以宪法为核心的中国特色社会主义法律体系，建设中国特色社会主义法治体系，建设社会主义法治国家，发展中国特色社会主义法治理论，坚持依法治国、依法执政、依法行政共同推进，坚持法治国家、法治政府、法治社会一体建设，坚持依法治国和以德治国相结合，依法治国和依规治党有机统一，深化司法体制改革，提高全民族法治素养和道德素质。</a:t>
            </a:r>
            <a:endParaRPr lang="zh-CN" altLang="zh-CN" sz="1100">
              <a:solidFill>
                <a:srgbClr val="591300"/>
              </a:solidFill>
              <a:latin typeface="微软雅黑" panose="020B0503020204020204" charset="-122"/>
              <a:ea typeface="微软雅黑" panose="020B0503020204020204" charset="-122"/>
              <a:cs typeface="Times New Roman" panose="02020603050405020304" pitchFamily="18" charset="0"/>
            </a:endParaRPr>
          </a:p>
        </p:txBody>
      </p:sp>
      <p:sp>
        <p:nvSpPr>
          <p:cNvPr id="25" name="矩形 24"/>
          <p:cNvSpPr/>
          <p:nvPr/>
        </p:nvSpPr>
        <p:spPr>
          <a:xfrm>
            <a:off x="1828337" y="3255367"/>
            <a:ext cx="8545330" cy="4924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Ping Hei"/>
              <a:ea typeface="方正兰亭超细黑简体"/>
            </a:endParaRPr>
          </a:p>
        </p:txBody>
      </p:sp>
      <p:sp>
        <p:nvSpPr>
          <p:cNvPr id="28" name="矩形 27"/>
          <p:cNvSpPr/>
          <p:nvPr/>
        </p:nvSpPr>
        <p:spPr>
          <a:xfrm>
            <a:off x="4912615" y="3255367"/>
            <a:ext cx="2616421" cy="461665"/>
          </a:xfrm>
          <a:prstGeom prst="rect">
            <a:avLst/>
          </a:prstGeom>
        </p:spPr>
        <p:txBody>
          <a:bodyPr wrap="none">
            <a:spAutoFit/>
          </a:bodyPr>
          <a:lstStyle/>
          <a:p>
            <a:pPr algn="ctr"/>
            <a:r>
              <a:rPr lang="en-US" altLang="zh-CN" b="1">
                <a:solidFill>
                  <a:srgbClr val="FFFAE3"/>
                </a:solidFill>
                <a:latin typeface="微软雅黑" panose="020B0503020204020204" charset="-122"/>
                <a:ea typeface="微软雅黑" panose="020B0503020204020204" charset="-122"/>
                <a:cs typeface="Times New Roman" panose="02020603050405020304" pitchFamily="18" charset="0"/>
              </a:rPr>
              <a:t>7.</a:t>
            </a:r>
            <a:r>
              <a:rPr lang="zh-CN" altLang="en-US" b="1">
                <a:solidFill>
                  <a:srgbClr val="FFFAE3"/>
                </a:solidFill>
                <a:latin typeface="微软雅黑" panose="020B0503020204020204" charset="-122"/>
                <a:ea typeface="微软雅黑" panose="020B0503020204020204" charset="-122"/>
                <a:cs typeface="Times New Roman" panose="02020603050405020304" pitchFamily="18" charset="0"/>
              </a:rPr>
              <a:t>坚持新发展理念</a:t>
            </a:r>
            <a:endParaRPr lang="zh-CN" altLang="en-US" b="1">
              <a:solidFill>
                <a:srgbClr val="FFFAE3"/>
              </a:solidFill>
            </a:endParaRPr>
          </a:p>
        </p:txBody>
      </p:sp>
      <p:sp>
        <p:nvSpPr>
          <p:cNvPr id="29" name="矩形 28"/>
          <p:cNvSpPr/>
          <p:nvPr/>
        </p:nvSpPr>
        <p:spPr>
          <a:xfrm>
            <a:off x="1972354" y="3774928"/>
            <a:ext cx="8291850" cy="959943"/>
          </a:xfrm>
          <a:prstGeom prst="rect">
            <a:avLst/>
          </a:prstGeom>
        </p:spPr>
        <p:txBody>
          <a:bodyPr wrap="square">
            <a:spAutoFit/>
          </a:bodyPr>
          <a:lstStyle/>
          <a:p>
            <a:pPr algn="just">
              <a:lnSpc>
                <a:spcPct val="120000"/>
              </a:lnSpc>
            </a:pPr>
            <a:r>
              <a:rPr lang="zh-CN" altLang="en-US" sz="1200">
                <a:solidFill>
                  <a:srgbClr val="591300"/>
                </a:solidFill>
                <a:latin typeface="微软雅黑" panose="020B0503020204020204" charset="-122"/>
                <a:ea typeface="微软雅黑" panose="020B0503020204020204" charset="-122"/>
                <a:cs typeface="Times New Roman" panose="02020603050405020304" pitchFamily="18" charset="0"/>
              </a:rPr>
              <a:t>文化自信是一个国家、一个民族发展中更基本、更深沉、更持久的力量。必须坚持马克思主义，牢固树立共产主义远大理想和中国特色社会主义共同理想，培育和践行社会主义核心价值观，不断增强意识形态领域主导权和话语权，推动中华优秀传统文化创造性转化、创新性发展，继承革命文化，发展社会主义先进文化，不忘本来、吸收外来、面向未来，更好构筑中国精神、中国价值、中国力量，为人民提供精神指引。</a:t>
            </a:r>
            <a:endParaRPr lang="zh-CN" altLang="zh-CN" sz="1200">
              <a:solidFill>
                <a:srgbClr val="591300"/>
              </a:solidFill>
              <a:latin typeface="微软雅黑" panose="020B0503020204020204" charset="-122"/>
              <a:ea typeface="微软雅黑" panose="020B0503020204020204" charset="-122"/>
              <a:cs typeface="Times New Roman" panose="02020603050405020304" pitchFamily="18" charset="0"/>
            </a:endParaRPr>
          </a:p>
        </p:txBody>
      </p:sp>
      <p:sp>
        <p:nvSpPr>
          <p:cNvPr id="15" name="矩形 14"/>
          <p:cNvSpPr>
            <a:spLocks noChangeArrowheads="1"/>
          </p:cNvSpPr>
          <p:nvPr/>
        </p:nvSpPr>
        <p:spPr bwMode="auto">
          <a:xfrm>
            <a:off x="1823525" y="5370099"/>
            <a:ext cx="8544949" cy="1138016"/>
          </a:xfrm>
          <a:prstGeom prst="rect">
            <a:avLst/>
          </a:prstGeom>
          <a:noFill/>
          <a:ln w="3175">
            <a:solidFill>
              <a:schemeClr val="bg1">
                <a:lumMod val="50000"/>
              </a:schemeClr>
            </a:solidFill>
            <a:miter lim="800000"/>
          </a:ln>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9200"/>
            <a:endParaRPr lang="zh-CN" altLang="zh-CN" sz="2665">
              <a:solidFill>
                <a:srgbClr val="C00000"/>
              </a:solidFill>
              <a:sym typeface="宋体" panose="02010600030101010101" pitchFamily="2" charset="-122"/>
            </a:endParaRPr>
          </a:p>
        </p:txBody>
      </p:sp>
      <p:sp>
        <p:nvSpPr>
          <p:cNvPr id="17" name="矩形 16"/>
          <p:cNvSpPr/>
          <p:nvPr/>
        </p:nvSpPr>
        <p:spPr>
          <a:xfrm>
            <a:off x="1828337" y="4908434"/>
            <a:ext cx="8545330" cy="4924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Ping Hei"/>
              <a:ea typeface="方正兰亭超细黑简体"/>
            </a:endParaRPr>
          </a:p>
        </p:txBody>
      </p:sp>
      <p:sp>
        <p:nvSpPr>
          <p:cNvPr id="18" name="矩形 17"/>
          <p:cNvSpPr/>
          <p:nvPr/>
        </p:nvSpPr>
        <p:spPr>
          <a:xfrm>
            <a:off x="4758726" y="4908434"/>
            <a:ext cx="2924198" cy="461665"/>
          </a:xfrm>
          <a:prstGeom prst="rect">
            <a:avLst/>
          </a:prstGeom>
        </p:spPr>
        <p:txBody>
          <a:bodyPr wrap="none">
            <a:spAutoFit/>
          </a:bodyPr>
          <a:lstStyle/>
          <a:p>
            <a:pPr algn="ctr"/>
            <a:r>
              <a:rPr lang="en-US" altLang="zh-CN" b="1">
                <a:solidFill>
                  <a:srgbClr val="FFFAE3"/>
                </a:solidFill>
                <a:latin typeface="微软雅黑" panose="020B0503020204020204" charset="-122"/>
                <a:ea typeface="微软雅黑" panose="020B0503020204020204" charset="-122"/>
                <a:cs typeface="Times New Roman" panose="02020603050405020304" pitchFamily="18" charset="0"/>
              </a:rPr>
              <a:t>8.</a:t>
            </a:r>
            <a:r>
              <a:rPr lang="zh-CN" altLang="en-US" b="1">
                <a:solidFill>
                  <a:srgbClr val="FFFAE3"/>
                </a:solidFill>
                <a:latin typeface="微软雅黑" panose="020B0503020204020204" charset="-122"/>
                <a:ea typeface="微软雅黑" panose="020B0503020204020204" charset="-122"/>
                <a:cs typeface="Times New Roman" panose="02020603050405020304" pitchFamily="18" charset="0"/>
              </a:rPr>
              <a:t>坚持人民当家作主</a:t>
            </a:r>
            <a:endParaRPr lang="zh-CN" altLang="en-US" b="1">
              <a:solidFill>
                <a:srgbClr val="FFFAE3"/>
              </a:solidFill>
            </a:endParaRPr>
          </a:p>
        </p:txBody>
      </p:sp>
      <p:sp>
        <p:nvSpPr>
          <p:cNvPr id="20" name="矩形 19"/>
          <p:cNvSpPr/>
          <p:nvPr/>
        </p:nvSpPr>
        <p:spPr>
          <a:xfrm>
            <a:off x="1972354" y="5427995"/>
            <a:ext cx="8291850" cy="959943"/>
          </a:xfrm>
          <a:prstGeom prst="rect">
            <a:avLst/>
          </a:prstGeom>
        </p:spPr>
        <p:txBody>
          <a:bodyPr wrap="square">
            <a:spAutoFit/>
          </a:bodyPr>
          <a:lstStyle/>
          <a:p>
            <a:pPr algn="just">
              <a:lnSpc>
                <a:spcPct val="120000"/>
              </a:lnSpc>
            </a:pPr>
            <a:r>
              <a:rPr lang="zh-CN" altLang="en-US" sz="1200">
                <a:solidFill>
                  <a:srgbClr val="591300"/>
                </a:solidFill>
                <a:latin typeface="微软雅黑" panose="020B0503020204020204" charset="-122"/>
                <a:ea typeface="微软雅黑" panose="020B0503020204020204" charset="-122"/>
                <a:cs typeface="Times New Roman" panose="02020603050405020304" pitchFamily="18" charset="0"/>
              </a:rPr>
              <a:t>增进民生福祉是发展的根本目的。必须多谋民生之利、多解民生之忧，在发展中补齐民生短板、促进社会公平正义，在幼有所育、学有所教、劳有所得、病有所医、老有所养、住有所居、弱有所扶上不断取得新进展，深入开展脱贫攻坚，保证全体人民在共建共享发展中有更多获得感，不断促进人的全面发展、全体人民共同富裕。建设平安中国，加强和创新社会治理，维护社会和谐稳定，确保国家长治久安、人民安居乐业。</a:t>
            </a:r>
            <a:endParaRPr lang="zh-CN" altLang="zh-CN" sz="1200">
              <a:solidFill>
                <a:srgbClr val="591300"/>
              </a:solidFill>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500"/>
                                        <p:tgtEl>
                                          <p:spTgt spid="16"/>
                                        </p:tgtEl>
                                      </p:cBhvr>
                                    </p:animEffect>
                                  </p:childTnLst>
                                </p:cTn>
                              </p:par>
                            </p:childTnLst>
                          </p:cTn>
                        </p:par>
                        <p:par>
                          <p:cTn id="22" fill="hold">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10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childTnLst>
                          </p:cTn>
                        </p:par>
                        <p:par>
                          <p:cTn id="34" fill="hold">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500"/>
                                        <p:tgtEl>
                                          <p:spTgt spid="26"/>
                                        </p:tgtEl>
                                      </p:cBhvr>
                                    </p:animEffect>
                                  </p:childTnLst>
                                </p:cTn>
                              </p:par>
                            </p:childTnLst>
                          </p:cTn>
                        </p:par>
                        <p:par>
                          <p:cTn id="38" fill="hold">
                            <p:stCondLst>
                              <p:cond delay="1000"/>
                            </p:stCondLst>
                            <p:childTnLst>
                              <p:par>
                                <p:cTn id="39" presetID="22" presetClass="entr" presetSubtype="1"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up)">
                                      <p:cBhvr>
                                        <p:cTn id="41" dur="10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par>
                          <p:cTn id="50" fill="hold">
                            <p:stCondLst>
                              <p:cond delay="500"/>
                            </p:stCondLst>
                            <p:childTnLst>
                              <p:par>
                                <p:cTn id="51" presetID="22" presetClass="entr" presetSubtype="1"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up)">
                                      <p:cBhvr>
                                        <p:cTn id="53" dur="500"/>
                                        <p:tgtEl>
                                          <p:spTgt spid="15"/>
                                        </p:tgtEl>
                                      </p:cBhvr>
                                    </p:animEffect>
                                  </p:childTnLst>
                                </p:cTn>
                              </p:par>
                            </p:childTnLst>
                          </p:cTn>
                        </p:par>
                        <p:par>
                          <p:cTn id="54" fill="hold">
                            <p:stCondLst>
                              <p:cond delay="1000"/>
                            </p:stCondLst>
                            <p:childTnLst>
                              <p:par>
                                <p:cTn id="55" presetID="22" presetClass="entr" presetSubtype="1"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up)">
                                      <p:cBhvr>
                                        <p:cTn id="5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6" grpId="0" animBg="1"/>
      <p:bldP spid="12" grpId="0" animBg="1"/>
      <p:bldP spid="19" grpId="0"/>
      <p:bldP spid="2" grpId="0"/>
      <p:bldP spid="24" grpId="0"/>
      <p:bldP spid="25" grpId="0" animBg="1"/>
      <p:bldP spid="28" grpId="0"/>
      <p:bldP spid="29" grpId="0"/>
      <p:bldP spid="15" grpId="0" animBg="1"/>
      <p:bldP spid="17" grpId="0" animBg="1"/>
      <p:bldP spid="1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a:spLocks noChangeArrowheads="1"/>
          </p:cNvSpPr>
          <p:nvPr/>
        </p:nvSpPr>
        <p:spPr bwMode="auto">
          <a:xfrm>
            <a:off x="1823525" y="3717032"/>
            <a:ext cx="8544949" cy="1138016"/>
          </a:xfrm>
          <a:prstGeom prst="rect">
            <a:avLst/>
          </a:prstGeom>
          <a:noFill/>
          <a:ln w="3175">
            <a:solidFill>
              <a:schemeClr val="bg1">
                <a:lumMod val="50000"/>
              </a:schemeClr>
            </a:solidFill>
            <a:miter lim="800000"/>
          </a:ln>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9200"/>
            <a:endParaRPr lang="zh-CN" altLang="zh-CN" sz="2665">
              <a:solidFill>
                <a:srgbClr val="C00000"/>
              </a:solidFill>
              <a:sym typeface="宋体" panose="02010600030101010101" pitchFamily="2" charset="-122"/>
            </a:endParaRPr>
          </a:p>
        </p:txBody>
      </p:sp>
      <p:sp>
        <p:nvSpPr>
          <p:cNvPr id="16" name="矩形 15"/>
          <p:cNvSpPr>
            <a:spLocks noChangeArrowheads="1"/>
          </p:cNvSpPr>
          <p:nvPr/>
        </p:nvSpPr>
        <p:spPr bwMode="auto">
          <a:xfrm>
            <a:off x="1823525" y="1949447"/>
            <a:ext cx="8544949" cy="1138016"/>
          </a:xfrm>
          <a:prstGeom prst="rect">
            <a:avLst/>
          </a:prstGeom>
          <a:noFill/>
          <a:ln w="3175">
            <a:solidFill>
              <a:schemeClr val="bg1">
                <a:lumMod val="50000"/>
              </a:schemeClr>
            </a:solidFill>
            <a:miter lim="800000"/>
          </a:ln>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9200"/>
            <a:endParaRPr lang="zh-CN" altLang="zh-CN" sz="2665">
              <a:solidFill>
                <a:srgbClr val="C00000"/>
              </a:solidFill>
              <a:sym typeface="宋体" panose="02010600030101010101" pitchFamily="2" charset="-122"/>
            </a:endParaRPr>
          </a:p>
        </p:txBody>
      </p:sp>
      <p:sp>
        <p:nvSpPr>
          <p:cNvPr id="13" name="TextBox 4"/>
          <p:cNvSpPr txBox="1"/>
          <p:nvPr/>
        </p:nvSpPr>
        <p:spPr>
          <a:xfrm>
            <a:off x="1437447" y="347333"/>
            <a:ext cx="4852610" cy="523220"/>
          </a:xfrm>
          <a:prstGeom prst="rect">
            <a:avLst/>
          </a:prstGeom>
          <a:noFill/>
        </p:spPr>
        <p:txBody>
          <a:bodyPr wrap="none" lIns="91440" tIns="45720" rIns="91440" bIns="45720" rtlCol="0">
            <a:spAutoFit/>
          </a:bodyPr>
          <a:lstStyle/>
          <a:p>
            <a:r>
              <a:rPr lang="zh-CN" altLang="en-US" sz="2800" b="1">
                <a:solidFill>
                  <a:srgbClr val="FF0000"/>
                </a:solidFill>
                <a:latin typeface="Arial" panose="020B0604020202020204" pitchFamily="34" charset="0"/>
                <a:ea typeface="微软雅黑" panose="020B0503020204020204" charset="-122"/>
                <a:sym typeface="Arial" panose="020B0604020202020204" pitchFamily="34" charset="0"/>
              </a:rPr>
              <a:t>建设取得过去工作和历史变革</a:t>
            </a:r>
          </a:p>
        </p:txBody>
      </p:sp>
      <p:sp>
        <p:nvSpPr>
          <p:cNvPr id="12" name="矩形 11"/>
          <p:cNvSpPr/>
          <p:nvPr/>
        </p:nvSpPr>
        <p:spPr>
          <a:xfrm>
            <a:off x="1828337" y="1487782"/>
            <a:ext cx="8545330" cy="4924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Ping Hei"/>
              <a:ea typeface="方正兰亭超细黑简体"/>
            </a:endParaRPr>
          </a:p>
        </p:txBody>
      </p:sp>
      <p:sp>
        <p:nvSpPr>
          <p:cNvPr id="19" name="文本框 18"/>
          <p:cNvSpPr txBox="1"/>
          <p:nvPr/>
        </p:nvSpPr>
        <p:spPr>
          <a:xfrm>
            <a:off x="1828337" y="2177101"/>
            <a:ext cx="672075" cy="461665"/>
          </a:xfrm>
          <a:prstGeom prst="rect">
            <a:avLst/>
          </a:prstGeom>
          <a:noFill/>
        </p:spPr>
        <p:txBody>
          <a:bodyPr wrap="square" rtlCol="0">
            <a:spAutoFit/>
          </a:bodyPr>
          <a:lstStyle/>
          <a:p>
            <a:pPr defTabSz="1219200"/>
            <a:r>
              <a:rPr lang="en-US" altLang="zh-CN" sz="2400" b="1">
                <a:solidFill>
                  <a:srgbClr val="FFFFFF"/>
                </a:solidFill>
                <a:latin typeface="微软雅黑" panose="020B0503020204020204" charset="-122"/>
                <a:ea typeface="微软雅黑" panose="020B0503020204020204" charset="-122"/>
              </a:rPr>
              <a:t>01</a:t>
            </a:r>
            <a:endParaRPr lang="zh-CN" altLang="en-US" sz="2400" b="1">
              <a:solidFill>
                <a:srgbClr val="FFFFFF"/>
              </a:solidFill>
              <a:latin typeface="微软雅黑" panose="020B0503020204020204" charset="-122"/>
              <a:ea typeface="微软雅黑" panose="020B0503020204020204" charset="-122"/>
            </a:endParaRPr>
          </a:p>
        </p:txBody>
      </p:sp>
      <p:sp>
        <p:nvSpPr>
          <p:cNvPr id="2" name="矩形 1"/>
          <p:cNvSpPr/>
          <p:nvPr/>
        </p:nvSpPr>
        <p:spPr>
          <a:xfrm>
            <a:off x="4758726" y="1487782"/>
            <a:ext cx="2924198" cy="461665"/>
          </a:xfrm>
          <a:prstGeom prst="rect">
            <a:avLst/>
          </a:prstGeom>
        </p:spPr>
        <p:txBody>
          <a:bodyPr wrap="none">
            <a:spAutoFit/>
          </a:bodyPr>
          <a:lstStyle/>
          <a:p>
            <a:pPr algn="ctr"/>
            <a:r>
              <a:rPr lang="en-US" altLang="zh-CN" b="1">
                <a:solidFill>
                  <a:srgbClr val="FFFAE3"/>
                </a:solidFill>
                <a:latin typeface="微软雅黑" panose="020B0503020204020204" charset="-122"/>
                <a:ea typeface="微软雅黑" panose="020B0503020204020204" charset="-122"/>
                <a:cs typeface="Times New Roman" panose="02020603050405020304" pitchFamily="18" charset="0"/>
              </a:rPr>
              <a:t>9.</a:t>
            </a:r>
            <a:r>
              <a:rPr lang="zh-CN" altLang="en-US" b="1">
                <a:solidFill>
                  <a:srgbClr val="FFFAE3"/>
                </a:solidFill>
                <a:latin typeface="微软雅黑" panose="020B0503020204020204" charset="-122"/>
                <a:ea typeface="微软雅黑" panose="020B0503020204020204" charset="-122"/>
                <a:cs typeface="Times New Roman" panose="02020603050405020304" pitchFamily="18" charset="0"/>
              </a:rPr>
              <a:t>坚持全面深化改革</a:t>
            </a:r>
            <a:endParaRPr lang="zh-CN" altLang="en-US" b="1">
              <a:solidFill>
                <a:srgbClr val="FFFAE3"/>
              </a:solidFill>
            </a:endParaRPr>
          </a:p>
        </p:txBody>
      </p:sp>
      <p:sp>
        <p:nvSpPr>
          <p:cNvPr id="24" name="矩形 23"/>
          <p:cNvSpPr/>
          <p:nvPr/>
        </p:nvSpPr>
        <p:spPr>
          <a:xfrm>
            <a:off x="1972354" y="2007343"/>
            <a:ext cx="8291850" cy="978729"/>
          </a:xfrm>
          <a:prstGeom prst="rect">
            <a:avLst/>
          </a:prstGeom>
        </p:spPr>
        <p:txBody>
          <a:bodyPr wrap="square">
            <a:spAutoFit/>
          </a:bodyPr>
          <a:lstStyle/>
          <a:p>
            <a:pPr algn="just">
              <a:lnSpc>
                <a:spcPct val="120000"/>
              </a:lnSpc>
            </a:pPr>
            <a:r>
              <a:rPr lang="zh-CN" altLang="en-US" sz="1200">
                <a:solidFill>
                  <a:srgbClr val="591300"/>
                </a:solidFill>
                <a:latin typeface="微软雅黑" panose="020B0503020204020204" charset="-122"/>
                <a:ea typeface="微软雅黑" panose="020B0503020204020204" charset="-122"/>
                <a:cs typeface="Times New Roman" panose="02020603050405020304" pitchFamily="18" charset="0"/>
              </a:rPr>
              <a:t>建设生态文明是中华民族永续发展的千年大计。必须树立和践行绿水青山就是金山银山的理念，坚持节约资源和保护环境的基本国策，像对待生命一样对待生态环境，统筹山水林田湖草系统治理，实行最严格的生态环境保护制度，形成绿色发展方式和生活方式，坚定走生产发展、生活富裕、生态良好的文明发展道路，建设美丽中国，为人民创造良好生产生活环境，为全球生态安全作出贡献。</a:t>
            </a:r>
          </a:p>
        </p:txBody>
      </p:sp>
      <p:sp>
        <p:nvSpPr>
          <p:cNvPr id="25" name="矩形 24"/>
          <p:cNvSpPr/>
          <p:nvPr/>
        </p:nvSpPr>
        <p:spPr>
          <a:xfrm>
            <a:off x="1828337" y="3255367"/>
            <a:ext cx="8545330" cy="4924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Ping Hei"/>
              <a:ea typeface="方正兰亭超细黑简体"/>
            </a:endParaRPr>
          </a:p>
        </p:txBody>
      </p:sp>
      <p:sp>
        <p:nvSpPr>
          <p:cNvPr id="28" name="矩形 27"/>
          <p:cNvSpPr/>
          <p:nvPr/>
        </p:nvSpPr>
        <p:spPr>
          <a:xfrm>
            <a:off x="4818038" y="3255367"/>
            <a:ext cx="2805576" cy="461665"/>
          </a:xfrm>
          <a:prstGeom prst="rect">
            <a:avLst/>
          </a:prstGeom>
        </p:spPr>
        <p:txBody>
          <a:bodyPr wrap="none">
            <a:spAutoFit/>
          </a:bodyPr>
          <a:lstStyle/>
          <a:p>
            <a:pPr algn="ctr"/>
            <a:r>
              <a:rPr lang="en-US" altLang="zh-CN" b="1">
                <a:solidFill>
                  <a:srgbClr val="FFFAE3"/>
                </a:solidFill>
                <a:latin typeface="微软雅黑" panose="020B0503020204020204" charset="-122"/>
                <a:ea typeface="微软雅黑" panose="020B0503020204020204" charset="-122"/>
                <a:cs typeface="Times New Roman" panose="02020603050405020304" pitchFamily="18" charset="0"/>
              </a:rPr>
              <a:t>10.</a:t>
            </a:r>
            <a:r>
              <a:rPr lang="zh-CN" altLang="en-US" b="1">
                <a:solidFill>
                  <a:srgbClr val="FFFAE3"/>
                </a:solidFill>
                <a:latin typeface="微软雅黑" panose="020B0503020204020204" charset="-122"/>
                <a:ea typeface="微软雅黑" panose="020B0503020204020204" charset="-122"/>
                <a:cs typeface="Times New Roman" panose="02020603050405020304" pitchFamily="18" charset="0"/>
              </a:rPr>
              <a:t>坚持新发展理念</a:t>
            </a:r>
            <a:endParaRPr lang="zh-CN" altLang="en-US" b="1">
              <a:solidFill>
                <a:srgbClr val="FFFAE3"/>
              </a:solidFill>
            </a:endParaRPr>
          </a:p>
        </p:txBody>
      </p:sp>
      <p:sp>
        <p:nvSpPr>
          <p:cNvPr id="29" name="矩形 28"/>
          <p:cNvSpPr/>
          <p:nvPr/>
        </p:nvSpPr>
        <p:spPr>
          <a:xfrm>
            <a:off x="1972354" y="3774928"/>
            <a:ext cx="8291850" cy="1104533"/>
          </a:xfrm>
          <a:prstGeom prst="rect">
            <a:avLst/>
          </a:prstGeom>
        </p:spPr>
        <p:txBody>
          <a:bodyPr wrap="square">
            <a:spAutoFit/>
          </a:bodyPr>
          <a:lstStyle/>
          <a:p>
            <a:pPr algn="just">
              <a:lnSpc>
                <a:spcPct val="120000"/>
              </a:lnSpc>
            </a:pPr>
            <a:r>
              <a:rPr lang="zh-CN" altLang="en-US" sz="1400">
                <a:solidFill>
                  <a:srgbClr val="591300"/>
                </a:solidFill>
                <a:latin typeface="微软雅黑" panose="020B0503020204020204" charset="-122"/>
                <a:ea typeface="微软雅黑" panose="020B0503020204020204" charset="-122"/>
                <a:cs typeface="Times New Roman" panose="02020603050405020304" pitchFamily="18" charset="0"/>
              </a:rPr>
              <a:t>统筹发展和安全，增强忧患意识，做到居安思危，是我们党治国理政的一个重大原则。必须坚持国家利益至上，以人民安全为宗旨，以政治安全为根本，统筹外部安全和内部安全、国土安全和国民安全、传统安全和非传统安全、自身安全和共同安全，完善国家安全制度体系，加强国家安全能力建设，坚决维护国家主权、安全、发展利益。</a:t>
            </a:r>
            <a:endParaRPr lang="zh-CN" altLang="zh-CN" sz="1400">
              <a:solidFill>
                <a:srgbClr val="591300"/>
              </a:solidFill>
              <a:latin typeface="微软雅黑" panose="020B0503020204020204" charset="-122"/>
              <a:ea typeface="微软雅黑" panose="020B0503020204020204" charset="-122"/>
              <a:cs typeface="Times New Roman" panose="02020603050405020304" pitchFamily="18" charset="0"/>
            </a:endParaRPr>
          </a:p>
        </p:txBody>
      </p:sp>
      <p:sp>
        <p:nvSpPr>
          <p:cNvPr id="15" name="矩形 14"/>
          <p:cNvSpPr>
            <a:spLocks noChangeArrowheads="1"/>
          </p:cNvSpPr>
          <p:nvPr/>
        </p:nvSpPr>
        <p:spPr bwMode="auto">
          <a:xfrm>
            <a:off x="1823525" y="5370099"/>
            <a:ext cx="8544949" cy="1138016"/>
          </a:xfrm>
          <a:prstGeom prst="rect">
            <a:avLst/>
          </a:prstGeom>
          <a:noFill/>
          <a:ln w="3175">
            <a:solidFill>
              <a:schemeClr val="bg1">
                <a:lumMod val="50000"/>
              </a:schemeClr>
            </a:solidFill>
            <a:miter lim="800000"/>
          </a:ln>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9200"/>
            <a:endParaRPr lang="zh-CN" altLang="zh-CN" sz="2665">
              <a:solidFill>
                <a:srgbClr val="C00000"/>
              </a:solidFill>
              <a:sym typeface="宋体" panose="02010600030101010101" pitchFamily="2" charset="-122"/>
            </a:endParaRPr>
          </a:p>
        </p:txBody>
      </p:sp>
      <p:sp>
        <p:nvSpPr>
          <p:cNvPr id="17" name="矩形 16"/>
          <p:cNvSpPr/>
          <p:nvPr/>
        </p:nvSpPr>
        <p:spPr>
          <a:xfrm>
            <a:off x="1828337" y="4908434"/>
            <a:ext cx="8545330" cy="4924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Ping Hei"/>
              <a:ea typeface="方正兰亭超细黑简体"/>
            </a:endParaRPr>
          </a:p>
        </p:txBody>
      </p:sp>
      <p:sp>
        <p:nvSpPr>
          <p:cNvPr id="18" name="矩形 17"/>
          <p:cNvSpPr/>
          <p:nvPr/>
        </p:nvSpPr>
        <p:spPr>
          <a:xfrm>
            <a:off x="4664149" y="4908434"/>
            <a:ext cx="3113353" cy="461665"/>
          </a:xfrm>
          <a:prstGeom prst="rect">
            <a:avLst/>
          </a:prstGeom>
        </p:spPr>
        <p:txBody>
          <a:bodyPr wrap="none">
            <a:spAutoFit/>
          </a:bodyPr>
          <a:lstStyle/>
          <a:p>
            <a:pPr algn="ctr"/>
            <a:r>
              <a:rPr lang="en-US" altLang="zh-CN" b="1">
                <a:solidFill>
                  <a:srgbClr val="FFFAE3"/>
                </a:solidFill>
                <a:latin typeface="微软雅黑" panose="020B0503020204020204" charset="-122"/>
                <a:ea typeface="微软雅黑" panose="020B0503020204020204" charset="-122"/>
                <a:cs typeface="Times New Roman" panose="02020603050405020304" pitchFamily="18" charset="0"/>
              </a:rPr>
              <a:t>11.</a:t>
            </a:r>
            <a:r>
              <a:rPr lang="zh-CN" altLang="en-US" b="1">
                <a:solidFill>
                  <a:srgbClr val="FFFAE3"/>
                </a:solidFill>
                <a:latin typeface="微软雅黑" panose="020B0503020204020204" charset="-122"/>
                <a:ea typeface="微软雅黑" panose="020B0503020204020204" charset="-122"/>
                <a:cs typeface="Times New Roman" panose="02020603050405020304" pitchFamily="18" charset="0"/>
              </a:rPr>
              <a:t>坚持人民当家作主</a:t>
            </a:r>
            <a:endParaRPr lang="zh-CN" altLang="en-US" b="1">
              <a:solidFill>
                <a:srgbClr val="FFFAE3"/>
              </a:solidFill>
            </a:endParaRPr>
          </a:p>
        </p:txBody>
      </p:sp>
      <p:sp>
        <p:nvSpPr>
          <p:cNvPr id="20" name="矩形 19"/>
          <p:cNvSpPr/>
          <p:nvPr/>
        </p:nvSpPr>
        <p:spPr>
          <a:xfrm>
            <a:off x="1972354" y="5427995"/>
            <a:ext cx="8291850" cy="959943"/>
          </a:xfrm>
          <a:prstGeom prst="rect">
            <a:avLst/>
          </a:prstGeom>
        </p:spPr>
        <p:txBody>
          <a:bodyPr wrap="square">
            <a:spAutoFit/>
          </a:bodyPr>
          <a:lstStyle/>
          <a:p>
            <a:pPr algn="just">
              <a:lnSpc>
                <a:spcPct val="120000"/>
              </a:lnSpc>
            </a:pPr>
            <a:r>
              <a:rPr lang="zh-CN" altLang="en-US" sz="1200">
                <a:solidFill>
                  <a:srgbClr val="591300"/>
                </a:solidFill>
                <a:latin typeface="微软雅黑" panose="020B0503020204020204" charset="-122"/>
                <a:ea typeface="微软雅黑" panose="020B0503020204020204" charset="-122"/>
                <a:cs typeface="Times New Roman" panose="02020603050405020304" pitchFamily="18" charset="0"/>
              </a:rPr>
              <a:t>建设一支听党指挥、能打胜仗、作风优良的人民军队，是实现“两个一百年”奋斗目标、实现中华民族伟大复兴的战略支撑。必须全面贯彻党领导人民军队的一系列根本原则和制度，确立新时代党的强军思想在国防和军队建设中的指导地位，坚持政治建军、改革强军、科技兴军、依法治军，更加注重聚焦实战，更加注重创新驱动，更加注重体系建设，更加注重集约高效，更加注重军民融合，实现党在新时代的强军目标。</a:t>
            </a:r>
            <a:endParaRPr lang="zh-CN" altLang="zh-CN" sz="1200">
              <a:solidFill>
                <a:srgbClr val="591300"/>
              </a:solidFill>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500"/>
                                        <p:tgtEl>
                                          <p:spTgt spid="16"/>
                                        </p:tgtEl>
                                      </p:cBhvr>
                                    </p:animEffect>
                                  </p:childTnLst>
                                </p:cTn>
                              </p:par>
                            </p:childTnLst>
                          </p:cTn>
                        </p:par>
                        <p:par>
                          <p:cTn id="22" fill="hold">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10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childTnLst>
                          </p:cTn>
                        </p:par>
                        <p:par>
                          <p:cTn id="34" fill="hold">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500"/>
                                        <p:tgtEl>
                                          <p:spTgt spid="26"/>
                                        </p:tgtEl>
                                      </p:cBhvr>
                                    </p:animEffect>
                                  </p:childTnLst>
                                </p:cTn>
                              </p:par>
                            </p:childTnLst>
                          </p:cTn>
                        </p:par>
                        <p:par>
                          <p:cTn id="38" fill="hold">
                            <p:stCondLst>
                              <p:cond delay="1000"/>
                            </p:stCondLst>
                            <p:childTnLst>
                              <p:par>
                                <p:cTn id="39" presetID="22" presetClass="entr" presetSubtype="1"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up)">
                                      <p:cBhvr>
                                        <p:cTn id="41" dur="10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par>
                          <p:cTn id="50" fill="hold">
                            <p:stCondLst>
                              <p:cond delay="500"/>
                            </p:stCondLst>
                            <p:childTnLst>
                              <p:par>
                                <p:cTn id="51" presetID="22" presetClass="entr" presetSubtype="1"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up)">
                                      <p:cBhvr>
                                        <p:cTn id="53" dur="500"/>
                                        <p:tgtEl>
                                          <p:spTgt spid="15"/>
                                        </p:tgtEl>
                                      </p:cBhvr>
                                    </p:animEffect>
                                  </p:childTnLst>
                                </p:cTn>
                              </p:par>
                            </p:childTnLst>
                          </p:cTn>
                        </p:par>
                        <p:par>
                          <p:cTn id="54" fill="hold">
                            <p:stCondLst>
                              <p:cond delay="1000"/>
                            </p:stCondLst>
                            <p:childTnLst>
                              <p:par>
                                <p:cTn id="55" presetID="22" presetClass="entr" presetSubtype="1"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up)">
                                      <p:cBhvr>
                                        <p:cTn id="5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6" grpId="0" animBg="1"/>
      <p:bldP spid="12" grpId="0" animBg="1"/>
      <p:bldP spid="19" grpId="0"/>
      <p:bldP spid="2" grpId="0"/>
      <p:bldP spid="24" grpId="0"/>
      <p:bldP spid="25" grpId="0" animBg="1"/>
      <p:bldP spid="28" grpId="0"/>
      <p:bldP spid="29" grpId="0"/>
      <p:bldP spid="15" grpId="0" animBg="1"/>
      <p:bldP spid="17" grpId="0" animBg="1"/>
      <p:bldP spid="1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a:spLocks noChangeArrowheads="1"/>
          </p:cNvSpPr>
          <p:nvPr/>
        </p:nvSpPr>
        <p:spPr bwMode="auto">
          <a:xfrm>
            <a:off x="1823525" y="3717032"/>
            <a:ext cx="8544949" cy="1138016"/>
          </a:xfrm>
          <a:prstGeom prst="rect">
            <a:avLst/>
          </a:prstGeom>
          <a:noFill/>
          <a:ln w="3175">
            <a:solidFill>
              <a:schemeClr val="bg1">
                <a:lumMod val="50000"/>
              </a:schemeClr>
            </a:solidFill>
            <a:miter lim="800000"/>
          </a:ln>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9200"/>
            <a:endParaRPr lang="zh-CN" altLang="zh-CN" sz="2665">
              <a:solidFill>
                <a:srgbClr val="C00000"/>
              </a:solidFill>
              <a:sym typeface="宋体" panose="02010600030101010101" pitchFamily="2" charset="-122"/>
            </a:endParaRPr>
          </a:p>
        </p:txBody>
      </p:sp>
      <p:sp>
        <p:nvSpPr>
          <p:cNvPr id="16" name="矩形 15"/>
          <p:cNvSpPr>
            <a:spLocks noChangeArrowheads="1"/>
          </p:cNvSpPr>
          <p:nvPr/>
        </p:nvSpPr>
        <p:spPr bwMode="auto">
          <a:xfrm>
            <a:off x="1823525" y="1949447"/>
            <a:ext cx="8544949" cy="1138016"/>
          </a:xfrm>
          <a:prstGeom prst="rect">
            <a:avLst/>
          </a:prstGeom>
          <a:noFill/>
          <a:ln w="3175">
            <a:solidFill>
              <a:schemeClr val="bg1">
                <a:lumMod val="50000"/>
              </a:schemeClr>
            </a:solidFill>
            <a:miter lim="800000"/>
          </a:ln>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9200"/>
            <a:endParaRPr lang="zh-CN" altLang="zh-CN" sz="2665">
              <a:solidFill>
                <a:srgbClr val="C00000"/>
              </a:solidFill>
              <a:sym typeface="宋体" panose="02010600030101010101" pitchFamily="2" charset="-122"/>
            </a:endParaRPr>
          </a:p>
        </p:txBody>
      </p:sp>
      <p:sp>
        <p:nvSpPr>
          <p:cNvPr id="13" name="TextBox 4"/>
          <p:cNvSpPr txBox="1"/>
          <p:nvPr/>
        </p:nvSpPr>
        <p:spPr>
          <a:xfrm>
            <a:off x="1437447" y="347333"/>
            <a:ext cx="4852610" cy="523220"/>
          </a:xfrm>
          <a:prstGeom prst="rect">
            <a:avLst/>
          </a:prstGeom>
          <a:noFill/>
        </p:spPr>
        <p:txBody>
          <a:bodyPr wrap="none" lIns="91440" tIns="45720" rIns="91440" bIns="45720" rtlCol="0">
            <a:spAutoFit/>
          </a:bodyPr>
          <a:lstStyle/>
          <a:p>
            <a:r>
              <a:rPr lang="zh-CN" altLang="en-US" sz="2800" b="1">
                <a:solidFill>
                  <a:srgbClr val="FF0000"/>
                </a:solidFill>
                <a:latin typeface="Arial" panose="020B0604020202020204" pitchFamily="34" charset="0"/>
                <a:ea typeface="微软雅黑" panose="020B0503020204020204" charset="-122"/>
                <a:sym typeface="Arial" panose="020B0604020202020204" pitchFamily="34" charset="0"/>
              </a:rPr>
              <a:t>建设取得过去工作和历史变革</a:t>
            </a:r>
          </a:p>
        </p:txBody>
      </p:sp>
      <p:sp>
        <p:nvSpPr>
          <p:cNvPr id="12" name="矩形 11"/>
          <p:cNvSpPr/>
          <p:nvPr/>
        </p:nvSpPr>
        <p:spPr>
          <a:xfrm>
            <a:off x="1828337" y="1487782"/>
            <a:ext cx="8545330" cy="4924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Ping Hei"/>
              <a:ea typeface="方正兰亭超细黑简体"/>
            </a:endParaRPr>
          </a:p>
        </p:txBody>
      </p:sp>
      <p:sp>
        <p:nvSpPr>
          <p:cNvPr id="19" name="文本框 18"/>
          <p:cNvSpPr txBox="1"/>
          <p:nvPr/>
        </p:nvSpPr>
        <p:spPr>
          <a:xfrm>
            <a:off x="1828337" y="2177101"/>
            <a:ext cx="672075" cy="461665"/>
          </a:xfrm>
          <a:prstGeom prst="rect">
            <a:avLst/>
          </a:prstGeom>
          <a:noFill/>
        </p:spPr>
        <p:txBody>
          <a:bodyPr wrap="square" rtlCol="0">
            <a:spAutoFit/>
          </a:bodyPr>
          <a:lstStyle/>
          <a:p>
            <a:pPr defTabSz="1219200"/>
            <a:r>
              <a:rPr lang="en-US" altLang="zh-CN" sz="2400" b="1">
                <a:solidFill>
                  <a:srgbClr val="FFFFFF"/>
                </a:solidFill>
                <a:latin typeface="微软雅黑" panose="020B0503020204020204" charset="-122"/>
                <a:ea typeface="微软雅黑" panose="020B0503020204020204" charset="-122"/>
              </a:rPr>
              <a:t>01</a:t>
            </a:r>
            <a:endParaRPr lang="zh-CN" altLang="en-US" sz="2400" b="1">
              <a:solidFill>
                <a:srgbClr val="FFFFFF"/>
              </a:solidFill>
              <a:latin typeface="微软雅黑" panose="020B0503020204020204" charset="-122"/>
              <a:ea typeface="微软雅黑" panose="020B0503020204020204" charset="-122"/>
            </a:endParaRPr>
          </a:p>
        </p:txBody>
      </p:sp>
      <p:sp>
        <p:nvSpPr>
          <p:cNvPr id="2" name="矩形 1"/>
          <p:cNvSpPr/>
          <p:nvPr/>
        </p:nvSpPr>
        <p:spPr>
          <a:xfrm>
            <a:off x="4664149" y="1487782"/>
            <a:ext cx="3113353" cy="461665"/>
          </a:xfrm>
          <a:prstGeom prst="rect">
            <a:avLst/>
          </a:prstGeom>
        </p:spPr>
        <p:txBody>
          <a:bodyPr wrap="none">
            <a:spAutoFit/>
          </a:bodyPr>
          <a:lstStyle/>
          <a:p>
            <a:pPr algn="ctr"/>
            <a:r>
              <a:rPr lang="en-US" altLang="zh-CN" b="1">
                <a:solidFill>
                  <a:srgbClr val="FFFAE3"/>
                </a:solidFill>
                <a:latin typeface="微软雅黑" panose="020B0503020204020204" charset="-122"/>
                <a:ea typeface="微软雅黑" panose="020B0503020204020204" charset="-122"/>
                <a:cs typeface="Times New Roman" panose="02020603050405020304" pitchFamily="18" charset="0"/>
              </a:rPr>
              <a:t>12.</a:t>
            </a:r>
            <a:r>
              <a:rPr lang="zh-CN" altLang="en-US" b="1">
                <a:solidFill>
                  <a:srgbClr val="FFFAE3"/>
                </a:solidFill>
                <a:latin typeface="微软雅黑" panose="020B0503020204020204" charset="-122"/>
                <a:ea typeface="微软雅黑" panose="020B0503020204020204" charset="-122"/>
                <a:cs typeface="Times New Roman" panose="02020603050405020304" pitchFamily="18" charset="0"/>
              </a:rPr>
              <a:t>坚持全面深化改革</a:t>
            </a:r>
            <a:endParaRPr lang="zh-CN" altLang="en-US" b="1">
              <a:solidFill>
                <a:srgbClr val="FFFAE3"/>
              </a:solidFill>
            </a:endParaRPr>
          </a:p>
        </p:txBody>
      </p:sp>
      <p:sp>
        <p:nvSpPr>
          <p:cNvPr id="24" name="矩形 23"/>
          <p:cNvSpPr/>
          <p:nvPr/>
        </p:nvSpPr>
        <p:spPr>
          <a:xfrm>
            <a:off x="1972354" y="2007343"/>
            <a:ext cx="8291850" cy="959943"/>
          </a:xfrm>
          <a:prstGeom prst="rect">
            <a:avLst/>
          </a:prstGeom>
        </p:spPr>
        <p:txBody>
          <a:bodyPr wrap="square">
            <a:spAutoFit/>
          </a:bodyPr>
          <a:lstStyle/>
          <a:p>
            <a:pPr algn="just">
              <a:lnSpc>
                <a:spcPct val="120000"/>
              </a:lnSpc>
            </a:pPr>
            <a:r>
              <a:rPr lang="zh-CN" altLang="en-US" sz="1200">
                <a:solidFill>
                  <a:srgbClr val="591300"/>
                </a:solidFill>
                <a:latin typeface="微软雅黑" panose="020B0503020204020204" charset="-122"/>
                <a:ea typeface="微软雅黑" panose="020B0503020204020204" charset="-122"/>
                <a:cs typeface="Times New Roman" panose="02020603050405020304" pitchFamily="18" charset="0"/>
              </a:rPr>
              <a:t>保持香港、澳门长期繁荣稳定，实现祖国完全统一，是实现中华民族伟大复兴的必然要求。必须把维护中央对香港、澳门特别行政区全面管治权和保障特别行政区高度自治权有机结合起来，确保“一国两制”方针不会变、不动摇，确保“一国两制”实践不变形、不走样。必须坚持一个中国原则，坚持“九二共识”，推动两岸关系和平发展，深化两岸经济合作和文化往来，推动两岸同胞共同反对一切分裂国家的活动，共同为实现中华民族伟大复兴而奋斗。</a:t>
            </a:r>
            <a:endParaRPr lang="zh-CN" altLang="zh-CN" sz="1200">
              <a:solidFill>
                <a:srgbClr val="591300"/>
              </a:solidFill>
              <a:latin typeface="微软雅黑" panose="020B0503020204020204" charset="-122"/>
              <a:ea typeface="微软雅黑" panose="020B0503020204020204" charset="-122"/>
              <a:cs typeface="Times New Roman" panose="02020603050405020304" pitchFamily="18" charset="0"/>
            </a:endParaRPr>
          </a:p>
        </p:txBody>
      </p:sp>
      <p:sp>
        <p:nvSpPr>
          <p:cNvPr id="25" name="矩形 24"/>
          <p:cNvSpPr/>
          <p:nvPr/>
        </p:nvSpPr>
        <p:spPr>
          <a:xfrm>
            <a:off x="1828337" y="3255367"/>
            <a:ext cx="8545330" cy="4924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Ping Hei"/>
              <a:ea typeface="方正兰亭超细黑简体"/>
            </a:endParaRPr>
          </a:p>
        </p:txBody>
      </p:sp>
      <p:sp>
        <p:nvSpPr>
          <p:cNvPr id="28" name="矩形 27"/>
          <p:cNvSpPr/>
          <p:nvPr/>
        </p:nvSpPr>
        <p:spPr>
          <a:xfrm>
            <a:off x="4818037" y="3255367"/>
            <a:ext cx="2805576" cy="461665"/>
          </a:xfrm>
          <a:prstGeom prst="rect">
            <a:avLst/>
          </a:prstGeom>
        </p:spPr>
        <p:txBody>
          <a:bodyPr wrap="none">
            <a:spAutoFit/>
          </a:bodyPr>
          <a:lstStyle/>
          <a:p>
            <a:pPr algn="ctr"/>
            <a:r>
              <a:rPr lang="en-US" altLang="zh-CN" b="1">
                <a:solidFill>
                  <a:srgbClr val="FFFAE3"/>
                </a:solidFill>
                <a:latin typeface="微软雅黑" panose="020B0503020204020204" charset="-122"/>
                <a:ea typeface="微软雅黑" panose="020B0503020204020204" charset="-122"/>
                <a:cs typeface="Times New Roman" panose="02020603050405020304" pitchFamily="18" charset="0"/>
              </a:rPr>
              <a:t>13.</a:t>
            </a:r>
            <a:r>
              <a:rPr lang="zh-CN" altLang="en-US" b="1">
                <a:solidFill>
                  <a:srgbClr val="FFFAE3"/>
                </a:solidFill>
                <a:latin typeface="微软雅黑" panose="020B0503020204020204" charset="-122"/>
                <a:ea typeface="微软雅黑" panose="020B0503020204020204" charset="-122"/>
                <a:cs typeface="Times New Roman" panose="02020603050405020304" pitchFamily="18" charset="0"/>
              </a:rPr>
              <a:t>坚持新发展理念</a:t>
            </a:r>
            <a:endParaRPr lang="zh-CN" altLang="en-US" b="1">
              <a:solidFill>
                <a:srgbClr val="FFFAE3"/>
              </a:solidFill>
            </a:endParaRPr>
          </a:p>
        </p:txBody>
      </p:sp>
      <p:sp>
        <p:nvSpPr>
          <p:cNvPr id="29" name="矩形 28"/>
          <p:cNvSpPr/>
          <p:nvPr/>
        </p:nvSpPr>
        <p:spPr>
          <a:xfrm>
            <a:off x="1972354" y="3774928"/>
            <a:ext cx="8291850" cy="959943"/>
          </a:xfrm>
          <a:prstGeom prst="rect">
            <a:avLst/>
          </a:prstGeom>
        </p:spPr>
        <p:txBody>
          <a:bodyPr wrap="square">
            <a:spAutoFit/>
          </a:bodyPr>
          <a:lstStyle/>
          <a:p>
            <a:pPr algn="just">
              <a:lnSpc>
                <a:spcPct val="120000"/>
              </a:lnSpc>
            </a:pPr>
            <a:r>
              <a:rPr lang="zh-CN" altLang="en-US" sz="1200">
                <a:solidFill>
                  <a:srgbClr val="591300"/>
                </a:solidFill>
                <a:latin typeface="微软雅黑" panose="020B0503020204020204" charset="-122"/>
                <a:ea typeface="微软雅黑" panose="020B0503020204020204" charset="-122"/>
                <a:cs typeface="Times New Roman" panose="02020603050405020304" pitchFamily="18" charset="0"/>
              </a:rPr>
              <a:t>中国人民的梦想同各国人民的梦想息息相通，实现中国梦离不开和平的国际环境和稳定的国际秩序。必须统筹国内国际两个大局，始终不渝走和平发展道路、奉行互利共赢的开放战略，坚持正确义利观，树立共同、综合、合作、可持续的新安全观，谋求开放创新、包容互惠的发展前景，促进和而不同、兼收并蓄的文明交流，构筑尊崇自然、绿色发展的生态体系，始终做世界和平的建设者、全球发展的贡献者、国际秩序的维护者。</a:t>
            </a:r>
            <a:endParaRPr lang="zh-CN" altLang="zh-CN" sz="1200">
              <a:solidFill>
                <a:srgbClr val="591300"/>
              </a:solidFill>
              <a:latin typeface="微软雅黑" panose="020B0503020204020204" charset="-122"/>
              <a:ea typeface="微软雅黑" panose="020B0503020204020204" charset="-122"/>
              <a:cs typeface="Times New Roman" panose="02020603050405020304" pitchFamily="18" charset="0"/>
            </a:endParaRPr>
          </a:p>
        </p:txBody>
      </p:sp>
      <p:sp>
        <p:nvSpPr>
          <p:cNvPr id="15" name="矩形 14"/>
          <p:cNvSpPr>
            <a:spLocks noChangeArrowheads="1"/>
          </p:cNvSpPr>
          <p:nvPr/>
        </p:nvSpPr>
        <p:spPr bwMode="auto">
          <a:xfrm>
            <a:off x="1823525" y="5370099"/>
            <a:ext cx="8544949" cy="1138016"/>
          </a:xfrm>
          <a:prstGeom prst="rect">
            <a:avLst/>
          </a:prstGeom>
          <a:noFill/>
          <a:ln w="3175">
            <a:solidFill>
              <a:schemeClr val="bg1">
                <a:lumMod val="50000"/>
              </a:schemeClr>
            </a:solidFill>
            <a:miter lim="800000"/>
          </a:ln>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9200"/>
            <a:endParaRPr lang="zh-CN" altLang="zh-CN" sz="2665">
              <a:solidFill>
                <a:srgbClr val="C00000"/>
              </a:solidFill>
              <a:sym typeface="宋体" panose="02010600030101010101" pitchFamily="2" charset="-122"/>
            </a:endParaRPr>
          </a:p>
        </p:txBody>
      </p:sp>
      <p:sp>
        <p:nvSpPr>
          <p:cNvPr id="17" name="矩形 16"/>
          <p:cNvSpPr/>
          <p:nvPr/>
        </p:nvSpPr>
        <p:spPr>
          <a:xfrm>
            <a:off x="1828337" y="4908434"/>
            <a:ext cx="8545330" cy="4924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Ping Hei"/>
              <a:ea typeface="方正兰亭超细黑简体"/>
            </a:endParaRPr>
          </a:p>
        </p:txBody>
      </p:sp>
      <p:sp>
        <p:nvSpPr>
          <p:cNvPr id="18" name="矩形 17"/>
          <p:cNvSpPr/>
          <p:nvPr/>
        </p:nvSpPr>
        <p:spPr>
          <a:xfrm>
            <a:off x="4664149" y="4908434"/>
            <a:ext cx="3113353" cy="461665"/>
          </a:xfrm>
          <a:prstGeom prst="rect">
            <a:avLst/>
          </a:prstGeom>
        </p:spPr>
        <p:txBody>
          <a:bodyPr wrap="none">
            <a:spAutoFit/>
          </a:bodyPr>
          <a:lstStyle/>
          <a:p>
            <a:pPr algn="ctr"/>
            <a:r>
              <a:rPr lang="en-US" altLang="zh-CN" b="1">
                <a:solidFill>
                  <a:srgbClr val="FFFAE3"/>
                </a:solidFill>
                <a:latin typeface="微软雅黑" panose="020B0503020204020204" charset="-122"/>
                <a:ea typeface="微软雅黑" panose="020B0503020204020204" charset="-122"/>
                <a:cs typeface="Times New Roman" panose="02020603050405020304" pitchFamily="18" charset="0"/>
              </a:rPr>
              <a:t>14.</a:t>
            </a:r>
            <a:r>
              <a:rPr lang="zh-CN" altLang="en-US" b="1">
                <a:solidFill>
                  <a:srgbClr val="FFFAE3"/>
                </a:solidFill>
                <a:latin typeface="微软雅黑" panose="020B0503020204020204" charset="-122"/>
                <a:ea typeface="微软雅黑" panose="020B0503020204020204" charset="-122"/>
                <a:cs typeface="Times New Roman" panose="02020603050405020304" pitchFamily="18" charset="0"/>
              </a:rPr>
              <a:t>坚持人民当家作主</a:t>
            </a:r>
            <a:endParaRPr lang="zh-CN" altLang="en-US" b="1">
              <a:solidFill>
                <a:srgbClr val="FFFAE3"/>
              </a:solidFill>
            </a:endParaRPr>
          </a:p>
        </p:txBody>
      </p:sp>
      <p:sp>
        <p:nvSpPr>
          <p:cNvPr id="20" name="矩形 19"/>
          <p:cNvSpPr/>
          <p:nvPr/>
        </p:nvSpPr>
        <p:spPr>
          <a:xfrm>
            <a:off x="1972354" y="5427995"/>
            <a:ext cx="8291850" cy="959943"/>
          </a:xfrm>
          <a:prstGeom prst="rect">
            <a:avLst/>
          </a:prstGeom>
        </p:spPr>
        <p:txBody>
          <a:bodyPr wrap="square">
            <a:spAutoFit/>
          </a:bodyPr>
          <a:lstStyle/>
          <a:p>
            <a:pPr algn="just">
              <a:lnSpc>
                <a:spcPct val="120000"/>
              </a:lnSpc>
            </a:pPr>
            <a:r>
              <a:rPr lang="zh-CN" altLang="en-US" sz="1200">
                <a:solidFill>
                  <a:srgbClr val="591300"/>
                </a:solidFill>
                <a:latin typeface="微软雅黑" panose="020B0503020204020204" charset="-122"/>
                <a:ea typeface="微软雅黑" panose="020B0503020204020204" charset="-122"/>
                <a:cs typeface="Times New Roman" panose="02020603050405020304" pitchFamily="18" charset="0"/>
              </a:rPr>
              <a:t>勇于自我革命，从严管党治党，是我们党最鲜明的品格。必须以党章为根本遵循，把党的政治建设摆在首位，思想建党和制度治党同向发力，统筹推进党的各项建设，抓住“关键少数”，坚持“三严三实”，坚持民主集中制，严肃党内政治生活，严明党的纪律，强化党内监督，发展积极健康的党内政治文化，全面净化党内政治生态，坚决纠正各种不正之风，以零容忍态度惩治腐败，不断增强党自我净化、自我完善、自我革新、自我提高的能力，始终保持党同人民群众的血肉联系</a:t>
            </a:r>
            <a:endParaRPr lang="zh-CN" altLang="zh-CN" sz="1200">
              <a:solidFill>
                <a:srgbClr val="591300"/>
              </a:solidFill>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500"/>
                                        <p:tgtEl>
                                          <p:spTgt spid="16"/>
                                        </p:tgtEl>
                                      </p:cBhvr>
                                    </p:animEffect>
                                  </p:childTnLst>
                                </p:cTn>
                              </p:par>
                            </p:childTnLst>
                          </p:cTn>
                        </p:par>
                        <p:par>
                          <p:cTn id="22" fill="hold">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10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childTnLst>
                          </p:cTn>
                        </p:par>
                        <p:par>
                          <p:cTn id="34" fill="hold">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500"/>
                                        <p:tgtEl>
                                          <p:spTgt spid="26"/>
                                        </p:tgtEl>
                                      </p:cBhvr>
                                    </p:animEffect>
                                  </p:childTnLst>
                                </p:cTn>
                              </p:par>
                            </p:childTnLst>
                          </p:cTn>
                        </p:par>
                        <p:par>
                          <p:cTn id="38" fill="hold">
                            <p:stCondLst>
                              <p:cond delay="1000"/>
                            </p:stCondLst>
                            <p:childTnLst>
                              <p:par>
                                <p:cTn id="39" presetID="22" presetClass="entr" presetSubtype="1"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up)">
                                      <p:cBhvr>
                                        <p:cTn id="41" dur="10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par>
                          <p:cTn id="50" fill="hold">
                            <p:stCondLst>
                              <p:cond delay="500"/>
                            </p:stCondLst>
                            <p:childTnLst>
                              <p:par>
                                <p:cTn id="51" presetID="22" presetClass="entr" presetSubtype="1"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up)">
                                      <p:cBhvr>
                                        <p:cTn id="53" dur="500"/>
                                        <p:tgtEl>
                                          <p:spTgt spid="15"/>
                                        </p:tgtEl>
                                      </p:cBhvr>
                                    </p:animEffect>
                                  </p:childTnLst>
                                </p:cTn>
                              </p:par>
                            </p:childTnLst>
                          </p:cTn>
                        </p:par>
                        <p:par>
                          <p:cTn id="54" fill="hold">
                            <p:stCondLst>
                              <p:cond delay="1000"/>
                            </p:stCondLst>
                            <p:childTnLst>
                              <p:par>
                                <p:cTn id="55" presetID="22" presetClass="entr" presetSubtype="1"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up)">
                                      <p:cBhvr>
                                        <p:cTn id="5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6" grpId="0" animBg="1"/>
      <p:bldP spid="12" grpId="0" animBg="1"/>
      <p:bldP spid="19" grpId="0"/>
      <p:bldP spid="2" grpId="0"/>
      <p:bldP spid="24" grpId="0"/>
      <p:bldP spid="25" grpId="0" animBg="1"/>
      <p:bldP spid="28" grpId="0"/>
      <p:bldP spid="29" grpId="0"/>
      <p:bldP spid="15" grpId="0" animBg="1"/>
      <p:bldP spid="17" grpId="0" animBg="1"/>
      <p:bldP spid="18" grpId="0"/>
      <p:bldP spid="2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376" y="2444411"/>
            <a:ext cx="11161240" cy="3576877"/>
          </a:xfrm>
          <a:prstGeom prst="rect">
            <a:avLst/>
          </a:prstGeom>
          <a:solidFill>
            <a:schemeClr val="bg1">
              <a:alpha val="2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99556" y="2162285"/>
            <a:ext cx="7992888" cy="5642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464237" y="2182801"/>
            <a:ext cx="7263527" cy="461665"/>
          </a:xfrm>
          <a:prstGeom prst="rect">
            <a:avLst/>
          </a:prstGeom>
        </p:spPr>
        <p:txBody>
          <a:bodyPr wrap="none">
            <a:spAutoFit/>
          </a:bodyPr>
          <a:lstStyle/>
          <a:p>
            <a:pPr lvl="0" algn="ctr"/>
            <a:r>
              <a:rPr lang="zh-CN" altLang="en-US" b="1" kern="0">
                <a:solidFill>
                  <a:schemeClr val="bg1"/>
                </a:solidFill>
                <a:ea typeface="微软雅黑" panose="020B0503020204020204" charset="-122"/>
              </a:rPr>
              <a:t>构成新时代坚持和发展中国特色社会主义的基本方略</a:t>
            </a:r>
          </a:p>
        </p:txBody>
      </p:sp>
      <p:sp>
        <p:nvSpPr>
          <p:cNvPr id="13" name="TextBox 4"/>
          <p:cNvSpPr txBox="1"/>
          <p:nvPr/>
        </p:nvSpPr>
        <p:spPr>
          <a:xfrm>
            <a:off x="1437447" y="347333"/>
            <a:ext cx="4852610" cy="523220"/>
          </a:xfrm>
          <a:prstGeom prst="rect">
            <a:avLst/>
          </a:prstGeom>
          <a:noFill/>
        </p:spPr>
        <p:txBody>
          <a:bodyPr wrap="none" lIns="91440" tIns="45720" rIns="91440" bIns="45720" rtlCol="0">
            <a:spAutoFit/>
          </a:bodyPr>
          <a:lstStyle/>
          <a:p>
            <a:r>
              <a:rPr lang="zh-CN" altLang="en-US" sz="2800" b="1">
                <a:solidFill>
                  <a:srgbClr val="FF0000"/>
                </a:solidFill>
                <a:latin typeface="Arial" panose="020B0604020202020204" pitchFamily="34" charset="0"/>
                <a:ea typeface="微软雅黑" panose="020B0503020204020204" charset="-122"/>
                <a:sym typeface="Arial" panose="020B0604020202020204" pitchFamily="34" charset="0"/>
              </a:rPr>
              <a:t>建设取得过去工作和历史变革</a:t>
            </a:r>
          </a:p>
        </p:txBody>
      </p:sp>
      <p:sp>
        <p:nvSpPr>
          <p:cNvPr id="21" name="文本框 20"/>
          <p:cNvSpPr txBox="1"/>
          <p:nvPr/>
        </p:nvSpPr>
        <p:spPr>
          <a:xfrm>
            <a:off x="961465" y="3145400"/>
            <a:ext cx="10657184" cy="499624"/>
          </a:xfrm>
          <a:prstGeom prst="rect">
            <a:avLst/>
          </a:prstGeom>
          <a:noFill/>
        </p:spPr>
        <p:txBody>
          <a:bodyPr wrap="square" rtlCol="0">
            <a:spAutoFit/>
          </a:bodyPr>
          <a:lstStyle/>
          <a:p>
            <a:pPr>
              <a:lnSpc>
                <a:spcPct val="150000"/>
              </a:lnSpc>
            </a:pPr>
            <a:r>
              <a:rPr lang="zh-CN" altLang="en-US" sz="2000">
                <a:gradFill>
                  <a:gsLst>
                    <a:gs pos="0">
                      <a:schemeClr val="tx1">
                        <a:lumMod val="75000"/>
                        <a:lumOff val="25000"/>
                      </a:schemeClr>
                    </a:gs>
                    <a:gs pos="100000">
                      <a:schemeClr val="tx1">
                        <a:lumMod val="85000"/>
                        <a:lumOff val="15000"/>
                      </a:schemeClr>
                    </a:gs>
                  </a:gsLst>
                  <a:lin ang="18900000" scaled="1"/>
                </a:gradFill>
                <a:latin typeface="微软雅黑" panose="020B0503020204020204" charset="-122"/>
                <a:ea typeface="微软雅黑" panose="020B0503020204020204" charset="-122"/>
              </a:rPr>
              <a:t>全党同志必须全面贯彻党的基本理论、基本路线、基本方略，更好引领党和人民事业发展。</a:t>
            </a:r>
          </a:p>
        </p:txBody>
      </p:sp>
      <p:sp>
        <p:nvSpPr>
          <p:cNvPr id="22" name="文本框 3"/>
          <p:cNvSpPr txBox="1"/>
          <p:nvPr/>
        </p:nvSpPr>
        <p:spPr>
          <a:xfrm>
            <a:off x="961465" y="3717032"/>
            <a:ext cx="10657184" cy="1615827"/>
          </a:xfrm>
          <a:prstGeom prst="rect">
            <a:avLst/>
          </a:prstGeom>
          <a:noFill/>
        </p:spPr>
        <p:txBody>
          <a:bodyPr wrap="square" rtlCol="0">
            <a:spAutoFit/>
          </a:bodyPr>
          <a:lstStyle/>
          <a:p>
            <a:pPr>
              <a:lnSpc>
                <a:spcPct val="150000"/>
              </a:lnSpc>
            </a:pPr>
            <a:r>
              <a:rPr lang="zh-CN" altLang="en-US" sz="2200" b="1">
                <a:solidFill>
                  <a:srgbClr val="C00000"/>
                </a:solidFill>
                <a:latin typeface="微软雅黑" panose="020B0503020204020204" charset="-122"/>
                <a:ea typeface="微软雅黑" panose="020B0503020204020204" charset="-122"/>
              </a:rPr>
              <a:t>实践没有止境，理论创新也没有止境。</a:t>
            </a:r>
            <a:r>
              <a:rPr lang="zh-CN" altLang="en-US" sz="2200">
                <a:gradFill>
                  <a:gsLst>
                    <a:gs pos="0">
                      <a:schemeClr val="tx1">
                        <a:lumMod val="75000"/>
                        <a:lumOff val="25000"/>
                      </a:schemeClr>
                    </a:gs>
                    <a:gs pos="100000">
                      <a:schemeClr val="tx1">
                        <a:lumMod val="85000"/>
                        <a:lumOff val="15000"/>
                      </a:schemeClr>
                    </a:gs>
                  </a:gsLst>
                  <a:lin ang="18900000" scaled="1"/>
                </a:gradFill>
                <a:latin typeface="微软雅黑" panose="020B0503020204020204" charset="-122"/>
                <a:ea typeface="微软雅黑" panose="020B0503020204020204" charset="-122"/>
              </a:rPr>
              <a:t>世界每时每刻都在发生变化，中国也每时每刻都在发生变化，我们必须在理论上跟上时代，不断认识规律，不断推进理论创新、实践创新、制度创新、文化创新以及其他各方面创新。</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500"/>
                                        <p:tgtEl>
                                          <p:spTgt spid="2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 grpId="0"/>
      <p:bldP spid="21" grpId="0"/>
      <p:bldP spid="2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Freeform 5"/>
          <p:cNvSpPr/>
          <p:nvPr/>
        </p:nvSpPr>
        <p:spPr bwMode="auto">
          <a:xfrm>
            <a:off x="3719736" y="2409900"/>
            <a:ext cx="1008112" cy="1011496"/>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7">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C00000"/>
          </a:solidFill>
          <a:ln>
            <a:noFill/>
          </a:ln>
          <a:effectLst/>
        </p:spPr>
        <p:txBody>
          <a:bodyPr vert="horz" wrap="square" lIns="121920" tIns="60960" rIns="121920" bIns="60960" numCol="1" anchor="t" anchorCtr="0" compatLnSpc="1"/>
          <a:lstStyle/>
          <a:p>
            <a:endParaRPr lang="zh-CN" altLang="en-US" sz="3200">
              <a:gradFill>
                <a:gsLst>
                  <a:gs pos="0">
                    <a:prstClr val="white">
                      <a:lumMod val="95000"/>
                    </a:prstClr>
                  </a:gs>
                  <a:gs pos="100000">
                    <a:prstClr val="white"/>
                  </a:gs>
                </a:gsLst>
                <a:lin ang="5400000" scaled="0"/>
              </a:gradFill>
            </a:endParaRPr>
          </a:p>
        </p:txBody>
      </p:sp>
      <p:cxnSp>
        <p:nvCxnSpPr>
          <p:cNvPr id="102" name="直接连接符 101"/>
          <p:cNvCxnSpPr/>
          <p:nvPr/>
        </p:nvCxnSpPr>
        <p:spPr bwMode="auto">
          <a:xfrm>
            <a:off x="5214517" y="3451528"/>
            <a:ext cx="3761803" cy="0"/>
          </a:xfrm>
          <a:prstGeom prst="line">
            <a:avLst/>
          </a:prstGeom>
          <a:solidFill>
            <a:schemeClr val="accent1"/>
          </a:solidFill>
          <a:ln w="9525" cap="flat" cmpd="sng" algn="ctr">
            <a:solidFill>
              <a:srgbClr val="D1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4" name="TextBox 9"/>
          <p:cNvSpPr txBox="1"/>
          <p:nvPr/>
        </p:nvSpPr>
        <p:spPr>
          <a:xfrm>
            <a:off x="5214517" y="2445520"/>
            <a:ext cx="3185740" cy="1015608"/>
          </a:xfrm>
          <a:prstGeom prst="rect">
            <a:avLst/>
          </a:prstGeom>
          <a:noFill/>
        </p:spPr>
        <p:txBody>
          <a:bodyPr wrap="square" lIns="91388" tIns="45693" rIns="91388" bIns="45693" rtlCol="0">
            <a:spAutoFit/>
          </a:bodyPr>
          <a:lstStyle/>
          <a:p>
            <a:pPr>
              <a:defRPr/>
            </a:pPr>
            <a:r>
              <a:rPr lang="zh-CN" altLang="en-US" sz="6000" b="1">
                <a:solidFill>
                  <a:srgbClr val="C00000"/>
                </a:solidFill>
                <a:latin typeface="微软雅黑" panose="020B0503020204020204" charset="-122"/>
                <a:ea typeface="微软雅黑" panose="020B0503020204020204" charset="-122"/>
                <a:cs typeface="+mn-ea"/>
                <a:sym typeface="+mn-lt"/>
              </a:rPr>
              <a:t>第四章</a:t>
            </a:r>
          </a:p>
        </p:txBody>
      </p:sp>
      <p:sp>
        <p:nvSpPr>
          <p:cNvPr id="105" name="TextBox 9"/>
          <p:cNvSpPr txBox="1"/>
          <p:nvPr/>
        </p:nvSpPr>
        <p:spPr>
          <a:xfrm>
            <a:off x="2334196" y="3704156"/>
            <a:ext cx="7523607" cy="1200274"/>
          </a:xfrm>
          <a:prstGeom prst="rect">
            <a:avLst/>
          </a:prstGeom>
          <a:noFill/>
        </p:spPr>
        <p:txBody>
          <a:bodyPr wrap="square" lIns="91388" tIns="45693" rIns="91388" bIns="45693" rtlCol="0">
            <a:spAutoFit/>
          </a:bodyPr>
          <a:lstStyle/>
          <a:p>
            <a:pPr algn="ctr">
              <a:defRPr/>
            </a:pPr>
            <a:r>
              <a:rPr lang="zh-CN" altLang="en-US" sz="3600" b="1">
                <a:solidFill>
                  <a:srgbClr val="C00000"/>
                </a:solidFill>
                <a:latin typeface="微软雅黑" panose="020B0503020204020204" charset="-122"/>
                <a:ea typeface="微软雅黑" panose="020B0503020204020204" charset="-122"/>
                <a:cs typeface="+mn-ea"/>
                <a:sym typeface="+mn-lt"/>
              </a:rPr>
              <a:t>决胜全面建成小康社会，开启全面建设社会主义现代化国家新征程</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1000" fill="hold"/>
                                        <p:tgtEl>
                                          <p:spTgt spid="101"/>
                                        </p:tgtEl>
                                        <p:attrNameLst>
                                          <p:attrName>ppt_w</p:attrName>
                                        </p:attrNameLst>
                                      </p:cBhvr>
                                      <p:tavLst>
                                        <p:tav tm="0">
                                          <p:val>
                                            <p:fltVal val="0"/>
                                          </p:val>
                                        </p:tav>
                                        <p:tav tm="100000">
                                          <p:val>
                                            <p:strVal val="#ppt_w"/>
                                          </p:val>
                                        </p:tav>
                                      </p:tavLst>
                                    </p:anim>
                                    <p:anim calcmode="lin" valueType="num">
                                      <p:cBhvr>
                                        <p:cTn id="8" dur="1000" fill="hold"/>
                                        <p:tgtEl>
                                          <p:spTgt spid="101"/>
                                        </p:tgtEl>
                                        <p:attrNameLst>
                                          <p:attrName>ppt_h</p:attrName>
                                        </p:attrNameLst>
                                      </p:cBhvr>
                                      <p:tavLst>
                                        <p:tav tm="0">
                                          <p:val>
                                            <p:fltVal val="0"/>
                                          </p:val>
                                        </p:tav>
                                        <p:tav tm="100000">
                                          <p:val>
                                            <p:strVal val="#ppt_h"/>
                                          </p:val>
                                        </p:tav>
                                      </p:tavLst>
                                    </p:anim>
                                    <p:animEffect transition="in" filter="fade">
                                      <p:cBhvr>
                                        <p:cTn id="9" dur="1000"/>
                                        <p:tgtEl>
                                          <p:spTgt spid="101"/>
                                        </p:tgtEl>
                                      </p:cBhvr>
                                    </p:animEffect>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barn(inVertical)">
                                      <p:cBhvr>
                                        <p:cTn id="13" dur="500"/>
                                        <p:tgtEl>
                                          <p:spTgt spid="102"/>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04"/>
                                        </p:tgtEl>
                                        <p:attrNameLst>
                                          <p:attrName>style.visibility</p:attrName>
                                        </p:attrNameLst>
                                      </p:cBhvr>
                                      <p:to>
                                        <p:strVal val="visible"/>
                                      </p:to>
                                    </p:set>
                                    <p:anim calcmode="lin" valueType="num">
                                      <p:cBhvr>
                                        <p:cTn id="17" dur="500" fill="hold"/>
                                        <p:tgtEl>
                                          <p:spTgt spid="10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04"/>
                                        </p:tgtEl>
                                        <p:attrNameLst>
                                          <p:attrName>ppt_y</p:attrName>
                                        </p:attrNameLst>
                                      </p:cBhvr>
                                      <p:tavLst>
                                        <p:tav tm="0">
                                          <p:val>
                                            <p:strVal val="#ppt_y"/>
                                          </p:val>
                                        </p:tav>
                                        <p:tav tm="100000">
                                          <p:val>
                                            <p:strVal val="#ppt_y"/>
                                          </p:val>
                                        </p:tav>
                                      </p:tavLst>
                                    </p:anim>
                                    <p:anim calcmode="lin" valueType="num">
                                      <p:cBhvr>
                                        <p:cTn id="19" dur="500" fill="hold"/>
                                        <p:tgtEl>
                                          <p:spTgt spid="10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0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04"/>
                                        </p:tgtEl>
                                      </p:cBhvr>
                                    </p:animEffect>
                                  </p:childTnLst>
                                </p:cTn>
                              </p:par>
                            </p:childTnLst>
                          </p:cTn>
                        </p:par>
                        <p:par>
                          <p:cTn id="22" fill="hold">
                            <p:stCondLst>
                              <p:cond delay="2099"/>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105"/>
                                        </p:tgtEl>
                                        <p:attrNameLst>
                                          <p:attrName>style.visibility</p:attrName>
                                        </p:attrNameLst>
                                      </p:cBhvr>
                                      <p:to>
                                        <p:strVal val="visible"/>
                                      </p:to>
                                    </p:set>
                                    <p:anim calcmode="lin" valueType="num">
                                      <p:cBhvr>
                                        <p:cTn id="25" dur="5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05"/>
                                        </p:tgtEl>
                                        <p:attrNameLst>
                                          <p:attrName>ppt_y</p:attrName>
                                        </p:attrNameLst>
                                      </p:cBhvr>
                                      <p:tavLst>
                                        <p:tav tm="0">
                                          <p:val>
                                            <p:strVal val="#ppt_y"/>
                                          </p:val>
                                        </p:tav>
                                        <p:tav tm="100000">
                                          <p:val>
                                            <p:strVal val="#ppt_y"/>
                                          </p:val>
                                        </p:tav>
                                      </p:tavLst>
                                    </p:anim>
                                    <p:anim calcmode="lin" valueType="num">
                                      <p:cBhvr>
                                        <p:cTn id="27" dur="5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4" grpId="0"/>
      <p:bldP spid="10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bwMode="auto">
          <a:xfrm>
            <a:off x="695400" y="1916832"/>
            <a:ext cx="3456384" cy="576064"/>
          </a:xfrm>
          <a:prstGeom prst="roundRect">
            <a:avLst>
              <a:gd name="adj" fmla="val 50000"/>
            </a:avLst>
          </a:prstGeom>
          <a:gradFill>
            <a:gsLst>
              <a:gs pos="89000">
                <a:srgbClr val="C00000"/>
              </a:gs>
              <a:gs pos="35000">
                <a:srgbClr val="FF3300"/>
              </a:gs>
            </a:gsLst>
            <a:lin ang="5400000" scaled="1"/>
          </a:gradFill>
          <a:ln w="25400" cap="flat" cmpd="sng" algn="ctr">
            <a:gradFill flip="none" rotWithShape="1">
              <a:gsLst>
                <a:gs pos="0">
                  <a:srgbClr val="FFF200"/>
                </a:gs>
                <a:gs pos="45000">
                  <a:srgbClr val="FF7A00"/>
                </a:gs>
                <a:gs pos="70000">
                  <a:srgbClr val="FF0300"/>
                </a:gs>
                <a:gs pos="100000">
                  <a:srgbClr val="4D0808"/>
                </a:gs>
              </a:gsLst>
              <a:lin ang="8100000" scaled="1"/>
            </a:gradFill>
            <a:prstDash val="solid"/>
          </a:ln>
          <a:effectLst>
            <a:reflection blurRad="6350" stA="52000" endA="300" endPos="35000" dir="5400000" sy="-100000" algn="bl" rotWithShape="0"/>
          </a:effectLst>
        </p:spPr>
        <p:txBody>
          <a:bodyPr anchor="ctr"/>
          <a:lstStyle/>
          <a:p>
            <a:pPr algn="ctr" defTabSz="914400">
              <a:defRPr/>
            </a:pPr>
            <a:endParaRPr lang="zh-CN" altLang="en-US" sz="4000" b="1" kern="0">
              <a:solidFill>
                <a:srgbClr val="F8F8F8"/>
              </a:solidFill>
              <a:latin typeface="微软雅黑" panose="020B0503020204020204" charset="-122"/>
              <a:ea typeface="微软雅黑" panose="020B0503020204020204" charset="-122"/>
            </a:endParaRPr>
          </a:p>
        </p:txBody>
      </p:sp>
      <p:sp>
        <p:nvSpPr>
          <p:cNvPr id="7" name="TextBox 9"/>
          <p:cNvSpPr txBox="1"/>
          <p:nvPr/>
        </p:nvSpPr>
        <p:spPr>
          <a:xfrm>
            <a:off x="1271464" y="1967120"/>
            <a:ext cx="2535350" cy="492388"/>
          </a:xfrm>
          <a:prstGeom prst="rect">
            <a:avLst/>
          </a:prstGeom>
          <a:noFill/>
        </p:spPr>
        <p:txBody>
          <a:bodyPr wrap="square" lIns="91388" tIns="45693" rIns="91388" bIns="45693" rtlCol="0">
            <a:spAutoFit/>
          </a:bodyPr>
          <a:lstStyle/>
          <a:p>
            <a:pPr algn="ctr">
              <a:defRPr/>
            </a:pPr>
            <a:r>
              <a:rPr lang="zh-CN" altLang="en-US" sz="2600" b="1">
                <a:solidFill>
                  <a:schemeClr val="bg1"/>
                </a:solidFill>
                <a:latin typeface="微软雅黑" panose="020B0503020204020204" charset="-122"/>
                <a:ea typeface="微软雅黑" panose="020B0503020204020204" charset="-122"/>
                <a:cs typeface="+mn-ea"/>
                <a:sym typeface="+mn-lt"/>
              </a:rPr>
              <a:t>改革开放之后</a:t>
            </a:r>
          </a:p>
        </p:txBody>
      </p:sp>
      <p:sp>
        <p:nvSpPr>
          <p:cNvPr id="8" name="矩形 7"/>
          <p:cNvSpPr/>
          <p:nvPr/>
        </p:nvSpPr>
        <p:spPr>
          <a:xfrm>
            <a:off x="1271464" y="2924944"/>
            <a:ext cx="9721080" cy="2918072"/>
          </a:xfrm>
          <a:prstGeom prst="rect">
            <a:avLst/>
          </a:prstGeom>
          <a:noFill/>
          <a:ln w="12700" cap="flat" cmpd="sng" algn="ctr">
            <a:solidFill>
              <a:srgbClr val="C00000"/>
            </a:solidFill>
            <a:prstDash val="solid"/>
          </a:ln>
          <a:effectLst/>
        </p:spPr>
        <p:txBody>
          <a:bodyPr rtlCol="0" anchor="ctr"/>
          <a:lstStyle/>
          <a:p>
            <a:pPr lvl="0">
              <a:lnSpc>
                <a:spcPct val="170000"/>
              </a:lnSpc>
            </a:pPr>
            <a:r>
              <a:rPr lang="zh-CN" altLang="en-US" sz="2000" kern="0">
                <a:gradFill>
                  <a:gsLst>
                    <a:gs pos="100000">
                      <a:schemeClr val="tx1">
                        <a:lumMod val="75000"/>
                        <a:lumOff val="25000"/>
                      </a:schemeClr>
                    </a:gs>
                    <a:gs pos="0">
                      <a:schemeClr val="tx1">
                        <a:lumMod val="85000"/>
                        <a:lumOff val="15000"/>
                      </a:schemeClr>
                    </a:gs>
                  </a:gsLst>
                  <a:path path="circle">
                    <a:fillToRect l="100000" b="100000"/>
                  </a:path>
                </a:gradFill>
                <a:ea typeface="微软雅黑" panose="020B0503020204020204" charset="-122"/>
              </a:rPr>
              <a:t>我们党对我国社会主义现代化建设作出战略安排，提出“三步走”战略目标。解决人民温饱问题、人民生活总体上达到小康水平这两个目标已提前实现。在这个基础上，我们党提出，到建党一百年时建成经济更加发展、民主更加健全、科教更加进步、文化更加繁荣、社会更加和谐、人民生活更加殷实的小康社会，然后再奋斗三十年，到新中国成立一百年时，</a:t>
            </a:r>
            <a:r>
              <a:rPr lang="zh-CN" altLang="en-US" sz="2000" b="1" kern="0">
                <a:solidFill>
                  <a:srgbClr val="C00000"/>
                </a:solidFill>
                <a:ea typeface="微软雅黑" panose="020B0503020204020204" charset="-122"/>
              </a:rPr>
              <a:t>基本实现现代化，把我国建成社会主义现代化国家。</a:t>
            </a:r>
          </a:p>
        </p:txBody>
      </p:sp>
      <p:sp>
        <p:nvSpPr>
          <p:cNvPr id="9" name="TextBox 4"/>
          <p:cNvSpPr txBox="1"/>
          <p:nvPr/>
        </p:nvSpPr>
        <p:spPr>
          <a:xfrm>
            <a:off x="1415480" y="389014"/>
            <a:ext cx="6135013" cy="338554"/>
          </a:xfrm>
          <a:prstGeom prst="rect">
            <a:avLst/>
          </a:prstGeom>
          <a:noFill/>
        </p:spPr>
        <p:txBody>
          <a:bodyPr wrap="none" lIns="91440" tIns="45720" rIns="91440" bIns="45720" rtlCol="0">
            <a:spAutoFit/>
          </a:bodyPr>
          <a:lstStyle/>
          <a:p>
            <a:r>
              <a:rPr lang="zh-CN" altLang="en-US" sz="1600" b="1">
                <a:solidFill>
                  <a:srgbClr val="FF0000"/>
                </a:solidFill>
                <a:latin typeface="Arial" panose="020B0604020202020204" pitchFamily="34" charset="0"/>
                <a:ea typeface="微软雅黑" panose="020B0503020204020204" charset="-122"/>
                <a:sym typeface="Arial" panose="020B0604020202020204" pitchFamily="34" charset="0"/>
              </a:rPr>
              <a:t>决胜全面建成小康社会，开启全面建设社会主义现代化国家新征程</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par>
                          <p:cTn id="12" fill="hold">
                            <p:stCondLst>
                              <p:cond delay="75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bwMode="auto">
          <a:xfrm>
            <a:off x="695400" y="1916832"/>
            <a:ext cx="3456384" cy="576064"/>
          </a:xfrm>
          <a:prstGeom prst="roundRect">
            <a:avLst>
              <a:gd name="adj" fmla="val 50000"/>
            </a:avLst>
          </a:prstGeom>
          <a:gradFill>
            <a:gsLst>
              <a:gs pos="89000">
                <a:srgbClr val="C00000"/>
              </a:gs>
              <a:gs pos="35000">
                <a:srgbClr val="FF3300"/>
              </a:gs>
            </a:gsLst>
            <a:lin ang="5400000" scaled="1"/>
          </a:gradFill>
          <a:ln w="25400" cap="flat" cmpd="sng" algn="ctr">
            <a:gradFill flip="none" rotWithShape="1">
              <a:gsLst>
                <a:gs pos="0">
                  <a:srgbClr val="FFF200"/>
                </a:gs>
                <a:gs pos="45000">
                  <a:srgbClr val="FF7A00"/>
                </a:gs>
                <a:gs pos="70000">
                  <a:srgbClr val="FF0300"/>
                </a:gs>
                <a:gs pos="100000">
                  <a:srgbClr val="4D0808"/>
                </a:gs>
              </a:gsLst>
              <a:lin ang="8100000" scaled="1"/>
            </a:gradFill>
            <a:prstDash val="solid"/>
          </a:ln>
          <a:effectLst>
            <a:reflection blurRad="6350" stA="52000" endA="300" endPos="35000" dir="5400000" sy="-100000" algn="bl" rotWithShape="0"/>
          </a:effectLst>
        </p:spPr>
        <p:txBody>
          <a:bodyPr anchor="ctr"/>
          <a:lstStyle/>
          <a:p>
            <a:pPr algn="ctr" defTabSz="914400">
              <a:defRPr/>
            </a:pPr>
            <a:endParaRPr lang="zh-CN" altLang="en-US" sz="4000" b="1" kern="0">
              <a:solidFill>
                <a:srgbClr val="F8F8F8"/>
              </a:solidFill>
              <a:latin typeface="微软雅黑" panose="020B0503020204020204" charset="-122"/>
              <a:ea typeface="微软雅黑" panose="020B0503020204020204" charset="-122"/>
            </a:endParaRPr>
          </a:p>
        </p:txBody>
      </p:sp>
      <p:sp>
        <p:nvSpPr>
          <p:cNvPr id="7" name="TextBox 9"/>
          <p:cNvSpPr txBox="1"/>
          <p:nvPr/>
        </p:nvSpPr>
        <p:spPr>
          <a:xfrm>
            <a:off x="1127448" y="1967120"/>
            <a:ext cx="2736304" cy="492388"/>
          </a:xfrm>
          <a:prstGeom prst="rect">
            <a:avLst/>
          </a:prstGeom>
          <a:noFill/>
        </p:spPr>
        <p:txBody>
          <a:bodyPr wrap="square" lIns="91388" tIns="45693" rIns="91388" bIns="45693" rtlCol="0">
            <a:spAutoFit/>
          </a:bodyPr>
          <a:lstStyle/>
          <a:p>
            <a:pPr algn="ctr">
              <a:defRPr/>
            </a:pPr>
            <a:r>
              <a:rPr lang="zh-CN" altLang="en-US" sz="2600" b="1">
                <a:solidFill>
                  <a:schemeClr val="bg1"/>
                </a:solidFill>
                <a:latin typeface="微软雅黑" panose="020B0503020204020204" charset="-122"/>
                <a:ea typeface="微软雅黑" panose="020B0503020204020204" charset="-122"/>
                <a:cs typeface="+mn-ea"/>
                <a:sym typeface="+mn-lt"/>
              </a:rPr>
              <a:t>从现在到</a:t>
            </a:r>
            <a:r>
              <a:rPr lang="en-US" altLang="zh-CN" sz="2600" b="1">
                <a:solidFill>
                  <a:schemeClr val="bg1"/>
                </a:solidFill>
                <a:latin typeface="微软雅黑" panose="020B0503020204020204" charset="-122"/>
                <a:ea typeface="微软雅黑" panose="020B0503020204020204" charset="-122"/>
                <a:cs typeface="+mn-ea"/>
                <a:sym typeface="+mn-lt"/>
              </a:rPr>
              <a:t>2020</a:t>
            </a:r>
            <a:r>
              <a:rPr lang="zh-CN" altLang="en-US" sz="2600" b="1">
                <a:solidFill>
                  <a:schemeClr val="bg1"/>
                </a:solidFill>
                <a:latin typeface="微软雅黑" panose="020B0503020204020204" charset="-122"/>
                <a:ea typeface="微软雅黑" panose="020B0503020204020204" charset="-122"/>
                <a:cs typeface="+mn-ea"/>
                <a:sym typeface="+mn-lt"/>
              </a:rPr>
              <a:t>年</a:t>
            </a:r>
          </a:p>
        </p:txBody>
      </p:sp>
      <p:sp>
        <p:nvSpPr>
          <p:cNvPr id="8" name="矩形 7"/>
          <p:cNvSpPr/>
          <p:nvPr/>
        </p:nvSpPr>
        <p:spPr>
          <a:xfrm>
            <a:off x="1271464" y="2924944"/>
            <a:ext cx="9721080" cy="2918072"/>
          </a:xfrm>
          <a:prstGeom prst="rect">
            <a:avLst/>
          </a:prstGeom>
          <a:noFill/>
          <a:ln w="12700" cap="flat" cmpd="sng" algn="ctr">
            <a:solidFill>
              <a:srgbClr val="C00000"/>
            </a:solidFill>
            <a:prstDash val="solid"/>
          </a:ln>
          <a:effectLst/>
        </p:spPr>
        <p:txBody>
          <a:bodyPr rtlCol="0" anchor="ctr"/>
          <a:lstStyle/>
          <a:p>
            <a:pPr lvl="0">
              <a:lnSpc>
                <a:spcPct val="150000"/>
              </a:lnSpc>
            </a:pPr>
            <a:r>
              <a:rPr lang="zh-CN" altLang="en-US" sz="2000" kern="0">
                <a:gradFill>
                  <a:gsLst>
                    <a:gs pos="100000">
                      <a:schemeClr val="tx1">
                        <a:lumMod val="75000"/>
                        <a:lumOff val="25000"/>
                      </a:schemeClr>
                    </a:gs>
                    <a:gs pos="0">
                      <a:schemeClr val="tx1">
                        <a:lumMod val="85000"/>
                        <a:lumOff val="15000"/>
                      </a:schemeClr>
                    </a:gs>
                  </a:gsLst>
                  <a:path path="circle">
                    <a:fillToRect l="100000" b="100000"/>
                  </a:path>
                </a:gradFill>
                <a:ea typeface="微软雅黑" panose="020B0503020204020204" charset="-122"/>
              </a:rPr>
              <a:t>是全面建成小康社会决胜期。要按照十六大、十七大、十八大提出的全面建成小康社会各项要求，紧扣我国社会主要矛盾变化，统筹推进经济建设、政治建设、文化建设、社会建设、生态文明建设，坚定实施科教兴国战略、人才强国战略、创新驱动发展战略、乡村振兴战略、区域协调发展战略、可持续发展战略、军民融合发展战略，突出抓重点、补短板、强弱项，特别是要坚决打好防范化解重大风险、精准脱贫、污染防治的攻坚战，使全面建成小康社会得到人民认可、经得起历史检验。</a:t>
            </a:r>
            <a:endParaRPr lang="zh-CN" altLang="en-US" sz="2000" b="1" kern="0">
              <a:solidFill>
                <a:srgbClr val="C00000"/>
              </a:solidFill>
              <a:ea typeface="微软雅黑" panose="020B0503020204020204" charset="-122"/>
            </a:endParaRPr>
          </a:p>
        </p:txBody>
      </p:sp>
      <p:sp>
        <p:nvSpPr>
          <p:cNvPr id="9" name="TextBox 4"/>
          <p:cNvSpPr txBox="1"/>
          <p:nvPr/>
        </p:nvSpPr>
        <p:spPr>
          <a:xfrm>
            <a:off x="1415480" y="389014"/>
            <a:ext cx="6135013" cy="338554"/>
          </a:xfrm>
          <a:prstGeom prst="rect">
            <a:avLst/>
          </a:prstGeom>
          <a:noFill/>
        </p:spPr>
        <p:txBody>
          <a:bodyPr wrap="none" lIns="91440" tIns="45720" rIns="91440" bIns="45720" rtlCol="0">
            <a:spAutoFit/>
          </a:bodyPr>
          <a:lstStyle/>
          <a:p>
            <a:r>
              <a:rPr lang="zh-CN" altLang="en-US" sz="1600" b="1">
                <a:solidFill>
                  <a:srgbClr val="FF0000"/>
                </a:solidFill>
                <a:latin typeface="Arial" panose="020B0604020202020204" pitchFamily="34" charset="0"/>
                <a:ea typeface="微软雅黑" panose="020B0503020204020204" charset="-122"/>
                <a:sym typeface="Arial" panose="020B0604020202020204" pitchFamily="34" charset="0"/>
              </a:rPr>
              <a:t>决胜全面建成小康社会，开启全面建设社会主义现代化国家新征程</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par>
                          <p:cTn id="12" fill="hold">
                            <p:stCondLst>
                              <p:cond delay="899"/>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bwMode="auto">
          <a:xfrm>
            <a:off x="695400" y="1916832"/>
            <a:ext cx="3456384" cy="576064"/>
          </a:xfrm>
          <a:prstGeom prst="roundRect">
            <a:avLst>
              <a:gd name="adj" fmla="val 50000"/>
            </a:avLst>
          </a:prstGeom>
          <a:gradFill>
            <a:gsLst>
              <a:gs pos="89000">
                <a:srgbClr val="C00000"/>
              </a:gs>
              <a:gs pos="35000">
                <a:srgbClr val="FF3300"/>
              </a:gs>
            </a:gsLst>
            <a:lin ang="5400000" scaled="1"/>
          </a:gradFill>
          <a:ln w="25400" cap="flat" cmpd="sng" algn="ctr">
            <a:gradFill flip="none" rotWithShape="1">
              <a:gsLst>
                <a:gs pos="0">
                  <a:srgbClr val="FFF200"/>
                </a:gs>
                <a:gs pos="45000">
                  <a:srgbClr val="FF7A00"/>
                </a:gs>
                <a:gs pos="70000">
                  <a:srgbClr val="FF0300"/>
                </a:gs>
                <a:gs pos="100000">
                  <a:srgbClr val="4D0808"/>
                </a:gs>
              </a:gsLst>
              <a:lin ang="8100000" scaled="1"/>
            </a:gradFill>
            <a:prstDash val="solid"/>
          </a:ln>
          <a:effectLst>
            <a:reflection blurRad="6350" stA="52000" endA="300" endPos="35000" dir="5400000" sy="-100000" algn="bl" rotWithShape="0"/>
          </a:effectLst>
        </p:spPr>
        <p:txBody>
          <a:bodyPr anchor="ctr"/>
          <a:lstStyle/>
          <a:p>
            <a:pPr algn="ctr" defTabSz="914400">
              <a:defRPr/>
            </a:pPr>
            <a:endParaRPr lang="zh-CN" altLang="en-US" sz="4000" b="1" kern="0">
              <a:solidFill>
                <a:srgbClr val="F8F8F8"/>
              </a:solidFill>
              <a:latin typeface="微软雅黑" panose="020B0503020204020204" charset="-122"/>
              <a:ea typeface="微软雅黑" panose="020B0503020204020204" charset="-122"/>
            </a:endParaRPr>
          </a:p>
        </p:txBody>
      </p:sp>
      <p:sp>
        <p:nvSpPr>
          <p:cNvPr id="7" name="TextBox 9"/>
          <p:cNvSpPr txBox="1"/>
          <p:nvPr/>
        </p:nvSpPr>
        <p:spPr>
          <a:xfrm>
            <a:off x="1127448" y="1967120"/>
            <a:ext cx="2880320" cy="461610"/>
          </a:xfrm>
          <a:prstGeom prst="rect">
            <a:avLst/>
          </a:prstGeom>
          <a:noFill/>
        </p:spPr>
        <p:txBody>
          <a:bodyPr wrap="square" lIns="91388" tIns="45693" rIns="91388" bIns="45693" rtlCol="0">
            <a:spAutoFit/>
          </a:bodyPr>
          <a:lstStyle/>
          <a:p>
            <a:pPr algn="ctr">
              <a:defRPr/>
            </a:pPr>
            <a:r>
              <a:rPr lang="zh-CN" altLang="en-US" b="1">
                <a:solidFill>
                  <a:schemeClr val="bg1"/>
                </a:solidFill>
                <a:latin typeface="微软雅黑" panose="020B0503020204020204" charset="-122"/>
                <a:ea typeface="微软雅黑" panose="020B0503020204020204" charset="-122"/>
                <a:cs typeface="+mn-ea"/>
                <a:sym typeface="+mn-lt"/>
              </a:rPr>
              <a:t>从十九大到二十大</a:t>
            </a:r>
          </a:p>
        </p:txBody>
      </p:sp>
      <p:sp>
        <p:nvSpPr>
          <p:cNvPr id="8" name="矩形 7"/>
          <p:cNvSpPr/>
          <p:nvPr/>
        </p:nvSpPr>
        <p:spPr>
          <a:xfrm>
            <a:off x="1413180" y="2924944"/>
            <a:ext cx="10011412" cy="2918072"/>
          </a:xfrm>
          <a:prstGeom prst="rect">
            <a:avLst/>
          </a:prstGeom>
          <a:noFill/>
          <a:ln w="12700" cap="flat" cmpd="sng" algn="ctr">
            <a:solidFill>
              <a:srgbClr val="C00000"/>
            </a:solidFill>
            <a:prstDash val="solid"/>
          </a:ln>
          <a:effectLst/>
        </p:spPr>
        <p:txBody>
          <a:bodyPr rtlCol="0" anchor="ctr"/>
          <a:lstStyle/>
          <a:p>
            <a:pPr lvl="0">
              <a:lnSpc>
                <a:spcPct val="150000"/>
              </a:lnSpc>
            </a:pPr>
            <a:r>
              <a:rPr lang="zh-CN" altLang="en-US" sz="2000" kern="0">
                <a:gradFill>
                  <a:gsLst>
                    <a:gs pos="100000">
                      <a:schemeClr val="tx1">
                        <a:lumMod val="75000"/>
                        <a:lumOff val="25000"/>
                      </a:schemeClr>
                    </a:gs>
                    <a:gs pos="0">
                      <a:schemeClr val="tx1">
                        <a:lumMod val="85000"/>
                        <a:lumOff val="15000"/>
                      </a:schemeClr>
                    </a:gs>
                  </a:gsLst>
                  <a:path path="circle">
                    <a:fillToRect l="100000" b="100000"/>
                  </a:path>
                </a:gradFill>
                <a:ea typeface="微软雅黑" panose="020B0503020204020204" charset="-122"/>
              </a:rPr>
              <a:t>是“两个一百年”奋斗目标的历史交汇期。我们既要全面建成小康社会、实现第一个百年奋斗目标，又要乘势而上开启全面建设社会主义现代化国家新征程，向第二个百年奋斗目标进军。</a:t>
            </a:r>
            <a:endParaRPr lang="zh-CN" altLang="en-US" sz="2000" b="1" kern="0">
              <a:solidFill>
                <a:srgbClr val="C00000"/>
              </a:solidFill>
              <a:ea typeface="微软雅黑" panose="020B0503020204020204" charset="-122"/>
            </a:endParaRPr>
          </a:p>
        </p:txBody>
      </p:sp>
      <p:sp>
        <p:nvSpPr>
          <p:cNvPr id="10" name="TextBox 4"/>
          <p:cNvSpPr txBox="1"/>
          <p:nvPr/>
        </p:nvSpPr>
        <p:spPr>
          <a:xfrm>
            <a:off x="1415480" y="389014"/>
            <a:ext cx="6135013" cy="338554"/>
          </a:xfrm>
          <a:prstGeom prst="rect">
            <a:avLst/>
          </a:prstGeom>
          <a:noFill/>
        </p:spPr>
        <p:txBody>
          <a:bodyPr wrap="none" lIns="91440" tIns="45720" rIns="91440" bIns="45720" rtlCol="0">
            <a:spAutoFit/>
          </a:bodyPr>
          <a:lstStyle/>
          <a:p>
            <a:r>
              <a:rPr lang="zh-CN" altLang="en-US" sz="1600" b="1">
                <a:solidFill>
                  <a:srgbClr val="FF0000"/>
                </a:solidFill>
                <a:latin typeface="Arial" panose="020B0604020202020204" pitchFamily="34" charset="0"/>
                <a:ea typeface="微软雅黑" panose="020B0503020204020204" charset="-122"/>
                <a:sym typeface="Arial" panose="020B0604020202020204" pitchFamily="34" charset="0"/>
              </a:rPr>
              <a:t>决胜全面建成小康社会，开启全面建设社会主义现代化国家新征程</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066741" y="1700808"/>
            <a:ext cx="9141827" cy="892552"/>
          </a:xfrm>
          <a:prstGeom prst="rect">
            <a:avLst/>
          </a:prstGeom>
        </p:spPr>
        <p:txBody>
          <a:bodyPr wrap="square">
            <a:spAutoFit/>
          </a:bodyPr>
          <a:lstStyle/>
          <a:p>
            <a:r>
              <a:rPr lang="zh-CN" altLang="en-US" sz="2600" b="1">
                <a:solidFill>
                  <a:srgbClr val="C00000"/>
                </a:solidFill>
                <a:ea typeface="微软雅黑" panose="020B0503020204020204" charset="-122"/>
                <a:cs typeface="Times New Roman" panose="02020603050405020304" pitchFamily="18" charset="0"/>
              </a:rPr>
              <a:t>综合分析国际国内形势和我国发展条件，从</a:t>
            </a:r>
            <a:r>
              <a:rPr lang="en-US" altLang="zh-CN" sz="2600" b="1">
                <a:solidFill>
                  <a:srgbClr val="C00000"/>
                </a:solidFill>
                <a:ea typeface="微软雅黑" panose="020B0503020204020204" charset="-122"/>
                <a:cs typeface="Times New Roman" panose="02020603050405020304" pitchFamily="18" charset="0"/>
              </a:rPr>
              <a:t>2020</a:t>
            </a:r>
            <a:r>
              <a:rPr lang="zh-CN" altLang="en-US" sz="2600" b="1">
                <a:solidFill>
                  <a:srgbClr val="C00000"/>
                </a:solidFill>
                <a:ea typeface="微软雅黑" panose="020B0503020204020204" charset="-122"/>
                <a:cs typeface="Times New Roman" panose="02020603050405020304" pitchFamily="18" charset="0"/>
              </a:rPr>
              <a:t>年到本世纪中叶可以分两个阶段来安排。</a:t>
            </a:r>
            <a:endParaRPr lang="zh-CN" altLang="en-US" sz="2600" b="1">
              <a:solidFill>
                <a:srgbClr val="C00000"/>
              </a:solidFill>
            </a:endParaRPr>
          </a:p>
        </p:txBody>
      </p:sp>
      <p:sp>
        <p:nvSpPr>
          <p:cNvPr id="8" name="Freeform 29"/>
          <p:cNvSpPr/>
          <p:nvPr/>
        </p:nvSpPr>
        <p:spPr bwMode="auto">
          <a:xfrm>
            <a:off x="1149161" y="1700808"/>
            <a:ext cx="917580" cy="819946"/>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srgbClr val="FF0000"/>
              </a:solidFill>
            </a:endParaRPr>
          </a:p>
        </p:txBody>
      </p:sp>
      <p:sp>
        <p:nvSpPr>
          <p:cNvPr id="18" name="箭头: 燕尾形 15"/>
          <p:cNvSpPr/>
          <p:nvPr/>
        </p:nvSpPr>
        <p:spPr>
          <a:xfrm rot="5400000">
            <a:off x="77702" y="4105973"/>
            <a:ext cx="3060379" cy="827165"/>
          </a:xfrm>
          <a:prstGeom prst="notchedRightArrow">
            <a:avLst>
              <a:gd name="adj1" fmla="val 50000"/>
              <a:gd name="adj2" fmla="val 40788"/>
            </a:avLst>
          </a:prstGeom>
          <a:solidFill>
            <a:srgbClr val="5913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9"/>
          <p:cNvSpPr/>
          <p:nvPr/>
        </p:nvSpPr>
        <p:spPr>
          <a:xfrm>
            <a:off x="1103896" y="3817496"/>
            <a:ext cx="1008000" cy="1224136"/>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b="1">
                <a:solidFill>
                  <a:srgbClr val="FFFAE3"/>
                </a:solidFill>
                <a:latin typeface="微软雅黑" panose="020B0503020204020204" charset="-122"/>
                <a:ea typeface="微软雅黑" panose="020B0503020204020204" charset="-122"/>
              </a:rPr>
              <a:t>第一个阶段</a:t>
            </a:r>
          </a:p>
        </p:txBody>
      </p:sp>
      <p:sp>
        <p:nvSpPr>
          <p:cNvPr id="20" name="矩形: 圆角 16"/>
          <p:cNvSpPr/>
          <p:nvPr/>
        </p:nvSpPr>
        <p:spPr>
          <a:xfrm>
            <a:off x="2351584" y="3097416"/>
            <a:ext cx="8712968" cy="2664296"/>
          </a:xfrm>
          <a:prstGeom prst="roundRect">
            <a:avLst>
              <a:gd name="adj" fmla="val 0"/>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zh-CN" altLang="en-US" sz="1600">
                <a:solidFill>
                  <a:srgbClr val="591300"/>
                </a:solidFill>
                <a:latin typeface="微软雅黑" panose="020B0503020204020204" charset="-122"/>
                <a:ea typeface="微软雅黑" panose="020B0503020204020204" charset="-122"/>
              </a:rPr>
              <a:t>从二〇二〇年到二〇三五年，在全面建成小康社会的基础上，再奋斗十五年，基本实现社会主义现代化。到那时，我国经济实力、科技实力将大幅跃升，跻身创新型国家前列；人民平等参与、平等发展权利得到充分保障，法治国家、法治政府、法治社会基本建成，各方面制度更加完善，国家治理体系和治理能力现代化基本实现；社会文明程度达到新的高度，国家文化软实力显著增强，中华文化影响更加广泛深入；人民生活更为宽裕，中等收入群体比例明显提高，城乡区域发展差距和居民生活水平差距显著缩小，基本公共服务均等化基本实现，全体人民共同富裕迈出坚实步伐；现代社会治理格局基本形成，社会充满活力又和谐有序；生态环境根本好转，美丽中国目标基本实现。</a:t>
            </a:r>
            <a:endParaRPr lang="en-US" altLang="zh-CN" sz="1600">
              <a:solidFill>
                <a:srgbClr val="591300"/>
              </a:solidFill>
              <a:latin typeface="微软雅黑" panose="020B0503020204020204" charset="-122"/>
              <a:ea typeface="微软雅黑" panose="020B0503020204020204" charset="-122"/>
            </a:endParaRPr>
          </a:p>
        </p:txBody>
      </p:sp>
      <p:sp>
        <p:nvSpPr>
          <p:cNvPr id="7" name="TextBox 4"/>
          <p:cNvSpPr txBox="1"/>
          <p:nvPr/>
        </p:nvSpPr>
        <p:spPr>
          <a:xfrm>
            <a:off x="1415480" y="389014"/>
            <a:ext cx="6135013" cy="338554"/>
          </a:xfrm>
          <a:prstGeom prst="rect">
            <a:avLst/>
          </a:prstGeom>
          <a:noFill/>
        </p:spPr>
        <p:txBody>
          <a:bodyPr wrap="none" lIns="91440" tIns="45720" rIns="91440" bIns="45720" rtlCol="0">
            <a:spAutoFit/>
          </a:bodyPr>
          <a:lstStyle/>
          <a:p>
            <a:r>
              <a:rPr lang="zh-CN" altLang="en-US" sz="1600" b="1">
                <a:solidFill>
                  <a:srgbClr val="FF0000"/>
                </a:solidFill>
                <a:latin typeface="Arial" panose="020B0604020202020204" pitchFamily="34" charset="0"/>
                <a:ea typeface="微软雅黑" panose="020B0503020204020204" charset="-122"/>
                <a:sym typeface="Arial" panose="020B0604020202020204" pitchFamily="34" charset="0"/>
              </a:rPr>
              <a:t>决胜全面建成小康社会，开启全面建设社会主义现代化国家新征程</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1000"/>
                                        <p:tgtEl>
                                          <p:spTgt spid="3"/>
                                        </p:tgtEl>
                                      </p:cBhvr>
                                    </p:animEffect>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1000"/>
                                        <p:tgtEl>
                                          <p:spTgt spid="18"/>
                                        </p:tgtEl>
                                      </p:cBhvr>
                                    </p:animEffect>
                                  </p:childTnLst>
                                </p:cTn>
                              </p:par>
                            </p:childTnLst>
                          </p:cTn>
                        </p:par>
                        <p:par>
                          <p:cTn id="18" fill="hold">
                            <p:stCondLst>
                              <p:cond delay="3000"/>
                            </p:stCondLst>
                            <p:childTnLst>
                              <p:par>
                                <p:cTn id="19" presetID="53" presetClass="entr" presetSubtype="16"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ppt_w</p:attrName>
                                        </p:attrNameLst>
                                      </p:cBhvr>
                                      <p:tavLst>
                                        <p:tav tm="0">
                                          <p:val>
                                            <p:fltVal val="0"/>
                                          </p:val>
                                        </p:tav>
                                        <p:tav tm="100000">
                                          <p:val>
                                            <p:strVal val="#ppt_w"/>
                                          </p:val>
                                        </p:tav>
                                      </p:tavLst>
                                    </p:anim>
                                    <p:anim calcmode="lin" valueType="num">
                                      <p:cBhvr>
                                        <p:cTn id="22" dur="1000" fill="hold"/>
                                        <p:tgtEl>
                                          <p:spTgt spid="19"/>
                                        </p:tgtEl>
                                        <p:attrNameLst>
                                          <p:attrName>ppt_h</p:attrName>
                                        </p:attrNameLst>
                                      </p:cBhvr>
                                      <p:tavLst>
                                        <p:tav tm="0">
                                          <p:val>
                                            <p:fltVal val="0"/>
                                          </p:val>
                                        </p:tav>
                                        <p:tav tm="100000">
                                          <p:val>
                                            <p:strVal val="#ppt_h"/>
                                          </p:val>
                                        </p:tav>
                                      </p:tavLst>
                                    </p:anim>
                                    <p:animEffect transition="in" filter="fade">
                                      <p:cBhvr>
                                        <p:cTn id="23" dur="1000"/>
                                        <p:tgtEl>
                                          <p:spTgt spid="19"/>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18" grpId="0" animBg="1"/>
      <p:bldP spid="19" grpId="0" animBg="1"/>
      <p:bldP spid="2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 燕尾形 15"/>
          <p:cNvSpPr/>
          <p:nvPr/>
        </p:nvSpPr>
        <p:spPr>
          <a:xfrm rot="5400000">
            <a:off x="-983634" y="3389686"/>
            <a:ext cx="4204921" cy="827165"/>
          </a:xfrm>
          <a:prstGeom prst="notchedRightArrow">
            <a:avLst>
              <a:gd name="adj1" fmla="val 50000"/>
              <a:gd name="adj2" fmla="val 40788"/>
            </a:avLst>
          </a:prstGeom>
          <a:solidFill>
            <a:srgbClr val="5913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9"/>
          <p:cNvSpPr/>
          <p:nvPr/>
        </p:nvSpPr>
        <p:spPr>
          <a:xfrm>
            <a:off x="614832" y="3284984"/>
            <a:ext cx="1008000" cy="1224136"/>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b="1">
                <a:solidFill>
                  <a:srgbClr val="FFFAE3"/>
                </a:solidFill>
                <a:latin typeface="微软雅黑" panose="020B0503020204020204" charset="-122"/>
                <a:ea typeface="微软雅黑" panose="020B0503020204020204" charset="-122"/>
              </a:rPr>
              <a:t>第二个阶段</a:t>
            </a:r>
          </a:p>
        </p:txBody>
      </p:sp>
      <p:sp>
        <p:nvSpPr>
          <p:cNvPr id="4" name="矩形: 圆角 16"/>
          <p:cNvSpPr/>
          <p:nvPr/>
        </p:nvSpPr>
        <p:spPr>
          <a:xfrm>
            <a:off x="1862520" y="1844824"/>
            <a:ext cx="9562072" cy="3772872"/>
          </a:xfrm>
          <a:prstGeom prst="roundRect">
            <a:avLst>
              <a:gd name="adj" fmla="val 0"/>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200000"/>
              </a:lnSpc>
            </a:pPr>
            <a:r>
              <a:rPr lang="zh-CN" altLang="en-US" sz="1700">
                <a:solidFill>
                  <a:srgbClr val="591300"/>
                </a:solidFill>
                <a:latin typeface="微软雅黑" panose="020B0503020204020204" charset="-122"/>
                <a:ea typeface="微软雅黑" panose="020B0503020204020204" charset="-122"/>
              </a:rPr>
              <a:t>从二〇三五年到本世纪中叶，在基本实现现代化的基础上，再奋斗十五年，把我国建成富强民主文明和谐美丽的社会主义现代化强国。到那时，我国物质文明、政治文明、精神文明、社会文明、生态文明将全面提升，实现国家治理体系和治理能力现代化，成为综合国力和国际影响力领先的国家，全体人民共同富裕基本实现，我国人民将享有更加幸福安康的生活，中华民族将以更加昂扬的姿态屹立于世界民族之林。</a:t>
            </a:r>
            <a:endParaRPr lang="en-US" altLang="zh-CN" sz="1700">
              <a:solidFill>
                <a:srgbClr val="591300"/>
              </a:solidFill>
              <a:latin typeface="微软雅黑" panose="020B0503020204020204" charset="-122"/>
              <a:ea typeface="微软雅黑" panose="020B0503020204020204" charset="-122"/>
            </a:endParaRPr>
          </a:p>
        </p:txBody>
      </p:sp>
      <p:sp>
        <p:nvSpPr>
          <p:cNvPr id="6" name="TextBox 4"/>
          <p:cNvSpPr txBox="1"/>
          <p:nvPr/>
        </p:nvSpPr>
        <p:spPr>
          <a:xfrm>
            <a:off x="1415480" y="389014"/>
            <a:ext cx="6135013" cy="338554"/>
          </a:xfrm>
          <a:prstGeom prst="rect">
            <a:avLst/>
          </a:prstGeom>
          <a:noFill/>
        </p:spPr>
        <p:txBody>
          <a:bodyPr wrap="none" lIns="91440" tIns="45720" rIns="91440" bIns="45720" rtlCol="0">
            <a:spAutoFit/>
          </a:bodyPr>
          <a:lstStyle/>
          <a:p>
            <a:r>
              <a:rPr lang="zh-CN" altLang="en-US" sz="1600" b="1">
                <a:solidFill>
                  <a:srgbClr val="FF0000"/>
                </a:solidFill>
                <a:latin typeface="Arial" panose="020B0604020202020204" pitchFamily="34" charset="0"/>
                <a:ea typeface="微软雅黑" panose="020B0503020204020204" charset="-122"/>
                <a:sym typeface="Arial" panose="020B0604020202020204" pitchFamily="34" charset="0"/>
              </a:rPr>
              <a:t>决胜全面建成小康社会，开启全面建设社会主义现代化国家新征程</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l="-6000" r="-6000"/>
          </a:stretch>
        </a:blipFill>
        <a:effectLst/>
      </p:bgPr>
    </p:bg>
    <p:spTree>
      <p:nvGrpSpPr>
        <p:cNvPr id="1" name=""/>
        <p:cNvGrpSpPr/>
        <p:nvPr/>
      </p:nvGrpSpPr>
      <p:grpSpPr>
        <a:xfrm>
          <a:off x="0" y="0"/>
          <a:ext cx="0" cy="0"/>
          <a:chOff x="0" y="0"/>
          <a:chExt cx="0" cy="0"/>
        </a:xfrm>
      </p:grpSpPr>
      <p:sp>
        <p:nvSpPr>
          <p:cNvPr id="101" name="Freeform 5"/>
          <p:cNvSpPr/>
          <p:nvPr/>
        </p:nvSpPr>
        <p:spPr bwMode="auto">
          <a:xfrm>
            <a:off x="3737123" y="2313260"/>
            <a:ext cx="1008112" cy="1011496"/>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7">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C00000"/>
          </a:solidFill>
          <a:ln>
            <a:noFill/>
          </a:ln>
          <a:effectLst/>
        </p:spPr>
        <p:txBody>
          <a:bodyPr vert="horz" wrap="square" lIns="121920" tIns="60960" rIns="121920" bIns="60960" numCol="1" anchor="t" anchorCtr="0" compatLnSpc="1"/>
          <a:lstStyle/>
          <a:p>
            <a:endParaRPr lang="zh-CN" altLang="en-US" sz="3200">
              <a:gradFill>
                <a:gsLst>
                  <a:gs pos="0">
                    <a:prstClr val="white">
                      <a:lumMod val="95000"/>
                    </a:prstClr>
                  </a:gs>
                  <a:gs pos="100000">
                    <a:prstClr val="white"/>
                  </a:gs>
                </a:gsLst>
                <a:lin ang="5400000" scaled="0"/>
              </a:gradFill>
            </a:endParaRPr>
          </a:p>
        </p:txBody>
      </p:sp>
      <p:cxnSp>
        <p:nvCxnSpPr>
          <p:cNvPr id="102" name="直接连接符 101"/>
          <p:cNvCxnSpPr/>
          <p:nvPr/>
        </p:nvCxnSpPr>
        <p:spPr bwMode="auto">
          <a:xfrm>
            <a:off x="5231904" y="3354888"/>
            <a:ext cx="3761803" cy="0"/>
          </a:xfrm>
          <a:prstGeom prst="line">
            <a:avLst/>
          </a:prstGeom>
          <a:solidFill>
            <a:schemeClr val="accent1"/>
          </a:solidFill>
          <a:ln w="9525" cap="flat" cmpd="sng" algn="ctr">
            <a:solidFill>
              <a:srgbClr val="D1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4" name="TextBox 9"/>
          <p:cNvSpPr txBox="1"/>
          <p:nvPr/>
        </p:nvSpPr>
        <p:spPr>
          <a:xfrm>
            <a:off x="5231904" y="2348880"/>
            <a:ext cx="3185740" cy="1015608"/>
          </a:xfrm>
          <a:prstGeom prst="rect">
            <a:avLst/>
          </a:prstGeom>
          <a:noFill/>
        </p:spPr>
        <p:txBody>
          <a:bodyPr wrap="square" lIns="91388" tIns="45693" rIns="91388" bIns="45693" rtlCol="0">
            <a:spAutoFit/>
          </a:bodyPr>
          <a:lstStyle/>
          <a:p>
            <a:pPr>
              <a:defRPr/>
            </a:pPr>
            <a:r>
              <a:rPr lang="zh-CN" altLang="en-US" sz="6000" b="1">
                <a:solidFill>
                  <a:srgbClr val="C00000"/>
                </a:solidFill>
                <a:latin typeface="微软雅黑" panose="020B0503020204020204" charset="-122"/>
                <a:ea typeface="微软雅黑" panose="020B0503020204020204" charset="-122"/>
                <a:cs typeface="+mn-ea"/>
                <a:sym typeface="+mn-lt"/>
              </a:rPr>
              <a:t>第一章</a:t>
            </a:r>
          </a:p>
        </p:txBody>
      </p:sp>
      <p:sp>
        <p:nvSpPr>
          <p:cNvPr id="105" name="TextBox 9"/>
          <p:cNvSpPr txBox="1"/>
          <p:nvPr/>
        </p:nvSpPr>
        <p:spPr>
          <a:xfrm>
            <a:off x="2729011" y="3692400"/>
            <a:ext cx="7523607" cy="769387"/>
          </a:xfrm>
          <a:prstGeom prst="rect">
            <a:avLst/>
          </a:prstGeom>
          <a:noFill/>
        </p:spPr>
        <p:txBody>
          <a:bodyPr wrap="square" lIns="91388" tIns="45693" rIns="91388" bIns="45693" rtlCol="0">
            <a:spAutoFit/>
          </a:bodyPr>
          <a:lstStyle/>
          <a:p>
            <a:pPr>
              <a:defRPr/>
            </a:pPr>
            <a:r>
              <a:rPr lang="zh-CN" altLang="en-US" sz="4400" b="1">
                <a:solidFill>
                  <a:srgbClr val="C00000"/>
                </a:solidFill>
                <a:latin typeface="微软雅黑" panose="020B0503020204020204" charset="-122"/>
                <a:ea typeface="微软雅黑" panose="020B0503020204020204" charset="-122"/>
                <a:cs typeface="+mn-ea"/>
                <a:sym typeface="+mn-lt"/>
              </a:rPr>
              <a:t>过去五年的工作和历史性变革</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1000" fill="hold"/>
                                        <p:tgtEl>
                                          <p:spTgt spid="101"/>
                                        </p:tgtEl>
                                        <p:attrNameLst>
                                          <p:attrName>ppt_w</p:attrName>
                                        </p:attrNameLst>
                                      </p:cBhvr>
                                      <p:tavLst>
                                        <p:tav tm="0">
                                          <p:val>
                                            <p:fltVal val="0"/>
                                          </p:val>
                                        </p:tav>
                                        <p:tav tm="100000">
                                          <p:val>
                                            <p:strVal val="#ppt_w"/>
                                          </p:val>
                                        </p:tav>
                                      </p:tavLst>
                                    </p:anim>
                                    <p:anim calcmode="lin" valueType="num">
                                      <p:cBhvr>
                                        <p:cTn id="8" dur="1000" fill="hold"/>
                                        <p:tgtEl>
                                          <p:spTgt spid="101"/>
                                        </p:tgtEl>
                                        <p:attrNameLst>
                                          <p:attrName>ppt_h</p:attrName>
                                        </p:attrNameLst>
                                      </p:cBhvr>
                                      <p:tavLst>
                                        <p:tav tm="0">
                                          <p:val>
                                            <p:fltVal val="0"/>
                                          </p:val>
                                        </p:tav>
                                        <p:tav tm="100000">
                                          <p:val>
                                            <p:strVal val="#ppt_h"/>
                                          </p:val>
                                        </p:tav>
                                      </p:tavLst>
                                    </p:anim>
                                    <p:animEffect transition="in" filter="fade">
                                      <p:cBhvr>
                                        <p:cTn id="9" dur="1000"/>
                                        <p:tgtEl>
                                          <p:spTgt spid="101"/>
                                        </p:tgtEl>
                                      </p:cBhvr>
                                    </p:animEffect>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barn(inVertical)">
                                      <p:cBhvr>
                                        <p:cTn id="13" dur="500"/>
                                        <p:tgtEl>
                                          <p:spTgt spid="102"/>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04"/>
                                        </p:tgtEl>
                                        <p:attrNameLst>
                                          <p:attrName>style.visibility</p:attrName>
                                        </p:attrNameLst>
                                      </p:cBhvr>
                                      <p:to>
                                        <p:strVal val="visible"/>
                                      </p:to>
                                    </p:set>
                                    <p:anim calcmode="lin" valueType="num">
                                      <p:cBhvr>
                                        <p:cTn id="17" dur="500" fill="hold"/>
                                        <p:tgtEl>
                                          <p:spTgt spid="10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04"/>
                                        </p:tgtEl>
                                        <p:attrNameLst>
                                          <p:attrName>ppt_y</p:attrName>
                                        </p:attrNameLst>
                                      </p:cBhvr>
                                      <p:tavLst>
                                        <p:tav tm="0">
                                          <p:val>
                                            <p:strVal val="#ppt_y"/>
                                          </p:val>
                                        </p:tav>
                                        <p:tav tm="100000">
                                          <p:val>
                                            <p:strVal val="#ppt_y"/>
                                          </p:val>
                                        </p:tav>
                                      </p:tavLst>
                                    </p:anim>
                                    <p:anim calcmode="lin" valueType="num">
                                      <p:cBhvr>
                                        <p:cTn id="19" dur="500" fill="hold"/>
                                        <p:tgtEl>
                                          <p:spTgt spid="10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0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04"/>
                                        </p:tgtEl>
                                      </p:cBhvr>
                                    </p:animEffect>
                                  </p:childTnLst>
                                </p:cTn>
                              </p:par>
                            </p:childTnLst>
                          </p:cTn>
                        </p:par>
                        <p:par>
                          <p:cTn id="22" fill="hold">
                            <p:stCondLst>
                              <p:cond delay="2099"/>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105"/>
                                        </p:tgtEl>
                                        <p:attrNameLst>
                                          <p:attrName>style.visibility</p:attrName>
                                        </p:attrNameLst>
                                      </p:cBhvr>
                                      <p:to>
                                        <p:strVal val="visible"/>
                                      </p:to>
                                    </p:set>
                                    <p:anim calcmode="lin" valueType="num">
                                      <p:cBhvr>
                                        <p:cTn id="25" dur="5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05"/>
                                        </p:tgtEl>
                                        <p:attrNameLst>
                                          <p:attrName>ppt_y</p:attrName>
                                        </p:attrNameLst>
                                      </p:cBhvr>
                                      <p:tavLst>
                                        <p:tav tm="0">
                                          <p:val>
                                            <p:strVal val="#ppt_y"/>
                                          </p:val>
                                        </p:tav>
                                        <p:tav tm="100000">
                                          <p:val>
                                            <p:strVal val="#ppt_y"/>
                                          </p:val>
                                        </p:tav>
                                      </p:tavLst>
                                    </p:anim>
                                    <p:anim calcmode="lin" valueType="num">
                                      <p:cBhvr>
                                        <p:cTn id="27" dur="5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4" grpId="0"/>
      <p:bldP spid="10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Freeform 5"/>
          <p:cNvSpPr/>
          <p:nvPr/>
        </p:nvSpPr>
        <p:spPr bwMode="auto">
          <a:xfrm>
            <a:off x="3719736" y="2409900"/>
            <a:ext cx="1008112" cy="1011496"/>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7">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C00000"/>
          </a:solidFill>
          <a:ln>
            <a:noFill/>
          </a:ln>
          <a:effectLst/>
        </p:spPr>
        <p:txBody>
          <a:bodyPr vert="horz" wrap="square" lIns="121920" tIns="60960" rIns="121920" bIns="60960" numCol="1" anchor="t" anchorCtr="0" compatLnSpc="1"/>
          <a:lstStyle/>
          <a:p>
            <a:endParaRPr lang="zh-CN" altLang="en-US" sz="3200">
              <a:gradFill>
                <a:gsLst>
                  <a:gs pos="0">
                    <a:prstClr val="white">
                      <a:lumMod val="95000"/>
                    </a:prstClr>
                  </a:gs>
                  <a:gs pos="100000">
                    <a:prstClr val="white"/>
                  </a:gs>
                </a:gsLst>
                <a:lin ang="5400000" scaled="0"/>
              </a:gradFill>
            </a:endParaRPr>
          </a:p>
        </p:txBody>
      </p:sp>
      <p:cxnSp>
        <p:nvCxnSpPr>
          <p:cNvPr id="102" name="直接连接符 101"/>
          <p:cNvCxnSpPr/>
          <p:nvPr/>
        </p:nvCxnSpPr>
        <p:spPr bwMode="auto">
          <a:xfrm>
            <a:off x="5214517" y="3451528"/>
            <a:ext cx="3761803" cy="0"/>
          </a:xfrm>
          <a:prstGeom prst="line">
            <a:avLst/>
          </a:prstGeom>
          <a:solidFill>
            <a:schemeClr val="accent1"/>
          </a:solidFill>
          <a:ln w="9525" cap="flat" cmpd="sng" algn="ctr">
            <a:solidFill>
              <a:srgbClr val="D1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4" name="TextBox 9"/>
          <p:cNvSpPr txBox="1"/>
          <p:nvPr/>
        </p:nvSpPr>
        <p:spPr>
          <a:xfrm>
            <a:off x="5214517" y="2445520"/>
            <a:ext cx="3185740" cy="1015608"/>
          </a:xfrm>
          <a:prstGeom prst="rect">
            <a:avLst/>
          </a:prstGeom>
          <a:noFill/>
        </p:spPr>
        <p:txBody>
          <a:bodyPr wrap="square" lIns="91388" tIns="45693" rIns="91388" bIns="45693" rtlCol="0">
            <a:spAutoFit/>
          </a:bodyPr>
          <a:lstStyle/>
          <a:p>
            <a:pPr>
              <a:defRPr/>
            </a:pPr>
            <a:r>
              <a:rPr lang="zh-CN" altLang="en-US" sz="6000" b="1">
                <a:solidFill>
                  <a:srgbClr val="C00000"/>
                </a:solidFill>
                <a:latin typeface="微软雅黑" panose="020B0503020204020204" charset="-122"/>
                <a:ea typeface="微软雅黑" panose="020B0503020204020204" charset="-122"/>
                <a:cs typeface="+mn-ea"/>
                <a:sym typeface="+mn-lt"/>
              </a:rPr>
              <a:t>第五章</a:t>
            </a:r>
          </a:p>
        </p:txBody>
      </p:sp>
      <p:sp>
        <p:nvSpPr>
          <p:cNvPr id="105" name="TextBox 9"/>
          <p:cNvSpPr txBox="1"/>
          <p:nvPr/>
        </p:nvSpPr>
        <p:spPr>
          <a:xfrm>
            <a:off x="2334197" y="3704156"/>
            <a:ext cx="7362204" cy="1446495"/>
          </a:xfrm>
          <a:prstGeom prst="rect">
            <a:avLst/>
          </a:prstGeom>
          <a:noFill/>
        </p:spPr>
        <p:txBody>
          <a:bodyPr wrap="square" lIns="91388" tIns="45693" rIns="91388" bIns="45693" rtlCol="0">
            <a:spAutoFit/>
          </a:bodyPr>
          <a:lstStyle/>
          <a:p>
            <a:pPr algn="ctr">
              <a:defRPr/>
            </a:pPr>
            <a:r>
              <a:rPr lang="zh-CN" altLang="en-US" sz="4400" b="1">
                <a:solidFill>
                  <a:srgbClr val="C00000"/>
                </a:solidFill>
                <a:latin typeface="微软雅黑" panose="020B0503020204020204" charset="-122"/>
                <a:ea typeface="微软雅黑" panose="020B0503020204020204" charset="-122"/>
                <a:cs typeface="+mn-ea"/>
                <a:sym typeface="+mn-lt"/>
              </a:rPr>
              <a:t>贯彻新发展理念，建设现代化经济体系</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1000" fill="hold"/>
                                        <p:tgtEl>
                                          <p:spTgt spid="101"/>
                                        </p:tgtEl>
                                        <p:attrNameLst>
                                          <p:attrName>ppt_w</p:attrName>
                                        </p:attrNameLst>
                                      </p:cBhvr>
                                      <p:tavLst>
                                        <p:tav tm="0">
                                          <p:val>
                                            <p:fltVal val="0"/>
                                          </p:val>
                                        </p:tav>
                                        <p:tav tm="100000">
                                          <p:val>
                                            <p:strVal val="#ppt_w"/>
                                          </p:val>
                                        </p:tav>
                                      </p:tavLst>
                                    </p:anim>
                                    <p:anim calcmode="lin" valueType="num">
                                      <p:cBhvr>
                                        <p:cTn id="8" dur="1000" fill="hold"/>
                                        <p:tgtEl>
                                          <p:spTgt spid="101"/>
                                        </p:tgtEl>
                                        <p:attrNameLst>
                                          <p:attrName>ppt_h</p:attrName>
                                        </p:attrNameLst>
                                      </p:cBhvr>
                                      <p:tavLst>
                                        <p:tav tm="0">
                                          <p:val>
                                            <p:fltVal val="0"/>
                                          </p:val>
                                        </p:tav>
                                        <p:tav tm="100000">
                                          <p:val>
                                            <p:strVal val="#ppt_h"/>
                                          </p:val>
                                        </p:tav>
                                      </p:tavLst>
                                    </p:anim>
                                    <p:animEffect transition="in" filter="fade">
                                      <p:cBhvr>
                                        <p:cTn id="9" dur="1000"/>
                                        <p:tgtEl>
                                          <p:spTgt spid="101"/>
                                        </p:tgtEl>
                                      </p:cBhvr>
                                    </p:animEffect>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barn(inVertical)">
                                      <p:cBhvr>
                                        <p:cTn id="13" dur="500"/>
                                        <p:tgtEl>
                                          <p:spTgt spid="102"/>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04"/>
                                        </p:tgtEl>
                                        <p:attrNameLst>
                                          <p:attrName>style.visibility</p:attrName>
                                        </p:attrNameLst>
                                      </p:cBhvr>
                                      <p:to>
                                        <p:strVal val="visible"/>
                                      </p:to>
                                    </p:set>
                                    <p:anim calcmode="lin" valueType="num">
                                      <p:cBhvr>
                                        <p:cTn id="17" dur="500" fill="hold"/>
                                        <p:tgtEl>
                                          <p:spTgt spid="10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04"/>
                                        </p:tgtEl>
                                        <p:attrNameLst>
                                          <p:attrName>ppt_y</p:attrName>
                                        </p:attrNameLst>
                                      </p:cBhvr>
                                      <p:tavLst>
                                        <p:tav tm="0">
                                          <p:val>
                                            <p:strVal val="#ppt_y"/>
                                          </p:val>
                                        </p:tav>
                                        <p:tav tm="100000">
                                          <p:val>
                                            <p:strVal val="#ppt_y"/>
                                          </p:val>
                                        </p:tav>
                                      </p:tavLst>
                                    </p:anim>
                                    <p:anim calcmode="lin" valueType="num">
                                      <p:cBhvr>
                                        <p:cTn id="19" dur="500" fill="hold"/>
                                        <p:tgtEl>
                                          <p:spTgt spid="10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0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04"/>
                                        </p:tgtEl>
                                      </p:cBhvr>
                                    </p:animEffect>
                                  </p:childTnLst>
                                </p:cTn>
                              </p:par>
                            </p:childTnLst>
                          </p:cTn>
                        </p:par>
                        <p:par>
                          <p:cTn id="22" fill="hold">
                            <p:stCondLst>
                              <p:cond delay="2099"/>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105"/>
                                        </p:tgtEl>
                                        <p:attrNameLst>
                                          <p:attrName>style.visibility</p:attrName>
                                        </p:attrNameLst>
                                      </p:cBhvr>
                                      <p:to>
                                        <p:strVal val="visible"/>
                                      </p:to>
                                    </p:set>
                                    <p:anim calcmode="lin" valueType="num">
                                      <p:cBhvr>
                                        <p:cTn id="25" dur="5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05"/>
                                        </p:tgtEl>
                                        <p:attrNameLst>
                                          <p:attrName>ppt_y</p:attrName>
                                        </p:attrNameLst>
                                      </p:cBhvr>
                                      <p:tavLst>
                                        <p:tav tm="0">
                                          <p:val>
                                            <p:strVal val="#ppt_y"/>
                                          </p:val>
                                        </p:tav>
                                        <p:tav tm="100000">
                                          <p:val>
                                            <p:strVal val="#ppt_y"/>
                                          </p:val>
                                        </p:tav>
                                      </p:tavLst>
                                    </p:anim>
                                    <p:anim calcmode="lin" valueType="num">
                                      <p:cBhvr>
                                        <p:cTn id="27" dur="5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4" grpId="0"/>
      <p:bldP spid="10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9"/>
          <p:cNvSpPr/>
          <p:nvPr/>
        </p:nvSpPr>
        <p:spPr>
          <a:xfrm>
            <a:off x="765354" y="1916832"/>
            <a:ext cx="616446" cy="3778497"/>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rgbClr val="FFFAE3"/>
              </a:solidFill>
              <a:latin typeface="微软雅黑" panose="020B0503020204020204" charset="-122"/>
              <a:ea typeface="微软雅黑" panose="020B0503020204020204" charset="-122"/>
            </a:endParaRPr>
          </a:p>
        </p:txBody>
      </p:sp>
      <p:sp>
        <p:nvSpPr>
          <p:cNvPr id="4" name="矩形: 圆角 16"/>
          <p:cNvSpPr/>
          <p:nvPr/>
        </p:nvSpPr>
        <p:spPr>
          <a:xfrm>
            <a:off x="1381800" y="1922457"/>
            <a:ext cx="9970784" cy="3772872"/>
          </a:xfrm>
          <a:prstGeom prst="roundRect">
            <a:avLst>
              <a:gd name="adj" fmla="val 0"/>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200000"/>
              </a:lnSpc>
            </a:pPr>
            <a:r>
              <a:rPr lang="zh-CN" altLang="en-US" sz="1700">
                <a:solidFill>
                  <a:schemeClr val="tx1">
                    <a:lumMod val="85000"/>
                    <a:lumOff val="15000"/>
                  </a:schemeClr>
                </a:solidFill>
                <a:latin typeface="微软雅黑" panose="020B0503020204020204" charset="-122"/>
                <a:ea typeface="微软雅黑" panose="020B0503020204020204" charset="-122"/>
              </a:rPr>
              <a:t>从二〇三五年到本世纪中叶，在基本实现现代化的基础上，再奋斗十五年，把我国建成富强民主文明和谐美丽的社会主义现代化强国。到那时，我国物质文明、政治文明、精神文明、社会文明、生态文明将全面提升，实现国家治理体系和治理能力现代化，成为综合国力和国际影响力领先的国家，全体人民共同富裕基本实现，我国人民将享有更加幸福安康的生活，中华民族将以更加昂扬的姿态屹立于世界民族之林。</a:t>
            </a:r>
            <a:endParaRPr lang="en-US" altLang="zh-CN" sz="1700">
              <a:solidFill>
                <a:schemeClr val="tx1">
                  <a:lumMod val="85000"/>
                  <a:lumOff val="15000"/>
                </a:schemeClr>
              </a:solidFill>
              <a:latin typeface="微软雅黑" panose="020B0503020204020204" charset="-122"/>
              <a:ea typeface="微软雅黑" panose="020B0503020204020204" charset="-122"/>
            </a:endParaRPr>
          </a:p>
        </p:txBody>
      </p:sp>
      <p:sp>
        <p:nvSpPr>
          <p:cNvPr id="6" name="TextBox 4"/>
          <p:cNvSpPr txBox="1"/>
          <p:nvPr/>
        </p:nvSpPr>
        <p:spPr>
          <a:xfrm>
            <a:off x="1450992" y="305455"/>
            <a:ext cx="4544834" cy="400110"/>
          </a:xfrm>
          <a:prstGeom prst="rect">
            <a:avLst/>
          </a:prstGeom>
          <a:noFill/>
        </p:spPr>
        <p:txBody>
          <a:bodyPr wrap="none" lIns="91440" tIns="45720" rIns="91440" bIns="45720" rtlCol="0">
            <a:spAutoFit/>
          </a:bodyPr>
          <a:lstStyle/>
          <a:p>
            <a:r>
              <a:rPr lang="zh-CN" altLang="en-US" sz="2000" b="1">
                <a:solidFill>
                  <a:srgbClr val="FF0000"/>
                </a:solidFill>
                <a:latin typeface="Arial" panose="020B0604020202020204" pitchFamily="34" charset="0"/>
                <a:ea typeface="微软雅黑" panose="020B0503020204020204" charset="-122"/>
                <a:sym typeface="Arial" panose="020B0604020202020204" pitchFamily="34" charset="0"/>
              </a:rPr>
              <a:t>贯彻新发展理念，建设现代化经济体系</a:t>
            </a:r>
          </a:p>
        </p:txBody>
      </p:sp>
      <p:sp>
        <p:nvSpPr>
          <p:cNvPr id="12" name="文本框 11"/>
          <p:cNvSpPr txBox="1"/>
          <p:nvPr/>
        </p:nvSpPr>
        <p:spPr>
          <a:xfrm>
            <a:off x="335360" y="2862232"/>
            <a:ext cx="1046440" cy="1887696"/>
          </a:xfrm>
          <a:prstGeom prst="rect">
            <a:avLst/>
          </a:prstGeom>
          <a:noFill/>
        </p:spPr>
        <p:txBody>
          <a:bodyPr vert="eaVert" wrap="none" rtlCol="0">
            <a:spAutoFit/>
          </a:bodyPr>
          <a:lstStyle/>
          <a:p>
            <a:r>
              <a:rPr lang="zh-CN" altLang="en-US" sz="2800" b="1">
                <a:solidFill>
                  <a:srgbClr val="FFFAE3"/>
                </a:solidFill>
                <a:latin typeface="微软雅黑" panose="020B0503020204020204" charset="-122"/>
                <a:ea typeface="微软雅黑" panose="020B0503020204020204" charset="-122"/>
              </a:rPr>
              <a:t>第二个阶段</a:t>
            </a:r>
          </a:p>
          <a:p>
            <a:endParaRPr lang="zh-CN" altLang="en-US" sz="28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bwMode="auto">
          <a:xfrm>
            <a:off x="3359696" y="1412776"/>
            <a:ext cx="5112568" cy="576064"/>
          </a:xfrm>
          <a:prstGeom prst="roundRect">
            <a:avLst>
              <a:gd name="adj" fmla="val 50000"/>
            </a:avLst>
          </a:prstGeom>
          <a:gradFill>
            <a:gsLst>
              <a:gs pos="89000">
                <a:srgbClr val="C00000"/>
              </a:gs>
              <a:gs pos="35000">
                <a:srgbClr val="FF3300"/>
              </a:gs>
            </a:gsLst>
            <a:lin ang="5400000" scaled="1"/>
          </a:gradFill>
          <a:ln w="25400" cap="flat" cmpd="sng" algn="ctr">
            <a:gradFill flip="none" rotWithShape="1">
              <a:gsLst>
                <a:gs pos="0">
                  <a:srgbClr val="FFF200"/>
                </a:gs>
                <a:gs pos="45000">
                  <a:srgbClr val="FF7A00"/>
                </a:gs>
                <a:gs pos="70000">
                  <a:srgbClr val="FF0300"/>
                </a:gs>
                <a:gs pos="100000">
                  <a:srgbClr val="4D0808"/>
                </a:gs>
              </a:gsLst>
              <a:lin ang="8100000" scaled="1"/>
            </a:gradFill>
            <a:prstDash val="solid"/>
          </a:ln>
          <a:effectLst>
            <a:reflection blurRad="6350" stA="52000" endA="300" endPos="35000" dir="5400000" sy="-100000" algn="bl" rotWithShape="0"/>
          </a:effectLst>
        </p:spPr>
        <p:txBody>
          <a:bodyPr anchor="ctr"/>
          <a:lstStyle/>
          <a:p>
            <a:pPr algn="ctr" defTabSz="914400">
              <a:defRPr/>
            </a:pPr>
            <a:endParaRPr lang="zh-CN" altLang="en-US" sz="4000" b="1" kern="0">
              <a:solidFill>
                <a:srgbClr val="F8F8F8"/>
              </a:solidFill>
              <a:latin typeface="微软雅黑" panose="020B0503020204020204" charset="-122"/>
              <a:ea typeface="微软雅黑" panose="020B0503020204020204" charset="-122"/>
            </a:endParaRPr>
          </a:p>
        </p:txBody>
      </p:sp>
      <p:sp>
        <p:nvSpPr>
          <p:cNvPr id="5" name="矩形 4"/>
          <p:cNvSpPr/>
          <p:nvPr/>
        </p:nvSpPr>
        <p:spPr>
          <a:xfrm>
            <a:off x="1447745" y="1884423"/>
            <a:ext cx="9228748" cy="4159770"/>
          </a:xfrm>
          <a:prstGeom prst="rect">
            <a:avLst/>
          </a:prstGeom>
          <a:solidFill>
            <a:schemeClr val="bg1">
              <a:alpha val="20000"/>
            </a:schemeClr>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906151" y="2603645"/>
            <a:ext cx="8379698" cy="2774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600">
                <a:solidFill>
                  <a:schemeClr val="tx1">
                    <a:lumMod val="95000"/>
                    <a:lumOff val="5000"/>
                  </a:schemeClr>
                </a:solidFill>
                <a:latin typeface="微软雅黑" panose="020B0503020204020204" pitchFamily="82" charset="2"/>
                <a:ea typeface="微软雅黑" panose="020B0503020204020204" pitchFamily="82" charset="2"/>
              </a:rPr>
              <a:t>建设现代化经济体系，必须把发展经济的着力点放在实体经济上，把提高供给体系质量作为主攻方向，显著增强我国经济质量优势。加快建设制造强国，加快发展先进制造业，推动互联网、大数据、人工智能和实体经济深度融合，在</a:t>
            </a:r>
            <a:r>
              <a:rPr lang="zh-CN" altLang="en-US" sz="1800" b="1">
                <a:solidFill>
                  <a:srgbClr val="C00000"/>
                </a:solidFill>
                <a:latin typeface="微软雅黑" panose="020B0503020204020204" pitchFamily="82" charset="2"/>
                <a:ea typeface="微软雅黑" panose="020B0503020204020204" pitchFamily="82" charset="2"/>
              </a:rPr>
              <a:t>中高端消费、创新引领、绿色低碳、共享经济、现代供应链、人力资本服务</a:t>
            </a:r>
            <a:r>
              <a:rPr lang="zh-CN" altLang="en-US" sz="1600">
                <a:solidFill>
                  <a:schemeClr val="tx1">
                    <a:lumMod val="95000"/>
                    <a:lumOff val="5000"/>
                  </a:schemeClr>
                </a:solidFill>
                <a:latin typeface="微软雅黑" panose="020B0503020204020204" pitchFamily="82" charset="2"/>
                <a:ea typeface="微软雅黑" panose="020B0503020204020204" pitchFamily="82" charset="2"/>
              </a:rPr>
              <a:t>等领域培育新增长点、形成新动能。支持传统产业优化升级，加快发展现代服务业，瞄准国际标准提高水平。促进我国产业迈向全球价值链中高端，培育若干世界级先进制造业集群。加强水利、铁路、公路、水运、航空、管道、电网、信息、物流等基础设施网络建设。坚持去产能、去库存、去杠杆、降成本、补短板，优化存量资源配置，扩大优质增量供给，实现供需动态平衡。激发和保护企业家精神，鼓励更多社会主体投身创新创业。建设知识型、技能型、创新型劳动者大军，弘扬劳模精神和工匠精神，营造劳动光荣的社会风尚和精益求精的敬业风气。</a:t>
            </a:r>
            <a:endParaRPr lang="en-US" altLang="zh-CN" sz="1600">
              <a:solidFill>
                <a:schemeClr val="tx1">
                  <a:lumMod val="95000"/>
                  <a:lumOff val="5000"/>
                </a:schemeClr>
              </a:solidFill>
              <a:latin typeface="微软雅黑" panose="020B0503020204020204" pitchFamily="82" charset="2"/>
              <a:ea typeface="微软雅黑" panose="020B0503020204020204" pitchFamily="82" charset="2"/>
            </a:endParaRPr>
          </a:p>
        </p:txBody>
      </p:sp>
      <p:sp>
        <p:nvSpPr>
          <p:cNvPr id="4" name="矩形 3"/>
          <p:cNvSpPr/>
          <p:nvPr/>
        </p:nvSpPr>
        <p:spPr>
          <a:xfrm>
            <a:off x="4367808" y="1443257"/>
            <a:ext cx="3416320" cy="523221"/>
          </a:xfrm>
          <a:prstGeom prst="rect">
            <a:avLst/>
          </a:prstGeom>
          <a:noFill/>
        </p:spPr>
        <p:txBody>
          <a:bodyPr wrap="none">
            <a:spAutoFit/>
          </a:bodyPr>
          <a:lstStyle/>
          <a:p>
            <a:r>
              <a:rPr lang="zh-CN" altLang="en-US" sz="2800" b="1">
                <a:solidFill>
                  <a:srgbClr val="FDEDAA"/>
                </a:solidFill>
                <a:latin typeface="微软雅黑" panose="020B0503020204020204" pitchFamily="82" charset="2"/>
                <a:ea typeface="微软雅黑" panose="020B0503020204020204" pitchFamily="82" charset="2"/>
              </a:rPr>
              <a:t>加快建设创新型国家</a:t>
            </a:r>
          </a:p>
        </p:txBody>
      </p:sp>
      <p:sp>
        <p:nvSpPr>
          <p:cNvPr id="7" name="TextBox 4"/>
          <p:cNvSpPr txBox="1"/>
          <p:nvPr/>
        </p:nvSpPr>
        <p:spPr>
          <a:xfrm>
            <a:off x="1450992" y="305455"/>
            <a:ext cx="4544834" cy="400110"/>
          </a:xfrm>
          <a:prstGeom prst="rect">
            <a:avLst/>
          </a:prstGeom>
          <a:noFill/>
        </p:spPr>
        <p:txBody>
          <a:bodyPr wrap="none" lIns="91440" tIns="45720" rIns="91440" bIns="45720" rtlCol="0">
            <a:spAutoFit/>
          </a:bodyPr>
          <a:lstStyle/>
          <a:p>
            <a:r>
              <a:rPr lang="zh-CN" altLang="en-US" sz="2000" b="1">
                <a:solidFill>
                  <a:srgbClr val="FF0000"/>
                </a:solidFill>
                <a:latin typeface="Arial" panose="020B0604020202020204" pitchFamily="34" charset="0"/>
                <a:ea typeface="微软雅黑" panose="020B0503020204020204" charset="-122"/>
                <a:sym typeface="Arial" panose="020B0604020202020204" pitchFamily="34" charset="0"/>
              </a:rPr>
              <a:t>贯彻新发展理念，建设现代化经济体系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bwMode="auto">
          <a:xfrm>
            <a:off x="3359696" y="1412776"/>
            <a:ext cx="5112568" cy="576064"/>
          </a:xfrm>
          <a:prstGeom prst="roundRect">
            <a:avLst>
              <a:gd name="adj" fmla="val 50000"/>
            </a:avLst>
          </a:prstGeom>
          <a:gradFill>
            <a:gsLst>
              <a:gs pos="89000">
                <a:srgbClr val="C00000"/>
              </a:gs>
              <a:gs pos="35000">
                <a:srgbClr val="FF3300"/>
              </a:gs>
            </a:gsLst>
            <a:lin ang="5400000" scaled="1"/>
          </a:gradFill>
          <a:ln w="25400" cap="flat" cmpd="sng" algn="ctr">
            <a:gradFill flip="none" rotWithShape="1">
              <a:gsLst>
                <a:gs pos="0">
                  <a:srgbClr val="FFF200"/>
                </a:gs>
                <a:gs pos="45000">
                  <a:srgbClr val="FF7A00"/>
                </a:gs>
                <a:gs pos="70000">
                  <a:srgbClr val="FF0300"/>
                </a:gs>
                <a:gs pos="100000">
                  <a:srgbClr val="4D0808"/>
                </a:gs>
              </a:gsLst>
              <a:lin ang="8100000" scaled="1"/>
            </a:gradFill>
            <a:prstDash val="solid"/>
          </a:ln>
          <a:effectLst>
            <a:reflection blurRad="6350" stA="52000" endA="300" endPos="35000" dir="5400000" sy="-100000" algn="bl" rotWithShape="0"/>
          </a:effectLst>
        </p:spPr>
        <p:txBody>
          <a:bodyPr anchor="ctr"/>
          <a:lstStyle/>
          <a:p>
            <a:pPr algn="ctr" defTabSz="914400">
              <a:defRPr/>
            </a:pPr>
            <a:endParaRPr lang="zh-CN" altLang="en-US" sz="4000" b="1" kern="0">
              <a:solidFill>
                <a:srgbClr val="F8F8F8"/>
              </a:solidFill>
              <a:latin typeface="微软雅黑" panose="020B0503020204020204" charset="-122"/>
              <a:ea typeface="微软雅黑" panose="020B0503020204020204" charset="-122"/>
            </a:endParaRPr>
          </a:p>
        </p:txBody>
      </p:sp>
      <p:sp>
        <p:nvSpPr>
          <p:cNvPr id="5" name="矩形 4"/>
          <p:cNvSpPr/>
          <p:nvPr/>
        </p:nvSpPr>
        <p:spPr>
          <a:xfrm>
            <a:off x="1447745" y="1884423"/>
            <a:ext cx="9228748" cy="415977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906151" y="2603645"/>
            <a:ext cx="8379698" cy="2774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800">
                <a:solidFill>
                  <a:schemeClr val="tx1">
                    <a:lumMod val="95000"/>
                    <a:lumOff val="5000"/>
                  </a:schemeClr>
                </a:solidFill>
                <a:latin typeface="微软雅黑" panose="020B0503020204020204" pitchFamily="82" charset="2"/>
                <a:ea typeface="微软雅黑" panose="020B0503020204020204" pitchFamily="82" charset="2"/>
              </a:rPr>
              <a:t>创新是引领发展的第一动力，是建设现代化经济体系的战略支撑。要瞄准世界科技前沿，强化基础研究，实现前瞻性基础研究、引领性原创成果重大突破。加强应用基础研究，拓展实施国家重大科技项目，</a:t>
            </a:r>
            <a:r>
              <a:rPr lang="zh-CN" altLang="en-US" sz="2000" b="1">
                <a:solidFill>
                  <a:srgbClr val="C00000"/>
                </a:solidFill>
                <a:latin typeface="微软雅黑" panose="020B0503020204020204" pitchFamily="82" charset="2"/>
                <a:ea typeface="微软雅黑" panose="020B0503020204020204" pitchFamily="82" charset="2"/>
              </a:rPr>
              <a:t>突出关键共性技术、前沿引领技术、现代工程技术、颠覆性技术创新</a:t>
            </a:r>
            <a:r>
              <a:rPr lang="zh-CN" altLang="en-US" sz="1800">
                <a:solidFill>
                  <a:schemeClr val="tx1">
                    <a:lumMod val="95000"/>
                    <a:lumOff val="5000"/>
                  </a:schemeClr>
                </a:solidFill>
                <a:latin typeface="微软雅黑" panose="020B0503020204020204" pitchFamily="82" charset="2"/>
                <a:ea typeface="微软雅黑" panose="020B0503020204020204" pitchFamily="82" charset="2"/>
              </a:rPr>
              <a:t>，为建设科技强国、质量强国、航天强国、网络强国、交通强国、数字中国、智慧社会提供有力支撑。加强国家创新体系建设，强化战略科技力量。深化科技体制改革，建立以企业为主体、市场为导向、产学研深度融合的技术创新体系，加强对中小企业创新的支持，促进科技成果转化。倡导创新文化，强化知识产权创造、保护、运用。培养造就一大批具有国际水平的战略科技人才、科技领军人才、青年科技人才和高水平创新团队。</a:t>
            </a:r>
            <a:endParaRPr lang="en-US" altLang="zh-CN" sz="1800">
              <a:solidFill>
                <a:schemeClr val="tx1">
                  <a:lumMod val="95000"/>
                  <a:lumOff val="5000"/>
                </a:schemeClr>
              </a:solidFill>
              <a:latin typeface="微软雅黑" panose="020B0503020204020204" pitchFamily="82" charset="2"/>
              <a:ea typeface="微软雅黑" panose="020B0503020204020204" pitchFamily="82" charset="2"/>
            </a:endParaRPr>
          </a:p>
        </p:txBody>
      </p:sp>
      <p:sp>
        <p:nvSpPr>
          <p:cNvPr id="4" name="矩形 3"/>
          <p:cNvSpPr/>
          <p:nvPr/>
        </p:nvSpPr>
        <p:spPr>
          <a:xfrm>
            <a:off x="4367808" y="1443257"/>
            <a:ext cx="3416320" cy="523221"/>
          </a:xfrm>
          <a:prstGeom prst="rect">
            <a:avLst/>
          </a:prstGeom>
          <a:noFill/>
        </p:spPr>
        <p:txBody>
          <a:bodyPr wrap="none">
            <a:spAutoFit/>
          </a:bodyPr>
          <a:lstStyle/>
          <a:p>
            <a:r>
              <a:rPr lang="zh-CN" altLang="en-US" sz="2800" b="1">
                <a:solidFill>
                  <a:srgbClr val="FDEDAA"/>
                </a:solidFill>
                <a:latin typeface="微软雅黑" panose="020B0503020204020204" pitchFamily="82" charset="2"/>
                <a:ea typeface="微软雅黑" panose="020B0503020204020204" pitchFamily="82" charset="2"/>
              </a:rPr>
              <a:t>加快建设创新型国家</a:t>
            </a:r>
          </a:p>
        </p:txBody>
      </p:sp>
      <p:sp>
        <p:nvSpPr>
          <p:cNvPr id="7" name="TextBox 4"/>
          <p:cNvSpPr txBox="1"/>
          <p:nvPr/>
        </p:nvSpPr>
        <p:spPr>
          <a:xfrm>
            <a:off x="1450992" y="305455"/>
            <a:ext cx="4544834" cy="400110"/>
          </a:xfrm>
          <a:prstGeom prst="rect">
            <a:avLst/>
          </a:prstGeom>
          <a:noFill/>
        </p:spPr>
        <p:txBody>
          <a:bodyPr wrap="none" lIns="91440" tIns="45720" rIns="91440" bIns="45720" rtlCol="0">
            <a:spAutoFit/>
          </a:bodyPr>
          <a:lstStyle/>
          <a:p>
            <a:r>
              <a:rPr lang="zh-CN" altLang="en-US" sz="2000" b="1">
                <a:solidFill>
                  <a:srgbClr val="FF0000"/>
                </a:solidFill>
                <a:latin typeface="Arial" panose="020B0604020202020204" pitchFamily="34" charset="0"/>
                <a:ea typeface="微软雅黑" panose="020B0503020204020204" charset="-122"/>
                <a:sym typeface="Arial" panose="020B0604020202020204" pitchFamily="34" charset="0"/>
              </a:rPr>
              <a:t>贯彻新发展理念，建设现代化经济体系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bwMode="auto">
          <a:xfrm>
            <a:off x="3359696" y="1412776"/>
            <a:ext cx="5112568" cy="576064"/>
          </a:xfrm>
          <a:prstGeom prst="roundRect">
            <a:avLst>
              <a:gd name="adj" fmla="val 50000"/>
            </a:avLst>
          </a:prstGeom>
          <a:gradFill>
            <a:gsLst>
              <a:gs pos="89000">
                <a:srgbClr val="C00000"/>
              </a:gs>
              <a:gs pos="35000">
                <a:srgbClr val="FF3300"/>
              </a:gs>
            </a:gsLst>
            <a:lin ang="5400000" scaled="1"/>
          </a:gradFill>
          <a:ln w="25400" cap="flat" cmpd="sng" algn="ctr">
            <a:gradFill flip="none" rotWithShape="1">
              <a:gsLst>
                <a:gs pos="0">
                  <a:srgbClr val="FFF200"/>
                </a:gs>
                <a:gs pos="45000">
                  <a:srgbClr val="FF7A00"/>
                </a:gs>
                <a:gs pos="70000">
                  <a:srgbClr val="FF0300"/>
                </a:gs>
                <a:gs pos="100000">
                  <a:srgbClr val="4D0808"/>
                </a:gs>
              </a:gsLst>
              <a:lin ang="8100000" scaled="1"/>
            </a:gradFill>
            <a:prstDash val="solid"/>
          </a:ln>
          <a:effectLst>
            <a:reflection blurRad="6350" stA="52000" endA="300" endPos="35000" dir="5400000" sy="-100000" algn="bl" rotWithShape="0"/>
          </a:effectLst>
        </p:spPr>
        <p:txBody>
          <a:bodyPr anchor="ctr"/>
          <a:lstStyle/>
          <a:p>
            <a:pPr algn="ctr" defTabSz="914400">
              <a:defRPr/>
            </a:pPr>
            <a:endParaRPr lang="zh-CN" altLang="en-US" sz="4000" b="1" kern="0">
              <a:solidFill>
                <a:srgbClr val="F8F8F8"/>
              </a:solidFill>
              <a:latin typeface="微软雅黑" panose="020B0503020204020204" charset="-122"/>
              <a:ea typeface="微软雅黑" panose="020B0503020204020204" charset="-122"/>
            </a:endParaRPr>
          </a:p>
        </p:txBody>
      </p:sp>
      <p:sp>
        <p:nvSpPr>
          <p:cNvPr id="5" name="矩形 4"/>
          <p:cNvSpPr/>
          <p:nvPr/>
        </p:nvSpPr>
        <p:spPr>
          <a:xfrm>
            <a:off x="1447745" y="1884423"/>
            <a:ext cx="9228748" cy="415977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906151" y="2603645"/>
            <a:ext cx="8770342" cy="2774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5000"/>
              </a:lnSpc>
            </a:pPr>
            <a:r>
              <a:rPr lang="zh-CN" altLang="en-US" sz="1600">
                <a:solidFill>
                  <a:schemeClr val="tx1">
                    <a:lumMod val="95000"/>
                    <a:lumOff val="5000"/>
                  </a:schemeClr>
                </a:solidFill>
                <a:latin typeface="微软雅黑" panose="020B0503020204020204" pitchFamily="82" charset="2"/>
                <a:ea typeface="微软雅黑" panose="020B0503020204020204" pitchFamily="82" charset="2"/>
              </a:rPr>
              <a:t>农业农村农民问题是关系国计民生的根本性问题，必须始终把解决好“三农”问题作为全党工作重中之重。要坚持农业农村优先发展，按照产业兴旺、生态宜居、乡风文明、治理有效、生活富裕的总要求，建立健全城乡融合发展体制机制和政策体系，加快推进农业农村现代化。巩固和完善农村基本经营制度，深化农村土地制度改革，完善承包地“三权”分置制度。保持土地承包关系稳定并长久不变，第二轮土地承包到期后再延长三十年。深化农村集体产权制度改革，保障农民财产权益，壮大集体经济。确保国家粮食安全，把中国人的饭碗牢牢端在自己手中。</a:t>
            </a:r>
            <a:r>
              <a:rPr lang="zh-CN" altLang="en-US" sz="1800" b="1">
                <a:solidFill>
                  <a:srgbClr val="C00000"/>
                </a:solidFill>
                <a:latin typeface="微软雅黑" panose="020B0503020204020204" pitchFamily="82" charset="2"/>
                <a:ea typeface="微软雅黑" panose="020B0503020204020204" pitchFamily="82" charset="2"/>
              </a:rPr>
              <a:t>构建现代农业产业体系、生产体系、经营体系，完善农业支持保护制度</a:t>
            </a:r>
            <a:r>
              <a:rPr lang="zh-CN" altLang="en-US" sz="1600">
                <a:solidFill>
                  <a:schemeClr val="tx1">
                    <a:lumMod val="95000"/>
                    <a:lumOff val="5000"/>
                  </a:schemeClr>
                </a:solidFill>
                <a:latin typeface="微软雅黑" panose="020B0503020204020204" pitchFamily="82" charset="2"/>
                <a:ea typeface="微软雅黑" panose="020B0503020204020204" pitchFamily="82" charset="2"/>
              </a:rPr>
              <a:t>，发展多种形式适度规模经营，培育新型农业经营主体，健全农业社会化服务体系，实现小农户和现代农业发展有机衔接。促进农村一二三产业融合发展，支持和鼓励农民就业创业，拓宽增收渠道。加强农村基层基础工作，健全自治、法治、德治相结合的乡村治理体系。培养造就一支懂农业、爱农村、爱农民的“三农”工作队伍。</a:t>
            </a:r>
            <a:endParaRPr lang="en-US" altLang="zh-CN" sz="1600">
              <a:solidFill>
                <a:schemeClr val="tx1">
                  <a:lumMod val="95000"/>
                  <a:lumOff val="5000"/>
                </a:schemeClr>
              </a:solidFill>
              <a:latin typeface="微软雅黑" panose="020B0503020204020204" pitchFamily="82" charset="2"/>
              <a:ea typeface="微软雅黑" panose="020B0503020204020204" pitchFamily="82" charset="2"/>
            </a:endParaRPr>
          </a:p>
        </p:txBody>
      </p:sp>
      <p:sp>
        <p:nvSpPr>
          <p:cNvPr id="4" name="矩形 3"/>
          <p:cNvSpPr/>
          <p:nvPr/>
        </p:nvSpPr>
        <p:spPr>
          <a:xfrm>
            <a:off x="4367808" y="1443257"/>
            <a:ext cx="3057247" cy="523221"/>
          </a:xfrm>
          <a:prstGeom prst="rect">
            <a:avLst/>
          </a:prstGeom>
          <a:noFill/>
        </p:spPr>
        <p:txBody>
          <a:bodyPr wrap="none">
            <a:spAutoFit/>
          </a:bodyPr>
          <a:lstStyle/>
          <a:p>
            <a:r>
              <a:rPr lang="zh-CN" altLang="en-US" sz="2800" b="1">
                <a:solidFill>
                  <a:srgbClr val="FDEDAA"/>
                </a:solidFill>
                <a:latin typeface="微软雅黑" panose="020B0503020204020204" pitchFamily="82" charset="2"/>
                <a:ea typeface="微软雅黑" panose="020B0503020204020204" pitchFamily="82" charset="2"/>
              </a:rPr>
              <a:t>实施乡村振兴战略</a:t>
            </a:r>
          </a:p>
        </p:txBody>
      </p:sp>
      <p:sp>
        <p:nvSpPr>
          <p:cNvPr id="7" name="TextBox 4"/>
          <p:cNvSpPr txBox="1"/>
          <p:nvPr/>
        </p:nvSpPr>
        <p:spPr>
          <a:xfrm>
            <a:off x="1450992" y="305455"/>
            <a:ext cx="4544834" cy="400110"/>
          </a:xfrm>
          <a:prstGeom prst="rect">
            <a:avLst/>
          </a:prstGeom>
          <a:noFill/>
        </p:spPr>
        <p:txBody>
          <a:bodyPr wrap="none" lIns="91440" tIns="45720" rIns="91440" bIns="45720" rtlCol="0">
            <a:spAutoFit/>
          </a:bodyPr>
          <a:lstStyle/>
          <a:p>
            <a:r>
              <a:rPr lang="zh-CN" altLang="en-US" sz="2000" b="1">
                <a:solidFill>
                  <a:srgbClr val="FF0000"/>
                </a:solidFill>
                <a:latin typeface="Arial" panose="020B0604020202020204" pitchFamily="34" charset="0"/>
                <a:ea typeface="微软雅黑" panose="020B0503020204020204" charset="-122"/>
                <a:sym typeface="Arial" panose="020B0604020202020204" pitchFamily="34" charset="0"/>
              </a:rPr>
              <a:t>贯彻新发展理念，建设现代化经济体系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bwMode="auto">
          <a:xfrm>
            <a:off x="3359696" y="1412776"/>
            <a:ext cx="5112568" cy="576064"/>
          </a:xfrm>
          <a:prstGeom prst="roundRect">
            <a:avLst>
              <a:gd name="adj" fmla="val 50000"/>
            </a:avLst>
          </a:prstGeom>
          <a:gradFill>
            <a:gsLst>
              <a:gs pos="89000">
                <a:srgbClr val="C00000"/>
              </a:gs>
              <a:gs pos="35000">
                <a:srgbClr val="FF3300"/>
              </a:gs>
            </a:gsLst>
            <a:lin ang="5400000" scaled="1"/>
          </a:gradFill>
          <a:ln w="25400" cap="flat" cmpd="sng" algn="ctr">
            <a:gradFill flip="none" rotWithShape="1">
              <a:gsLst>
                <a:gs pos="0">
                  <a:srgbClr val="FFF200"/>
                </a:gs>
                <a:gs pos="45000">
                  <a:srgbClr val="FF7A00"/>
                </a:gs>
                <a:gs pos="70000">
                  <a:srgbClr val="FF0300"/>
                </a:gs>
                <a:gs pos="100000">
                  <a:srgbClr val="4D0808"/>
                </a:gs>
              </a:gsLst>
              <a:lin ang="8100000" scaled="1"/>
            </a:gradFill>
            <a:prstDash val="solid"/>
          </a:ln>
          <a:effectLst>
            <a:reflection blurRad="6350" stA="52000" endA="300" endPos="35000" dir="5400000" sy="-100000" algn="bl" rotWithShape="0"/>
          </a:effectLst>
        </p:spPr>
        <p:txBody>
          <a:bodyPr anchor="ctr"/>
          <a:lstStyle/>
          <a:p>
            <a:pPr algn="ctr" defTabSz="914400">
              <a:defRPr/>
            </a:pPr>
            <a:endParaRPr lang="zh-CN" altLang="en-US" sz="4000" b="1" kern="0">
              <a:solidFill>
                <a:srgbClr val="F8F8F8"/>
              </a:solidFill>
              <a:latin typeface="微软雅黑" panose="020B0503020204020204" charset="-122"/>
              <a:ea typeface="微软雅黑" panose="020B0503020204020204" charset="-122"/>
            </a:endParaRPr>
          </a:p>
        </p:txBody>
      </p:sp>
      <p:sp>
        <p:nvSpPr>
          <p:cNvPr id="5" name="矩形 4"/>
          <p:cNvSpPr/>
          <p:nvPr/>
        </p:nvSpPr>
        <p:spPr>
          <a:xfrm>
            <a:off x="1447745" y="1884423"/>
            <a:ext cx="9228748" cy="415977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906151" y="2407644"/>
            <a:ext cx="8770342" cy="2774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5000"/>
              </a:lnSpc>
            </a:pPr>
            <a:r>
              <a:rPr lang="zh-CN" altLang="en-US" sz="1800">
                <a:solidFill>
                  <a:schemeClr val="tx1">
                    <a:lumMod val="95000"/>
                    <a:lumOff val="5000"/>
                  </a:schemeClr>
                </a:solidFill>
                <a:latin typeface="微软雅黑" panose="020B0503020204020204" pitchFamily="82" charset="2"/>
                <a:ea typeface="微软雅黑" panose="020B0503020204020204" pitchFamily="82" charset="2"/>
              </a:rPr>
              <a:t>加大力度支持革命老区、民族地区、边疆地区、贫困地区加快发展，强化举措推进西部大开发形成新格局，深化改革加快东北等老工业基地振兴，发挥优势推动中部地区崛起，创新引领率先实现东部地区优化发展，建立更加有效的区域协调发展新机制。以城市群为主体构建大中风云网市和风云网镇协调发展的城镇格局，加快农业转移人口市民化。以疏解北京非首都功能为“牛鼻子”推动京津冀协同发展，高起点规划、高标准建设雄安新区。以共抓大保护、不搞大开发为导向推动长江经济带发展。支持资源型地区经济转型发展。加快边疆发展，确保边疆巩固、边境安全。坚持陆海统筹，加快建设海洋强国。</a:t>
            </a:r>
            <a:endParaRPr lang="en-US" altLang="zh-CN" sz="1800" b="1">
              <a:solidFill>
                <a:srgbClr val="C00000"/>
              </a:solidFill>
              <a:latin typeface="微软雅黑" panose="020B0503020204020204" pitchFamily="82" charset="2"/>
              <a:ea typeface="微软雅黑" panose="020B0503020204020204" pitchFamily="82" charset="2"/>
            </a:endParaRPr>
          </a:p>
        </p:txBody>
      </p:sp>
      <p:sp>
        <p:nvSpPr>
          <p:cNvPr id="4" name="矩形 3"/>
          <p:cNvSpPr/>
          <p:nvPr/>
        </p:nvSpPr>
        <p:spPr>
          <a:xfrm>
            <a:off x="4367808" y="1443257"/>
            <a:ext cx="3775393" cy="523221"/>
          </a:xfrm>
          <a:prstGeom prst="rect">
            <a:avLst/>
          </a:prstGeom>
          <a:noFill/>
        </p:spPr>
        <p:txBody>
          <a:bodyPr wrap="none">
            <a:spAutoFit/>
          </a:bodyPr>
          <a:lstStyle/>
          <a:p>
            <a:r>
              <a:rPr lang="zh-CN" altLang="en-US" sz="2800" b="1">
                <a:solidFill>
                  <a:srgbClr val="FDEDAA"/>
                </a:solidFill>
                <a:latin typeface="微软雅黑" panose="020B0503020204020204" pitchFamily="82" charset="2"/>
                <a:ea typeface="微软雅黑" panose="020B0503020204020204" pitchFamily="82" charset="2"/>
              </a:rPr>
              <a:t>实施区域协调发展战略</a:t>
            </a:r>
          </a:p>
        </p:txBody>
      </p:sp>
      <p:sp>
        <p:nvSpPr>
          <p:cNvPr id="7" name="TextBox 4"/>
          <p:cNvSpPr txBox="1"/>
          <p:nvPr/>
        </p:nvSpPr>
        <p:spPr>
          <a:xfrm>
            <a:off x="1450992" y="305455"/>
            <a:ext cx="4544834" cy="400110"/>
          </a:xfrm>
          <a:prstGeom prst="rect">
            <a:avLst/>
          </a:prstGeom>
          <a:noFill/>
        </p:spPr>
        <p:txBody>
          <a:bodyPr wrap="none" lIns="91440" tIns="45720" rIns="91440" bIns="45720" rtlCol="0">
            <a:spAutoFit/>
          </a:bodyPr>
          <a:lstStyle/>
          <a:p>
            <a:r>
              <a:rPr lang="zh-CN" altLang="en-US" sz="2000" b="1">
                <a:solidFill>
                  <a:srgbClr val="FF0000"/>
                </a:solidFill>
                <a:latin typeface="Arial" panose="020B0604020202020204" pitchFamily="34" charset="0"/>
                <a:ea typeface="微软雅黑" panose="020B0503020204020204" charset="-122"/>
                <a:sym typeface="Arial" panose="020B0604020202020204" pitchFamily="34" charset="0"/>
              </a:rPr>
              <a:t>贯彻新发展理念，建设现代化经济体系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bwMode="auto">
          <a:xfrm>
            <a:off x="3647728" y="1412776"/>
            <a:ext cx="5112568" cy="576064"/>
          </a:xfrm>
          <a:prstGeom prst="roundRect">
            <a:avLst>
              <a:gd name="adj" fmla="val 50000"/>
            </a:avLst>
          </a:prstGeom>
          <a:gradFill>
            <a:gsLst>
              <a:gs pos="89000">
                <a:srgbClr val="C00000"/>
              </a:gs>
              <a:gs pos="35000">
                <a:srgbClr val="FF3300"/>
              </a:gs>
            </a:gsLst>
            <a:lin ang="5400000" scaled="1"/>
          </a:gradFill>
          <a:ln w="25400" cap="flat" cmpd="sng" algn="ctr">
            <a:gradFill flip="none" rotWithShape="1">
              <a:gsLst>
                <a:gs pos="0">
                  <a:srgbClr val="FFF200"/>
                </a:gs>
                <a:gs pos="45000">
                  <a:srgbClr val="FF7A00"/>
                </a:gs>
                <a:gs pos="70000">
                  <a:srgbClr val="FF0300"/>
                </a:gs>
                <a:gs pos="100000">
                  <a:srgbClr val="4D0808"/>
                </a:gs>
              </a:gsLst>
              <a:lin ang="8100000" scaled="1"/>
            </a:gradFill>
            <a:prstDash val="solid"/>
          </a:ln>
          <a:effectLst>
            <a:reflection blurRad="6350" stA="52000" endA="300" endPos="35000" dir="5400000" sy="-100000" algn="bl" rotWithShape="0"/>
          </a:effectLst>
        </p:spPr>
        <p:txBody>
          <a:bodyPr anchor="ctr"/>
          <a:lstStyle/>
          <a:p>
            <a:pPr algn="ctr" defTabSz="914400">
              <a:defRPr/>
            </a:pPr>
            <a:endParaRPr lang="zh-CN" altLang="en-US" sz="4000" b="1" kern="0">
              <a:solidFill>
                <a:srgbClr val="F8F8F8"/>
              </a:solidFill>
              <a:latin typeface="微软雅黑" panose="020B0503020204020204" charset="-122"/>
              <a:ea typeface="微软雅黑" panose="020B0503020204020204" charset="-122"/>
            </a:endParaRPr>
          </a:p>
        </p:txBody>
      </p:sp>
      <p:sp>
        <p:nvSpPr>
          <p:cNvPr id="5" name="矩形 4"/>
          <p:cNvSpPr/>
          <p:nvPr/>
        </p:nvSpPr>
        <p:spPr>
          <a:xfrm>
            <a:off x="1447745" y="1884423"/>
            <a:ext cx="9228748" cy="415977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710829" y="2686703"/>
            <a:ext cx="8770342" cy="2774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5000"/>
              </a:lnSpc>
            </a:pPr>
            <a:r>
              <a:rPr lang="zh-CN" altLang="en-US" sz="1400">
                <a:solidFill>
                  <a:schemeClr val="tx1">
                    <a:lumMod val="95000"/>
                    <a:lumOff val="5000"/>
                  </a:schemeClr>
                </a:solidFill>
                <a:latin typeface="微软雅黑" panose="020B0503020204020204" pitchFamily="82" charset="2"/>
                <a:ea typeface="微软雅黑" panose="020B0503020204020204" pitchFamily="82" charset="2"/>
              </a:rPr>
              <a:t>经济体制改革必须以完善产权制度和要素市场化配置为重点，实现产权有效激励、要素自由流动、价格反应灵活、竞争公平有序、企业优胜劣汰。要完善各类国有资产管理体制，改革国有资本授权经营体制，加快国有经济布局优化、结构调整、战略性重组，促进国有资产保值增值，推动国有资本做强做优做大，有效防止国有资产流失。深化国有企业改革，发展混合所有制经济，培育具有全球竞争力的世界一流企业。全面实施市场准入负面清单制度，清理废除妨碍统一市场和公平竞争的各种规定和做法，支持民营企业发展，激发各类市场主体活力。深化商事制度改革，打破行政性垄断，防止市场垄断，加快要素价格市场化改革，放宽服务业准入限制，完善市场监管体制。创新和完善宏观调控，发挥国家发展规划的战略导向作用，健全财政、货币、产业、区域等经济政策协调机制。完善促进消费的体制机制，增强消费对经济发展的基础性作用。深化投融资体制改革，发挥投资对优化供给结构的关键性作用。加快建立现代财政制度，建立权责清晰、财力协调、区域均衡的中央和地方财政关系。建立全面规范透明、标准科学、约束有力的预算制度，全面实施绩效管理。深化税收制度改革，健全地方税体系。深化金融体制改革，增强金融服务实体经济能力，提高直接融资比重，促进多层次资本市场健康发展。健全货币政策和宏观审慎政策双支柱调控框架，深化利率和汇率市场化改革。健全金融监管体系，守住不发生系统性金融风险的底线。</a:t>
            </a:r>
            <a:endParaRPr lang="en-US" altLang="zh-CN" sz="1400">
              <a:solidFill>
                <a:schemeClr val="tx1">
                  <a:lumMod val="95000"/>
                  <a:lumOff val="5000"/>
                </a:schemeClr>
              </a:solidFill>
              <a:latin typeface="微软雅黑" panose="020B0503020204020204" pitchFamily="82" charset="2"/>
              <a:ea typeface="微软雅黑" panose="020B0503020204020204" pitchFamily="82" charset="2"/>
            </a:endParaRPr>
          </a:p>
        </p:txBody>
      </p:sp>
      <p:sp>
        <p:nvSpPr>
          <p:cNvPr id="4" name="矩形 3"/>
          <p:cNvSpPr/>
          <p:nvPr/>
        </p:nvSpPr>
        <p:spPr>
          <a:xfrm>
            <a:off x="4044552" y="1448514"/>
            <a:ext cx="4493539" cy="461666"/>
          </a:xfrm>
          <a:prstGeom prst="rect">
            <a:avLst/>
          </a:prstGeom>
          <a:noFill/>
        </p:spPr>
        <p:txBody>
          <a:bodyPr wrap="none">
            <a:spAutoFit/>
          </a:bodyPr>
          <a:lstStyle/>
          <a:p>
            <a:r>
              <a:rPr lang="zh-CN" altLang="en-US" b="1">
                <a:solidFill>
                  <a:srgbClr val="FDEDAA"/>
                </a:solidFill>
                <a:latin typeface="微软雅黑" panose="020B0503020204020204" pitchFamily="82" charset="2"/>
                <a:ea typeface="微软雅黑" panose="020B0503020204020204" pitchFamily="82" charset="2"/>
              </a:rPr>
              <a:t>加快完善社会主义市场经济体制</a:t>
            </a:r>
          </a:p>
        </p:txBody>
      </p:sp>
      <p:sp>
        <p:nvSpPr>
          <p:cNvPr id="7" name="TextBox 4"/>
          <p:cNvSpPr txBox="1"/>
          <p:nvPr/>
        </p:nvSpPr>
        <p:spPr>
          <a:xfrm>
            <a:off x="1450992" y="305455"/>
            <a:ext cx="4544834" cy="400110"/>
          </a:xfrm>
          <a:prstGeom prst="rect">
            <a:avLst/>
          </a:prstGeom>
          <a:noFill/>
        </p:spPr>
        <p:txBody>
          <a:bodyPr wrap="none" lIns="91440" tIns="45720" rIns="91440" bIns="45720" rtlCol="0">
            <a:spAutoFit/>
          </a:bodyPr>
          <a:lstStyle/>
          <a:p>
            <a:r>
              <a:rPr lang="zh-CN" altLang="en-US" sz="2000" b="1">
                <a:solidFill>
                  <a:srgbClr val="FF0000"/>
                </a:solidFill>
                <a:latin typeface="Arial" panose="020B0604020202020204" pitchFamily="34" charset="0"/>
                <a:ea typeface="微软雅黑" panose="020B0503020204020204" charset="-122"/>
                <a:sym typeface="Arial" panose="020B0604020202020204" pitchFamily="34" charset="0"/>
              </a:rPr>
              <a:t>贯彻新发展理念，建设现代化经济体系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bwMode="auto">
          <a:xfrm>
            <a:off x="3359696" y="1412776"/>
            <a:ext cx="5112568" cy="576064"/>
          </a:xfrm>
          <a:prstGeom prst="roundRect">
            <a:avLst>
              <a:gd name="adj" fmla="val 50000"/>
            </a:avLst>
          </a:prstGeom>
          <a:gradFill>
            <a:gsLst>
              <a:gs pos="89000">
                <a:srgbClr val="C00000"/>
              </a:gs>
              <a:gs pos="35000">
                <a:srgbClr val="FF3300"/>
              </a:gs>
            </a:gsLst>
            <a:lin ang="5400000" scaled="1"/>
          </a:gradFill>
          <a:ln w="25400" cap="flat" cmpd="sng" algn="ctr">
            <a:gradFill flip="none" rotWithShape="1">
              <a:gsLst>
                <a:gs pos="0">
                  <a:srgbClr val="FFF200"/>
                </a:gs>
                <a:gs pos="45000">
                  <a:srgbClr val="FF7A00"/>
                </a:gs>
                <a:gs pos="70000">
                  <a:srgbClr val="FF0300"/>
                </a:gs>
                <a:gs pos="100000">
                  <a:srgbClr val="4D0808"/>
                </a:gs>
              </a:gsLst>
              <a:lin ang="8100000" scaled="1"/>
            </a:gradFill>
            <a:prstDash val="solid"/>
          </a:ln>
          <a:effectLst>
            <a:reflection blurRad="6350" stA="52000" endA="300" endPos="35000" dir="5400000" sy="-100000" algn="bl" rotWithShape="0"/>
          </a:effectLst>
        </p:spPr>
        <p:txBody>
          <a:bodyPr anchor="ctr"/>
          <a:lstStyle/>
          <a:p>
            <a:pPr algn="ctr" defTabSz="914400">
              <a:defRPr/>
            </a:pPr>
            <a:endParaRPr lang="zh-CN" altLang="en-US" sz="4000" b="1" kern="0">
              <a:solidFill>
                <a:srgbClr val="F8F8F8"/>
              </a:solidFill>
              <a:latin typeface="微软雅黑" panose="020B0503020204020204" charset="-122"/>
              <a:ea typeface="微软雅黑" panose="020B0503020204020204" charset="-122"/>
            </a:endParaRPr>
          </a:p>
        </p:txBody>
      </p:sp>
      <p:sp>
        <p:nvSpPr>
          <p:cNvPr id="5" name="矩形 4"/>
          <p:cNvSpPr/>
          <p:nvPr/>
        </p:nvSpPr>
        <p:spPr>
          <a:xfrm>
            <a:off x="1447745" y="1884423"/>
            <a:ext cx="9228748" cy="415977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710829" y="2686703"/>
            <a:ext cx="8770342" cy="2774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5000"/>
              </a:lnSpc>
            </a:pPr>
            <a:r>
              <a:rPr lang="zh-CN" altLang="en-US" sz="1800">
                <a:solidFill>
                  <a:schemeClr val="tx1">
                    <a:lumMod val="95000"/>
                    <a:lumOff val="5000"/>
                  </a:schemeClr>
                </a:solidFill>
                <a:latin typeface="微软雅黑" panose="020B0503020204020204" pitchFamily="82" charset="2"/>
                <a:ea typeface="微软雅黑" panose="020B0503020204020204" pitchFamily="82" charset="2"/>
              </a:rPr>
              <a:t>开放带来进步，封闭必然落后。中国开放的大门不会关闭，只会越开越大。</a:t>
            </a:r>
            <a:r>
              <a:rPr lang="zh-CN" altLang="en-US" sz="2000" b="1">
                <a:solidFill>
                  <a:srgbClr val="C00000"/>
                </a:solidFill>
                <a:latin typeface="微软雅黑" panose="020B0503020204020204" pitchFamily="82" charset="2"/>
                <a:ea typeface="微软雅黑" panose="020B0503020204020204" pitchFamily="82" charset="2"/>
              </a:rPr>
              <a:t>要以“一带一路”建设为重点，坚持引进来和走出去并重，遵循共商共建共享原则，加强创新能力开放合作，形成陆海内外联动、东西双向互济的开放格局</a:t>
            </a:r>
            <a:r>
              <a:rPr lang="zh-CN" altLang="en-US" sz="1800">
                <a:solidFill>
                  <a:schemeClr val="tx1">
                    <a:lumMod val="95000"/>
                    <a:lumOff val="5000"/>
                  </a:schemeClr>
                </a:solidFill>
                <a:latin typeface="微软雅黑" panose="020B0503020204020204" pitchFamily="82" charset="2"/>
                <a:ea typeface="微软雅黑" panose="020B0503020204020204" pitchFamily="82" charset="2"/>
              </a:rPr>
              <a:t>。拓展对外贸易，培育贸易新业态新模式，推进贸易强国建设。实行高水平的贸易和投资自由化便利化政策，全面实行准入前国民待遇加负面清单管理制度，大幅度放宽市场准入，扩大服务业对外开放，保护外商投资合法权益。凡是在我国境内注册的企业，都要一视同仁、平等对待。优化区域开放布局，加大西部开放力度。赋予自由贸易试验区更大改革自主权，探索建设自由贸易港。创新对外投资方式，促进国际产能合作，形成面向全球的贸易、投融资、生产、服务网络，加快培育国际经济合作和竞争新优势。</a:t>
            </a:r>
            <a:endParaRPr lang="en-US" altLang="zh-CN" sz="1800">
              <a:solidFill>
                <a:schemeClr val="tx1">
                  <a:lumMod val="95000"/>
                  <a:lumOff val="5000"/>
                </a:schemeClr>
              </a:solidFill>
              <a:latin typeface="微软雅黑" panose="020B0503020204020204" pitchFamily="82" charset="2"/>
              <a:ea typeface="微软雅黑" panose="020B0503020204020204" pitchFamily="82" charset="2"/>
            </a:endParaRPr>
          </a:p>
        </p:txBody>
      </p:sp>
      <p:sp>
        <p:nvSpPr>
          <p:cNvPr id="4" name="矩形 3"/>
          <p:cNvSpPr/>
          <p:nvPr/>
        </p:nvSpPr>
        <p:spPr>
          <a:xfrm>
            <a:off x="4044552" y="1448514"/>
            <a:ext cx="3570207" cy="461666"/>
          </a:xfrm>
          <a:prstGeom prst="rect">
            <a:avLst/>
          </a:prstGeom>
          <a:noFill/>
        </p:spPr>
        <p:txBody>
          <a:bodyPr wrap="none">
            <a:spAutoFit/>
          </a:bodyPr>
          <a:lstStyle/>
          <a:p>
            <a:r>
              <a:rPr lang="zh-CN" altLang="en-US" b="1">
                <a:solidFill>
                  <a:srgbClr val="FDEDAA"/>
                </a:solidFill>
                <a:latin typeface="微软雅黑" panose="020B0503020204020204" pitchFamily="82" charset="2"/>
                <a:ea typeface="微软雅黑" panose="020B0503020204020204" pitchFamily="82" charset="2"/>
              </a:rPr>
              <a:t>推动形成全面开放新格局</a:t>
            </a:r>
          </a:p>
        </p:txBody>
      </p:sp>
      <p:sp>
        <p:nvSpPr>
          <p:cNvPr id="7" name="TextBox 4"/>
          <p:cNvSpPr txBox="1"/>
          <p:nvPr/>
        </p:nvSpPr>
        <p:spPr>
          <a:xfrm>
            <a:off x="1450992" y="305455"/>
            <a:ext cx="4544834" cy="400110"/>
          </a:xfrm>
          <a:prstGeom prst="rect">
            <a:avLst/>
          </a:prstGeom>
          <a:noFill/>
        </p:spPr>
        <p:txBody>
          <a:bodyPr wrap="none" lIns="91440" tIns="45720" rIns="91440" bIns="45720" rtlCol="0">
            <a:spAutoFit/>
          </a:bodyPr>
          <a:lstStyle/>
          <a:p>
            <a:r>
              <a:rPr lang="zh-CN" altLang="en-US" sz="2000" b="1">
                <a:solidFill>
                  <a:srgbClr val="FF0000"/>
                </a:solidFill>
                <a:latin typeface="Arial" panose="020B0604020202020204" pitchFamily="34" charset="0"/>
                <a:ea typeface="微软雅黑" panose="020B0503020204020204" charset="-122"/>
                <a:sym typeface="Arial" panose="020B0604020202020204" pitchFamily="34" charset="0"/>
              </a:rPr>
              <a:t>贯彻新发展理念，建设现代化经济体系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Freeform 5"/>
          <p:cNvSpPr/>
          <p:nvPr/>
        </p:nvSpPr>
        <p:spPr bwMode="auto">
          <a:xfrm>
            <a:off x="3719736" y="2409900"/>
            <a:ext cx="1008112" cy="1011496"/>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7">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C00000"/>
          </a:solidFill>
          <a:ln>
            <a:noFill/>
          </a:ln>
          <a:effectLst/>
        </p:spPr>
        <p:txBody>
          <a:bodyPr vert="horz" wrap="square" lIns="121920" tIns="60960" rIns="121920" bIns="60960" numCol="1" anchor="t" anchorCtr="0" compatLnSpc="1"/>
          <a:lstStyle/>
          <a:p>
            <a:endParaRPr lang="zh-CN" altLang="en-US" sz="3200">
              <a:gradFill>
                <a:gsLst>
                  <a:gs pos="0">
                    <a:prstClr val="white">
                      <a:lumMod val="95000"/>
                    </a:prstClr>
                  </a:gs>
                  <a:gs pos="100000">
                    <a:prstClr val="white"/>
                  </a:gs>
                </a:gsLst>
                <a:lin ang="5400000" scaled="0"/>
              </a:gradFill>
            </a:endParaRPr>
          </a:p>
        </p:txBody>
      </p:sp>
      <p:cxnSp>
        <p:nvCxnSpPr>
          <p:cNvPr id="102" name="直接连接符 101"/>
          <p:cNvCxnSpPr/>
          <p:nvPr/>
        </p:nvCxnSpPr>
        <p:spPr bwMode="auto">
          <a:xfrm>
            <a:off x="5214517" y="3451528"/>
            <a:ext cx="3761803" cy="0"/>
          </a:xfrm>
          <a:prstGeom prst="line">
            <a:avLst/>
          </a:prstGeom>
          <a:solidFill>
            <a:schemeClr val="accent1"/>
          </a:solidFill>
          <a:ln w="9525" cap="flat" cmpd="sng" algn="ctr">
            <a:solidFill>
              <a:srgbClr val="D1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4" name="TextBox 9"/>
          <p:cNvSpPr txBox="1"/>
          <p:nvPr/>
        </p:nvSpPr>
        <p:spPr>
          <a:xfrm>
            <a:off x="5214517" y="2445520"/>
            <a:ext cx="3185740" cy="1015608"/>
          </a:xfrm>
          <a:prstGeom prst="rect">
            <a:avLst/>
          </a:prstGeom>
          <a:noFill/>
        </p:spPr>
        <p:txBody>
          <a:bodyPr wrap="square" lIns="91388" tIns="45693" rIns="91388" bIns="45693" rtlCol="0">
            <a:spAutoFit/>
          </a:bodyPr>
          <a:lstStyle/>
          <a:p>
            <a:pPr>
              <a:defRPr/>
            </a:pPr>
            <a:r>
              <a:rPr lang="zh-CN" altLang="en-US" sz="6000" b="1">
                <a:solidFill>
                  <a:srgbClr val="C00000"/>
                </a:solidFill>
                <a:latin typeface="微软雅黑" panose="020B0503020204020204" charset="-122"/>
                <a:ea typeface="微软雅黑" panose="020B0503020204020204" charset="-122"/>
                <a:cs typeface="+mn-ea"/>
                <a:sym typeface="+mn-lt"/>
              </a:rPr>
              <a:t>第六章</a:t>
            </a:r>
          </a:p>
        </p:txBody>
      </p:sp>
      <p:sp>
        <p:nvSpPr>
          <p:cNvPr id="105" name="TextBox 9"/>
          <p:cNvSpPr txBox="1"/>
          <p:nvPr/>
        </p:nvSpPr>
        <p:spPr>
          <a:xfrm>
            <a:off x="2334197" y="3704156"/>
            <a:ext cx="7362204" cy="1200274"/>
          </a:xfrm>
          <a:prstGeom prst="rect">
            <a:avLst/>
          </a:prstGeom>
          <a:noFill/>
        </p:spPr>
        <p:txBody>
          <a:bodyPr wrap="square" lIns="91388" tIns="45693" rIns="91388" bIns="45693" rtlCol="0">
            <a:spAutoFit/>
          </a:bodyPr>
          <a:lstStyle/>
          <a:p>
            <a:pPr algn="ctr">
              <a:defRPr/>
            </a:pPr>
            <a:r>
              <a:rPr lang="zh-CN" altLang="en-US" sz="3600" b="1">
                <a:solidFill>
                  <a:srgbClr val="C00000"/>
                </a:solidFill>
                <a:latin typeface="微软雅黑" panose="020B0503020204020204" charset="-122"/>
                <a:ea typeface="微软雅黑" panose="020B0503020204020204" charset="-122"/>
                <a:cs typeface="+mn-ea"/>
                <a:sym typeface="+mn-lt"/>
              </a:rPr>
              <a:t>健全人民当家作主制度体系，社会</a:t>
            </a:r>
            <a:endParaRPr lang="en-US" altLang="zh-CN" sz="3600" b="1">
              <a:solidFill>
                <a:srgbClr val="C00000"/>
              </a:solidFill>
              <a:latin typeface="微软雅黑" panose="020B0503020204020204" charset="-122"/>
              <a:ea typeface="微软雅黑" panose="020B0503020204020204" charset="-122"/>
              <a:cs typeface="+mn-ea"/>
              <a:sym typeface="+mn-lt"/>
            </a:endParaRPr>
          </a:p>
          <a:p>
            <a:pPr algn="ctr">
              <a:defRPr/>
            </a:pPr>
            <a:r>
              <a:rPr lang="zh-CN" altLang="en-US" sz="3600" b="1">
                <a:solidFill>
                  <a:srgbClr val="C00000"/>
                </a:solidFill>
                <a:latin typeface="微软雅黑" panose="020B0503020204020204" charset="-122"/>
                <a:ea typeface="微软雅黑" panose="020B0503020204020204" charset="-122"/>
                <a:cs typeface="+mn-ea"/>
                <a:sym typeface="+mn-lt"/>
              </a:rPr>
              <a:t>主义民主政治</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1000" fill="hold"/>
                                        <p:tgtEl>
                                          <p:spTgt spid="101"/>
                                        </p:tgtEl>
                                        <p:attrNameLst>
                                          <p:attrName>ppt_w</p:attrName>
                                        </p:attrNameLst>
                                      </p:cBhvr>
                                      <p:tavLst>
                                        <p:tav tm="0">
                                          <p:val>
                                            <p:fltVal val="0"/>
                                          </p:val>
                                        </p:tav>
                                        <p:tav tm="100000">
                                          <p:val>
                                            <p:strVal val="#ppt_w"/>
                                          </p:val>
                                        </p:tav>
                                      </p:tavLst>
                                    </p:anim>
                                    <p:anim calcmode="lin" valueType="num">
                                      <p:cBhvr>
                                        <p:cTn id="8" dur="1000" fill="hold"/>
                                        <p:tgtEl>
                                          <p:spTgt spid="101"/>
                                        </p:tgtEl>
                                        <p:attrNameLst>
                                          <p:attrName>ppt_h</p:attrName>
                                        </p:attrNameLst>
                                      </p:cBhvr>
                                      <p:tavLst>
                                        <p:tav tm="0">
                                          <p:val>
                                            <p:fltVal val="0"/>
                                          </p:val>
                                        </p:tav>
                                        <p:tav tm="100000">
                                          <p:val>
                                            <p:strVal val="#ppt_h"/>
                                          </p:val>
                                        </p:tav>
                                      </p:tavLst>
                                    </p:anim>
                                    <p:animEffect transition="in" filter="fade">
                                      <p:cBhvr>
                                        <p:cTn id="9" dur="1000"/>
                                        <p:tgtEl>
                                          <p:spTgt spid="101"/>
                                        </p:tgtEl>
                                      </p:cBhvr>
                                    </p:animEffect>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barn(inVertical)">
                                      <p:cBhvr>
                                        <p:cTn id="13" dur="500"/>
                                        <p:tgtEl>
                                          <p:spTgt spid="102"/>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04"/>
                                        </p:tgtEl>
                                        <p:attrNameLst>
                                          <p:attrName>style.visibility</p:attrName>
                                        </p:attrNameLst>
                                      </p:cBhvr>
                                      <p:to>
                                        <p:strVal val="visible"/>
                                      </p:to>
                                    </p:set>
                                    <p:anim calcmode="lin" valueType="num">
                                      <p:cBhvr>
                                        <p:cTn id="17" dur="500" fill="hold"/>
                                        <p:tgtEl>
                                          <p:spTgt spid="10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04"/>
                                        </p:tgtEl>
                                        <p:attrNameLst>
                                          <p:attrName>ppt_y</p:attrName>
                                        </p:attrNameLst>
                                      </p:cBhvr>
                                      <p:tavLst>
                                        <p:tav tm="0">
                                          <p:val>
                                            <p:strVal val="#ppt_y"/>
                                          </p:val>
                                        </p:tav>
                                        <p:tav tm="100000">
                                          <p:val>
                                            <p:strVal val="#ppt_y"/>
                                          </p:val>
                                        </p:tav>
                                      </p:tavLst>
                                    </p:anim>
                                    <p:anim calcmode="lin" valueType="num">
                                      <p:cBhvr>
                                        <p:cTn id="19" dur="500" fill="hold"/>
                                        <p:tgtEl>
                                          <p:spTgt spid="10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0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04"/>
                                        </p:tgtEl>
                                      </p:cBhvr>
                                    </p:animEffect>
                                  </p:childTnLst>
                                </p:cTn>
                              </p:par>
                            </p:childTnLst>
                          </p:cTn>
                        </p:par>
                        <p:par>
                          <p:cTn id="22" fill="hold">
                            <p:stCondLst>
                              <p:cond delay="2099"/>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105"/>
                                        </p:tgtEl>
                                        <p:attrNameLst>
                                          <p:attrName>style.visibility</p:attrName>
                                        </p:attrNameLst>
                                      </p:cBhvr>
                                      <p:to>
                                        <p:strVal val="visible"/>
                                      </p:to>
                                    </p:set>
                                    <p:anim calcmode="lin" valueType="num">
                                      <p:cBhvr>
                                        <p:cTn id="25" dur="5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05"/>
                                        </p:tgtEl>
                                        <p:attrNameLst>
                                          <p:attrName>ppt_y</p:attrName>
                                        </p:attrNameLst>
                                      </p:cBhvr>
                                      <p:tavLst>
                                        <p:tav tm="0">
                                          <p:val>
                                            <p:strVal val="#ppt_y"/>
                                          </p:val>
                                        </p:tav>
                                        <p:tav tm="100000">
                                          <p:val>
                                            <p:strVal val="#ppt_y"/>
                                          </p:val>
                                        </p:tav>
                                      </p:tavLst>
                                    </p:anim>
                                    <p:anim calcmode="lin" valueType="num">
                                      <p:cBhvr>
                                        <p:cTn id="27" dur="5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4" grpId="0"/>
      <p:bldP spid="10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p:nvPr/>
        </p:nvSpPr>
        <p:spPr>
          <a:xfrm>
            <a:off x="1420609" y="318031"/>
            <a:ext cx="6083717" cy="400110"/>
          </a:xfrm>
          <a:prstGeom prst="rect">
            <a:avLst/>
          </a:prstGeom>
          <a:noFill/>
        </p:spPr>
        <p:txBody>
          <a:bodyPr wrap="none" lIns="91440" tIns="45720" rIns="91440" bIns="45720" rtlCol="0">
            <a:spAutoFit/>
          </a:bodyPr>
          <a:lstStyle/>
          <a:p>
            <a:r>
              <a:rPr lang="zh-CN" altLang="en-US" sz="2000" b="1">
                <a:solidFill>
                  <a:srgbClr val="FF0000"/>
                </a:solidFill>
                <a:latin typeface="Arial" panose="020B0604020202020204" pitchFamily="34" charset="0"/>
                <a:ea typeface="微软雅黑" panose="020B0503020204020204" charset="-122"/>
                <a:sym typeface="Arial" panose="020B0604020202020204" pitchFamily="34" charset="0"/>
              </a:rPr>
              <a:t>健全人民当家作主制度体系，发展社会主义民主政治</a:t>
            </a:r>
          </a:p>
        </p:txBody>
      </p:sp>
      <p:sp>
        <p:nvSpPr>
          <p:cNvPr id="8" name="矩形 16"/>
          <p:cNvSpPr>
            <a:spLocks noChangeArrowheads="1"/>
          </p:cNvSpPr>
          <p:nvPr/>
        </p:nvSpPr>
        <p:spPr bwMode="auto">
          <a:xfrm>
            <a:off x="1045569" y="2923839"/>
            <a:ext cx="2469680" cy="2809417"/>
          </a:xfrm>
          <a:prstGeom prst="rect">
            <a:avLst/>
          </a:prstGeom>
          <a:noFill/>
          <a:ln w="12700">
            <a:solidFill>
              <a:srgbClr val="E71E17"/>
            </a:solidFill>
            <a:prstDash val="sysDot"/>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1219200" fontAlgn="base">
              <a:lnSpc>
                <a:spcPct val="100000"/>
              </a:lnSpc>
              <a:spcBef>
                <a:spcPct val="0"/>
              </a:spcBef>
              <a:spcAft>
                <a:spcPct val="0"/>
              </a:spcAft>
              <a:buNone/>
              <a:defRPr/>
            </a:pPr>
            <a:endParaRPr lang="zh-CN" altLang="en-US" sz="1800" kern="0">
              <a:solidFill>
                <a:srgbClr val="FFFFFF"/>
              </a:solidFill>
            </a:endParaRPr>
          </a:p>
        </p:txBody>
      </p:sp>
      <p:sp>
        <p:nvSpPr>
          <p:cNvPr id="9" name="圆角矩形 17"/>
          <p:cNvSpPr>
            <a:spLocks noChangeArrowheads="1"/>
          </p:cNvSpPr>
          <p:nvPr/>
        </p:nvSpPr>
        <p:spPr bwMode="auto">
          <a:xfrm>
            <a:off x="1575251" y="2248624"/>
            <a:ext cx="1323883" cy="1323447"/>
          </a:xfrm>
          <a:prstGeom prst="roundRect">
            <a:avLst>
              <a:gd name="adj" fmla="val 16667"/>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1219200" fontAlgn="base">
              <a:lnSpc>
                <a:spcPct val="100000"/>
              </a:lnSpc>
              <a:spcBef>
                <a:spcPct val="0"/>
              </a:spcBef>
              <a:spcAft>
                <a:spcPct val="0"/>
              </a:spcAft>
              <a:buNone/>
              <a:defRPr/>
            </a:pPr>
            <a:endParaRPr lang="zh-CN" altLang="en-US" sz="1800" kern="0">
              <a:solidFill>
                <a:srgbClr val="46CA00"/>
              </a:solidFill>
            </a:endParaRPr>
          </a:p>
        </p:txBody>
      </p:sp>
      <p:sp>
        <p:nvSpPr>
          <p:cNvPr id="10" name="文本框 13"/>
          <p:cNvSpPr txBox="1">
            <a:spLocks noChangeArrowheads="1"/>
          </p:cNvSpPr>
          <p:nvPr/>
        </p:nvSpPr>
        <p:spPr bwMode="auto">
          <a:xfrm>
            <a:off x="1026209" y="3862420"/>
            <a:ext cx="2508400" cy="158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defRPr/>
            </a:pPr>
            <a:r>
              <a:rPr lang="zh-CN" altLang="en-US" sz="3600" b="1">
                <a:solidFill>
                  <a:srgbClr val="C00000"/>
                </a:solidFill>
                <a:latin typeface="微软雅黑" panose="020B0503020204020204" charset="-122"/>
                <a:ea typeface="微软雅黑" panose="020B0503020204020204" charset="-122"/>
                <a:cs typeface="+mn-ea"/>
                <a:sym typeface="+mn-lt"/>
              </a:rPr>
              <a:t>中国特色社会主义政治发展道路</a:t>
            </a:r>
          </a:p>
        </p:txBody>
      </p:sp>
      <p:sp>
        <p:nvSpPr>
          <p:cNvPr id="11" name="Freeform 5"/>
          <p:cNvSpPr/>
          <p:nvPr/>
        </p:nvSpPr>
        <p:spPr bwMode="auto">
          <a:xfrm>
            <a:off x="1747321" y="2457696"/>
            <a:ext cx="999843" cy="873736"/>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09">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chemeClr val="bg1"/>
          </a:solidFill>
          <a:ln>
            <a:noFill/>
          </a:ln>
        </p:spPr>
        <p:txBody>
          <a:bodyPr vert="horz" wrap="square" lIns="91440" tIns="45720" rIns="91440" bIns="45720" numCol="1" anchor="t" anchorCtr="0" compatLnSpc="1"/>
          <a:lstStyle/>
          <a:p>
            <a:pPr defTabSz="1219200" eaLnBrk="0" fontAlgn="base" hangingPunct="0">
              <a:spcBef>
                <a:spcPct val="0"/>
              </a:spcBef>
              <a:spcAft>
                <a:spcPct val="0"/>
              </a:spcAft>
            </a:pPr>
            <a:endParaRPr lang="zh-CN" altLang="en-US" sz="1350">
              <a:solidFill>
                <a:srgbClr val="C42F0B"/>
              </a:solidFill>
              <a:latin typeface="Arial" panose="020B0604020202020204" pitchFamily="34" charset="0"/>
              <a:ea typeface="宋体" panose="02010600030101010101" pitchFamily="2" charset="-122"/>
            </a:endParaRPr>
          </a:p>
        </p:txBody>
      </p:sp>
      <p:sp>
        <p:nvSpPr>
          <p:cNvPr id="20" name="矩形 19"/>
          <p:cNvSpPr/>
          <p:nvPr/>
        </p:nvSpPr>
        <p:spPr>
          <a:xfrm>
            <a:off x="3863752" y="2637024"/>
            <a:ext cx="7953297" cy="3096232"/>
          </a:xfrm>
          <a:prstGeom prst="rect">
            <a:avLst/>
          </a:prstGeom>
        </p:spPr>
        <p:txBody>
          <a:bodyPr wrap="square">
            <a:spAutoFit/>
          </a:bodyPr>
          <a:lstStyle/>
          <a:p>
            <a:pPr lvl="0">
              <a:lnSpc>
                <a:spcPct val="160000"/>
              </a:lnSpc>
            </a:pPr>
            <a:r>
              <a:rPr lang="zh-CN" altLang="en-US" sz="2000" b="1" kern="0">
                <a:solidFill>
                  <a:srgbClr val="C00000"/>
                </a:solidFill>
                <a:ea typeface="微软雅黑" panose="020B0503020204020204" charset="-122"/>
              </a:rPr>
              <a:t>是近代以来中国人民长期奋斗历史逻辑、理论逻辑、实践逻辑</a:t>
            </a:r>
            <a:r>
              <a:rPr lang="zh-CN" altLang="en-US" sz="1700" kern="0">
                <a:gradFill>
                  <a:gsLst>
                    <a:gs pos="100000">
                      <a:schemeClr val="tx1">
                        <a:lumMod val="75000"/>
                        <a:lumOff val="25000"/>
                      </a:schemeClr>
                    </a:gs>
                    <a:gs pos="0">
                      <a:schemeClr val="tx1">
                        <a:lumMod val="85000"/>
                        <a:lumOff val="15000"/>
                      </a:schemeClr>
                    </a:gs>
                  </a:gsLst>
                  <a:path path="circle">
                    <a:fillToRect l="100000" b="100000"/>
                  </a:path>
                </a:gradFill>
                <a:ea typeface="微软雅黑" panose="020B0503020204020204" charset="-122"/>
              </a:rPr>
              <a:t>的必然结果，是坚持党的本质属性、践行党的根本宗旨的必然要求。世界上没有完全相同的政治制度模式，政治制度不能脱离特定社会政治条件和历史文化传统来抽象评判，不能定于一尊，不能生搬硬套外国政治制度模式。要长期坚持、不断发展我国社会主义民主政治，积极稳妥推进政治体制改革，推进社会主义民主政治制度化、规范化、法治化、程序化，保证人民依法通过各种途径和形式管理国家事务，管理经济文化事业，管理社会事务，巩固和发展生动活泼、安定团结的政治局面。</a:t>
            </a:r>
            <a:endParaRPr lang="zh-CN" altLang="en-US" sz="1700" b="1" kern="0">
              <a:solidFill>
                <a:srgbClr val="C00000"/>
              </a:solidFill>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376" y="2084371"/>
            <a:ext cx="11161240" cy="4080933"/>
          </a:xfrm>
          <a:prstGeom prst="rect">
            <a:avLst/>
          </a:prstGeom>
          <a:solidFill>
            <a:schemeClr val="bg1">
              <a:alpha val="2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99556" y="1802245"/>
            <a:ext cx="7992888" cy="5642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4"/>
          <p:cNvSpPr txBox="1"/>
          <p:nvPr/>
        </p:nvSpPr>
        <p:spPr>
          <a:xfrm>
            <a:off x="1415480" y="281512"/>
            <a:ext cx="4852610" cy="523220"/>
          </a:xfrm>
          <a:prstGeom prst="rect">
            <a:avLst/>
          </a:prstGeom>
          <a:noFill/>
        </p:spPr>
        <p:txBody>
          <a:bodyPr wrap="none" lIns="91440" tIns="45720" rIns="91440" bIns="45720" rtlCol="0">
            <a:spAutoFit/>
          </a:bodyPr>
          <a:lstStyle/>
          <a:p>
            <a:r>
              <a:rPr lang="zh-CN" altLang="en-US" sz="2800" b="1">
                <a:solidFill>
                  <a:srgbClr val="FF0000"/>
                </a:solidFill>
                <a:latin typeface="微软雅黑" panose="020B0503020204020204" charset="-122"/>
                <a:ea typeface="微软雅黑" panose="020B0503020204020204" charset="-122"/>
              </a:rPr>
              <a:t>过去五年的工作和历史性变革</a:t>
            </a:r>
          </a:p>
        </p:txBody>
      </p:sp>
      <p:sp>
        <p:nvSpPr>
          <p:cNvPr id="2" name="矩形 1"/>
          <p:cNvSpPr/>
          <p:nvPr/>
        </p:nvSpPr>
        <p:spPr>
          <a:xfrm>
            <a:off x="2951549" y="1822761"/>
            <a:ext cx="6288902" cy="523220"/>
          </a:xfrm>
          <a:prstGeom prst="rect">
            <a:avLst/>
          </a:prstGeom>
        </p:spPr>
        <p:txBody>
          <a:bodyPr wrap="none">
            <a:spAutoFit/>
          </a:bodyPr>
          <a:lstStyle/>
          <a:p>
            <a:pPr lvl="0" algn="ctr"/>
            <a:r>
              <a:rPr lang="zh-CN" altLang="en-US" sz="2800" b="1" kern="0">
                <a:solidFill>
                  <a:schemeClr val="bg1">
                    <a:lumMod val="95000"/>
                  </a:schemeClr>
                </a:solidFill>
                <a:ea typeface="微软雅黑" panose="020B0503020204020204" charset="-122"/>
              </a:rPr>
              <a:t>是党和国家发展进程中极不平凡的五年</a:t>
            </a:r>
          </a:p>
        </p:txBody>
      </p:sp>
      <p:sp>
        <p:nvSpPr>
          <p:cNvPr id="11" name="文本框 3"/>
          <p:cNvSpPr txBox="1"/>
          <p:nvPr/>
        </p:nvSpPr>
        <p:spPr>
          <a:xfrm>
            <a:off x="767408" y="2423365"/>
            <a:ext cx="10657184" cy="1338828"/>
          </a:xfrm>
          <a:prstGeom prst="rect">
            <a:avLst/>
          </a:prstGeom>
          <a:noFill/>
        </p:spPr>
        <p:txBody>
          <a:bodyPr wrap="square" rtlCol="0">
            <a:spAutoFit/>
          </a:bodyPr>
          <a:lstStyle/>
          <a:p>
            <a:pPr algn="just">
              <a:lnSpc>
                <a:spcPct val="150000"/>
              </a:lnSpc>
            </a:pPr>
            <a:r>
              <a:rPr lang="zh-CN" altLang="en-US" sz="1800">
                <a:solidFill>
                  <a:schemeClr val="tx1">
                    <a:lumMod val="85000"/>
                    <a:lumOff val="15000"/>
                  </a:schemeClr>
                </a:solidFill>
                <a:latin typeface="微软雅黑" panose="020B0503020204020204" charset="-122"/>
                <a:ea typeface="微软雅黑" panose="020B0503020204020204" charset="-122"/>
              </a:rPr>
              <a:t>面对世界经济复苏乏力、局部冲突和动荡频发、全球性问题加剧的外部环境，面对我国经济发展进入新常态等一系列深刻变化，我们坚持稳中求进工作总基调，迎难而上，开拓进取，取得了改革开放和社会主义现代化建设的历史性成就。</a:t>
            </a:r>
            <a:endParaRPr lang="zh-CN" altLang="en-US" sz="1800" b="1">
              <a:solidFill>
                <a:schemeClr val="tx1">
                  <a:lumMod val="85000"/>
                  <a:lumOff val="15000"/>
                </a:schemeClr>
              </a:solidFill>
              <a:latin typeface="微软雅黑" panose="020B0503020204020204" charset="-122"/>
              <a:ea typeface="微软雅黑" panose="020B0503020204020204" charset="-122"/>
            </a:endParaRPr>
          </a:p>
        </p:txBody>
      </p:sp>
      <p:sp>
        <p:nvSpPr>
          <p:cNvPr id="12" name="文本框 3"/>
          <p:cNvSpPr txBox="1"/>
          <p:nvPr/>
        </p:nvSpPr>
        <p:spPr>
          <a:xfrm>
            <a:off x="702185" y="4032487"/>
            <a:ext cx="10657184" cy="1754326"/>
          </a:xfrm>
          <a:prstGeom prst="rect">
            <a:avLst/>
          </a:prstGeom>
          <a:noFill/>
        </p:spPr>
        <p:txBody>
          <a:bodyPr wrap="square" rtlCol="0">
            <a:spAutoFit/>
          </a:bodyPr>
          <a:lstStyle/>
          <a:p>
            <a:pPr algn="just">
              <a:lnSpc>
                <a:spcPct val="150000"/>
              </a:lnSpc>
            </a:pPr>
            <a:r>
              <a:rPr lang="zh-CN" altLang="en-US" sz="1800">
                <a:solidFill>
                  <a:schemeClr val="tx1">
                    <a:lumMod val="85000"/>
                    <a:lumOff val="15000"/>
                  </a:schemeClr>
                </a:solidFill>
                <a:latin typeface="微软雅黑" panose="020B0503020204020204" charset="-122"/>
                <a:ea typeface="微软雅黑" panose="020B0503020204020204" charset="-122"/>
              </a:rPr>
              <a:t>为贯彻十八大精神，</a:t>
            </a:r>
            <a:r>
              <a:rPr lang="zh-CN" altLang="en-US" sz="1800" b="1">
                <a:solidFill>
                  <a:srgbClr val="C00000"/>
                </a:solidFill>
                <a:latin typeface="微软雅黑" panose="020B0503020204020204" charset="-122"/>
                <a:ea typeface="微软雅黑" panose="020B0503020204020204" charset="-122"/>
              </a:rPr>
              <a:t>党中央召开七次全会</a:t>
            </a:r>
            <a:r>
              <a:rPr lang="zh-CN" altLang="en-US" sz="1800">
                <a:gradFill>
                  <a:gsLst>
                    <a:gs pos="0">
                      <a:schemeClr val="tx1">
                        <a:lumMod val="75000"/>
                        <a:lumOff val="25000"/>
                      </a:schemeClr>
                    </a:gs>
                    <a:gs pos="100000">
                      <a:schemeClr val="tx1">
                        <a:lumMod val="85000"/>
                        <a:lumOff val="15000"/>
                      </a:schemeClr>
                    </a:gs>
                  </a:gsLst>
                  <a:lin ang="18900000" scaled="1"/>
                </a:gradFill>
                <a:latin typeface="微软雅黑" panose="020B0503020204020204" charset="-122"/>
                <a:ea typeface="微软雅黑" panose="020B0503020204020204" charset="-122"/>
              </a:rPr>
              <a:t>，</a:t>
            </a:r>
            <a:r>
              <a:rPr lang="zh-CN" altLang="en-US" sz="1800">
                <a:solidFill>
                  <a:schemeClr val="tx1">
                    <a:lumMod val="85000"/>
                    <a:lumOff val="15000"/>
                  </a:schemeClr>
                </a:solidFill>
                <a:latin typeface="微软雅黑" panose="020B0503020204020204" charset="-122"/>
                <a:ea typeface="微软雅黑" panose="020B0503020204020204" charset="-122"/>
              </a:rPr>
              <a:t>分别就政府机构改革和职能转变、全面深化改革、全面推进依法治国、制定“十三五”规划、全面从严治党等重大问题作出决定和部署。五年来，我们统筹推进“五位一体”总体布局、协调推进“四个全面”战略布局，“十二五”规划胜利完成，“十三五”规划顺利实施，党和国家事业全面开创新局面。</a:t>
            </a:r>
            <a:endParaRPr lang="zh-CN" altLang="en-US" sz="1800" b="1">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1500"/>
                                        <p:tgtEl>
                                          <p:spTgt spid="11"/>
                                        </p:tgtEl>
                                      </p:cBhvr>
                                    </p:animEffect>
                                  </p:childTnLst>
                                </p:cTn>
                              </p:par>
                            </p:childTnLst>
                          </p:cTn>
                        </p:par>
                        <p:par>
                          <p:cTn id="12" fill="hold">
                            <p:stCondLst>
                              <p:cond delay="30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75360" y="1768932"/>
            <a:ext cx="10287000" cy="4670573"/>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12"/>
          <p:cNvSpPr/>
          <p:nvPr/>
        </p:nvSpPr>
        <p:spPr>
          <a:xfrm>
            <a:off x="2279576" y="1297286"/>
            <a:ext cx="7632848" cy="707293"/>
          </a:xfrm>
          <a:prstGeom prst="roundRect">
            <a:avLst>
              <a:gd name="adj" fmla="val 700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文本框 13"/>
          <p:cNvSpPr txBox="1"/>
          <p:nvPr/>
        </p:nvSpPr>
        <p:spPr>
          <a:xfrm>
            <a:off x="2618125" y="1420099"/>
            <a:ext cx="6955750" cy="461665"/>
          </a:xfrm>
          <a:prstGeom prst="rect">
            <a:avLst/>
          </a:prstGeom>
          <a:noFill/>
        </p:spPr>
        <p:txBody>
          <a:bodyPr wrap="none" rtlCol="0">
            <a:spAutoFit/>
          </a:bodyPr>
          <a:lstStyle/>
          <a:p>
            <a:r>
              <a:rPr lang="zh-CN" altLang="en-US" b="1">
                <a:solidFill>
                  <a:schemeClr val="bg1"/>
                </a:solidFill>
                <a:latin typeface="微软雅黑" panose="020B0503020204020204" pitchFamily="82" charset="2"/>
                <a:ea typeface="微软雅黑" panose="020B0503020204020204" pitchFamily="82" charset="2"/>
              </a:rPr>
              <a:t>坚持党的领导、人民当家作主、依法治国有机统一</a:t>
            </a:r>
          </a:p>
        </p:txBody>
      </p:sp>
      <p:grpSp>
        <p:nvGrpSpPr>
          <p:cNvPr id="5" name="组合 4"/>
          <p:cNvGrpSpPr/>
          <p:nvPr/>
        </p:nvGrpSpPr>
        <p:grpSpPr>
          <a:xfrm>
            <a:off x="731809" y="2188146"/>
            <a:ext cx="10198016" cy="4247317"/>
            <a:chOff x="4068684" y="1847161"/>
            <a:chExt cx="10198016" cy="4247317"/>
          </a:xfrm>
        </p:grpSpPr>
        <p:sp>
          <p:nvSpPr>
            <p:cNvPr id="6" name="矩形 5"/>
            <p:cNvSpPr/>
            <p:nvPr/>
          </p:nvSpPr>
          <p:spPr>
            <a:xfrm>
              <a:off x="4752355" y="1847161"/>
              <a:ext cx="9514345" cy="4247317"/>
            </a:xfrm>
            <a:prstGeom prst="rect">
              <a:avLst/>
            </a:prstGeom>
            <a:noFill/>
          </p:spPr>
          <p:txBody>
            <a:bodyPr wrap="square">
              <a:spAutoFit/>
            </a:bodyPr>
            <a:lstStyle/>
            <a:p>
              <a:pPr algn="just">
                <a:lnSpc>
                  <a:spcPct val="150000"/>
                </a:lnSpc>
              </a:pPr>
              <a:r>
                <a:rPr lang="zh-CN" altLang="en-US" sz="1800">
                  <a:solidFill>
                    <a:srgbClr val="591300"/>
                  </a:solidFill>
                  <a:latin typeface="微软雅黑" panose="020B0503020204020204" charset="-122"/>
                  <a:ea typeface="微软雅黑" panose="020B0503020204020204" charset="-122"/>
                </a:rPr>
                <a:t>党的领导是人民当家作主和依法治国的根本保证，人民当家作主是社会主义民主政治的本质特征，依法治国是党领导人民治理国家的基本方式，三者统一于我国社会主义民主政治伟大实践。在我国政治生活中，党是居于领导地位的，加强党的集中统一领导，支持人大、政府、政协和法院、检察院依法依章程履行职能、开展工作、发挥作用，这两个方面是统一的。要改进党的领导方式和执政方式，保证党领导人民有效治理国家；扩大人民有序政治参与，保证人民依法实行民主选举、民主协商、民主决策、民主管理、民主监督；维护国家法制统一、尊严、权威，加强人权法治保障，保证人民依法享有广泛权利和自由。巩固基层政权，完善基层民主制度，保障人民知情权、参与权、表达权、监督权。健全依法决策机制，构建决策科学、执行坚决、监督有力的权力运行机制。各级领导干部要增强民主意识，发扬民主作风，接受人民监督，当好人民公仆。</a:t>
              </a:r>
              <a:endParaRPr lang="zh-CN" altLang="en-US" sz="1800">
                <a:solidFill>
                  <a:srgbClr val="591300"/>
                </a:solidFill>
              </a:endParaRPr>
            </a:p>
          </p:txBody>
        </p:sp>
        <p:sp>
          <p:nvSpPr>
            <p:cNvPr id="7" name="矩形 6"/>
            <p:cNvSpPr/>
            <p:nvPr/>
          </p:nvSpPr>
          <p:spPr>
            <a:xfrm>
              <a:off x="4068684" y="3232031"/>
              <a:ext cx="466272" cy="648586"/>
            </a:xfrm>
            <a:prstGeom prst="rect">
              <a:avLst/>
            </a:prstGeom>
            <a:solidFill>
              <a:srgbClr val="FFFDFB"/>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000">
                  <a:solidFill>
                    <a:srgbClr val="C00000"/>
                  </a:solidFill>
                  <a:latin typeface="微软雅黑" panose="020B0503020204020204" charset="-122"/>
                  <a:ea typeface="微软雅黑" panose="020B0503020204020204" charset="-122"/>
                </a:rPr>
                <a:t>1</a:t>
              </a:r>
              <a:endParaRPr lang="zh-CN" altLang="en-US" sz="3000">
                <a:solidFill>
                  <a:srgbClr val="C00000"/>
                </a:solidFill>
                <a:latin typeface="微软雅黑" panose="020B0503020204020204" charset="-122"/>
                <a:ea typeface="微软雅黑" panose="020B0503020204020204" charset="-122"/>
              </a:endParaRPr>
            </a:p>
          </p:txBody>
        </p:sp>
      </p:grpSp>
      <p:sp>
        <p:nvSpPr>
          <p:cNvPr id="8" name="TextBox 4"/>
          <p:cNvSpPr txBox="1"/>
          <p:nvPr/>
        </p:nvSpPr>
        <p:spPr>
          <a:xfrm>
            <a:off x="1420609" y="318031"/>
            <a:ext cx="6083717" cy="400110"/>
          </a:xfrm>
          <a:prstGeom prst="rect">
            <a:avLst/>
          </a:prstGeom>
          <a:noFill/>
        </p:spPr>
        <p:txBody>
          <a:bodyPr wrap="none" lIns="91440" tIns="45720" rIns="91440" bIns="45720" rtlCol="0">
            <a:spAutoFit/>
          </a:bodyPr>
          <a:lstStyle/>
          <a:p>
            <a:r>
              <a:rPr lang="zh-CN" altLang="en-US" sz="2000" b="1">
                <a:solidFill>
                  <a:srgbClr val="FF0000"/>
                </a:solidFill>
                <a:latin typeface="Arial" panose="020B0604020202020204" pitchFamily="34" charset="0"/>
                <a:ea typeface="微软雅黑" panose="020B0503020204020204" charset="-122"/>
                <a:sym typeface="Arial" panose="020B0604020202020204" pitchFamily="34" charset="0"/>
              </a:rPr>
              <a:t>健全人民当家作主制度体系，发展社会主义民主政治</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75360" y="1912948"/>
            <a:ext cx="10287000" cy="4252356"/>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12"/>
          <p:cNvSpPr/>
          <p:nvPr/>
        </p:nvSpPr>
        <p:spPr>
          <a:xfrm>
            <a:off x="3359696" y="1441301"/>
            <a:ext cx="5688632" cy="707293"/>
          </a:xfrm>
          <a:prstGeom prst="roundRect">
            <a:avLst>
              <a:gd name="adj" fmla="val 700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文本框 13"/>
          <p:cNvSpPr txBox="1"/>
          <p:nvPr/>
        </p:nvSpPr>
        <p:spPr>
          <a:xfrm>
            <a:off x="4007768" y="1564114"/>
            <a:ext cx="4493538" cy="523220"/>
          </a:xfrm>
          <a:prstGeom prst="rect">
            <a:avLst/>
          </a:prstGeom>
          <a:noFill/>
        </p:spPr>
        <p:txBody>
          <a:bodyPr wrap="none" rtlCol="0">
            <a:spAutoFit/>
          </a:bodyPr>
          <a:lstStyle/>
          <a:p>
            <a:r>
              <a:rPr lang="zh-CN" altLang="en-US" sz="2800" b="1">
                <a:solidFill>
                  <a:schemeClr val="bg1"/>
                </a:solidFill>
                <a:latin typeface="微软雅黑" panose="020B0503020204020204" pitchFamily="82" charset="2"/>
                <a:ea typeface="微软雅黑" panose="020B0503020204020204" pitchFamily="82" charset="2"/>
              </a:rPr>
              <a:t>加强人民当家作主制度保障</a:t>
            </a:r>
          </a:p>
        </p:txBody>
      </p:sp>
      <p:grpSp>
        <p:nvGrpSpPr>
          <p:cNvPr id="5" name="组合 4"/>
          <p:cNvGrpSpPr/>
          <p:nvPr/>
        </p:nvGrpSpPr>
        <p:grpSpPr>
          <a:xfrm>
            <a:off x="731809" y="2463888"/>
            <a:ext cx="10198016" cy="3433953"/>
            <a:chOff x="4068684" y="1978888"/>
            <a:chExt cx="10198016" cy="3433953"/>
          </a:xfrm>
        </p:grpSpPr>
        <p:sp>
          <p:nvSpPr>
            <p:cNvPr id="6" name="矩形 5"/>
            <p:cNvSpPr/>
            <p:nvPr/>
          </p:nvSpPr>
          <p:spPr>
            <a:xfrm>
              <a:off x="4752355" y="1978888"/>
              <a:ext cx="9514345" cy="3433953"/>
            </a:xfrm>
            <a:prstGeom prst="rect">
              <a:avLst/>
            </a:prstGeom>
            <a:noFill/>
          </p:spPr>
          <p:txBody>
            <a:bodyPr wrap="square">
              <a:spAutoFit/>
            </a:bodyPr>
            <a:lstStyle/>
            <a:p>
              <a:pPr algn="just">
                <a:lnSpc>
                  <a:spcPct val="150000"/>
                </a:lnSpc>
              </a:pPr>
              <a:r>
                <a:rPr lang="zh-CN" altLang="en-US" sz="2100">
                  <a:solidFill>
                    <a:srgbClr val="591300"/>
                  </a:solidFill>
                  <a:latin typeface="微软雅黑" panose="020B0503020204020204" charset="-122"/>
                  <a:ea typeface="微软雅黑" panose="020B0503020204020204" charset="-122"/>
                </a:rPr>
                <a:t>人民代表大会制度是坚持党的领导、人民当家作主、依法治国有机统一的根本政治制度安排，必须长期坚持、不断完善。要支持和保证人民通过人民代表大会行使国家权力。发挥人大及其常委会在立法工作中的主导作用，健全人大组织制度和工作制度，支持和保证人大依法行使立法权、监督权、决定权、任免权，更好发挥人大代表作用，使各级人大及其常委会成为全面担负起宪法法律赋予的各项职责的工作机关，成为同人民群众保持密切联系的代表机关。完善人大专门委员会设置，优化人大常委会和专门委员会组成人员结构。</a:t>
              </a:r>
              <a:endParaRPr lang="zh-CN" altLang="en-US" sz="2100">
                <a:solidFill>
                  <a:srgbClr val="591300"/>
                </a:solidFill>
              </a:endParaRPr>
            </a:p>
          </p:txBody>
        </p:sp>
        <p:sp>
          <p:nvSpPr>
            <p:cNvPr id="7" name="矩形 6"/>
            <p:cNvSpPr/>
            <p:nvPr/>
          </p:nvSpPr>
          <p:spPr>
            <a:xfrm>
              <a:off x="4068684" y="3232031"/>
              <a:ext cx="466272" cy="648586"/>
            </a:xfrm>
            <a:prstGeom prst="rect">
              <a:avLst/>
            </a:prstGeom>
            <a:solidFill>
              <a:srgbClr val="FFFDFB"/>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000">
                  <a:solidFill>
                    <a:srgbClr val="C00000"/>
                  </a:solidFill>
                  <a:latin typeface="微软雅黑" panose="020B0503020204020204" charset="-122"/>
                  <a:ea typeface="微软雅黑" panose="020B0503020204020204" charset="-122"/>
                </a:rPr>
                <a:t>2</a:t>
              </a:r>
              <a:endParaRPr lang="zh-CN" altLang="en-US" sz="3000">
                <a:solidFill>
                  <a:srgbClr val="C00000"/>
                </a:solidFill>
                <a:latin typeface="微软雅黑" panose="020B0503020204020204" charset="-122"/>
                <a:ea typeface="微软雅黑" panose="020B0503020204020204" charset="-122"/>
              </a:endParaRPr>
            </a:p>
          </p:txBody>
        </p:sp>
      </p:grpSp>
      <p:sp>
        <p:nvSpPr>
          <p:cNvPr id="8" name="TextBox 4"/>
          <p:cNvSpPr txBox="1"/>
          <p:nvPr/>
        </p:nvSpPr>
        <p:spPr>
          <a:xfrm>
            <a:off x="1420609" y="318031"/>
            <a:ext cx="6083717" cy="400110"/>
          </a:xfrm>
          <a:prstGeom prst="rect">
            <a:avLst/>
          </a:prstGeom>
          <a:noFill/>
        </p:spPr>
        <p:txBody>
          <a:bodyPr wrap="none" lIns="91440" tIns="45720" rIns="91440" bIns="45720" rtlCol="0">
            <a:spAutoFit/>
          </a:bodyPr>
          <a:lstStyle/>
          <a:p>
            <a:r>
              <a:rPr lang="zh-CN" altLang="en-US" sz="2000" b="1">
                <a:solidFill>
                  <a:srgbClr val="FF0000"/>
                </a:solidFill>
                <a:latin typeface="Arial" panose="020B0604020202020204" pitchFamily="34" charset="0"/>
                <a:ea typeface="微软雅黑" panose="020B0503020204020204" charset="-122"/>
                <a:sym typeface="Arial" panose="020B0604020202020204" pitchFamily="34" charset="0"/>
              </a:rPr>
              <a:t>健全人民当家作主制度体系，发展社会主义民主政治</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75360" y="1912948"/>
            <a:ext cx="10287000" cy="4036332"/>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12"/>
          <p:cNvSpPr/>
          <p:nvPr/>
        </p:nvSpPr>
        <p:spPr>
          <a:xfrm>
            <a:off x="3359696" y="1441301"/>
            <a:ext cx="5688632" cy="707293"/>
          </a:xfrm>
          <a:prstGeom prst="roundRect">
            <a:avLst>
              <a:gd name="adj" fmla="val 700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文本框 13"/>
          <p:cNvSpPr txBox="1"/>
          <p:nvPr/>
        </p:nvSpPr>
        <p:spPr>
          <a:xfrm>
            <a:off x="3598170" y="1536786"/>
            <a:ext cx="5211683" cy="523220"/>
          </a:xfrm>
          <a:prstGeom prst="rect">
            <a:avLst/>
          </a:prstGeom>
          <a:noFill/>
        </p:spPr>
        <p:txBody>
          <a:bodyPr wrap="none" rtlCol="0">
            <a:spAutoFit/>
          </a:bodyPr>
          <a:lstStyle/>
          <a:p>
            <a:r>
              <a:rPr lang="zh-CN" altLang="en-US" sz="2800" b="1">
                <a:solidFill>
                  <a:schemeClr val="bg1"/>
                </a:solidFill>
                <a:latin typeface="微软雅黑" panose="020B0503020204020204" pitchFamily="82" charset="2"/>
                <a:ea typeface="微软雅黑" panose="020B0503020204020204" pitchFamily="82" charset="2"/>
              </a:rPr>
              <a:t>发挥社会主义协商民主重要作用</a:t>
            </a:r>
          </a:p>
        </p:txBody>
      </p:sp>
      <p:grpSp>
        <p:nvGrpSpPr>
          <p:cNvPr id="5" name="组合 4"/>
          <p:cNvGrpSpPr/>
          <p:nvPr/>
        </p:nvGrpSpPr>
        <p:grpSpPr>
          <a:xfrm>
            <a:off x="731809" y="2348880"/>
            <a:ext cx="10198016" cy="3416320"/>
            <a:chOff x="4068684" y="1863880"/>
            <a:chExt cx="10198016" cy="3416320"/>
          </a:xfrm>
        </p:grpSpPr>
        <p:sp>
          <p:nvSpPr>
            <p:cNvPr id="6" name="矩形 5"/>
            <p:cNvSpPr/>
            <p:nvPr/>
          </p:nvSpPr>
          <p:spPr>
            <a:xfrm>
              <a:off x="4752355" y="1863880"/>
              <a:ext cx="9514345" cy="3416320"/>
            </a:xfrm>
            <a:prstGeom prst="rect">
              <a:avLst/>
            </a:prstGeom>
            <a:noFill/>
          </p:spPr>
          <p:txBody>
            <a:bodyPr wrap="square">
              <a:spAutoFit/>
            </a:bodyPr>
            <a:lstStyle/>
            <a:p>
              <a:pPr algn="just">
                <a:lnSpc>
                  <a:spcPct val="150000"/>
                </a:lnSpc>
              </a:pPr>
              <a:r>
                <a:rPr lang="zh-CN" altLang="en-US" sz="1600">
                  <a:solidFill>
                    <a:srgbClr val="591300"/>
                  </a:solidFill>
                  <a:latin typeface="微软雅黑" panose="020B0503020204020204" charset="-122"/>
                  <a:ea typeface="微软雅黑" panose="020B0503020204020204" charset="-122"/>
                </a:rPr>
                <a:t>有事好商量，众人的事情由众人商量，是人民民主的真谛。协商民主是实现党的领导的重要方式，是我国社会主义民主政治的特有形式和独特优势。要推动协商民主广泛、多层、制度化发展，统筹推进政党协商、人大协商、政府协商、政协协商、人民团体协商、基层协商以及社会组织协商。加强协商民主制度建设，形成完整的制度程序和参与实践，保证人民在日常政治生活中有广泛持续深入参与的权利。</a:t>
              </a:r>
              <a:endParaRPr lang="en-US" altLang="zh-CN" sz="1600">
                <a:solidFill>
                  <a:srgbClr val="591300"/>
                </a:solidFill>
                <a:latin typeface="微软雅黑" panose="020B0503020204020204" charset="-122"/>
                <a:ea typeface="微软雅黑" panose="020B0503020204020204" charset="-122"/>
              </a:endParaRPr>
            </a:p>
            <a:p>
              <a:pPr algn="just">
                <a:lnSpc>
                  <a:spcPct val="150000"/>
                </a:lnSpc>
              </a:pPr>
              <a:endParaRPr lang="en-US" altLang="zh-CN" sz="1600">
                <a:solidFill>
                  <a:srgbClr val="591300"/>
                </a:solidFill>
                <a:latin typeface="微软雅黑" panose="020B0503020204020204" charset="-122"/>
                <a:ea typeface="微软雅黑" panose="020B0503020204020204" charset="-122"/>
              </a:endParaRPr>
            </a:p>
            <a:p>
              <a:pPr algn="just">
                <a:lnSpc>
                  <a:spcPct val="150000"/>
                </a:lnSpc>
              </a:pPr>
              <a:r>
                <a:rPr lang="zh-CN" altLang="en-US" sz="1600">
                  <a:solidFill>
                    <a:srgbClr val="591300"/>
                  </a:solidFill>
                  <a:latin typeface="微软雅黑" panose="020B0503020204020204" charset="-122"/>
                  <a:ea typeface="微软雅黑" panose="020B0503020204020204" charset="-122"/>
                </a:rPr>
                <a:t>人民政协是具有中国特色的制度安排，是社会主义协商民主的重要渠道和专门协商机构。人民政协工作要聚焦党和国家中心任务，围绕团结和民主两大主题，把协商民主贯穿政治协商、民主监督、参政议政全过程，完善协商议政内容和形式，着力增进共识、促进团结。加强人民政协民主监督，重点监督党和国家重大方针政策和重要决策部署的贯彻落实。增强人民政协界别的代表性，加强委员队伍建设。</a:t>
              </a:r>
            </a:p>
          </p:txBody>
        </p:sp>
        <p:sp>
          <p:nvSpPr>
            <p:cNvPr id="7" name="矩形 6"/>
            <p:cNvSpPr/>
            <p:nvPr/>
          </p:nvSpPr>
          <p:spPr>
            <a:xfrm>
              <a:off x="4068684" y="3232031"/>
              <a:ext cx="466272" cy="648586"/>
            </a:xfrm>
            <a:prstGeom prst="rect">
              <a:avLst/>
            </a:prstGeom>
            <a:solidFill>
              <a:srgbClr val="FFFDFB"/>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000">
                  <a:solidFill>
                    <a:srgbClr val="C00000"/>
                  </a:solidFill>
                  <a:latin typeface="微软雅黑" panose="020B0503020204020204" charset="-122"/>
                  <a:ea typeface="微软雅黑" panose="020B0503020204020204" charset="-122"/>
                </a:rPr>
                <a:t>3</a:t>
              </a:r>
              <a:endParaRPr lang="zh-CN" altLang="en-US" sz="3000">
                <a:solidFill>
                  <a:srgbClr val="C00000"/>
                </a:solidFill>
                <a:latin typeface="微软雅黑" panose="020B0503020204020204" charset="-122"/>
                <a:ea typeface="微软雅黑" panose="020B0503020204020204" charset="-122"/>
              </a:endParaRPr>
            </a:p>
          </p:txBody>
        </p:sp>
      </p:grpSp>
      <p:sp>
        <p:nvSpPr>
          <p:cNvPr id="8" name="TextBox 4"/>
          <p:cNvSpPr txBox="1"/>
          <p:nvPr/>
        </p:nvSpPr>
        <p:spPr>
          <a:xfrm>
            <a:off x="1420609" y="318031"/>
            <a:ext cx="6083717" cy="400110"/>
          </a:xfrm>
          <a:prstGeom prst="rect">
            <a:avLst/>
          </a:prstGeom>
          <a:noFill/>
        </p:spPr>
        <p:txBody>
          <a:bodyPr wrap="none" lIns="91440" tIns="45720" rIns="91440" bIns="45720" rtlCol="0">
            <a:spAutoFit/>
          </a:bodyPr>
          <a:lstStyle/>
          <a:p>
            <a:r>
              <a:rPr lang="zh-CN" altLang="en-US" sz="2000" b="1">
                <a:solidFill>
                  <a:srgbClr val="FF0000"/>
                </a:solidFill>
                <a:latin typeface="Arial" panose="020B0604020202020204" pitchFamily="34" charset="0"/>
                <a:ea typeface="微软雅黑" panose="020B0503020204020204" charset="-122"/>
                <a:sym typeface="Arial" panose="020B0604020202020204" pitchFamily="34" charset="0"/>
              </a:rPr>
              <a:t>健全人民当家作主制度体系，发展社会主义民主政治</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75360" y="1912948"/>
            <a:ext cx="10287000" cy="4036332"/>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12"/>
          <p:cNvSpPr/>
          <p:nvPr/>
        </p:nvSpPr>
        <p:spPr>
          <a:xfrm>
            <a:off x="3359696" y="1441301"/>
            <a:ext cx="5688632" cy="707293"/>
          </a:xfrm>
          <a:prstGeom prst="roundRect">
            <a:avLst>
              <a:gd name="adj" fmla="val 700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文本框 13"/>
          <p:cNvSpPr txBox="1"/>
          <p:nvPr/>
        </p:nvSpPr>
        <p:spPr>
          <a:xfrm>
            <a:off x="4727848" y="1536786"/>
            <a:ext cx="3057247" cy="523220"/>
          </a:xfrm>
          <a:prstGeom prst="rect">
            <a:avLst/>
          </a:prstGeom>
          <a:noFill/>
        </p:spPr>
        <p:txBody>
          <a:bodyPr wrap="none" rtlCol="0">
            <a:spAutoFit/>
          </a:bodyPr>
          <a:lstStyle/>
          <a:p>
            <a:r>
              <a:rPr lang="zh-CN" altLang="en-US" sz="2800" b="1">
                <a:solidFill>
                  <a:schemeClr val="bg1"/>
                </a:solidFill>
                <a:latin typeface="微软雅黑" panose="020B0503020204020204" pitchFamily="82" charset="2"/>
                <a:ea typeface="微软雅黑" panose="020B0503020204020204" pitchFamily="82" charset="2"/>
              </a:rPr>
              <a:t>深化依法治国实践</a:t>
            </a:r>
          </a:p>
        </p:txBody>
      </p:sp>
      <p:grpSp>
        <p:nvGrpSpPr>
          <p:cNvPr id="5" name="组合 4"/>
          <p:cNvGrpSpPr/>
          <p:nvPr/>
        </p:nvGrpSpPr>
        <p:grpSpPr>
          <a:xfrm>
            <a:off x="731809" y="2348880"/>
            <a:ext cx="10198016" cy="3367397"/>
            <a:chOff x="4068684" y="1863880"/>
            <a:chExt cx="10198016" cy="3367397"/>
          </a:xfrm>
        </p:grpSpPr>
        <p:sp>
          <p:nvSpPr>
            <p:cNvPr id="6" name="矩形 5"/>
            <p:cNvSpPr/>
            <p:nvPr/>
          </p:nvSpPr>
          <p:spPr>
            <a:xfrm>
              <a:off x="4752355" y="1863880"/>
              <a:ext cx="9514345" cy="3367397"/>
            </a:xfrm>
            <a:prstGeom prst="rect">
              <a:avLst/>
            </a:prstGeom>
            <a:noFill/>
          </p:spPr>
          <p:txBody>
            <a:bodyPr wrap="square">
              <a:spAutoFit/>
            </a:bodyPr>
            <a:lstStyle/>
            <a:p>
              <a:pPr algn="just">
                <a:lnSpc>
                  <a:spcPct val="150000"/>
                </a:lnSpc>
              </a:pPr>
              <a:r>
                <a:rPr lang="zh-CN" altLang="en-US" sz="1800">
                  <a:solidFill>
                    <a:srgbClr val="591300"/>
                  </a:solidFill>
                  <a:latin typeface="微软雅黑" panose="020B0503020204020204" charset="-122"/>
                  <a:ea typeface="微软雅黑" panose="020B0503020204020204" charset="-122"/>
                </a:rPr>
                <a:t>全面依法治国是国家治理的一场深刻革命，必须坚持厉行法治，推进科学立法、严格执法、公正司法、全民守法。成立中央全面依法治国领导小组，加强对法治中国建设的统一领导。加强宪法实施和监督，推进合宪性审查工作，维护宪法权威。推进科学立法、民主立法、依法立法，以良法促进发展、保障善治。建设法治政府，推进依法行政，严格规范公正文明执法。深化司法体制综合配套改革，全面落实司法责任制，努力让人民群众在每一个司法案件中感受到公平正义。加大全民普法力度，建设社会主义法治文化，树立宪法法律至上、法律面前人人平等的法治理念。各级党组织和全体党员要带头尊法学法守法用法，任何组织和个人都不得有超越宪法法律的特权，绝不允许以言代法、以权压法、逐利违法、徇私枉法。</a:t>
              </a:r>
            </a:p>
          </p:txBody>
        </p:sp>
        <p:sp>
          <p:nvSpPr>
            <p:cNvPr id="7" name="矩形 6"/>
            <p:cNvSpPr/>
            <p:nvPr/>
          </p:nvSpPr>
          <p:spPr>
            <a:xfrm>
              <a:off x="4068684" y="3232031"/>
              <a:ext cx="466272" cy="648586"/>
            </a:xfrm>
            <a:prstGeom prst="rect">
              <a:avLst/>
            </a:prstGeom>
            <a:solidFill>
              <a:srgbClr val="FFFDFB"/>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000">
                  <a:solidFill>
                    <a:srgbClr val="C00000"/>
                  </a:solidFill>
                  <a:latin typeface="微软雅黑" panose="020B0503020204020204" charset="-122"/>
                  <a:ea typeface="微软雅黑" panose="020B0503020204020204" charset="-122"/>
                </a:rPr>
                <a:t>4</a:t>
              </a:r>
              <a:endParaRPr lang="zh-CN" altLang="en-US" sz="3000">
                <a:solidFill>
                  <a:srgbClr val="C00000"/>
                </a:solidFill>
                <a:latin typeface="微软雅黑" panose="020B0503020204020204" charset="-122"/>
                <a:ea typeface="微软雅黑" panose="020B0503020204020204" charset="-122"/>
              </a:endParaRPr>
            </a:p>
          </p:txBody>
        </p:sp>
      </p:grpSp>
      <p:sp>
        <p:nvSpPr>
          <p:cNvPr id="8" name="TextBox 4"/>
          <p:cNvSpPr txBox="1"/>
          <p:nvPr/>
        </p:nvSpPr>
        <p:spPr>
          <a:xfrm>
            <a:off x="1420609" y="318031"/>
            <a:ext cx="6083717" cy="400110"/>
          </a:xfrm>
          <a:prstGeom prst="rect">
            <a:avLst/>
          </a:prstGeom>
          <a:noFill/>
        </p:spPr>
        <p:txBody>
          <a:bodyPr wrap="none" lIns="91440" tIns="45720" rIns="91440" bIns="45720" rtlCol="0">
            <a:spAutoFit/>
          </a:bodyPr>
          <a:lstStyle/>
          <a:p>
            <a:r>
              <a:rPr lang="zh-CN" altLang="en-US" sz="2000" b="1">
                <a:solidFill>
                  <a:srgbClr val="FF0000"/>
                </a:solidFill>
                <a:latin typeface="Arial" panose="020B0604020202020204" pitchFamily="34" charset="0"/>
                <a:ea typeface="微软雅黑" panose="020B0503020204020204" charset="-122"/>
                <a:sym typeface="Arial" panose="020B0604020202020204" pitchFamily="34" charset="0"/>
              </a:rPr>
              <a:t>健全人民当家作主制度体系，发展社会主义民主政治</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75360" y="1912948"/>
            <a:ext cx="10287000" cy="4036332"/>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12"/>
          <p:cNvSpPr/>
          <p:nvPr/>
        </p:nvSpPr>
        <p:spPr>
          <a:xfrm>
            <a:off x="3359696" y="1441301"/>
            <a:ext cx="5688632" cy="707293"/>
          </a:xfrm>
          <a:prstGeom prst="roundRect">
            <a:avLst>
              <a:gd name="adj" fmla="val 700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文本框 13"/>
          <p:cNvSpPr txBox="1"/>
          <p:nvPr/>
        </p:nvSpPr>
        <p:spPr>
          <a:xfrm>
            <a:off x="4223792" y="1536786"/>
            <a:ext cx="4134465" cy="523220"/>
          </a:xfrm>
          <a:prstGeom prst="rect">
            <a:avLst/>
          </a:prstGeom>
          <a:noFill/>
        </p:spPr>
        <p:txBody>
          <a:bodyPr wrap="none" rtlCol="0">
            <a:spAutoFit/>
          </a:bodyPr>
          <a:lstStyle/>
          <a:p>
            <a:r>
              <a:rPr lang="zh-CN" altLang="en-US" sz="2800" b="1">
                <a:solidFill>
                  <a:schemeClr val="bg1"/>
                </a:solidFill>
                <a:latin typeface="微软雅黑" panose="020B0503020204020204" pitchFamily="82" charset="2"/>
                <a:ea typeface="微软雅黑" panose="020B0503020204020204" pitchFamily="82" charset="2"/>
              </a:rPr>
              <a:t>深化机构和行政体制改革</a:t>
            </a:r>
          </a:p>
        </p:txBody>
      </p:sp>
      <p:grpSp>
        <p:nvGrpSpPr>
          <p:cNvPr id="5" name="组合 4"/>
          <p:cNvGrpSpPr/>
          <p:nvPr/>
        </p:nvGrpSpPr>
        <p:grpSpPr>
          <a:xfrm>
            <a:off x="731809" y="2437735"/>
            <a:ext cx="10198016" cy="3079497"/>
            <a:chOff x="4068684" y="1952735"/>
            <a:chExt cx="10198016" cy="3079497"/>
          </a:xfrm>
        </p:grpSpPr>
        <p:sp>
          <p:nvSpPr>
            <p:cNvPr id="6" name="矩形 5"/>
            <p:cNvSpPr/>
            <p:nvPr/>
          </p:nvSpPr>
          <p:spPr>
            <a:xfrm>
              <a:off x="4752355" y="1952735"/>
              <a:ext cx="9514345" cy="3079497"/>
            </a:xfrm>
            <a:prstGeom prst="rect">
              <a:avLst/>
            </a:prstGeom>
            <a:noFill/>
          </p:spPr>
          <p:txBody>
            <a:bodyPr wrap="square">
              <a:spAutoFit/>
            </a:bodyPr>
            <a:lstStyle/>
            <a:p>
              <a:pPr algn="just">
                <a:lnSpc>
                  <a:spcPct val="150000"/>
                </a:lnSpc>
              </a:pPr>
              <a:r>
                <a:rPr lang="zh-CN" altLang="en-US" sz="2200">
                  <a:solidFill>
                    <a:srgbClr val="591300"/>
                  </a:solidFill>
                  <a:latin typeface="微软雅黑" panose="020B0503020204020204" charset="-122"/>
                  <a:ea typeface="微软雅黑" panose="020B0503020204020204" charset="-122"/>
                </a:rPr>
                <a:t>统筹考虑各类机构设置，科学配置党政部门及内设机构权力、明确职责。统筹使用各类编制资源，形成科学合理的管理体制，完善国家机构组织法。转变政府职能，深化简政放权，创新监管方式，增强政府公信力和执行力，建设人民满意的服务型政府。赋予省级及以下政府更多自主权。在省市县对职能相近的党政机关探索合并设立或合署办公。深化事业单位改革，强化公益属性，推进政事分开、事企分开、管办分离。</a:t>
              </a:r>
            </a:p>
          </p:txBody>
        </p:sp>
        <p:sp>
          <p:nvSpPr>
            <p:cNvPr id="7" name="矩形 6"/>
            <p:cNvSpPr/>
            <p:nvPr/>
          </p:nvSpPr>
          <p:spPr>
            <a:xfrm>
              <a:off x="4068684" y="3232031"/>
              <a:ext cx="466272" cy="648586"/>
            </a:xfrm>
            <a:prstGeom prst="rect">
              <a:avLst/>
            </a:prstGeom>
            <a:solidFill>
              <a:srgbClr val="FFFDFB"/>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000">
                  <a:solidFill>
                    <a:srgbClr val="C00000"/>
                  </a:solidFill>
                  <a:latin typeface="微软雅黑" panose="020B0503020204020204" charset="-122"/>
                  <a:ea typeface="微软雅黑" panose="020B0503020204020204" charset="-122"/>
                </a:rPr>
                <a:t>5</a:t>
              </a:r>
              <a:endParaRPr lang="zh-CN" altLang="en-US" sz="3000">
                <a:solidFill>
                  <a:srgbClr val="C00000"/>
                </a:solidFill>
                <a:latin typeface="微软雅黑" panose="020B0503020204020204" charset="-122"/>
                <a:ea typeface="微软雅黑" panose="020B0503020204020204" charset="-122"/>
              </a:endParaRPr>
            </a:p>
          </p:txBody>
        </p:sp>
      </p:grpSp>
      <p:sp>
        <p:nvSpPr>
          <p:cNvPr id="8" name="TextBox 4"/>
          <p:cNvSpPr txBox="1"/>
          <p:nvPr/>
        </p:nvSpPr>
        <p:spPr>
          <a:xfrm>
            <a:off x="1420609" y="318031"/>
            <a:ext cx="6083717" cy="400110"/>
          </a:xfrm>
          <a:prstGeom prst="rect">
            <a:avLst/>
          </a:prstGeom>
          <a:noFill/>
        </p:spPr>
        <p:txBody>
          <a:bodyPr wrap="none" lIns="91440" tIns="45720" rIns="91440" bIns="45720" rtlCol="0">
            <a:spAutoFit/>
          </a:bodyPr>
          <a:lstStyle/>
          <a:p>
            <a:r>
              <a:rPr lang="zh-CN" altLang="en-US" sz="2000" b="1">
                <a:solidFill>
                  <a:srgbClr val="FF0000"/>
                </a:solidFill>
                <a:latin typeface="Arial" panose="020B0604020202020204" pitchFamily="34" charset="0"/>
                <a:ea typeface="微软雅黑" panose="020B0503020204020204" charset="-122"/>
                <a:sym typeface="Arial" panose="020B0604020202020204" pitchFamily="34" charset="0"/>
              </a:rPr>
              <a:t>健全人民当家作主制度体系，发展社会主义民主政治</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75360" y="1912948"/>
            <a:ext cx="10287000" cy="4036332"/>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12"/>
          <p:cNvSpPr/>
          <p:nvPr/>
        </p:nvSpPr>
        <p:spPr>
          <a:xfrm>
            <a:off x="3359696" y="1441301"/>
            <a:ext cx="5688632" cy="707293"/>
          </a:xfrm>
          <a:prstGeom prst="roundRect">
            <a:avLst>
              <a:gd name="adj" fmla="val 700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文本框 13"/>
          <p:cNvSpPr txBox="1"/>
          <p:nvPr/>
        </p:nvSpPr>
        <p:spPr>
          <a:xfrm>
            <a:off x="4223792" y="1536786"/>
            <a:ext cx="4134465" cy="523220"/>
          </a:xfrm>
          <a:prstGeom prst="rect">
            <a:avLst/>
          </a:prstGeom>
          <a:noFill/>
        </p:spPr>
        <p:txBody>
          <a:bodyPr wrap="none" rtlCol="0">
            <a:spAutoFit/>
          </a:bodyPr>
          <a:lstStyle/>
          <a:p>
            <a:r>
              <a:rPr lang="zh-CN" altLang="en-US" sz="2800" b="1">
                <a:solidFill>
                  <a:schemeClr val="bg1"/>
                </a:solidFill>
                <a:latin typeface="微软雅黑" panose="020B0503020204020204" pitchFamily="82" charset="2"/>
                <a:ea typeface="微软雅黑" panose="020B0503020204020204" pitchFamily="82" charset="2"/>
              </a:rPr>
              <a:t>巩固和发展爱国统一战线</a:t>
            </a:r>
          </a:p>
        </p:txBody>
      </p:sp>
      <p:grpSp>
        <p:nvGrpSpPr>
          <p:cNvPr id="5" name="组合 4"/>
          <p:cNvGrpSpPr/>
          <p:nvPr/>
        </p:nvGrpSpPr>
        <p:grpSpPr>
          <a:xfrm>
            <a:off x="731809" y="2204864"/>
            <a:ext cx="10198016" cy="3540521"/>
            <a:chOff x="4068684" y="1719864"/>
            <a:chExt cx="10198016" cy="3540521"/>
          </a:xfrm>
        </p:grpSpPr>
        <p:sp>
          <p:nvSpPr>
            <p:cNvPr id="6" name="矩形 5"/>
            <p:cNvSpPr/>
            <p:nvPr/>
          </p:nvSpPr>
          <p:spPr>
            <a:xfrm>
              <a:off x="4752355" y="1719864"/>
              <a:ext cx="9514345" cy="3540521"/>
            </a:xfrm>
            <a:prstGeom prst="rect">
              <a:avLst/>
            </a:prstGeom>
            <a:noFill/>
          </p:spPr>
          <p:txBody>
            <a:bodyPr wrap="square">
              <a:spAutoFit/>
            </a:bodyPr>
            <a:lstStyle/>
            <a:p>
              <a:pPr algn="just">
                <a:lnSpc>
                  <a:spcPct val="140000"/>
                </a:lnSpc>
              </a:pPr>
              <a:r>
                <a:rPr lang="zh-CN" altLang="en-US" sz="1800">
                  <a:solidFill>
                    <a:srgbClr val="591300"/>
                  </a:solidFill>
                  <a:latin typeface="微软雅黑" panose="020B0503020204020204" charset="-122"/>
                  <a:ea typeface="微软雅黑" panose="020B0503020204020204" charset="-122"/>
                </a:rPr>
                <a:t>统一战线是党的事业取得胜利的重要法宝，必须长期坚持。要高举爱国主义、社会主义旗帜，牢牢把握大团结大联合的主题，坚持一致性和多样性统一，找到最大公约数，画出最大同心圆。坚持长期共存、互相监督、肝胆相照、荣辱与共，支持民主党派按照中国特色社会主义参政党要求更好履行职能。深化民族团结进步教育，铸牢中华民族共同体意识，加强各民族交往交流交融，促进各民族像石榴籽一样紧紧抱在一起，共同团结奋斗、共同繁荣发展。全面贯彻党的宗教工作基本方针，坚持我国宗教的中国化方向，积极引导宗教与社会主义社会相适应。加强党外知识分子工作，做好新的社会阶层人士工作，发挥他们在中国特色社会主义事业中的重要作用。构建亲清新型政商关系，促进非公有制经济健康发展和非公有制经济人士健康成长。广泛团结联系海外侨胞和归侨侨眷，共同致力于中华民族伟大复兴。</a:t>
              </a:r>
            </a:p>
          </p:txBody>
        </p:sp>
        <p:sp>
          <p:nvSpPr>
            <p:cNvPr id="7" name="矩形 6"/>
            <p:cNvSpPr/>
            <p:nvPr/>
          </p:nvSpPr>
          <p:spPr>
            <a:xfrm>
              <a:off x="4068684" y="3232031"/>
              <a:ext cx="466272" cy="648586"/>
            </a:xfrm>
            <a:prstGeom prst="rect">
              <a:avLst/>
            </a:prstGeom>
            <a:solidFill>
              <a:srgbClr val="FFFDFB"/>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000">
                  <a:solidFill>
                    <a:srgbClr val="C00000"/>
                  </a:solidFill>
                  <a:latin typeface="微软雅黑" panose="020B0503020204020204" charset="-122"/>
                  <a:ea typeface="微软雅黑" panose="020B0503020204020204" charset="-122"/>
                </a:rPr>
                <a:t>6</a:t>
              </a:r>
              <a:endParaRPr lang="zh-CN" altLang="en-US" sz="3000">
                <a:solidFill>
                  <a:srgbClr val="C00000"/>
                </a:solidFill>
                <a:latin typeface="微软雅黑" panose="020B0503020204020204" charset="-122"/>
                <a:ea typeface="微软雅黑" panose="020B0503020204020204" charset="-122"/>
              </a:endParaRPr>
            </a:p>
          </p:txBody>
        </p:sp>
      </p:grpSp>
      <p:sp>
        <p:nvSpPr>
          <p:cNvPr id="8" name="TextBox 4"/>
          <p:cNvSpPr txBox="1"/>
          <p:nvPr/>
        </p:nvSpPr>
        <p:spPr>
          <a:xfrm>
            <a:off x="1420609" y="318031"/>
            <a:ext cx="6083717" cy="400110"/>
          </a:xfrm>
          <a:prstGeom prst="rect">
            <a:avLst/>
          </a:prstGeom>
          <a:noFill/>
        </p:spPr>
        <p:txBody>
          <a:bodyPr wrap="none" lIns="91440" tIns="45720" rIns="91440" bIns="45720" rtlCol="0">
            <a:spAutoFit/>
          </a:bodyPr>
          <a:lstStyle/>
          <a:p>
            <a:r>
              <a:rPr lang="zh-CN" altLang="en-US" sz="2000" b="1">
                <a:solidFill>
                  <a:srgbClr val="FF0000"/>
                </a:solidFill>
                <a:latin typeface="Arial" panose="020B0604020202020204" pitchFamily="34" charset="0"/>
                <a:ea typeface="微软雅黑" panose="020B0503020204020204" charset="-122"/>
                <a:sym typeface="Arial" panose="020B0604020202020204" pitchFamily="34" charset="0"/>
              </a:rPr>
              <a:t>健全人民当家作主制度体系，发展社会主义民主政治</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Freeform 5"/>
          <p:cNvSpPr/>
          <p:nvPr/>
        </p:nvSpPr>
        <p:spPr bwMode="auto">
          <a:xfrm>
            <a:off x="3719736" y="2409900"/>
            <a:ext cx="1008112" cy="1011496"/>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7">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C00000"/>
          </a:solidFill>
          <a:ln>
            <a:noFill/>
          </a:ln>
          <a:effectLst/>
        </p:spPr>
        <p:txBody>
          <a:bodyPr vert="horz" wrap="square" lIns="121920" tIns="60960" rIns="121920" bIns="60960" numCol="1" anchor="t" anchorCtr="0" compatLnSpc="1"/>
          <a:lstStyle/>
          <a:p>
            <a:endParaRPr lang="zh-CN" altLang="en-US" sz="3200">
              <a:gradFill>
                <a:gsLst>
                  <a:gs pos="0">
                    <a:prstClr val="white">
                      <a:lumMod val="95000"/>
                    </a:prstClr>
                  </a:gs>
                  <a:gs pos="100000">
                    <a:prstClr val="white"/>
                  </a:gs>
                </a:gsLst>
                <a:lin ang="5400000" scaled="0"/>
              </a:gradFill>
            </a:endParaRPr>
          </a:p>
        </p:txBody>
      </p:sp>
      <p:cxnSp>
        <p:nvCxnSpPr>
          <p:cNvPr id="102" name="直接连接符 101"/>
          <p:cNvCxnSpPr/>
          <p:nvPr/>
        </p:nvCxnSpPr>
        <p:spPr bwMode="auto">
          <a:xfrm>
            <a:off x="5214517" y="3451528"/>
            <a:ext cx="3761803" cy="0"/>
          </a:xfrm>
          <a:prstGeom prst="line">
            <a:avLst/>
          </a:prstGeom>
          <a:solidFill>
            <a:schemeClr val="accent1"/>
          </a:solidFill>
          <a:ln w="9525" cap="flat" cmpd="sng" algn="ctr">
            <a:solidFill>
              <a:srgbClr val="D1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4" name="TextBox 9"/>
          <p:cNvSpPr txBox="1"/>
          <p:nvPr/>
        </p:nvSpPr>
        <p:spPr>
          <a:xfrm>
            <a:off x="5214517" y="2445520"/>
            <a:ext cx="3185740" cy="1015608"/>
          </a:xfrm>
          <a:prstGeom prst="rect">
            <a:avLst/>
          </a:prstGeom>
          <a:noFill/>
        </p:spPr>
        <p:txBody>
          <a:bodyPr wrap="square" lIns="91388" tIns="45693" rIns="91388" bIns="45693" rtlCol="0">
            <a:spAutoFit/>
          </a:bodyPr>
          <a:lstStyle/>
          <a:p>
            <a:pPr>
              <a:defRPr/>
            </a:pPr>
            <a:r>
              <a:rPr lang="zh-CN" altLang="en-US" sz="6000" b="1">
                <a:solidFill>
                  <a:srgbClr val="C00000"/>
                </a:solidFill>
                <a:latin typeface="微软雅黑" panose="020B0503020204020204" charset="-122"/>
                <a:ea typeface="微软雅黑" panose="020B0503020204020204" charset="-122"/>
                <a:cs typeface="+mn-ea"/>
                <a:sym typeface="+mn-lt"/>
              </a:rPr>
              <a:t>第七章</a:t>
            </a:r>
          </a:p>
        </p:txBody>
      </p:sp>
      <p:sp>
        <p:nvSpPr>
          <p:cNvPr id="105" name="TextBox 9"/>
          <p:cNvSpPr txBox="1"/>
          <p:nvPr/>
        </p:nvSpPr>
        <p:spPr>
          <a:xfrm>
            <a:off x="2334197" y="3704156"/>
            <a:ext cx="7362204" cy="1200274"/>
          </a:xfrm>
          <a:prstGeom prst="rect">
            <a:avLst/>
          </a:prstGeom>
          <a:noFill/>
        </p:spPr>
        <p:txBody>
          <a:bodyPr wrap="square" lIns="91388" tIns="45693" rIns="91388" bIns="45693" rtlCol="0">
            <a:spAutoFit/>
          </a:bodyPr>
          <a:lstStyle/>
          <a:p>
            <a:pPr algn="ctr">
              <a:defRPr/>
            </a:pPr>
            <a:r>
              <a:rPr lang="zh-CN" altLang="en-US" sz="3600" b="1">
                <a:solidFill>
                  <a:srgbClr val="C00000"/>
                </a:solidFill>
                <a:latin typeface="微软雅黑" panose="020B0503020204020204" charset="-122"/>
                <a:ea typeface="微软雅黑" panose="020B0503020204020204" charset="-122"/>
                <a:cs typeface="+mn-ea"/>
                <a:sym typeface="+mn-lt"/>
              </a:rPr>
              <a:t>坚定文化自信，推动社会主义文化繁荣兴盛</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1000" fill="hold"/>
                                        <p:tgtEl>
                                          <p:spTgt spid="101"/>
                                        </p:tgtEl>
                                        <p:attrNameLst>
                                          <p:attrName>ppt_w</p:attrName>
                                        </p:attrNameLst>
                                      </p:cBhvr>
                                      <p:tavLst>
                                        <p:tav tm="0">
                                          <p:val>
                                            <p:fltVal val="0"/>
                                          </p:val>
                                        </p:tav>
                                        <p:tav tm="100000">
                                          <p:val>
                                            <p:strVal val="#ppt_w"/>
                                          </p:val>
                                        </p:tav>
                                      </p:tavLst>
                                    </p:anim>
                                    <p:anim calcmode="lin" valueType="num">
                                      <p:cBhvr>
                                        <p:cTn id="8" dur="1000" fill="hold"/>
                                        <p:tgtEl>
                                          <p:spTgt spid="101"/>
                                        </p:tgtEl>
                                        <p:attrNameLst>
                                          <p:attrName>ppt_h</p:attrName>
                                        </p:attrNameLst>
                                      </p:cBhvr>
                                      <p:tavLst>
                                        <p:tav tm="0">
                                          <p:val>
                                            <p:fltVal val="0"/>
                                          </p:val>
                                        </p:tav>
                                        <p:tav tm="100000">
                                          <p:val>
                                            <p:strVal val="#ppt_h"/>
                                          </p:val>
                                        </p:tav>
                                      </p:tavLst>
                                    </p:anim>
                                    <p:animEffect transition="in" filter="fade">
                                      <p:cBhvr>
                                        <p:cTn id="9" dur="1000"/>
                                        <p:tgtEl>
                                          <p:spTgt spid="101"/>
                                        </p:tgtEl>
                                      </p:cBhvr>
                                    </p:animEffect>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barn(inVertical)">
                                      <p:cBhvr>
                                        <p:cTn id="13" dur="500"/>
                                        <p:tgtEl>
                                          <p:spTgt spid="102"/>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04"/>
                                        </p:tgtEl>
                                        <p:attrNameLst>
                                          <p:attrName>style.visibility</p:attrName>
                                        </p:attrNameLst>
                                      </p:cBhvr>
                                      <p:to>
                                        <p:strVal val="visible"/>
                                      </p:to>
                                    </p:set>
                                    <p:anim calcmode="lin" valueType="num">
                                      <p:cBhvr>
                                        <p:cTn id="17" dur="500" fill="hold"/>
                                        <p:tgtEl>
                                          <p:spTgt spid="10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04"/>
                                        </p:tgtEl>
                                        <p:attrNameLst>
                                          <p:attrName>ppt_y</p:attrName>
                                        </p:attrNameLst>
                                      </p:cBhvr>
                                      <p:tavLst>
                                        <p:tav tm="0">
                                          <p:val>
                                            <p:strVal val="#ppt_y"/>
                                          </p:val>
                                        </p:tav>
                                        <p:tav tm="100000">
                                          <p:val>
                                            <p:strVal val="#ppt_y"/>
                                          </p:val>
                                        </p:tav>
                                      </p:tavLst>
                                    </p:anim>
                                    <p:anim calcmode="lin" valueType="num">
                                      <p:cBhvr>
                                        <p:cTn id="19" dur="500" fill="hold"/>
                                        <p:tgtEl>
                                          <p:spTgt spid="10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0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04"/>
                                        </p:tgtEl>
                                      </p:cBhvr>
                                    </p:animEffect>
                                  </p:childTnLst>
                                </p:cTn>
                              </p:par>
                            </p:childTnLst>
                          </p:cTn>
                        </p:par>
                        <p:par>
                          <p:cTn id="22" fill="hold">
                            <p:stCondLst>
                              <p:cond delay="2099"/>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105"/>
                                        </p:tgtEl>
                                        <p:attrNameLst>
                                          <p:attrName>style.visibility</p:attrName>
                                        </p:attrNameLst>
                                      </p:cBhvr>
                                      <p:to>
                                        <p:strVal val="visible"/>
                                      </p:to>
                                    </p:set>
                                    <p:anim calcmode="lin" valueType="num">
                                      <p:cBhvr>
                                        <p:cTn id="25" dur="5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05"/>
                                        </p:tgtEl>
                                        <p:attrNameLst>
                                          <p:attrName>ppt_y</p:attrName>
                                        </p:attrNameLst>
                                      </p:cBhvr>
                                      <p:tavLst>
                                        <p:tav tm="0">
                                          <p:val>
                                            <p:strVal val="#ppt_y"/>
                                          </p:val>
                                        </p:tav>
                                        <p:tav tm="100000">
                                          <p:val>
                                            <p:strVal val="#ppt_y"/>
                                          </p:val>
                                        </p:tav>
                                      </p:tavLst>
                                    </p:anim>
                                    <p:anim calcmode="lin" valueType="num">
                                      <p:cBhvr>
                                        <p:cTn id="27" dur="5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4" grpId="0"/>
      <p:bldP spid="10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p:nvPr/>
        </p:nvSpPr>
        <p:spPr>
          <a:xfrm>
            <a:off x="1420609" y="318031"/>
            <a:ext cx="5057795" cy="400110"/>
          </a:xfrm>
          <a:prstGeom prst="rect">
            <a:avLst/>
          </a:prstGeom>
          <a:noFill/>
        </p:spPr>
        <p:txBody>
          <a:bodyPr wrap="none" lIns="91440" tIns="45720" rIns="91440" bIns="45720" rtlCol="0">
            <a:spAutoFit/>
          </a:bodyPr>
          <a:lstStyle/>
          <a:p>
            <a:r>
              <a:rPr lang="zh-CN" altLang="en-US" sz="2000" b="1">
                <a:solidFill>
                  <a:srgbClr val="FF0000"/>
                </a:solidFill>
                <a:latin typeface="Arial" panose="020B0604020202020204" pitchFamily="34" charset="0"/>
                <a:ea typeface="微软雅黑" panose="020B0503020204020204" charset="-122"/>
                <a:sym typeface="Arial" panose="020B0604020202020204" pitchFamily="34" charset="0"/>
              </a:rPr>
              <a:t>坚定文化自信，推动社会主义文化繁荣兴盛</a:t>
            </a:r>
          </a:p>
        </p:txBody>
      </p:sp>
      <p:sp>
        <p:nvSpPr>
          <p:cNvPr id="8" name="矩形 16"/>
          <p:cNvSpPr>
            <a:spLocks noChangeArrowheads="1"/>
          </p:cNvSpPr>
          <p:nvPr/>
        </p:nvSpPr>
        <p:spPr bwMode="auto">
          <a:xfrm>
            <a:off x="2286935" y="1844824"/>
            <a:ext cx="8332832" cy="960492"/>
          </a:xfrm>
          <a:prstGeom prst="rect">
            <a:avLst/>
          </a:prstGeom>
          <a:solidFill>
            <a:srgbClr val="C00000"/>
          </a:solidFill>
          <a:ln w="12700">
            <a:solidFill>
              <a:srgbClr val="E71E17"/>
            </a:solidFill>
            <a:prstDash val="sysDot"/>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1219200" fontAlgn="base">
              <a:lnSpc>
                <a:spcPct val="100000"/>
              </a:lnSpc>
              <a:spcBef>
                <a:spcPct val="0"/>
              </a:spcBef>
              <a:spcAft>
                <a:spcPct val="0"/>
              </a:spcAft>
              <a:buNone/>
              <a:defRPr/>
            </a:pPr>
            <a:endParaRPr lang="zh-CN" altLang="en-US" sz="1800" kern="0">
              <a:solidFill>
                <a:srgbClr val="FFFFFF"/>
              </a:solidFill>
            </a:endParaRPr>
          </a:p>
        </p:txBody>
      </p:sp>
      <p:sp>
        <p:nvSpPr>
          <p:cNvPr id="9" name="圆角矩形 17"/>
          <p:cNvSpPr>
            <a:spLocks noChangeArrowheads="1"/>
          </p:cNvSpPr>
          <p:nvPr/>
        </p:nvSpPr>
        <p:spPr bwMode="auto">
          <a:xfrm>
            <a:off x="1170657" y="1691845"/>
            <a:ext cx="1323883" cy="1323447"/>
          </a:xfrm>
          <a:prstGeom prst="roundRect">
            <a:avLst>
              <a:gd name="adj" fmla="val 16667"/>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1219200" fontAlgn="base">
              <a:lnSpc>
                <a:spcPct val="100000"/>
              </a:lnSpc>
              <a:spcBef>
                <a:spcPct val="0"/>
              </a:spcBef>
              <a:spcAft>
                <a:spcPct val="0"/>
              </a:spcAft>
              <a:buNone/>
              <a:defRPr/>
            </a:pPr>
            <a:endParaRPr lang="zh-CN" altLang="en-US" sz="1800" kern="0">
              <a:solidFill>
                <a:srgbClr val="46CA00"/>
              </a:solidFill>
            </a:endParaRPr>
          </a:p>
        </p:txBody>
      </p:sp>
      <p:sp>
        <p:nvSpPr>
          <p:cNvPr id="10" name="文本框 13"/>
          <p:cNvSpPr txBox="1">
            <a:spLocks noChangeArrowheads="1"/>
          </p:cNvSpPr>
          <p:nvPr/>
        </p:nvSpPr>
        <p:spPr bwMode="auto">
          <a:xfrm>
            <a:off x="3836399" y="2029605"/>
            <a:ext cx="5213807"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defRPr/>
            </a:pPr>
            <a:r>
              <a:rPr lang="zh-CN" altLang="en-US" sz="3600" b="1">
                <a:solidFill>
                  <a:schemeClr val="bg1"/>
                </a:solidFill>
                <a:latin typeface="微软雅黑" panose="020B0503020204020204" charset="-122"/>
                <a:ea typeface="微软雅黑" panose="020B0503020204020204" charset="-122"/>
                <a:cs typeface="+mn-ea"/>
                <a:sym typeface="+mn-lt"/>
              </a:rPr>
              <a:t>中国特色社会主义文化</a:t>
            </a:r>
          </a:p>
        </p:txBody>
      </p:sp>
      <p:sp>
        <p:nvSpPr>
          <p:cNvPr id="11" name="Freeform 5"/>
          <p:cNvSpPr/>
          <p:nvPr/>
        </p:nvSpPr>
        <p:spPr bwMode="auto">
          <a:xfrm>
            <a:off x="1342727" y="1900917"/>
            <a:ext cx="999843" cy="873736"/>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09">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chemeClr val="bg1"/>
          </a:solidFill>
          <a:ln>
            <a:noFill/>
          </a:ln>
        </p:spPr>
        <p:txBody>
          <a:bodyPr vert="horz" wrap="square" lIns="91440" tIns="45720" rIns="91440" bIns="45720" numCol="1" anchor="t" anchorCtr="0" compatLnSpc="1"/>
          <a:lstStyle/>
          <a:p>
            <a:pPr defTabSz="1219200" eaLnBrk="0" fontAlgn="base" hangingPunct="0">
              <a:spcBef>
                <a:spcPct val="0"/>
              </a:spcBef>
              <a:spcAft>
                <a:spcPct val="0"/>
              </a:spcAft>
            </a:pPr>
            <a:endParaRPr lang="zh-CN" altLang="en-US" sz="1350">
              <a:solidFill>
                <a:srgbClr val="C42F0B"/>
              </a:solidFill>
              <a:latin typeface="Arial" panose="020B0604020202020204" pitchFamily="34" charset="0"/>
              <a:ea typeface="宋体" panose="02010600030101010101" pitchFamily="2" charset="-122"/>
            </a:endParaRPr>
          </a:p>
        </p:txBody>
      </p:sp>
      <p:sp>
        <p:nvSpPr>
          <p:cNvPr id="12" name="矩形 11"/>
          <p:cNvSpPr/>
          <p:nvPr/>
        </p:nvSpPr>
        <p:spPr>
          <a:xfrm>
            <a:off x="1235460" y="3356992"/>
            <a:ext cx="9721080" cy="2918072"/>
          </a:xfrm>
          <a:prstGeom prst="rect">
            <a:avLst/>
          </a:prstGeom>
          <a:noFill/>
          <a:ln w="12700" cap="flat" cmpd="sng" algn="ctr">
            <a:solidFill>
              <a:srgbClr val="C00000"/>
            </a:solidFill>
            <a:prstDash val="solid"/>
          </a:ln>
          <a:effectLst/>
        </p:spPr>
        <p:txBody>
          <a:bodyPr rtlCol="0" anchor="ctr"/>
          <a:lstStyle/>
          <a:p>
            <a:pPr lvl="0">
              <a:lnSpc>
                <a:spcPct val="160000"/>
              </a:lnSpc>
            </a:pPr>
            <a:r>
              <a:rPr lang="zh-CN" altLang="en-US" sz="2000" b="1" kern="0">
                <a:solidFill>
                  <a:srgbClr val="C00000"/>
                </a:solidFill>
                <a:ea typeface="微软雅黑" panose="020B0503020204020204" charset="-122"/>
              </a:rPr>
              <a:t>源自于中华民族五千多年文明历史所孕育的中华优秀传统文化，</a:t>
            </a:r>
            <a:r>
              <a:rPr lang="zh-CN" altLang="en-US" sz="1800" kern="0">
                <a:gradFill>
                  <a:gsLst>
                    <a:gs pos="100000">
                      <a:schemeClr val="tx1">
                        <a:lumMod val="75000"/>
                        <a:lumOff val="25000"/>
                      </a:schemeClr>
                    </a:gs>
                    <a:gs pos="0">
                      <a:schemeClr val="tx1">
                        <a:lumMod val="85000"/>
                        <a:lumOff val="15000"/>
                      </a:schemeClr>
                    </a:gs>
                  </a:gsLst>
                  <a:path path="circle">
                    <a:fillToRect l="100000" b="100000"/>
                  </a:path>
                </a:gradFill>
                <a:ea typeface="微软雅黑" panose="020B0503020204020204" charset="-122"/>
              </a:rPr>
              <a:t>熔铸于党领导人民在革命、建设、改革中创造的革命文化和社会主义先进文化，植根于中国特色社会主义伟大实践。发展中国特色社会主义文化，就是以马克思主义为指导，坚守中华文化立场，立足当代中国现实，结合当今时代条件，发展面向现代化、面向世界、面向未来的，民族的科学的大众的社会主义文化，推动社会主义精神文明和物质文明协调发展。要坚持为人民服务、为社会主义服务，坚持百花齐放、百家争鸣，坚持创造性转化、创新性发展，不断铸就中华文化新辉煌。</a:t>
            </a:r>
            <a:endParaRPr lang="zh-CN" altLang="en-US" sz="1800" b="1" kern="0">
              <a:solidFill>
                <a:srgbClr val="C00000"/>
              </a:solidFill>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animBg="1"/>
      <p:bldP spid="1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1082352" y="2374366"/>
            <a:ext cx="9982200" cy="3574914"/>
          </a:xfrm>
          <a:prstGeom prst="roundRect">
            <a:avLst>
              <a:gd name="adj" fmla="val 1018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50000"/>
              </a:lnSpc>
            </a:pPr>
            <a:endParaRPr lang="zh-CN" altLang="en-US"/>
          </a:p>
        </p:txBody>
      </p:sp>
      <p:sp>
        <p:nvSpPr>
          <p:cNvPr id="3" name="文本框 7"/>
          <p:cNvSpPr txBox="1"/>
          <p:nvPr/>
        </p:nvSpPr>
        <p:spPr>
          <a:xfrm>
            <a:off x="3563911" y="1484784"/>
            <a:ext cx="5519460" cy="584775"/>
          </a:xfrm>
          <a:prstGeom prst="rect">
            <a:avLst/>
          </a:prstGeom>
          <a:noFill/>
        </p:spPr>
        <p:txBody>
          <a:bodyPr wrap="none" rtlCol="0">
            <a:spAutoFit/>
          </a:bodyPr>
          <a:lstStyle>
            <a:defPPr>
              <a:defRPr lang="zh-CN"/>
            </a:defPPr>
            <a:lvl1pPr>
              <a:defRPr sz="3200" b="1">
                <a:gradFill>
                  <a:gsLst>
                    <a:gs pos="0">
                      <a:srgbClr val="FF3300"/>
                    </a:gs>
                    <a:gs pos="87000">
                      <a:srgbClr val="C00000"/>
                    </a:gs>
                    <a:gs pos="100000">
                      <a:srgbClr val="FF3300"/>
                    </a:gs>
                  </a:gsLst>
                  <a:lin ang="5400000" scaled="0"/>
                </a:gradFill>
                <a:latin typeface="微软雅黑" panose="020B0503020204020204" pitchFamily="82" charset="2"/>
                <a:ea typeface="微软雅黑" panose="020B0503020204020204" pitchFamily="82" charset="2"/>
              </a:defRPr>
            </a:lvl1pPr>
          </a:lstStyle>
          <a:p>
            <a:r>
              <a:rPr lang="zh-CN" altLang="en-US"/>
              <a:t>牢牢掌握意识形态工作领导权</a:t>
            </a:r>
          </a:p>
        </p:txBody>
      </p:sp>
      <p:cxnSp>
        <p:nvCxnSpPr>
          <p:cNvPr id="5" name="直接连接符 4"/>
          <p:cNvCxnSpPr/>
          <p:nvPr/>
        </p:nvCxnSpPr>
        <p:spPr>
          <a:xfrm>
            <a:off x="1082352" y="1789591"/>
            <a:ext cx="2301240" cy="0"/>
          </a:xfrm>
          <a:prstGeom prst="line">
            <a:avLst/>
          </a:prstGeom>
          <a:ln>
            <a:solidFill>
              <a:srgbClr val="C00000"/>
            </a:solidFill>
            <a:tailEnd type="ova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9083371" y="1789591"/>
            <a:ext cx="1981181" cy="0"/>
          </a:xfrm>
          <a:prstGeom prst="line">
            <a:avLst/>
          </a:prstGeom>
          <a:ln>
            <a:solidFill>
              <a:srgbClr val="C00000"/>
            </a:solidFill>
            <a:headEnd type="ova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629810" y="3752317"/>
            <a:ext cx="905084" cy="819012"/>
            <a:chOff x="5138057" y="508000"/>
            <a:chExt cx="2020995" cy="1828800"/>
          </a:xfrm>
        </p:grpSpPr>
        <p:sp>
          <p:nvSpPr>
            <p:cNvPr id="8" name="椭圆 7"/>
            <p:cNvSpPr/>
            <p:nvPr/>
          </p:nvSpPr>
          <p:spPr>
            <a:xfrm>
              <a:off x="5138057" y="50800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9" name="文本框 8"/>
            <p:cNvSpPr txBox="1"/>
            <p:nvPr/>
          </p:nvSpPr>
          <p:spPr>
            <a:xfrm>
              <a:off x="5156081" y="632069"/>
              <a:ext cx="2002971" cy="1580663"/>
            </a:xfrm>
            <a:prstGeom prst="rect">
              <a:avLst/>
            </a:prstGeom>
            <a:noFill/>
          </p:spPr>
          <p:txBody>
            <a:bodyPr wrap="square" rtlCol="0">
              <a:spAutoFit/>
            </a:bodyPr>
            <a:lstStyle/>
            <a:p>
              <a:r>
                <a:rPr lang="en-US" altLang="zh-CN" sz="4000" b="1">
                  <a:solidFill>
                    <a:srgbClr val="C00000"/>
                  </a:solidFill>
                  <a:latin typeface="微软雅黑" panose="020B0503020204020204" charset="-122"/>
                  <a:ea typeface="微软雅黑" panose="020B0503020204020204" charset="-122"/>
                </a:rPr>
                <a:t>01</a:t>
              </a:r>
              <a:endParaRPr lang="zh-CN" altLang="en-US" sz="4000" b="1">
                <a:solidFill>
                  <a:srgbClr val="C00000"/>
                </a:solidFill>
                <a:latin typeface="微软雅黑" panose="020B0503020204020204" charset="-122"/>
                <a:ea typeface="微软雅黑" panose="020B0503020204020204" charset="-122"/>
              </a:endParaRPr>
            </a:p>
          </p:txBody>
        </p:sp>
      </p:grpSp>
      <p:sp>
        <p:nvSpPr>
          <p:cNvPr id="10" name="矩形 9"/>
          <p:cNvSpPr/>
          <p:nvPr/>
        </p:nvSpPr>
        <p:spPr>
          <a:xfrm>
            <a:off x="1566224" y="2437867"/>
            <a:ext cx="9138287" cy="3367397"/>
          </a:xfrm>
          <a:prstGeom prst="rect">
            <a:avLst/>
          </a:prstGeom>
        </p:spPr>
        <p:txBody>
          <a:bodyPr wrap="square">
            <a:spAutoFit/>
          </a:bodyPr>
          <a:lstStyle/>
          <a:p>
            <a:pPr algn="just">
              <a:lnSpc>
                <a:spcPct val="150000"/>
              </a:lnSpc>
            </a:pPr>
            <a:r>
              <a:rPr lang="zh-CN" altLang="en-US" sz="1800">
                <a:solidFill>
                  <a:schemeClr val="bg1"/>
                </a:solidFill>
                <a:latin typeface="微软雅黑" panose="020B0503020204020204" charset="-122"/>
                <a:ea typeface="微软雅黑" panose="020B0503020204020204" charset="-122"/>
              </a:rPr>
              <a:t>意识形态决定文化前进方向和发展道路。必须推进马克思主义中国化时代化大众化，建设具有强大凝聚力和引领力的社会主义意识形态，使全体人民在理想信念、价值理念、道德观念上紧紧团结在一起。要加强理论武装，推动新时代中国特色社会主义思想深入人心。深化马克思主义理论研究和建设，加快构建中国特色哲学社会科学，加强中国特色新型智库建设。高度重视传播手段建设和创新，提高新闻舆论传播力、引导力、影响力、公信力。加强互联网内容建设，建立网络综合治理体系，营造清朗的网络空间。落实意识形态工作责任制，加强阵地建设和管理，注意区分政治原则问题、思想认识问题、学术观点问题，旗帜鲜明反对和抵制各种错误观点。</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4"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downLeft)">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1082352" y="2374366"/>
            <a:ext cx="9982200" cy="3574914"/>
          </a:xfrm>
          <a:prstGeom prst="roundRect">
            <a:avLst>
              <a:gd name="adj" fmla="val 1018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50000"/>
              </a:lnSpc>
            </a:pPr>
            <a:endParaRPr lang="zh-CN" altLang="en-US"/>
          </a:p>
        </p:txBody>
      </p:sp>
      <p:sp>
        <p:nvSpPr>
          <p:cNvPr id="3" name="文本框 7"/>
          <p:cNvSpPr txBox="1"/>
          <p:nvPr/>
        </p:nvSpPr>
        <p:spPr>
          <a:xfrm>
            <a:off x="3477572" y="1484784"/>
            <a:ext cx="5570756" cy="553998"/>
          </a:xfrm>
          <a:prstGeom prst="rect">
            <a:avLst/>
          </a:prstGeom>
          <a:noFill/>
        </p:spPr>
        <p:txBody>
          <a:bodyPr wrap="none" rtlCol="0">
            <a:spAutoFit/>
          </a:bodyPr>
          <a:lstStyle>
            <a:defPPr>
              <a:defRPr lang="zh-CN"/>
            </a:defPPr>
            <a:lvl1pPr>
              <a:defRPr sz="3200" b="1">
                <a:gradFill>
                  <a:gsLst>
                    <a:gs pos="0">
                      <a:srgbClr val="FF3300"/>
                    </a:gs>
                    <a:gs pos="87000">
                      <a:srgbClr val="C00000"/>
                    </a:gs>
                    <a:gs pos="100000">
                      <a:srgbClr val="FF3300"/>
                    </a:gs>
                  </a:gsLst>
                  <a:lin ang="5400000" scaled="0"/>
                </a:gradFill>
                <a:latin typeface="微软雅黑" panose="020B0503020204020204" pitchFamily="82" charset="2"/>
                <a:ea typeface="微软雅黑" panose="020B0503020204020204" pitchFamily="82" charset="2"/>
              </a:defRPr>
            </a:lvl1pPr>
          </a:lstStyle>
          <a:p>
            <a:r>
              <a:rPr lang="zh-CN" altLang="en-US" sz="3000"/>
              <a:t>培育和践行社会主义核心价值观</a:t>
            </a:r>
          </a:p>
        </p:txBody>
      </p:sp>
      <p:cxnSp>
        <p:nvCxnSpPr>
          <p:cNvPr id="5" name="直接连接符 4"/>
          <p:cNvCxnSpPr/>
          <p:nvPr/>
        </p:nvCxnSpPr>
        <p:spPr>
          <a:xfrm>
            <a:off x="1082352" y="1789591"/>
            <a:ext cx="2301240" cy="0"/>
          </a:xfrm>
          <a:prstGeom prst="line">
            <a:avLst/>
          </a:prstGeom>
          <a:ln>
            <a:solidFill>
              <a:srgbClr val="C00000"/>
            </a:solidFill>
            <a:tailEnd type="ova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9083371" y="1789591"/>
            <a:ext cx="1981181" cy="0"/>
          </a:xfrm>
          <a:prstGeom prst="line">
            <a:avLst/>
          </a:prstGeom>
          <a:ln>
            <a:solidFill>
              <a:srgbClr val="C00000"/>
            </a:solidFill>
            <a:headEnd type="ova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629810" y="3752317"/>
            <a:ext cx="905084" cy="819012"/>
            <a:chOff x="5138057" y="508000"/>
            <a:chExt cx="2020995" cy="1828800"/>
          </a:xfrm>
        </p:grpSpPr>
        <p:sp>
          <p:nvSpPr>
            <p:cNvPr id="8" name="椭圆 7"/>
            <p:cNvSpPr/>
            <p:nvPr/>
          </p:nvSpPr>
          <p:spPr>
            <a:xfrm>
              <a:off x="5138057" y="50800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9" name="文本框 8"/>
            <p:cNvSpPr txBox="1"/>
            <p:nvPr/>
          </p:nvSpPr>
          <p:spPr>
            <a:xfrm>
              <a:off x="5156081" y="632069"/>
              <a:ext cx="2002971" cy="1580663"/>
            </a:xfrm>
            <a:prstGeom prst="rect">
              <a:avLst/>
            </a:prstGeom>
            <a:noFill/>
          </p:spPr>
          <p:txBody>
            <a:bodyPr wrap="square" rtlCol="0">
              <a:spAutoFit/>
            </a:bodyPr>
            <a:lstStyle/>
            <a:p>
              <a:r>
                <a:rPr lang="en-US" altLang="zh-CN" sz="4000" b="1">
                  <a:solidFill>
                    <a:srgbClr val="C00000"/>
                  </a:solidFill>
                  <a:latin typeface="微软雅黑" panose="020B0503020204020204" charset="-122"/>
                  <a:ea typeface="微软雅黑" panose="020B0503020204020204" charset="-122"/>
                </a:rPr>
                <a:t>02</a:t>
              </a:r>
              <a:endParaRPr lang="zh-CN" altLang="en-US" sz="4000" b="1">
                <a:solidFill>
                  <a:srgbClr val="C00000"/>
                </a:solidFill>
                <a:latin typeface="微软雅黑" panose="020B0503020204020204" charset="-122"/>
                <a:ea typeface="微软雅黑" panose="020B0503020204020204" charset="-122"/>
              </a:endParaRPr>
            </a:p>
          </p:txBody>
        </p:sp>
      </p:grpSp>
      <p:sp>
        <p:nvSpPr>
          <p:cNvPr id="10" name="矩形 9"/>
          <p:cNvSpPr/>
          <p:nvPr/>
        </p:nvSpPr>
        <p:spPr>
          <a:xfrm>
            <a:off x="1566224" y="2437867"/>
            <a:ext cx="9138287" cy="3269613"/>
          </a:xfrm>
          <a:prstGeom prst="rect">
            <a:avLst/>
          </a:prstGeom>
        </p:spPr>
        <p:txBody>
          <a:bodyPr wrap="square">
            <a:spAutoFit/>
          </a:bodyPr>
          <a:lstStyle/>
          <a:p>
            <a:pPr algn="just">
              <a:lnSpc>
                <a:spcPct val="150000"/>
              </a:lnSpc>
            </a:pPr>
            <a:r>
              <a:rPr lang="zh-CN" altLang="en-US" sz="2000">
                <a:solidFill>
                  <a:schemeClr val="bg1"/>
                </a:solidFill>
                <a:latin typeface="微软雅黑" panose="020B0503020204020204" charset="-122"/>
                <a:ea typeface="微软雅黑" panose="020B0503020204020204" charset="-122"/>
              </a:rPr>
              <a:t>社会主义核心价值观是当代中国精神的集中体现，凝结着全体人民共同的价值追求。要以培养担当民族复兴大任的时代新人为着眼点，强化教育引导、实践养成、制度保障，发挥社会主义核心价值观对国民教育、精神文明创建、精神文化产品创作生产传播的引领作用，把社会主义核心价值观融入社会发展各方面，转化为人们的情感认同和行为习惯。坚持全民行动、干部带头，从家庭做起，从娃娃抓起。深入挖掘中华优秀传统文化蕴含的思想观念、人文精神、道德规范，结合时代要求继承创新，让中华文化展现出永久魅力和时代风采。</a:t>
            </a:r>
          </a:p>
        </p:txBody>
      </p:sp>
      <p:sp>
        <p:nvSpPr>
          <p:cNvPr id="11" name="TextBox 4"/>
          <p:cNvSpPr txBox="1"/>
          <p:nvPr/>
        </p:nvSpPr>
        <p:spPr>
          <a:xfrm>
            <a:off x="1420609" y="318031"/>
            <a:ext cx="5057795" cy="400110"/>
          </a:xfrm>
          <a:prstGeom prst="rect">
            <a:avLst/>
          </a:prstGeom>
          <a:noFill/>
        </p:spPr>
        <p:txBody>
          <a:bodyPr wrap="none" lIns="91440" tIns="45720" rIns="91440" bIns="45720" rtlCol="0">
            <a:spAutoFit/>
          </a:bodyPr>
          <a:lstStyle/>
          <a:p>
            <a:r>
              <a:rPr lang="zh-CN" altLang="en-US" sz="2000" b="1">
                <a:solidFill>
                  <a:srgbClr val="FF0000"/>
                </a:solidFill>
                <a:latin typeface="Arial" panose="020B0604020202020204" pitchFamily="34" charset="0"/>
                <a:ea typeface="微软雅黑" panose="020B0503020204020204" charset="-122"/>
                <a:sym typeface="Arial" panose="020B0604020202020204" pitchFamily="34" charset="0"/>
              </a:rPr>
              <a:t>坚定文化自信，推动社会主义文化繁荣兴盛</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4"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downLeft)">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583832" y="1772816"/>
            <a:ext cx="7224803" cy="4202304"/>
          </a:xfrm>
          <a:prstGeom prst="rect">
            <a:avLst/>
          </a:prstGeom>
          <a:ln>
            <a:solidFill>
              <a:srgbClr val="C00000"/>
            </a:solidFill>
          </a:ln>
        </p:spPr>
        <p:txBody>
          <a:bodyPr wrap="square">
            <a:spAutoFit/>
          </a:bodyPr>
          <a:lstStyle/>
          <a:p>
            <a:pPr indent="423545" defTabSz="1219200" eaLnBrk="0" fontAlgn="base" hangingPunct="0">
              <a:lnSpc>
                <a:spcPct val="150000"/>
              </a:lnSpc>
              <a:spcBef>
                <a:spcPct val="0"/>
              </a:spcBef>
              <a:spcAft>
                <a:spcPct val="0"/>
              </a:spcAft>
            </a:pPr>
            <a:r>
              <a:rPr lang="zh-CN" altLang="en-US" sz="1600" b="1">
                <a:solidFill>
                  <a:srgbClr val="C00000"/>
                </a:solidFill>
                <a:latin typeface="微软雅黑" panose="020B0503020204020204" charset="-122"/>
                <a:ea typeface="微软雅黑" panose="020B0503020204020204" charset="-122"/>
                <a:cs typeface="Arial" panose="020B0604020202020204" pitchFamily="34" charset="0"/>
              </a:rPr>
              <a:t>中国共产党地方各级代表大会</a:t>
            </a:r>
            <a:r>
              <a:rPr lang="zh-CN" altLang="en-US" sz="1265">
                <a:solidFill>
                  <a:schemeClr val="tx1">
                    <a:lumMod val="85000"/>
                    <a:lumOff val="15000"/>
                  </a:schemeClr>
                </a:solidFill>
                <a:latin typeface="微软雅黑" panose="020B0503020204020204" charset="-122"/>
                <a:ea typeface="微软雅黑" panose="020B0503020204020204" charset="-122"/>
                <a:cs typeface="Arial" panose="020B0604020202020204" pitchFamily="34" charset="0"/>
              </a:rPr>
              <a:t>，简称“省（市、区、县）党代会”，地方各级代表大会和它们所产生的委员会是地方各级领导机关；各级委员会向同级的代表大会负责并报告工作。各级委员会实行集体领导和个人分工负责相结合的制度。各级代表大会的代表和委员会的产生，要体现选举人的意志。采用无记名投票的方式。地方各级代表大会如提前或延期举行，由它选举的委员会的任期相应地改变。</a:t>
            </a:r>
            <a:endParaRPr lang="en-US" altLang="zh-CN" sz="1265">
              <a:solidFill>
                <a:schemeClr val="tx1">
                  <a:lumMod val="85000"/>
                  <a:lumOff val="15000"/>
                </a:schemeClr>
              </a:solidFill>
              <a:latin typeface="微软雅黑" panose="020B0503020204020204" charset="-122"/>
              <a:ea typeface="微软雅黑" panose="020B0503020204020204" charset="-122"/>
              <a:cs typeface="Arial" panose="020B0604020202020204" pitchFamily="34" charset="0"/>
            </a:endParaRPr>
          </a:p>
          <a:p>
            <a:pPr indent="423545" defTabSz="1219200" eaLnBrk="0" fontAlgn="base" hangingPunct="0">
              <a:lnSpc>
                <a:spcPct val="150000"/>
              </a:lnSpc>
              <a:spcBef>
                <a:spcPct val="0"/>
              </a:spcBef>
              <a:spcAft>
                <a:spcPct val="0"/>
              </a:spcAft>
            </a:pPr>
            <a:r>
              <a:rPr lang="zh-CN" altLang="en-US" sz="1265">
                <a:solidFill>
                  <a:schemeClr val="tx1">
                    <a:lumMod val="85000"/>
                    <a:lumOff val="15000"/>
                  </a:schemeClr>
                </a:solidFill>
                <a:latin typeface="微软雅黑" panose="020B0503020204020204" charset="-122"/>
                <a:ea typeface="微软雅黑" panose="020B0503020204020204" charset="-122"/>
                <a:cs typeface="Arial" panose="020B0604020202020204" pitchFamily="34" charset="0"/>
              </a:rPr>
              <a:t>中国共产党中央委员会（简称“中共中央”、“党中央”），每届任期</a:t>
            </a:r>
            <a:r>
              <a:rPr lang="en-US" altLang="zh-CN" sz="1265">
                <a:solidFill>
                  <a:schemeClr val="tx1">
                    <a:lumMod val="85000"/>
                    <a:lumOff val="15000"/>
                  </a:schemeClr>
                </a:solidFill>
                <a:latin typeface="微软雅黑" panose="020B0503020204020204" charset="-122"/>
                <a:ea typeface="微软雅黑" panose="020B0503020204020204" charset="-122"/>
                <a:cs typeface="Arial" panose="020B0604020202020204" pitchFamily="34" charset="0"/>
              </a:rPr>
              <a:t>5</a:t>
            </a:r>
            <a:r>
              <a:rPr lang="zh-CN" altLang="en-US" sz="1265">
                <a:solidFill>
                  <a:schemeClr val="tx1">
                    <a:lumMod val="85000"/>
                    <a:lumOff val="15000"/>
                  </a:schemeClr>
                </a:solidFill>
                <a:latin typeface="微软雅黑" panose="020B0503020204020204" charset="-122"/>
                <a:ea typeface="微软雅黑" panose="020B0503020204020204" charset="-122"/>
                <a:cs typeface="Arial" panose="020B0604020202020204" pitchFamily="34" charset="0"/>
              </a:rPr>
              <a:t>年。在全国代表大会闭会期间，执行全国代表大会的决议，领导党的全部工作，对外代表中国共产党。</a:t>
            </a:r>
            <a:endParaRPr lang="en-US" altLang="zh-CN" sz="1265">
              <a:solidFill>
                <a:schemeClr val="tx1">
                  <a:lumMod val="85000"/>
                  <a:lumOff val="15000"/>
                </a:schemeClr>
              </a:solidFill>
              <a:latin typeface="微软雅黑" panose="020B0503020204020204" charset="-122"/>
              <a:ea typeface="微软雅黑" panose="020B0503020204020204" charset="-122"/>
              <a:cs typeface="Arial" panose="020B0604020202020204" pitchFamily="34" charset="0"/>
            </a:endParaRPr>
          </a:p>
          <a:p>
            <a:pPr indent="423545" defTabSz="1219200" eaLnBrk="0" fontAlgn="base" hangingPunct="0">
              <a:lnSpc>
                <a:spcPct val="150000"/>
              </a:lnSpc>
              <a:spcBef>
                <a:spcPct val="0"/>
              </a:spcBef>
              <a:spcAft>
                <a:spcPct val="0"/>
              </a:spcAft>
            </a:pPr>
            <a:r>
              <a:rPr lang="zh-CN" altLang="en-US" sz="1265">
                <a:solidFill>
                  <a:schemeClr val="tx1">
                    <a:lumMod val="85000"/>
                    <a:lumOff val="15000"/>
                  </a:schemeClr>
                </a:solidFill>
                <a:latin typeface="微软雅黑" panose="020B0503020204020204" charset="-122"/>
                <a:ea typeface="微软雅黑" panose="020B0503020204020204" charset="-122"/>
                <a:cs typeface="Arial" panose="020B0604020202020204" pitchFamily="34" charset="0"/>
              </a:rPr>
              <a:t>全国代表大会如提前或延期举行，它的任期相应地改变。中央委员会委员和候补委员必须有</a:t>
            </a:r>
            <a:r>
              <a:rPr lang="en-US" altLang="zh-CN" sz="1265">
                <a:solidFill>
                  <a:schemeClr val="tx1">
                    <a:lumMod val="85000"/>
                    <a:lumOff val="15000"/>
                  </a:schemeClr>
                </a:solidFill>
                <a:latin typeface="微软雅黑" panose="020B0503020204020204" charset="-122"/>
                <a:ea typeface="微软雅黑" panose="020B0503020204020204" charset="-122"/>
                <a:cs typeface="Arial" panose="020B0604020202020204" pitchFamily="34" charset="0"/>
              </a:rPr>
              <a:t>5</a:t>
            </a:r>
            <a:r>
              <a:rPr lang="zh-CN" altLang="en-US" sz="1265">
                <a:solidFill>
                  <a:schemeClr val="tx1">
                    <a:lumMod val="85000"/>
                    <a:lumOff val="15000"/>
                  </a:schemeClr>
                </a:solidFill>
                <a:latin typeface="微软雅黑" panose="020B0503020204020204" charset="-122"/>
                <a:ea typeface="微软雅黑" panose="020B0503020204020204" charset="-122"/>
                <a:cs typeface="Arial" panose="020B0604020202020204" pitchFamily="34" charset="0"/>
              </a:rPr>
              <a:t>年以上的党龄。中央委员会委员和候补委员的名额，由全国代表大会决定。中央委员会委员出缺，由中央委员会候补委员按照得票多少依次递补。中央委员会全体会议由中央政治局召集，每年至少举行一次。中央政治局向中央委员会全体会议报告工作，接受监督。</a:t>
            </a:r>
            <a:r>
              <a:rPr lang="zh-CN" altLang="en-US" sz="1600" b="1">
                <a:solidFill>
                  <a:srgbClr val="C00000"/>
                </a:solidFill>
                <a:latin typeface="微软雅黑" panose="020B0503020204020204" charset="-122"/>
                <a:ea typeface="微软雅黑" panose="020B0503020204020204" charset="-122"/>
                <a:cs typeface="Arial" panose="020B0604020202020204" pitchFamily="34" charset="0"/>
              </a:rPr>
              <a:t>在全国代表大会闭会期间，中央委员会执行全国代表大会的决议，领导党的全部工作，对外代表中国共产党</a:t>
            </a:r>
            <a:r>
              <a:rPr lang="zh-CN" altLang="en-US" sz="1265">
                <a:solidFill>
                  <a:schemeClr val="tx1">
                    <a:lumMod val="85000"/>
                    <a:lumOff val="15000"/>
                  </a:schemeClr>
                </a:solidFill>
                <a:latin typeface="微软雅黑" panose="020B0503020204020204" charset="-122"/>
                <a:ea typeface="微软雅黑" panose="020B0503020204020204" charset="-122"/>
                <a:cs typeface="Arial" panose="020B0604020202020204" pitchFamily="34" charset="0"/>
              </a:rPr>
              <a:t>。</a:t>
            </a:r>
          </a:p>
        </p:txBody>
      </p:sp>
      <p:sp>
        <p:nvSpPr>
          <p:cNvPr id="9" name="TextBox 4"/>
          <p:cNvSpPr txBox="1"/>
          <p:nvPr/>
        </p:nvSpPr>
        <p:spPr>
          <a:xfrm>
            <a:off x="1437447" y="347333"/>
            <a:ext cx="4852610" cy="523220"/>
          </a:xfrm>
          <a:prstGeom prst="rect">
            <a:avLst/>
          </a:prstGeom>
          <a:noFill/>
        </p:spPr>
        <p:txBody>
          <a:bodyPr wrap="none" lIns="91440" tIns="45720" rIns="91440" bIns="45720" rtlCol="0">
            <a:spAutoFit/>
          </a:bodyPr>
          <a:lstStyle/>
          <a:p>
            <a:r>
              <a:rPr lang="zh-CN" altLang="en-US" sz="2800" b="1">
                <a:solidFill>
                  <a:srgbClr val="FF0000"/>
                </a:solidFill>
                <a:latin typeface="Arial" panose="020B0604020202020204" pitchFamily="34" charset="0"/>
                <a:ea typeface="微软雅黑" panose="020B0503020204020204" charset="-122"/>
                <a:sym typeface="Arial" panose="020B0604020202020204" pitchFamily="34" charset="0"/>
              </a:rPr>
              <a:t>建设取得过去工作和历史变革</a:t>
            </a:r>
          </a:p>
        </p:txBody>
      </p:sp>
      <p:pic>
        <p:nvPicPr>
          <p:cNvPr id="10" name="Picture 3" descr="C:\Users\Administrator\Desktop\2.png"/>
          <p:cNvPicPr>
            <a:picLocks noChangeAspect="1" noChangeArrowheads="1"/>
          </p:cNvPicPr>
          <p:nvPr/>
        </p:nvPicPr>
        <p:blipFill>
          <a:blip r:embed="rId3"/>
          <a:stretch>
            <a:fillRect/>
          </a:stretch>
        </p:blipFill>
        <p:spPr bwMode="auto">
          <a:xfrm>
            <a:off x="0" y="5517233"/>
            <a:ext cx="12192000" cy="1340768"/>
          </a:xfrm>
          <a:prstGeom prst="rect">
            <a:avLst/>
          </a:prstGeom>
          <a:noFill/>
          <a:ln w="9525">
            <a:noFill/>
            <a:miter lim="800000"/>
            <a:headEnd/>
            <a:tailEnd/>
          </a:ln>
        </p:spPr>
      </p:pic>
      <p:pic>
        <p:nvPicPr>
          <p:cNvPr id="5" name="Picture 2" descr="E:\我图PPT\00001PNG素材\01党委政府\华丽天安门.png"/>
          <p:cNvPicPr>
            <a:picLocks noChangeAspect="1" noChangeArrowheads="1"/>
          </p:cNvPicPr>
          <p:nvPr/>
        </p:nvPicPr>
        <p:blipFill>
          <a:blip r:embed="rId4"/>
          <a:stretch>
            <a:fillRect/>
          </a:stretch>
        </p:blipFill>
        <p:spPr bwMode="auto">
          <a:xfrm>
            <a:off x="-240704" y="1484784"/>
            <a:ext cx="5087888" cy="4252634"/>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1000"/>
                                        <p:tgtEl>
                                          <p:spTgt spid="10"/>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1082352" y="2374366"/>
            <a:ext cx="9982200" cy="3574914"/>
          </a:xfrm>
          <a:prstGeom prst="roundRect">
            <a:avLst>
              <a:gd name="adj" fmla="val 1018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50000"/>
              </a:lnSpc>
            </a:pPr>
            <a:endParaRPr lang="zh-CN" altLang="en-US"/>
          </a:p>
        </p:txBody>
      </p:sp>
      <p:sp>
        <p:nvSpPr>
          <p:cNvPr id="3" name="文本框 7"/>
          <p:cNvSpPr txBox="1"/>
          <p:nvPr/>
        </p:nvSpPr>
        <p:spPr>
          <a:xfrm>
            <a:off x="3929275" y="1391833"/>
            <a:ext cx="4288353" cy="707886"/>
          </a:xfrm>
          <a:prstGeom prst="rect">
            <a:avLst/>
          </a:prstGeom>
          <a:noFill/>
        </p:spPr>
        <p:txBody>
          <a:bodyPr wrap="none" rtlCol="0">
            <a:spAutoFit/>
          </a:bodyPr>
          <a:lstStyle>
            <a:defPPr>
              <a:defRPr lang="zh-CN"/>
            </a:defPPr>
            <a:lvl1pPr>
              <a:defRPr sz="3200" b="1">
                <a:gradFill>
                  <a:gsLst>
                    <a:gs pos="0">
                      <a:srgbClr val="FF3300"/>
                    </a:gs>
                    <a:gs pos="87000">
                      <a:srgbClr val="C00000"/>
                    </a:gs>
                    <a:gs pos="100000">
                      <a:srgbClr val="FF3300"/>
                    </a:gs>
                  </a:gsLst>
                  <a:lin ang="5400000" scaled="0"/>
                </a:gradFill>
                <a:latin typeface="微软雅黑" panose="020B0503020204020204" pitchFamily="82" charset="2"/>
                <a:ea typeface="微软雅黑" panose="020B0503020204020204" pitchFamily="82" charset="2"/>
              </a:defRPr>
            </a:lvl1pPr>
          </a:lstStyle>
          <a:p>
            <a:r>
              <a:rPr lang="zh-CN" altLang="en-US" sz="4000"/>
              <a:t>加强思想道德建设</a:t>
            </a:r>
          </a:p>
        </p:txBody>
      </p:sp>
      <p:cxnSp>
        <p:nvCxnSpPr>
          <p:cNvPr id="5" name="直接连接符 4"/>
          <p:cNvCxnSpPr/>
          <p:nvPr/>
        </p:nvCxnSpPr>
        <p:spPr>
          <a:xfrm>
            <a:off x="1082352" y="1789591"/>
            <a:ext cx="2301240" cy="0"/>
          </a:xfrm>
          <a:prstGeom prst="line">
            <a:avLst/>
          </a:prstGeom>
          <a:ln>
            <a:solidFill>
              <a:srgbClr val="C00000"/>
            </a:solidFill>
            <a:tailEnd type="ova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9083371" y="1789591"/>
            <a:ext cx="1981181" cy="0"/>
          </a:xfrm>
          <a:prstGeom prst="line">
            <a:avLst/>
          </a:prstGeom>
          <a:ln>
            <a:solidFill>
              <a:srgbClr val="C00000"/>
            </a:solidFill>
            <a:headEnd type="ova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629810" y="3752317"/>
            <a:ext cx="905084" cy="819012"/>
            <a:chOff x="5138057" y="508000"/>
            <a:chExt cx="2020995" cy="1828800"/>
          </a:xfrm>
        </p:grpSpPr>
        <p:sp>
          <p:nvSpPr>
            <p:cNvPr id="8" name="椭圆 7"/>
            <p:cNvSpPr/>
            <p:nvPr/>
          </p:nvSpPr>
          <p:spPr>
            <a:xfrm>
              <a:off x="5138057" y="50800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9" name="文本框 8"/>
            <p:cNvSpPr txBox="1"/>
            <p:nvPr/>
          </p:nvSpPr>
          <p:spPr>
            <a:xfrm>
              <a:off x="5156081" y="632069"/>
              <a:ext cx="2002971" cy="1580663"/>
            </a:xfrm>
            <a:prstGeom prst="rect">
              <a:avLst/>
            </a:prstGeom>
            <a:noFill/>
          </p:spPr>
          <p:txBody>
            <a:bodyPr wrap="square" rtlCol="0">
              <a:spAutoFit/>
            </a:bodyPr>
            <a:lstStyle/>
            <a:p>
              <a:r>
                <a:rPr lang="en-US" altLang="zh-CN" sz="4000" b="1">
                  <a:solidFill>
                    <a:srgbClr val="C00000"/>
                  </a:solidFill>
                  <a:latin typeface="微软雅黑" panose="020B0503020204020204" charset="-122"/>
                  <a:ea typeface="微软雅黑" panose="020B0503020204020204" charset="-122"/>
                </a:rPr>
                <a:t>03</a:t>
              </a:r>
              <a:endParaRPr lang="zh-CN" altLang="en-US" sz="4000" b="1">
                <a:solidFill>
                  <a:srgbClr val="C00000"/>
                </a:solidFill>
                <a:latin typeface="微软雅黑" panose="020B0503020204020204" charset="-122"/>
                <a:ea typeface="微软雅黑" panose="020B0503020204020204" charset="-122"/>
              </a:endParaRPr>
            </a:p>
          </p:txBody>
        </p:sp>
      </p:grpSp>
      <p:sp>
        <p:nvSpPr>
          <p:cNvPr id="10" name="矩形 9"/>
          <p:cNvSpPr/>
          <p:nvPr/>
        </p:nvSpPr>
        <p:spPr>
          <a:xfrm>
            <a:off x="1566224" y="2564904"/>
            <a:ext cx="9138287" cy="3185424"/>
          </a:xfrm>
          <a:prstGeom prst="rect">
            <a:avLst/>
          </a:prstGeom>
        </p:spPr>
        <p:txBody>
          <a:bodyPr wrap="square">
            <a:spAutoFit/>
          </a:bodyPr>
          <a:lstStyle/>
          <a:p>
            <a:pPr algn="just">
              <a:lnSpc>
                <a:spcPct val="150000"/>
              </a:lnSpc>
            </a:pPr>
            <a:r>
              <a:rPr lang="zh-CN" altLang="en-US" sz="1700">
                <a:solidFill>
                  <a:schemeClr val="bg1"/>
                </a:solidFill>
                <a:latin typeface="微软雅黑" panose="020B0503020204020204" charset="-122"/>
                <a:ea typeface="微软雅黑" panose="020B0503020204020204" charset="-122"/>
              </a:rPr>
              <a:t>人民有信仰，国家有力量，民族有希望。要提高人民思想觉悟、道德水准、文明素养，提高全社会文明程度。广泛开展理想信念教育，深化中国特色社会主义和中国梦宣传教育，弘扬民族精神和时代精神，加强爱国主义、集体主义、社会主义教育，引导人们树立正确的历史观、民族观、国家观、文化观。深入实施公民道德建设工程，推进社会公德、职业道德、家庭美德、个人品德建设，激励人们向上向善、孝老爱亲，忠于祖国、忠于人民。加强和改进思想政治工作，深化群众性精神文明创建活动。弘扬科学精神，普及科学知识，开展移风易俗、弘扬时代新风行动，抵制腐朽落后文化侵蚀。推进诚信建设和志愿服务制度化，强化社会责任意识、规则意识、奉献意识。</a:t>
            </a:r>
          </a:p>
        </p:txBody>
      </p:sp>
      <p:sp>
        <p:nvSpPr>
          <p:cNvPr id="11" name="TextBox 4"/>
          <p:cNvSpPr txBox="1"/>
          <p:nvPr/>
        </p:nvSpPr>
        <p:spPr>
          <a:xfrm>
            <a:off x="1420609" y="318031"/>
            <a:ext cx="5057795" cy="400110"/>
          </a:xfrm>
          <a:prstGeom prst="rect">
            <a:avLst/>
          </a:prstGeom>
          <a:noFill/>
        </p:spPr>
        <p:txBody>
          <a:bodyPr wrap="none" lIns="91440" tIns="45720" rIns="91440" bIns="45720" rtlCol="0">
            <a:spAutoFit/>
          </a:bodyPr>
          <a:lstStyle/>
          <a:p>
            <a:r>
              <a:rPr lang="zh-CN" altLang="en-US" sz="2000" b="1">
                <a:solidFill>
                  <a:srgbClr val="FF0000"/>
                </a:solidFill>
                <a:latin typeface="Arial" panose="020B0604020202020204" pitchFamily="34" charset="0"/>
                <a:ea typeface="微软雅黑" panose="020B0503020204020204" charset="-122"/>
                <a:sym typeface="Arial" panose="020B0604020202020204" pitchFamily="34" charset="0"/>
              </a:rPr>
              <a:t>坚定文化自信，推动社会主义文化繁荣兴盛</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4"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downLeft)">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1082352" y="2374366"/>
            <a:ext cx="9982200" cy="3574914"/>
          </a:xfrm>
          <a:prstGeom prst="roundRect">
            <a:avLst>
              <a:gd name="adj" fmla="val 1018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50000"/>
              </a:lnSpc>
            </a:pPr>
            <a:endParaRPr lang="zh-CN" altLang="en-US"/>
          </a:p>
        </p:txBody>
      </p:sp>
      <p:sp>
        <p:nvSpPr>
          <p:cNvPr id="3" name="文本框 7"/>
          <p:cNvSpPr txBox="1"/>
          <p:nvPr/>
        </p:nvSpPr>
        <p:spPr>
          <a:xfrm>
            <a:off x="3601037" y="1391833"/>
            <a:ext cx="5314275" cy="707886"/>
          </a:xfrm>
          <a:prstGeom prst="rect">
            <a:avLst/>
          </a:prstGeom>
          <a:noFill/>
        </p:spPr>
        <p:txBody>
          <a:bodyPr wrap="none" rtlCol="0">
            <a:spAutoFit/>
          </a:bodyPr>
          <a:lstStyle>
            <a:defPPr>
              <a:defRPr lang="zh-CN"/>
            </a:defPPr>
            <a:lvl1pPr>
              <a:defRPr sz="3200" b="1">
                <a:gradFill>
                  <a:gsLst>
                    <a:gs pos="0">
                      <a:srgbClr val="FF3300"/>
                    </a:gs>
                    <a:gs pos="87000">
                      <a:srgbClr val="C00000"/>
                    </a:gs>
                    <a:gs pos="100000">
                      <a:srgbClr val="FF3300"/>
                    </a:gs>
                  </a:gsLst>
                  <a:lin ang="5400000" scaled="0"/>
                </a:gradFill>
                <a:latin typeface="微软雅黑" panose="020B0503020204020204" pitchFamily="82" charset="2"/>
                <a:ea typeface="微软雅黑" panose="020B0503020204020204" pitchFamily="82" charset="2"/>
              </a:defRPr>
            </a:lvl1pPr>
          </a:lstStyle>
          <a:p>
            <a:r>
              <a:rPr lang="zh-CN" altLang="en-US" sz="4000"/>
              <a:t>繁荣发展社会主义文艺</a:t>
            </a:r>
          </a:p>
        </p:txBody>
      </p:sp>
      <p:cxnSp>
        <p:nvCxnSpPr>
          <p:cNvPr id="5" name="直接连接符 4"/>
          <p:cNvCxnSpPr/>
          <p:nvPr/>
        </p:nvCxnSpPr>
        <p:spPr>
          <a:xfrm>
            <a:off x="1082352" y="1789591"/>
            <a:ext cx="2301240" cy="0"/>
          </a:xfrm>
          <a:prstGeom prst="line">
            <a:avLst/>
          </a:prstGeom>
          <a:ln>
            <a:solidFill>
              <a:srgbClr val="C00000"/>
            </a:solidFill>
            <a:tailEnd type="ova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9083371" y="1789591"/>
            <a:ext cx="1981181" cy="0"/>
          </a:xfrm>
          <a:prstGeom prst="line">
            <a:avLst/>
          </a:prstGeom>
          <a:ln>
            <a:solidFill>
              <a:srgbClr val="C00000"/>
            </a:solidFill>
            <a:headEnd type="ova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629810" y="3752317"/>
            <a:ext cx="905084" cy="819012"/>
            <a:chOff x="5138057" y="508000"/>
            <a:chExt cx="2020995" cy="1828800"/>
          </a:xfrm>
        </p:grpSpPr>
        <p:sp>
          <p:nvSpPr>
            <p:cNvPr id="8" name="椭圆 7"/>
            <p:cNvSpPr/>
            <p:nvPr/>
          </p:nvSpPr>
          <p:spPr>
            <a:xfrm>
              <a:off x="5138057" y="50800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9" name="文本框 8"/>
            <p:cNvSpPr txBox="1"/>
            <p:nvPr/>
          </p:nvSpPr>
          <p:spPr>
            <a:xfrm>
              <a:off x="5156081" y="632069"/>
              <a:ext cx="2002971" cy="1580663"/>
            </a:xfrm>
            <a:prstGeom prst="rect">
              <a:avLst/>
            </a:prstGeom>
            <a:noFill/>
          </p:spPr>
          <p:txBody>
            <a:bodyPr wrap="square" rtlCol="0">
              <a:spAutoFit/>
            </a:bodyPr>
            <a:lstStyle/>
            <a:p>
              <a:r>
                <a:rPr lang="en-US" altLang="zh-CN" sz="4000" b="1">
                  <a:solidFill>
                    <a:srgbClr val="C00000"/>
                  </a:solidFill>
                  <a:latin typeface="微软雅黑" panose="020B0503020204020204" charset="-122"/>
                  <a:ea typeface="微软雅黑" panose="020B0503020204020204" charset="-122"/>
                </a:rPr>
                <a:t>04</a:t>
              </a:r>
              <a:endParaRPr lang="zh-CN" altLang="en-US" sz="4000" b="1">
                <a:solidFill>
                  <a:srgbClr val="C00000"/>
                </a:solidFill>
                <a:latin typeface="微软雅黑" panose="020B0503020204020204" charset="-122"/>
                <a:ea typeface="微软雅黑" panose="020B0503020204020204" charset="-122"/>
              </a:endParaRPr>
            </a:p>
          </p:txBody>
        </p:sp>
      </p:grpSp>
      <p:sp>
        <p:nvSpPr>
          <p:cNvPr id="10" name="矩形 9"/>
          <p:cNvSpPr/>
          <p:nvPr/>
        </p:nvSpPr>
        <p:spPr>
          <a:xfrm>
            <a:off x="1566224" y="2637276"/>
            <a:ext cx="9138287" cy="2807948"/>
          </a:xfrm>
          <a:prstGeom prst="rect">
            <a:avLst/>
          </a:prstGeom>
        </p:spPr>
        <p:txBody>
          <a:bodyPr wrap="square">
            <a:spAutoFit/>
          </a:bodyPr>
          <a:lstStyle/>
          <a:p>
            <a:pPr algn="just">
              <a:lnSpc>
                <a:spcPct val="150000"/>
              </a:lnSpc>
            </a:pPr>
            <a:r>
              <a:rPr lang="zh-CN" altLang="en-US" sz="2000">
                <a:solidFill>
                  <a:schemeClr val="bg1"/>
                </a:solidFill>
                <a:latin typeface="微软雅黑" panose="020B0503020204020204" charset="-122"/>
                <a:ea typeface="微软雅黑" panose="020B0503020204020204" charset="-122"/>
              </a:rPr>
              <a:t>社会主义文艺是人民的文艺，必须坚持以人民为中心的创作导向，在深入生活、扎根人民中进行无愧于时代的文艺创造。要繁荣文艺创作，坚持思想精深、艺术精湛、制作精良相统一，加强现实题材创作，不断推出讴歌党、讴歌祖国、讴歌人民、讴歌英雄的精品力作。发扬学术民主、艺术民主，提升文艺原创力，推动文艺创新。倡导讲品位、讲格调、讲责任，抵制低俗、庸俗、媚俗。加强文艺队伍建设，造就一大批德艺双馨名家大师，培育一大批高水平创作人才。</a:t>
            </a:r>
          </a:p>
        </p:txBody>
      </p:sp>
      <p:sp>
        <p:nvSpPr>
          <p:cNvPr id="11" name="TextBox 4"/>
          <p:cNvSpPr txBox="1"/>
          <p:nvPr/>
        </p:nvSpPr>
        <p:spPr>
          <a:xfrm>
            <a:off x="1420609" y="318031"/>
            <a:ext cx="5057795" cy="400110"/>
          </a:xfrm>
          <a:prstGeom prst="rect">
            <a:avLst/>
          </a:prstGeom>
          <a:noFill/>
        </p:spPr>
        <p:txBody>
          <a:bodyPr wrap="none" lIns="91440" tIns="45720" rIns="91440" bIns="45720" rtlCol="0">
            <a:spAutoFit/>
          </a:bodyPr>
          <a:lstStyle/>
          <a:p>
            <a:r>
              <a:rPr lang="zh-CN" altLang="en-US" sz="2000" b="1">
                <a:solidFill>
                  <a:srgbClr val="FF0000"/>
                </a:solidFill>
                <a:latin typeface="Arial" panose="020B0604020202020204" pitchFamily="34" charset="0"/>
                <a:ea typeface="微软雅黑" panose="020B0503020204020204" charset="-122"/>
                <a:sym typeface="Arial" panose="020B0604020202020204" pitchFamily="34" charset="0"/>
              </a:rPr>
              <a:t>坚定文化自信，推动社会主义文化繁荣兴盛</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4"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downLeft)">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1082352" y="2374366"/>
            <a:ext cx="9982200" cy="3574914"/>
          </a:xfrm>
          <a:prstGeom prst="roundRect">
            <a:avLst>
              <a:gd name="adj" fmla="val 1018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50000"/>
              </a:lnSpc>
            </a:pPr>
            <a:endParaRPr lang="zh-CN" altLang="en-US"/>
          </a:p>
        </p:txBody>
      </p:sp>
      <p:sp>
        <p:nvSpPr>
          <p:cNvPr id="3" name="文本框 7"/>
          <p:cNvSpPr txBox="1"/>
          <p:nvPr/>
        </p:nvSpPr>
        <p:spPr>
          <a:xfrm>
            <a:off x="3542349" y="1512592"/>
            <a:ext cx="5186035" cy="553998"/>
          </a:xfrm>
          <a:prstGeom prst="rect">
            <a:avLst/>
          </a:prstGeom>
          <a:noFill/>
        </p:spPr>
        <p:txBody>
          <a:bodyPr wrap="none" rtlCol="0">
            <a:spAutoFit/>
          </a:bodyPr>
          <a:lstStyle>
            <a:defPPr>
              <a:defRPr lang="zh-CN"/>
            </a:defPPr>
            <a:lvl1pPr>
              <a:defRPr sz="3200" b="1">
                <a:gradFill>
                  <a:gsLst>
                    <a:gs pos="0">
                      <a:srgbClr val="FF3300"/>
                    </a:gs>
                    <a:gs pos="87000">
                      <a:srgbClr val="C00000"/>
                    </a:gs>
                    <a:gs pos="100000">
                      <a:srgbClr val="FF3300"/>
                    </a:gs>
                  </a:gsLst>
                  <a:lin ang="5400000" scaled="0"/>
                </a:gradFill>
                <a:latin typeface="微软雅黑" panose="020B0503020204020204" pitchFamily="82" charset="2"/>
                <a:ea typeface="微软雅黑" panose="020B0503020204020204" pitchFamily="82" charset="2"/>
              </a:defRPr>
            </a:lvl1pPr>
          </a:lstStyle>
          <a:p>
            <a:r>
              <a:rPr lang="zh-CN" altLang="en-US" sz="3000"/>
              <a:t>推动文化事业和文化产业发展</a:t>
            </a:r>
          </a:p>
        </p:txBody>
      </p:sp>
      <p:cxnSp>
        <p:nvCxnSpPr>
          <p:cNvPr id="5" name="直接连接符 4"/>
          <p:cNvCxnSpPr/>
          <p:nvPr/>
        </p:nvCxnSpPr>
        <p:spPr>
          <a:xfrm>
            <a:off x="1082352" y="1789591"/>
            <a:ext cx="2301240" cy="0"/>
          </a:xfrm>
          <a:prstGeom prst="line">
            <a:avLst/>
          </a:prstGeom>
          <a:ln>
            <a:solidFill>
              <a:srgbClr val="C00000"/>
            </a:solidFill>
            <a:tailEnd type="ova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9083371" y="1789591"/>
            <a:ext cx="1981181" cy="0"/>
          </a:xfrm>
          <a:prstGeom prst="line">
            <a:avLst/>
          </a:prstGeom>
          <a:ln>
            <a:solidFill>
              <a:srgbClr val="C00000"/>
            </a:solidFill>
            <a:headEnd type="ova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629810" y="3752317"/>
            <a:ext cx="905084" cy="819012"/>
            <a:chOff x="5138057" y="508000"/>
            <a:chExt cx="2020995" cy="1828800"/>
          </a:xfrm>
        </p:grpSpPr>
        <p:sp>
          <p:nvSpPr>
            <p:cNvPr id="8" name="椭圆 7"/>
            <p:cNvSpPr/>
            <p:nvPr/>
          </p:nvSpPr>
          <p:spPr>
            <a:xfrm>
              <a:off x="5138057" y="50800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9" name="文本框 8"/>
            <p:cNvSpPr txBox="1"/>
            <p:nvPr/>
          </p:nvSpPr>
          <p:spPr>
            <a:xfrm>
              <a:off x="5156081" y="632069"/>
              <a:ext cx="2002971" cy="1580663"/>
            </a:xfrm>
            <a:prstGeom prst="rect">
              <a:avLst/>
            </a:prstGeom>
            <a:noFill/>
          </p:spPr>
          <p:txBody>
            <a:bodyPr wrap="square" rtlCol="0">
              <a:spAutoFit/>
            </a:bodyPr>
            <a:lstStyle/>
            <a:p>
              <a:r>
                <a:rPr lang="en-US" altLang="zh-CN" sz="4000" b="1">
                  <a:solidFill>
                    <a:srgbClr val="C00000"/>
                  </a:solidFill>
                  <a:latin typeface="微软雅黑" panose="020B0503020204020204" charset="-122"/>
                  <a:ea typeface="微软雅黑" panose="020B0503020204020204" charset="-122"/>
                </a:rPr>
                <a:t>05</a:t>
              </a:r>
              <a:endParaRPr lang="zh-CN" altLang="en-US" sz="4000" b="1">
                <a:solidFill>
                  <a:srgbClr val="C00000"/>
                </a:solidFill>
                <a:latin typeface="微软雅黑" panose="020B0503020204020204" charset="-122"/>
                <a:ea typeface="微软雅黑" panose="020B0503020204020204" charset="-122"/>
              </a:endParaRPr>
            </a:p>
          </p:txBody>
        </p:sp>
      </p:grpSp>
      <p:sp>
        <p:nvSpPr>
          <p:cNvPr id="10" name="矩形 9"/>
          <p:cNvSpPr/>
          <p:nvPr/>
        </p:nvSpPr>
        <p:spPr>
          <a:xfrm>
            <a:off x="1566224" y="2637276"/>
            <a:ext cx="9138287" cy="2951898"/>
          </a:xfrm>
          <a:prstGeom prst="rect">
            <a:avLst/>
          </a:prstGeom>
        </p:spPr>
        <p:txBody>
          <a:bodyPr wrap="square">
            <a:spAutoFit/>
          </a:bodyPr>
          <a:lstStyle/>
          <a:p>
            <a:pPr algn="just">
              <a:lnSpc>
                <a:spcPct val="150000"/>
              </a:lnSpc>
            </a:pPr>
            <a:r>
              <a:rPr lang="zh-CN" altLang="en-US" sz="1800">
                <a:solidFill>
                  <a:schemeClr val="bg1"/>
                </a:solidFill>
                <a:latin typeface="微软雅黑" panose="020B0503020204020204" charset="-122"/>
                <a:ea typeface="微软雅黑" panose="020B0503020204020204" charset="-122"/>
              </a:rPr>
              <a:t>满足人民过上美好生活的新期待，必须提供丰富的精神食粮。要深化文化体制改革，完善文化管理体制，加快构建把社会效益放在首位、社会效益和经济效益相统一的体制机制。完善公共文化服务体系，深入实施文化惠民工程，丰富群众性文化活动。加强文物保护利用和文化遗产保护传承。健全现代文化产业体系和市场体系，创新生产经营机制，完善文化经济政策，培育新型文化业态。广泛开展全民健身活动，加快推进体育强国建设，筹办好北京冬奥会、冬残奥会。加强中外人文交流，以我为主、兼收并蓄。推进国际传播能力建设，讲好中国故事，展现真实、立体、全面的中国，提高国家文化软实力。</a:t>
            </a:r>
          </a:p>
        </p:txBody>
      </p:sp>
      <p:sp>
        <p:nvSpPr>
          <p:cNvPr id="11" name="TextBox 4"/>
          <p:cNvSpPr txBox="1"/>
          <p:nvPr/>
        </p:nvSpPr>
        <p:spPr>
          <a:xfrm>
            <a:off x="1420609" y="318031"/>
            <a:ext cx="5057795" cy="400110"/>
          </a:xfrm>
          <a:prstGeom prst="rect">
            <a:avLst/>
          </a:prstGeom>
          <a:noFill/>
        </p:spPr>
        <p:txBody>
          <a:bodyPr wrap="none" lIns="91440" tIns="45720" rIns="91440" bIns="45720" rtlCol="0">
            <a:spAutoFit/>
          </a:bodyPr>
          <a:lstStyle/>
          <a:p>
            <a:r>
              <a:rPr lang="zh-CN" altLang="en-US" sz="2000" b="1">
                <a:solidFill>
                  <a:srgbClr val="FF0000"/>
                </a:solidFill>
                <a:latin typeface="Arial" panose="020B0604020202020204" pitchFamily="34" charset="0"/>
                <a:ea typeface="微软雅黑" panose="020B0503020204020204" charset="-122"/>
                <a:sym typeface="Arial" panose="020B0604020202020204" pitchFamily="34" charset="0"/>
              </a:rPr>
              <a:t>坚定文化自信，推动社会主义文化繁荣兴盛</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4"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downLeft)">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55440" y="2060848"/>
            <a:ext cx="10311215" cy="3625167"/>
          </a:xfrm>
          <a:prstGeom prst="rect">
            <a:avLst/>
          </a:prstGeom>
          <a:solidFill>
            <a:srgbClr val="C00000">
              <a:alpha val="84000"/>
            </a:srgb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 name="矩形 2"/>
          <p:cNvSpPr/>
          <p:nvPr/>
        </p:nvSpPr>
        <p:spPr>
          <a:xfrm>
            <a:off x="1343472" y="2636912"/>
            <a:ext cx="9394663" cy="2054409"/>
          </a:xfrm>
          <a:prstGeom prst="rect">
            <a:avLst/>
          </a:prstGeom>
        </p:spPr>
        <p:txBody>
          <a:bodyPr wrap="square">
            <a:spAutoFit/>
          </a:bodyPr>
          <a:lstStyle/>
          <a:p>
            <a:pPr algn="just">
              <a:lnSpc>
                <a:spcPct val="150000"/>
              </a:lnSpc>
            </a:pPr>
            <a:r>
              <a:rPr lang="zh-CN" altLang="en-US" sz="1700">
                <a:solidFill>
                  <a:schemeClr val="bg1"/>
                </a:solidFill>
                <a:latin typeface="Arial" panose="020B0604020202020204" pitchFamily="34" charset="0"/>
                <a:ea typeface="微软雅黑" panose="020B0503020204020204" charset="-122"/>
                <a:sym typeface="Arial" panose="020B0604020202020204" pitchFamily="34" charset="0"/>
              </a:rPr>
              <a:t>青年兴则国家兴，青年强则国家强。青年一代有理想、有本领、有担当，国家就有前途，民族就有希望。中国梦是历史的、现实的，也是未来的；是我们这一代的，更是青年一代的。中华民族伟大复兴的中国梦终将在一代代青年的接力奋斗中变为现实。全党要关心和爱护青年，为他们实现人生出彩搭建舞台。广大青年要坚定理想信念，志存高远，脚踏实地，勇做时代的弄潮儿，在实现中国梦的生动实践中放飞青春梦想，在为人民利益的不懈奋斗中书写人生华章！</a:t>
            </a:r>
            <a:endParaRPr lang="zh-CN" altLang="en-US" sz="1700" b="1">
              <a:solidFill>
                <a:srgbClr val="FFFF00"/>
              </a:solidFill>
              <a:latin typeface="Arial" panose="020B0604020202020204" pitchFamily="34" charset="0"/>
              <a:ea typeface="微软雅黑" panose="020B0503020204020204" charset="-122"/>
              <a:sym typeface="Arial" panose="020B0604020202020204" pitchFamily="34" charset="0"/>
            </a:endParaRPr>
          </a:p>
        </p:txBody>
      </p:sp>
      <p:sp>
        <p:nvSpPr>
          <p:cNvPr id="5" name="TextBox 4"/>
          <p:cNvSpPr txBox="1"/>
          <p:nvPr/>
        </p:nvSpPr>
        <p:spPr>
          <a:xfrm>
            <a:off x="1487488" y="256600"/>
            <a:ext cx="768159" cy="400110"/>
          </a:xfrm>
          <a:prstGeom prst="rect">
            <a:avLst/>
          </a:prstGeom>
          <a:noFill/>
        </p:spPr>
        <p:txBody>
          <a:bodyPr wrap="none" lIns="91440" tIns="45720" rIns="91440" bIns="45720" rtlCol="0">
            <a:spAutoFit/>
          </a:bodyPr>
          <a:lstStyle/>
          <a:p>
            <a:r>
              <a:rPr lang="zh-CN" altLang="en-US" sz="2000" b="1">
                <a:solidFill>
                  <a:srgbClr val="FF0000"/>
                </a:solidFill>
                <a:latin typeface="Arial" panose="020B0604020202020204" pitchFamily="34" charset="0"/>
                <a:ea typeface="微软雅黑" panose="020B0503020204020204" charset="-122"/>
                <a:sym typeface="Arial" panose="020B0604020202020204" pitchFamily="34" charset="0"/>
              </a:rPr>
              <a:t>结 语</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iterate type="lt">
                                    <p:tmAbs val="40"/>
                                  </p:iterate>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9"/>
          <p:cNvSpPr txBox="1"/>
          <p:nvPr/>
        </p:nvSpPr>
        <p:spPr>
          <a:xfrm>
            <a:off x="3489198" y="3140968"/>
            <a:ext cx="5481891" cy="1569606"/>
          </a:xfrm>
          <a:prstGeom prst="rect">
            <a:avLst/>
          </a:prstGeom>
          <a:noFill/>
        </p:spPr>
        <p:txBody>
          <a:bodyPr wrap="square" lIns="91388" tIns="45693" rIns="91388" bIns="45693" rtlCol="0">
            <a:spAutoFit/>
          </a:bodyPr>
          <a:lstStyle/>
          <a:p>
            <a:pPr>
              <a:defRPr/>
            </a:pPr>
            <a:r>
              <a:rPr lang="zh-CN" altLang="en-US" sz="9600" b="1">
                <a:solidFill>
                  <a:srgbClr val="C00000"/>
                </a:solidFill>
                <a:latin typeface="微软雅黑" panose="020B0503020204020204" charset="-122"/>
                <a:ea typeface="微软雅黑" panose="020B0503020204020204" charset="-122"/>
                <a:cs typeface="+mn-ea"/>
                <a:sym typeface="+mn-lt"/>
              </a:rPr>
              <a:t>谢谢聆听</a:t>
            </a:r>
          </a:p>
        </p:txBody>
      </p:sp>
      <p:pic>
        <p:nvPicPr>
          <p:cNvPr id="7" name="图片 6"/>
          <p:cNvPicPr>
            <a:picLocks noChangeAspect="1"/>
          </p:cNvPicPr>
          <p:nvPr/>
        </p:nvPicPr>
        <p:blipFill>
          <a:blip r:embed="rId3"/>
          <a:stretch>
            <a:fillRect/>
          </a:stretch>
        </p:blipFill>
        <p:spPr bwMode="auto">
          <a:xfrm>
            <a:off x="4439816" y="620688"/>
            <a:ext cx="2989177" cy="2304256"/>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4"/>
                                        </p:tgtEl>
                                        <p:attrNameLst>
                                          <p:attrName>style.visibility</p:attrName>
                                        </p:attrNameLst>
                                      </p:cBhvr>
                                      <p:to>
                                        <p:strVal val="visible"/>
                                      </p:to>
                                    </p:set>
                                    <p:anim calcmode="lin" valueType="num">
                                      <p:cBhvr>
                                        <p:cTn id="7" dur="500" fill="hold"/>
                                        <p:tgtEl>
                                          <p:spTgt spid="10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4"/>
                                        </p:tgtEl>
                                        <p:attrNameLst>
                                          <p:attrName>ppt_y</p:attrName>
                                        </p:attrNameLst>
                                      </p:cBhvr>
                                      <p:tavLst>
                                        <p:tav tm="0">
                                          <p:val>
                                            <p:strVal val="#ppt_y"/>
                                          </p:val>
                                        </p:tav>
                                        <p:tav tm="100000">
                                          <p:val>
                                            <p:strVal val="#ppt_y"/>
                                          </p:val>
                                        </p:tav>
                                      </p:tavLst>
                                    </p:anim>
                                    <p:anim calcmode="lin" valueType="num">
                                      <p:cBhvr>
                                        <p:cTn id="9" dur="500" fill="hold"/>
                                        <p:tgtEl>
                                          <p:spTgt spid="10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4"/>
                                        </p:tgtEl>
                                      </p:cBhvr>
                                    </p:animEffect>
                                  </p:childTnLst>
                                </p:cTn>
                              </p:par>
                            </p:childTnLst>
                          </p:cTn>
                        </p:par>
                        <p:par>
                          <p:cTn id="12" fill="hold">
                            <p:stCondLst>
                              <p:cond delay="649"/>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655840" y="1916832"/>
            <a:ext cx="7344816" cy="3508653"/>
          </a:xfrm>
          <a:prstGeom prst="rect">
            <a:avLst/>
          </a:prstGeom>
          <a:ln>
            <a:solidFill>
              <a:srgbClr val="C00000"/>
            </a:solidFill>
          </a:ln>
        </p:spPr>
        <p:txBody>
          <a:bodyPr wrap="square">
            <a:spAutoFit/>
          </a:bodyPr>
          <a:lstStyle/>
          <a:p>
            <a:pPr algn="just">
              <a:lnSpc>
                <a:spcPct val="150000"/>
              </a:lnSpc>
              <a:spcBef>
                <a:spcPct val="0"/>
              </a:spcBef>
            </a:pPr>
            <a:r>
              <a:rPr lang="zh-CN" altLang="en-US" b="1" kern="0">
                <a:solidFill>
                  <a:srgbClr val="C00000"/>
                </a:solidFill>
                <a:latin typeface="微软雅黑" panose="020B0503020204020204" charset="-122"/>
                <a:ea typeface="微软雅黑" panose="020B0503020204020204" charset="-122"/>
                <a:sym typeface="Arial" panose="020B0604020202020204" pitchFamily="34" charset="0"/>
              </a:rPr>
              <a:t>蹄疾步稳推进全面深化改革，坚决破除各方面体制机制弊端</a:t>
            </a:r>
            <a:r>
              <a:rPr lang="zh-CN" altLang="en-US" sz="2000" kern="0">
                <a:latin typeface="微软雅黑" panose="020B0503020204020204" charset="-122"/>
                <a:ea typeface="微软雅黑" panose="020B0503020204020204" charset="-122"/>
                <a:sym typeface="Arial" panose="020B0604020202020204" pitchFamily="34" charset="0"/>
              </a:rPr>
              <a:t>。改革全面发力、多点突破、纵深推进，着力增强改革系统性、整体性、协同性，压茬拓展改革广度和深度，推出一千五百多项改革举措，重要领域和关键环节改革取得突破性进展，主要领域改革主体框架基本确立。中国特色社会主义制度更加完善，国家治理体系和治理能力现代化水平明显提高，全社会发展活力和创新活力明显增强。</a:t>
            </a:r>
          </a:p>
        </p:txBody>
      </p:sp>
      <p:sp>
        <p:nvSpPr>
          <p:cNvPr id="9" name="TextBox 4"/>
          <p:cNvSpPr txBox="1"/>
          <p:nvPr/>
        </p:nvSpPr>
        <p:spPr>
          <a:xfrm>
            <a:off x="1437447" y="347333"/>
            <a:ext cx="4852610" cy="523220"/>
          </a:xfrm>
          <a:prstGeom prst="rect">
            <a:avLst/>
          </a:prstGeom>
          <a:noFill/>
        </p:spPr>
        <p:txBody>
          <a:bodyPr wrap="none" lIns="91440" tIns="45720" rIns="91440" bIns="45720" rtlCol="0">
            <a:spAutoFit/>
          </a:bodyPr>
          <a:lstStyle/>
          <a:p>
            <a:r>
              <a:rPr lang="zh-CN" altLang="en-US" sz="2800" b="1">
                <a:solidFill>
                  <a:srgbClr val="FF0000"/>
                </a:solidFill>
                <a:latin typeface="Arial" panose="020B0604020202020204" pitchFamily="34" charset="0"/>
                <a:ea typeface="微软雅黑" panose="020B0503020204020204" charset="-122"/>
                <a:sym typeface="Arial" panose="020B0604020202020204" pitchFamily="34" charset="0"/>
              </a:rPr>
              <a:t>建设取得过去工作和历史变革</a:t>
            </a:r>
          </a:p>
        </p:txBody>
      </p:sp>
      <p:pic>
        <p:nvPicPr>
          <p:cNvPr id="6" name="Picture 3" descr="C:\Users\Administrator\Desktop\2.png"/>
          <p:cNvPicPr>
            <a:picLocks noChangeAspect="1" noChangeArrowheads="1"/>
          </p:cNvPicPr>
          <p:nvPr/>
        </p:nvPicPr>
        <p:blipFill>
          <a:blip r:embed="rId3"/>
          <a:stretch>
            <a:fillRect/>
          </a:stretch>
        </p:blipFill>
        <p:spPr bwMode="auto">
          <a:xfrm>
            <a:off x="0" y="5517233"/>
            <a:ext cx="12192000" cy="1340768"/>
          </a:xfrm>
          <a:prstGeom prst="rect">
            <a:avLst/>
          </a:prstGeom>
          <a:noFill/>
          <a:ln w="9525">
            <a:noFill/>
            <a:miter lim="800000"/>
            <a:headEnd/>
            <a:tailEnd/>
          </a:ln>
        </p:spPr>
      </p:pic>
      <p:pic>
        <p:nvPicPr>
          <p:cNvPr id="5" name="Picture 2" descr="E:\我图PPT\00001PNG素材\01党委政府\华丽天安门.png"/>
          <p:cNvPicPr>
            <a:picLocks noChangeAspect="1" noChangeArrowheads="1"/>
          </p:cNvPicPr>
          <p:nvPr/>
        </p:nvPicPr>
        <p:blipFill>
          <a:blip r:embed="rId4"/>
          <a:stretch>
            <a:fillRect/>
          </a:stretch>
        </p:blipFill>
        <p:spPr bwMode="auto">
          <a:xfrm>
            <a:off x="-312712" y="1052736"/>
            <a:ext cx="5087888" cy="4252634"/>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1000"/>
                                        <p:tgtEl>
                                          <p:spTgt spid="6"/>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583832" y="1916832"/>
            <a:ext cx="7296811" cy="3616503"/>
          </a:xfrm>
          <a:prstGeom prst="rect">
            <a:avLst/>
          </a:prstGeom>
          <a:ln>
            <a:solidFill>
              <a:srgbClr val="C00000"/>
            </a:solidFill>
          </a:ln>
        </p:spPr>
        <p:txBody>
          <a:bodyPr wrap="square">
            <a:spAutoFit/>
          </a:bodyPr>
          <a:lstStyle/>
          <a:p>
            <a:pPr algn="just">
              <a:lnSpc>
                <a:spcPct val="150000"/>
              </a:lnSpc>
              <a:spcBef>
                <a:spcPct val="0"/>
              </a:spcBef>
            </a:pPr>
            <a:r>
              <a:rPr lang="zh-CN" altLang="en-US" sz="1600" kern="0">
                <a:latin typeface="Arial" panose="020B0604020202020204" pitchFamily="34" charset="0"/>
                <a:ea typeface="微软雅黑" panose="020B0503020204020204" charset="-122"/>
                <a:sym typeface="Arial" panose="020B0604020202020204" pitchFamily="34" charset="0"/>
              </a:rPr>
              <a:t>积极发展社会主义民主政治，推进全面依法治国，党的领导、人民当家作主、依法治国有机统一的制度建设全面加强，党的领导体制机制不断完善，社会主义民主不断发展，党内民主更加广泛，社会主义协商民主全面展开，爱国统一战线巩固发展，民族宗教工作创新推进。科学立法、严格执法、公正司法、全民守法深入推进，法治国家、法治政府、法治社会建设相互促进，中国特色社会主义法治体系日益完善，全社会法治观念明显增强。</a:t>
            </a:r>
            <a:r>
              <a:rPr lang="zh-CN" altLang="en-US" sz="2000" b="1" kern="0">
                <a:solidFill>
                  <a:srgbClr val="C00000"/>
                </a:solidFill>
                <a:latin typeface="Arial" panose="020B0604020202020204" pitchFamily="34" charset="0"/>
                <a:ea typeface="微软雅黑" panose="020B0503020204020204" charset="-122"/>
                <a:sym typeface="Arial" panose="020B0604020202020204" pitchFamily="34" charset="0"/>
              </a:rPr>
              <a:t>国家监察体制改革试点取得实效，行政体制改革、司法体制改革、权力运行制约和监督体系建设有效实施。</a:t>
            </a:r>
          </a:p>
          <a:p>
            <a:pPr indent="423545" defTabSz="1219200" eaLnBrk="0" fontAlgn="base" hangingPunct="0">
              <a:lnSpc>
                <a:spcPct val="150000"/>
              </a:lnSpc>
              <a:spcBef>
                <a:spcPct val="0"/>
              </a:spcBef>
              <a:spcAft>
                <a:spcPct val="0"/>
              </a:spcAft>
            </a:pPr>
            <a:endParaRPr lang="zh-CN" altLang="en-US" sz="1265">
              <a:solidFill>
                <a:schemeClr val="tx1">
                  <a:lumMod val="85000"/>
                  <a:lumOff val="15000"/>
                </a:schemeClr>
              </a:solidFill>
              <a:latin typeface="微软雅黑" panose="020B0503020204020204" charset="-122"/>
              <a:ea typeface="微软雅黑" panose="020B0503020204020204" charset="-122"/>
              <a:cs typeface="Arial" panose="020B0604020202020204" pitchFamily="34" charset="0"/>
            </a:endParaRPr>
          </a:p>
        </p:txBody>
      </p:sp>
      <p:sp>
        <p:nvSpPr>
          <p:cNvPr id="9" name="TextBox 4"/>
          <p:cNvSpPr txBox="1"/>
          <p:nvPr/>
        </p:nvSpPr>
        <p:spPr>
          <a:xfrm>
            <a:off x="1437447" y="347333"/>
            <a:ext cx="4852610" cy="523220"/>
          </a:xfrm>
          <a:prstGeom prst="rect">
            <a:avLst/>
          </a:prstGeom>
          <a:noFill/>
        </p:spPr>
        <p:txBody>
          <a:bodyPr wrap="none" lIns="91440" tIns="45720" rIns="91440" bIns="45720" rtlCol="0">
            <a:spAutoFit/>
          </a:bodyPr>
          <a:lstStyle/>
          <a:p>
            <a:r>
              <a:rPr lang="zh-CN" altLang="en-US" sz="2800" b="1">
                <a:solidFill>
                  <a:srgbClr val="FF0000"/>
                </a:solidFill>
                <a:latin typeface="Arial" panose="020B0604020202020204" pitchFamily="34" charset="0"/>
                <a:ea typeface="微软雅黑" panose="020B0503020204020204" charset="-122"/>
                <a:sym typeface="Arial" panose="020B0604020202020204" pitchFamily="34" charset="0"/>
              </a:rPr>
              <a:t>建设取得过去工作和历史变革</a:t>
            </a:r>
          </a:p>
        </p:txBody>
      </p:sp>
      <p:pic>
        <p:nvPicPr>
          <p:cNvPr id="6" name="Picture 3" descr="C:\Users\Administrator\Desktop\2.png"/>
          <p:cNvPicPr>
            <a:picLocks noChangeAspect="1" noChangeArrowheads="1"/>
          </p:cNvPicPr>
          <p:nvPr/>
        </p:nvPicPr>
        <p:blipFill>
          <a:blip r:embed="rId3"/>
          <a:stretch>
            <a:fillRect/>
          </a:stretch>
        </p:blipFill>
        <p:spPr bwMode="auto">
          <a:xfrm>
            <a:off x="0" y="5517233"/>
            <a:ext cx="12192000" cy="1340768"/>
          </a:xfrm>
          <a:prstGeom prst="rect">
            <a:avLst/>
          </a:prstGeom>
          <a:noFill/>
          <a:ln w="9525">
            <a:noFill/>
            <a:miter lim="800000"/>
            <a:headEnd/>
            <a:tailEnd/>
          </a:ln>
        </p:spPr>
      </p:pic>
      <p:pic>
        <p:nvPicPr>
          <p:cNvPr id="5" name="Picture 2" descr="E:\我图PPT\00001PNG素材\01党委政府\华丽天安门.png"/>
          <p:cNvPicPr>
            <a:picLocks noChangeAspect="1" noChangeArrowheads="1"/>
          </p:cNvPicPr>
          <p:nvPr/>
        </p:nvPicPr>
        <p:blipFill>
          <a:blip r:embed="rId4"/>
          <a:stretch>
            <a:fillRect/>
          </a:stretch>
        </p:blipFill>
        <p:spPr bwMode="auto">
          <a:xfrm>
            <a:off x="0" y="980728"/>
            <a:ext cx="5087888" cy="4252634"/>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1000"/>
                                        <p:tgtEl>
                                          <p:spTgt spid="6"/>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NET" val="2.0.50727.5485"/>
  <p:tag name="AS_OS" val="Microsoft Windows NT 6.1.7601 Service Pack 1"/>
  <p:tag name="AS_RELEASE_DATE" val="2018.04.09"/>
  <p:tag name="AS_TITLE" val="Aspose.Slides for .NET 2.0"/>
  <p:tag name="AS_VERSION" val="18.4"/>
  <p:tag name="ISPRING_PRESENTATION_TITLE" val="4"/>
  <p:tag name="ISPRING_RESOURCE_PATHS_HASH_PRESENTER" val="10433e4f3e6ff62cb1e48f18abbc983301e75e0"/>
</p:tagLst>
</file>

<file path=ppt/tags/tag10.xml><?xml version="1.0" encoding="utf-8"?>
<p:tagLst xmlns:a="http://schemas.openxmlformats.org/drawingml/2006/main" xmlns:r="http://schemas.openxmlformats.org/officeDocument/2006/relationships" xmlns:p="http://schemas.openxmlformats.org/presentationml/2006/main">
  <p:tag name="MH" val="20160412204251"/>
  <p:tag name="MH_LIBRARY" val="GRAPHIC"/>
  <p:tag name="MH_ORDER" val="6"/>
  <p:tag name="MH_TYPE" val="Other"/>
</p:tagLst>
</file>

<file path=ppt/tags/tag11.xml><?xml version="1.0" encoding="utf-8"?>
<p:tagLst xmlns:a="http://schemas.openxmlformats.org/drawingml/2006/main" xmlns:r="http://schemas.openxmlformats.org/officeDocument/2006/relationships" xmlns:p="http://schemas.openxmlformats.org/presentationml/2006/main">
  <p:tag name="MH" val="20160412204251"/>
  <p:tag name="MH_LIBRARY" val="GRAPHIC"/>
  <p:tag name="MH_ORDER" val="8"/>
  <p:tag name="MH_TYPE" val="Other"/>
</p:tagLst>
</file>

<file path=ppt/tags/tag2.xml><?xml version="1.0" encoding="utf-8"?>
<p:tagLst xmlns:a="http://schemas.openxmlformats.org/drawingml/2006/main" xmlns:r="http://schemas.openxmlformats.org/officeDocument/2006/relationships" xmlns:p="http://schemas.openxmlformats.org/presentationml/2006/main">
  <p:tag name="MH" val="20160412204251"/>
  <p:tag name="MH_LIBRARY" val="GRAPHIC"/>
  <p:tag name="MH_ORDER" val="1"/>
  <p:tag name="MH_TYPE" val="Title"/>
</p:tagLst>
</file>

<file path=ppt/tags/tag3.xml><?xml version="1.0" encoding="utf-8"?>
<p:tagLst xmlns:a="http://schemas.openxmlformats.org/drawingml/2006/main" xmlns:r="http://schemas.openxmlformats.org/officeDocument/2006/relationships" xmlns:p="http://schemas.openxmlformats.org/presentationml/2006/main">
  <p:tag name="MH" val="20160412204251"/>
  <p:tag name="MH_LIBRARY" val="GRAPHIC"/>
  <p:tag name="MH_ORDER" val="1"/>
  <p:tag name="MH_TYPE" val="SubTitle"/>
</p:tagLst>
</file>

<file path=ppt/tags/tag4.xml><?xml version="1.0" encoding="utf-8"?>
<p:tagLst xmlns:a="http://schemas.openxmlformats.org/drawingml/2006/main" xmlns:r="http://schemas.openxmlformats.org/officeDocument/2006/relationships" xmlns:p="http://schemas.openxmlformats.org/presentationml/2006/main">
  <p:tag name="MH" val="20160412204251"/>
  <p:tag name="MH_LIBRARY" val="GRAPHIC"/>
  <p:tag name="MH_ORDER" val="1"/>
  <p:tag name="MH_TYPE" val="SubTitle"/>
</p:tagLst>
</file>

<file path=ppt/tags/tag5.xml><?xml version="1.0" encoding="utf-8"?>
<p:tagLst xmlns:a="http://schemas.openxmlformats.org/drawingml/2006/main" xmlns:r="http://schemas.openxmlformats.org/officeDocument/2006/relationships" xmlns:p="http://schemas.openxmlformats.org/presentationml/2006/main">
  <p:tag name="MH" val="20160412204251"/>
  <p:tag name="MH_LIBRARY" val="GRAPHIC"/>
  <p:tag name="MH_ORDER" val="1"/>
  <p:tag name="MH_TYPE" val="SubTitle"/>
</p:tagLst>
</file>

<file path=ppt/tags/tag6.xml><?xml version="1.0" encoding="utf-8"?>
<p:tagLst xmlns:a="http://schemas.openxmlformats.org/drawingml/2006/main" xmlns:r="http://schemas.openxmlformats.org/officeDocument/2006/relationships" xmlns:p="http://schemas.openxmlformats.org/presentationml/2006/main">
  <p:tag name="MH" val="20160412204251"/>
  <p:tag name="MH_LIBRARY" val="GRAPHIC"/>
  <p:tag name="MH_ORDER" val="1"/>
  <p:tag name="MH_TYPE" val="Other"/>
</p:tagLst>
</file>

<file path=ppt/tags/tag7.xml><?xml version="1.0" encoding="utf-8"?>
<p:tagLst xmlns:a="http://schemas.openxmlformats.org/drawingml/2006/main" xmlns:r="http://schemas.openxmlformats.org/officeDocument/2006/relationships" xmlns:p="http://schemas.openxmlformats.org/presentationml/2006/main">
  <p:tag name="MH" val="20160412204251"/>
  <p:tag name="MH_LIBRARY" val="GRAPHIC"/>
  <p:tag name="MH_ORDER" val="2"/>
  <p:tag name="MH_TYPE" val="Other"/>
</p:tagLst>
</file>

<file path=ppt/tags/tag8.xml><?xml version="1.0" encoding="utf-8"?>
<p:tagLst xmlns:a="http://schemas.openxmlformats.org/drawingml/2006/main" xmlns:r="http://schemas.openxmlformats.org/officeDocument/2006/relationships" xmlns:p="http://schemas.openxmlformats.org/presentationml/2006/main">
  <p:tag name="MH" val="20160412204251"/>
  <p:tag name="MH_LIBRARY" val="GRAPHIC"/>
  <p:tag name="MH_ORDER" val="3"/>
  <p:tag name="MH_TYPE" val="Other"/>
</p:tagLst>
</file>

<file path=ppt/tags/tag9.xml><?xml version="1.0" encoding="utf-8"?>
<p:tagLst xmlns:a="http://schemas.openxmlformats.org/drawingml/2006/main" xmlns:r="http://schemas.openxmlformats.org/officeDocument/2006/relationships" xmlns:p="http://schemas.openxmlformats.org/presentationml/2006/main">
  <p:tag name="MH" val="20160412204251"/>
  <p:tag name="MH_LIBRARY" val="GRAPHIC"/>
  <p:tag name="MH_ORDER" val="4"/>
  <p:tag name="MH_TYPE" val="Other"/>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10570</Words>
  <Application>Microsoft Office PowerPoint</Application>
  <PresentationFormat>宽屏</PresentationFormat>
  <Paragraphs>363</Paragraphs>
  <Slides>74</Slides>
  <Notes>74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74</vt:i4>
      </vt:variant>
    </vt:vector>
  </HeadingPairs>
  <TitlesOfParts>
    <vt:vector size="83" baseType="lpstr">
      <vt:lpstr>Ping Hei</vt:lpstr>
      <vt:lpstr>华文新魏</vt:lpstr>
      <vt:lpstr>宋体</vt:lpstr>
      <vt:lpstr>微软雅黑</vt:lpstr>
      <vt:lpstr>Arial</vt:lpstr>
      <vt:lpstr>Calibri</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风云办公</Manager>
  <Company>上海剑姬网络科技有限公司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subject>shop143686550.taobao.com</dc:subject>
  <dc:creator>风云办公</dc:creator>
  <cp:keywords>风云办公</cp:keywords>
  <dc:description>风云办公 http://www.ppt118.com</dc:description>
  <cp:lastModifiedBy>天 下</cp:lastModifiedBy>
  <cp:revision>24</cp:revision>
  <dcterms:created xsi:type="dcterms:W3CDTF">2016-07-11T07:51:00Z</dcterms:created>
  <dcterms:modified xsi:type="dcterms:W3CDTF">2021-01-05T07:29:41Z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