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724" r:id="rId2"/>
    <p:sldId id="529" r:id="rId3"/>
    <p:sldId id="843" r:id="rId4"/>
    <p:sldId id="790" r:id="rId5"/>
    <p:sldId id="792" r:id="rId6"/>
    <p:sldId id="828" r:id="rId7"/>
    <p:sldId id="826" r:id="rId8"/>
    <p:sldId id="827" r:id="rId9"/>
    <p:sldId id="846" r:id="rId10"/>
    <p:sldId id="797" r:id="rId11"/>
    <p:sldId id="829" r:id="rId12"/>
    <p:sldId id="830" r:id="rId13"/>
    <p:sldId id="831" r:id="rId14"/>
    <p:sldId id="847" r:id="rId15"/>
    <p:sldId id="799" r:id="rId16"/>
    <p:sldId id="832" r:id="rId17"/>
    <p:sldId id="833" r:id="rId18"/>
    <p:sldId id="834" r:id="rId19"/>
    <p:sldId id="835" r:id="rId20"/>
    <p:sldId id="836" r:id="rId21"/>
    <p:sldId id="837" r:id="rId22"/>
    <p:sldId id="848" r:id="rId23"/>
    <p:sldId id="801" r:id="rId24"/>
    <p:sldId id="844" r:id="rId25"/>
    <p:sldId id="845" r:id="rId26"/>
    <p:sldId id="849" r:id="rId27"/>
    <p:sldId id="803" r:id="rId28"/>
    <p:sldId id="841" r:id="rId29"/>
    <p:sldId id="850" r:id="rId30"/>
    <p:sldId id="660" r:id="rId31"/>
    <p:sldId id="779" r:id="rId32"/>
    <p:sldId id="780" r:id="rId33"/>
    <p:sldId id="781" r:id="rId34"/>
    <p:sldId id="782" r:id="rId35"/>
    <p:sldId id="784" r:id="rId36"/>
  </p:sldIdLst>
  <p:sldSz cx="12196763" cy="6858000"/>
  <p:notesSz cx="6858000" cy="9144000"/>
  <p:custDataLst>
    <p:tags r:id="rId3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6314" autoAdjust="0"/>
  </p:normalViewPr>
  <p:slideViewPr>
    <p:cSldViewPr snapToObjects="1">
      <p:cViewPr varScale="1">
        <p:scale>
          <a:sx n="108" d="100"/>
          <a:sy n="108" d="100"/>
        </p:scale>
        <p:origin x="858" y="114"/>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8AB757A0-0D48-492D-BCE0-AE452A67D6FE}" type="datetimeFigureOut">
              <a:rPr lang="zh-CN" altLang="en-US"/>
              <a:t>2021/1/19</a:t>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43494ED5-D662-4B4B-BC97-E55E2CEF262B}"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
        <p:nvSpPr>
          <p:cNvPr id="7172"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8A2B791-F294-4050-9AFA-9A68E8CC97E1}"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10</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11</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12</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13</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7BDE8F9-4B4F-4977-B46F-B878738178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15</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16</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17</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18</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19</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20</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21</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7BDE8F9-4B4F-4977-B46F-B878738178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23</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24</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25</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7BDE8F9-4B4F-4977-B46F-B878738178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27</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28</a:t>
            </a:fld>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
        <p:nvSpPr>
          <p:cNvPr id="7172"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8A2B791-F294-4050-9AFA-9A68E8CC97E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30</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31</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32</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33</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34</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35</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C7BDE8F9-4B4F-4977-B46F-B87873817831}"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5</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6</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7</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8</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
        <p:nvSpPr>
          <p:cNvPr id="9220"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7BDE8F9-4B4F-4977-B46F-B878738178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5"/>
          <p:cNvSpPr>
            <a:spLocks noChangeArrowheads="1"/>
          </p:cNvSpPr>
          <p:nvPr userDrawn="1"/>
        </p:nvSpPr>
        <p:spPr bwMode="auto">
          <a:xfrm>
            <a:off x="0" y="6715125"/>
            <a:ext cx="12196763" cy="142875"/>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13" name="Freeform 7"/>
          <p:cNvSpPr/>
          <p:nvPr userDrawn="1"/>
        </p:nvSpPr>
        <p:spPr bwMode="auto">
          <a:xfrm>
            <a:off x="11660600" y="6249987"/>
            <a:ext cx="438914" cy="433974"/>
          </a:xfrm>
          <a:custGeom>
            <a:avLst/>
            <a:gdLst>
              <a:gd name="T0" fmla="*/ 0 w 684"/>
              <a:gd name="T1" fmla="*/ 727 h 727"/>
              <a:gd name="T2" fmla="*/ 0 w 684"/>
              <a:gd name="T3" fmla="*/ 0 h 727"/>
              <a:gd name="T4" fmla="*/ 342 w 684"/>
              <a:gd name="T5" fmla="*/ 183 h 727"/>
              <a:gd name="T6" fmla="*/ 684 w 684"/>
              <a:gd name="T7" fmla="*/ 0 h 727"/>
              <a:gd name="T8" fmla="*/ 684 w 684"/>
              <a:gd name="T9" fmla="*/ 727 h 727"/>
              <a:gd name="T10" fmla="*/ 0 w 684"/>
              <a:gd name="T11" fmla="*/ 727 h 727"/>
            </a:gdLst>
            <a:ahLst/>
            <a:cxnLst>
              <a:cxn ang="0">
                <a:pos x="T0" y="T1"/>
              </a:cxn>
              <a:cxn ang="0">
                <a:pos x="T2" y="T3"/>
              </a:cxn>
              <a:cxn ang="0">
                <a:pos x="T4" y="T5"/>
              </a:cxn>
              <a:cxn ang="0">
                <a:pos x="T6" y="T7"/>
              </a:cxn>
              <a:cxn ang="0">
                <a:pos x="T8" y="T9"/>
              </a:cxn>
              <a:cxn ang="0">
                <a:pos x="T10" y="T11"/>
              </a:cxn>
            </a:cxnLst>
            <a:rect l="0" t="0" r="r" b="b"/>
            <a:pathLst>
              <a:path w="684" h="727">
                <a:moveTo>
                  <a:pt x="0" y="727"/>
                </a:moveTo>
                <a:lnTo>
                  <a:pt x="0" y="0"/>
                </a:lnTo>
                <a:lnTo>
                  <a:pt x="342" y="183"/>
                </a:lnTo>
                <a:lnTo>
                  <a:pt x="684" y="0"/>
                </a:lnTo>
                <a:lnTo>
                  <a:pt x="684" y="727"/>
                </a:lnTo>
                <a:lnTo>
                  <a:pt x="0" y="72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 name="TextBox 3"/>
          <p:cNvSpPr txBox="1">
            <a:spLocks noChangeArrowheads="1"/>
          </p:cNvSpPr>
          <p:nvPr userDrawn="1"/>
        </p:nvSpPr>
        <p:spPr bwMode="auto">
          <a:xfrm>
            <a:off x="11652963" y="6345407"/>
            <a:ext cx="443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fld id="{147BAE08-4BDD-4DD0-83FF-A4CAB9D57868}" type="slidenum">
              <a:rPr lang="en-US" altLang="zh-CN" sz="1400" smtClean="0">
                <a:solidFill>
                  <a:schemeClr val="accent3"/>
                </a:solidFill>
                <a:latin typeface="+mj-ea"/>
                <a:ea typeface="+mj-ea"/>
              </a:rPr>
              <a:t>‹#›</a:t>
            </a:fld>
            <a:endParaRPr lang="zh-CN" altLang="en-US" sz="1400" dirty="0">
              <a:solidFill>
                <a:schemeClr val="accent3"/>
              </a:solidFill>
              <a:latin typeface="+mj-ea"/>
              <a:ea typeface="+mj-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527" r="1744" b="4386"/>
          <a:stretch>
            <a:fillRect/>
          </a:stretch>
        </p:blipFill>
        <p:spPr>
          <a:xfrm>
            <a:off x="1" y="4256986"/>
            <a:ext cx="12196762" cy="256330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374" y="3640211"/>
            <a:ext cx="5054012" cy="495224"/>
          </a:xfrm>
          <a:prstGeom prst="rect">
            <a:avLst/>
          </a:prstGeom>
        </p:spPr>
      </p:pic>
      <p:sp>
        <p:nvSpPr>
          <p:cNvPr id="26" name="Rectangle 3"/>
          <p:cNvSpPr txBox="1">
            <a:spLocks noChangeArrowheads="1"/>
          </p:cNvSpPr>
          <p:nvPr/>
        </p:nvSpPr>
        <p:spPr bwMode="auto">
          <a:xfrm>
            <a:off x="796554" y="2604081"/>
            <a:ext cx="10603654"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7200" dirty="0"/>
              <a:t>述职述廉述责报告</a:t>
            </a:r>
            <a:endParaRPr lang="zh-CN" altLang="zh-CN" sz="7200" dirty="0"/>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85" y="643129"/>
            <a:ext cx="1451000" cy="1484102"/>
          </a:xfrm>
          <a:prstGeom prst="rect">
            <a:avLst/>
          </a:prstGeom>
        </p:spPr>
      </p:pic>
      <p:sp>
        <p:nvSpPr>
          <p:cNvPr id="30" name="Rectangle 4"/>
          <p:cNvSpPr txBox="1">
            <a:spLocks noChangeArrowheads="1"/>
          </p:cNvSpPr>
          <p:nvPr/>
        </p:nvSpPr>
        <p:spPr bwMode="auto">
          <a:xfrm>
            <a:off x="4093534" y="3704615"/>
            <a:ext cx="3733040"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0">
                <a:solidFill>
                  <a:schemeClr val="bg2"/>
                </a:solidFill>
              </a:rPr>
              <a:t>某某某支部：喜爱</a:t>
            </a:r>
            <a:r>
              <a:rPr lang="en-US" altLang="zh-CN" sz="2400" b="0">
                <a:solidFill>
                  <a:schemeClr val="bg2"/>
                </a:solidFill>
              </a:rPr>
              <a:t>PPT</a:t>
            </a:r>
            <a:endParaRPr lang="zh-CN" altLang="en-US" sz="2400" b="0" dirty="0">
              <a:solidFill>
                <a:schemeClr val="bg2"/>
              </a:solidFill>
            </a:endParaRPr>
          </a:p>
        </p:txBody>
      </p:sp>
      <p:sp>
        <p:nvSpPr>
          <p:cNvPr id="6" name="文本框 5"/>
          <p:cNvSpPr txBox="1"/>
          <p:nvPr/>
        </p:nvSpPr>
        <p:spPr>
          <a:xfrm>
            <a:off x="5108365" y="4355497"/>
            <a:ext cx="1620957" cy="400110"/>
          </a:xfrm>
          <a:prstGeom prst="rect">
            <a:avLst/>
          </a:prstGeom>
          <a:noFill/>
        </p:spPr>
        <p:txBody>
          <a:bodyPr wrap="none" rtlCol="0">
            <a:spAutoFit/>
          </a:bodyPr>
          <a:lstStyle/>
          <a:p>
            <a:r>
              <a:rPr lang="en-US" altLang="zh-CN" sz="2000" dirty="0">
                <a:solidFill>
                  <a:schemeClr val="accent1"/>
                </a:solidFill>
                <a:latin typeface="方正宋三简体" panose="02010601030101010101" pitchFamily="2" charset="-122"/>
                <a:ea typeface="方正宋三简体" panose="02010601030101010101" pitchFamily="2" charset="-122"/>
              </a:rPr>
              <a:t>2020</a:t>
            </a:r>
            <a:r>
              <a:rPr lang="zh-CN" altLang="en-US" sz="2000" dirty="0">
                <a:solidFill>
                  <a:schemeClr val="accent1"/>
                </a:solidFill>
                <a:latin typeface="方正宋三简体" panose="02010601030101010101" pitchFamily="2" charset="-122"/>
                <a:ea typeface="方正宋三简体" panose="02010601030101010101" pitchFamily="2" charset="-122"/>
              </a:rPr>
              <a:t>年</a:t>
            </a:r>
            <a:r>
              <a:rPr lang="en-US" altLang="zh-CN" sz="2000" dirty="0">
                <a:solidFill>
                  <a:schemeClr val="accent1"/>
                </a:solidFill>
                <a:latin typeface="方正宋三简体" panose="02010601030101010101" pitchFamily="2" charset="-122"/>
                <a:ea typeface="方正宋三简体" panose="02010601030101010101" pitchFamily="2" charset="-122"/>
              </a:rPr>
              <a:t>11</a:t>
            </a:r>
            <a:r>
              <a:rPr lang="zh-CN" altLang="en-US" sz="2000" dirty="0">
                <a:solidFill>
                  <a:schemeClr val="accent1"/>
                </a:solidFill>
                <a:latin typeface="方正宋三简体" panose="02010601030101010101" pitchFamily="2" charset="-122"/>
                <a:ea typeface="方正宋三简体" panose="02010601030101010101" pitchFamily="2" charset="-122"/>
              </a:rPr>
              <a:t>月</a:t>
            </a:r>
          </a:p>
        </p:txBody>
      </p:sp>
      <p:sp>
        <p:nvSpPr>
          <p:cNvPr id="13" name="矩形 12"/>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7178">
        <p14:flash/>
      </p:transition>
    </mc:Choice>
    <mc:Fallback xmlns="">
      <p:transition spd="slow" advTm="71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700" fill="hold"/>
                                        <p:tgtEl>
                                          <p:spTgt spid="29"/>
                                        </p:tgtEl>
                                        <p:attrNameLst>
                                          <p:attrName>ppt_w</p:attrName>
                                        </p:attrNameLst>
                                      </p:cBhvr>
                                      <p:tavLst>
                                        <p:tav tm="0">
                                          <p:val>
                                            <p:fltVal val="0"/>
                                          </p:val>
                                        </p:tav>
                                        <p:tav tm="100000">
                                          <p:val>
                                            <p:strVal val="#ppt_w"/>
                                          </p:val>
                                        </p:tav>
                                      </p:tavLst>
                                    </p:anim>
                                    <p:anim calcmode="lin" valueType="num">
                                      <p:cBhvr>
                                        <p:cTn id="16" dur="700" fill="hold"/>
                                        <p:tgtEl>
                                          <p:spTgt spid="29"/>
                                        </p:tgtEl>
                                        <p:attrNameLst>
                                          <p:attrName>ppt_h</p:attrName>
                                        </p:attrNameLst>
                                      </p:cBhvr>
                                      <p:tavLst>
                                        <p:tav tm="0">
                                          <p:val>
                                            <p:fltVal val="0"/>
                                          </p:val>
                                        </p:tav>
                                        <p:tav tm="100000">
                                          <p:val>
                                            <p:strVal val="#ppt_h"/>
                                          </p:val>
                                        </p:tav>
                                      </p:tavLst>
                                    </p:anim>
                                    <p:animEffect transition="in" filter="fade">
                                      <p:cBhvr>
                                        <p:cTn id="17" dur="700"/>
                                        <p:tgtEl>
                                          <p:spTgt spid="29"/>
                                        </p:tgtEl>
                                      </p:cBhvr>
                                    </p:animEffect>
                                  </p:childTnLst>
                                </p:cTn>
                              </p:par>
                              <p:par>
                                <p:cTn id="18" presetID="42" presetClass="path" presetSubtype="0" accel="50000" decel="50000" fill="hold" nodeType="withEffect">
                                  <p:stCondLst>
                                    <p:cond delay="0"/>
                                  </p:stCondLst>
                                  <p:childTnLst>
                                    <p:animMotion origin="layout" path="M -1.21958E-6 2.22222E-6 L -1.21958E-6 0.89977 " pathEditMode="relative" rAng="0" ptsTypes="AA">
                                      <p:cBhvr>
                                        <p:cTn id="19" dur="700" spd="-100000" fill="hold"/>
                                        <p:tgtEl>
                                          <p:spTgt spid="29"/>
                                        </p:tgtEl>
                                        <p:attrNameLst>
                                          <p:attrName>ppt_x</p:attrName>
                                          <p:attrName>ppt_y</p:attrName>
                                        </p:attrNameLst>
                                      </p:cBhvr>
                                      <p:rCtr x="0" y="44977"/>
                                    </p:animMotion>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by="(-#ppt_w*2)" calcmode="lin" valueType="num">
                                      <p:cBhvr rctx="PPT">
                                        <p:cTn id="23" dur="500" autoRev="1" fill="hold">
                                          <p:stCondLst>
                                            <p:cond delay="0"/>
                                          </p:stCondLst>
                                        </p:cTn>
                                        <p:tgtEl>
                                          <p:spTgt spid="26"/>
                                        </p:tgtEl>
                                        <p:attrNameLst>
                                          <p:attrName>ppt_w</p:attrName>
                                        </p:attrNameLst>
                                      </p:cBhvr>
                                    </p:anim>
                                    <p:anim by="(#ppt_w*0.50)" calcmode="lin" valueType="num">
                                      <p:cBhvr>
                                        <p:cTn id="24" dur="500" decel="50000" autoRev="1" fill="hold">
                                          <p:stCondLst>
                                            <p:cond delay="0"/>
                                          </p:stCondLst>
                                        </p:cTn>
                                        <p:tgtEl>
                                          <p:spTgt spid="26"/>
                                        </p:tgtEl>
                                        <p:attrNameLst>
                                          <p:attrName>ppt_x</p:attrName>
                                        </p:attrNameLst>
                                      </p:cBhvr>
                                    </p:anim>
                                    <p:anim from="(-#ppt_h/2)" to="(#ppt_y)" calcmode="lin" valueType="num">
                                      <p:cBhvr>
                                        <p:cTn id="25" dur="1000" fill="hold">
                                          <p:stCondLst>
                                            <p:cond delay="0"/>
                                          </p:stCondLst>
                                        </p:cTn>
                                        <p:tgtEl>
                                          <p:spTgt spid="26"/>
                                        </p:tgtEl>
                                        <p:attrNameLst>
                                          <p:attrName>ppt_y</p:attrName>
                                        </p:attrNameLst>
                                      </p:cBhvr>
                                    </p:anim>
                                    <p:animRot by="21600000">
                                      <p:cBhvr>
                                        <p:cTn id="26" dur="1000" fill="hold">
                                          <p:stCondLst>
                                            <p:cond delay="0"/>
                                          </p:stCondLst>
                                        </p:cTn>
                                        <p:tgtEl>
                                          <p:spTgt spid="26"/>
                                        </p:tgtEl>
                                        <p:attrNameLst>
                                          <p:attrName>r</p:attrName>
                                        </p:attrNameLst>
                                      </p:cBhvr>
                                    </p:animRot>
                                  </p:childTnLst>
                                </p:cTn>
                              </p:par>
                            </p:childTnLst>
                          </p:cTn>
                        </p:par>
                        <p:par>
                          <p:cTn id="27" fill="hold">
                            <p:stCondLst>
                              <p:cond delay="39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p:stCondLst>
                              <p:cond delay="44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4900"/>
                            </p:stCondLst>
                            <p:childTnLst>
                              <p:par>
                                <p:cTn id="36" presetID="3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90"/>
                                          </p:val>
                                        </p:tav>
                                        <p:tav tm="100000">
                                          <p:val>
                                            <p:fltVal val="0"/>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6"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心系群众干实事</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74276" y="1418126"/>
            <a:ext cx="3926773" cy="22088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97651" y="4005064"/>
            <a:ext cx="3883320" cy="218436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839475" y="3627103"/>
            <a:ext cx="2799672" cy="307777"/>
          </a:xfrm>
          <a:prstGeom prst="rect">
            <a:avLst/>
          </a:prstGeom>
          <a:noFill/>
          <a:ln>
            <a:noFill/>
          </a:ln>
        </p:spPr>
        <p:txBody>
          <a:bodyPr wrap="square">
            <a:spAutoFit/>
          </a:bodyPr>
          <a:lstStyle/>
          <a:p>
            <a:pPr algn="ctr" eaLnBrk="0" hangingPunct="0"/>
            <a:r>
              <a:rPr lang="zh-CN" altLang="en-US" sz="1400" dirty="0">
                <a:solidFill>
                  <a:schemeClr val="bg1"/>
                </a:solidFill>
                <a:latin typeface="+mj-ea"/>
                <a:ea typeface="微软雅黑" panose="020B0503020204020204" pitchFamily="34" charset="-122"/>
              </a:rPr>
              <a:t>某某某在基层调研</a:t>
            </a:r>
          </a:p>
        </p:txBody>
      </p:sp>
      <p:sp>
        <p:nvSpPr>
          <p:cNvPr id="9" name="矩形 8"/>
          <p:cNvSpPr/>
          <p:nvPr/>
        </p:nvSpPr>
        <p:spPr>
          <a:xfrm>
            <a:off x="7839475" y="6204049"/>
            <a:ext cx="2799672" cy="307777"/>
          </a:xfrm>
          <a:prstGeom prst="rect">
            <a:avLst/>
          </a:prstGeom>
          <a:noFill/>
          <a:ln>
            <a:noFill/>
          </a:ln>
        </p:spPr>
        <p:txBody>
          <a:bodyPr wrap="square">
            <a:spAutoFit/>
          </a:bodyPr>
          <a:lstStyle/>
          <a:p>
            <a:pPr algn="ctr" eaLnBrk="0" hangingPunct="0"/>
            <a:r>
              <a:rPr lang="zh-CN" altLang="en-US" sz="1400" dirty="0">
                <a:solidFill>
                  <a:schemeClr val="bg1"/>
                </a:solidFill>
                <a:latin typeface="+mj-ea"/>
                <a:ea typeface="微软雅黑" panose="020B0503020204020204" pitchFamily="34" charset="-122"/>
              </a:rPr>
              <a:t>某某某在企业调研</a:t>
            </a:r>
          </a:p>
        </p:txBody>
      </p:sp>
      <p:sp>
        <p:nvSpPr>
          <p:cNvPr id="10" name="矩形 83"/>
          <p:cNvSpPr>
            <a:spLocks noChangeArrowheads="1"/>
          </p:cNvSpPr>
          <p:nvPr/>
        </p:nvSpPr>
        <p:spPr bwMode="auto">
          <a:xfrm>
            <a:off x="986589" y="2743200"/>
            <a:ext cx="5935206" cy="3386591"/>
          </a:xfrm>
          <a:prstGeom prst="rect">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11" name="TextBox 84"/>
          <p:cNvSpPr txBox="1">
            <a:spLocks noChangeArrowheads="1"/>
          </p:cNvSpPr>
          <p:nvPr/>
        </p:nvSpPr>
        <p:spPr bwMode="auto">
          <a:xfrm>
            <a:off x="1180214" y="2866834"/>
            <a:ext cx="55714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indent="457200" eaLnBrk="1"/>
            <a:r>
              <a:rPr lang="zh-CN" altLang="en-US" sz="1800" dirty="0">
                <a:latin typeface="+mj-ea"/>
              </a:rPr>
              <a:t>做为领导干部，就要心系群众，深入群众，造福群众。</a:t>
            </a:r>
            <a:endParaRPr lang="en-US" altLang="zh-CN" sz="1800" dirty="0">
              <a:latin typeface="+mj-ea"/>
            </a:endParaRPr>
          </a:p>
          <a:p>
            <a:pPr indent="457200" eaLnBrk="1"/>
            <a:r>
              <a:rPr lang="zh-CN" altLang="en-US" sz="1800" dirty="0">
                <a:latin typeface="+mj-ea"/>
              </a:rPr>
              <a:t>群众最讲究实际，如果我们光说不干，不为群众办实事，就不能赢得群众信任。在工作中我坚持说一句是一句、句句算数，干一件成一件，件件干成。</a:t>
            </a:r>
            <a:endParaRPr lang="en-US" altLang="zh-CN" sz="1800" dirty="0">
              <a:latin typeface="+mj-ea"/>
            </a:endParaRPr>
          </a:p>
          <a:p>
            <a:pPr indent="457200" eaLnBrk="1"/>
            <a:r>
              <a:rPr lang="zh-CN" altLang="en-US" sz="1800" dirty="0">
                <a:latin typeface="+mj-ea"/>
              </a:rPr>
              <a:t>实实在在的干事，脚踏实地的工作，努力提高和锻炼自己解决复杂问题的能力，适应新形势、新情况开拓创新的能力；求真务实、真抓实干提高效率的能力；贯彻上级政策、全面完成任务的执行能力以及党委班子的整体能力和班子成员之间的协调支持的能力。</a:t>
            </a:r>
          </a:p>
        </p:txBody>
      </p:sp>
      <p:sp>
        <p:nvSpPr>
          <p:cNvPr id="12" name="Freeform 12"/>
          <p:cNvSpPr/>
          <p:nvPr/>
        </p:nvSpPr>
        <p:spPr bwMode="auto">
          <a:xfrm>
            <a:off x="909135" y="266382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2"/>
          <p:cNvSpPr/>
          <p:nvPr/>
        </p:nvSpPr>
        <p:spPr bwMode="auto">
          <a:xfrm flipH="1" flipV="1">
            <a:off x="6493500" y="56517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p:spPr>
        <p:txBody>
          <a:bodyPr/>
          <a:lstStyle/>
          <a:p>
            <a:endParaRPr lang="zh-CN" altLang="en-US"/>
          </a:p>
        </p:txBody>
      </p:sp>
      <p:sp>
        <p:nvSpPr>
          <p:cNvPr id="2" name="矩形 1"/>
          <p:cNvSpPr/>
          <p:nvPr/>
        </p:nvSpPr>
        <p:spPr>
          <a:xfrm>
            <a:off x="1271383" y="1794472"/>
            <a:ext cx="1620957" cy="523220"/>
          </a:xfrm>
          <a:prstGeom prst="rect">
            <a:avLst/>
          </a:prstGeom>
          <a:solidFill>
            <a:schemeClr val="tx1"/>
          </a:solidFill>
        </p:spPr>
        <p:txBody>
          <a:bodyPr wrap="none">
            <a:spAutoFit/>
          </a:bodyPr>
          <a:lstStyle/>
          <a:p>
            <a:r>
              <a:rPr lang="zh-CN" altLang="en-US" sz="2800" b="1" dirty="0">
                <a:solidFill>
                  <a:schemeClr val="bg2"/>
                </a:solidFill>
                <a:latin typeface="+mj-ea"/>
                <a:ea typeface="+mj-ea"/>
              </a:rPr>
              <a:t>心系群众</a:t>
            </a:r>
          </a:p>
        </p:txBody>
      </p:sp>
      <p:sp>
        <p:nvSpPr>
          <p:cNvPr id="15" name="矩形 14"/>
          <p:cNvSpPr/>
          <p:nvPr/>
        </p:nvSpPr>
        <p:spPr>
          <a:xfrm>
            <a:off x="3216830" y="1794472"/>
            <a:ext cx="1620957" cy="523220"/>
          </a:xfrm>
          <a:prstGeom prst="rect">
            <a:avLst/>
          </a:prstGeom>
          <a:solidFill>
            <a:schemeClr val="tx1"/>
          </a:solidFill>
        </p:spPr>
        <p:txBody>
          <a:bodyPr wrap="none">
            <a:spAutoFit/>
          </a:bodyPr>
          <a:lstStyle/>
          <a:p>
            <a:r>
              <a:rPr lang="zh-CN" altLang="en-US" sz="2800" b="1" dirty="0">
                <a:solidFill>
                  <a:schemeClr val="bg2"/>
                </a:solidFill>
                <a:latin typeface="+mj-ea"/>
                <a:ea typeface="+mj-ea"/>
              </a:rPr>
              <a:t>深入群众</a:t>
            </a:r>
          </a:p>
        </p:txBody>
      </p:sp>
      <p:sp>
        <p:nvSpPr>
          <p:cNvPr id="16" name="矩形 15"/>
          <p:cNvSpPr/>
          <p:nvPr/>
        </p:nvSpPr>
        <p:spPr>
          <a:xfrm>
            <a:off x="5162277" y="1794472"/>
            <a:ext cx="1620957" cy="523220"/>
          </a:xfrm>
          <a:prstGeom prst="rect">
            <a:avLst/>
          </a:prstGeom>
          <a:solidFill>
            <a:schemeClr val="tx1"/>
          </a:solidFill>
        </p:spPr>
        <p:txBody>
          <a:bodyPr wrap="none">
            <a:spAutoFit/>
          </a:bodyPr>
          <a:lstStyle/>
          <a:p>
            <a:r>
              <a:rPr lang="zh-CN" altLang="en-US" sz="2800" b="1" dirty="0">
                <a:solidFill>
                  <a:schemeClr val="bg2"/>
                </a:solidFill>
                <a:latin typeface="+mj-ea"/>
                <a:ea typeface="+mj-ea"/>
              </a:rPr>
              <a:t>造福群众</a:t>
            </a:r>
          </a:p>
        </p:txBody>
      </p:sp>
    </p:spTree>
  </p:cSld>
  <p:clrMapOvr>
    <a:masterClrMapping/>
  </p:clrMapOvr>
  <mc:AlternateContent xmlns:mc="http://schemas.openxmlformats.org/markup-compatibility/2006" xmlns:p14="http://schemas.microsoft.com/office/powerpoint/2010/main">
    <mc:Choice Requires="p14">
      <p:transition spd="slow" advTm="5326">
        <p14:prism isInverted="1"/>
      </p:transition>
    </mc:Choice>
    <mc:Fallback xmlns="">
      <p:transition spd="slow" advTm="5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539"/>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2039"/>
                            </p:stCondLst>
                            <p:childTnLst>
                              <p:par>
                                <p:cTn id="40" presetID="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3.61447E-6 -3.33333E-6 L 0.21489 0.20787 " pathEditMode="relative" rAng="0" ptsTypes="AA">
                                      <p:cBhvr>
                                        <p:cTn id="43" dur="500" spd="-99900" fill="hold"/>
                                        <p:tgtEl>
                                          <p:spTgt spid="12"/>
                                        </p:tgtEl>
                                        <p:attrNameLst>
                                          <p:attrName>ppt_x</p:attrName>
                                          <p:attrName>ppt_y</p:attrName>
                                        </p:attrNameLst>
                                      </p:cBhvr>
                                      <p:rCtr x="10738" y="10394"/>
                                    </p:animMotion>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2.79839E-7 -1.48148E-6 L -0.23702 -0.22268 " pathEditMode="relative" rAng="0" ptsTypes="AA">
                                      <p:cBhvr>
                                        <p:cTn id="47" dur="500" spd="-99900" fill="hold"/>
                                        <p:tgtEl>
                                          <p:spTgt spid="13"/>
                                        </p:tgtEl>
                                        <p:attrNameLst>
                                          <p:attrName>ppt_x</p:attrName>
                                          <p:attrName>ppt_y</p:attrName>
                                        </p:attrNameLst>
                                      </p:cBhvr>
                                      <p:rCtr x="-11857" y="-11134"/>
                                    </p:animMotion>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2039"/>
                            </p:stCondLst>
                            <p:childTnLst>
                              <p:par>
                                <p:cTn id="54" presetID="22" presetClass="entr" presetSubtype="1"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2539"/>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anim calcmode="lin" valueType="num">
                                      <p:cBhvr>
                                        <p:cTn id="61" dur="500" fill="hold"/>
                                        <p:tgtEl>
                                          <p:spTgt spid="6"/>
                                        </p:tgtEl>
                                        <p:attrNameLst>
                                          <p:attrName>ppt_x</p:attrName>
                                        </p:attrNameLst>
                                      </p:cBhvr>
                                      <p:tavLst>
                                        <p:tav tm="0">
                                          <p:val>
                                            <p:strVal val="#ppt_x"/>
                                          </p:val>
                                        </p:tav>
                                        <p:tav tm="100000">
                                          <p:val>
                                            <p:strVal val="#ppt_x"/>
                                          </p:val>
                                        </p:tav>
                                      </p:tavLst>
                                    </p:anim>
                                    <p:anim calcmode="lin" valueType="num">
                                      <p:cBhvr>
                                        <p:cTn id="62" dur="500" fill="hold"/>
                                        <p:tgtEl>
                                          <p:spTgt spid="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anim calcmode="lin" valueType="num">
                                      <p:cBhvr>
                                        <p:cTn id="66" dur="500" fill="hold"/>
                                        <p:tgtEl>
                                          <p:spTgt spid="7"/>
                                        </p:tgtEl>
                                        <p:attrNameLst>
                                          <p:attrName>ppt_x</p:attrName>
                                        </p:attrNameLst>
                                      </p:cBhvr>
                                      <p:tavLst>
                                        <p:tav tm="0">
                                          <p:val>
                                            <p:strVal val="#ppt_x"/>
                                          </p:val>
                                        </p:tav>
                                        <p:tav tm="100000">
                                          <p:val>
                                            <p:strVal val="#ppt_x"/>
                                          </p:val>
                                        </p:tav>
                                      </p:tavLst>
                                    </p:anim>
                                    <p:anim calcmode="lin" valueType="num">
                                      <p:cBhvr>
                                        <p:cTn id="67" dur="5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3039"/>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8" grpId="0"/>
      <p:bldP spid="9" grpId="0"/>
      <p:bldP spid="10" grpId="0" animBg="1" autoUpdateAnimBg="0"/>
      <p:bldP spid="11" grpId="0"/>
      <p:bldP spid="12" grpId="0" animBg="1"/>
      <p:bldP spid="12" grpId="1" animBg="1"/>
      <p:bldP spid="13" grpId="0" animBg="1"/>
      <p:bldP spid="13" grpId="1" animBg="1"/>
      <p:bldP spid="2"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三点坚持</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7" name="箭头: 五边形 16"/>
          <p:cNvSpPr/>
          <p:nvPr/>
        </p:nvSpPr>
        <p:spPr bwMode="auto">
          <a:xfrm>
            <a:off x="2572995" y="3005614"/>
            <a:ext cx="5696578" cy="919412"/>
          </a:xfrm>
          <a:prstGeom prst="homePlate">
            <a:avLst/>
          </a:prstGeom>
          <a:solidFill>
            <a:schemeClr val="bg1"/>
          </a:solidFill>
          <a:ln w="38100"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19" name="箭头: 五边形 18"/>
          <p:cNvSpPr/>
          <p:nvPr/>
        </p:nvSpPr>
        <p:spPr bwMode="auto">
          <a:xfrm>
            <a:off x="2572995" y="4078177"/>
            <a:ext cx="5696578" cy="919412"/>
          </a:xfrm>
          <a:prstGeom prst="homePlate">
            <a:avLst/>
          </a:prstGeom>
          <a:solidFill>
            <a:schemeClr val="bg1"/>
          </a:solidFill>
          <a:ln w="38100"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21" name="箭头: 五边形 20"/>
          <p:cNvSpPr/>
          <p:nvPr/>
        </p:nvSpPr>
        <p:spPr bwMode="auto">
          <a:xfrm>
            <a:off x="2572995" y="1943291"/>
            <a:ext cx="5696578" cy="919412"/>
          </a:xfrm>
          <a:prstGeom prst="homePlate">
            <a:avLst/>
          </a:prstGeom>
          <a:solidFill>
            <a:schemeClr val="bg1"/>
          </a:solidFill>
          <a:ln w="38100"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22" name="椭圆 21"/>
          <p:cNvSpPr/>
          <p:nvPr/>
        </p:nvSpPr>
        <p:spPr bwMode="auto">
          <a:xfrm>
            <a:off x="769789" y="1908047"/>
            <a:ext cx="3179374" cy="3179374"/>
          </a:xfrm>
          <a:prstGeom prst="ellipse">
            <a:avLst/>
          </a:prstGeom>
          <a:solidFill>
            <a:schemeClr val="tx1"/>
          </a:solidFill>
          <a:ln w="57150"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矩形 22"/>
          <p:cNvSpPr/>
          <p:nvPr/>
        </p:nvSpPr>
        <p:spPr>
          <a:xfrm>
            <a:off x="1774679" y="2500231"/>
            <a:ext cx="1107997" cy="646331"/>
          </a:xfrm>
          <a:prstGeom prst="rect">
            <a:avLst/>
          </a:prstGeom>
        </p:spPr>
        <p:txBody>
          <a:bodyPr wrap="none">
            <a:spAutoFit/>
          </a:bodyPr>
          <a:lstStyle/>
          <a:p>
            <a:pPr algn="ctr"/>
            <a:r>
              <a:rPr lang="zh-CN" altLang="en-US" sz="3600" dirty="0">
                <a:solidFill>
                  <a:schemeClr val="bg2"/>
                </a:solidFill>
                <a:latin typeface="+mj-ea"/>
                <a:ea typeface="+mj-ea"/>
              </a:rPr>
              <a:t>三点</a:t>
            </a:r>
          </a:p>
        </p:txBody>
      </p:sp>
      <p:sp>
        <p:nvSpPr>
          <p:cNvPr id="24" name="矩形 23"/>
          <p:cNvSpPr/>
          <p:nvPr/>
        </p:nvSpPr>
        <p:spPr>
          <a:xfrm>
            <a:off x="1210421" y="2988603"/>
            <a:ext cx="2236510" cy="1323439"/>
          </a:xfrm>
          <a:prstGeom prst="rect">
            <a:avLst/>
          </a:prstGeom>
        </p:spPr>
        <p:txBody>
          <a:bodyPr wrap="none">
            <a:spAutoFit/>
          </a:bodyPr>
          <a:lstStyle/>
          <a:p>
            <a:pPr algn="ctr"/>
            <a:r>
              <a:rPr lang="zh-CN" altLang="en-US" sz="8000" b="1" dirty="0">
                <a:solidFill>
                  <a:schemeClr val="bg2"/>
                </a:solidFill>
                <a:latin typeface="+mj-ea"/>
                <a:ea typeface="+mj-ea"/>
              </a:rPr>
              <a:t>坚持</a:t>
            </a:r>
          </a:p>
        </p:txBody>
      </p:sp>
      <p:sp>
        <p:nvSpPr>
          <p:cNvPr id="25" name="矩形 24"/>
          <p:cNvSpPr/>
          <p:nvPr/>
        </p:nvSpPr>
        <p:spPr>
          <a:xfrm>
            <a:off x="3887566" y="2096802"/>
            <a:ext cx="3762698" cy="707886"/>
          </a:xfrm>
          <a:prstGeom prst="rect">
            <a:avLst/>
          </a:prstGeom>
        </p:spPr>
        <p:txBody>
          <a:bodyPr wrap="square">
            <a:spAutoFit/>
          </a:bodyPr>
          <a:lstStyle/>
          <a:p>
            <a:pPr algn="just"/>
            <a:r>
              <a:rPr lang="zh-CN" altLang="en-US" sz="2000" dirty="0">
                <a:solidFill>
                  <a:schemeClr val="bg2"/>
                </a:solidFill>
                <a:latin typeface="+mj-ea"/>
                <a:ea typeface="微软雅黑" panose="020B0503020204020204" pitchFamily="34" charset="-122"/>
              </a:rPr>
              <a:t>坚持求真务实、真抓实干的工作作风。</a:t>
            </a:r>
          </a:p>
        </p:txBody>
      </p:sp>
      <p:sp>
        <p:nvSpPr>
          <p:cNvPr id="27" name="矩形 26"/>
          <p:cNvSpPr/>
          <p:nvPr/>
        </p:nvSpPr>
        <p:spPr>
          <a:xfrm>
            <a:off x="3949163" y="3111377"/>
            <a:ext cx="3816354" cy="707886"/>
          </a:xfrm>
          <a:prstGeom prst="rect">
            <a:avLst/>
          </a:prstGeom>
        </p:spPr>
        <p:txBody>
          <a:bodyPr wrap="square">
            <a:spAutoFit/>
          </a:bodyPr>
          <a:lstStyle/>
          <a:p>
            <a:pPr algn="just"/>
            <a:r>
              <a:rPr lang="zh-CN" altLang="en-US" sz="2000" dirty="0">
                <a:solidFill>
                  <a:schemeClr val="bg2"/>
                </a:solidFill>
                <a:latin typeface="+mj-ea"/>
                <a:ea typeface="微软雅黑" panose="020B0503020204020204" pitchFamily="34" charset="-122"/>
              </a:rPr>
              <a:t>坚持认真学习、深入实际、调查研究、理论联系实际的作风。</a:t>
            </a:r>
          </a:p>
        </p:txBody>
      </p:sp>
      <p:sp>
        <p:nvSpPr>
          <p:cNvPr id="29" name="矩形 28"/>
          <p:cNvSpPr/>
          <p:nvPr/>
        </p:nvSpPr>
        <p:spPr>
          <a:xfrm>
            <a:off x="3699934" y="4221855"/>
            <a:ext cx="4228958" cy="707886"/>
          </a:xfrm>
          <a:prstGeom prst="rect">
            <a:avLst/>
          </a:prstGeom>
        </p:spPr>
        <p:txBody>
          <a:bodyPr wrap="square">
            <a:spAutoFit/>
          </a:bodyPr>
          <a:lstStyle/>
          <a:p>
            <a:pPr algn="just"/>
            <a:r>
              <a:rPr lang="zh-CN" altLang="en-US" sz="2000" dirty="0">
                <a:solidFill>
                  <a:schemeClr val="bg2"/>
                </a:solidFill>
                <a:latin typeface="+mj-ea"/>
                <a:ea typeface="微软雅黑" panose="020B0503020204020204" pitchFamily="34" charset="-122"/>
              </a:rPr>
              <a:t>坚持政令畅通、认真遵守执行党的纪律和政策。</a:t>
            </a:r>
          </a:p>
        </p:txBody>
      </p:sp>
      <p:sp>
        <p:nvSpPr>
          <p:cNvPr id="2" name="矩形: 圆角 1"/>
          <p:cNvSpPr/>
          <p:nvPr/>
        </p:nvSpPr>
        <p:spPr bwMode="auto">
          <a:xfrm>
            <a:off x="8428237" y="1769812"/>
            <a:ext cx="3024228" cy="3344979"/>
          </a:xfrm>
          <a:prstGeom prst="roundRect">
            <a:avLst>
              <a:gd name="adj" fmla="val 7649"/>
            </a:avLst>
          </a:prstGeom>
          <a:solidFill>
            <a:schemeClr val="tx1"/>
          </a:solidFill>
          <a:ln w="57150"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15" name="矩形 14"/>
          <p:cNvSpPr/>
          <p:nvPr/>
        </p:nvSpPr>
        <p:spPr>
          <a:xfrm>
            <a:off x="8472057" y="2018385"/>
            <a:ext cx="2884156" cy="830997"/>
          </a:xfrm>
          <a:prstGeom prst="rect">
            <a:avLst/>
          </a:prstGeom>
          <a:noFill/>
          <a:ln>
            <a:noFill/>
          </a:ln>
        </p:spPr>
        <p:txBody>
          <a:bodyPr wrap="square">
            <a:spAutoFit/>
          </a:bodyPr>
          <a:lstStyle/>
          <a:p>
            <a:pPr algn="ctr" eaLnBrk="0" hangingPunct="0"/>
            <a:r>
              <a:rPr lang="zh-CN" altLang="en-US" sz="2400" dirty="0">
                <a:solidFill>
                  <a:schemeClr val="bg2"/>
                </a:solidFill>
                <a:latin typeface="+mj-ea"/>
                <a:ea typeface="微软雅黑" panose="020B0503020204020204" pitchFamily="34" charset="-122"/>
              </a:rPr>
              <a:t>为工作的顺利开展</a:t>
            </a:r>
            <a:endParaRPr lang="en-US" altLang="zh-CN" sz="2400" dirty="0">
              <a:solidFill>
                <a:schemeClr val="bg2"/>
              </a:solidFill>
              <a:latin typeface="+mj-ea"/>
              <a:ea typeface="微软雅黑" panose="020B0503020204020204" pitchFamily="34" charset="-122"/>
            </a:endParaRPr>
          </a:p>
          <a:p>
            <a:pPr algn="ctr" eaLnBrk="0" hangingPunct="0"/>
            <a:r>
              <a:rPr lang="zh-CN" altLang="en-US" sz="2400" dirty="0">
                <a:solidFill>
                  <a:schemeClr val="bg2"/>
                </a:solidFill>
                <a:latin typeface="+mj-ea"/>
                <a:ea typeface="微软雅黑" panose="020B0503020204020204" pitchFamily="34" charset="-122"/>
              </a:rPr>
              <a:t>各项指标顺利达成</a:t>
            </a:r>
          </a:p>
        </p:txBody>
      </p:sp>
      <p:sp>
        <p:nvSpPr>
          <p:cNvPr id="30" name="矩形 29"/>
          <p:cNvSpPr/>
          <p:nvPr/>
        </p:nvSpPr>
        <p:spPr>
          <a:xfrm>
            <a:off x="8949297" y="2801479"/>
            <a:ext cx="1982107" cy="2123658"/>
          </a:xfrm>
          <a:prstGeom prst="rect">
            <a:avLst/>
          </a:prstGeom>
          <a:noFill/>
          <a:ln>
            <a:noFill/>
          </a:ln>
        </p:spPr>
        <p:txBody>
          <a:bodyPr wrap="square">
            <a:spAutoFit/>
          </a:bodyPr>
          <a:lstStyle/>
          <a:p>
            <a:pPr algn="ctr" eaLnBrk="0" hangingPunct="0"/>
            <a:r>
              <a:rPr lang="zh-CN" altLang="en-US" sz="6600" b="1" dirty="0">
                <a:solidFill>
                  <a:schemeClr val="bg2"/>
                </a:solidFill>
                <a:latin typeface="+mj-ea"/>
                <a:ea typeface="微软雅黑" panose="020B0503020204020204" pitchFamily="34" charset="-122"/>
              </a:rPr>
              <a:t>提供保障</a:t>
            </a:r>
          </a:p>
        </p:txBody>
      </p:sp>
    </p:spTree>
  </p:cSld>
  <p:clrMapOvr>
    <a:masterClrMapping/>
  </p:clrMapOvr>
  <mc:AlternateContent xmlns:mc="http://schemas.openxmlformats.org/markup-compatibility/2006" xmlns:p14="http://schemas.microsoft.com/office/powerpoint/2010/main">
    <mc:Choice Requires="p14">
      <p:transition spd="slow" advTm="7256">
        <p14:prism isInverted="1"/>
      </p:transition>
    </mc:Choice>
    <mc:Fallback xmlns="">
      <p:transition spd="slow" advTm="72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419"/>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919"/>
                            </p:stCondLst>
                            <p:childTnLst>
                              <p:par>
                                <p:cTn id="30" presetID="31"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 calcmode="lin" valueType="num">
                                      <p:cBhvr>
                                        <p:cTn id="34" dur="500" fill="hold"/>
                                        <p:tgtEl>
                                          <p:spTgt spid="23"/>
                                        </p:tgtEl>
                                        <p:attrNameLst>
                                          <p:attrName>style.rotation</p:attrName>
                                        </p:attrNameLst>
                                      </p:cBhvr>
                                      <p:tavLst>
                                        <p:tav tm="0">
                                          <p:val>
                                            <p:fltVal val="90"/>
                                          </p:val>
                                        </p:tav>
                                        <p:tav tm="100000">
                                          <p:val>
                                            <p:fltVal val="0"/>
                                          </p:val>
                                        </p:tav>
                                      </p:tavLst>
                                    </p:anim>
                                    <p:animEffect transition="in" filter="fade">
                                      <p:cBhvr>
                                        <p:cTn id="35" dur="500"/>
                                        <p:tgtEl>
                                          <p:spTgt spid="23"/>
                                        </p:tgtEl>
                                      </p:cBhvr>
                                    </p:animEffect>
                                  </p:childTnLst>
                                </p:cTn>
                              </p:par>
                            </p:childTnLst>
                          </p:cTn>
                        </p:par>
                        <p:par>
                          <p:cTn id="36" fill="hold">
                            <p:stCondLst>
                              <p:cond delay="2419"/>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24"/>
                                        </p:tgtEl>
                                        <p:attrNameLst>
                                          <p:attrName>style.visibility</p:attrName>
                                        </p:attrNameLst>
                                      </p:cBhvr>
                                      <p:to>
                                        <p:strVal val="visible"/>
                                      </p:to>
                                    </p:set>
                                    <p:anim by="(-#ppt_w*2)" calcmode="lin" valueType="num">
                                      <p:cBhvr rctx="PPT">
                                        <p:cTn id="39" dur="200" autoRev="1" fill="hold">
                                          <p:stCondLst>
                                            <p:cond delay="0"/>
                                          </p:stCondLst>
                                        </p:cTn>
                                        <p:tgtEl>
                                          <p:spTgt spid="24"/>
                                        </p:tgtEl>
                                        <p:attrNameLst>
                                          <p:attrName>ppt_w</p:attrName>
                                        </p:attrNameLst>
                                      </p:cBhvr>
                                    </p:anim>
                                    <p:anim by="(#ppt_w*0.50)" calcmode="lin" valueType="num">
                                      <p:cBhvr>
                                        <p:cTn id="40" dur="200" decel="50000" autoRev="1" fill="hold">
                                          <p:stCondLst>
                                            <p:cond delay="0"/>
                                          </p:stCondLst>
                                        </p:cTn>
                                        <p:tgtEl>
                                          <p:spTgt spid="24"/>
                                        </p:tgtEl>
                                        <p:attrNameLst>
                                          <p:attrName>ppt_x</p:attrName>
                                        </p:attrNameLst>
                                      </p:cBhvr>
                                    </p:anim>
                                    <p:anim from="(-#ppt_h/2)" to="(#ppt_y)" calcmode="lin" valueType="num">
                                      <p:cBhvr>
                                        <p:cTn id="41" dur="400" fill="hold">
                                          <p:stCondLst>
                                            <p:cond delay="0"/>
                                          </p:stCondLst>
                                        </p:cTn>
                                        <p:tgtEl>
                                          <p:spTgt spid="24"/>
                                        </p:tgtEl>
                                        <p:attrNameLst>
                                          <p:attrName>ppt_y</p:attrName>
                                        </p:attrNameLst>
                                      </p:cBhvr>
                                    </p:anim>
                                    <p:animRot by="21600000">
                                      <p:cBhvr>
                                        <p:cTn id="42" dur="400" fill="hold">
                                          <p:stCondLst>
                                            <p:cond delay="0"/>
                                          </p:stCondLst>
                                        </p:cTn>
                                        <p:tgtEl>
                                          <p:spTgt spid="24"/>
                                        </p:tgtEl>
                                        <p:attrNameLst>
                                          <p:attrName>r</p:attrName>
                                        </p:attrNameLst>
                                      </p:cBhvr>
                                    </p:animRot>
                                  </p:childTnLst>
                                </p:cTn>
                              </p:par>
                            </p:childTnLst>
                          </p:cTn>
                        </p:par>
                        <p:par>
                          <p:cTn id="43" fill="hold">
                            <p:stCondLst>
                              <p:cond delay="2860"/>
                            </p:stCondLst>
                            <p:childTnLst>
                              <p:par>
                                <p:cTn id="44" presetID="1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p:tgtEl>
                                          <p:spTgt spid="21"/>
                                        </p:tgtEl>
                                        <p:attrNameLst>
                                          <p:attrName>ppt_x</p:attrName>
                                        </p:attrNameLst>
                                      </p:cBhvr>
                                      <p:tavLst>
                                        <p:tav tm="0">
                                          <p:val>
                                            <p:strVal val="#ppt_x-#ppt_w*1.125000"/>
                                          </p:val>
                                        </p:tav>
                                        <p:tav tm="100000">
                                          <p:val>
                                            <p:strVal val="#ppt_x"/>
                                          </p:val>
                                        </p:tav>
                                      </p:tavLst>
                                    </p:anim>
                                    <p:animEffect transition="in" filter="wipe(right)">
                                      <p:cBhvr>
                                        <p:cTn id="47" dur="500"/>
                                        <p:tgtEl>
                                          <p:spTgt spid="21"/>
                                        </p:tgtEl>
                                      </p:cBhvr>
                                    </p:animEffect>
                                  </p:childTnLst>
                                </p:cTn>
                              </p:par>
                              <p:par>
                                <p:cTn id="48" presetID="12" presetClass="entr" presetSubtype="8" fill="hold" grpId="0" nodeType="withEffect">
                                  <p:stCondLst>
                                    <p:cond delay="20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ppt_x</p:attrName>
                                        </p:attrNameLst>
                                      </p:cBhvr>
                                      <p:tavLst>
                                        <p:tav tm="0">
                                          <p:val>
                                            <p:strVal val="#ppt_x-#ppt_w*1.125000"/>
                                          </p:val>
                                        </p:tav>
                                        <p:tav tm="100000">
                                          <p:val>
                                            <p:strVal val="#ppt_x"/>
                                          </p:val>
                                        </p:tav>
                                      </p:tavLst>
                                    </p:anim>
                                    <p:animEffect transition="in" filter="wipe(right)">
                                      <p:cBhvr>
                                        <p:cTn id="51" dur="500"/>
                                        <p:tgtEl>
                                          <p:spTgt spid="17"/>
                                        </p:tgtEl>
                                      </p:cBhvr>
                                    </p:animEffect>
                                  </p:childTnLst>
                                </p:cTn>
                              </p:par>
                              <p:par>
                                <p:cTn id="52" presetID="12" presetClass="entr" presetSubtype="8" fill="hold" grpId="0" nodeType="withEffect">
                                  <p:stCondLst>
                                    <p:cond delay="4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ppt_x</p:attrName>
                                        </p:attrNameLst>
                                      </p:cBhvr>
                                      <p:tavLst>
                                        <p:tav tm="0">
                                          <p:val>
                                            <p:strVal val="#ppt_x-#ppt_w*1.125000"/>
                                          </p:val>
                                        </p:tav>
                                        <p:tav tm="100000">
                                          <p:val>
                                            <p:strVal val="#ppt_x"/>
                                          </p:val>
                                        </p:tav>
                                      </p:tavLst>
                                    </p:anim>
                                    <p:animEffect transition="in" filter="wipe(right)">
                                      <p:cBhvr>
                                        <p:cTn id="55" dur="500"/>
                                        <p:tgtEl>
                                          <p:spTgt spid="19"/>
                                        </p:tgtEl>
                                      </p:cBhvr>
                                    </p:animEffect>
                                  </p:childTnLst>
                                </p:cTn>
                              </p:par>
                            </p:childTnLst>
                          </p:cTn>
                        </p:par>
                        <p:par>
                          <p:cTn id="56" fill="hold">
                            <p:stCondLst>
                              <p:cond delay="336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3860"/>
                            </p:stCondLst>
                            <p:childTnLst>
                              <p:par>
                                <p:cTn id="67" presetID="12" presetClass="entr" presetSubtype="8"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p:tgtEl>
                                          <p:spTgt spid="2"/>
                                        </p:tgtEl>
                                        <p:attrNameLst>
                                          <p:attrName>ppt_x</p:attrName>
                                        </p:attrNameLst>
                                      </p:cBhvr>
                                      <p:tavLst>
                                        <p:tav tm="0">
                                          <p:val>
                                            <p:strVal val="#ppt_x-#ppt_w*1.125000"/>
                                          </p:val>
                                        </p:tav>
                                        <p:tav tm="100000">
                                          <p:val>
                                            <p:strVal val="#ppt_x"/>
                                          </p:val>
                                        </p:tav>
                                      </p:tavLst>
                                    </p:anim>
                                    <p:animEffect transition="in" filter="wipe(right)">
                                      <p:cBhvr>
                                        <p:cTn id="70" dur="500"/>
                                        <p:tgtEl>
                                          <p:spTgt spid="2"/>
                                        </p:tgtEl>
                                      </p:cBhvr>
                                    </p:animEffect>
                                  </p:childTnLst>
                                </p:cTn>
                              </p:par>
                            </p:childTnLst>
                          </p:cTn>
                        </p:par>
                        <p:par>
                          <p:cTn id="71" fill="hold">
                            <p:stCondLst>
                              <p:cond delay="4360"/>
                            </p:stCondLst>
                            <p:childTnLst>
                              <p:par>
                                <p:cTn id="72" presetID="31"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 calcmode="lin" valueType="num">
                                      <p:cBhvr>
                                        <p:cTn id="76" dur="500" fill="hold"/>
                                        <p:tgtEl>
                                          <p:spTgt spid="15"/>
                                        </p:tgtEl>
                                        <p:attrNameLst>
                                          <p:attrName>style.rotation</p:attrName>
                                        </p:attrNameLst>
                                      </p:cBhvr>
                                      <p:tavLst>
                                        <p:tav tm="0">
                                          <p:val>
                                            <p:fltVal val="90"/>
                                          </p:val>
                                        </p:tav>
                                        <p:tav tm="100000">
                                          <p:val>
                                            <p:fltVal val="0"/>
                                          </p:val>
                                        </p:tav>
                                      </p:tavLst>
                                    </p:anim>
                                    <p:animEffect transition="in" filter="fade">
                                      <p:cBhvr>
                                        <p:cTn id="77" dur="500"/>
                                        <p:tgtEl>
                                          <p:spTgt spid="15"/>
                                        </p:tgtEl>
                                      </p:cBhvr>
                                    </p:animEffect>
                                  </p:childTnLst>
                                </p:cTn>
                              </p:par>
                            </p:childTnLst>
                          </p:cTn>
                        </p:par>
                        <p:par>
                          <p:cTn id="78" fill="hold">
                            <p:stCondLst>
                              <p:cond delay="4860"/>
                            </p:stCondLst>
                            <p:childTnLst>
                              <p:par>
                                <p:cTn id="79" presetID="16" presetClass="entr" presetSubtype="2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17" grpId="0" animBg="1"/>
      <p:bldP spid="19" grpId="0" animBg="1"/>
      <p:bldP spid="21" grpId="0" animBg="1"/>
      <p:bldP spid="22" grpId="0" animBg="1"/>
      <p:bldP spid="23" grpId="0"/>
      <p:bldP spid="24" grpId="0"/>
      <p:bldP spid="25" grpId="0"/>
      <p:bldP spid="27" grpId="0"/>
      <p:bldP spid="29" grpId="0"/>
      <p:bldP spid="2" grpId="0" animBg="1"/>
      <p:bldP spid="15"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丰富党员活动、激活党员活力</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grpSp>
        <p:nvGrpSpPr>
          <p:cNvPr id="24" name="组合 23"/>
          <p:cNvGrpSpPr/>
          <p:nvPr/>
        </p:nvGrpSpPr>
        <p:grpSpPr>
          <a:xfrm>
            <a:off x="9608475" y="3113103"/>
            <a:ext cx="1940784" cy="2178885"/>
            <a:chOff x="9875373" y="3113103"/>
            <a:chExt cx="1940784" cy="2178885"/>
          </a:xfrm>
        </p:grpSpPr>
        <p:sp>
          <p:nvSpPr>
            <p:cNvPr id="25" name="Freeform 13"/>
            <p:cNvSpPr>
              <a:spLocks noEditPoints="1"/>
            </p:cNvSpPr>
            <p:nvPr/>
          </p:nvSpPr>
          <p:spPr bwMode="auto">
            <a:xfrm>
              <a:off x="9875373" y="3113103"/>
              <a:ext cx="1940784" cy="2178885"/>
            </a:xfrm>
            <a:custGeom>
              <a:avLst/>
              <a:gdLst>
                <a:gd name="T0" fmla="*/ 750 w 3037"/>
                <a:gd name="T1" fmla="*/ 46 h 3387"/>
                <a:gd name="T2" fmla="*/ 65 w 3037"/>
                <a:gd name="T3" fmla="*/ 601 h 3387"/>
                <a:gd name="T4" fmla="*/ 46 w 3037"/>
                <a:gd name="T5" fmla="*/ 787 h 3387"/>
                <a:gd name="T6" fmla="*/ 2101 w 3037"/>
                <a:gd name="T7" fmla="*/ 3322 h 3387"/>
                <a:gd name="T8" fmla="*/ 2287 w 3037"/>
                <a:gd name="T9" fmla="*/ 3341 h 3387"/>
                <a:gd name="T10" fmla="*/ 2972 w 3037"/>
                <a:gd name="T11" fmla="*/ 2786 h 3387"/>
                <a:gd name="T12" fmla="*/ 2992 w 3037"/>
                <a:gd name="T13" fmla="*/ 2600 h 3387"/>
                <a:gd name="T14" fmla="*/ 936 w 3037"/>
                <a:gd name="T15" fmla="*/ 65 h 3387"/>
                <a:gd name="T16" fmla="*/ 750 w 3037"/>
                <a:gd name="T17" fmla="*/ 46 h 3387"/>
                <a:gd name="T18" fmla="*/ 534 w 3037"/>
                <a:gd name="T19" fmla="*/ 437 h 3387"/>
                <a:gd name="T20" fmla="*/ 508 w 3037"/>
                <a:gd name="T21" fmla="*/ 685 h 3387"/>
                <a:gd name="T22" fmla="*/ 756 w 3037"/>
                <a:gd name="T23" fmla="*/ 711 h 3387"/>
                <a:gd name="T24" fmla="*/ 782 w 3037"/>
                <a:gd name="T25" fmla="*/ 463 h 3387"/>
                <a:gd name="T26" fmla="*/ 534 w 3037"/>
                <a:gd name="T27" fmla="*/ 437 h 3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7" h="3387">
                  <a:moveTo>
                    <a:pt x="750" y="46"/>
                  </a:moveTo>
                  <a:lnTo>
                    <a:pt x="65" y="601"/>
                  </a:lnTo>
                  <a:cubicBezTo>
                    <a:pt x="9" y="647"/>
                    <a:pt x="0" y="731"/>
                    <a:pt x="46" y="787"/>
                  </a:cubicBezTo>
                  <a:lnTo>
                    <a:pt x="2101" y="3322"/>
                  </a:lnTo>
                  <a:cubicBezTo>
                    <a:pt x="2147" y="3378"/>
                    <a:pt x="2231" y="3387"/>
                    <a:pt x="2287" y="3341"/>
                  </a:cubicBezTo>
                  <a:lnTo>
                    <a:pt x="2972" y="2786"/>
                  </a:lnTo>
                  <a:cubicBezTo>
                    <a:pt x="3029" y="2740"/>
                    <a:pt x="3037" y="2656"/>
                    <a:pt x="2992" y="2600"/>
                  </a:cubicBezTo>
                  <a:lnTo>
                    <a:pt x="936" y="65"/>
                  </a:lnTo>
                  <a:cubicBezTo>
                    <a:pt x="890" y="9"/>
                    <a:pt x="807" y="0"/>
                    <a:pt x="750" y="46"/>
                  </a:cubicBezTo>
                  <a:close/>
                  <a:moveTo>
                    <a:pt x="534" y="437"/>
                  </a:moveTo>
                  <a:cubicBezTo>
                    <a:pt x="458" y="498"/>
                    <a:pt x="446" y="610"/>
                    <a:pt x="508" y="685"/>
                  </a:cubicBezTo>
                  <a:cubicBezTo>
                    <a:pt x="569" y="761"/>
                    <a:pt x="680" y="772"/>
                    <a:pt x="756" y="711"/>
                  </a:cubicBezTo>
                  <a:cubicBezTo>
                    <a:pt x="832" y="650"/>
                    <a:pt x="843" y="539"/>
                    <a:pt x="782" y="463"/>
                  </a:cubicBezTo>
                  <a:cubicBezTo>
                    <a:pt x="720" y="387"/>
                    <a:pt x="609" y="376"/>
                    <a:pt x="534" y="437"/>
                  </a:cubicBezTo>
                  <a:close/>
                </a:path>
              </a:pathLst>
            </a:custGeom>
            <a:solidFill>
              <a:schemeClr val="tx2"/>
            </a:solidFill>
            <a:ln>
              <a:noFill/>
            </a:ln>
          </p:spPr>
          <p:txBody>
            <a:bodyPr vert="horz" wrap="square" lIns="91440" tIns="45720" rIns="91440" bIns="45720" numCol="1" anchor="t" anchorCtr="0" compatLnSpc="1"/>
            <a:lstStyle/>
            <a:p>
              <a:endParaRPr lang="zh-CN" altLang="en-US" sz="1600"/>
            </a:p>
          </p:txBody>
        </p:sp>
        <p:sp>
          <p:nvSpPr>
            <p:cNvPr id="26" name="文本框 25"/>
            <p:cNvSpPr txBox="1"/>
            <p:nvPr/>
          </p:nvSpPr>
          <p:spPr>
            <a:xfrm rot="3085283">
              <a:off x="10066210" y="4067379"/>
              <a:ext cx="1723549" cy="400110"/>
            </a:xfrm>
            <a:prstGeom prst="rect">
              <a:avLst/>
            </a:prstGeom>
            <a:noFill/>
          </p:spPr>
          <p:txBody>
            <a:bodyPr wrap="none" rtlCol="0">
              <a:spAutoFit/>
            </a:bodyPr>
            <a:lstStyle/>
            <a:p>
              <a:r>
                <a:rPr lang="zh-CN" altLang="en-US" sz="2000" b="1" dirty="0">
                  <a:solidFill>
                    <a:schemeClr val="accent1"/>
                  </a:solidFill>
                  <a:latin typeface="+mj-ea"/>
                  <a:ea typeface="+mj-ea"/>
                </a:rPr>
                <a:t>关注党日活动</a:t>
              </a:r>
            </a:p>
          </p:txBody>
        </p:sp>
      </p:grpSp>
      <p:grpSp>
        <p:nvGrpSpPr>
          <p:cNvPr id="27" name="组合 26"/>
          <p:cNvGrpSpPr/>
          <p:nvPr/>
        </p:nvGrpSpPr>
        <p:grpSpPr>
          <a:xfrm>
            <a:off x="9205929" y="3467686"/>
            <a:ext cx="1233331" cy="2360459"/>
            <a:chOff x="9472827" y="3467686"/>
            <a:chExt cx="1233331" cy="2360459"/>
          </a:xfrm>
        </p:grpSpPr>
        <p:sp>
          <p:nvSpPr>
            <p:cNvPr id="28" name="Freeform 10"/>
            <p:cNvSpPr>
              <a:spLocks noEditPoints="1"/>
            </p:cNvSpPr>
            <p:nvPr/>
          </p:nvSpPr>
          <p:spPr bwMode="auto">
            <a:xfrm>
              <a:off x="9472827" y="3467686"/>
              <a:ext cx="1233331" cy="2360459"/>
            </a:xfrm>
            <a:custGeom>
              <a:avLst/>
              <a:gdLst>
                <a:gd name="T0" fmla="*/ 970 w 1929"/>
                <a:gd name="T1" fmla="*/ 18 h 3671"/>
                <a:gd name="T2" fmla="*/ 114 w 1929"/>
                <a:gd name="T3" fmla="*/ 229 h 3671"/>
                <a:gd name="T4" fmla="*/ 17 w 1929"/>
                <a:gd name="T5" fmla="*/ 389 h 3671"/>
                <a:gd name="T6" fmla="*/ 798 w 1929"/>
                <a:gd name="T7" fmla="*/ 3557 h 3671"/>
                <a:gd name="T8" fmla="*/ 959 w 1929"/>
                <a:gd name="T9" fmla="*/ 3654 h 3671"/>
                <a:gd name="T10" fmla="*/ 1815 w 1929"/>
                <a:gd name="T11" fmla="*/ 3443 h 3671"/>
                <a:gd name="T12" fmla="*/ 1912 w 1929"/>
                <a:gd name="T13" fmla="*/ 3283 h 3671"/>
                <a:gd name="T14" fmla="*/ 1130 w 1929"/>
                <a:gd name="T15" fmla="*/ 114 h 3671"/>
                <a:gd name="T16" fmla="*/ 970 w 1929"/>
                <a:gd name="T17" fmla="*/ 18 h 3671"/>
                <a:gd name="T18" fmla="*/ 608 w 1929"/>
                <a:gd name="T19" fmla="*/ 280 h 3671"/>
                <a:gd name="T20" fmla="*/ 479 w 1929"/>
                <a:gd name="T21" fmla="*/ 493 h 3671"/>
                <a:gd name="T22" fmla="*/ 692 w 1929"/>
                <a:gd name="T23" fmla="*/ 622 h 3671"/>
                <a:gd name="T24" fmla="*/ 821 w 1929"/>
                <a:gd name="T25" fmla="*/ 409 h 3671"/>
                <a:gd name="T26" fmla="*/ 608 w 1929"/>
                <a:gd name="T27" fmla="*/ 280 h 3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9" h="3671">
                  <a:moveTo>
                    <a:pt x="970" y="18"/>
                  </a:moveTo>
                  <a:lnTo>
                    <a:pt x="114" y="229"/>
                  </a:lnTo>
                  <a:cubicBezTo>
                    <a:pt x="43" y="246"/>
                    <a:pt x="0" y="318"/>
                    <a:pt x="17" y="389"/>
                  </a:cubicBezTo>
                  <a:lnTo>
                    <a:pt x="798" y="3557"/>
                  </a:lnTo>
                  <a:cubicBezTo>
                    <a:pt x="816" y="3628"/>
                    <a:pt x="888" y="3671"/>
                    <a:pt x="959" y="3654"/>
                  </a:cubicBezTo>
                  <a:lnTo>
                    <a:pt x="1815" y="3443"/>
                  </a:lnTo>
                  <a:cubicBezTo>
                    <a:pt x="1886" y="3425"/>
                    <a:pt x="1929" y="3353"/>
                    <a:pt x="1912" y="3283"/>
                  </a:cubicBezTo>
                  <a:lnTo>
                    <a:pt x="1130" y="114"/>
                  </a:lnTo>
                  <a:cubicBezTo>
                    <a:pt x="1113" y="44"/>
                    <a:pt x="1041" y="0"/>
                    <a:pt x="970" y="18"/>
                  </a:cubicBezTo>
                  <a:close/>
                  <a:moveTo>
                    <a:pt x="608" y="280"/>
                  </a:moveTo>
                  <a:cubicBezTo>
                    <a:pt x="513" y="303"/>
                    <a:pt x="455" y="399"/>
                    <a:pt x="479" y="493"/>
                  </a:cubicBezTo>
                  <a:cubicBezTo>
                    <a:pt x="502" y="588"/>
                    <a:pt x="598" y="645"/>
                    <a:pt x="692" y="622"/>
                  </a:cubicBezTo>
                  <a:cubicBezTo>
                    <a:pt x="787" y="599"/>
                    <a:pt x="845" y="503"/>
                    <a:pt x="821" y="409"/>
                  </a:cubicBezTo>
                  <a:cubicBezTo>
                    <a:pt x="798" y="314"/>
                    <a:pt x="702" y="256"/>
                    <a:pt x="608" y="28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sz="1600"/>
            </a:p>
          </p:txBody>
        </p:sp>
        <p:sp>
          <p:nvSpPr>
            <p:cNvPr id="29" name="文本框 28"/>
            <p:cNvSpPr txBox="1"/>
            <p:nvPr/>
          </p:nvSpPr>
          <p:spPr>
            <a:xfrm rot="4504753">
              <a:off x="9255349" y="4550844"/>
              <a:ext cx="1723549" cy="400110"/>
            </a:xfrm>
            <a:prstGeom prst="rect">
              <a:avLst/>
            </a:prstGeom>
            <a:noFill/>
          </p:spPr>
          <p:txBody>
            <a:bodyPr wrap="none" rtlCol="0">
              <a:spAutoFit/>
            </a:bodyPr>
            <a:lstStyle/>
            <a:p>
              <a:r>
                <a:rPr lang="zh-CN" altLang="en-US" sz="2000" b="1" dirty="0">
                  <a:solidFill>
                    <a:schemeClr val="accent1"/>
                  </a:solidFill>
                  <a:latin typeface="+mj-ea"/>
                  <a:ea typeface="+mj-ea"/>
                </a:rPr>
                <a:t>激活团队活力</a:t>
              </a:r>
            </a:p>
          </p:txBody>
        </p:sp>
      </p:grpSp>
      <p:sp>
        <p:nvSpPr>
          <p:cNvPr id="30" name="TextBox 20"/>
          <p:cNvSpPr txBox="1"/>
          <p:nvPr/>
        </p:nvSpPr>
        <p:spPr>
          <a:xfrm>
            <a:off x="1618210" y="1359866"/>
            <a:ext cx="3635226" cy="400110"/>
          </a:xfrm>
          <a:prstGeom prst="rect">
            <a:avLst/>
          </a:prstGeom>
          <a:noFill/>
        </p:spPr>
        <p:txBody>
          <a:bodyPr wrap="squar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solidFill>
                  <a:schemeClr val="accent1"/>
                </a:solidFill>
                <a:latin typeface="+mj-ea"/>
              </a:rPr>
              <a:t>党内关怀帮扶</a:t>
            </a:r>
          </a:p>
        </p:txBody>
      </p:sp>
      <p:sp>
        <p:nvSpPr>
          <p:cNvPr id="31" name="TextBox 21"/>
          <p:cNvSpPr txBox="1"/>
          <p:nvPr/>
        </p:nvSpPr>
        <p:spPr>
          <a:xfrm>
            <a:off x="1618209" y="1718217"/>
            <a:ext cx="4160678" cy="646331"/>
          </a:xfrm>
          <a:prstGeom prst="rect">
            <a:avLst/>
          </a:prstGeom>
        </p:spPr>
        <p:txBody>
          <a:bodyPr wrap="square">
            <a:spAutoFit/>
          </a:bodyPr>
          <a:lstStyle>
            <a:defPPr>
              <a:defRPr lang="zh-CN"/>
            </a:defPPr>
            <a:lvl1pPr algn="just" eaLnBrk="1">
              <a:defRPr sz="1800">
                <a:solidFill>
                  <a:schemeClr val="accent1"/>
                </a:solidFill>
                <a:latin typeface="+mj-ea"/>
                <a:ea typeface="+mj-ea"/>
              </a:defRPr>
            </a:lvl1pPr>
          </a:lstStyle>
          <a:p>
            <a:r>
              <a:rPr lang="zh-CN" altLang="en-US" dirty="0">
                <a:solidFill>
                  <a:schemeClr val="bg1"/>
                </a:solidFill>
                <a:ea typeface="微软雅黑" panose="020B0503020204020204" pitchFamily="34" charset="-122"/>
              </a:rPr>
              <a:t>继续抓好“关爱党员</a:t>
            </a:r>
            <a:r>
              <a:rPr lang="en-US" altLang="zh-CN" dirty="0">
                <a:solidFill>
                  <a:schemeClr val="bg1"/>
                </a:solidFill>
                <a:ea typeface="微软雅黑" panose="020B0503020204020204" pitchFamily="34" charset="-122"/>
              </a:rPr>
              <a:t>•</a:t>
            </a:r>
            <a:r>
              <a:rPr lang="zh-CN" altLang="en-US" dirty="0">
                <a:solidFill>
                  <a:schemeClr val="bg1"/>
                </a:solidFill>
                <a:ea typeface="微软雅黑" panose="020B0503020204020204" pitchFamily="34" charset="-122"/>
              </a:rPr>
              <a:t>增强党性”活动，健全落实党内关怀和帮扶机制</a:t>
            </a:r>
            <a:r>
              <a:rPr lang="en-US" altLang="zh-CN" dirty="0">
                <a:solidFill>
                  <a:schemeClr val="bg1"/>
                </a:solidFill>
                <a:ea typeface="微软雅黑" panose="020B0503020204020204" pitchFamily="34" charset="-122"/>
              </a:rPr>
              <a:t>。</a:t>
            </a:r>
            <a:endParaRPr lang="zh-CN" altLang="en-US" dirty="0"/>
          </a:p>
        </p:txBody>
      </p:sp>
      <p:sp>
        <p:nvSpPr>
          <p:cNvPr id="32" name="TextBox 22"/>
          <p:cNvSpPr txBox="1"/>
          <p:nvPr/>
        </p:nvSpPr>
        <p:spPr>
          <a:xfrm>
            <a:off x="1618209" y="2850331"/>
            <a:ext cx="4171784" cy="400110"/>
          </a:xfrm>
          <a:prstGeom prst="rect">
            <a:avLst/>
          </a:prstGeom>
          <a:noFill/>
        </p:spPr>
        <p:txBody>
          <a:bodyPr wrap="square" rtlCol="0">
            <a:spAutoFit/>
          </a:bodyPr>
          <a:lstStyle>
            <a:defPPr>
              <a:defRPr lang="zh-CN"/>
            </a:defPPr>
            <a:lvl1pPr>
              <a:defRPr sz="2000" b="1">
                <a:solidFill>
                  <a:schemeClr val="accent1"/>
                </a:solidFill>
                <a:latin typeface="+mj-ea"/>
                <a:ea typeface="微软雅黑" panose="020B0503020204020204" pitchFamily="34" charset="-122"/>
              </a:defRPr>
            </a:lvl1pPr>
          </a:lstStyle>
          <a:p>
            <a:r>
              <a:rPr lang="zh-CN" altLang="en-US" dirty="0"/>
              <a:t>激活团队活力</a:t>
            </a:r>
          </a:p>
        </p:txBody>
      </p:sp>
      <p:sp>
        <p:nvSpPr>
          <p:cNvPr id="33" name="TextBox 23"/>
          <p:cNvSpPr txBox="1"/>
          <p:nvPr/>
        </p:nvSpPr>
        <p:spPr>
          <a:xfrm>
            <a:off x="1618208" y="3157611"/>
            <a:ext cx="4160679" cy="923330"/>
          </a:xfrm>
          <a:prstGeom prst="rect">
            <a:avLst/>
          </a:prstGeom>
        </p:spPr>
        <p:txBody>
          <a:bodyPr wrap="square">
            <a:spAutoFit/>
          </a:bodyPr>
          <a:lstStyle>
            <a:defPPr>
              <a:defRPr lang="zh-CN"/>
            </a:defPPr>
            <a:lvl1pPr algn="just" eaLnBrk="1">
              <a:defRPr sz="1800">
                <a:solidFill>
                  <a:schemeClr val="accent1"/>
                </a:solidFill>
                <a:latin typeface="+mj-ea"/>
                <a:ea typeface="+mj-ea"/>
              </a:defRPr>
            </a:lvl1pPr>
          </a:lstStyle>
          <a:p>
            <a:r>
              <a:rPr lang="zh-CN" altLang="en-US" dirty="0">
                <a:solidFill>
                  <a:schemeClr val="bg1"/>
                </a:solidFill>
                <a:ea typeface="微软雅黑" panose="020B0503020204020204" pitchFamily="34" charset="-122"/>
              </a:rPr>
              <a:t>继续抓好“活力团队</a:t>
            </a:r>
            <a:r>
              <a:rPr lang="en-US" altLang="zh-CN" dirty="0">
                <a:solidFill>
                  <a:schemeClr val="bg1"/>
                </a:solidFill>
                <a:ea typeface="微软雅黑" panose="020B0503020204020204" pitchFamily="34" charset="-122"/>
              </a:rPr>
              <a:t>•</a:t>
            </a:r>
            <a:r>
              <a:rPr lang="zh-CN" altLang="en-US" dirty="0">
                <a:solidFill>
                  <a:schemeClr val="bg1"/>
                </a:solidFill>
                <a:ea typeface="微软雅黑" panose="020B0503020204020204" pitchFamily="34" charset="-122"/>
              </a:rPr>
              <a:t>和谐机关”活动，引导党员干部“激情工作，快乐生活”。</a:t>
            </a:r>
            <a:endParaRPr lang="zh-CN" altLang="en-US" dirty="0"/>
          </a:p>
        </p:txBody>
      </p:sp>
      <p:sp>
        <p:nvSpPr>
          <p:cNvPr id="34" name="TextBox 10"/>
          <p:cNvSpPr txBox="1"/>
          <p:nvPr/>
        </p:nvSpPr>
        <p:spPr>
          <a:xfrm>
            <a:off x="1618209" y="4390200"/>
            <a:ext cx="4336156" cy="400110"/>
          </a:xfrm>
          <a:prstGeom prst="rect">
            <a:avLst/>
          </a:prstGeom>
          <a:noFill/>
        </p:spPr>
        <p:txBody>
          <a:bodyPr wrap="squar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solidFill>
                  <a:schemeClr val="accent1"/>
                </a:solidFill>
                <a:latin typeface="+mj-ea"/>
              </a:rPr>
              <a:t>关注党日活动</a:t>
            </a:r>
          </a:p>
        </p:txBody>
      </p:sp>
      <p:sp>
        <p:nvSpPr>
          <p:cNvPr id="35" name="TextBox 11"/>
          <p:cNvSpPr txBox="1"/>
          <p:nvPr/>
        </p:nvSpPr>
        <p:spPr>
          <a:xfrm>
            <a:off x="1618210" y="4790310"/>
            <a:ext cx="4167401" cy="923330"/>
          </a:xfrm>
          <a:prstGeom prst="rect">
            <a:avLst/>
          </a:prstGeom>
        </p:spPr>
        <p:txBody>
          <a:bodyPr wrap="square">
            <a:spAutoFit/>
          </a:bodyPr>
          <a:lstStyle>
            <a:defPPr>
              <a:defRPr lang="zh-CN"/>
            </a:defPPr>
            <a:lvl1pPr algn="just" eaLnBrk="1">
              <a:defRPr sz="1800">
                <a:solidFill>
                  <a:schemeClr val="accent1"/>
                </a:solidFill>
                <a:latin typeface="+mj-ea"/>
                <a:ea typeface="+mj-ea"/>
              </a:defRPr>
            </a:lvl1pPr>
          </a:lstStyle>
          <a:p>
            <a:r>
              <a:rPr lang="zh-CN" altLang="en-US" dirty="0">
                <a:solidFill>
                  <a:schemeClr val="bg1"/>
                </a:solidFill>
                <a:ea typeface="微软雅黑" panose="020B0503020204020204" pitchFamily="34" charset="-122"/>
              </a:rPr>
              <a:t>今年共组织了“活力团队</a:t>
            </a:r>
            <a:r>
              <a:rPr lang="en-US" altLang="zh-CN" dirty="0">
                <a:solidFill>
                  <a:schemeClr val="bg1"/>
                </a:solidFill>
                <a:ea typeface="微软雅黑" panose="020B0503020204020204" pitchFamily="34" charset="-122"/>
              </a:rPr>
              <a:t>•</a:t>
            </a:r>
            <a:r>
              <a:rPr lang="zh-CN" altLang="en-US" dirty="0">
                <a:solidFill>
                  <a:schemeClr val="bg1"/>
                </a:solidFill>
                <a:ea typeface="微软雅黑" panose="020B0503020204020204" pitchFamily="34" charset="-122"/>
              </a:rPr>
              <a:t>自行车绿道行”、“庆七</a:t>
            </a:r>
            <a:r>
              <a:rPr lang="en-US" altLang="zh-CN" dirty="0">
                <a:solidFill>
                  <a:schemeClr val="bg1"/>
                </a:solidFill>
                <a:ea typeface="微软雅黑" panose="020B0503020204020204" pitchFamily="34" charset="-122"/>
              </a:rPr>
              <a:t>•</a:t>
            </a:r>
            <a:r>
              <a:rPr lang="zh-CN" altLang="en-US" dirty="0">
                <a:solidFill>
                  <a:schemeClr val="bg1"/>
                </a:solidFill>
                <a:ea typeface="微软雅黑" panose="020B0503020204020204" pitchFamily="34" charset="-122"/>
              </a:rPr>
              <a:t>一联欢晚会”等党日活动。</a:t>
            </a:r>
          </a:p>
        </p:txBody>
      </p:sp>
      <p:sp>
        <p:nvSpPr>
          <p:cNvPr id="36" name="Freeform 5"/>
          <p:cNvSpPr>
            <a:spLocks noEditPoints="1"/>
          </p:cNvSpPr>
          <p:nvPr/>
        </p:nvSpPr>
        <p:spPr bwMode="auto">
          <a:xfrm>
            <a:off x="6139732" y="1770143"/>
            <a:ext cx="3598929" cy="1896246"/>
          </a:xfrm>
          <a:custGeom>
            <a:avLst/>
            <a:gdLst>
              <a:gd name="T0" fmla="*/ 31 w 5634"/>
              <a:gd name="T1" fmla="*/ 1664 h 2948"/>
              <a:gd name="T2" fmla="*/ 291 w 5634"/>
              <a:gd name="T3" fmla="*/ 1977 h 2948"/>
              <a:gd name="T4" fmla="*/ 2611 w 5634"/>
              <a:gd name="T5" fmla="*/ 1963 h 2948"/>
              <a:gd name="T6" fmla="*/ 3069 w 5634"/>
              <a:gd name="T7" fmla="*/ 2033 h 2948"/>
              <a:gd name="T8" fmla="*/ 3193 w 5634"/>
              <a:gd name="T9" fmla="*/ 2041 h 2948"/>
              <a:gd name="T10" fmla="*/ 3612 w 5634"/>
              <a:gd name="T11" fmla="*/ 2691 h 2948"/>
              <a:gd name="T12" fmla="*/ 4772 w 5634"/>
              <a:gd name="T13" fmla="*/ 2241 h 2948"/>
              <a:gd name="T14" fmla="*/ 4736 w 5634"/>
              <a:gd name="T15" fmla="*/ 782 h 2948"/>
              <a:gd name="T16" fmla="*/ 3233 w 5634"/>
              <a:gd name="T17" fmla="*/ 729 h 2948"/>
              <a:gd name="T18" fmla="*/ 3175 w 5634"/>
              <a:gd name="T19" fmla="*/ 981 h 2948"/>
              <a:gd name="T20" fmla="*/ 3068 w 5634"/>
              <a:gd name="T21" fmla="*/ 986 h 2948"/>
              <a:gd name="T22" fmla="*/ 2664 w 5634"/>
              <a:gd name="T23" fmla="*/ 971 h 2948"/>
              <a:gd name="T24" fmla="*/ 2655 w 5634"/>
              <a:gd name="T25" fmla="*/ 1042 h 2948"/>
              <a:gd name="T26" fmla="*/ 2359 w 5634"/>
              <a:gd name="T27" fmla="*/ 1143 h 2948"/>
              <a:gd name="T28" fmla="*/ 2068 w 5634"/>
              <a:gd name="T29" fmla="*/ 1218 h 2948"/>
              <a:gd name="T30" fmla="*/ 1775 w 5634"/>
              <a:gd name="T31" fmla="*/ 1186 h 2948"/>
              <a:gd name="T32" fmla="*/ 1557 w 5634"/>
              <a:gd name="T33" fmla="*/ 1196 h 2948"/>
              <a:gd name="T34" fmla="*/ 1385 w 5634"/>
              <a:gd name="T35" fmla="*/ 1315 h 2948"/>
              <a:gd name="T36" fmla="*/ 1173 w 5634"/>
              <a:gd name="T37" fmla="*/ 1289 h 2948"/>
              <a:gd name="T38" fmla="*/ 878 w 5634"/>
              <a:gd name="T39" fmla="*/ 1196 h 2948"/>
              <a:gd name="T40" fmla="*/ 842 w 5634"/>
              <a:gd name="T41" fmla="*/ 1187 h 2948"/>
              <a:gd name="T42" fmla="*/ 578 w 5634"/>
              <a:gd name="T43" fmla="*/ 1231 h 2948"/>
              <a:gd name="T44" fmla="*/ 462 w 5634"/>
              <a:gd name="T45" fmla="*/ 1273 h 2948"/>
              <a:gd name="T46" fmla="*/ 260 w 5634"/>
              <a:gd name="T47" fmla="*/ 1271 h 2948"/>
              <a:gd name="T48" fmla="*/ 31 w 5634"/>
              <a:gd name="T49" fmla="*/ 1664 h 2948"/>
              <a:gd name="T50" fmla="*/ 265 w 5634"/>
              <a:gd name="T51" fmla="*/ 1804 h 2948"/>
              <a:gd name="T52" fmla="*/ 2709 w 5634"/>
              <a:gd name="T53" fmla="*/ 1789 h 2948"/>
              <a:gd name="T54" fmla="*/ 3045 w 5634"/>
              <a:gd name="T55" fmla="*/ 1774 h 2948"/>
              <a:gd name="T56" fmla="*/ 2675 w 5634"/>
              <a:gd name="T57" fmla="*/ 1698 h 2948"/>
              <a:gd name="T58" fmla="*/ 205 w 5634"/>
              <a:gd name="T59" fmla="*/ 1707 h 2948"/>
              <a:gd name="T60" fmla="*/ 265 w 5634"/>
              <a:gd name="T61" fmla="*/ 1804 h 2948"/>
              <a:gd name="T62" fmla="*/ 292 w 5634"/>
              <a:gd name="T63" fmla="*/ 1429 h 2948"/>
              <a:gd name="T64" fmla="*/ 2783 w 5634"/>
              <a:gd name="T65" fmla="*/ 1438 h 2948"/>
              <a:gd name="T66" fmla="*/ 3044 w 5634"/>
              <a:gd name="T67" fmla="*/ 1504 h 2948"/>
              <a:gd name="T68" fmla="*/ 2761 w 5634"/>
              <a:gd name="T69" fmla="*/ 1535 h 2948"/>
              <a:gd name="T70" fmla="*/ 253 w 5634"/>
              <a:gd name="T71" fmla="*/ 1526 h 2948"/>
              <a:gd name="T72" fmla="*/ 222 w 5634"/>
              <a:gd name="T73" fmla="*/ 1479 h 2948"/>
              <a:gd name="T74" fmla="*/ 292 w 5634"/>
              <a:gd name="T75" fmla="*/ 1429 h 2948"/>
              <a:gd name="T76" fmla="*/ 4802 w 5634"/>
              <a:gd name="T77" fmla="*/ 1240 h 2948"/>
              <a:gd name="T78" fmla="*/ 5029 w 5634"/>
              <a:gd name="T79" fmla="*/ 1467 h 2948"/>
              <a:gd name="T80" fmla="*/ 4802 w 5634"/>
              <a:gd name="T81" fmla="*/ 1695 h 2948"/>
              <a:gd name="T82" fmla="*/ 4575 w 5634"/>
              <a:gd name="T83" fmla="*/ 1467 h 2948"/>
              <a:gd name="T84" fmla="*/ 4802 w 5634"/>
              <a:gd name="T85" fmla="*/ 1240 h 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34" h="2948">
                <a:moveTo>
                  <a:pt x="31" y="1664"/>
                </a:moveTo>
                <a:cubicBezTo>
                  <a:pt x="96" y="1790"/>
                  <a:pt x="185" y="1892"/>
                  <a:pt x="291" y="1977"/>
                </a:cubicBezTo>
                <a:cubicBezTo>
                  <a:pt x="1064" y="1972"/>
                  <a:pt x="1838" y="1968"/>
                  <a:pt x="2611" y="1963"/>
                </a:cubicBezTo>
                <a:cubicBezTo>
                  <a:pt x="2759" y="2215"/>
                  <a:pt x="2906" y="2245"/>
                  <a:pt x="3069" y="2033"/>
                </a:cubicBezTo>
                <a:cubicBezTo>
                  <a:pt x="3100" y="1996"/>
                  <a:pt x="3162" y="2000"/>
                  <a:pt x="3193" y="2041"/>
                </a:cubicBezTo>
                <a:cubicBezTo>
                  <a:pt x="3281" y="2144"/>
                  <a:pt x="3349" y="2551"/>
                  <a:pt x="3612" y="2691"/>
                </a:cubicBezTo>
                <a:cubicBezTo>
                  <a:pt x="4035" y="2948"/>
                  <a:pt x="4531" y="2792"/>
                  <a:pt x="4772" y="2241"/>
                </a:cubicBezTo>
                <a:cubicBezTo>
                  <a:pt x="5634" y="2072"/>
                  <a:pt x="5588" y="920"/>
                  <a:pt x="4736" y="782"/>
                </a:cubicBezTo>
                <a:cubicBezTo>
                  <a:pt x="4387" y="0"/>
                  <a:pt x="3533" y="43"/>
                  <a:pt x="3233" y="729"/>
                </a:cubicBezTo>
                <a:cubicBezTo>
                  <a:pt x="3213" y="818"/>
                  <a:pt x="3194" y="891"/>
                  <a:pt x="3175" y="981"/>
                </a:cubicBezTo>
                <a:cubicBezTo>
                  <a:pt x="3143" y="1003"/>
                  <a:pt x="3099" y="1014"/>
                  <a:pt x="3068" y="986"/>
                </a:cubicBezTo>
                <a:cubicBezTo>
                  <a:pt x="2933" y="771"/>
                  <a:pt x="2726" y="758"/>
                  <a:pt x="2664" y="971"/>
                </a:cubicBezTo>
                <a:cubicBezTo>
                  <a:pt x="2661" y="995"/>
                  <a:pt x="2658" y="1018"/>
                  <a:pt x="2655" y="1042"/>
                </a:cubicBezTo>
                <a:cubicBezTo>
                  <a:pt x="2533" y="1039"/>
                  <a:pt x="2440" y="1081"/>
                  <a:pt x="2359" y="1143"/>
                </a:cubicBezTo>
                <a:cubicBezTo>
                  <a:pt x="2269" y="1219"/>
                  <a:pt x="2173" y="1251"/>
                  <a:pt x="2068" y="1218"/>
                </a:cubicBezTo>
                <a:cubicBezTo>
                  <a:pt x="1979" y="1179"/>
                  <a:pt x="1870" y="1153"/>
                  <a:pt x="1775" y="1186"/>
                </a:cubicBezTo>
                <a:cubicBezTo>
                  <a:pt x="1699" y="1161"/>
                  <a:pt x="1630" y="1165"/>
                  <a:pt x="1557" y="1196"/>
                </a:cubicBezTo>
                <a:cubicBezTo>
                  <a:pt x="1508" y="1224"/>
                  <a:pt x="1441" y="1271"/>
                  <a:pt x="1385" y="1315"/>
                </a:cubicBezTo>
                <a:cubicBezTo>
                  <a:pt x="1313" y="1375"/>
                  <a:pt x="1242" y="1352"/>
                  <a:pt x="1173" y="1289"/>
                </a:cubicBezTo>
                <a:cubicBezTo>
                  <a:pt x="1075" y="1171"/>
                  <a:pt x="976" y="1126"/>
                  <a:pt x="878" y="1196"/>
                </a:cubicBezTo>
                <a:cubicBezTo>
                  <a:pt x="865" y="1205"/>
                  <a:pt x="851" y="1192"/>
                  <a:pt x="842" y="1187"/>
                </a:cubicBezTo>
                <a:cubicBezTo>
                  <a:pt x="730" y="1108"/>
                  <a:pt x="657" y="1137"/>
                  <a:pt x="578" y="1231"/>
                </a:cubicBezTo>
                <a:cubicBezTo>
                  <a:pt x="549" y="1266"/>
                  <a:pt x="495" y="1297"/>
                  <a:pt x="462" y="1273"/>
                </a:cubicBezTo>
                <a:cubicBezTo>
                  <a:pt x="402" y="1192"/>
                  <a:pt x="357" y="1199"/>
                  <a:pt x="260" y="1271"/>
                </a:cubicBezTo>
                <a:cubicBezTo>
                  <a:pt x="85" y="1374"/>
                  <a:pt x="0" y="1502"/>
                  <a:pt x="31" y="1664"/>
                </a:cubicBezTo>
                <a:close/>
                <a:moveTo>
                  <a:pt x="265" y="1804"/>
                </a:moveTo>
                <a:lnTo>
                  <a:pt x="2709" y="1789"/>
                </a:lnTo>
                <a:lnTo>
                  <a:pt x="3045" y="1774"/>
                </a:lnTo>
                <a:lnTo>
                  <a:pt x="2675" y="1698"/>
                </a:lnTo>
                <a:lnTo>
                  <a:pt x="205" y="1707"/>
                </a:lnTo>
                <a:lnTo>
                  <a:pt x="265" y="1804"/>
                </a:lnTo>
                <a:close/>
                <a:moveTo>
                  <a:pt x="292" y="1429"/>
                </a:moveTo>
                <a:lnTo>
                  <a:pt x="2783" y="1438"/>
                </a:lnTo>
                <a:lnTo>
                  <a:pt x="3044" y="1504"/>
                </a:lnTo>
                <a:lnTo>
                  <a:pt x="2761" y="1535"/>
                </a:lnTo>
                <a:lnTo>
                  <a:pt x="253" y="1526"/>
                </a:lnTo>
                <a:lnTo>
                  <a:pt x="222" y="1479"/>
                </a:lnTo>
                <a:lnTo>
                  <a:pt x="292" y="1429"/>
                </a:lnTo>
                <a:close/>
                <a:moveTo>
                  <a:pt x="4802" y="1240"/>
                </a:moveTo>
                <a:cubicBezTo>
                  <a:pt x="4927" y="1240"/>
                  <a:pt x="5029" y="1342"/>
                  <a:pt x="5029" y="1467"/>
                </a:cubicBezTo>
                <a:cubicBezTo>
                  <a:pt x="5029" y="1593"/>
                  <a:pt x="4927" y="1695"/>
                  <a:pt x="4802" y="1695"/>
                </a:cubicBezTo>
                <a:cubicBezTo>
                  <a:pt x="4676" y="1695"/>
                  <a:pt x="4575" y="1593"/>
                  <a:pt x="4575" y="1467"/>
                </a:cubicBezTo>
                <a:cubicBezTo>
                  <a:pt x="4575" y="1342"/>
                  <a:pt x="4676" y="1240"/>
                  <a:pt x="4802" y="1240"/>
                </a:cubicBezTo>
                <a:close/>
              </a:path>
            </a:pathLst>
          </a:cu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39" name="组合 38"/>
          <p:cNvGrpSpPr/>
          <p:nvPr/>
        </p:nvGrpSpPr>
        <p:grpSpPr>
          <a:xfrm>
            <a:off x="9074032" y="2710558"/>
            <a:ext cx="210693" cy="1063748"/>
            <a:chOff x="7702551" y="2809876"/>
            <a:chExt cx="195262" cy="985838"/>
          </a:xfrm>
        </p:grpSpPr>
        <p:sp>
          <p:nvSpPr>
            <p:cNvPr id="40" name="Freeform 6"/>
            <p:cNvSpPr/>
            <p:nvPr/>
          </p:nvSpPr>
          <p:spPr bwMode="auto">
            <a:xfrm>
              <a:off x="7881938" y="3254376"/>
              <a:ext cx="15875" cy="400050"/>
            </a:xfrm>
            <a:custGeom>
              <a:avLst/>
              <a:gdLst>
                <a:gd name="T0" fmla="*/ 22 w 26"/>
                <a:gd name="T1" fmla="*/ 672 h 672"/>
                <a:gd name="T2" fmla="*/ 0 w 26"/>
                <a:gd name="T3" fmla="*/ 0 h 672"/>
              </a:gdLst>
              <a:ahLst/>
              <a:cxnLst>
                <a:cxn ang="0">
                  <a:pos x="T0" y="T1"/>
                </a:cxn>
                <a:cxn ang="0">
                  <a:pos x="T2" y="T3"/>
                </a:cxn>
              </a:cxnLst>
              <a:rect l="0" t="0" r="r" b="b"/>
              <a:pathLst>
                <a:path w="26" h="672">
                  <a:moveTo>
                    <a:pt x="22" y="672"/>
                  </a:moveTo>
                  <a:cubicBezTo>
                    <a:pt x="26" y="252"/>
                    <a:pt x="20" y="150"/>
                    <a:pt x="0" y="0"/>
                  </a:cubicBezTo>
                </a:path>
              </a:pathLst>
            </a:custGeom>
            <a:noFill/>
            <a:ln w="11113" cap="flat">
              <a:solidFill>
                <a:schemeClr val="tx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p>
          </p:txBody>
        </p:sp>
        <p:sp>
          <p:nvSpPr>
            <p:cNvPr id="41" name="Freeform 8"/>
            <p:cNvSpPr/>
            <p:nvPr/>
          </p:nvSpPr>
          <p:spPr bwMode="auto">
            <a:xfrm>
              <a:off x="7702551" y="2809876"/>
              <a:ext cx="153988" cy="985838"/>
            </a:xfrm>
            <a:custGeom>
              <a:avLst/>
              <a:gdLst>
                <a:gd name="T0" fmla="*/ 258 w 258"/>
                <a:gd name="T1" fmla="*/ 222 h 1655"/>
                <a:gd name="T2" fmla="*/ 67 w 258"/>
                <a:gd name="T3" fmla="*/ 135 h 1655"/>
                <a:gd name="T4" fmla="*/ 97 w 258"/>
                <a:gd name="T5" fmla="*/ 1498 h 1655"/>
                <a:gd name="T6" fmla="*/ 223 w 258"/>
                <a:gd name="T7" fmla="*/ 1572 h 1655"/>
              </a:gdLst>
              <a:ahLst/>
              <a:cxnLst>
                <a:cxn ang="0">
                  <a:pos x="T0" y="T1"/>
                </a:cxn>
                <a:cxn ang="0">
                  <a:pos x="T2" y="T3"/>
                </a:cxn>
                <a:cxn ang="0">
                  <a:pos x="T4" y="T5"/>
                </a:cxn>
                <a:cxn ang="0">
                  <a:pos x="T6" y="T7"/>
                </a:cxn>
              </a:cxnLst>
              <a:rect l="0" t="0" r="r" b="b"/>
              <a:pathLst>
                <a:path w="258" h="1655">
                  <a:moveTo>
                    <a:pt x="258" y="222"/>
                  </a:moveTo>
                  <a:cubicBezTo>
                    <a:pt x="258" y="222"/>
                    <a:pt x="134" y="0"/>
                    <a:pt x="67" y="135"/>
                  </a:cubicBezTo>
                  <a:cubicBezTo>
                    <a:pt x="0" y="270"/>
                    <a:pt x="97" y="1498"/>
                    <a:pt x="97" y="1498"/>
                  </a:cubicBezTo>
                  <a:cubicBezTo>
                    <a:pt x="97" y="1498"/>
                    <a:pt x="132" y="1655"/>
                    <a:pt x="223" y="1572"/>
                  </a:cubicBezTo>
                </a:path>
              </a:pathLst>
            </a:custGeom>
            <a:noFill/>
            <a:ln w="11113" cap="flat">
              <a:solidFill>
                <a:schemeClr val="tx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p>
          </p:txBody>
        </p:sp>
      </p:grpSp>
      <p:grpSp>
        <p:nvGrpSpPr>
          <p:cNvPr id="42" name="组合 41"/>
          <p:cNvGrpSpPr/>
          <p:nvPr/>
        </p:nvGrpSpPr>
        <p:grpSpPr>
          <a:xfrm>
            <a:off x="9132273" y="2779077"/>
            <a:ext cx="507036" cy="936989"/>
            <a:chOff x="7756526" y="2873376"/>
            <a:chExt cx="469900" cy="868363"/>
          </a:xfrm>
        </p:grpSpPr>
        <p:sp>
          <p:nvSpPr>
            <p:cNvPr id="43" name="Freeform 9"/>
            <p:cNvSpPr/>
            <p:nvPr/>
          </p:nvSpPr>
          <p:spPr bwMode="auto">
            <a:xfrm>
              <a:off x="8027988" y="3173413"/>
              <a:ext cx="198438" cy="390525"/>
            </a:xfrm>
            <a:custGeom>
              <a:avLst/>
              <a:gdLst>
                <a:gd name="T0" fmla="*/ 335 w 335"/>
                <a:gd name="T1" fmla="*/ 655 h 655"/>
                <a:gd name="T2" fmla="*/ 0 w 335"/>
                <a:gd name="T3" fmla="*/ 0 h 655"/>
              </a:gdLst>
              <a:ahLst/>
              <a:cxnLst>
                <a:cxn ang="0">
                  <a:pos x="T0" y="T1"/>
                </a:cxn>
                <a:cxn ang="0">
                  <a:pos x="T2" y="T3"/>
                </a:cxn>
              </a:cxnLst>
              <a:rect l="0" t="0" r="r" b="b"/>
              <a:pathLst>
                <a:path w="335" h="655">
                  <a:moveTo>
                    <a:pt x="335" y="655"/>
                  </a:moveTo>
                  <a:cubicBezTo>
                    <a:pt x="139" y="268"/>
                    <a:pt x="75" y="142"/>
                    <a:pt x="0" y="0"/>
                  </a:cubicBezTo>
                </a:path>
              </a:pathLst>
            </a:custGeom>
            <a:noFill/>
            <a:ln w="11113" cap="flat">
              <a:solidFill>
                <a:schemeClr val="tx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p>
          </p:txBody>
        </p:sp>
        <p:sp>
          <p:nvSpPr>
            <p:cNvPr id="44" name="Freeform 11"/>
            <p:cNvSpPr/>
            <p:nvPr/>
          </p:nvSpPr>
          <p:spPr bwMode="auto">
            <a:xfrm>
              <a:off x="7756526" y="2873376"/>
              <a:ext cx="455613" cy="868363"/>
            </a:xfrm>
            <a:custGeom>
              <a:avLst/>
              <a:gdLst>
                <a:gd name="T0" fmla="*/ 144 w 769"/>
                <a:gd name="T1" fmla="*/ 122 h 1456"/>
                <a:gd name="T2" fmla="*/ 22 w 769"/>
                <a:gd name="T3" fmla="*/ 105 h 1456"/>
                <a:gd name="T4" fmla="*/ 623 w 769"/>
                <a:gd name="T5" fmla="*/ 1328 h 1456"/>
                <a:gd name="T6" fmla="*/ 769 w 769"/>
                <a:gd name="T7" fmla="*/ 1342 h 1456"/>
              </a:gdLst>
              <a:ahLst/>
              <a:cxnLst>
                <a:cxn ang="0">
                  <a:pos x="T0" y="T1"/>
                </a:cxn>
                <a:cxn ang="0">
                  <a:pos x="T2" y="T3"/>
                </a:cxn>
                <a:cxn ang="0">
                  <a:pos x="T4" y="T5"/>
                </a:cxn>
                <a:cxn ang="0">
                  <a:pos x="T6" y="T7"/>
                </a:cxn>
              </a:cxnLst>
              <a:rect l="0" t="0" r="r" b="b"/>
              <a:pathLst>
                <a:path w="769" h="1456">
                  <a:moveTo>
                    <a:pt x="144" y="122"/>
                  </a:moveTo>
                  <a:cubicBezTo>
                    <a:pt x="150" y="138"/>
                    <a:pt x="44" y="0"/>
                    <a:pt x="22" y="105"/>
                  </a:cubicBezTo>
                  <a:cubicBezTo>
                    <a:pt x="0" y="209"/>
                    <a:pt x="623" y="1328"/>
                    <a:pt x="623" y="1328"/>
                  </a:cubicBezTo>
                  <a:cubicBezTo>
                    <a:pt x="623" y="1328"/>
                    <a:pt x="721" y="1456"/>
                    <a:pt x="769" y="1342"/>
                  </a:cubicBezTo>
                </a:path>
              </a:pathLst>
            </a:custGeom>
            <a:noFill/>
            <a:ln w="11113" cap="flat">
              <a:solidFill>
                <a:schemeClr val="tx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p>
          </p:txBody>
        </p:sp>
      </p:grpSp>
      <p:grpSp>
        <p:nvGrpSpPr>
          <p:cNvPr id="45" name="组合 44"/>
          <p:cNvGrpSpPr/>
          <p:nvPr/>
        </p:nvGrpSpPr>
        <p:grpSpPr>
          <a:xfrm>
            <a:off x="9214495" y="2768799"/>
            <a:ext cx="762268" cy="688610"/>
            <a:chOff x="7832726" y="2863851"/>
            <a:chExt cx="706438" cy="638175"/>
          </a:xfrm>
        </p:grpSpPr>
        <p:sp>
          <p:nvSpPr>
            <p:cNvPr id="46" name="Freeform 12"/>
            <p:cNvSpPr/>
            <p:nvPr/>
          </p:nvSpPr>
          <p:spPr bwMode="auto">
            <a:xfrm>
              <a:off x="8153401" y="2997201"/>
              <a:ext cx="350838" cy="325438"/>
            </a:xfrm>
            <a:custGeom>
              <a:avLst/>
              <a:gdLst>
                <a:gd name="T0" fmla="*/ 592 w 592"/>
                <a:gd name="T1" fmla="*/ 546 h 546"/>
                <a:gd name="T2" fmla="*/ 0 w 592"/>
                <a:gd name="T3" fmla="*/ 0 h 546"/>
              </a:gdLst>
              <a:ahLst/>
              <a:cxnLst>
                <a:cxn ang="0">
                  <a:pos x="T0" y="T1"/>
                </a:cxn>
                <a:cxn ang="0">
                  <a:pos x="T2" y="T3"/>
                </a:cxn>
              </a:cxnLst>
              <a:rect l="0" t="0" r="r" b="b"/>
              <a:pathLst>
                <a:path w="592" h="546">
                  <a:moveTo>
                    <a:pt x="592" y="546"/>
                  </a:moveTo>
                  <a:cubicBezTo>
                    <a:pt x="294" y="231"/>
                    <a:pt x="111" y="98"/>
                    <a:pt x="0" y="0"/>
                  </a:cubicBezTo>
                </a:path>
              </a:pathLst>
            </a:custGeom>
            <a:noFill/>
            <a:ln w="11113" cap="flat">
              <a:solidFill>
                <a:schemeClr val="tx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p>
          </p:txBody>
        </p:sp>
        <p:sp>
          <p:nvSpPr>
            <p:cNvPr id="47" name="Freeform 14"/>
            <p:cNvSpPr/>
            <p:nvPr/>
          </p:nvSpPr>
          <p:spPr bwMode="auto">
            <a:xfrm>
              <a:off x="7832726" y="2863851"/>
              <a:ext cx="706438" cy="638175"/>
            </a:xfrm>
            <a:custGeom>
              <a:avLst/>
              <a:gdLst>
                <a:gd name="T0" fmla="*/ 161 w 1194"/>
                <a:gd name="T1" fmla="*/ 59 h 1069"/>
                <a:gd name="T2" fmla="*/ 61 w 1194"/>
                <a:gd name="T3" fmla="*/ 138 h 1069"/>
                <a:gd name="T4" fmla="*/ 1051 w 1194"/>
                <a:gd name="T5" fmla="*/ 995 h 1069"/>
                <a:gd name="T6" fmla="*/ 1189 w 1194"/>
                <a:gd name="T7" fmla="*/ 945 h 1069"/>
              </a:gdLst>
              <a:ahLst/>
              <a:cxnLst>
                <a:cxn ang="0">
                  <a:pos x="T0" y="T1"/>
                </a:cxn>
                <a:cxn ang="0">
                  <a:pos x="T2" y="T3"/>
                </a:cxn>
                <a:cxn ang="0">
                  <a:pos x="T4" y="T5"/>
                </a:cxn>
                <a:cxn ang="0">
                  <a:pos x="T6" y="T7"/>
                </a:cxn>
              </a:cxnLst>
              <a:rect l="0" t="0" r="r" b="b"/>
              <a:pathLst>
                <a:path w="1194" h="1069">
                  <a:moveTo>
                    <a:pt x="161" y="59"/>
                  </a:moveTo>
                  <a:cubicBezTo>
                    <a:pt x="161" y="59"/>
                    <a:pt x="0" y="0"/>
                    <a:pt x="61" y="138"/>
                  </a:cubicBezTo>
                  <a:cubicBezTo>
                    <a:pt x="122" y="276"/>
                    <a:pt x="1051" y="995"/>
                    <a:pt x="1051" y="995"/>
                  </a:cubicBezTo>
                  <a:cubicBezTo>
                    <a:pt x="1051" y="995"/>
                    <a:pt x="1194" y="1069"/>
                    <a:pt x="1189" y="945"/>
                  </a:cubicBezTo>
                </a:path>
              </a:pathLst>
            </a:custGeom>
            <a:noFill/>
            <a:ln w="11113" cap="flat">
              <a:solidFill>
                <a:schemeClr val="tx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p>
          </p:txBody>
        </p:sp>
      </p:grpSp>
      <p:grpSp>
        <p:nvGrpSpPr>
          <p:cNvPr id="48" name="组合 47"/>
          <p:cNvGrpSpPr/>
          <p:nvPr/>
        </p:nvGrpSpPr>
        <p:grpSpPr>
          <a:xfrm>
            <a:off x="8407690" y="3541343"/>
            <a:ext cx="1137405" cy="2353607"/>
            <a:chOff x="8674588" y="3541343"/>
            <a:chExt cx="1137405" cy="2353607"/>
          </a:xfrm>
        </p:grpSpPr>
        <p:sp>
          <p:nvSpPr>
            <p:cNvPr id="49" name="Freeform 7"/>
            <p:cNvSpPr>
              <a:spLocks noEditPoints="1"/>
            </p:cNvSpPr>
            <p:nvPr/>
          </p:nvSpPr>
          <p:spPr bwMode="auto">
            <a:xfrm>
              <a:off x="8674588" y="3541343"/>
              <a:ext cx="1137405" cy="2353607"/>
            </a:xfrm>
            <a:custGeom>
              <a:avLst/>
              <a:gdLst>
                <a:gd name="T0" fmla="*/ 1662 w 1781"/>
                <a:gd name="T1" fmla="*/ 184 h 3659"/>
                <a:gd name="T2" fmla="*/ 797 w 1781"/>
                <a:gd name="T3" fmla="*/ 14 h 3659"/>
                <a:gd name="T4" fmla="*/ 641 w 1781"/>
                <a:gd name="T5" fmla="*/ 118 h 3659"/>
                <a:gd name="T6" fmla="*/ 14 w 1781"/>
                <a:gd name="T7" fmla="*/ 3321 h 3659"/>
                <a:gd name="T8" fmla="*/ 118 w 1781"/>
                <a:gd name="T9" fmla="*/ 3476 h 3659"/>
                <a:gd name="T10" fmla="*/ 984 w 1781"/>
                <a:gd name="T11" fmla="*/ 3645 h 3659"/>
                <a:gd name="T12" fmla="*/ 1139 w 1781"/>
                <a:gd name="T13" fmla="*/ 3541 h 3659"/>
                <a:gd name="T14" fmla="*/ 1767 w 1781"/>
                <a:gd name="T15" fmla="*/ 339 h 3659"/>
                <a:gd name="T16" fmla="*/ 1662 w 1781"/>
                <a:gd name="T17" fmla="*/ 184 h 3659"/>
                <a:gd name="T18" fmla="*/ 1223 w 1781"/>
                <a:gd name="T19" fmla="*/ 268 h 3659"/>
                <a:gd name="T20" fmla="*/ 1016 w 1781"/>
                <a:gd name="T21" fmla="*/ 407 h 3659"/>
                <a:gd name="T22" fmla="*/ 1155 w 1781"/>
                <a:gd name="T23" fmla="*/ 614 h 3659"/>
                <a:gd name="T24" fmla="*/ 1362 w 1781"/>
                <a:gd name="T25" fmla="*/ 475 h 3659"/>
                <a:gd name="T26" fmla="*/ 1223 w 1781"/>
                <a:gd name="T27" fmla="*/ 268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1" h="3659">
                  <a:moveTo>
                    <a:pt x="1662" y="184"/>
                  </a:moveTo>
                  <a:lnTo>
                    <a:pt x="797" y="14"/>
                  </a:lnTo>
                  <a:cubicBezTo>
                    <a:pt x="725" y="0"/>
                    <a:pt x="655" y="47"/>
                    <a:pt x="641" y="118"/>
                  </a:cubicBezTo>
                  <a:lnTo>
                    <a:pt x="14" y="3321"/>
                  </a:lnTo>
                  <a:cubicBezTo>
                    <a:pt x="0" y="3392"/>
                    <a:pt x="47" y="3462"/>
                    <a:pt x="118" y="3476"/>
                  </a:cubicBezTo>
                  <a:lnTo>
                    <a:pt x="984" y="3645"/>
                  </a:lnTo>
                  <a:cubicBezTo>
                    <a:pt x="1055" y="3659"/>
                    <a:pt x="1125" y="3612"/>
                    <a:pt x="1139" y="3541"/>
                  </a:cubicBezTo>
                  <a:lnTo>
                    <a:pt x="1767" y="339"/>
                  </a:lnTo>
                  <a:cubicBezTo>
                    <a:pt x="1781" y="267"/>
                    <a:pt x="1734" y="198"/>
                    <a:pt x="1662" y="184"/>
                  </a:cubicBezTo>
                  <a:close/>
                  <a:moveTo>
                    <a:pt x="1223" y="268"/>
                  </a:moveTo>
                  <a:cubicBezTo>
                    <a:pt x="1128" y="250"/>
                    <a:pt x="1035" y="312"/>
                    <a:pt x="1016" y="407"/>
                  </a:cubicBezTo>
                  <a:cubicBezTo>
                    <a:pt x="997" y="503"/>
                    <a:pt x="1060" y="596"/>
                    <a:pt x="1155" y="614"/>
                  </a:cubicBezTo>
                  <a:cubicBezTo>
                    <a:pt x="1251" y="633"/>
                    <a:pt x="1344" y="571"/>
                    <a:pt x="1362" y="475"/>
                  </a:cubicBezTo>
                  <a:cubicBezTo>
                    <a:pt x="1381" y="380"/>
                    <a:pt x="1319" y="287"/>
                    <a:pt x="1223" y="268"/>
                  </a:cubicBezTo>
                  <a:close/>
                </a:path>
              </a:pathLst>
            </a:custGeom>
            <a:solidFill>
              <a:schemeClr val="tx2"/>
            </a:solidFill>
            <a:ln>
              <a:noFill/>
            </a:ln>
          </p:spPr>
          <p:txBody>
            <a:bodyPr vert="horz" wrap="square" lIns="91440" tIns="45720" rIns="91440" bIns="45720" numCol="1" anchor="t" anchorCtr="0" compatLnSpc="1"/>
            <a:lstStyle/>
            <a:p>
              <a:endParaRPr lang="zh-CN" altLang="en-US" sz="1600"/>
            </a:p>
          </p:txBody>
        </p:sp>
        <p:sp>
          <p:nvSpPr>
            <p:cNvPr id="50" name="文本框 49"/>
            <p:cNvSpPr txBox="1"/>
            <p:nvPr/>
          </p:nvSpPr>
          <p:spPr>
            <a:xfrm rot="6039229">
              <a:off x="8318130" y="4685895"/>
              <a:ext cx="1723549" cy="400110"/>
            </a:xfrm>
            <a:prstGeom prst="rect">
              <a:avLst/>
            </a:prstGeom>
            <a:noFill/>
          </p:spPr>
          <p:txBody>
            <a:bodyPr wrap="none" rtlCol="0">
              <a:spAutoFit/>
            </a:bodyPr>
            <a:lstStyle/>
            <a:p>
              <a:r>
                <a:rPr lang="zh-CN" altLang="en-US" sz="2000" b="1" dirty="0">
                  <a:solidFill>
                    <a:schemeClr val="accent1"/>
                  </a:solidFill>
                  <a:latin typeface="+mj-ea"/>
                  <a:ea typeface="+mj-ea"/>
                </a:rPr>
                <a:t>党内关怀帮扶</a:t>
              </a:r>
            </a:p>
          </p:txBody>
        </p:sp>
      </p:grpSp>
      <p:grpSp>
        <p:nvGrpSpPr>
          <p:cNvPr id="51" name="组合 50"/>
          <p:cNvGrpSpPr/>
          <p:nvPr/>
        </p:nvGrpSpPr>
        <p:grpSpPr>
          <a:xfrm>
            <a:off x="954248" y="1522660"/>
            <a:ext cx="672020" cy="673870"/>
            <a:chOff x="6560658" y="1120761"/>
            <a:chExt cx="1024320" cy="1027140"/>
          </a:xfrm>
        </p:grpSpPr>
        <p:sp>
          <p:nvSpPr>
            <p:cNvPr id="52" name="Oval 18"/>
            <p:cNvSpPr>
              <a:spLocks noChangeArrowheads="1"/>
            </p:cNvSpPr>
            <p:nvPr/>
          </p:nvSpPr>
          <p:spPr bwMode="auto">
            <a:xfrm>
              <a:off x="6560658" y="1120761"/>
              <a:ext cx="1024320" cy="1027140"/>
            </a:xfrm>
            <a:prstGeom prst="ellipse">
              <a:avLst/>
            </a:prstGeom>
            <a:solidFill>
              <a:schemeClr val="tx1"/>
            </a:solidFill>
            <a:ln w="38100">
              <a:solidFill>
                <a:schemeClr val="bg2"/>
              </a:solid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bg2"/>
                </a:solidFill>
              </a:endParaRPr>
            </a:p>
          </p:txBody>
        </p:sp>
        <p:sp>
          <p:nvSpPr>
            <p:cNvPr id="53" name="文本框 30"/>
            <p:cNvSpPr>
              <a:spLocks noChangeArrowheads="1"/>
            </p:cNvSpPr>
            <p:nvPr/>
          </p:nvSpPr>
          <p:spPr bwMode="auto">
            <a:xfrm>
              <a:off x="6732773" y="1266428"/>
              <a:ext cx="661752" cy="778457"/>
            </a:xfrm>
            <a:prstGeom prst="rect">
              <a:avLst/>
            </a:prstGeom>
            <a:noFill/>
            <a:ln>
              <a:noFill/>
            </a:ln>
          </p:spPr>
          <p:txBody>
            <a:bodyPr vert="horz" wrap="square" lIns="91440" tIns="45720" rIns="91440" bIns="45720" numCol="1" anchor="t" anchorCtr="0" compatLnSpc="1"/>
            <a:lstStyle/>
            <a:p>
              <a:pPr algn="ctr"/>
              <a:r>
                <a:rPr lang="en-US" sz="2400" dirty="0">
                  <a:solidFill>
                    <a:schemeClr val="bg2"/>
                  </a:solidFill>
                  <a:latin typeface="Lifeline JL" panose="00000400000000000000" pitchFamily="2" charset="0"/>
                  <a:sym typeface="Segoe UI Light" panose="020B0502040204020203" pitchFamily="2" charset="0"/>
                </a:rPr>
                <a:t>01</a:t>
              </a:r>
              <a:endParaRPr lang="zh-CN" altLang="en-US" sz="2400" dirty="0">
                <a:solidFill>
                  <a:schemeClr val="bg2"/>
                </a:solidFill>
                <a:latin typeface="Lifeline JL" panose="00000400000000000000" pitchFamily="2" charset="0"/>
                <a:sym typeface="Segoe UI Light" panose="020B0502040204020203" pitchFamily="2" charset="0"/>
              </a:endParaRPr>
            </a:p>
          </p:txBody>
        </p:sp>
      </p:grpSp>
      <p:grpSp>
        <p:nvGrpSpPr>
          <p:cNvPr id="54" name="组合 53"/>
          <p:cNvGrpSpPr/>
          <p:nvPr/>
        </p:nvGrpSpPr>
        <p:grpSpPr>
          <a:xfrm>
            <a:off x="946189" y="2953862"/>
            <a:ext cx="672020" cy="673870"/>
            <a:chOff x="4431607" y="2226230"/>
            <a:chExt cx="1024320" cy="1027140"/>
          </a:xfrm>
        </p:grpSpPr>
        <p:sp>
          <p:nvSpPr>
            <p:cNvPr id="55" name="Oval 18"/>
            <p:cNvSpPr>
              <a:spLocks noChangeArrowheads="1"/>
            </p:cNvSpPr>
            <p:nvPr/>
          </p:nvSpPr>
          <p:spPr bwMode="auto">
            <a:xfrm>
              <a:off x="4431607" y="2226230"/>
              <a:ext cx="1024320" cy="1027140"/>
            </a:xfrm>
            <a:prstGeom prst="ellipse">
              <a:avLst/>
            </a:prstGeom>
            <a:solidFill>
              <a:schemeClr val="tx1"/>
            </a:solidFill>
            <a:ln w="38100">
              <a:solidFill>
                <a:schemeClr val="bg2"/>
              </a:solid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bg2"/>
                </a:solidFill>
              </a:endParaRPr>
            </a:p>
          </p:txBody>
        </p:sp>
        <p:sp>
          <p:nvSpPr>
            <p:cNvPr id="56" name="文本框 30"/>
            <p:cNvSpPr>
              <a:spLocks noChangeArrowheads="1"/>
            </p:cNvSpPr>
            <p:nvPr/>
          </p:nvSpPr>
          <p:spPr bwMode="auto">
            <a:xfrm>
              <a:off x="4543908" y="2364910"/>
              <a:ext cx="799718" cy="769441"/>
            </a:xfrm>
            <a:prstGeom prst="rect">
              <a:avLst/>
            </a:prstGeom>
            <a:noFill/>
            <a:ln>
              <a:noFill/>
            </a:ln>
          </p:spPr>
          <p:txBody>
            <a:bodyPr vert="horz" wrap="square" lIns="91440" tIns="45720" rIns="91440" bIns="45720" numCol="1" anchor="t" anchorCtr="0" compatLnSpc="1"/>
            <a:lstStyle/>
            <a:p>
              <a:pPr algn="ctr"/>
              <a:r>
                <a:rPr lang="en-US" sz="2400" dirty="0">
                  <a:solidFill>
                    <a:schemeClr val="bg2"/>
                  </a:solidFill>
                  <a:latin typeface="Lifeline JL" panose="00000400000000000000" pitchFamily="2" charset="0"/>
                  <a:sym typeface="Segoe UI Light" panose="020B0502040204020203" pitchFamily="2" charset="0"/>
                </a:rPr>
                <a:t>02</a:t>
              </a:r>
              <a:endParaRPr lang="zh-CN" altLang="en-US" sz="2400" dirty="0">
                <a:solidFill>
                  <a:schemeClr val="bg2"/>
                </a:solidFill>
                <a:latin typeface="Lifeline JL" panose="00000400000000000000" pitchFamily="2" charset="0"/>
                <a:sym typeface="Segoe UI Light" panose="020B0502040204020203" pitchFamily="2" charset="0"/>
              </a:endParaRPr>
            </a:p>
          </p:txBody>
        </p:sp>
      </p:grpSp>
      <p:grpSp>
        <p:nvGrpSpPr>
          <p:cNvPr id="57" name="组合 56"/>
          <p:cNvGrpSpPr/>
          <p:nvPr/>
        </p:nvGrpSpPr>
        <p:grpSpPr>
          <a:xfrm>
            <a:off x="957576" y="4473040"/>
            <a:ext cx="672020" cy="673870"/>
            <a:chOff x="6563986" y="3318051"/>
            <a:chExt cx="1024320" cy="1027140"/>
          </a:xfrm>
        </p:grpSpPr>
        <p:sp>
          <p:nvSpPr>
            <p:cNvPr id="58" name="Oval 18"/>
            <p:cNvSpPr>
              <a:spLocks noChangeArrowheads="1"/>
            </p:cNvSpPr>
            <p:nvPr/>
          </p:nvSpPr>
          <p:spPr bwMode="auto">
            <a:xfrm>
              <a:off x="6563986" y="3318051"/>
              <a:ext cx="1024320" cy="1027140"/>
            </a:xfrm>
            <a:prstGeom prst="ellipse">
              <a:avLst/>
            </a:prstGeom>
            <a:solidFill>
              <a:schemeClr val="tx1"/>
            </a:solidFill>
            <a:ln w="38100">
              <a:solidFill>
                <a:schemeClr val="bg2"/>
              </a:solid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bg2"/>
                </a:solidFill>
              </a:endParaRPr>
            </a:p>
          </p:txBody>
        </p:sp>
        <p:sp>
          <p:nvSpPr>
            <p:cNvPr id="59" name="文本框 30"/>
            <p:cNvSpPr>
              <a:spLocks noChangeArrowheads="1"/>
            </p:cNvSpPr>
            <p:nvPr/>
          </p:nvSpPr>
          <p:spPr bwMode="auto">
            <a:xfrm>
              <a:off x="6618459" y="3439731"/>
              <a:ext cx="890380" cy="769441"/>
            </a:xfrm>
            <a:prstGeom prst="rect">
              <a:avLst/>
            </a:prstGeom>
            <a:noFill/>
            <a:ln>
              <a:noFill/>
            </a:ln>
          </p:spPr>
          <p:txBody>
            <a:bodyPr vert="horz" wrap="square" lIns="91440" tIns="45720" rIns="91440" bIns="45720" numCol="1" anchor="t" anchorCtr="0" compatLnSpc="1"/>
            <a:lstStyle/>
            <a:p>
              <a:pPr algn="ctr"/>
              <a:r>
                <a:rPr lang="en-US" sz="2400" dirty="0">
                  <a:solidFill>
                    <a:schemeClr val="bg2"/>
                  </a:solidFill>
                  <a:latin typeface="Lifeline JL" panose="00000400000000000000" pitchFamily="2" charset="0"/>
                  <a:sym typeface="Segoe UI Light" panose="020B0502040204020203" pitchFamily="2" charset="0"/>
                </a:rPr>
                <a:t>03</a:t>
              </a:r>
              <a:endParaRPr lang="zh-CN" altLang="en-US" sz="2400" dirty="0">
                <a:solidFill>
                  <a:schemeClr val="bg2"/>
                </a:solidFill>
                <a:latin typeface="Lifeline JL" panose="00000400000000000000" pitchFamily="2" charset="0"/>
                <a:sym typeface="Segoe UI Light" panose="020B0502040204020203" pitchFamily="2" charset="0"/>
              </a:endParaRPr>
            </a:p>
          </p:txBody>
        </p:sp>
      </p:grpSp>
      <p:sp>
        <p:nvSpPr>
          <p:cNvPr id="60" name="矩形 59"/>
          <p:cNvSpPr/>
          <p:nvPr/>
        </p:nvSpPr>
        <p:spPr>
          <a:xfrm>
            <a:off x="6240564" y="3246186"/>
            <a:ext cx="2030802" cy="461665"/>
          </a:xfrm>
          <a:prstGeom prst="rect">
            <a:avLst/>
          </a:prstGeom>
        </p:spPr>
        <p:txBody>
          <a:bodyPr wrap="square">
            <a:spAutoFit/>
          </a:bodyPr>
          <a:lstStyle/>
          <a:p>
            <a:pPr algn="ctr"/>
            <a:r>
              <a:rPr lang="zh-CN" altLang="en-US" sz="2400" b="1" dirty="0">
                <a:latin typeface="+mj-ea"/>
                <a:ea typeface="+mj-ea"/>
              </a:rPr>
              <a:t>三个举措</a:t>
            </a:r>
          </a:p>
        </p:txBody>
      </p:sp>
    </p:spTree>
  </p:cSld>
  <p:clrMapOvr>
    <a:masterClrMapping/>
  </p:clrMapOvr>
  <mc:AlternateContent xmlns:mc="http://schemas.openxmlformats.org/markup-compatibility/2006" xmlns:p14="http://schemas.microsoft.com/office/powerpoint/2010/main">
    <mc:Choice Requires="p14">
      <p:transition spd="slow" advTm="8494">
        <p14:prism isInverted="1"/>
      </p:transition>
    </mc:Choice>
    <mc:Fallback xmlns="">
      <p:transition spd="slow" advTm="84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779"/>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60"/>
                                        </p:tgtEl>
                                        <p:attrNameLst>
                                          <p:attrName>style.visibility</p:attrName>
                                        </p:attrNameLst>
                                      </p:cBhvr>
                                      <p:to>
                                        <p:strVal val="visible"/>
                                      </p:to>
                                    </p:set>
                                    <p:anim by="(-#ppt_w*2)" calcmode="lin" valueType="num">
                                      <p:cBhvr rctx="PPT">
                                        <p:cTn id="26" dur="150" autoRev="1" fill="hold">
                                          <p:stCondLst>
                                            <p:cond delay="0"/>
                                          </p:stCondLst>
                                        </p:cTn>
                                        <p:tgtEl>
                                          <p:spTgt spid="60"/>
                                        </p:tgtEl>
                                        <p:attrNameLst>
                                          <p:attrName>ppt_w</p:attrName>
                                        </p:attrNameLst>
                                      </p:cBhvr>
                                    </p:anim>
                                    <p:anim by="(#ppt_w*0.50)" calcmode="lin" valueType="num">
                                      <p:cBhvr>
                                        <p:cTn id="27" dur="150" decel="50000" autoRev="1" fill="hold">
                                          <p:stCondLst>
                                            <p:cond delay="0"/>
                                          </p:stCondLst>
                                        </p:cTn>
                                        <p:tgtEl>
                                          <p:spTgt spid="60"/>
                                        </p:tgtEl>
                                        <p:attrNameLst>
                                          <p:attrName>ppt_x</p:attrName>
                                        </p:attrNameLst>
                                      </p:cBhvr>
                                    </p:anim>
                                    <p:anim from="(-#ppt_h/2)" to="(#ppt_y)" calcmode="lin" valueType="num">
                                      <p:cBhvr>
                                        <p:cTn id="28" dur="300" fill="hold">
                                          <p:stCondLst>
                                            <p:cond delay="0"/>
                                          </p:stCondLst>
                                        </p:cTn>
                                        <p:tgtEl>
                                          <p:spTgt spid="60"/>
                                        </p:tgtEl>
                                        <p:attrNameLst>
                                          <p:attrName>ppt_y</p:attrName>
                                        </p:attrNameLst>
                                      </p:cBhvr>
                                    </p:anim>
                                    <p:animRot by="21600000">
                                      <p:cBhvr>
                                        <p:cTn id="29" dur="300" fill="hold">
                                          <p:stCondLst>
                                            <p:cond delay="0"/>
                                          </p:stCondLst>
                                        </p:cTn>
                                        <p:tgtEl>
                                          <p:spTgt spid="60"/>
                                        </p:tgtEl>
                                        <p:attrNameLst>
                                          <p:attrName>r</p:attrName>
                                        </p:attrNameLst>
                                      </p:cBhvr>
                                    </p:animRot>
                                  </p:childTnLst>
                                </p:cTn>
                              </p:par>
                            </p:childTnLst>
                          </p:cTn>
                        </p:par>
                        <p:par>
                          <p:cTn id="30" fill="hold">
                            <p:stCondLst>
                              <p:cond delay="2170"/>
                            </p:stCondLst>
                            <p:childTnLst>
                              <p:par>
                                <p:cTn id="31" presetID="2" presetClass="entr" presetSubtype="2"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childTnLst>
                          </p:cTn>
                        </p:par>
                        <p:par>
                          <p:cTn id="35" fill="hold">
                            <p:stCondLst>
                              <p:cond delay="2670"/>
                            </p:stCondLst>
                            <p:childTnLst>
                              <p:par>
                                <p:cTn id="36" presetID="22" presetClass="entr" presetSubtype="1"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500"/>
                                        <p:tgtEl>
                                          <p:spTgt spid="39"/>
                                        </p:tgtEl>
                                      </p:cBhvr>
                                    </p:animEffect>
                                  </p:childTnLst>
                                </p:cTn>
                              </p:par>
                            </p:childTnLst>
                          </p:cTn>
                        </p:par>
                        <p:par>
                          <p:cTn id="39" fill="hold">
                            <p:stCondLst>
                              <p:cond delay="3170"/>
                            </p:stCondLst>
                            <p:childTnLst>
                              <p:par>
                                <p:cTn id="40" presetID="42" presetClass="entr" presetSubtype="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anim calcmode="lin" valueType="num">
                                      <p:cBhvr>
                                        <p:cTn id="43" dur="500" fill="hold"/>
                                        <p:tgtEl>
                                          <p:spTgt spid="48"/>
                                        </p:tgtEl>
                                        <p:attrNameLst>
                                          <p:attrName>ppt_x</p:attrName>
                                        </p:attrNameLst>
                                      </p:cBhvr>
                                      <p:tavLst>
                                        <p:tav tm="0">
                                          <p:val>
                                            <p:strVal val="#ppt_x"/>
                                          </p:val>
                                        </p:tav>
                                        <p:tav tm="100000">
                                          <p:val>
                                            <p:strVal val="#ppt_x"/>
                                          </p:val>
                                        </p:tav>
                                      </p:tavLst>
                                    </p:anim>
                                    <p:anim calcmode="lin" valueType="num">
                                      <p:cBhvr>
                                        <p:cTn id="44" dur="500" fill="hold"/>
                                        <p:tgtEl>
                                          <p:spTgt spid="48"/>
                                        </p:tgtEl>
                                        <p:attrNameLst>
                                          <p:attrName>ppt_y</p:attrName>
                                        </p:attrNameLst>
                                      </p:cBhvr>
                                      <p:tavLst>
                                        <p:tav tm="0">
                                          <p:val>
                                            <p:strVal val="#ppt_y+.1"/>
                                          </p:val>
                                        </p:tav>
                                        <p:tav tm="100000">
                                          <p:val>
                                            <p:strVal val="#ppt_y"/>
                                          </p:val>
                                        </p:tav>
                                      </p:tavLst>
                                    </p:anim>
                                  </p:childTnLst>
                                </p:cTn>
                              </p:par>
                            </p:childTnLst>
                          </p:cTn>
                        </p:par>
                        <p:par>
                          <p:cTn id="45" fill="hold">
                            <p:stCondLst>
                              <p:cond delay="3670"/>
                            </p:stCondLst>
                            <p:childTnLst>
                              <p:par>
                                <p:cTn id="46" presetID="22" presetClass="entr" presetSubtype="1"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500"/>
                                        <p:tgtEl>
                                          <p:spTgt spid="42"/>
                                        </p:tgtEl>
                                      </p:cBhvr>
                                    </p:animEffect>
                                  </p:childTnLst>
                                </p:cTn>
                              </p:par>
                            </p:childTnLst>
                          </p:cTn>
                        </p:par>
                        <p:par>
                          <p:cTn id="49" fill="hold">
                            <p:stCondLst>
                              <p:cond delay="4170"/>
                            </p:stCondLst>
                            <p:childTnLst>
                              <p:par>
                                <p:cTn id="50" presetID="42"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anim calcmode="lin" valueType="num">
                                      <p:cBhvr>
                                        <p:cTn id="53" dur="500" fill="hold"/>
                                        <p:tgtEl>
                                          <p:spTgt spid="27"/>
                                        </p:tgtEl>
                                        <p:attrNameLst>
                                          <p:attrName>ppt_x</p:attrName>
                                        </p:attrNameLst>
                                      </p:cBhvr>
                                      <p:tavLst>
                                        <p:tav tm="0">
                                          <p:val>
                                            <p:strVal val="#ppt_x"/>
                                          </p:val>
                                        </p:tav>
                                        <p:tav tm="100000">
                                          <p:val>
                                            <p:strVal val="#ppt_x"/>
                                          </p:val>
                                        </p:tav>
                                      </p:tavLst>
                                    </p:anim>
                                    <p:anim calcmode="lin" valueType="num">
                                      <p:cBhvr>
                                        <p:cTn id="54" dur="5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4670"/>
                            </p:stCondLst>
                            <p:childTnLst>
                              <p:par>
                                <p:cTn id="56" presetID="22" presetClass="entr" presetSubtype="1"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up)">
                                      <p:cBhvr>
                                        <p:cTn id="58" dur="500"/>
                                        <p:tgtEl>
                                          <p:spTgt spid="45"/>
                                        </p:tgtEl>
                                      </p:cBhvr>
                                    </p:animEffect>
                                  </p:childTnLst>
                                </p:cTn>
                              </p:par>
                            </p:childTnLst>
                          </p:cTn>
                        </p:par>
                        <p:par>
                          <p:cTn id="59" fill="hold">
                            <p:stCondLst>
                              <p:cond delay="517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strVal val="#ppt_x"/>
                                          </p:val>
                                        </p:tav>
                                        <p:tav tm="100000">
                                          <p:val>
                                            <p:strVal val="#ppt_x"/>
                                          </p:val>
                                        </p:tav>
                                      </p:tavLst>
                                    </p:anim>
                                    <p:anim calcmode="lin" valueType="num">
                                      <p:cBhvr>
                                        <p:cTn id="64" dur="5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5670"/>
                            </p:stCondLst>
                            <p:childTnLst>
                              <p:par>
                                <p:cTn id="66" presetID="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0-#ppt_w/2"/>
                                          </p:val>
                                        </p:tav>
                                        <p:tav tm="100000">
                                          <p:val>
                                            <p:strVal val="#ppt_x"/>
                                          </p:val>
                                        </p:tav>
                                      </p:tavLst>
                                    </p:anim>
                                    <p:anim calcmode="lin" valueType="num">
                                      <p:cBhvr additive="base">
                                        <p:cTn id="69" dur="500" fill="hold"/>
                                        <p:tgtEl>
                                          <p:spTgt spid="51"/>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10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0-#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200"/>
                                  </p:stCondLst>
                                  <p:childTnLst>
                                    <p:set>
                                      <p:cBhvr>
                                        <p:cTn id="75" dur="1" fill="hold">
                                          <p:stCondLst>
                                            <p:cond delay="0"/>
                                          </p:stCondLst>
                                        </p:cTn>
                                        <p:tgtEl>
                                          <p:spTgt spid="57"/>
                                        </p:tgtEl>
                                        <p:attrNameLst>
                                          <p:attrName>style.visibility</p:attrName>
                                        </p:attrNameLst>
                                      </p:cBhvr>
                                      <p:to>
                                        <p:strVal val="visible"/>
                                      </p:to>
                                    </p:set>
                                    <p:anim calcmode="lin" valueType="num">
                                      <p:cBhvr additive="base">
                                        <p:cTn id="76" dur="500" fill="hold"/>
                                        <p:tgtEl>
                                          <p:spTgt spid="57"/>
                                        </p:tgtEl>
                                        <p:attrNameLst>
                                          <p:attrName>ppt_x</p:attrName>
                                        </p:attrNameLst>
                                      </p:cBhvr>
                                      <p:tavLst>
                                        <p:tav tm="0">
                                          <p:val>
                                            <p:strVal val="0-#ppt_w/2"/>
                                          </p:val>
                                        </p:tav>
                                        <p:tav tm="100000">
                                          <p:val>
                                            <p:strVal val="#ppt_x"/>
                                          </p:val>
                                        </p:tav>
                                      </p:tavLst>
                                    </p:anim>
                                    <p:anim calcmode="lin" valueType="num">
                                      <p:cBhvr additive="base">
                                        <p:cTn id="77" dur="500" fill="hold"/>
                                        <p:tgtEl>
                                          <p:spTgt spid="57"/>
                                        </p:tgtEl>
                                        <p:attrNameLst>
                                          <p:attrName>ppt_y</p:attrName>
                                        </p:attrNameLst>
                                      </p:cBhvr>
                                      <p:tavLst>
                                        <p:tav tm="0">
                                          <p:val>
                                            <p:strVal val="#ppt_y"/>
                                          </p:val>
                                        </p:tav>
                                        <p:tav tm="100000">
                                          <p:val>
                                            <p:strVal val="#ppt_y"/>
                                          </p:val>
                                        </p:tav>
                                      </p:tavLst>
                                    </p:anim>
                                  </p:childTnLst>
                                </p:cTn>
                              </p:par>
                            </p:childTnLst>
                          </p:cTn>
                        </p:par>
                        <p:par>
                          <p:cTn id="78" fill="hold">
                            <p:stCondLst>
                              <p:cond delay="6170"/>
                            </p:stCondLst>
                            <p:childTnLst>
                              <p:par>
                                <p:cTn id="79" presetID="31" presetClass="entr" presetSubtype="0"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400" fill="hold"/>
                                        <p:tgtEl>
                                          <p:spTgt spid="30"/>
                                        </p:tgtEl>
                                        <p:attrNameLst>
                                          <p:attrName>ppt_w</p:attrName>
                                        </p:attrNameLst>
                                      </p:cBhvr>
                                      <p:tavLst>
                                        <p:tav tm="0">
                                          <p:val>
                                            <p:fltVal val="0"/>
                                          </p:val>
                                        </p:tav>
                                        <p:tav tm="100000">
                                          <p:val>
                                            <p:strVal val="#ppt_w"/>
                                          </p:val>
                                        </p:tav>
                                      </p:tavLst>
                                    </p:anim>
                                    <p:anim calcmode="lin" valueType="num">
                                      <p:cBhvr>
                                        <p:cTn id="82" dur="400" fill="hold"/>
                                        <p:tgtEl>
                                          <p:spTgt spid="30"/>
                                        </p:tgtEl>
                                        <p:attrNameLst>
                                          <p:attrName>ppt_h</p:attrName>
                                        </p:attrNameLst>
                                      </p:cBhvr>
                                      <p:tavLst>
                                        <p:tav tm="0">
                                          <p:val>
                                            <p:fltVal val="0"/>
                                          </p:val>
                                        </p:tav>
                                        <p:tav tm="100000">
                                          <p:val>
                                            <p:strVal val="#ppt_h"/>
                                          </p:val>
                                        </p:tav>
                                      </p:tavLst>
                                    </p:anim>
                                    <p:anim calcmode="lin" valueType="num">
                                      <p:cBhvr>
                                        <p:cTn id="83" dur="400" fill="hold"/>
                                        <p:tgtEl>
                                          <p:spTgt spid="30"/>
                                        </p:tgtEl>
                                        <p:attrNameLst>
                                          <p:attrName>style.rotation</p:attrName>
                                        </p:attrNameLst>
                                      </p:cBhvr>
                                      <p:tavLst>
                                        <p:tav tm="0">
                                          <p:val>
                                            <p:fltVal val="90"/>
                                          </p:val>
                                        </p:tav>
                                        <p:tav tm="100000">
                                          <p:val>
                                            <p:fltVal val="0"/>
                                          </p:val>
                                        </p:tav>
                                      </p:tavLst>
                                    </p:anim>
                                    <p:animEffect transition="in" filter="fade">
                                      <p:cBhvr>
                                        <p:cTn id="84" dur="400"/>
                                        <p:tgtEl>
                                          <p:spTgt spid="30"/>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400" fill="hold"/>
                                        <p:tgtEl>
                                          <p:spTgt spid="32"/>
                                        </p:tgtEl>
                                        <p:attrNameLst>
                                          <p:attrName>ppt_w</p:attrName>
                                        </p:attrNameLst>
                                      </p:cBhvr>
                                      <p:tavLst>
                                        <p:tav tm="0">
                                          <p:val>
                                            <p:fltVal val="0"/>
                                          </p:val>
                                        </p:tav>
                                        <p:tav tm="100000">
                                          <p:val>
                                            <p:strVal val="#ppt_w"/>
                                          </p:val>
                                        </p:tav>
                                      </p:tavLst>
                                    </p:anim>
                                    <p:anim calcmode="lin" valueType="num">
                                      <p:cBhvr>
                                        <p:cTn id="88" dur="400" fill="hold"/>
                                        <p:tgtEl>
                                          <p:spTgt spid="32"/>
                                        </p:tgtEl>
                                        <p:attrNameLst>
                                          <p:attrName>ppt_h</p:attrName>
                                        </p:attrNameLst>
                                      </p:cBhvr>
                                      <p:tavLst>
                                        <p:tav tm="0">
                                          <p:val>
                                            <p:fltVal val="0"/>
                                          </p:val>
                                        </p:tav>
                                        <p:tav tm="100000">
                                          <p:val>
                                            <p:strVal val="#ppt_h"/>
                                          </p:val>
                                        </p:tav>
                                      </p:tavLst>
                                    </p:anim>
                                    <p:anim calcmode="lin" valueType="num">
                                      <p:cBhvr>
                                        <p:cTn id="89" dur="400" fill="hold"/>
                                        <p:tgtEl>
                                          <p:spTgt spid="32"/>
                                        </p:tgtEl>
                                        <p:attrNameLst>
                                          <p:attrName>style.rotation</p:attrName>
                                        </p:attrNameLst>
                                      </p:cBhvr>
                                      <p:tavLst>
                                        <p:tav tm="0">
                                          <p:val>
                                            <p:fltVal val="90"/>
                                          </p:val>
                                        </p:tav>
                                        <p:tav tm="100000">
                                          <p:val>
                                            <p:fltVal val="0"/>
                                          </p:val>
                                        </p:tav>
                                      </p:tavLst>
                                    </p:anim>
                                    <p:animEffect transition="in" filter="fade">
                                      <p:cBhvr>
                                        <p:cTn id="90" dur="400"/>
                                        <p:tgtEl>
                                          <p:spTgt spid="32"/>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400" fill="hold"/>
                                        <p:tgtEl>
                                          <p:spTgt spid="34"/>
                                        </p:tgtEl>
                                        <p:attrNameLst>
                                          <p:attrName>ppt_w</p:attrName>
                                        </p:attrNameLst>
                                      </p:cBhvr>
                                      <p:tavLst>
                                        <p:tav tm="0">
                                          <p:val>
                                            <p:fltVal val="0"/>
                                          </p:val>
                                        </p:tav>
                                        <p:tav tm="100000">
                                          <p:val>
                                            <p:strVal val="#ppt_w"/>
                                          </p:val>
                                        </p:tav>
                                      </p:tavLst>
                                    </p:anim>
                                    <p:anim calcmode="lin" valueType="num">
                                      <p:cBhvr>
                                        <p:cTn id="94" dur="400" fill="hold"/>
                                        <p:tgtEl>
                                          <p:spTgt spid="34"/>
                                        </p:tgtEl>
                                        <p:attrNameLst>
                                          <p:attrName>ppt_h</p:attrName>
                                        </p:attrNameLst>
                                      </p:cBhvr>
                                      <p:tavLst>
                                        <p:tav tm="0">
                                          <p:val>
                                            <p:fltVal val="0"/>
                                          </p:val>
                                        </p:tav>
                                        <p:tav tm="100000">
                                          <p:val>
                                            <p:strVal val="#ppt_h"/>
                                          </p:val>
                                        </p:tav>
                                      </p:tavLst>
                                    </p:anim>
                                    <p:anim calcmode="lin" valueType="num">
                                      <p:cBhvr>
                                        <p:cTn id="95" dur="400" fill="hold"/>
                                        <p:tgtEl>
                                          <p:spTgt spid="34"/>
                                        </p:tgtEl>
                                        <p:attrNameLst>
                                          <p:attrName>style.rotation</p:attrName>
                                        </p:attrNameLst>
                                      </p:cBhvr>
                                      <p:tavLst>
                                        <p:tav tm="0">
                                          <p:val>
                                            <p:fltVal val="90"/>
                                          </p:val>
                                        </p:tav>
                                        <p:tav tm="100000">
                                          <p:val>
                                            <p:fltVal val="0"/>
                                          </p:val>
                                        </p:tav>
                                      </p:tavLst>
                                    </p:anim>
                                    <p:animEffect transition="in" filter="fade">
                                      <p:cBhvr>
                                        <p:cTn id="96" dur="400"/>
                                        <p:tgtEl>
                                          <p:spTgt spid="34"/>
                                        </p:tgtEl>
                                      </p:cBhvr>
                                    </p:animEffect>
                                  </p:childTnLst>
                                </p:cTn>
                              </p:par>
                            </p:childTnLst>
                          </p:cTn>
                        </p:par>
                        <p:par>
                          <p:cTn id="97" fill="hold">
                            <p:stCondLst>
                              <p:cond delay="6670"/>
                            </p:stCondLst>
                            <p:childTnLst>
                              <p:par>
                                <p:cTn id="98" presetID="22" presetClass="entr" presetSubtype="8"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left)">
                                      <p:cBhvr>
                                        <p:cTn id="103" dur="500"/>
                                        <p:tgtEl>
                                          <p:spTgt spid="33"/>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30" grpId="0"/>
      <p:bldP spid="31" grpId="0"/>
      <p:bldP spid="32" grpId="0"/>
      <p:bldP spid="33" grpId="0"/>
      <p:bldP spid="34" grpId="0"/>
      <p:bldP spid="35" grpId="0"/>
      <p:bldP spid="36"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1033576" y="2231018"/>
            <a:ext cx="10249381" cy="27228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推进基层民主建设</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a:xfrm>
            <a:off x="986589" y="998723"/>
            <a:ext cx="10296368" cy="1015663"/>
          </a:xfrm>
          <a:prstGeom prst="rect">
            <a:avLst/>
          </a:prstGeom>
        </p:spPr>
        <p:txBody>
          <a:bodyPr wrap="square">
            <a:spAutoFit/>
          </a:bodyPr>
          <a:lstStyle/>
          <a:p>
            <a:pPr algn="just" eaLnBrk="1"/>
            <a:r>
              <a:rPr lang="zh-CN" altLang="en-US" sz="2000" dirty="0">
                <a:solidFill>
                  <a:schemeClr val="bg1"/>
                </a:solidFill>
                <a:latin typeface="+mj-ea"/>
                <a:ea typeface="微软雅黑" panose="020B0503020204020204" pitchFamily="34" charset="-122"/>
              </a:rPr>
              <a:t>推进党内基层民主，保障党员的权利与义务。坚持民主集中制和“三重一大”的有关规定，按照议事规则的要求做好党委的决策工作。对党内重大事项实时公开，保障党员的权利与义务。同时做好党员发展和党费的收缴、管理、公布工作。</a:t>
            </a:r>
          </a:p>
        </p:txBody>
      </p:sp>
      <p:sp>
        <p:nvSpPr>
          <p:cNvPr id="7" name="矩形 6"/>
          <p:cNvSpPr/>
          <p:nvPr/>
        </p:nvSpPr>
        <p:spPr>
          <a:xfrm>
            <a:off x="1033576" y="5207182"/>
            <a:ext cx="10249381" cy="1015663"/>
          </a:xfrm>
          <a:prstGeom prst="rect">
            <a:avLst/>
          </a:prstGeom>
        </p:spPr>
        <p:txBody>
          <a:bodyPr wrap="square">
            <a:spAutoFit/>
          </a:bodyPr>
          <a:lstStyle/>
          <a:p>
            <a:pPr algn="just" eaLnBrk="1"/>
            <a:r>
              <a:rPr lang="zh-CN" altLang="en-US" sz="2000" dirty="0">
                <a:solidFill>
                  <a:schemeClr val="bg1"/>
                </a:solidFill>
                <a:latin typeface="+mj-ea"/>
                <a:ea typeface="微软雅黑" panose="020B0503020204020204" pitchFamily="34" charset="-122"/>
              </a:rPr>
              <a:t>工作中保持高度的政治敏锐性和责任感，对社情民意、对邪教、“三股势力”、信访稳定中的各种问题能高度重视，并积极采取维稳防控措施。在深入人心上下工夫，在开拓创新上下工夫，在力求实效上下工夫。</a:t>
            </a:r>
          </a:p>
        </p:txBody>
      </p:sp>
      <p:sp>
        <p:nvSpPr>
          <p:cNvPr id="9" name="矩形 8"/>
          <p:cNvSpPr/>
          <p:nvPr/>
        </p:nvSpPr>
        <p:spPr bwMode="auto">
          <a:xfrm>
            <a:off x="1285641" y="2481940"/>
            <a:ext cx="3008572" cy="222102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sp>
        <p:nvSpPr>
          <p:cNvPr id="10" name="矩形 9"/>
          <p:cNvSpPr/>
          <p:nvPr/>
        </p:nvSpPr>
        <p:spPr bwMode="auto">
          <a:xfrm>
            <a:off x="4653980" y="2481940"/>
            <a:ext cx="3008572" cy="2221026"/>
          </a:xfrm>
          <a:prstGeom prst="rect">
            <a:avLst/>
          </a:prstGeom>
          <a:blipFill>
            <a:blip r:embed="rId4"/>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sp>
        <p:nvSpPr>
          <p:cNvPr id="11" name="矩形 10"/>
          <p:cNvSpPr/>
          <p:nvPr/>
        </p:nvSpPr>
        <p:spPr bwMode="auto">
          <a:xfrm>
            <a:off x="8022320" y="2481940"/>
            <a:ext cx="3008572" cy="222102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5274">
        <p14:prism isInverted="1"/>
      </p:transition>
    </mc:Choice>
    <mc:Fallback xmlns="">
      <p:transition spd="slow" advTm="52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58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080"/>
                            </p:stCondLst>
                            <p:childTnLst>
                              <p:par>
                                <p:cTn id="28" presetID="2" presetClass="entr" presetSubtype="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1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258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anim calcmode="lin" valueType="num">
                                      <p:cBhvr>
                                        <p:cTn id="44" dur="500" fill="hold"/>
                                        <p:tgtEl>
                                          <p:spTgt spid="6"/>
                                        </p:tgtEl>
                                        <p:attrNameLst>
                                          <p:attrName>ppt_x</p:attrName>
                                        </p:attrNameLst>
                                      </p:cBhvr>
                                      <p:tavLst>
                                        <p:tav tm="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3080"/>
                            </p:stCondLst>
                            <p:childTnLst>
                              <p:par>
                                <p:cTn id="47" presetID="22" presetClass="entr" presetSubtype="1"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37" grpId="0" animBg="1"/>
      <p:bldP spid="38" grpId="0" animBg="1"/>
      <p:bldP spid="6" grpId="0"/>
      <p:bldP spid="7" grpId="0"/>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925" r="1692" b="2930"/>
          <a:stretch>
            <a:fillRect/>
          </a:stretch>
        </p:blipFill>
        <p:spPr>
          <a:xfrm>
            <a:off x="9301" y="4440004"/>
            <a:ext cx="12187461" cy="2417996"/>
          </a:xfrm>
          <a:prstGeom prst="rect">
            <a:avLst/>
          </a:prstGeom>
        </p:spPr>
      </p:pic>
      <p:sp>
        <p:nvSpPr>
          <p:cNvPr id="26" name="Freeform 6"/>
          <p:cNvSpPr>
            <a:spLocks noEditPoints="1"/>
          </p:cNvSpPr>
          <p:nvPr/>
        </p:nvSpPr>
        <p:spPr bwMode="auto">
          <a:xfrm>
            <a:off x="4575426" y="750627"/>
            <a:ext cx="3242158" cy="2316702"/>
          </a:xfrm>
          <a:custGeom>
            <a:avLst/>
            <a:gdLst>
              <a:gd name="T0" fmla="*/ 2442 w 3542"/>
              <a:gd name="T1" fmla="*/ 24 h 2514"/>
              <a:gd name="T2" fmla="*/ 1405 w 3542"/>
              <a:gd name="T3" fmla="*/ 6 h 2514"/>
              <a:gd name="T4" fmla="*/ 951 w 3542"/>
              <a:gd name="T5" fmla="*/ 70 h 2514"/>
              <a:gd name="T6" fmla="*/ 1009 w 3542"/>
              <a:gd name="T7" fmla="*/ 60 h 2514"/>
              <a:gd name="T8" fmla="*/ 1484 w 3542"/>
              <a:gd name="T9" fmla="*/ 85 h 2514"/>
              <a:gd name="T10" fmla="*/ 1892 w 3542"/>
              <a:gd name="T11" fmla="*/ 189 h 2514"/>
              <a:gd name="T12" fmla="*/ 2201 w 3542"/>
              <a:gd name="T13" fmla="*/ 258 h 2514"/>
              <a:gd name="T14" fmla="*/ 2544 w 3542"/>
              <a:gd name="T15" fmla="*/ 246 h 2514"/>
              <a:gd name="T16" fmla="*/ 2442 w 3542"/>
              <a:gd name="T17" fmla="*/ 24 h 2514"/>
              <a:gd name="T18" fmla="*/ 247 w 3542"/>
              <a:gd name="T19" fmla="*/ 353 h 2514"/>
              <a:gd name="T20" fmla="*/ 1065 w 3542"/>
              <a:gd name="T21" fmla="*/ 103 h 2514"/>
              <a:gd name="T22" fmla="*/ 1954 w 3542"/>
              <a:gd name="T23" fmla="*/ 324 h 2514"/>
              <a:gd name="T24" fmla="*/ 2781 w 3542"/>
              <a:gd name="T25" fmla="*/ 544 h 2514"/>
              <a:gd name="T26" fmla="*/ 3006 w 3542"/>
              <a:gd name="T27" fmla="*/ 522 h 2514"/>
              <a:gd name="T28" fmla="*/ 3044 w 3542"/>
              <a:gd name="T29" fmla="*/ 819 h 2514"/>
              <a:gd name="T30" fmla="*/ 3542 w 3542"/>
              <a:gd name="T31" fmla="*/ 1501 h 2514"/>
              <a:gd name="T32" fmla="*/ 3274 w 3542"/>
              <a:gd name="T33" fmla="*/ 1748 h 2514"/>
              <a:gd name="T34" fmla="*/ 2380 w 3542"/>
              <a:gd name="T35" fmla="*/ 2040 h 2514"/>
              <a:gd name="T36" fmla="*/ 2380 w 3542"/>
              <a:gd name="T37" fmla="*/ 2040 h 2514"/>
              <a:gd name="T38" fmla="*/ 2302 w 3542"/>
              <a:gd name="T39" fmla="*/ 2038 h 2514"/>
              <a:gd name="T40" fmla="*/ 2170 w 3542"/>
              <a:gd name="T41" fmla="*/ 2035 h 2514"/>
              <a:gd name="T42" fmla="*/ 1172 w 3542"/>
              <a:gd name="T43" fmla="*/ 2267 h 2514"/>
              <a:gd name="T44" fmla="*/ 843 w 3542"/>
              <a:gd name="T45" fmla="*/ 2499 h 2514"/>
              <a:gd name="T46" fmla="*/ 809 w 3542"/>
              <a:gd name="T47" fmla="*/ 2377 h 2514"/>
              <a:gd name="T48" fmla="*/ 809 w 3542"/>
              <a:gd name="T49" fmla="*/ 2377 h 2514"/>
              <a:gd name="T50" fmla="*/ 802 w 3542"/>
              <a:gd name="T51" fmla="*/ 2353 h 2514"/>
              <a:gd name="T52" fmla="*/ 791 w 3542"/>
              <a:gd name="T53" fmla="*/ 2313 h 2514"/>
              <a:gd name="T54" fmla="*/ 791 w 3542"/>
              <a:gd name="T55" fmla="*/ 2312 h 2514"/>
              <a:gd name="T56" fmla="*/ 247 w 3542"/>
              <a:gd name="T57" fmla="*/ 353 h 2514"/>
              <a:gd name="T58" fmla="*/ 2763 w 3542"/>
              <a:gd name="T59" fmla="*/ 184 h 2514"/>
              <a:gd name="T60" fmla="*/ 2200 w 3542"/>
              <a:gd name="T61" fmla="*/ 273 h 2514"/>
              <a:gd name="T62" fmla="*/ 1547 w 3542"/>
              <a:gd name="T63" fmla="*/ 114 h 2514"/>
              <a:gd name="T64" fmla="*/ 1971 w 3542"/>
              <a:gd name="T65" fmla="*/ 273 h 2514"/>
              <a:gd name="T66" fmla="*/ 2796 w 3542"/>
              <a:gd name="T67" fmla="*/ 490 h 2514"/>
              <a:gd name="T68" fmla="*/ 2774 w 3542"/>
              <a:gd name="T69" fmla="*/ 315 h 2514"/>
              <a:gd name="T70" fmla="*/ 2763 w 3542"/>
              <a:gd name="T71" fmla="*/ 184 h 2514"/>
              <a:gd name="T72" fmla="*/ 221 w 3542"/>
              <a:gd name="T73" fmla="*/ 434 h 2514"/>
              <a:gd name="T74" fmla="*/ 39 w 3542"/>
              <a:gd name="T75" fmla="*/ 607 h 2514"/>
              <a:gd name="T76" fmla="*/ 736 w 3542"/>
              <a:gd name="T77" fmla="*/ 2289 h 2514"/>
              <a:gd name="T78" fmla="*/ 221 w 3542"/>
              <a:gd name="T79" fmla="*/ 434 h 2514"/>
              <a:gd name="T80" fmla="*/ 95 w 3542"/>
              <a:gd name="T81" fmla="*/ 777 h 2514"/>
              <a:gd name="T82" fmla="*/ 0 w 3542"/>
              <a:gd name="T83" fmla="*/ 944 h 2514"/>
              <a:gd name="T84" fmla="*/ 786 w 3542"/>
              <a:gd name="T85" fmla="*/ 2514 h 2514"/>
              <a:gd name="T86" fmla="*/ 797 w 3542"/>
              <a:gd name="T87" fmla="*/ 2503 h 2514"/>
              <a:gd name="T88" fmla="*/ 811 w 3542"/>
              <a:gd name="T89" fmla="*/ 2488 h 2514"/>
              <a:gd name="T90" fmla="*/ 749 w 3542"/>
              <a:gd name="T91" fmla="*/ 2354 h 2514"/>
              <a:gd name="T92" fmla="*/ 749 w 3542"/>
              <a:gd name="T93" fmla="*/ 2354 h 2514"/>
              <a:gd name="T94" fmla="*/ 95 w 3542"/>
              <a:gd name="T95" fmla="*/ 777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2" h="2514">
                <a:moveTo>
                  <a:pt x="2442" y="24"/>
                </a:moveTo>
                <a:cubicBezTo>
                  <a:pt x="2322" y="151"/>
                  <a:pt x="1650" y="14"/>
                  <a:pt x="1405" y="6"/>
                </a:cubicBezTo>
                <a:cubicBezTo>
                  <a:pt x="1238" y="0"/>
                  <a:pt x="1087" y="25"/>
                  <a:pt x="951" y="70"/>
                </a:cubicBezTo>
                <a:cubicBezTo>
                  <a:pt x="970" y="66"/>
                  <a:pt x="990" y="63"/>
                  <a:pt x="1009" y="60"/>
                </a:cubicBezTo>
                <a:cubicBezTo>
                  <a:pt x="1164" y="35"/>
                  <a:pt x="1331" y="55"/>
                  <a:pt x="1484" y="85"/>
                </a:cubicBezTo>
                <a:cubicBezTo>
                  <a:pt x="1621" y="113"/>
                  <a:pt x="1756" y="151"/>
                  <a:pt x="1892" y="189"/>
                </a:cubicBezTo>
                <a:cubicBezTo>
                  <a:pt x="1989" y="216"/>
                  <a:pt x="2102" y="250"/>
                  <a:pt x="2201" y="258"/>
                </a:cubicBezTo>
                <a:cubicBezTo>
                  <a:pt x="2311" y="267"/>
                  <a:pt x="2430" y="268"/>
                  <a:pt x="2544" y="246"/>
                </a:cubicBezTo>
                <a:cubicBezTo>
                  <a:pt x="2501" y="163"/>
                  <a:pt x="2465" y="87"/>
                  <a:pt x="2442" y="24"/>
                </a:cubicBezTo>
                <a:close/>
                <a:moveTo>
                  <a:pt x="247" y="353"/>
                </a:moveTo>
                <a:cubicBezTo>
                  <a:pt x="332" y="289"/>
                  <a:pt x="618" y="103"/>
                  <a:pt x="1065" y="103"/>
                </a:cubicBezTo>
                <a:cubicBezTo>
                  <a:pt x="1349" y="103"/>
                  <a:pt x="1648" y="177"/>
                  <a:pt x="1954" y="324"/>
                </a:cubicBezTo>
                <a:cubicBezTo>
                  <a:pt x="2258" y="470"/>
                  <a:pt x="2536" y="544"/>
                  <a:pt x="2781" y="544"/>
                </a:cubicBezTo>
                <a:cubicBezTo>
                  <a:pt x="2859" y="544"/>
                  <a:pt x="2935" y="537"/>
                  <a:pt x="3006" y="522"/>
                </a:cubicBezTo>
                <a:cubicBezTo>
                  <a:pt x="3004" y="589"/>
                  <a:pt x="3009" y="694"/>
                  <a:pt x="3044" y="819"/>
                </a:cubicBezTo>
                <a:cubicBezTo>
                  <a:pt x="3095" y="1004"/>
                  <a:pt x="3223" y="1268"/>
                  <a:pt x="3542" y="1501"/>
                </a:cubicBezTo>
                <a:cubicBezTo>
                  <a:pt x="3495" y="1557"/>
                  <a:pt x="3405" y="1653"/>
                  <a:pt x="3274" y="1748"/>
                </a:cubicBezTo>
                <a:cubicBezTo>
                  <a:pt x="3091" y="1881"/>
                  <a:pt x="2787" y="2040"/>
                  <a:pt x="2380" y="2040"/>
                </a:cubicBezTo>
                <a:lnTo>
                  <a:pt x="2380" y="2040"/>
                </a:lnTo>
                <a:cubicBezTo>
                  <a:pt x="2354" y="2040"/>
                  <a:pt x="2328" y="2040"/>
                  <a:pt x="2302" y="2038"/>
                </a:cubicBezTo>
                <a:cubicBezTo>
                  <a:pt x="2258" y="2036"/>
                  <a:pt x="2213" y="2035"/>
                  <a:pt x="2170" y="2035"/>
                </a:cubicBezTo>
                <a:cubicBezTo>
                  <a:pt x="1797" y="2035"/>
                  <a:pt x="1462" y="2113"/>
                  <a:pt x="1172" y="2267"/>
                </a:cubicBezTo>
                <a:cubicBezTo>
                  <a:pt x="1014" y="2352"/>
                  <a:pt x="905" y="2441"/>
                  <a:pt x="843" y="2499"/>
                </a:cubicBezTo>
                <a:lnTo>
                  <a:pt x="809" y="2377"/>
                </a:lnTo>
                <a:lnTo>
                  <a:pt x="809" y="2377"/>
                </a:lnTo>
                <a:lnTo>
                  <a:pt x="802" y="2353"/>
                </a:lnTo>
                <a:lnTo>
                  <a:pt x="791" y="2313"/>
                </a:lnTo>
                <a:lnTo>
                  <a:pt x="791" y="2312"/>
                </a:lnTo>
                <a:lnTo>
                  <a:pt x="247" y="353"/>
                </a:lnTo>
                <a:close/>
                <a:moveTo>
                  <a:pt x="2763" y="184"/>
                </a:moveTo>
                <a:cubicBezTo>
                  <a:pt x="2596" y="277"/>
                  <a:pt x="2392" y="289"/>
                  <a:pt x="2200" y="273"/>
                </a:cubicBezTo>
                <a:cubicBezTo>
                  <a:pt x="2056" y="261"/>
                  <a:pt x="1808" y="172"/>
                  <a:pt x="1547" y="114"/>
                </a:cubicBezTo>
                <a:cubicBezTo>
                  <a:pt x="1680" y="150"/>
                  <a:pt x="1821" y="201"/>
                  <a:pt x="1971" y="273"/>
                </a:cubicBezTo>
                <a:cubicBezTo>
                  <a:pt x="2310" y="436"/>
                  <a:pt x="2581" y="492"/>
                  <a:pt x="2796" y="490"/>
                </a:cubicBezTo>
                <a:cubicBezTo>
                  <a:pt x="2786" y="435"/>
                  <a:pt x="2779" y="377"/>
                  <a:pt x="2774" y="315"/>
                </a:cubicBezTo>
                <a:lnTo>
                  <a:pt x="2763" y="184"/>
                </a:lnTo>
                <a:close/>
                <a:moveTo>
                  <a:pt x="221" y="434"/>
                </a:moveTo>
                <a:cubicBezTo>
                  <a:pt x="128" y="509"/>
                  <a:pt x="66" y="575"/>
                  <a:pt x="39" y="607"/>
                </a:cubicBezTo>
                <a:lnTo>
                  <a:pt x="736" y="2289"/>
                </a:lnTo>
                <a:lnTo>
                  <a:pt x="221" y="434"/>
                </a:lnTo>
                <a:close/>
                <a:moveTo>
                  <a:pt x="95" y="777"/>
                </a:moveTo>
                <a:cubicBezTo>
                  <a:pt x="31" y="876"/>
                  <a:pt x="0" y="944"/>
                  <a:pt x="0" y="944"/>
                </a:cubicBezTo>
                <a:lnTo>
                  <a:pt x="786" y="2514"/>
                </a:lnTo>
                <a:cubicBezTo>
                  <a:pt x="786" y="2514"/>
                  <a:pt x="790" y="2510"/>
                  <a:pt x="797" y="2503"/>
                </a:cubicBezTo>
                <a:lnTo>
                  <a:pt x="811" y="2488"/>
                </a:lnTo>
                <a:lnTo>
                  <a:pt x="749" y="2354"/>
                </a:lnTo>
                <a:lnTo>
                  <a:pt x="749" y="2354"/>
                </a:lnTo>
                <a:lnTo>
                  <a:pt x="95" y="777"/>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5" name="文本框 34"/>
          <p:cNvSpPr txBox="1"/>
          <p:nvPr/>
        </p:nvSpPr>
        <p:spPr>
          <a:xfrm>
            <a:off x="1769872" y="3424340"/>
            <a:ext cx="8657018" cy="1200329"/>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sz="7200">
                <a:solidFill>
                  <a:schemeClr val="tx1"/>
                </a:solidFill>
              </a:rPr>
              <a:t>履行职责方面</a:t>
            </a:r>
            <a:endParaRPr lang="zh-CN" altLang="en-US" sz="7200" dirty="0">
              <a:solidFill>
                <a:schemeClr val="tx1"/>
              </a:solidFill>
            </a:endParaRPr>
          </a:p>
        </p:txBody>
      </p:sp>
      <p:grpSp>
        <p:nvGrpSpPr>
          <p:cNvPr id="3" name="组合 2"/>
          <p:cNvGrpSpPr/>
          <p:nvPr/>
        </p:nvGrpSpPr>
        <p:grpSpPr>
          <a:xfrm>
            <a:off x="5533479" y="1316877"/>
            <a:ext cx="1122744" cy="1122744"/>
            <a:chOff x="5533479" y="1316877"/>
            <a:chExt cx="1122744" cy="1122744"/>
          </a:xfrm>
        </p:grpSpPr>
        <p:sp>
          <p:nvSpPr>
            <p:cNvPr id="43" name="任意多边形: 形状 42"/>
            <p:cNvSpPr/>
            <p:nvPr/>
          </p:nvSpPr>
          <p:spPr bwMode="auto">
            <a:xfrm>
              <a:off x="5533479" y="1316877"/>
              <a:ext cx="1122744" cy="1122744"/>
            </a:xfrm>
            <a:custGeom>
              <a:avLst/>
              <a:gdLst>
                <a:gd name="connsiteX0" fmla="*/ 417327 w 834654"/>
                <a:gd name="connsiteY0" fmla="*/ 47625 h 834654"/>
                <a:gd name="connsiteX1" fmla="*/ 47625 w 834654"/>
                <a:gd name="connsiteY1" fmla="*/ 417327 h 834654"/>
                <a:gd name="connsiteX2" fmla="*/ 417327 w 834654"/>
                <a:gd name="connsiteY2" fmla="*/ 787029 h 834654"/>
                <a:gd name="connsiteX3" fmla="*/ 787029 w 834654"/>
                <a:gd name="connsiteY3" fmla="*/ 417327 h 834654"/>
                <a:gd name="connsiteX4" fmla="*/ 417327 w 834654"/>
                <a:gd name="connsiteY4" fmla="*/ 47625 h 834654"/>
                <a:gd name="connsiteX5" fmla="*/ 417327 w 834654"/>
                <a:gd name="connsiteY5" fmla="*/ 0 h 834654"/>
                <a:gd name="connsiteX6" fmla="*/ 834654 w 834654"/>
                <a:gd name="connsiteY6" fmla="*/ 417327 h 834654"/>
                <a:gd name="connsiteX7" fmla="*/ 417327 w 834654"/>
                <a:gd name="connsiteY7" fmla="*/ 834654 h 834654"/>
                <a:gd name="connsiteX8" fmla="*/ 0 w 834654"/>
                <a:gd name="connsiteY8" fmla="*/ 417327 h 834654"/>
                <a:gd name="connsiteX9" fmla="*/ 417327 w 834654"/>
                <a:gd name="connsiteY9" fmla="*/ 0 h 8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654" h="834654">
                  <a:moveTo>
                    <a:pt x="417327" y="47625"/>
                  </a:moveTo>
                  <a:cubicBezTo>
                    <a:pt x="213146" y="47625"/>
                    <a:pt x="47625" y="213146"/>
                    <a:pt x="47625" y="417327"/>
                  </a:cubicBezTo>
                  <a:cubicBezTo>
                    <a:pt x="47625" y="621508"/>
                    <a:pt x="213146" y="787029"/>
                    <a:pt x="417327" y="787029"/>
                  </a:cubicBezTo>
                  <a:cubicBezTo>
                    <a:pt x="621508" y="787029"/>
                    <a:pt x="787029" y="621508"/>
                    <a:pt x="787029" y="417327"/>
                  </a:cubicBezTo>
                  <a:cubicBezTo>
                    <a:pt x="787029" y="213146"/>
                    <a:pt x="621508" y="47625"/>
                    <a:pt x="417327" y="47625"/>
                  </a:cubicBezTo>
                  <a:close/>
                  <a:moveTo>
                    <a:pt x="417327" y="0"/>
                  </a:moveTo>
                  <a:cubicBezTo>
                    <a:pt x="647810" y="0"/>
                    <a:pt x="834654" y="186844"/>
                    <a:pt x="834654" y="417327"/>
                  </a:cubicBezTo>
                  <a:cubicBezTo>
                    <a:pt x="834654" y="647810"/>
                    <a:pt x="647810" y="834654"/>
                    <a:pt x="417327" y="834654"/>
                  </a:cubicBezTo>
                  <a:cubicBezTo>
                    <a:pt x="186844" y="834654"/>
                    <a:pt x="0" y="647810"/>
                    <a:pt x="0" y="417327"/>
                  </a:cubicBezTo>
                  <a:cubicBezTo>
                    <a:pt x="0" y="186844"/>
                    <a:pt x="186844" y="0"/>
                    <a:pt x="417327" y="0"/>
                  </a:cubicBez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4" name="Rectangle 9"/>
            <p:cNvSpPr>
              <a:spLocks noChangeArrowheads="1"/>
            </p:cNvSpPr>
            <p:nvPr/>
          </p:nvSpPr>
          <p:spPr bwMode="auto">
            <a:xfrm>
              <a:off x="5698936" y="1403235"/>
              <a:ext cx="829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rPr>
                <a:t>03</a:t>
              </a:r>
              <a:endParaRPr kumimoji="0" lang="zh-CN"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58">
        <p15:prstTrans prst="pageCurlDouble"/>
      </p:transition>
    </mc:Choice>
    <mc:Fallback xmlns="">
      <p:transition spd="slow" advTm="32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7" presetClass="entr" presetSubtype="1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5"/>
                                        </p:tgtEl>
                                        <p:attrNameLst>
                                          <p:attrName>style.visibility</p:attrName>
                                        </p:attrNameLst>
                                      </p:cBhvr>
                                      <p:to>
                                        <p:strVal val="visible"/>
                                      </p:to>
                                    </p:set>
                                    <p:anim by="(-#ppt_w*2)" calcmode="lin" valueType="num">
                                      <p:cBhvr rctx="PPT">
                                        <p:cTn id="29" dur="200" autoRev="1" fill="hold">
                                          <p:stCondLst>
                                            <p:cond delay="0"/>
                                          </p:stCondLst>
                                        </p:cTn>
                                        <p:tgtEl>
                                          <p:spTgt spid="35"/>
                                        </p:tgtEl>
                                        <p:attrNameLst>
                                          <p:attrName>ppt_w</p:attrName>
                                        </p:attrNameLst>
                                      </p:cBhvr>
                                    </p:anim>
                                    <p:anim by="(#ppt_w*0.50)" calcmode="lin" valueType="num">
                                      <p:cBhvr>
                                        <p:cTn id="30" dur="200" decel="50000" autoRev="1" fill="hold">
                                          <p:stCondLst>
                                            <p:cond delay="0"/>
                                          </p:stCondLst>
                                        </p:cTn>
                                        <p:tgtEl>
                                          <p:spTgt spid="35"/>
                                        </p:tgtEl>
                                        <p:attrNameLst>
                                          <p:attrName>ppt_x</p:attrName>
                                        </p:attrNameLst>
                                      </p:cBhvr>
                                    </p:anim>
                                    <p:anim from="(-#ppt_h/2)" to="(#ppt_y)" calcmode="lin" valueType="num">
                                      <p:cBhvr>
                                        <p:cTn id="31" dur="400" fill="hold">
                                          <p:stCondLst>
                                            <p:cond delay="0"/>
                                          </p:stCondLst>
                                        </p:cTn>
                                        <p:tgtEl>
                                          <p:spTgt spid="35"/>
                                        </p:tgtEl>
                                        <p:attrNameLst>
                                          <p:attrName>ppt_y</p:attrName>
                                        </p:attrNameLst>
                                      </p:cBhvr>
                                    </p:anim>
                                    <p:animRot by="21600000">
                                      <p:cBhvr>
                                        <p:cTn id="32" dur="4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6" grpId="1"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加强自身建设、密切班子团结</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1033576" y="1412776"/>
            <a:ext cx="8064037" cy="470497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sp>
        <p:nvSpPr>
          <p:cNvPr id="7" name="矩形 6"/>
          <p:cNvSpPr/>
          <p:nvPr/>
        </p:nvSpPr>
        <p:spPr>
          <a:xfrm>
            <a:off x="1262588" y="1668789"/>
            <a:ext cx="5056325" cy="4192943"/>
          </a:xfrm>
          <a:prstGeom prst="rect">
            <a:avLst/>
          </a:prstGeom>
        </p:spPr>
        <p:txBody>
          <a:bodyPr wrap="square">
            <a:spAutoFit/>
          </a:bodyPr>
          <a:lstStyle/>
          <a:p>
            <a:pPr algn="just" eaLnBrk="1">
              <a:lnSpc>
                <a:spcPct val="150000"/>
              </a:lnSpc>
            </a:pPr>
            <a:r>
              <a:rPr lang="zh-CN" altLang="en-US" sz="2000" dirty="0">
                <a:solidFill>
                  <a:schemeClr val="bg2"/>
                </a:solidFill>
                <a:latin typeface="+mj-ea"/>
                <a:ea typeface="微软雅黑" panose="020B0503020204020204" pitchFamily="34" charset="-122"/>
              </a:rPr>
              <a:t>我首先自己率先垂范，加强班子团结，坚持民主集中制，不搞一言堂，更不搞个人独断专行。</a:t>
            </a:r>
            <a:endParaRPr lang="en-US" altLang="zh-CN" sz="2000" dirty="0">
              <a:solidFill>
                <a:schemeClr val="bg2"/>
              </a:solidFill>
              <a:latin typeface="+mj-ea"/>
              <a:ea typeface="微软雅黑" panose="020B0503020204020204" pitchFamily="34" charset="-122"/>
            </a:endParaRPr>
          </a:p>
          <a:p>
            <a:pPr algn="just" eaLnBrk="1">
              <a:lnSpc>
                <a:spcPct val="150000"/>
              </a:lnSpc>
            </a:pPr>
            <a:r>
              <a:rPr lang="zh-CN" altLang="en-US" sz="2000" dirty="0">
                <a:solidFill>
                  <a:schemeClr val="bg2"/>
                </a:solidFill>
                <a:latin typeface="+mj-ea"/>
                <a:ea typeface="微软雅黑" panose="020B0503020204020204" pitchFamily="34" charset="-122"/>
              </a:rPr>
              <a:t>在工作中我和宋场长大事讲原则，小事讲风格，遇事多商量、多通气，思想上不设防，感情上不打墙，构起了互相关心、互相帮助、团结协作的工作氛围。正因为班子团结，社区的各项工作开展起来才有合力，才步入了健康发展的快车道。</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38" y="1158646"/>
            <a:ext cx="4717238" cy="529469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advTm="4112">
        <p14:prism/>
      </p:transition>
    </mc:Choice>
    <mc:Fallback xmlns="">
      <p:transition spd="slow" advTm="41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779"/>
                            </p:stCondLst>
                            <p:childTnLst>
                              <p:par>
                                <p:cTn id="24" presetID="3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90"/>
                                          </p:val>
                                        </p:tav>
                                        <p:tav tm="100000">
                                          <p:val>
                                            <p:fltVal val="0"/>
                                          </p:val>
                                        </p:tav>
                                      </p:tavLst>
                                    </p:anim>
                                    <p:animEffect transition="in" filter="fade">
                                      <p:cBhvr>
                                        <p:cTn id="29" dur="500"/>
                                        <p:tgtEl>
                                          <p:spTgt spid="5"/>
                                        </p:tgtEl>
                                      </p:cBhvr>
                                    </p:animEffect>
                                  </p:childTnLst>
                                </p:cTn>
                              </p:par>
                              <p:par>
                                <p:cTn id="30" presetID="8" presetClass="emph" presetSubtype="0" fill="hold" grpId="1" nodeType="withEffect">
                                  <p:stCondLst>
                                    <p:cond delay="0"/>
                                  </p:stCondLst>
                                  <p:childTnLst>
                                    <p:animRot by="21600000">
                                      <p:cBhvr>
                                        <p:cTn id="31" dur="500" fill="hold"/>
                                        <p:tgtEl>
                                          <p:spTgt spid="5"/>
                                        </p:tgtEl>
                                        <p:attrNameLst>
                                          <p:attrName>r</p:attrName>
                                        </p:attrNameLst>
                                      </p:cBhvr>
                                    </p:animRot>
                                  </p:childTnLst>
                                </p:cTn>
                              </p:par>
                            </p:childTnLst>
                          </p:cTn>
                        </p:par>
                        <p:par>
                          <p:cTn id="32" fill="hold">
                            <p:stCondLst>
                              <p:cond delay="2279"/>
                            </p:stCondLst>
                            <p:childTnLst>
                              <p:par>
                                <p:cTn id="33" presetID="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5" grpId="0" animBg="1"/>
      <p:bldP spid="5" grpId="1"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加强党建工作不放松</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6" name="Line 6"/>
          <p:cNvSpPr>
            <a:spLocks noChangeShapeType="1"/>
          </p:cNvSpPr>
          <p:nvPr/>
        </p:nvSpPr>
        <p:spPr bwMode="auto">
          <a:xfrm>
            <a:off x="1691285" y="2554118"/>
            <a:ext cx="0" cy="4303881"/>
          </a:xfrm>
          <a:prstGeom prst="line">
            <a:avLst/>
          </a:prstGeom>
          <a:noFill/>
          <a:ln w="12700" cap="flat">
            <a:solidFill>
              <a:srgbClr val="716F6E"/>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Oval 15"/>
          <p:cNvSpPr>
            <a:spLocks noChangeArrowheads="1"/>
          </p:cNvSpPr>
          <p:nvPr/>
        </p:nvSpPr>
        <p:spPr bwMode="auto">
          <a:xfrm>
            <a:off x="1469196" y="2760098"/>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8" name="矩形 7"/>
          <p:cNvSpPr/>
          <p:nvPr/>
        </p:nvSpPr>
        <p:spPr>
          <a:xfrm>
            <a:off x="2429302" y="1032360"/>
            <a:ext cx="8992422" cy="1015663"/>
          </a:xfrm>
          <a:prstGeom prst="rect">
            <a:avLst/>
          </a:prstGeom>
        </p:spPr>
        <p:txBody>
          <a:bodyPr wrap="square">
            <a:spAutoFit/>
          </a:bodyPr>
          <a:lstStyle/>
          <a:p>
            <a:pPr algn="just" eaLnBrk="1"/>
            <a:r>
              <a:rPr lang="zh-CN" altLang="en-US" sz="2000" dirty="0">
                <a:solidFill>
                  <a:schemeClr val="bg1"/>
                </a:solidFill>
                <a:latin typeface="+mj-ea"/>
                <a:ea typeface="微软雅黑" panose="020B0503020204020204" pitchFamily="34" charset="-122"/>
              </a:rPr>
              <a:t>加强党建工作，我始终坚持以经营发展这个中心，发挥党、政、工各职能部门的作用，坚持激励机制，健全各项管理规定，狠抓了贯彻落实</a:t>
            </a:r>
            <a:r>
              <a:rPr lang="en-US" altLang="zh-CN" sz="2000" dirty="0">
                <a:solidFill>
                  <a:schemeClr val="bg1"/>
                </a:solidFill>
                <a:latin typeface="+mj-ea"/>
                <a:ea typeface="微软雅黑" panose="020B0503020204020204" pitchFamily="34" charset="-122"/>
              </a:rPr>
              <a:t>《</a:t>
            </a:r>
            <a:r>
              <a:rPr lang="zh-CN" altLang="en-US" sz="2000" dirty="0">
                <a:solidFill>
                  <a:schemeClr val="bg1"/>
                </a:solidFill>
                <a:latin typeface="+mj-ea"/>
                <a:ea typeface="微软雅黑" panose="020B0503020204020204" pitchFamily="34" charset="-122"/>
              </a:rPr>
              <a:t>公司党支部工作条例</a:t>
            </a:r>
            <a:r>
              <a:rPr lang="en-US" altLang="zh-CN" sz="2000" dirty="0">
                <a:solidFill>
                  <a:schemeClr val="bg1"/>
                </a:solidFill>
                <a:latin typeface="+mj-ea"/>
                <a:ea typeface="微软雅黑" panose="020B0503020204020204" pitchFamily="34" charset="-122"/>
              </a:rPr>
              <a:t>》</a:t>
            </a:r>
            <a:r>
              <a:rPr lang="zh-CN" altLang="en-US" sz="2000" dirty="0">
                <a:solidFill>
                  <a:schemeClr val="bg1"/>
                </a:solidFill>
                <a:latin typeface="+mj-ea"/>
                <a:ea typeface="微软雅黑" panose="020B0503020204020204" pitchFamily="34" charset="-122"/>
              </a:rPr>
              <a:t>，使各单位的支部明确了各自的职责，在工作中提出了</a:t>
            </a:r>
            <a:r>
              <a:rPr lang="zh-CN" altLang="en-US" sz="2000" b="1" dirty="0">
                <a:solidFill>
                  <a:schemeClr val="bg1"/>
                </a:solidFill>
                <a:latin typeface="+mj-ea"/>
                <a:ea typeface="微软雅黑" panose="020B0503020204020204" pitchFamily="34" charset="-122"/>
              </a:rPr>
              <a:t>十个结合</a:t>
            </a:r>
            <a:r>
              <a:rPr lang="zh-CN" altLang="en-US" sz="2000" dirty="0">
                <a:solidFill>
                  <a:schemeClr val="bg1"/>
                </a:solidFill>
                <a:latin typeface="+mj-ea"/>
                <a:ea typeface="微软雅黑" panose="020B0503020204020204" pitchFamily="34" charset="-122"/>
              </a:rPr>
              <a:t>。</a:t>
            </a:r>
          </a:p>
        </p:txBody>
      </p:sp>
      <p:sp>
        <p:nvSpPr>
          <p:cNvPr id="9" name="Freeform 5"/>
          <p:cNvSpPr/>
          <p:nvPr/>
        </p:nvSpPr>
        <p:spPr bwMode="auto">
          <a:xfrm>
            <a:off x="1579403" y="2296548"/>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Oval 7"/>
          <p:cNvSpPr>
            <a:spLocks noChangeArrowheads="1"/>
          </p:cNvSpPr>
          <p:nvPr/>
        </p:nvSpPr>
        <p:spPr bwMode="auto">
          <a:xfrm>
            <a:off x="1042947" y="970817"/>
            <a:ext cx="1284048" cy="1287710"/>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11" name="TextBox 16"/>
          <p:cNvSpPr txBox="1"/>
          <p:nvPr/>
        </p:nvSpPr>
        <p:spPr>
          <a:xfrm>
            <a:off x="1164739" y="1106973"/>
            <a:ext cx="1053092" cy="954107"/>
          </a:xfrm>
          <a:prstGeom prst="rect">
            <a:avLst/>
          </a:prstGeom>
          <a:noFill/>
        </p:spPr>
        <p:txBody>
          <a:bodyPr wrap="square" rtlCol="0">
            <a:spAutoFit/>
          </a:bodyPr>
          <a:lstStyle/>
          <a:p>
            <a:pPr algn="ctr"/>
            <a:r>
              <a:rPr lang="zh-CN" altLang="en-US" sz="2800" b="1" dirty="0">
                <a:solidFill>
                  <a:schemeClr val="bg2"/>
                </a:solidFill>
                <a:latin typeface="+mj-ea"/>
                <a:ea typeface="+mj-ea"/>
              </a:rPr>
              <a:t>十个结合</a:t>
            </a:r>
          </a:p>
        </p:txBody>
      </p:sp>
      <p:sp>
        <p:nvSpPr>
          <p:cNvPr id="12" name="TextBox 4"/>
          <p:cNvSpPr txBox="1"/>
          <p:nvPr/>
        </p:nvSpPr>
        <p:spPr>
          <a:xfrm>
            <a:off x="1514884" y="2791006"/>
            <a:ext cx="386644" cy="400110"/>
          </a:xfrm>
          <a:prstGeom prst="rect">
            <a:avLst/>
          </a:prstGeom>
          <a:noFill/>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01</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13" name="Oval 15"/>
          <p:cNvSpPr>
            <a:spLocks noChangeArrowheads="1"/>
          </p:cNvSpPr>
          <p:nvPr/>
        </p:nvSpPr>
        <p:spPr bwMode="auto">
          <a:xfrm>
            <a:off x="1469196" y="3605938"/>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14" name="TextBox 23"/>
          <p:cNvSpPr txBox="1"/>
          <p:nvPr/>
        </p:nvSpPr>
        <p:spPr>
          <a:xfrm>
            <a:off x="1457146" y="3636846"/>
            <a:ext cx="465192" cy="400110"/>
          </a:xfrm>
          <a:prstGeom prst="rect">
            <a:avLst/>
          </a:prstGeom>
          <a:noFill/>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02</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15" name="矩形 14"/>
          <p:cNvSpPr/>
          <p:nvPr/>
        </p:nvSpPr>
        <p:spPr>
          <a:xfrm>
            <a:off x="1954013" y="2839297"/>
            <a:ext cx="8936946" cy="369332"/>
          </a:xfrm>
          <a:prstGeom prst="rect">
            <a:avLst/>
          </a:prstGeom>
        </p:spPr>
        <p:txBody>
          <a:bodyPr wrap="square">
            <a:spAutoFit/>
          </a:bodyPr>
          <a:lstStyle/>
          <a:p>
            <a:pPr algn="just" eaLnBrk="1"/>
            <a:r>
              <a:rPr lang="zh-CN" altLang="en-US" dirty="0">
                <a:solidFill>
                  <a:schemeClr val="bg1"/>
                </a:solidFill>
                <a:latin typeface="+mj-ea"/>
                <a:ea typeface="微软雅黑" panose="020B0503020204020204" pitchFamily="34" charset="-122"/>
              </a:rPr>
              <a:t>一是贯彻</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条例</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与加强场连两级领导班子建设紧密结合起来；</a:t>
            </a:r>
          </a:p>
        </p:txBody>
      </p:sp>
      <p:sp>
        <p:nvSpPr>
          <p:cNvPr id="16" name="矩形 15"/>
          <p:cNvSpPr/>
          <p:nvPr/>
        </p:nvSpPr>
        <p:spPr>
          <a:xfrm>
            <a:off x="1954013" y="3646038"/>
            <a:ext cx="8936946" cy="369332"/>
          </a:xfrm>
          <a:prstGeom prst="rect">
            <a:avLst/>
          </a:prstGeom>
        </p:spPr>
        <p:txBody>
          <a:bodyPr wrap="square">
            <a:spAutoFit/>
          </a:bodyPr>
          <a:lstStyle/>
          <a:p>
            <a:pPr algn="just" eaLnBrk="1"/>
            <a:r>
              <a:rPr lang="zh-CN" altLang="en-US" dirty="0">
                <a:solidFill>
                  <a:schemeClr val="bg1"/>
                </a:solidFill>
                <a:latin typeface="+mj-ea"/>
                <a:ea typeface="微软雅黑" panose="020B0503020204020204" pitchFamily="34" charset="-122"/>
              </a:rPr>
              <a:t>二是与加强队伍建设结合起来；</a:t>
            </a:r>
          </a:p>
        </p:txBody>
      </p:sp>
      <p:sp>
        <p:nvSpPr>
          <p:cNvPr id="17" name="Oval 15"/>
          <p:cNvSpPr>
            <a:spLocks noChangeArrowheads="1"/>
          </p:cNvSpPr>
          <p:nvPr/>
        </p:nvSpPr>
        <p:spPr bwMode="auto">
          <a:xfrm>
            <a:off x="1469196" y="4497684"/>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18" name="TextBox 27"/>
          <p:cNvSpPr txBox="1"/>
          <p:nvPr/>
        </p:nvSpPr>
        <p:spPr>
          <a:xfrm>
            <a:off x="1457146" y="4528592"/>
            <a:ext cx="466794" cy="400110"/>
          </a:xfrm>
          <a:prstGeom prst="rect">
            <a:avLst/>
          </a:prstGeom>
          <a:noFill/>
          <a:ln>
            <a:noFill/>
          </a:ln>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03</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19" name="矩形 18"/>
          <p:cNvSpPr/>
          <p:nvPr/>
        </p:nvSpPr>
        <p:spPr>
          <a:xfrm>
            <a:off x="1954013" y="4451778"/>
            <a:ext cx="8936946" cy="646331"/>
          </a:xfrm>
          <a:prstGeom prst="rect">
            <a:avLst/>
          </a:prstGeom>
        </p:spPr>
        <p:txBody>
          <a:bodyPr wrap="square">
            <a:spAutoFit/>
          </a:bodyPr>
          <a:lstStyle/>
          <a:p>
            <a:pPr algn="just" eaLnBrk="1"/>
            <a:r>
              <a:rPr lang="zh-CN" altLang="en-US" dirty="0">
                <a:solidFill>
                  <a:schemeClr val="bg1"/>
                </a:solidFill>
                <a:latin typeface="+mj-ea"/>
                <a:ea typeface="微软雅黑" panose="020B0503020204020204" pitchFamily="34" charset="-122"/>
              </a:rPr>
              <a:t>三是与建章立制结合起来，逐步完善各项管理制度，如完善了</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经营管理细则</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党委议事规则</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党支部议事规则</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干部工作纪律管理规定</a:t>
            </a:r>
            <a:r>
              <a:rPr lang="en-US" altLang="zh-CN" dirty="0">
                <a:solidFill>
                  <a:schemeClr val="bg1"/>
                </a:solidFill>
                <a:latin typeface="+mj-ea"/>
                <a:ea typeface="微软雅黑" panose="020B0503020204020204" pitchFamily="34" charset="-122"/>
              </a:rPr>
              <a:t>》</a:t>
            </a:r>
            <a:r>
              <a:rPr lang="zh-CN" altLang="en-US" dirty="0">
                <a:solidFill>
                  <a:schemeClr val="bg1"/>
                </a:solidFill>
                <a:latin typeface="+mj-ea"/>
                <a:ea typeface="微软雅黑" panose="020B0503020204020204" pitchFamily="34" charset="-122"/>
              </a:rPr>
              <a:t>；</a:t>
            </a:r>
          </a:p>
        </p:txBody>
      </p:sp>
      <p:sp>
        <p:nvSpPr>
          <p:cNvPr id="30" name="Oval 15"/>
          <p:cNvSpPr>
            <a:spLocks noChangeArrowheads="1"/>
          </p:cNvSpPr>
          <p:nvPr/>
        </p:nvSpPr>
        <p:spPr bwMode="auto">
          <a:xfrm>
            <a:off x="1469196" y="5518598"/>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31" name="TextBox 4"/>
          <p:cNvSpPr txBox="1"/>
          <p:nvPr/>
        </p:nvSpPr>
        <p:spPr>
          <a:xfrm>
            <a:off x="1473685" y="5549506"/>
            <a:ext cx="471604" cy="400110"/>
          </a:xfrm>
          <a:prstGeom prst="rect">
            <a:avLst/>
          </a:prstGeom>
          <a:noFill/>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04</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34" name="矩形 33"/>
          <p:cNvSpPr/>
          <p:nvPr/>
        </p:nvSpPr>
        <p:spPr>
          <a:xfrm>
            <a:off x="1954013" y="5518598"/>
            <a:ext cx="8936946" cy="646331"/>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四是与民主管理工作结合起来，开展了“民主议事日”“民主议政日”活动，进一步完善、规范了政务公开和党务公开工作；</a:t>
            </a:r>
          </a:p>
        </p:txBody>
      </p:sp>
    </p:spTree>
  </p:cSld>
  <p:clrMapOvr>
    <a:masterClrMapping/>
  </p:clrMapOvr>
  <mc:AlternateContent xmlns:mc="http://schemas.openxmlformats.org/markup-compatibility/2006" xmlns:p14="http://schemas.microsoft.com/office/powerpoint/2010/main">
    <mc:Choice Requires="p14">
      <p:transition spd="slow" advTm="8578">
        <p14:prism/>
      </p:transition>
    </mc:Choice>
    <mc:Fallback xmlns="">
      <p:transition spd="slow" advTm="8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2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12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by="(-#ppt_w*2)" calcmode="lin" valueType="num">
                                      <p:cBhvr rctx="PPT">
                                        <p:cTn id="32" dur="150" autoRev="1" fill="hold">
                                          <p:stCondLst>
                                            <p:cond delay="0"/>
                                          </p:stCondLst>
                                        </p:cTn>
                                        <p:tgtEl>
                                          <p:spTgt spid="11"/>
                                        </p:tgtEl>
                                        <p:attrNameLst>
                                          <p:attrName>ppt_w</p:attrName>
                                        </p:attrNameLst>
                                      </p:cBhvr>
                                    </p:anim>
                                    <p:anim by="(#ppt_w*0.50)" calcmode="lin" valueType="num">
                                      <p:cBhvr>
                                        <p:cTn id="33" dur="150" decel="50000" autoRev="1" fill="hold">
                                          <p:stCondLst>
                                            <p:cond delay="0"/>
                                          </p:stCondLst>
                                        </p:cTn>
                                        <p:tgtEl>
                                          <p:spTgt spid="11"/>
                                        </p:tgtEl>
                                        <p:attrNameLst>
                                          <p:attrName>ppt_x</p:attrName>
                                        </p:attrNameLst>
                                      </p:cBhvr>
                                    </p:anim>
                                    <p:anim from="(-#ppt_h/2)" to="(#ppt_y)" calcmode="lin" valueType="num">
                                      <p:cBhvr>
                                        <p:cTn id="34" dur="300" fill="hold">
                                          <p:stCondLst>
                                            <p:cond delay="0"/>
                                          </p:stCondLst>
                                        </p:cTn>
                                        <p:tgtEl>
                                          <p:spTgt spid="11"/>
                                        </p:tgtEl>
                                        <p:attrNameLst>
                                          <p:attrName>ppt_y</p:attrName>
                                        </p:attrNameLst>
                                      </p:cBhvr>
                                    </p:anim>
                                    <p:animRot by="21600000">
                                      <p:cBhvr>
                                        <p:cTn id="35" dur="300" fill="hold">
                                          <p:stCondLst>
                                            <p:cond delay="0"/>
                                          </p:stCondLst>
                                        </p:cTn>
                                        <p:tgtEl>
                                          <p:spTgt spid="11"/>
                                        </p:tgtEl>
                                        <p:attrNameLst>
                                          <p:attrName>r</p:attrName>
                                        </p:attrNameLst>
                                      </p:cBhvr>
                                    </p:animRot>
                                  </p:childTnLst>
                                </p:cTn>
                              </p:par>
                            </p:childTnLst>
                          </p:cTn>
                        </p:par>
                        <p:par>
                          <p:cTn id="36" fill="hold">
                            <p:stCondLst>
                              <p:cond delay="2510"/>
                            </p:stCondLst>
                            <p:childTnLst>
                              <p:par>
                                <p:cTn id="37" presetID="1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
                                        <p:tgtEl>
                                          <p:spTgt spid="9"/>
                                        </p:tgtEl>
                                        <p:attrNameLst>
                                          <p:attrName>ppt_y</p:attrName>
                                        </p:attrNameLst>
                                      </p:cBhvr>
                                      <p:tavLst>
                                        <p:tav tm="0">
                                          <p:val>
                                            <p:strVal val="#ppt_y-#ppt_h*1.125000"/>
                                          </p:val>
                                        </p:tav>
                                        <p:tav tm="100000">
                                          <p:val>
                                            <p:strVal val="#ppt_y"/>
                                          </p:val>
                                        </p:tav>
                                      </p:tavLst>
                                    </p:anim>
                                    <p:animEffect transition="in" filter="wipe(down)">
                                      <p:cBhvr>
                                        <p:cTn id="40" dur="300"/>
                                        <p:tgtEl>
                                          <p:spTgt spid="9"/>
                                        </p:tgtEl>
                                      </p:cBhvr>
                                    </p:animEffect>
                                  </p:childTnLst>
                                </p:cTn>
                              </p:par>
                            </p:childTnLst>
                          </p:cTn>
                        </p:par>
                        <p:par>
                          <p:cTn id="41" fill="hold">
                            <p:stCondLst>
                              <p:cond delay="3010"/>
                            </p:stCondLst>
                            <p:childTnLst>
                              <p:par>
                                <p:cTn id="42" presetID="22" presetClass="entr" presetSubtype="1"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childTnLst>
                          </p:cTn>
                        </p:par>
                        <p:par>
                          <p:cTn id="45" fill="hold">
                            <p:stCondLst>
                              <p:cond delay="351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401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Effect transition="in" filter="fade">
                                      <p:cBhvr>
                                        <p:cTn id="54" dur="3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300" fill="hold"/>
                                        <p:tgtEl>
                                          <p:spTgt spid="12"/>
                                        </p:tgtEl>
                                        <p:attrNameLst>
                                          <p:attrName>ppt_w</p:attrName>
                                        </p:attrNameLst>
                                      </p:cBhvr>
                                      <p:tavLst>
                                        <p:tav tm="0">
                                          <p:val>
                                            <p:fltVal val="0"/>
                                          </p:val>
                                        </p:tav>
                                        <p:tav tm="100000">
                                          <p:val>
                                            <p:strVal val="#ppt_w"/>
                                          </p:val>
                                        </p:tav>
                                      </p:tavLst>
                                    </p:anim>
                                    <p:anim calcmode="lin" valueType="num">
                                      <p:cBhvr>
                                        <p:cTn id="58" dur="300" fill="hold"/>
                                        <p:tgtEl>
                                          <p:spTgt spid="12"/>
                                        </p:tgtEl>
                                        <p:attrNameLst>
                                          <p:attrName>ppt_h</p:attrName>
                                        </p:attrNameLst>
                                      </p:cBhvr>
                                      <p:tavLst>
                                        <p:tav tm="0">
                                          <p:val>
                                            <p:fltVal val="0"/>
                                          </p:val>
                                        </p:tav>
                                        <p:tav tm="100000">
                                          <p:val>
                                            <p:strVal val="#ppt_h"/>
                                          </p:val>
                                        </p:tav>
                                      </p:tavLst>
                                    </p:anim>
                                    <p:animEffect transition="in" filter="fade">
                                      <p:cBhvr>
                                        <p:cTn id="59" dur="300"/>
                                        <p:tgtEl>
                                          <p:spTgt spid="12"/>
                                        </p:tgtEl>
                                      </p:cBhvr>
                                    </p:animEffect>
                                  </p:childTnLst>
                                </p:cTn>
                              </p:par>
                            </p:childTnLst>
                          </p:cTn>
                        </p:par>
                        <p:par>
                          <p:cTn id="60" fill="hold">
                            <p:stCondLst>
                              <p:cond delay="451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501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par>
                          <p:cTn id="75" fill="hold">
                            <p:stCondLst>
                              <p:cond delay="5510"/>
                            </p:stCondLst>
                            <p:childTnLst>
                              <p:par>
                                <p:cTn id="76" presetID="2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6010"/>
                            </p:stCondLst>
                            <p:childTnLst>
                              <p:par>
                                <p:cTn id="80" presetID="53" presetClass="entr" presetSubtype="1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par>
                          <p:cTn id="90" fill="hold">
                            <p:stCondLst>
                              <p:cond delay="6510"/>
                            </p:stCondLst>
                            <p:childTnLst>
                              <p:par>
                                <p:cTn id="91" presetID="22" presetClass="entr" presetSubtype="8"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7010"/>
                            </p:stCondLst>
                            <p:childTnLst>
                              <p:par>
                                <p:cTn id="95" presetID="53" presetClass="entr" presetSubtype="16"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300" fill="hold"/>
                                        <p:tgtEl>
                                          <p:spTgt spid="30"/>
                                        </p:tgtEl>
                                        <p:attrNameLst>
                                          <p:attrName>ppt_w</p:attrName>
                                        </p:attrNameLst>
                                      </p:cBhvr>
                                      <p:tavLst>
                                        <p:tav tm="0">
                                          <p:val>
                                            <p:fltVal val="0"/>
                                          </p:val>
                                        </p:tav>
                                        <p:tav tm="100000">
                                          <p:val>
                                            <p:strVal val="#ppt_w"/>
                                          </p:val>
                                        </p:tav>
                                      </p:tavLst>
                                    </p:anim>
                                    <p:anim calcmode="lin" valueType="num">
                                      <p:cBhvr>
                                        <p:cTn id="98" dur="300" fill="hold"/>
                                        <p:tgtEl>
                                          <p:spTgt spid="30"/>
                                        </p:tgtEl>
                                        <p:attrNameLst>
                                          <p:attrName>ppt_h</p:attrName>
                                        </p:attrNameLst>
                                      </p:cBhvr>
                                      <p:tavLst>
                                        <p:tav tm="0">
                                          <p:val>
                                            <p:fltVal val="0"/>
                                          </p:val>
                                        </p:tav>
                                        <p:tav tm="100000">
                                          <p:val>
                                            <p:strVal val="#ppt_h"/>
                                          </p:val>
                                        </p:tav>
                                      </p:tavLst>
                                    </p:anim>
                                    <p:animEffect transition="in" filter="fade">
                                      <p:cBhvr>
                                        <p:cTn id="99" dur="300"/>
                                        <p:tgtEl>
                                          <p:spTgt spid="3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300" fill="hold"/>
                                        <p:tgtEl>
                                          <p:spTgt spid="31"/>
                                        </p:tgtEl>
                                        <p:attrNameLst>
                                          <p:attrName>ppt_w</p:attrName>
                                        </p:attrNameLst>
                                      </p:cBhvr>
                                      <p:tavLst>
                                        <p:tav tm="0">
                                          <p:val>
                                            <p:fltVal val="0"/>
                                          </p:val>
                                        </p:tav>
                                        <p:tav tm="100000">
                                          <p:val>
                                            <p:strVal val="#ppt_w"/>
                                          </p:val>
                                        </p:tav>
                                      </p:tavLst>
                                    </p:anim>
                                    <p:anim calcmode="lin" valueType="num">
                                      <p:cBhvr>
                                        <p:cTn id="103" dur="300" fill="hold"/>
                                        <p:tgtEl>
                                          <p:spTgt spid="31"/>
                                        </p:tgtEl>
                                        <p:attrNameLst>
                                          <p:attrName>ppt_h</p:attrName>
                                        </p:attrNameLst>
                                      </p:cBhvr>
                                      <p:tavLst>
                                        <p:tav tm="0">
                                          <p:val>
                                            <p:fltVal val="0"/>
                                          </p:val>
                                        </p:tav>
                                        <p:tav tm="100000">
                                          <p:val>
                                            <p:strVal val="#ppt_h"/>
                                          </p:val>
                                        </p:tav>
                                      </p:tavLst>
                                    </p:anim>
                                    <p:animEffect transition="in" filter="fade">
                                      <p:cBhvr>
                                        <p:cTn id="104" dur="300"/>
                                        <p:tgtEl>
                                          <p:spTgt spid="31"/>
                                        </p:tgtEl>
                                      </p:cBhvr>
                                    </p:animEffect>
                                  </p:childTnLst>
                                </p:cTn>
                              </p:par>
                            </p:childTnLst>
                          </p:cTn>
                        </p:par>
                        <p:par>
                          <p:cTn id="105" fill="hold">
                            <p:stCondLst>
                              <p:cond delay="7510"/>
                            </p:stCondLst>
                            <p:childTnLst>
                              <p:par>
                                <p:cTn id="106" presetID="22" presetClass="entr" presetSubtype="8"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6" grpId="0" animBg="1"/>
      <p:bldP spid="7" grpId="0" animBg="1"/>
      <p:bldP spid="8" grpId="0"/>
      <p:bldP spid="9" grpId="0" animBg="1"/>
      <p:bldP spid="10" grpId="0" animBg="1"/>
      <p:bldP spid="11" grpId="0"/>
      <p:bldP spid="12" grpId="0"/>
      <p:bldP spid="13" grpId="0" animBg="1"/>
      <p:bldP spid="14" grpId="0"/>
      <p:bldP spid="15" grpId="0"/>
      <p:bldP spid="16" grpId="0"/>
      <p:bldP spid="17" grpId="0" animBg="1"/>
      <p:bldP spid="18" grpId="0" animBg="1"/>
      <p:bldP spid="19" grpId="0"/>
      <p:bldP spid="30" grpId="0" animBg="1"/>
      <p:bldP spid="31"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6"/>
          <p:cNvSpPr>
            <a:spLocks noChangeShapeType="1"/>
          </p:cNvSpPr>
          <p:nvPr/>
        </p:nvSpPr>
        <p:spPr bwMode="auto">
          <a:xfrm>
            <a:off x="1691285" y="1"/>
            <a:ext cx="0" cy="6021287"/>
          </a:xfrm>
          <a:prstGeom prst="line">
            <a:avLst/>
          </a:prstGeom>
          <a:noFill/>
          <a:ln w="12700" cap="flat">
            <a:solidFill>
              <a:srgbClr val="716F6E"/>
            </a:solidFill>
            <a:prstDash val="dash"/>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Oval 15"/>
          <p:cNvSpPr>
            <a:spLocks noChangeArrowheads="1"/>
          </p:cNvSpPr>
          <p:nvPr/>
        </p:nvSpPr>
        <p:spPr bwMode="auto">
          <a:xfrm>
            <a:off x="1469196" y="1616498"/>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23" name="TextBox 27"/>
          <p:cNvSpPr txBox="1"/>
          <p:nvPr/>
        </p:nvSpPr>
        <p:spPr>
          <a:xfrm>
            <a:off x="1457146" y="1647406"/>
            <a:ext cx="465192" cy="400110"/>
          </a:xfrm>
          <a:prstGeom prst="rect">
            <a:avLst/>
          </a:prstGeom>
          <a:noFill/>
          <a:ln>
            <a:noFill/>
          </a:ln>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06</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24" name="矩形 23"/>
          <p:cNvSpPr/>
          <p:nvPr/>
        </p:nvSpPr>
        <p:spPr>
          <a:xfrm>
            <a:off x="1954013" y="1693633"/>
            <a:ext cx="8936946" cy="369332"/>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六是与创建文明生态小康连队、“和谐小康家庭”创建和诚信职工教育相结合；</a:t>
            </a:r>
          </a:p>
        </p:txBody>
      </p:sp>
      <p:sp>
        <p:nvSpPr>
          <p:cNvPr id="25" name="Oval 15"/>
          <p:cNvSpPr>
            <a:spLocks noChangeArrowheads="1"/>
          </p:cNvSpPr>
          <p:nvPr/>
        </p:nvSpPr>
        <p:spPr bwMode="auto">
          <a:xfrm>
            <a:off x="1469196" y="2486235"/>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26" name="TextBox 23"/>
          <p:cNvSpPr txBox="1"/>
          <p:nvPr/>
        </p:nvSpPr>
        <p:spPr>
          <a:xfrm>
            <a:off x="1457146" y="2517143"/>
            <a:ext cx="471604" cy="400110"/>
          </a:xfrm>
          <a:prstGeom prst="rect">
            <a:avLst/>
          </a:prstGeom>
          <a:noFill/>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07</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27" name="矩形 26"/>
          <p:cNvSpPr/>
          <p:nvPr/>
        </p:nvSpPr>
        <p:spPr>
          <a:xfrm>
            <a:off x="1954013" y="2551511"/>
            <a:ext cx="8936946" cy="369332"/>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七是与“党建联创”、“党风争创”“党风廉政教育”活动结合起来；</a:t>
            </a:r>
          </a:p>
        </p:txBody>
      </p:sp>
      <p:sp>
        <p:nvSpPr>
          <p:cNvPr id="28" name="Oval 15"/>
          <p:cNvSpPr>
            <a:spLocks noChangeArrowheads="1"/>
          </p:cNvSpPr>
          <p:nvPr/>
        </p:nvSpPr>
        <p:spPr bwMode="auto">
          <a:xfrm>
            <a:off x="1469196" y="3326958"/>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29" name="TextBox 27"/>
          <p:cNvSpPr txBox="1"/>
          <p:nvPr/>
        </p:nvSpPr>
        <p:spPr>
          <a:xfrm>
            <a:off x="1457146" y="3357866"/>
            <a:ext cx="466794" cy="400110"/>
          </a:xfrm>
          <a:prstGeom prst="rect">
            <a:avLst/>
          </a:prstGeom>
          <a:noFill/>
          <a:ln>
            <a:noFill/>
          </a:ln>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08</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30" name="矩形 29"/>
          <p:cNvSpPr/>
          <p:nvPr/>
        </p:nvSpPr>
        <p:spPr>
          <a:xfrm>
            <a:off x="1954013" y="3436707"/>
            <a:ext cx="8936946" cy="369332"/>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八是与创建“五好”连队、“争先创优”示范工程结合起来；</a:t>
            </a:r>
          </a:p>
        </p:txBody>
      </p:sp>
      <p:sp>
        <p:nvSpPr>
          <p:cNvPr id="31" name="Oval 15"/>
          <p:cNvSpPr>
            <a:spLocks noChangeArrowheads="1"/>
          </p:cNvSpPr>
          <p:nvPr/>
        </p:nvSpPr>
        <p:spPr bwMode="auto">
          <a:xfrm>
            <a:off x="1469196" y="4149219"/>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32" name="TextBox 4"/>
          <p:cNvSpPr txBox="1"/>
          <p:nvPr/>
        </p:nvSpPr>
        <p:spPr>
          <a:xfrm>
            <a:off x="1473685" y="4180127"/>
            <a:ext cx="465192" cy="400110"/>
          </a:xfrm>
          <a:prstGeom prst="rect">
            <a:avLst/>
          </a:prstGeom>
          <a:noFill/>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09</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33" name="Oval 15"/>
          <p:cNvSpPr>
            <a:spLocks noChangeArrowheads="1"/>
          </p:cNvSpPr>
          <p:nvPr/>
        </p:nvSpPr>
        <p:spPr bwMode="auto">
          <a:xfrm>
            <a:off x="1469196" y="5038227"/>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34" name="TextBox 23"/>
          <p:cNvSpPr txBox="1"/>
          <p:nvPr/>
        </p:nvSpPr>
        <p:spPr>
          <a:xfrm>
            <a:off x="1457146" y="5069135"/>
            <a:ext cx="455574" cy="400110"/>
          </a:xfrm>
          <a:prstGeom prst="rect">
            <a:avLst/>
          </a:prstGeom>
          <a:noFill/>
        </p:spPr>
        <p:txBody>
          <a:bodyPr wrap="none" rtlCol="0">
            <a:spAutoFit/>
          </a:bodyPr>
          <a:lstStyle/>
          <a:p>
            <a:pPr algn="ctr"/>
            <a:r>
              <a:rPr lang="en-US" altLang="zh-CN" sz="2000" dirty="0">
                <a:solidFill>
                  <a:schemeClr val="bg2"/>
                </a:solidFill>
                <a:latin typeface="Lifeline JL" panose="00000400000000000000" pitchFamily="2" charset="0"/>
                <a:ea typeface="微软雅黑" panose="020B0503020204020204" pitchFamily="34" charset="-122"/>
              </a:rPr>
              <a:t>1 0</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35" name="矩形 34"/>
          <p:cNvSpPr/>
          <p:nvPr/>
        </p:nvSpPr>
        <p:spPr>
          <a:xfrm>
            <a:off x="1954013" y="4309681"/>
            <a:ext cx="8936946" cy="369332"/>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九是与精神文明创建工作相结合；</a:t>
            </a:r>
          </a:p>
        </p:txBody>
      </p:sp>
      <p:sp>
        <p:nvSpPr>
          <p:cNvPr id="36" name="矩形 35"/>
          <p:cNvSpPr/>
          <p:nvPr/>
        </p:nvSpPr>
        <p:spPr>
          <a:xfrm>
            <a:off x="1954013" y="5130821"/>
            <a:ext cx="8936946" cy="369332"/>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十是与加快社区经济发展结合起来；</a:t>
            </a:r>
          </a:p>
        </p:txBody>
      </p:sp>
      <p:sp>
        <p:nvSpPr>
          <p:cNvPr id="48" name="Oval 15"/>
          <p:cNvSpPr>
            <a:spLocks noChangeArrowheads="1"/>
          </p:cNvSpPr>
          <p:nvPr/>
        </p:nvSpPr>
        <p:spPr bwMode="auto">
          <a:xfrm>
            <a:off x="1469196" y="738170"/>
            <a:ext cx="461930" cy="461926"/>
          </a:xfrm>
          <a:prstGeom prst="ellipse">
            <a:avLst/>
          </a:prstGeom>
          <a:solidFill>
            <a:schemeClr val="tx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latin typeface="Lifeline JL" panose="00000400000000000000" pitchFamily="2" charset="0"/>
            </a:endParaRPr>
          </a:p>
        </p:txBody>
      </p:sp>
      <p:sp>
        <p:nvSpPr>
          <p:cNvPr id="49" name="TextBox 23"/>
          <p:cNvSpPr txBox="1"/>
          <p:nvPr/>
        </p:nvSpPr>
        <p:spPr>
          <a:xfrm>
            <a:off x="1457146" y="769078"/>
            <a:ext cx="465192" cy="400110"/>
          </a:xfrm>
          <a:prstGeom prst="rect">
            <a:avLst/>
          </a:prstGeom>
          <a:noFill/>
        </p:spPr>
        <p:txBody>
          <a:bodyPr wrap="none" rtlCol="0">
            <a:spAutoFit/>
          </a:bodyPr>
          <a:lstStyle/>
          <a:p>
            <a:r>
              <a:rPr lang="en-US" altLang="zh-CN" sz="2000" dirty="0">
                <a:solidFill>
                  <a:schemeClr val="bg2"/>
                </a:solidFill>
                <a:latin typeface="Lifeline JL" panose="00000400000000000000" pitchFamily="2" charset="0"/>
                <a:ea typeface="微软雅黑" panose="020B0503020204020204" pitchFamily="34" charset="-122"/>
              </a:rPr>
              <a:t>05</a:t>
            </a:r>
            <a:endParaRPr lang="zh-CN" altLang="en-US" sz="2000" dirty="0">
              <a:solidFill>
                <a:schemeClr val="bg2"/>
              </a:solidFill>
              <a:latin typeface="Lifeline JL" panose="00000400000000000000" pitchFamily="2" charset="0"/>
              <a:ea typeface="微软雅黑" panose="020B0503020204020204" pitchFamily="34" charset="-122"/>
            </a:endParaRPr>
          </a:p>
        </p:txBody>
      </p:sp>
      <p:sp>
        <p:nvSpPr>
          <p:cNvPr id="50" name="矩形 49"/>
          <p:cNvSpPr/>
          <p:nvPr/>
        </p:nvSpPr>
        <p:spPr>
          <a:xfrm>
            <a:off x="1954013" y="670302"/>
            <a:ext cx="8936946" cy="646331"/>
          </a:xfrm>
          <a:prstGeom prst="rect">
            <a:avLst/>
          </a:prstGeom>
        </p:spPr>
        <p:txBody>
          <a:bodyPr wrap="square">
            <a:spAutoFit/>
          </a:bodyPr>
          <a:lstStyle/>
          <a:p>
            <a:pPr algn="just"/>
            <a:r>
              <a:rPr lang="zh-CN" altLang="en-US" dirty="0">
                <a:solidFill>
                  <a:schemeClr val="accent1"/>
                </a:solidFill>
                <a:latin typeface="微软雅黑" panose="020B0503020204020204" pitchFamily="34" charset="-122"/>
                <a:ea typeface="微软雅黑" panose="020B0503020204020204" pitchFamily="34" charset="-122"/>
              </a:rPr>
              <a:t>五是与开展党员设岗定责活动相结合，对无职党员党员进行设岗定责，挂牌上岗，发挥余热；</a:t>
            </a:r>
          </a:p>
        </p:txBody>
      </p:sp>
    </p:spTree>
  </p:cSld>
  <p:clrMapOvr>
    <a:masterClrMapping/>
  </p:clrMapOvr>
  <p:transition spd="slow" advTm="710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fltVal val="0"/>
                                          </p:val>
                                        </p:tav>
                                        <p:tav tm="100000">
                                          <p:val>
                                            <p:strVal val="#ppt_w"/>
                                          </p:val>
                                        </p:tav>
                                      </p:tavLst>
                                    </p:anim>
                                    <p:anim calcmode="lin" valueType="num">
                                      <p:cBhvr>
                                        <p:cTn id="17" dur="500" fill="hold"/>
                                        <p:tgtEl>
                                          <p:spTgt spid="49"/>
                                        </p:tgtEl>
                                        <p:attrNameLst>
                                          <p:attrName>ppt_h</p:attrName>
                                        </p:attrNameLst>
                                      </p:cBhvr>
                                      <p:tavLst>
                                        <p:tav tm="0">
                                          <p:val>
                                            <p:fltVal val="0"/>
                                          </p:val>
                                        </p:tav>
                                        <p:tav tm="100000">
                                          <p:val>
                                            <p:strVal val="#ppt_h"/>
                                          </p:val>
                                        </p:tav>
                                      </p:tavLst>
                                    </p:anim>
                                    <p:animEffect transition="in" filter="fade">
                                      <p:cBhvr>
                                        <p:cTn id="18" dur="500"/>
                                        <p:tgtEl>
                                          <p:spTgt spid="49"/>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fltVal val="0"/>
                                          </p:val>
                                        </p:tav>
                                        <p:tav tm="100000">
                                          <p:val>
                                            <p:strVal val="#ppt_h"/>
                                          </p:val>
                                        </p:tav>
                                      </p:tavLst>
                                    </p:anim>
                                    <p:animEffect transition="in" filter="fade">
                                      <p:cBhvr>
                                        <p:cTn id="73" dur="3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300" fill="hold"/>
                                        <p:tgtEl>
                                          <p:spTgt spid="32"/>
                                        </p:tgtEl>
                                        <p:attrNameLst>
                                          <p:attrName>ppt_w</p:attrName>
                                        </p:attrNameLst>
                                      </p:cBhvr>
                                      <p:tavLst>
                                        <p:tav tm="0">
                                          <p:val>
                                            <p:fltVal val="0"/>
                                          </p:val>
                                        </p:tav>
                                        <p:tav tm="100000">
                                          <p:val>
                                            <p:strVal val="#ppt_w"/>
                                          </p:val>
                                        </p:tav>
                                      </p:tavLst>
                                    </p:anim>
                                    <p:anim calcmode="lin" valueType="num">
                                      <p:cBhvr>
                                        <p:cTn id="77" dur="300" fill="hold"/>
                                        <p:tgtEl>
                                          <p:spTgt spid="32"/>
                                        </p:tgtEl>
                                        <p:attrNameLst>
                                          <p:attrName>ppt_h</p:attrName>
                                        </p:attrNameLst>
                                      </p:cBhvr>
                                      <p:tavLst>
                                        <p:tav tm="0">
                                          <p:val>
                                            <p:fltVal val="0"/>
                                          </p:val>
                                        </p:tav>
                                        <p:tav tm="100000">
                                          <p:val>
                                            <p:strVal val="#ppt_h"/>
                                          </p:val>
                                        </p:tav>
                                      </p:tavLst>
                                    </p:anim>
                                    <p:animEffect transition="in" filter="fade">
                                      <p:cBhvr>
                                        <p:cTn id="78" dur="300"/>
                                        <p:tgtEl>
                                          <p:spTgt spid="32"/>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P spid="25" grpId="0" animBg="1"/>
      <p:bldP spid="26" grpId="0"/>
      <p:bldP spid="27" grpId="0"/>
      <p:bldP spid="28" grpId="0" animBg="1"/>
      <p:bldP spid="29" grpId="0" animBg="1"/>
      <p:bldP spid="30" grpId="0"/>
      <p:bldP spid="31" grpId="0" animBg="1"/>
      <p:bldP spid="32" grpId="0"/>
      <p:bldP spid="33" grpId="0" animBg="1"/>
      <p:bldP spid="34" grpId="0"/>
      <p:bldP spid="35" grpId="0"/>
      <p:bldP spid="36" grpId="0"/>
      <p:bldP spid="48" grpId="0" animBg="1"/>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加强党建工作不放松</a:t>
            </a:r>
          </a:p>
        </p:txBody>
      </p:sp>
      <p:sp>
        <p:nvSpPr>
          <p:cNvPr id="1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1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2121968" y="1340929"/>
            <a:ext cx="2776757" cy="461665"/>
          </a:xfrm>
          <a:prstGeom prst="rect">
            <a:avLst/>
          </a:prstGeom>
          <a:solidFill>
            <a:schemeClr val="tx1"/>
          </a:solidFill>
        </p:spPr>
        <p:txBody>
          <a:bodyPr wrap="square" rtlCol="0">
            <a:spAutoFit/>
          </a:bodyPr>
          <a:lstStyle>
            <a:defPPr>
              <a:defRPr lang="zh-CN"/>
            </a:defPPr>
            <a:lvl1pPr algn="ctr">
              <a:defRPr sz="2000" b="1">
                <a:latin typeface="+mj-ea"/>
                <a:ea typeface="+mj-ea"/>
              </a:defRPr>
            </a:lvl1pPr>
          </a:lstStyle>
          <a:p>
            <a:r>
              <a:rPr lang="zh-CN" altLang="en-US" sz="2400" dirty="0">
                <a:solidFill>
                  <a:schemeClr val="bg2"/>
                </a:solidFill>
              </a:rPr>
              <a:t>坚持“三会一课”</a:t>
            </a:r>
          </a:p>
        </p:txBody>
      </p:sp>
      <p:sp>
        <p:nvSpPr>
          <p:cNvPr id="23" name="文本框 22"/>
          <p:cNvSpPr txBox="1"/>
          <p:nvPr/>
        </p:nvSpPr>
        <p:spPr>
          <a:xfrm>
            <a:off x="2121968" y="2029161"/>
            <a:ext cx="2776758" cy="461665"/>
          </a:xfrm>
          <a:prstGeom prst="rect">
            <a:avLst/>
          </a:prstGeom>
          <a:solidFill>
            <a:schemeClr val="tx1"/>
          </a:solidFill>
        </p:spPr>
        <p:txBody>
          <a:bodyPr wrap="square" rtlCol="0">
            <a:spAutoFit/>
          </a:bodyPr>
          <a:lstStyle>
            <a:defPPr>
              <a:defRPr lang="zh-CN"/>
            </a:defPPr>
            <a:lvl1pPr algn="ctr">
              <a:defRPr sz="2400" b="1">
                <a:solidFill>
                  <a:schemeClr val="bg2"/>
                </a:solidFill>
                <a:latin typeface="+mj-ea"/>
                <a:ea typeface="+mj-ea"/>
              </a:defRPr>
            </a:lvl1pPr>
          </a:lstStyle>
          <a:p>
            <a:r>
              <a:rPr lang="zh-CN" altLang="en-US" dirty="0"/>
              <a:t>“五学三帮”活动</a:t>
            </a:r>
          </a:p>
        </p:txBody>
      </p:sp>
      <p:sp>
        <p:nvSpPr>
          <p:cNvPr id="24" name="文本框 23"/>
          <p:cNvSpPr txBox="1"/>
          <p:nvPr/>
        </p:nvSpPr>
        <p:spPr>
          <a:xfrm>
            <a:off x="2121970" y="2744669"/>
            <a:ext cx="2776758" cy="461665"/>
          </a:xfrm>
          <a:prstGeom prst="rect">
            <a:avLst/>
          </a:prstGeom>
          <a:solidFill>
            <a:schemeClr val="tx1"/>
          </a:solidFill>
        </p:spPr>
        <p:txBody>
          <a:bodyPr wrap="square" rtlCol="0">
            <a:spAutoFit/>
          </a:bodyPr>
          <a:lstStyle>
            <a:defPPr>
              <a:defRPr lang="zh-CN"/>
            </a:defPPr>
            <a:lvl1pPr algn="ctr">
              <a:defRPr sz="2400" b="1">
                <a:solidFill>
                  <a:schemeClr val="bg2"/>
                </a:solidFill>
                <a:latin typeface="+mj-ea"/>
                <a:ea typeface="+mj-ea"/>
              </a:defRPr>
            </a:lvl1pPr>
          </a:lstStyle>
          <a:p>
            <a:r>
              <a:rPr lang="zh-CN" altLang="en-US" dirty="0"/>
              <a:t>“廉政六进”活动</a:t>
            </a:r>
          </a:p>
        </p:txBody>
      </p:sp>
      <p:sp>
        <p:nvSpPr>
          <p:cNvPr id="3" name="矩形: 圆角 2"/>
          <p:cNvSpPr/>
          <p:nvPr/>
        </p:nvSpPr>
        <p:spPr bwMode="auto">
          <a:xfrm>
            <a:off x="1862176" y="1048580"/>
            <a:ext cx="3312368" cy="2448272"/>
          </a:xfrm>
          <a:prstGeom prst="roundRect">
            <a:avLst>
              <a:gd name="adj" fmla="val 3890"/>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箭头: 右 3"/>
          <p:cNvSpPr/>
          <p:nvPr/>
        </p:nvSpPr>
        <p:spPr bwMode="auto">
          <a:xfrm>
            <a:off x="5713428" y="1738453"/>
            <a:ext cx="851829" cy="88052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矩形: 圆角 24"/>
          <p:cNvSpPr/>
          <p:nvPr/>
        </p:nvSpPr>
        <p:spPr bwMode="auto">
          <a:xfrm>
            <a:off x="7034485" y="1048580"/>
            <a:ext cx="3312368" cy="2448272"/>
          </a:xfrm>
          <a:prstGeom prst="roundRect">
            <a:avLst>
              <a:gd name="adj" fmla="val 3890"/>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矩形 25"/>
          <p:cNvSpPr/>
          <p:nvPr/>
        </p:nvSpPr>
        <p:spPr>
          <a:xfrm>
            <a:off x="7339877" y="1752162"/>
            <a:ext cx="2659203" cy="1077218"/>
          </a:xfrm>
          <a:prstGeom prst="rect">
            <a:avLst/>
          </a:prstGeom>
        </p:spPr>
        <p:txBody>
          <a:bodyPr wrap="square">
            <a:spAutoFit/>
          </a:bodyPr>
          <a:lstStyle/>
          <a:p>
            <a:pPr algn="ctr"/>
            <a:r>
              <a:rPr lang="zh-CN" altLang="en-US" sz="3200" b="1" dirty="0">
                <a:latin typeface="微软雅黑" panose="020B0503020204020204" pitchFamily="34" charset="-122"/>
                <a:ea typeface="微软雅黑" panose="020B0503020204020204" pitchFamily="34" charset="-122"/>
              </a:rPr>
              <a:t>更加密切了党群与干群关系</a:t>
            </a:r>
            <a:endParaRPr lang="zh-CN" altLang="en-US" sz="3200" b="1" dirty="0"/>
          </a:p>
        </p:txBody>
      </p:sp>
      <p:sp>
        <p:nvSpPr>
          <p:cNvPr id="27" name="矩形 26"/>
          <p:cNvSpPr/>
          <p:nvPr/>
        </p:nvSpPr>
        <p:spPr bwMode="auto">
          <a:xfrm>
            <a:off x="1274796" y="4101868"/>
            <a:ext cx="9696835" cy="2182146"/>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矩形 27"/>
          <p:cNvSpPr/>
          <p:nvPr/>
        </p:nvSpPr>
        <p:spPr bwMode="auto">
          <a:xfrm>
            <a:off x="1240176" y="4460584"/>
            <a:ext cx="109787" cy="149749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矩形 28"/>
          <p:cNvSpPr/>
          <p:nvPr/>
        </p:nvSpPr>
        <p:spPr bwMode="auto">
          <a:xfrm>
            <a:off x="10894314" y="4460584"/>
            <a:ext cx="109787" cy="149749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矩形 29"/>
          <p:cNvSpPr/>
          <p:nvPr/>
        </p:nvSpPr>
        <p:spPr>
          <a:xfrm>
            <a:off x="1579997" y="4377372"/>
            <a:ext cx="89969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a:r>
              <a:rPr lang="zh-CN" altLang="en-US" sz="2000" dirty="0">
                <a:solidFill>
                  <a:schemeClr val="accent1"/>
                </a:solidFill>
                <a:latin typeface="微软雅黑" panose="020B0503020204020204" pitchFamily="34" charset="-122"/>
                <a:ea typeface="微软雅黑" panose="020B0503020204020204" pitchFamily="34" charset="-122"/>
              </a:rPr>
              <a:t>一年来我场</a:t>
            </a:r>
            <a:r>
              <a:rPr lang="en-US" altLang="zh-CN" sz="2000" dirty="0">
                <a:solidFill>
                  <a:schemeClr val="accent1"/>
                </a:solidFill>
                <a:latin typeface="微软雅黑" panose="020B0503020204020204" pitchFamily="34" charset="-122"/>
                <a:ea typeface="微软雅黑" panose="020B0503020204020204" pitchFamily="34" charset="-122"/>
              </a:rPr>
              <a:t>11</a:t>
            </a:r>
            <a:r>
              <a:rPr lang="zh-CN" altLang="en-US" sz="2000" dirty="0">
                <a:solidFill>
                  <a:schemeClr val="accent1"/>
                </a:solidFill>
                <a:latin typeface="微软雅黑" panose="020B0503020204020204" pitchFamily="34" charset="-122"/>
                <a:ea typeface="微软雅黑" panose="020B0503020204020204" pitchFamily="34" charset="-122"/>
              </a:rPr>
              <a:t>个党支部都能坚持“三会一课”制度，按时召开党员大会，民主生活会，上党课，特别是党组织活动方面，“党员活动日”，通过“五学、四议、三帮”的形式，激活党支部活力，还开展了廉政文化“六进”活动、党员联系户、党员扶贫帮困、党员责任区、党员“双培双带”等活动，通过这些活动的开展，更加密切了党群与干群关系。</a:t>
            </a:r>
          </a:p>
        </p:txBody>
      </p:sp>
    </p:spTree>
  </p:cSld>
  <p:clrMapOvr>
    <a:masterClrMapping/>
  </p:clrMapOvr>
  <mc:AlternateContent xmlns:mc="http://schemas.openxmlformats.org/markup-compatibility/2006" xmlns:p14="http://schemas.microsoft.com/office/powerpoint/2010/main">
    <mc:Choice Requires="p14">
      <p:transition spd="slow" advTm="8509">
        <p14:prism/>
      </p:transition>
    </mc:Choice>
    <mc:Fallback xmlns="">
      <p:transition spd="slow" advTm="85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400" fill="hold"/>
                                        <p:tgtEl>
                                          <p:spTgt spid="17"/>
                                        </p:tgtEl>
                                        <p:attrNameLst>
                                          <p:attrName>ppt_w</p:attrName>
                                        </p:attrNameLst>
                                      </p:cBhvr>
                                      <p:tavLst>
                                        <p:tav tm="0">
                                          <p:val>
                                            <p:fltVal val="0"/>
                                          </p:val>
                                        </p:tav>
                                        <p:tav tm="100000">
                                          <p:val>
                                            <p:strVal val="#ppt_w"/>
                                          </p:val>
                                        </p:tav>
                                      </p:tavLst>
                                    </p:anim>
                                    <p:anim calcmode="lin" valueType="num">
                                      <p:cBhvr>
                                        <p:cTn id="8" dur="400" fill="hold"/>
                                        <p:tgtEl>
                                          <p:spTgt spid="17"/>
                                        </p:tgtEl>
                                        <p:attrNameLst>
                                          <p:attrName>ppt_h</p:attrName>
                                        </p:attrNameLst>
                                      </p:cBhvr>
                                      <p:tavLst>
                                        <p:tav tm="0">
                                          <p:val>
                                            <p:fltVal val="0"/>
                                          </p:val>
                                        </p:tav>
                                        <p:tav tm="100000">
                                          <p:val>
                                            <p:strVal val="#ppt_h"/>
                                          </p:val>
                                        </p:tav>
                                      </p:tavLst>
                                    </p:anim>
                                    <p:anim calcmode="lin" valueType="num">
                                      <p:cBhvr>
                                        <p:cTn id="9" dur="400" fill="hold"/>
                                        <p:tgtEl>
                                          <p:spTgt spid="17"/>
                                        </p:tgtEl>
                                        <p:attrNameLst>
                                          <p:attrName>style.rotation</p:attrName>
                                        </p:attrNameLst>
                                      </p:cBhvr>
                                      <p:tavLst>
                                        <p:tav tm="0">
                                          <p:val>
                                            <p:fltVal val="90"/>
                                          </p:val>
                                        </p:tav>
                                        <p:tav tm="100000">
                                          <p:val>
                                            <p:fltVal val="0"/>
                                          </p:val>
                                        </p:tav>
                                      </p:tavLst>
                                    </p:anim>
                                    <p:animEffect transition="in" filter="fade">
                                      <p:cBhvr>
                                        <p:cTn id="10" dur="4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6"/>
                                        </p:tgtEl>
                                        <p:attrNameLst>
                                          <p:attrName>style.visibility</p:attrName>
                                        </p:attrNameLst>
                                      </p:cBhvr>
                                      <p:to>
                                        <p:strVal val="visible"/>
                                      </p:to>
                                    </p:set>
                                    <p:anim calcmode="lin" valueType="num">
                                      <p:cBhvr>
                                        <p:cTn id="18" dur="4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16"/>
                                        </p:tgtEl>
                                        <p:attrNameLst>
                                          <p:attrName>ppt_y</p:attrName>
                                        </p:attrNameLst>
                                      </p:cBhvr>
                                      <p:tavLst>
                                        <p:tav tm="0">
                                          <p:val>
                                            <p:strVal val="#ppt_y"/>
                                          </p:val>
                                        </p:tav>
                                        <p:tav tm="100000">
                                          <p:val>
                                            <p:strVal val="#ppt_y"/>
                                          </p:val>
                                        </p:tav>
                                      </p:tavLst>
                                    </p:anim>
                                    <p:anim calcmode="lin" valueType="num">
                                      <p:cBhvr>
                                        <p:cTn id="20" dur="4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16"/>
                                        </p:tgtEl>
                                      </p:cBhvr>
                                    </p:animEffect>
                                  </p:childTnLst>
                                </p:cTn>
                              </p:par>
                            </p:childTnLst>
                          </p:cTn>
                        </p:par>
                        <p:par>
                          <p:cTn id="23" fill="hold">
                            <p:stCondLst>
                              <p:cond delay="1620"/>
                            </p:stCondLst>
                            <p:childTnLst>
                              <p:par>
                                <p:cTn id="24" presetID="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2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2120"/>
                            </p:stCondLst>
                            <p:childTnLst>
                              <p:par>
                                <p:cTn id="37" presetID="21" presetClass="entr" presetSubtype="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1000"/>
                                        <p:tgtEl>
                                          <p:spTgt spid="3"/>
                                        </p:tgtEl>
                                      </p:cBhvr>
                                    </p:animEffect>
                                  </p:childTnLst>
                                </p:cTn>
                              </p:par>
                            </p:childTnLst>
                          </p:cTn>
                        </p:par>
                        <p:par>
                          <p:cTn id="40" fill="hold">
                            <p:stCondLst>
                              <p:cond delay="3120"/>
                            </p:stCondLst>
                            <p:childTnLst>
                              <p:par>
                                <p:cTn id="41" presetID="1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ppt_x</p:attrName>
                                        </p:attrNameLst>
                                      </p:cBhvr>
                                      <p:tavLst>
                                        <p:tav tm="0">
                                          <p:val>
                                            <p:strVal val="#ppt_x-#ppt_w*1.125000"/>
                                          </p:val>
                                        </p:tav>
                                        <p:tav tm="100000">
                                          <p:val>
                                            <p:strVal val="#ppt_x"/>
                                          </p:val>
                                        </p:tav>
                                      </p:tavLst>
                                    </p:anim>
                                    <p:animEffect transition="in" filter="wipe(right)">
                                      <p:cBhvr>
                                        <p:cTn id="44" dur="500"/>
                                        <p:tgtEl>
                                          <p:spTgt spid="4"/>
                                        </p:tgtEl>
                                      </p:cBhvr>
                                    </p:animEffect>
                                  </p:childTnLst>
                                </p:cTn>
                              </p:par>
                            </p:childTnLst>
                          </p:cTn>
                        </p:par>
                        <p:par>
                          <p:cTn id="45" fill="hold">
                            <p:stCondLst>
                              <p:cond delay="3620"/>
                            </p:stCondLst>
                            <p:childTnLst>
                              <p:par>
                                <p:cTn id="46" presetID="21"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heel(1)">
                                      <p:cBhvr>
                                        <p:cTn id="48" dur="1000"/>
                                        <p:tgtEl>
                                          <p:spTgt spid="25"/>
                                        </p:tgtEl>
                                      </p:cBhvr>
                                    </p:animEffect>
                                  </p:childTnLst>
                                </p:cTn>
                              </p:par>
                            </p:childTnLst>
                          </p:cTn>
                        </p:par>
                        <p:par>
                          <p:cTn id="49" fill="hold">
                            <p:stCondLst>
                              <p:cond delay="462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26"/>
                                        </p:tgtEl>
                                        <p:attrNameLst>
                                          <p:attrName>style.visibility</p:attrName>
                                        </p:attrNameLst>
                                      </p:cBhvr>
                                      <p:to>
                                        <p:strVal val="visible"/>
                                      </p:to>
                                    </p:set>
                                    <p:anim by="(-#ppt_w*2)" calcmode="lin" valueType="num">
                                      <p:cBhvr rctx="PPT">
                                        <p:cTn id="52" dur="500" autoRev="1" fill="hold">
                                          <p:stCondLst>
                                            <p:cond delay="0"/>
                                          </p:stCondLst>
                                        </p:cTn>
                                        <p:tgtEl>
                                          <p:spTgt spid="26"/>
                                        </p:tgtEl>
                                        <p:attrNameLst>
                                          <p:attrName>ppt_w</p:attrName>
                                        </p:attrNameLst>
                                      </p:cBhvr>
                                    </p:anim>
                                    <p:anim by="(#ppt_w*0.50)" calcmode="lin" valueType="num">
                                      <p:cBhvr>
                                        <p:cTn id="53" dur="500" decel="50000" autoRev="1" fill="hold">
                                          <p:stCondLst>
                                            <p:cond delay="0"/>
                                          </p:stCondLst>
                                        </p:cTn>
                                        <p:tgtEl>
                                          <p:spTgt spid="26"/>
                                        </p:tgtEl>
                                        <p:attrNameLst>
                                          <p:attrName>ppt_x</p:attrName>
                                        </p:attrNameLst>
                                      </p:cBhvr>
                                    </p:anim>
                                    <p:anim from="(-#ppt_h/2)" to="(#ppt_y)" calcmode="lin" valueType="num">
                                      <p:cBhvr>
                                        <p:cTn id="54" dur="1000" fill="hold">
                                          <p:stCondLst>
                                            <p:cond delay="0"/>
                                          </p:stCondLst>
                                        </p:cTn>
                                        <p:tgtEl>
                                          <p:spTgt spid="26"/>
                                        </p:tgtEl>
                                        <p:attrNameLst>
                                          <p:attrName>ppt_y</p:attrName>
                                        </p:attrNameLst>
                                      </p:cBhvr>
                                    </p:anim>
                                    <p:animRot by="21600000">
                                      <p:cBhvr>
                                        <p:cTn id="55" dur="1000" fill="hold">
                                          <p:stCondLst>
                                            <p:cond delay="0"/>
                                          </p:stCondLst>
                                        </p:cTn>
                                        <p:tgtEl>
                                          <p:spTgt spid="26"/>
                                        </p:tgtEl>
                                        <p:attrNameLst>
                                          <p:attrName>r</p:attrName>
                                        </p:attrNameLst>
                                      </p:cBhvr>
                                    </p:animRot>
                                  </p:childTnLst>
                                </p:cTn>
                              </p:par>
                            </p:childTnLst>
                          </p:cTn>
                        </p:par>
                        <p:par>
                          <p:cTn id="56" fill="hold">
                            <p:stCondLst>
                              <p:cond delay="6919"/>
                            </p:stCondLst>
                            <p:childTnLst>
                              <p:par>
                                <p:cTn id="57" presetID="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53" presetClass="entr" presetSubtype="16"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par>
                          <p:cTn id="66" fill="hold">
                            <p:stCondLst>
                              <p:cond delay="7419"/>
                            </p:stCondLst>
                            <p:childTnLst>
                              <p:par>
                                <p:cTn id="67" presetID="1"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42" presetClass="path" presetSubtype="0" accel="50000" decel="50000" fill="hold" grpId="1" nodeType="withEffect">
                                  <p:stCondLst>
                                    <p:cond delay="0"/>
                                  </p:stCondLst>
                                  <p:childTnLst>
                                    <p:animMotion origin="layout" path="M 1.64519E-6 -7.40741E-7 L 0.43225 0.00741 " pathEditMode="relative" rAng="0" ptsTypes="AA">
                                      <p:cBhvr>
                                        <p:cTn id="70" dur="500" spd="-100000" fill="hold"/>
                                        <p:tgtEl>
                                          <p:spTgt spid="28"/>
                                        </p:tgtEl>
                                        <p:attrNameLst>
                                          <p:attrName>ppt_x</p:attrName>
                                          <p:attrName>ppt_y</p:attrName>
                                        </p:attrNameLst>
                                      </p:cBhvr>
                                      <p:rCtr x="21606" y="370"/>
                                    </p:animMotion>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42" presetClass="path" presetSubtype="0" accel="50000" decel="50000" fill="hold" grpId="1" nodeType="withEffect">
                                  <p:stCondLst>
                                    <p:cond delay="0"/>
                                  </p:stCondLst>
                                  <p:childTnLst>
                                    <p:animMotion origin="layout" path="M 3.78758E-6 -7.40741E-7 L -0.35937 0.00301 " pathEditMode="relative" rAng="0" ptsTypes="AA">
                                      <p:cBhvr>
                                        <p:cTn id="74" dur="500" spd="-100000" fill="hold"/>
                                        <p:tgtEl>
                                          <p:spTgt spid="29"/>
                                        </p:tgtEl>
                                        <p:attrNameLst>
                                          <p:attrName>ppt_x</p:attrName>
                                          <p:attrName>ppt_y</p:attrName>
                                        </p:attrNameLst>
                                      </p:cBhvr>
                                      <p:rCtr x="-17975" y="139"/>
                                    </p:animMotion>
                                  </p:childTnLst>
                                </p:cTn>
                              </p:par>
                              <p:par>
                                <p:cTn id="75" presetID="16" presetClass="entr" presetSubtype="37" fill="hold" grpId="0" nodeType="withEffect">
                                  <p:stCondLst>
                                    <p:cond delay="100"/>
                                  </p:stCondLst>
                                  <p:childTnLst>
                                    <p:set>
                                      <p:cBhvr>
                                        <p:cTn id="76" dur="1" fill="hold">
                                          <p:stCondLst>
                                            <p:cond delay="0"/>
                                          </p:stCondLst>
                                        </p:cTn>
                                        <p:tgtEl>
                                          <p:spTgt spid="30"/>
                                        </p:tgtEl>
                                        <p:attrNameLst>
                                          <p:attrName>style.visibility</p:attrName>
                                        </p:attrNameLst>
                                      </p:cBhvr>
                                      <p:to>
                                        <p:strVal val="visible"/>
                                      </p:to>
                                    </p:set>
                                    <p:animEffect transition="in" filter="barn(outVertical)">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 grpId="0" animBg="1"/>
      <p:bldP spid="23" grpId="0" animBg="1"/>
      <p:bldP spid="24" grpId="0" animBg="1"/>
      <p:bldP spid="3" grpId="0" animBg="1"/>
      <p:bldP spid="4" grpId="0" animBg="1"/>
      <p:bldP spid="25" grpId="0" animBg="1"/>
      <p:bldP spid="26" grpId="0"/>
      <p:bldP spid="27" grpId="0" animBg="1"/>
      <p:bldP spid="27" grpId="1" animBg="1"/>
      <p:bldP spid="28" grpId="0" animBg="1"/>
      <p:bldP spid="28" grpId="1" animBg="1"/>
      <p:bldP spid="29" grpId="0" animBg="1"/>
      <p:bldP spid="29" grpId="1"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加强干部管理工作</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2" name="矩形 25"/>
          <p:cNvSpPr>
            <a:spLocks noChangeArrowheads="1"/>
          </p:cNvSpPr>
          <p:nvPr/>
        </p:nvSpPr>
        <p:spPr bwMode="auto">
          <a:xfrm>
            <a:off x="1118903" y="2030745"/>
            <a:ext cx="3074293"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a:r>
              <a:rPr lang="zh-CN" altLang="en-US" sz="2000" dirty="0">
                <a:solidFill>
                  <a:schemeClr val="bg1"/>
                </a:solidFill>
                <a:latin typeface="+mj-ea"/>
                <a:ea typeface="+mj-ea"/>
              </a:rPr>
              <a:t>抓学习、抓教育、抓整改</a:t>
            </a:r>
          </a:p>
        </p:txBody>
      </p:sp>
      <p:sp>
        <p:nvSpPr>
          <p:cNvPr id="43" name="矩形 25"/>
          <p:cNvSpPr>
            <a:spLocks noChangeArrowheads="1"/>
          </p:cNvSpPr>
          <p:nvPr/>
        </p:nvSpPr>
        <p:spPr bwMode="auto">
          <a:xfrm>
            <a:off x="638472" y="4133426"/>
            <a:ext cx="2440441"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r" eaLnBrk="1"/>
            <a:r>
              <a:rPr lang="zh-CN" altLang="en-US" sz="2000" dirty="0">
                <a:solidFill>
                  <a:schemeClr val="accent1"/>
                </a:solidFill>
                <a:latin typeface="+mj-ea"/>
                <a:ea typeface="+mj-ea"/>
              </a:rPr>
              <a:t>转变工作作风</a:t>
            </a:r>
          </a:p>
        </p:txBody>
      </p:sp>
      <p:sp>
        <p:nvSpPr>
          <p:cNvPr id="44" name="矩形 25"/>
          <p:cNvSpPr>
            <a:spLocks noChangeArrowheads="1"/>
          </p:cNvSpPr>
          <p:nvPr/>
        </p:nvSpPr>
        <p:spPr bwMode="auto">
          <a:xfrm>
            <a:off x="7831578" y="2025198"/>
            <a:ext cx="3397431"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a:r>
              <a:rPr lang="zh-CN" altLang="en-US" sz="2000" dirty="0">
                <a:solidFill>
                  <a:schemeClr val="accent1"/>
                </a:solidFill>
                <a:latin typeface="+mj-ea"/>
                <a:ea typeface="+mj-ea"/>
              </a:rPr>
              <a:t>关心干部的工作、生活，关心年轻干部成长</a:t>
            </a:r>
          </a:p>
        </p:txBody>
      </p:sp>
      <p:sp>
        <p:nvSpPr>
          <p:cNvPr id="45" name="矩形 25"/>
          <p:cNvSpPr>
            <a:spLocks noChangeArrowheads="1"/>
          </p:cNvSpPr>
          <p:nvPr/>
        </p:nvSpPr>
        <p:spPr bwMode="auto">
          <a:xfrm>
            <a:off x="8757501" y="3972018"/>
            <a:ext cx="2322131"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a:r>
              <a:rPr lang="zh-CN" altLang="en-US" sz="2000" dirty="0">
                <a:solidFill>
                  <a:schemeClr val="accent1"/>
                </a:solidFill>
                <a:latin typeface="+mj-ea"/>
                <a:ea typeface="+mj-ea"/>
              </a:rPr>
              <a:t>加强干部的责任心教育</a:t>
            </a:r>
          </a:p>
        </p:txBody>
      </p:sp>
      <p:sp>
        <p:nvSpPr>
          <p:cNvPr id="46" name="Freeform 6"/>
          <p:cNvSpPr>
            <a:spLocks noEditPoints="1"/>
          </p:cNvSpPr>
          <p:nvPr/>
        </p:nvSpPr>
        <p:spPr bwMode="auto">
          <a:xfrm>
            <a:off x="4506118" y="2880802"/>
            <a:ext cx="2797008" cy="2797008"/>
          </a:xfrm>
          <a:custGeom>
            <a:avLst/>
            <a:gdLst>
              <a:gd name="T0" fmla="*/ 2189 w 3067"/>
              <a:gd name="T1" fmla="*/ 554 h 3062"/>
              <a:gd name="T2" fmla="*/ 878 w 3067"/>
              <a:gd name="T3" fmla="*/ 2507 h 3062"/>
              <a:gd name="T4" fmla="*/ 576 w 3067"/>
              <a:gd name="T5" fmla="*/ 2734 h 3062"/>
              <a:gd name="T6" fmla="*/ 968 w 3067"/>
              <a:gd name="T7" fmla="*/ 2704 h 3062"/>
              <a:gd name="T8" fmla="*/ 1122 w 3067"/>
              <a:gd name="T9" fmla="*/ 3013 h 3062"/>
              <a:gd name="T10" fmla="*/ 1474 w 3067"/>
              <a:gd name="T11" fmla="*/ 2829 h 3062"/>
              <a:gd name="T12" fmla="*/ 1712 w 3067"/>
              <a:gd name="T13" fmla="*/ 3062 h 3062"/>
              <a:gd name="T14" fmla="*/ 1968 w 3067"/>
              <a:gd name="T15" fmla="*/ 2754 h 3062"/>
              <a:gd name="T16" fmla="*/ 2309 w 3067"/>
              <a:gd name="T17" fmla="*/ 2867 h 3062"/>
              <a:gd name="T18" fmla="*/ 2420 w 3067"/>
              <a:gd name="T19" fmla="*/ 2480 h 3062"/>
              <a:gd name="T20" fmla="*/ 2744 w 3067"/>
              <a:gd name="T21" fmla="*/ 2493 h 3062"/>
              <a:gd name="T22" fmla="*/ 2704 w 3067"/>
              <a:gd name="T23" fmla="*/ 2092 h 3062"/>
              <a:gd name="T24" fmla="*/ 3017 w 3067"/>
              <a:gd name="T25" fmla="*/ 1964 h 3062"/>
              <a:gd name="T26" fmla="*/ 2830 w 3067"/>
              <a:gd name="T27" fmla="*/ 1608 h 3062"/>
              <a:gd name="T28" fmla="*/ 3067 w 3067"/>
              <a:gd name="T29" fmla="*/ 1361 h 3062"/>
              <a:gd name="T30" fmla="*/ 2760 w 3067"/>
              <a:gd name="T31" fmla="*/ 1104 h 3062"/>
              <a:gd name="T32" fmla="*/ 2889 w 3067"/>
              <a:gd name="T33" fmla="*/ 800 h 3062"/>
              <a:gd name="T34" fmla="*/ 2513 w 3067"/>
              <a:gd name="T35" fmla="*/ 674 h 3062"/>
              <a:gd name="T36" fmla="*/ 2492 w 3067"/>
              <a:gd name="T37" fmla="*/ 328 h 3062"/>
              <a:gd name="T38" fmla="*/ 2102 w 3067"/>
              <a:gd name="T39" fmla="*/ 355 h 3062"/>
              <a:gd name="T40" fmla="*/ 1945 w 3067"/>
              <a:gd name="T41" fmla="*/ 48 h 3062"/>
              <a:gd name="T42" fmla="*/ 1600 w 3067"/>
              <a:gd name="T43" fmla="*/ 220 h 3062"/>
              <a:gd name="T44" fmla="*/ 1355 w 3067"/>
              <a:gd name="T45" fmla="*/ 0 h 3062"/>
              <a:gd name="T46" fmla="*/ 1101 w 3067"/>
              <a:gd name="T47" fmla="*/ 285 h 3062"/>
              <a:gd name="T48" fmla="*/ 758 w 3067"/>
              <a:gd name="T49" fmla="*/ 195 h 3062"/>
              <a:gd name="T50" fmla="*/ 638 w 3067"/>
              <a:gd name="T51" fmla="*/ 556 h 3062"/>
              <a:gd name="T52" fmla="*/ 323 w 3067"/>
              <a:gd name="T53" fmla="*/ 568 h 3062"/>
              <a:gd name="T54" fmla="*/ 344 w 3067"/>
              <a:gd name="T55" fmla="*/ 948 h 3062"/>
              <a:gd name="T56" fmla="*/ 50 w 3067"/>
              <a:gd name="T57" fmla="*/ 1097 h 3062"/>
              <a:gd name="T58" fmla="*/ 216 w 3067"/>
              <a:gd name="T59" fmla="*/ 1443 h 3062"/>
              <a:gd name="T60" fmla="*/ 0 w 3067"/>
              <a:gd name="T61" fmla="*/ 1701 h 3062"/>
              <a:gd name="T62" fmla="*/ 290 w 3067"/>
              <a:gd name="T63" fmla="*/ 1956 h 3062"/>
              <a:gd name="T64" fmla="*/ 179 w 3067"/>
              <a:gd name="T65" fmla="*/ 2262 h 3062"/>
              <a:gd name="T66" fmla="*/ 547 w 3067"/>
              <a:gd name="T67" fmla="*/ 2390 h 3062"/>
              <a:gd name="T68" fmla="*/ 576 w 3067"/>
              <a:gd name="T69" fmla="*/ 2734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7" h="3062">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47" name="Freeform 7"/>
          <p:cNvSpPr>
            <a:spLocks noEditPoints="1"/>
          </p:cNvSpPr>
          <p:nvPr/>
        </p:nvSpPr>
        <p:spPr bwMode="auto">
          <a:xfrm>
            <a:off x="5425078" y="5340724"/>
            <a:ext cx="995205" cy="1079477"/>
          </a:xfrm>
          <a:custGeom>
            <a:avLst/>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8" name="组合 47"/>
          <p:cNvGrpSpPr/>
          <p:nvPr/>
        </p:nvGrpSpPr>
        <p:grpSpPr>
          <a:xfrm>
            <a:off x="3213957" y="3703451"/>
            <a:ext cx="1264071" cy="1264071"/>
            <a:chOff x="3602100" y="4141250"/>
            <a:chExt cx="1264071" cy="1264071"/>
          </a:xfrm>
        </p:grpSpPr>
        <p:sp>
          <p:nvSpPr>
            <p:cNvPr id="49"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50"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4196653" y="1854527"/>
            <a:ext cx="1264071" cy="1264071"/>
            <a:chOff x="4637435" y="2231854"/>
            <a:chExt cx="1264071" cy="1264071"/>
          </a:xfrm>
        </p:grpSpPr>
        <p:sp>
          <p:nvSpPr>
            <p:cNvPr id="52" name="Freeform 10"/>
            <p:cNvSpPr>
              <a:spLocks noEditPoints="1"/>
            </p:cNvSpPr>
            <p:nvPr/>
          </p:nvSpPr>
          <p:spPr bwMode="auto">
            <a:xfrm>
              <a:off x="4637435" y="2231854"/>
              <a:ext cx="1264071" cy="1264071"/>
            </a:xfrm>
            <a:custGeom>
              <a:avLst/>
              <a:gdLst>
                <a:gd name="T0" fmla="*/ 813 w 1386"/>
                <a:gd name="T1" fmla="*/ 164 h 1386"/>
                <a:gd name="T2" fmla="*/ 561 w 1386"/>
                <a:gd name="T3" fmla="*/ 1219 h 1386"/>
                <a:gd name="T4" fmla="*/ 477 w 1386"/>
                <a:gd name="T5" fmla="*/ 1354 h 1386"/>
                <a:gd name="T6" fmla="*/ 638 w 1386"/>
                <a:gd name="T7" fmla="*/ 1279 h 1386"/>
                <a:gd name="T8" fmla="*/ 751 w 1386"/>
                <a:gd name="T9" fmla="*/ 1386 h 1386"/>
                <a:gd name="T10" fmla="*/ 871 w 1386"/>
                <a:gd name="T11" fmla="*/ 1252 h 1386"/>
                <a:gd name="T12" fmla="*/ 1008 w 1386"/>
                <a:gd name="T13" fmla="*/ 1313 h 1386"/>
                <a:gd name="T14" fmla="*/ 1067 w 1386"/>
                <a:gd name="T15" fmla="*/ 1142 h 1386"/>
                <a:gd name="T16" fmla="*/ 1229 w 1386"/>
                <a:gd name="T17" fmla="*/ 1136 h 1386"/>
                <a:gd name="T18" fmla="*/ 1215 w 1386"/>
                <a:gd name="T19" fmla="*/ 955 h 1386"/>
                <a:gd name="T20" fmla="*/ 1354 w 1386"/>
                <a:gd name="T21" fmla="*/ 909 h 1386"/>
                <a:gd name="T22" fmla="*/ 1274 w 1386"/>
                <a:gd name="T23" fmla="*/ 745 h 1386"/>
                <a:gd name="T24" fmla="*/ 1386 w 1386"/>
                <a:gd name="T25" fmla="*/ 642 h 1386"/>
                <a:gd name="T26" fmla="*/ 1251 w 1386"/>
                <a:gd name="T27" fmla="*/ 521 h 1386"/>
                <a:gd name="T28" fmla="*/ 1313 w 1386"/>
                <a:gd name="T29" fmla="*/ 378 h 1386"/>
                <a:gd name="T30" fmla="*/ 1143 w 1386"/>
                <a:gd name="T31" fmla="*/ 318 h 1386"/>
                <a:gd name="T32" fmla="*/ 1150 w 1386"/>
                <a:gd name="T33" fmla="*/ 169 h 1386"/>
                <a:gd name="T34" fmla="*/ 972 w 1386"/>
                <a:gd name="T35" fmla="*/ 176 h 1386"/>
                <a:gd name="T36" fmla="*/ 909 w 1386"/>
                <a:gd name="T37" fmla="*/ 32 h 1386"/>
                <a:gd name="T38" fmla="*/ 749 w 1386"/>
                <a:gd name="T39" fmla="*/ 105 h 1386"/>
                <a:gd name="T40" fmla="*/ 635 w 1386"/>
                <a:gd name="T41" fmla="*/ 0 h 1386"/>
                <a:gd name="T42" fmla="*/ 516 w 1386"/>
                <a:gd name="T43" fmla="*/ 128 h 1386"/>
                <a:gd name="T44" fmla="*/ 378 w 1386"/>
                <a:gd name="T45" fmla="*/ 73 h 1386"/>
                <a:gd name="T46" fmla="*/ 316 w 1386"/>
                <a:gd name="T47" fmla="*/ 234 h 1386"/>
                <a:gd name="T48" fmla="*/ 157 w 1386"/>
                <a:gd name="T49" fmla="*/ 250 h 1386"/>
                <a:gd name="T50" fmla="*/ 163 w 1386"/>
                <a:gd name="T51" fmla="*/ 422 h 1386"/>
                <a:gd name="T52" fmla="*/ 32 w 1386"/>
                <a:gd name="T53" fmla="*/ 477 h 1386"/>
                <a:gd name="T54" fmla="*/ 100 w 1386"/>
                <a:gd name="T55" fmla="*/ 635 h 1386"/>
                <a:gd name="T56" fmla="*/ 0 w 1386"/>
                <a:gd name="T57" fmla="*/ 744 h 1386"/>
                <a:gd name="T58" fmla="*/ 123 w 1386"/>
                <a:gd name="T59" fmla="*/ 864 h 1386"/>
                <a:gd name="T60" fmla="*/ 73 w 1386"/>
                <a:gd name="T61" fmla="*/ 1008 h 1386"/>
                <a:gd name="T62" fmla="*/ 235 w 1386"/>
                <a:gd name="T63" fmla="*/ 1070 h 1386"/>
                <a:gd name="T64" fmla="*/ 236 w 1386"/>
                <a:gd name="T65" fmla="*/ 1217 h 1386"/>
                <a:gd name="T66" fmla="*/ 411 w 1386"/>
                <a:gd name="T67" fmla="*/ 1213 h 1386"/>
                <a:gd name="T68" fmla="*/ 477 w 1386"/>
                <a:gd name="T69" fmla="*/ 135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53" name="Freeform 11"/>
            <p:cNvSpPr/>
            <p:nvPr/>
          </p:nvSpPr>
          <p:spPr bwMode="auto">
            <a:xfrm>
              <a:off x="4749797" y="2348228"/>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6406304" y="1895950"/>
            <a:ext cx="1264071" cy="1264071"/>
            <a:chOff x="6847086" y="2273277"/>
            <a:chExt cx="1264071" cy="1264071"/>
          </a:xfrm>
        </p:grpSpPr>
        <p:sp>
          <p:nvSpPr>
            <p:cNvPr id="55" name="Freeform 14"/>
            <p:cNvSpPr>
              <a:spLocks noEditPoints="1"/>
            </p:cNvSpPr>
            <p:nvPr/>
          </p:nvSpPr>
          <p:spPr bwMode="auto">
            <a:xfrm>
              <a:off x="6847086" y="2273277"/>
              <a:ext cx="1264071" cy="1264071"/>
            </a:xfrm>
            <a:custGeom>
              <a:avLst/>
              <a:gdLst>
                <a:gd name="T0" fmla="*/ 813 w 1386"/>
                <a:gd name="T1" fmla="*/ 164 h 1385"/>
                <a:gd name="T2" fmla="*/ 561 w 1386"/>
                <a:gd name="T3" fmla="*/ 1219 h 1385"/>
                <a:gd name="T4" fmla="*/ 477 w 1386"/>
                <a:gd name="T5" fmla="*/ 1354 h 1385"/>
                <a:gd name="T6" fmla="*/ 638 w 1386"/>
                <a:gd name="T7" fmla="*/ 1279 h 1385"/>
                <a:gd name="T8" fmla="*/ 751 w 1386"/>
                <a:gd name="T9" fmla="*/ 1385 h 1385"/>
                <a:gd name="T10" fmla="*/ 871 w 1386"/>
                <a:gd name="T11" fmla="*/ 1252 h 1385"/>
                <a:gd name="T12" fmla="*/ 1008 w 1386"/>
                <a:gd name="T13" fmla="*/ 1313 h 1385"/>
                <a:gd name="T14" fmla="*/ 1067 w 1386"/>
                <a:gd name="T15" fmla="*/ 1142 h 1385"/>
                <a:gd name="T16" fmla="*/ 1229 w 1386"/>
                <a:gd name="T17" fmla="*/ 1135 h 1385"/>
                <a:gd name="T18" fmla="*/ 1215 w 1386"/>
                <a:gd name="T19" fmla="*/ 954 h 1385"/>
                <a:gd name="T20" fmla="*/ 1354 w 1386"/>
                <a:gd name="T21" fmla="*/ 909 h 1385"/>
                <a:gd name="T22" fmla="*/ 1274 w 1386"/>
                <a:gd name="T23" fmla="*/ 745 h 1385"/>
                <a:gd name="T24" fmla="*/ 1386 w 1386"/>
                <a:gd name="T25" fmla="*/ 641 h 1385"/>
                <a:gd name="T26" fmla="*/ 1251 w 1386"/>
                <a:gd name="T27" fmla="*/ 520 h 1385"/>
                <a:gd name="T28" fmla="*/ 1313 w 1386"/>
                <a:gd name="T29" fmla="*/ 378 h 1385"/>
                <a:gd name="T30" fmla="*/ 1144 w 1386"/>
                <a:gd name="T31" fmla="*/ 318 h 1385"/>
                <a:gd name="T32" fmla="*/ 1150 w 1386"/>
                <a:gd name="T33" fmla="*/ 169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3 h 1385"/>
                <a:gd name="T46" fmla="*/ 316 w 1386"/>
                <a:gd name="T47" fmla="*/ 234 h 1385"/>
                <a:gd name="T48" fmla="*/ 157 w 1386"/>
                <a:gd name="T49" fmla="*/ 250 h 1385"/>
                <a:gd name="T50" fmla="*/ 163 w 1386"/>
                <a:gd name="T51" fmla="*/ 422 h 1385"/>
                <a:gd name="T52" fmla="*/ 32 w 1386"/>
                <a:gd name="T53" fmla="*/ 477 h 1385"/>
                <a:gd name="T54" fmla="*/ 101 w 1386"/>
                <a:gd name="T55" fmla="*/ 634 h 1385"/>
                <a:gd name="T56" fmla="*/ 0 w 1386"/>
                <a:gd name="T57" fmla="*/ 744 h 1385"/>
                <a:gd name="T58" fmla="*/ 124 w 1386"/>
                <a:gd name="T59" fmla="*/ 864 h 1385"/>
                <a:gd name="T60" fmla="*/ 73 w 1386"/>
                <a:gd name="T61" fmla="*/ 1007 h 1385"/>
                <a:gd name="T62" fmla="*/ 235 w 1386"/>
                <a:gd name="T63" fmla="*/ 1070 h 1385"/>
                <a:gd name="T64" fmla="*/ 236 w 1386"/>
                <a:gd name="T65" fmla="*/ 1217 h 1385"/>
                <a:gd name="T66" fmla="*/ 411 w 1386"/>
                <a:gd name="T67" fmla="*/ 1212 h 1385"/>
                <a:gd name="T68" fmla="*/ 477 w 1386"/>
                <a:gd name="T69" fmla="*/ 1354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dirty="0"/>
            </a:p>
          </p:txBody>
        </p:sp>
        <p:sp>
          <p:nvSpPr>
            <p:cNvPr id="56" name="Freeform 15"/>
            <p:cNvSpPr/>
            <p:nvPr/>
          </p:nvSpPr>
          <p:spPr bwMode="auto">
            <a:xfrm>
              <a:off x="6959448" y="2389652"/>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7387398" y="3703451"/>
            <a:ext cx="1264071" cy="1264071"/>
            <a:chOff x="7775541" y="4141250"/>
            <a:chExt cx="1264071" cy="1264071"/>
          </a:xfrm>
        </p:grpSpPr>
        <p:sp>
          <p:nvSpPr>
            <p:cNvPr id="58" name="Freeform 16"/>
            <p:cNvSpPr>
              <a:spLocks noEditPoints="1"/>
            </p:cNvSpPr>
            <p:nvPr/>
          </p:nvSpPr>
          <p:spPr bwMode="auto">
            <a:xfrm>
              <a:off x="7775541"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8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2 w 1386"/>
                <a:gd name="T27" fmla="*/ 520 h 1385"/>
                <a:gd name="T28" fmla="*/ 1313 w 1386"/>
                <a:gd name="T29" fmla="*/ 378 h 1385"/>
                <a:gd name="T30" fmla="*/ 1144 w 1386"/>
                <a:gd name="T31" fmla="*/ 318 h 1385"/>
                <a:gd name="T32" fmla="*/ 1150 w 1386"/>
                <a:gd name="T33" fmla="*/ 168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2 h 1385"/>
                <a:gd name="T46" fmla="*/ 316 w 1386"/>
                <a:gd name="T47" fmla="*/ 233 h 1385"/>
                <a:gd name="T48" fmla="*/ 157 w 1386"/>
                <a:gd name="T49" fmla="*/ 250 h 1385"/>
                <a:gd name="T50" fmla="*/ 163 w 1386"/>
                <a:gd name="T51" fmla="*/ 421 h 1385"/>
                <a:gd name="T52" fmla="*/ 32 w 1386"/>
                <a:gd name="T53" fmla="*/ 476 h 1385"/>
                <a:gd name="T54" fmla="*/ 101 w 1386"/>
                <a:gd name="T55" fmla="*/ 634 h 1385"/>
                <a:gd name="T56" fmla="*/ 0 w 1386"/>
                <a:gd name="T57" fmla="*/ 744 h 1385"/>
                <a:gd name="T58" fmla="*/ 124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dirty="0"/>
            </a:p>
          </p:txBody>
        </p:sp>
        <p:sp>
          <p:nvSpPr>
            <p:cNvPr id="59" name="Freeform 17"/>
            <p:cNvSpPr/>
            <p:nvPr/>
          </p:nvSpPr>
          <p:spPr bwMode="auto">
            <a:xfrm>
              <a:off x="7887903"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60" name="Freeform 18"/>
          <p:cNvSpPr/>
          <p:nvPr/>
        </p:nvSpPr>
        <p:spPr bwMode="auto">
          <a:xfrm>
            <a:off x="4875308" y="3237953"/>
            <a:ext cx="2070669" cy="2042578"/>
          </a:xfrm>
          <a:custGeom>
            <a:avLst/>
            <a:gdLst>
              <a:gd name="T0" fmla="*/ 810 w 2267"/>
              <a:gd name="T1" fmla="*/ 2236 h 2236"/>
              <a:gd name="T2" fmla="*/ 0 w 2267"/>
              <a:gd name="T3" fmla="*/ 1141 h 2236"/>
              <a:gd name="T4" fmla="*/ 1133 w 2267"/>
              <a:gd name="T5" fmla="*/ 0 h 2236"/>
              <a:gd name="T6" fmla="*/ 2267 w 2267"/>
              <a:gd name="T7" fmla="*/ 1141 h 2236"/>
              <a:gd name="T8" fmla="*/ 1456 w 2267"/>
              <a:gd name="T9" fmla="*/ 2236 h 2236"/>
              <a:gd name="T10" fmla="*/ 810 w 2267"/>
              <a:gd name="T11" fmla="*/ 2236 h 2236"/>
            </a:gdLst>
            <a:ahLst/>
            <a:cxnLst>
              <a:cxn ang="0">
                <a:pos x="T0" y="T1"/>
              </a:cxn>
              <a:cxn ang="0">
                <a:pos x="T2" y="T3"/>
              </a:cxn>
              <a:cxn ang="0">
                <a:pos x="T4" y="T5"/>
              </a:cxn>
              <a:cxn ang="0">
                <a:pos x="T6" y="T7"/>
              </a:cxn>
              <a:cxn ang="0">
                <a:pos x="T8" y="T9"/>
              </a:cxn>
              <a:cxn ang="0">
                <a:pos x="T10" y="T11"/>
              </a:cxn>
            </a:cxnLst>
            <a:rect l="0" t="0" r="r" b="b"/>
            <a:pathLst>
              <a:path w="2267" h="2236">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1" name="矩形 60"/>
          <p:cNvSpPr/>
          <p:nvPr/>
        </p:nvSpPr>
        <p:spPr>
          <a:xfrm>
            <a:off x="5038639" y="3708772"/>
            <a:ext cx="1732116" cy="1107996"/>
          </a:xfrm>
          <a:prstGeom prst="rect">
            <a:avLst/>
          </a:prstGeom>
          <a:noFill/>
        </p:spPr>
        <p:txBody>
          <a:bodyPr wrap="square" rtlCol="0">
            <a:spAutoFit/>
          </a:bodyPr>
          <a:lstStyle/>
          <a:p>
            <a:pPr algn="ctr">
              <a:lnSpc>
                <a:spcPct val="150000"/>
              </a:lnSpc>
            </a:pPr>
            <a:r>
              <a:rPr lang="zh-CN" altLang="en-US" sz="2400" b="1" dirty="0">
                <a:solidFill>
                  <a:schemeClr val="bg2"/>
                </a:solidFill>
                <a:latin typeface="微软雅黑" panose="020B0503020204020204" pitchFamily="34" charset="-122"/>
                <a:ea typeface="微软雅黑" panose="020B0503020204020204" pitchFamily="34" charset="-122"/>
              </a:rPr>
              <a:t>干部管理</a:t>
            </a:r>
            <a:endParaRPr lang="en-US" altLang="zh-CN" sz="2400" b="1"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2000" dirty="0">
                <a:solidFill>
                  <a:schemeClr val="bg2"/>
                </a:solidFill>
                <a:latin typeface="微软雅黑" panose="020B0503020204020204" pitchFamily="34" charset="-122"/>
                <a:ea typeface="微软雅黑" panose="020B0503020204020204" pitchFamily="34" charset="-122"/>
              </a:rPr>
              <a:t>着重四个方面</a:t>
            </a:r>
          </a:p>
        </p:txBody>
      </p:sp>
      <p:sp>
        <p:nvSpPr>
          <p:cNvPr id="62" name="文本框 61"/>
          <p:cNvSpPr txBox="1"/>
          <p:nvPr/>
        </p:nvSpPr>
        <p:spPr>
          <a:xfrm>
            <a:off x="3557673" y="3983071"/>
            <a:ext cx="548548"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01</a:t>
            </a:r>
            <a:endParaRPr lang="zh-CN" altLang="en-US" sz="3600" dirty="0">
              <a:solidFill>
                <a:schemeClr val="bg2"/>
              </a:solidFill>
              <a:latin typeface="Lifeline JL" panose="00000400000000000000" pitchFamily="2" charset="0"/>
            </a:endParaRPr>
          </a:p>
        </p:txBody>
      </p:sp>
      <p:sp>
        <p:nvSpPr>
          <p:cNvPr id="63" name="文本框 62"/>
          <p:cNvSpPr txBox="1"/>
          <p:nvPr/>
        </p:nvSpPr>
        <p:spPr>
          <a:xfrm>
            <a:off x="4477863" y="2107690"/>
            <a:ext cx="689612"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02</a:t>
            </a:r>
            <a:endParaRPr lang="zh-CN" altLang="en-US" sz="3600" dirty="0">
              <a:solidFill>
                <a:schemeClr val="bg2"/>
              </a:solidFill>
              <a:latin typeface="Lifeline JL" panose="00000400000000000000" pitchFamily="2" charset="0"/>
            </a:endParaRPr>
          </a:p>
        </p:txBody>
      </p:sp>
      <p:sp>
        <p:nvSpPr>
          <p:cNvPr id="64" name="文本框 63"/>
          <p:cNvSpPr txBox="1"/>
          <p:nvPr/>
        </p:nvSpPr>
        <p:spPr>
          <a:xfrm>
            <a:off x="6685110" y="2144965"/>
            <a:ext cx="694421"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03</a:t>
            </a:r>
            <a:endParaRPr lang="zh-CN" altLang="en-US" sz="3600" dirty="0">
              <a:solidFill>
                <a:schemeClr val="bg2"/>
              </a:solidFill>
              <a:latin typeface="Lifeline JL" panose="00000400000000000000" pitchFamily="2" charset="0"/>
            </a:endParaRPr>
          </a:p>
        </p:txBody>
      </p:sp>
      <p:sp>
        <p:nvSpPr>
          <p:cNvPr id="65" name="文本框 64"/>
          <p:cNvSpPr txBox="1"/>
          <p:nvPr/>
        </p:nvSpPr>
        <p:spPr>
          <a:xfrm>
            <a:off x="7667192" y="3989493"/>
            <a:ext cx="702436"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04</a:t>
            </a:r>
            <a:endParaRPr lang="zh-CN" altLang="en-US" sz="3600" dirty="0">
              <a:solidFill>
                <a:schemeClr val="bg2"/>
              </a:solidFill>
              <a:latin typeface="Lifeline JL"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advTm="9448">
        <p14:prism/>
      </p:transition>
    </mc:Choice>
    <mc:Fallback xmlns="">
      <p:transition spd="slow" advTm="94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580"/>
                            </p:stCondLst>
                            <p:childTnLst>
                              <p:par>
                                <p:cTn id="24" presetID="42"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600"/>
                                        <p:tgtEl>
                                          <p:spTgt spid="47"/>
                                        </p:tgtEl>
                                      </p:cBhvr>
                                    </p:animEffect>
                                    <p:anim calcmode="lin" valueType="num">
                                      <p:cBhvr>
                                        <p:cTn id="27" dur="600" fill="hold"/>
                                        <p:tgtEl>
                                          <p:spTgt spid="47"/>
                                        </p:tgtEl>
                                        <p:attrNameLst>
                                          <p:attrName>ppt_x</p:attrName>
                                        </p:attrNameLst>
                                      </p:cBhvr>
                                      <p:tavLst>
                                        <p:tav tm="0">
                                          <p:val>
                                            <p:strVal val="#ppt_x"/>
                                          </p:val>
                                        </p:tav>
                                        <p:tav tm="100000">
                                          <p:val>
                                            <p:strVal val="#ppt_x"/>
                                          </p:val>
                                        </p:tav>
                                      </p:tavLst>
                                    </p:anim>
                                    <p:anim calcmode="lin" valueType="num">
                                      <p:cBhvr>
                                        <p:cTn id="28" dur="6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600"/>
                                        <p:tgtEl>
                                          <p:spTgt spid="60"/>
                                        </p:tgtEl>
                                      </p:cBhvr>
                                    </p:animEffect>
                                    <p:anim calcmode="lin" valueType="num">
                                      <p:cBhvr>
                                        <p:cTn id="32" dur="600" fill="hold"/>
                                        <p:tgtEl>
                                          <p:spTgt spid="60"/>
                                        </p:tgtEl>
                                        <p:attrNameLst>
                                          <p:attrName>ppt_x</p:attrName>
                                        </p:attrNameLst>
                                      </p:cBhvr>
                                      <p:tavLst>
                                        <p:tav tm="0">
                                          <p:val>
                                            <p:strVal val="#ppt_x"/>
                                          </p:val>
                                        </p:tav>
                                        <p:tav tm="100000">
                                          <p:val>
                                            <p:strVal val="#ppt_x"/>
                                          </p:val>
                                        </p:tav>
                                      </p:tavLst>
                                    </p:anim>
                                    <p:anim calcmode="lin" valueType="num">
                                      <p:cBhvr>
                                        <p:cTn id="33" dur="6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258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61"/>
                                        </p:tgtEl>
                                        <p:attrNameLst>
                                          <p:attrName>style.visibility</p:attrName>
                                        </p:attrNameLst>
                                      </p:cBhvr>
                                      <p:to>
                                        <p:strVal val="visible"/>
                                      </p:to>
                                    </p:set>
                                    <p:anim by="(-#ppt_w*2)" calcmode="lin" valueType="num">
                                      <p:cBhvr rctx="PPT">
                                        <p:cTn id="37" dur="200" autoRev="1" fill="hold">
                                          <p:stCondLst>
                                            <p:cond delay="0"/>
                                          </p:stCondLst>
                                        </p:cTn>
                                        <p:tgtEl>
                                          <p:spTgt spid="61"/>
                                        </p:tgtEl>
                                        <p:attrNameLst>
                                          <p:attrName>ppt_w</p:attrName>
                                        </p:attrNameLst>
                                      </p:cBhvr>
                                    </p:anim>
                                    <p:anim by="(#ppt_w*0.50)" calcmode="lin" valueType="num">
                                      <p:cBhvr>
                                        <p:cTn id="38" dur="200" decel="50000" autoRev="1" fill="hold">
                                          <p:stCondLst>
                                            <p:cond delay="0"/>
                                          </p:stCondLst>
                                        </p:cTn>
                                        <p:tgtEl>
                                          <p:spTgt spid="61"/>
                                        </p:tgtEl>
                                        <p:attrNameLst>
                                          <p:attrName>ppt_x</p:attrName>
                                        </p:attrNameLst>
                                      </p:cBhvr>
                                    </p:anim>
                                    <p:anim from="(-#ppt_h/2)" to="(#ppt_y)" calcmode="lin" valueType="num">
                                      <p:cBhvr>
                                        <p:cTn id="39" dur="400" fill="hold">
                                          <p:stCondLst>
                                            <p:cond delay="0"/>
                                          </p:stCondLst>
                                        </p:cTn>
                                        <p:tgtEl>
                                          <p:spTgt spid="61"/>
                                        </p:tgtEl>
                                        <p:attrNameLst>
                                          <p:attrName>ppt_y</p:attrName>
                                        </p:attrNameLst>
                                      </p:cBhvr>
                                    </p:anim>
                                    <p:animRot by="21600000">
                                      <p:cBhvr>
                                        <p:cTn id="40" dur="400" fill="hold">
                                          <p:stCondLst>
                                            <p:cond delay="0"/>
                                          </p:stCondLst>
                                        </p:cTn>
                                        <p:tgtEl>
                                          <p:spTgt spid="61"/>
                                        </p:tgtEl>
                                        <p:attrNameLst>
                                          <p:attrName>r</p:attrName>
                                        </p:attrNameLst>
                                      </p:cBhvr>
                                    </p:animRot>
                                  </p:childTnLst>
                                </p:cTn>
                              </p:par>
                            </p:childTnLst>
                          </p:cTn>
                        </p:par>
                        <p:par>
                          <p:cTn id="41" fill="hold">
                            <p:stCondLst>
                              <p:cond delay="2940"/>
                            </p:stCondLst>
                            <p:childTnLst>
                              <p:par>
                                <p:cTn id="42" presetID="53" presetClass="entr" presetSubtype="16"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fltVal val="0"/>
                                          </p:val>
                                        </p:tav>
                                        <p:tav tm="100000">
                                          <p:val>
                                            <p:strVal val="#ppt_w"/>
                                          </p:val>
                                        </p:tav>
                                      </p:tavLst>
                                    </p:anim>
                                    <p:anim calcmode="lin" valueType="num">
                                      <p:cBhvr>
                                        <p:cTn id="45" dur="500" fill="hold"/>
                                        <p:tgtEl>
                                          <p:spTgt spid="46"/>
                                        </p:tgtEl>
                                        <p:attrNameLst>
                                          <p:attrName>ppt_h</p:attrName>
                                        </p:attrNameLst>
                                      </p:cBhvr>
                                      <p:tavLst>
                                        <p:tav tm="0">
                                          <p:val>
                                            <p:fltVal val="0"/>
                                          </p:val>
                                        </p:tav>
                                        <p:tav tm="100000">
                                          <p:val>
                                            <p:strVal val="#ppt_h"/>
                                          </p:val>
                                        </p:tav>
                                      </p:tavLst>
                                    </p:anim>
                                    <p:animEffect transition="in" filter="fade">
                                      <p:cBhvr>
                                        <p:cTn id="46" dur="500"/>
                                        <p:tgtEl>
                                          <p:spTgt spid="46"/>
                                        </p:tgtEl>
                                      </p:cBhvr>
                                    </p:animEffect>
                                  </p:childTnLst>
                                </p:cTn>
                              </p:par>
                            </p:childTnLst>
                          </p:cTn>
                        </p:par>
                        <p:par>
                          <p:cTn id="47" fill="hold">
                            <p:stCondLst>
                              <p:cond delay="3440"/>
                            </p:stCondLst>
                            <p:childTnLst>
                              <p:par>
                                <p:cTn id="48" presetID="8" presetClass="emph" presetSubtype="0" fill="hold" grpId="1" nodeType="afterEffect">
                                  <p:stCondLst>
                                    <p:cond delay="0"/>
                                  </p:stCondLst>
                                  <p:childTnLst>
                                    <p:animRot by="21600000">
                                      <p:cBhvr>
                                        <p:cTn id="49" dur="500" fill="hold"/>
                                        <p:tgtEl>
                                          <p:spTgt spid="46"/>
                                        </p:tgtEl>
                                        <p:attrNameLst>
                                          <p:attrName>r</p:attrName>
                                        </p:attrNameLst>
                                      </p:cBhvr>
                                    </p:animRot>
                                  </p:childTnLst>
                                </p:cTn>
                              </p:par>
                            </p:childTnLst>
                          </p:cTn>
                        </p:par>
                        <p:par>
                          <p:cTn id="50" fill="hold">
                            <p:stCondLst>
                              <p:cond delay="3940"/>
                            </p:stCondLst>
                            <p:childTnLst>
                              <p:par>
                                <p:cTn id="51" presetID="53" presetClass="entr" presetSubtype="16"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600" fill="hold"/>
                                        <p:tgtEl>
                                          <p:spTgt spid="48"/>
                                        </p:tgtEl>
                                        <p:attrNameLst>
                                          <p:attrName>ppt_w</p:attrName>
                                        </p:attrNameLst>
                                      </p:cBhvr>
                                      <p:tavLst>
                                        <p:tav tm="0">
                                          <p:val>
                                            <p:fltVal val="0"/>
                                          </p:val>
                                        </p:tav>
                                        <p:tav tm="100000">
                                          <p:val>
                                            <p:strVal val="#ppt_w"/>
                                          </p:val>
                                        </p:tav>
                                      </p:tavLst>
                                    </p:anim>
                                    <p:anim calcmode="lin" valueType="num">
                                      <p:cBhvr>
                                        <p:cTn id="54" dur="600" fill="hold"/>
                                        <p:tgtEl>
                                          <p:spTgt spid="48"/>
                                        </p:tgtEl>
                                        <p:attrNameLst>
                                          <p:attrName>ppt_h</p:attrName>
                                        </p:attrNameLst>
                                      </p:cBhvr>
                                      <p:tavLst>
                                        <p:tav tm="0">
                                          <p:val>
                                            <p:fltVal val="0"/>
                                          </p:val>
                                        </p:tav>
                                        <p:tav tm="100000">
                                          <p:val>
                                            <p:strVal val="#ppt_h"/>
                                          </p:val>
                                        </p:tav>
                                      </p:tavLst>
                                    </p:anim>
                                    <p:animEffect transition="in" filter="fade">
                                      <p:cBhvr>
                                        <p:cTn id="55" dur="600"/>
                                        <p:tgtEl>
                                          <p:spTgt spid="48"/>
                                        </p:tgtEl>
                                      </p:cBhvr>
                                    </p:animEffect>
                                  </p:childTnLst>
                                </p:cTn>
                              </p:par>
                              <p:par>
                                <p:cTn id="56" presetID="8" presetClass="emph" presetSubtype="0" fill="hold" nodeType="withEffect">
                                  <p:stCondLst>
                                    <p:cond delay="0"/>
                                  </p:stCondLst>
                                  <p:childTnLst>
                                    <p:animRot by="21600000">
                                      <p:cBhvr>
                                        <p:cTn id="57" dur="1000" fill="hold"/>
                                        <p:tgtEl>
                                          <p:spTgt spid="48"/>
                                        </p:tgtEl>
                                        <p:attrNameLst>
                                          <p:attrName>r</p:attrName>
                                        </p:attrNameLst>
                                      </p:cBhvr>
                                    </p:animRot>
                                  </p:childTnLst>
                                </p:cTn>
                              </p:par>
                              <p:par>
                                <p:cTn id="58" presetID="53" presetClass="entr" presetSubtype="16" fill="hold" nodeType="withEffect">
                                  <p:stCondLst>
                                    <p:cond delay="100"/>
                                  </p:stCondLst>
                                  <p:childTnLst>
                                    <p:set>
                                      <p:cBhvr>
                                        <p:cTn id="59" dur="1" fill="hold">
                                          <p:stCondLst>
                                            <p:cond delay="0"/>
                                          </p:stCondLst>
                                        </p:cTn>
                                        <p:tgtEl>
                                          <p:spTgt spid="51"/>
                                        </p:tgtEl>
                                        <p:attrNameLst>
                                          <p:attrName>style.visibility</p:attrName>
                                        </p:attrNameLst>
                                      </p:cBhvr>
                                      <p:to>
                                        <p:strVal val="visible"/>
                                      </p:to>
                                    </p:set>
                                    <p:anim calcmode="lin" valueType="num">
                                      <p:cBhvr>
                                        <p:cTn id="60" dur="600" fill="hold"/>
                                        <p:tgtEl>
                                          <p:spTgt spid="51"/>
                                        </p:tgtEl>
                                        <p:attrNameLst>
                                          <p:attrName>ppt_w</p:attrName>
                                        </p:attrNameLst>
                                      </p:cBhvr>
                                      <p:tavLst>
                                        <p:tav tm="0">
                                          <p:val>
                                            <p:fltVal val="0"/>
                                          </p:val>
                                        </p:tav>
                                        <p:tav tm="100000">
                                          <p:val>
                                            <p:strVal val="#ppt_w"/>
                                          </p:val>
                                        </p:tav>
                                      </p:tavLst>
                                    </p:anim>
                                    <p:anim calcmode="lin" valueType="num">
                                      <p:cBhvr>
                                        <p:cTn id="61" dur="600" fill="hold"/>
                                        <p:tgtEl>
                                          <p:spTgt spid="51"/>
                                        </p:tgtEl>
                                        <p:attrNameLst>
                                          <p:attrName>ppt_h</p:attrName>
                                        </p:attrNameLst>
                                      </p:cBhvr>
                                      <p:tavLst>
                                        <p:tav tm="0">
                                          <p:val>
                                            <p:fltVal val="0"/>
                                          </p:val>
                                        </p:tav>
                                        <p:tav tm="100000">
                                          <p:val>
                                            <p:strVal val="#ppt_h"/>
                                          </p:val>
                                        </p:tav>
                                      </p:tavLst>
                                    </p:anim>
                                    <p:animEffect transition="in" filter="fade">
                                      <p:cBhvr>
                                        <p:cTn id="62" dur="600"/>
                                        <p:tgtEl>
                                          <p:spTgt spid="51"/>
                                        </p:tgtEl>
                                      </p:cBhvr>
                                    </p:animEffect>
                                  </p:childTnLst>
                                </p:cTn>
                              </p:par>
                              <p:par>
                                <p:cTn id="63" presetID="8" presetClass="emph" presetSubtype="0" fill="hold" nodeType="withEffect">
                                  <p:stCondLst>
                                    <p:cond delay="100"/>
                                  </p:stCondLst>
                                  <p:childTnLst>
                                    <p:animRot by="21600000">
                                      <p:cBhvr>
                                        <p:cTn id="64" dur="1000" fill="hold"/>
                                        <p:tgtEl>
                                          <p:spTgt spid="51"/>
                                        </p:tgtEl>
                                        <p:attrNameLst>
                                          <p:attrName>r</p:attrName>
                                        </p:attrNameLst>
                                      </p:cBhvr>
                                    </p:animRot>
                                  </p:childTnLst>
                                </p:cTn>
                              </p:par>
                              <p:par>
                                <p:cTn id="65" presetID="53" presetClass="entr" presetSubtype="16" fill="hold" nodeType="withEffect">
                                  <p:stCondLst>
                                    <p:cond delay="200"/>
                                  </p:stCondLst>
                                  <p:childTnLst>
                                    <p:set>
                                      <p:cBhvr>
                                        <p:cTn id="66" dur="1" fill="hold">
                                          <p:stCondLst>
                                            <p:cond delay="0"/>
                                          </p:stCondLst>
                                        </p:cTn>
                                        <p:tgtEl>
                                          <p:spTgt spid="54"/>
                                        </p:tgtEl>
                                        <p:attrNameLst>
                                          <p:attrName>style.visibility</p:attrName>
                                        </p:attrNameLst>
                                      </p:cBhvr>
                                      <p:to>
                                        <p:strVal val="visible"/>
                                      </p:to>
                                    </p:set>
                                    <p:anim calcmode="lin" valueType="num">
                                      <p:cBhvr>
                                        <p:cTn id="67" dur="600" fill="hold"/>
                                        <p:tgtEl>
                                          <p:spTgt spid="54"/>
                                        </p:tgtEl>
                                        <p:attrNameLst>
                                          <p:attrName>ppt_w</p:attrName>
                                        </p:attrNameLst>
                                      </p:cBhvr>
                                      <p:tavLst>
                                        <p:tav tm="0">
                                          <p:val>
                                            <p:fltVal val="0"/>
                                          </p:val>
                                        </p:tav>
                                        <p:tav tm="100000">
                                          <p:val>
                                            <p:strVal val="#ppt_w"/>
                                          </p:val>
                                        </p:tav>
                                      </p:tavLst>
                                    </p:anim>
                                    <p:anim calcmode="lin" valueType="num">
                                      <p:cBhvr>
                                        <p:cTn id="68" dur="600" fill="hold"/>
                                        <p:tgtEl>
                                          <p:spTgt spid="54"/>
                                        </p:tgtEl>
                                        <p:attrNameLst>
                                          <p:attrName>ppt_h</p:attrName>
                                        </p:attrNameLst>
                                      </p:cBhvr>
                                      <p:tavLst>
                                        <p:tav tm="0">
                                          <p:val>
                                            <p:fltVal val="0"/>
                                          </p:val>
                                        </p:tav>
                                        <p:tav tm="100000">
                                          <p:val>
                                            <p:strVal val="#ppt_h"/>
                                          </p:val>
                                        </p:tav>
                                      </p:tavLst>
                                    </p:anim>
                                    <p:animEffect transition="in" filter="fade">
                                      <p:cBhvr>
                                        <p:cTn id="69" dur="600"/>
                                        <p:tgtEl>
                                          <p:spTgt spid="54"/>
                                        </p:tgtEl>
                                      </p:cBhvr>
                                    </p:animEffect>
                                  </p:childTnLst>
                                </p:cTn>
                              </p:par>
                              <p:par>
                                <p:cTn id="70" presetID="8" presetClass="emph" presetSubtype="0" fill="hold" nodeType="withEffect">
                                  <p:stCondLst>
                                    <p:cond delay="200"/>
                                  </p:stCondLst>
                                  <p:childTnLst>
                                    <p:animRot by="21600000">
                                      <p:cBhvr>
                                        <p:cTn id="71" dur="1000" fill="hold"/>
                                        <p:tgtEl>
                                          <p:spTgt spid="54"/>
                                        </p:tgtEl>
                                        <p:attrNameLst>
                                          <p:attrName>r</p:attrName>
                                        </p:attrNameLst>
                                      </p:cBhvr>
                                    </p:animRot>
                                  </p:childTnLst>
                                </p:cTn>
                              </p:par>
                              <p:par>
                                <p:cTn id="72" presetID="53" presetClass="entr" presetSubtype="16" fill="hold" nodeType="withEffect">
                                  <p:stCondLst>
                                    <p:cond delay="300"/>
                                  </p:stCondLst>
                                  <p:childTnLst>
                                    <p:set>
                                      <p:cBhvr>
                                        <p:cTn id="73" dur="1" fill="hold">
                                          <p:stCondLst>
                                            <p:cond delay="0"/>
                                          </p:stCondLst>
                                        </p:cTn>
                                        <p:tgtEl>
                                          <p:spTgt spid="57"/>
                                        </p:tgtEl>
                                        <p:attrNameLst>
                                          <p:attrName>style.visibility</p:attrName>
                                        </p:attrNameLst>
                                      </p:cBhvr>
                                      <p:to>
                                        <p:strVal val="visible"/>
                                      </p:to>
                                    </p:set>
                                    <p:anim calcmode="lin" valueType="num">
                                      <p:cBhvr>
                                        <p:cTn id="74" dur="600" fill="hold"/>
                                        <p:tgtEl>
                                          <p:spTgt spid="57"/>
                                        </p:tgtEl>
                                        <p:attrNameLst>
                                          <p:attrName>ppt_w</p:attrName>
                                        </p:attrNameLst>
                                      </p:cBhvr>
                                      <p:tavLst>
                                        <p:tav tm="0">
                                          <p:val>
                                            <p:fltVal val="0"/>
                                          </p:val>
                                        </p:tav>
                                        <p:tav tm="100000">
                                          <p:val>
                                            <p:strVal val="#ppt_w"/>
                                          </p:val>
                                        </p:tav>
                                      </p:tavLst>
                                    </p:anim>
                                    <p:anim calcmode="lin" valueType="num">
                                      <p:cBhvr>
                                        <p:cTn id="75" dur="600" fill="hold"/>
                                        <p:tgtEl>
                                          <p:spTgt spid="57"/>
                                        </p:tgtEl>
                                        <p:attrNameLst>
                                          <p:attrName>ppt_h</p:attrName>
                                        </p:attrNameLst>
                                      </p:cBhvr>
                                      <p:tavLst>
                                        <p:tav tm="0">
                                          <p:val>
                                            <p:fltVal val="0"/>
                                          </p:val>
                                        </p:tav>
                                        <p:tav tm="100000">
                                          <p:val>
                                            <p:strVal val="#ppt_h"/>
                                          </p:val>
                                        </p:tav>
                                      </p:tavLst>
                                    </p:anim>
                                    <p:animEffect transition="in" filter="fade">
                                      <p:cBhvr>
                                        <p:cTn id="76" dur="600"/>
                                        <p:tgtEl>
                                          <p:spTgt spid="57"/>
                                        </p:tgtEl>
                                      </p:cBhvr>
                                    </p:animEffect>
                                  </p:childTnLst>
                                </p:cTn>
                              </p:par>
                              <p:par>
                                <p:cTn id="77" presetID="8" presetClass="emph" presetSubtype="0" fill="hold" nodeType="withEffect">
                                  <p:stCondLst>
                                    <p:cond delay="300"/>
                                  </p:stCondLst>
                                  <p:childTnLst>
                                    <p:animRot by="21600000">
                                      <p:cBhvr>
                                        <p:cTn id="78" dur="1000" fill="hold"/>
                                        <p:tgtEl>
                                          <p:spTgt spid="57"/>
                                        </p:tgtEl>
                                        <p:attrNameLst>
                                          <p:attrName>r</p:attrName>
                                        </p:attrNameLst>
                                      </p:cBhvr>
                                    </p:animRot>
                                  </p:childTnLst>
                                </p:cTn>
                              </p:par>
                            </p:childTnLst>
                          </p:cTn>
                        </p:par>
                        <p:par>
                          <p:cTn id="79" fill="hold">
                            <p:stCondLst>
                              <p:cond delay="4940"/>
                            </p:stCondLst>
                            <p:childTnLst>
                              <p:par>
                                <p:cTn id="80" presetID="53" presetClass="entr" presetSubtype="16"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300" fill="hold"/>
                                        <p:tgtEl>
                                          <p:spTgt spid="62"/>
                                        </p:tgtEl>
                                        <p:attrNameLst>
                                          <p:attrName>ppt_w</p:attrName>
                                        </p:attrNameLst>
                                      </p:cBhvr>
                                      <p:tavLst>
                                        <p:tav tm="0">
                                          <p:val>
                                            <p:fltVal val="0"/>
                                          </p:val>
                                        </p:tav>
                                        <p:tav tm="100000">
                                          <p:val>
                                            <p:strVal val="#ppt_w"/>
                                          </p:val>
                                        </p:tav>
                                      </p:tavLst>
                                    </p:anim>
                                    <p:anim calcmode="lin" valueType="num">
                                      <p:cBhvr>
                                        <p:cTn id="83" dur="300" fill="hold"/>
                                        <p:tgtEl>
                                          <p:spTgt spid="62"/>
                                        </p:tgtEl>
                                        <p:attrNameLst>
                                          <p:attrName>ppt_h</p:attrName>
                                        </p:attrNameLst>
                                      </p:cBhvr>
                                      <p:tavLst>
                                        <p:tav tm="0">
                                          <p:val>
                                            <p:fltVal val="0"/>
                                          </p:val>
                                        </p:tav>
                                        <p:tav tm="100000">
                                          <p:val>
                                            <p:strVal val="#ppt_h"/>
                                          </p:val>
                                        </p:tav>
                                      </p:tavLst>
                                    </p:anim>
                                    <p:animEffect transition="in" filter="fade">
                                      <p:cBhvr>
                                        <p:cTn id="84" dur="300"/>
                                        <p:tgtEl>
                                          <p:spTgt spid="62"/>
                                        </p:tgtEl>
                                      </p:cBhvr>
                                    </p:animEffect>
                                  </p:childTnLst>
                                </p:cTn>
                              </p:par>
                            </p:childTnLst>
                          </p:cTn>
                        </p:par>
                        <p:par>
                          <p:cTn id="85" fill="hold">
                            <p:stCondLst>
                              <p:cond delay="5440"/>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childTnLst>
                          </p:cTn>
                        </p:par>
                        <p:par>
                          <p:cTn id="89" fill="hold">
                            <p:stCondLst>
                              <p:cond delay="5940"/>
                            </p:stCondLst>
                            <p:childTnLst>
                              <p:par>
                                <p:cTn id="90" presetID="53" presetClass="entr" presetSubtype="16"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300" fill="hold"/>
                                        <p:tgtEl>
                                          <p:spTgt spid="63"/>
                                        </p:tgtEl>
                                        <p:attrNameLst>
                                          <p:attrName>ppt_w</p:attrName>
                                        </p:attrNameLst>
                                      </p:cBhvr>
                                      <p:tavLst>
                                        <p:tav tm="0">
                                          <p:val>
                                            <p:fltVal val="0"/>
                                          </p:val>
                                        </p:tav>
                                        <p:tav tm="100000">
                                          <p:val>
                                            <p:strVal val="#ppt_w"/>
                                          </p:val>
                                        </p:tav>
                                      </p:tavLst>
                                    </p:anim>
                                    <p:anim calcmode="lin" valueType="num">
                                      <p:cBhvr>
                                        <p:cTn id="93" dur="300" fill="hold"/>
                                        <p:tgtEl>
                                          <p:spTgt spid="63"/>
                                        </p:tgtEl>
                                        <p:attrNameLst>
                                          <p:attrName>ppt_h</p:attrName>
                                        </p:attrNameLst>
                                      </p:cBhvr>
                                      <p:tavLst>
                                        <p:tav tm="0">
                                          <p:val>
                                            <p:fltVal val="0"/>
                                          </p:val>
                                        </p:tav>
                                        <p:tav tm="100000">
                                          <p:val>
                                            <p:strVal val="#ppt_h"/>
                                          </p:val>
                                        </p:tav>
                                      </p:tavLst>
                                    </p:anim>
                                    <p:animEffect transition="in" filter="fade">
                                      <p:cBhvr>
                                        <p:cTn id="94" dur="300"/>
                                        <p:tgtEl>
                                          <p:spTgt spid="63"/>
                                        </p:tgtEl>
                                      </p:cBhvr>
                                    </p:animEffect>
                                  </p:childTnLst>
                                </p:cTn>
                              </p:par>
                            </p:childTnLst>
                          </p:cTn>
                        </p:par>
                        <p:par>
                          <p:cTn id="95" fill="hold">
                            <p:stCondLst>
                              <p:cond delay="6440"/>
                            </p:stCondLst>
                            <p:childTnLst>
                              <p:par>
                                <p:cTn id="96" presetID="22" presetClass="entr" presetSubtype="8"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childTnLst>
                          </p:cTn>
                        </p:par>
                        <p:par>
                          <p:cTn id="99" fill="hold">
                            <p:stCondLst>
                              <p:cond delay="6940"/>
                            </p:stCondLst>
                            <p:childTnLst>
                              <p:par>
                                <p:cTn id="100" presetID="53" presetClass="entr" presetSubtype="16"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300" fill="hold"/>
                                        <p:tgtEl>
                                          <p:spTgt spid="64"/>
                                        </p:tgtEl>
                                        <p:attrNameLst>
                                          <p:attrName>ppt_w</p:attrName>
                                        </p:attrNameLst>
                                      </p:cBhvr>
                                      <p:tavLst>
                                        <p:tav tm="0">
                                          <p:val>
                                            <p:fltVal val="0"/>
                                          </p:val>
                                        </p:tav>
                                        <p:tav tm="100000">
                                          <p:val>
                                            <p:strVal val="#ppt_w"/>
                                          </p:val>
                                        </p:tav>
                                      </p:tavLst>
                                    </p:anim>
                                    <p:anim calcmode="lin" valueType="num">
                                      <p:cBhvr>
                                        <p:cTn id="103" dur="300" fill="hold"/>
                                        <p:tgtEl>
                                          <p:spTgt spid="64"/>
                                        </p:tgtEl>
                                        <p:attrNameLst>
                                          <p:attrName>ppt_h</p:attrName>
                                        </p:attrNameLst>
                                      </p:cBhvr>
                                      <p:tavLst>
                                        <p:tav tm="0">
                                          <p:val>
                                            <p:fltVal val="0"/>
                                          </p:val>
                                        </p:tav>
                                        <p:tav tm="100000">
                                          <p:val>
                                            <p:strVal val="#ppt_h"/>
                                          </p:val>
                                        </p:tav>
                                      </p:tavLst>
                                    </p:anim>
                                    <p:animEffect transition="in" filter="fade">
                                      <p:cBhvr>
                                        <p:cTn id="104" dur="300"/>
                                        <p:tgtEl>
                                          <p:spTgt spid="64"/>
                                        </p:tgtEl>
                                      </p:cBhvr>
                                    </p:animEffect>
                                  </p:childTnLst>
                                </p:cTn>
                              </p:par>
                            </p:childTnLst>
                          </p:cTn>
                        </p:par>
                        <p:par>
                          <p:cTn id="105" fill="hold">
                            <p:stCondLst>
                              <p:cond delay="7440"/>
                            </p:stCondLst>
                            <p:childTnLst>
                              <p:par>
                                <p:cTn id="106" presetID="22" presetClass="entr" presetSubtype="8"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left)">
                                      <p:cBhvr>
                                        <p:cTn id="108" dur="500"/>
                                        <p:tgtEl>
                                          <p:spTgt spid="44"/>
                                        </p:tgtEl>
                                      </p:cBhvr>
                                    </p:animEffect>
                                  </p:childTnLst>
                                </p:cTn>
                              </p:par>
                            </p:childTnLst>
                          </p:cTn>
                        </p:par>
                        <p:par>
                          <p:cTn id="109" fill="hold">
                            <p:stCondLst>
                              <p:cond delay="7940"/>
                            </p:stCondLst>
                            <p:childTnLst>
                              <p:par>
                                <p:cTn id="110" presetID="53" presetClass="entr" presetSubtype="16"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300" fill="hold"/>
                                        <p:tgtEl>
                                          <p:spTgt spid="65"/>
                                        </p:tgtEl>
                                        <p:attrNameLst>
                                          <p:attrName>ppt_w</p:attrName>
                                        </p:attrNameLst>
                                      </p:cBhvr>
                                      <p:tavLst>
                                        <p:tav tm="0">
                                          <p:val>
                                            <p:fltVal val="0"/>
                                          </p:val>
                                        </p:tav>
                                        <p:tav tm="100000">
                                          <p:val>
                                            <p:strVal val="#ppt_w"/>
                                          </p:val>
                                        </p:tav>
                                      </p:tavLst>
                                    </p:anim>
                                    <p:anim calcmode="lin" valueType="num">
                                      <p:cBhvr>
                                        <p:cTn id="113" dur="300" fill="hold"/>
                                        <p:tgtEl>
                                          <p:spTgt spid="65"/>
                                        </p:tgtEl>
                                        <p:attrNameLst>
                                          <p:attrName>ppt_h</p:attrName>
                                        </p:attrNameLst>
                                      </p:cBhvr>
                                      <p:tavLst>
                                        <p:tav tm="0">
                                          <p:val>
                                            <p:fltVal val="0"/>
                                          </p:val>
                                        </p:tav>
                                        <p:tav tm="100000">
                                          <p:val>
                                            <p:strVal val="#ppt_h"/>
                                          </p:val>
                                        </p:tav>
                                      </p:tavLst>
                                    </p:anim>
                                    <p:animEffect transition="in" filter="fade">
                                      <p:cBhvr>
                                        <p:cTn id="114" dur="300"/>
                                        <p:tgtEl>
                                          <p:spTgt spid="65"/>
                                        </p:tgtEl>
                                      </p:cBhvr>
                                    </p:animEffect>
                                  </p:childTnLst>
                                </p:cTn>
                              </p:par>
                            </p:childTnLst>
                          </p:cTn>
                        </p:par>
                        <p:par>
                          <p:cTn id="115" fill="hold">
                            <p:stCondLst>
                              <p:cond delay="8440"/>
                            </p:stCondLst>
                            <p:childTnLst>
                              <p:par>
                                <p:cTn id="116" presetID="22" presetClass="entr" presetSubtype="8"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left)">
                                      <p:cBhvr>
                                        <p:cTn id="1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42" grpId="0"/>
      <p:bldP spid="43" grpId="0"/>
      <p:bldP spid="44" grpId="0"/>
      <p:bldP spid="45" grpId="0"/>
      <p:bldP spid="46" grpId="0" animBg="1"/>
      <p:bldP spid="46" grpId="1" animBg="1"/>
      <p:bldP spid="47" grpId="0" animBg="1"/>
      <p:bldP spid="60" grpId="0" animBg="1"/>
      <p:bldP spid="61" grpId="0"/>
      <p:bldP spid="6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r="9026" b="3940"/>
          <a:stretch>
            <a:fillRect/>
          </a:stretch>
        </p:blipFill>
        <p:spPr>
          <a:xfrm>
            <a:off x="9122718" y="4360748"/>
            <a:ext cx="3074046" cy="2474526"/>
          </a:xfrm>
          <a:prstGeom prst="rect">
            <a:avLst/>
          </a:prstGeom>
        </p:spPr>
      </p:pic>
      <p:sp>
        <p:nvSpPr>
          <p:cNvPr id="12" name="Freeform 6"/>
          <p:cNvSpPr>
            <a:spLocks noEditPoints="1"/>
          </p:cNvSpPr>
          <p:nvPr/>
        </p:nvSpPr>
        <p:spPr bwMode="auto">
          <a:xfrm>
            <a:off x="404503" y="2151201"/>
            <a:ext cx="2791818" cy="1994908"/>
          </a:xfrm>
          <a:custGeom>
            <a:avLst/>
            <a:gdLst>
              <a:gd name="T0" fmla="*/ 2442 w 3542"/>
              <a:gd name="T1" fmla="*/ 24 h 2514"/>
              <a:gd name="T2" fmla="*/ 1405 w 3542"/>
              <a:gd name="T3" fmla="*/ 6 h 2514"/>
              <a:gd name="T4" fmla="*/ 951 w 3542"/>
              <a:gd name="T5" fmla="*/ 70 h 2514"/>
              <a:gd name="T6" fmla="*/ 1009 w 3542"/>
              <a:gd name="T7" fmla="*/ 60 h 2514"/>
              <a:gd name="T8" fmla="*/ 1484 w 3542"/>
              <a:gd name="T9" fmla="*/ 85 h 2514"/>
              <a:gd name="T10" fmla="*/ 1892 w 3542"/>
              <a:gd name="T11" fmla="*/ 189 h 2514"/>
              <a:gd name="T12" fmla="*/ 2201 w 3542"/>
              <a:gd name="T13" fmla="*/ 258 h 2514"/>
              <a:gd name="T14" fmla="*/ 2544 w 3542"/>
              <a:gd name="T15" fmla="*/ 246 h 2514"/>
              <a:gd name="T16" fmla="*/ 2442 w 3542"/>
              <a:gd name="T17" fmla="*/ 24 h 2514"/>
              <a:gd name="T18" fmla="*/ 247 w 3542"/>
              <a:gd name="T19" fmla="*/ 353 h 2514"/>
              <a:gd name="T20" fmla="*/ 1065 w 3542"/>
              <a:gd name="T21" fmla="*/ 103 h 2514"/>
              <a:gd name="T22" fmla="*/ 1954 w 3542"/>
              <a:gd name="T23" fmla="*/ 324 h 2514"/>
              <a:gd name="T24" fmla="*/ 2781 w 3542"/>
              <a:gd name="T25" fmla="*/ 544 h 2514"/>
              <a:gd name="T26" fmla="*/ 3006 w 3542"/>
              <a:gd name="T27" fmla="*/ 522 h 2514"/>
              <a:gd name="T28" fmla="*/ 3044 w 3542"/>
              <a:gd name="T29" fmla="*/ 819 h 2514"/>
              <a:gd name="T30" fmla="*/ 3542 w 3542"/>
              <a:gd name="T31" fmla="*/ 1501 h 2514"/>
              <a:gd name="T32" fmla="*/ 3274 w 3542"/>
              <a:gd name="T33" fmla="*/ 1748 h 2514"/>
              <a:gd name="T34" fmla="*/ 2380 w 3542"/>
              <a:gd name="T35" fmla="*/ 2040 h 2514"/>
              <a:gd name="T36" fmla="*/ 2380 w 3542"/>
              <a:gd name="T37" fmla="*/ 2040 h 2514"/>
              <a:gd name="T38" fmla="*/ 2302 w 3542"/>
              <a:gd name="T39" fmla="*/ 2038 h 2514"/>
              <a:gd name="T40" fmla="*/ 2170 w 3542"/>
              <a:gd name="T41" fmla="*/ 2035 h 2514"/>
              <a:gd name="T42" fmla="*/ 1172 w 3542"/>
              <a:gd name="T43" fmla="*/ 2267 h 2514"/>
              <a:gd name="T44" fmla="*/ 843 w 3542"/>
              <a:gd name="T45" fmla="*/ 2499 h 2514"/>
              <a:gd name="T46" fmla="*/ 809 w 3542"/>
              <a:gd name="T47" fmla="*/ 2377 h 2514"/>
              <a:gd name="T48" fmla="*/ 809 w 3542"/>
              <a:gd name="T49" fmla="*/ 2377 h 2514"/>
              <a:gd name="T50" fmla="*/ 802 w 3542"/>
              <a:gd name="T51" fmla="*/ 2353 h 2514"/>
              <a:gd name="T52" fmla="*/ 791 w 3542"/>
              <a:gd name="T53" fmla="*/ 2313 h 2514"/>
              <a:gd name="T54" fmla="*/ 791 w 3542"/>
              <a:gd name="T55" fmla="*/ 2312 h 2514"/>
              <a:gd name="T56" fmla="*/ 247 w 3542"/>
              <a:gd name="T57" fmla="*/ 353 h 2514"/>
              <a:gd name="T58" fmla="*/ 2763 w 3542"/>
              <a:gd name="T59" fmla="*/ 184 h 2514"/>
              <a:gd name="T60" fmla="*/ 2200 w 3542"/>
              <a:gd name="T61" fmla="*/ 273 h 2514"/>
              <a:gd name="T62" fmla="*/ 1547 w 3542"/>
              <a:gd name="T63" fmla="*/ 114 h 2514"/>
              <a:gd name="T64" fmla="*/ 1971 w 3542"/>
              <a:gd name="T65" fmla="*/ 273 h 2514"/>
              <a:gd name="T66" fmla="*/ 2796 w 3542"/>
              <a:gd name="T67" fmla="*/ 490 h 2514"/>
              <a:gd name="T68" fmla="*/ 2774 w 3542"/>
              <a:gd name="T69" fmla="*/ 315 h 2514"/>
              <a:gd name="T70" fmla="*/ 2763 w 3542"/>
              <a:gd name="T71" fmla="*/ 184 h 2514"/>
              <a:gd name="T72" fmla="*/ 221 w 3542"/>
              <a:gd name="T73" fmla="*/ 434 h 2514"/>
              <a:gd name="T74" fmla="*/ 39 w 3542"/>
              <a:gd name="T75" fmla="*/ 607 h 2514"/>
              <a:gd name="T76" fmla="*/ 736 w 3542"/>
              <a:gd name="T77" fmla="*/ 2289 h 2514"/>
              <a:gd name="T78" fmla="*/ 221 w 3542"/>
              <a:gd name="T79" fmla="*/ 434 h 2514"/>
              <a:gd name="T80" fmla="*/ 95 w 3542"/>
              <a:gd name="T81" fmla="*/ 777 h 2514"/>
              <a:gd name="T82" fmla="*/ 0 w 3542"/>
              <a:gd name="T83" fmla="*/ 944 h 2514"/>
              <a:gd name="T84" fmla="*/ 786 w 3542"/>
              <a:gd name="T85" fmla="*/ 2514 h 2514"/>
              <a:gd name="T86" fmla="*/ 797 w 3542"/>
              <a:gd name="T87" fmla="*/ 2503 h 2514"/>
              <a:gd name="T88" fmla="*/ 811 w 3542"/>
              <a:gd name="T89" fmla="*/ 2488 h 2514"/>
              <a:gd name="T90" fmla="*/ 749 w 3542"/>
              <a:gd name="T91" fmla="*/ 2354 h 2514"/>
              <a:gd name="T92" fmla="*/ 749 w 3542"/>
              <a:gd name="T93" fmla="*/ 2354 h 2514"/>
              <a:gd name="T94" fmla="*/ 95 w 3542"/>
              <a:gd name="T95" fmla="*/ 777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2" h="2514">
                <a:moveTo>
                  <a:pt x="2442" y="24"/>
                </a:moveTo>
                <a:cubicBezTo>
                  <a:pt x="2322" y="151"/>
                  <a:pt x="1650" y="14"/>
                  <a:pt x="1405" y="6"/>
                </a:cubicBezTo>
                <a:cubicBezTo>
                  <a:pt x="1238" y="0"/>
                  <a:pt x="1087" y="25"/>
                  <a:pt x="951" y="70"/>
                </a:cubicBezTo>
                <a:cubicBezTo>
                  <a:pt x="970" y="66"/>
                  <a:pt x="990" y="63"/>
                  <a:pt x="1009" y="60"/>
                </a:cubicBezTo>
                <a:cubicBezTo>
                  <a:pt x="1164" y="35"/>
                  <a:pt x="1331" y="55"/>
                  <a:pt x="1484" y="85"/>
                </a:cubicBezTo>
                <a:cubicBezTo>
                  <a:pt x="1621" y="113"/>
                  <a:pt x="1756" y="151"/>
                  <a:pt x="1892" y="189"/>
                </a:cubicBezTo>
                <a:cubicBezTo>
                  <a:pt x="1989" y="216"/>
                  <a:pt x="2102" y="250"/>
                  <a:pt x="2201" y="258"/>
                </a:cubicBezTo>
                <a:cubicBezTo>
                  <a:pt x="2311" y="267"/>
                  <a:pt x="2430" y="268"/>
                  <a:pt x="2544" y="246"/>
                </a:cubicBezTo>
                <a:cubicBezTo>
                  <a:pt x="2501" y="163"/>
                  <a:pt x="2465" y="87"/>
                  <a:pt x="2442" y="24"/>
                </a:cubicBezTo>
                <a:close/>
                <a:moveTo>
                  <a:pt x="247" y="353"/>
                </a:moveTo>
                <a:cubicBezTo>
                  <a:pt x="332" y="289"/>
                  <a:pt x="618" y="103"/>
                  <a:pt x="1065" y="103"/>
                </a:cubicBezTo>
                <a:cubicBezTo>
                  <a:pt x="1349" y="103"/>
                  <a:pt x="1648" y="177"/>
                  <a:pt x="1954" y="324"/>
                </a:cubicBezTo>
                <a:cubicBezTo>
                  <a:pt x="2258" y="470"/>
                  <a:pt x="2536" y="544"/>
                  <a:pt x="2781" y="544"/>
                </a:cubicBezTo>
                <a:cubicBezTo>
                  <a:pt x="2859" y="544"/>
                  <a:pt x="2935" y="537"/>
                  <a:pt x="3006" y="522"/>
                </a:cubicBezTo>
                <a:cubicBezTo>
                  <a:pt x="3004" y="589"/>
                  <a:pt x="3009" y="694"/>
                  <a:pt x="3044" y="819"/>
                </a:cubicBezTo>
                <a:cubicBezTo>
                  <a:pt x="3095" y="1004"/>
                  <a:pt x="3223" y="1268"/>
                  <a:pt x="3542" y="1501"/>
                </a:cubicBezTo>
                <a:cubicBezTo>
                  <a:pt x="3495" y="1557"/>
                  <a:pt x="3405" y="1653"/>
                  <a:pt x="3274" y="1748"/>
                </a:cubicBezTo>
                <a:cubicBezTo>
                  <a:pt x="3091" y="1881"/>
                  <a:pt x="2787" y="2040"/>
                  <a:pt x="2380" y="2040"/>
                </a:cubicBezTo>
                <a:lnTo>
                  <a:pt x="2380" y="2040"/>
                </a:lnTo>
                <a:cubicBezTo>
                  <a:pt x="2354" y="2040"/>
                  <a:pt x="2328" y="2040"/>
                  <a:pt x="2302" y="2038"/>
                </a:cubicBezTo>
                <a:cubicBezTo>
                  <a:pt x="2258" y="2036"/>
                  <a:pt x="2213" y="2035"/>
                  <a:pt x="2170" y="2035"/>
                </a:cubicBezTo>
                <a:cubicBezTo>
                  <a:pt x="1797" y="2035"/>
                  <a:pt x="1462" y="2113"/>
                  <a:pt x="1172" y="2267"/>
                </a:cubicBezTo>
                <a:cubicBezTo>
                  <a:pt x="1014" y="2352"/>
                  <a:pt x="905" y="2441"/>
                  <a:pt x="843" y="2499"/>
                </a:cubicBezTo>
                <a:lnTo>
                  <a:pt x="809" y="2377"/>
                </a:lnTo>
                <a:lnTo>
                  <a:pt x="809" y="2377"/>
                </a:lnTo>
                <a:lnTo>
                  <a:pt x="802" y="2353"/>
                </a:lnTo>
                <a:lnTo>
                  <a:pt x="791" y="2313"/>
                </a:lnTo>
                <a:lnTo>
                  <a:pt x="791" y="2312"/>
                </a:lnTo>
                <a:lnTo>
                  <a:pt x="247" y="353"/>
                </a:lnTo>
                <a:close/>
                <a:moveTo>
                  <a:pt x="2763" y="184"/>
                </a:moveTo>
                <a:cubicBezTo>
                  <a:pt x="2596" y="277"/>
                  <a:pt x="2392" y="289"/>
                  <a:pt x="2200" y="273"/>
                </a:cubicBezTo>
                <a:cubicBezTo>
                  <a:pt x="2056" y="261"/>
                  <a:pt x="1808" y="172"/>
                  <a:pt x="1547" y="114"/>
                </a:cubicBezTo>
                <a:cubicBezTo>
                  <a:pt x="1680" y="150"/>
                  <a:pt x="1821" y="201"/>
                  <a:pt x="1971" y="273"/>
                </a:cubicBezTo>
                <a:cubicBezTo>
                  <a:pt x="2310" y="436"/>
                  <a:pt x="2581" y="492"/>
                  <a:pt x="2796" y="490"/>
                </a:cubicBezTo>
                <a:cubicBezTo>
                  <a:pt x="2786" y="435"/>
                  <a:pt x="2779" y="377"/>
                  <a:pt x="2774" y="315"/>
                </a:cubicBezTo>
                <a:lnTo>
                  <a:pt x="2763" y="184"/>
                </a:lnTo>
                <a:close/>
                <a:moveTo>
                  <a:pt x="221" y="434"/>
                </a:moveTo>
                <a:cubicBezTo>
                  <a:pt x="128" y="509"/>
                  <a:pt x="66" y="575"/>
                  <a:pt x="39" y="607"/>
                </a:cubicBezTo>
                <a:lnTo>
                  <a:pt x="736" y="2289"/>
                </a:lnTo>
                <a:lnTo>
                  <a:pt x="221" y="434"/>
                </a:lnTo>
                <a:close/>
                <a:moveTo>
                  <a:pt x="95" y="777"/>
                </a:moveTo>
                <a:cubicBezTo>
                  <a:pt x="31" y="876"/>
                  <a:pt x="0" y="944"/>
                  <a:pt x="0" y="944"/>
                </a:cubicBezTo>
                <a:lnTo>
                  <a:pt x="786" y="2514"/>
                </a:lnTo>
                <a:cubicBezTo>
                  <a:pt x="786" y="2514"/>
                  <a:pt x="790" y="2510"/>
                  <a:pt x="797" y="2503"/>
                </a:cubicBezTo>
                <a:lnTo>
                  <a:pt x="811" y="2488"/>
                </a:lnTo>
                <a:lnTo>
                  <a:pt x="749" y="2354"/>
                </a:lnTo>
                <a:lnTo>
                  <a:pt x="749" y="2354"/>
                </a:lnTo>
                <a:lnTo>
                  <a:pt x="95" y="77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1129829" y="2732315"/>
            <a:ext cx="1258616" cy="777118"/>
          </a:xfrm>
          <a:custGeom>
            <a:avLst/>
            <a:gdLst>
              <a:gd name="T0" fmla="*/ 387 w 1586"/>
              <a:gd name="T1" fmla="*/ 361 h 972"/>
              <a:gd name="T2" fmla="*/ 387 w 1586"/>
              <a:gd name="T3" fmla="*/ 527 h 972"/>
              <a:gd name="T4" fmla="*/ 154 w 1586"/>
              <a:gd name="T5" fmla="*/ 411 h 972"/>
              <a:gd name="T6" fmla="*/ 154 w 1586"/>
              <a:gd name="T7" fmla="*/ 48 h 972"/>
              <a:gd name="T8" fmla="*/ 154 w 1586"/>
              <a:gd name="T9" fmla="*/ 184 h 972"/>
              <a:gd name="T10" fmla="*/ 467 w 1586"/>
              <a:gd name="T11" fmla="*/ 595 h 972"/>
              <a:gd name="T12" fmla="*/ 0 w 1586"/>
              <a:gd name="T13" fmla="*/ 0 h 972"/>
              <a:gd name="T14" fmla="*/ 1233 w 1586"/>
              <a:gd name="T15" fmla="*/ 316 h 972"/>
              <a:gd name="T16" fmla="*/ 1213 w 1586"/>
              <a:gd name="T17" fmla="*/ 416 h 972"/>
              <a:gd name="T18" fmla="*/ 662 w 1586"/>
              <a:gd name="T19" fmla="*/ 316 h 972"/>
              <a:gd name="T20" fmla="*/ 681 w 1586"/>
              <a:gd name="T21" fmla="*/ 443 h 972"/>
              <a:gd name="T22" fmla="*/ 814 w 1586"/>
              <a:gd name="T23" fmla="*/ 443 h 972"/>
              <a:gd name="T24" fmla="*/ 1107 w 1586"/>
              <a:gd name="T25" fmla="*/ 598 h 972"/>
              <a:gd name="T26" fmla="*/ 1080 w 1586"/>
              <a:gd name="T27" fmla="*/ 443 h 972"/>
              <a:gd name="T28" fmla="*/ 1048 w 1586"/>
              <a:gd name="T29" fmla="*/ 120 h 972"/>
              <a:gd name="T30" fmla="*/ 1048 w 1586"/>
              <a:gd name="T31" fmla="*/ 169 h 972"/>
              <a:gd name="T32" fmla="*/ 640 w 1586"/>
              <a:gd name="T33" fmla="*/ 286 h 972"/>
              <a:gd name="T34" fmla="*/ 852 w 1586"/>
              <a:gd name="T35" fmla="*/ 552 h 972"/>
              <a:gd name="T36" fmla="*/ 963 w 1586"/>
              <a:gd name="T37" fmla="*/ 601 h 972"/>
              <a:gd name="T38" fmla="*/ 1254 w 1586"/>
              <a:gd name="T39" fmla="*/ 286 h 972"/>
              <a:gd name="T40" fmla="*/ 1202 w 1586"/>
              <a:gd name="T41" fmla="*/ 1 h 972"/>
              <a:gd name="T42" fmla="*/ 96 w 1586"/>
              <a:gd name="T43" fmla="*/ 945 h 972"/>
              <a:gd name="T44" fmla="*/ 96 w 1586"/>
              <a:gd name="T45" fmla="*/ 724 h 972"/>
              <a:gd name="T46" fmla="*/ 97 w 1586"/>
              <a:gd name="T47" fmla="*/ 698 h 972"/>
              <a:gd name="T48" fmla="*/ 97 w 1586"/>
              <a:gd name="T49" fmla="*/ 972 h 972"/>
              <a:gd name="T50" fmla="*/ 96 w 1586"/>
              <a:gd name="T51" fmla="*/ 945 h 972"/>
              <a:gd name="T52" fmla="*/ 245 w 1586"/>
              <a:gd name="T53" fmla="*/ 928 h 972"/>
              <a:gd name="T54" fmla="*/ 339 w 1586"/>
              <a:gd name="T55" fmla="*/ 724 h 972"/>
              <a:gd name="T56" fmla="*/ 339 w 1586"/>
              <a:gd name="T57" fmla="*/ 945 h 972"/>
              <a:gd name="T58" fmla="*/ 249 w 1586"/>
              <a:gd name="T59" fmla="*/ 972 h 972"/>
              <a:gd name="T60" fmla="*/ 382 w 1586"/>
              <a:gd name="T61" fmla="*/ 728 h 972"/>
              <a:gd name="T62" fmla="*/ 219 w 1586"/>
              <a:gd name="T63" fmla="*/ 729 h 972"/>
              <a:gd name="T64" fmla="*/ 553 w 1586"/>
              <a:gd name="T65" fmla="*/ 698 h 972"/>
              <a:gd name="T66" fmla="*/ 554 w 1586"/>
              <a:gd name="T67" fmla="*/ 728 h 972"/>
              <a:gd name="T68" fmla="*/ 427 w 1586"/>
              <a:gd name="T69" fmla="*/ 744 h 972"/>
              <a:gd name="T70" fmla="*/ 457 w 1586"/>
              <a:gd name="T71" fmla="*/ 744 h 972"/>
              <a:gd name="T72" fmla="*/ 727 w 1586"/>
              <a:gd name="T73" fmla="*/ 724 h 972"/>
              <a:gd name="T74" fmla="*/ 629 w 1586"/>
              <a:gd name="T75" fmla="*/ 698 h 972"/>
              <a:gd name="T76" fmla="*/ 699 w 1586"/>
              <a:gd name="T77" fmla="*/ 972 h 972"/>
              <a:gd name="T78" fmla="*/ 870 w 1586"/>
              <a:gd name="T79" fmla="*/ 822 h 972"/>
              <a:gd name="T80" fmla="*/ 963 w 1586"/>
              <a:gd name="T81" fmla="*/ 822 h 972"/>
              <a:gd name="T82" fmla="*/ 989 w 1586"/>
              <a:gd name="T83" fmla="*/ 724 h 972"/>
              <a:gd name="T84" fmla="*/ 826 w 1586"/>
              <a:gd name="T85" fmla="*/ 724 h 972"/>
              <a:gd name="T86" fmla="*/ 989 w 1586"/>
              <a:gd name="T87" fmla="*/ 972 h 972"/>
              <a:gd name="T88" fmla="*/ 1179 w 1586"/>
              <a:gd name="T89" fmla="*/ 972 h 972"/>
              <a:gd name="T90" fmla="*/ 1023 w 1586"/>
              <a:gd name="T91" fmla="*/ 698 h 972"/>
              <a:gd name="T92" fmla="*/ 1150 w 1586"/>
              <a:gd name="T93" fmla="*/ 972 h 972"/>
              <a:gd name="T94" fmla="*/ 1023 w 1586"/>
              <a:gd name="T95" fmla="*/ 972 h 972"/>
              <a:gd name="T96" fmla="*/ 1023 w 1586"/>
              <a:gd name="T97" fmla="*/ 744 h 972"/>
              <a:gd name="T98" fmla="*/ 1388 w 1586"/>
              <a:gd name="T99" fmla="*/ 724 h 972"/>
              <a:gd name="T100" fmla="*/ 1225 w 1586"/>
              <a:gd name="T101" fmla="*/ 724 h 972"/>
              <a:gd name="T102" fmla="*/ 1322 w 1586"/>
              <a:gd name="T103" fmla="*/ 972 h 972"/>
              <a:gd name="T104" fmla="*/ 1423 w 1586"/>
              <a:gd name="T105" fmla="*/ 972 h 972"/>
              <a:gd name="T106" fmla="*/ 1548 w 1586"/>
              <a:gd name="T107" fmla="*/ 839 h 972"/>
              <a:gd name="T108" fmla="*/ 1503 w 1586"/>
              <a:gd name="T109" fmla="*/ 724 h 972"/>
              <a:gd name="T110" fmla="*/ 1504 w 1586"/>
              <a:gd name="T111" fmla="*/ 698 h 972"/>
              <a:gd name="T112" fmla="*/ 1523 w 1586"/>
              <a:gd name="T113" fmla="*/ 859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6" h="972">
                <a:moveTo>
                  <a:pt x="154" y="233"/>
                </a:moveTo>
                <a:lnTo>
                  <a:pt x="387" y="233"/>
                </a:lnTo>
                <a:lnTo>
                  <a:pt x="387" y="361"/>
                </a:lnTo>
                <a:lnTo>
                  <a:pt x="154" y="361"/>
                </a:lnTo>
                <a:lnTo>
                  <a:pt x="154" y="233"/>
                </a:lnTo>
                <a:close/>
                <a:moveTo>
                  <a:pt x="387" y="527"/>
                </a:moveTo>
                <a:cubicBezTo>
                  <a:pt x="387" y="538"/>
                  <a:pt x="379" y="546"/>
                  <a:pt x="368" y="546"/>
                </a:cubicBezTo>
                <a:lnTo>
                  <a:pt x="154" y="546"/>
                </a:lnTo>
                <a:lnTo>
                  <a:pt x="154" y="411"/>
                </a:lnTo>
                <a:lnTo>
                  <a:pt x="387" y="411"/>
                </a:lnTo>
                <a:lnTo>
                  <a:pt x="387" y="527"/>
                </a:lnTo>
                <a:close/>
                <a:moveTo>
                  <a:pt x="154" y="48"/>
                </a:moveTo>
                <a:lnTo>
                  <a:pt x="387" y="48"/>
                </a:lnTo>
                <a:lnTo>
                  <a:pt x="387" y="184"/>
                </a:lnTo>
                <a:lnTo>
                  <a:pt x="154" y="184"/>
                </a:lnTo>
                <a:lnTo>
                  <a:pt x="154" y="48"/>
                </a:lnTo>
                <a:close/>
                <a:moveTo>
                  <a:pt x="0" y="595"/>
                </a:moveTo>
                <a:lnTo>
                  <a:pt x="467" y="595"/>
                </a:lnTo>
                <a:cubicBezTo>
                  <a:pt x="508" y="595"/>
                  <a:pt x="541" y="562"/>
                  <a:pt x="541" y="521"/>
                </a:cubicBezTo>
                <a:lnTo>
                  <a:pt x="541" y="0"/>
                </a:lnTo>
                <a:lnTo>
                  <a:pt x="0" y="0"/>
                </a:lnTo>
                <a:lnTo>
                  <a:pt x="0" y="595"/>
                </a:lnTo>
                <a:close/>
                <a:moveTo>
                  <a:pt x="1213" y="416"/>
                </a:moveTo>
                <a:lnTo>
                  <a:pt x="1233" y="316"/>
                </a:lnTo>
                <a:lnTo>
                  <a:pt x="1100" y="316"/>
                </a:lnTo>
                <a:lnTo>
                  <a:pt x="1080" y="416"/>
                </a:lnTo>
                <a:lnTo>
                  <a:pt x="1213" y="416"/>
                </a:lnTo>
                <a:close/>
                <a:moveTo>
                  <a:pt x="814" y="416"/>
                </a:moveTo>
                <a:lnTo>
                  <a:pt x="794" y="316"/>
                </a:lnTo>
                <a:lnTo>
                  <a:pt x="662" y="316"/>
                </a:lnTo>
                <a:lnTo>
                  <a:pt x="681" y="416"/>
                </a:lnTo>
                <a:lnTo>
                  <a:pt x="814" y="416"/>
                </a:lnTo>
                <a:close/>
                <a:moveTo>
                  <a:pt x="681" y="443"/>
                </a:moveTo>
                <a:lnTo>
                  <a:pt x="655" y="598"/>
                </a:lnTo>
                <a:lnTo>
                  <a:pt x="787" y="598"/>
                </a:lnTo>
                <a:lnTo>
                  <a:pt x="814" y="443"/>
                </a:lnTo>
                <a:lnTo>
                  <a:pt x="681" y="443"/>
                </a:lnTo>
                <a:close/>
                <a:moveTo>
                  <a:pt x="1080" y="443"/>
                </a:moveTo>
                <a:lnTo>
                  <a:pt x="1107" y="598"/>
                </a:lnTo>
                <a:lnTo>
                  <a:pt x="1239" y="598"/>
                </a:lnTo>
                <a:lnTo>
                  <a:pt x="1213" y="443"/>
                </a:lnTo>
                <a:lnTo>
                  <a:pt x="1080" y="443"/>
                </a:lnTo>
                <a:close/>
                <a:moveTo>
                  <a:pt x="672" y="51"/>
                </a:moveTo>
                <a:lnTo>
                  <a:pt x="1048" y="51"/>
                </a:lnTo>
                <a:lnTo>
                  <a:pt x="1048" y="120"/>
                </a:lnTo>
                <a:lnTo>
                  <a:pt x="693" y="120"/>
                </a:lnTo>
                <a:lnTo>
                  <a:pt x="693" y="169"/>
                </a:lnTo>
                <a:lnTo>
                  <a:pt x="1048" y="169"/>
                </a:lnTo>
                <a:lnTo>
                  <a:pt x="1048" y="237"/>
                </a:lnTo>
                <a:lnTo>
                  <a:pt x="640" y="237"/>
                </a:lnTo>
                <a:lnTo>
                  <a:pt x="640" y="286"/>
                </a:lnTo>
                <a:lnTo>
                  <a:pt x="870" y="286"/>
                </a:lnTo>
                <a:lnTo>
                  <a:pt x="870" y="533"/>
                </a:lnTo>
                <a:cubicBezTo>
                  <a:pt x="870" y="543"/>
                  <a:pt x="862" y="552"/>
                  <a:pt x="852" y="552"/>
                </a:cubicBezTo>
                <a:lnTo>
                  <a:pt x="824" y="552"/>
                </a:lnTo>
                <a:lnTo>
                  <a:pt x="824" y="601"/>
                </a:lnTo>
                <a:lnTo>
                  <a:pt x="963" y="601"/>
                </a:lnTo>
                <a:cubicBezTo>
                  <a:pt x="996" y="601"/>
                  <a:pt x="1024" y="573"/>
                  <a:pt x="1024" y="539"/>
                </a:cubicBezTo>
                <a:lnTo>
                  <a:pt x="1024" y="286"/>
                </a:lnTo>
                <a:lnTo>
                  <a:pt x="1254" y="286"/>
                </a:lnTo>
                <a:lnTo>
                  <a:pt x="1254" y="237"/>
                </a:lnTo>
                <a:lnTo>
                  <a:pt x="1202" y="237"/>
                </a:lnTo>
                <a:lnTo>
                  <a:pt x="1202" y="1"/>
                </a:lnTo>
                <a:lnTo>
                  <a:pt x="672" y="1"/>
                </a:lnTo>
                <a:lnTo>
                  <a:pt x="672" y="51"/>
                </a:lnTo>
                <a:close/>
                <a:moveTo>
                  <a:pt x="96" y="945"/>
                </a:moveTo>
                <a:cubicBezTo>
                  <a:pt x="60" y="945"/>
                  <a:pt x="41" y="928"/>
                  <a:pt x="41" y="894"/>
                </a:cubicBezTo>
                <a:lnTo>
                  <a:pt x="41" y="771"/>
                </a:lnTo>
                <a:cubicBezTo>
                  <a:pt x="41" y="740"/>
                  <a:pt x="60" y="724"/>
                  <a:pt x="96" y="724"/>
                </a:cubicBezTo>
                <a:lnTo>
                  <a:pt x="178" y="724"/>
                </a:lnTo>
                <a:lnTo>
                  <a:pt x="178" y="698"/>
                </a:lnTo>
                <a:lnTo>
                  <a:pt x="97" y="698"/>
                </a:lnTo>
                <a:cubicBezTo>
                  <a:pt x="43" y="698"/>
                  <a:pt x="15" y="722"/>
                  <a:pt x="15" y="770"/>
                </a:cubicBezTo>
                <a:lnTo>
                  <a:pt x="15" y="901"/>
                </a:lnTo>
                <a:cubicBezTo>
                  <a:pt x="15" y="949"/>
                  <a:pt x="43" y="972"/>
                  <a:pt x="97" y="972"/>
                </a:cubicBezTo>
                <a:lnTo>
                  <a:pt x="180" y="972"/>
                </a:lnTo>
                <a:lnTo>
                  <a:pt x="180" y="945"/>
                </a:lnTo>
                <a:lnTo>
                  <a:pt x="96" y="945"/>
                </a:lnTo>
                <a:close/>
                <a:moveTo>
                  <a:pt x="339" y="945"/>
                </a:moveTo>
                <a:lnTo>
                  <a:pt x="262" y="945"/>
                </a:lnTo>
                <a:cubicBezTo>
                  <a:pt x="251" y="945"/>
                  <a:pt x="245" y="939"/>
                  <a:pt x="245" y="928"/>
                </a:cubicBezTo>
                <a:lnTo>
                  <a:pt x="245" y="743"/>
                </a:lnTo>
                <a:cubicBezTo>
                  <a:pt x="245" y="731"/>
                  <a:pt x="251" y="724"/>
                  <a:pt x="262" y="724"/>
                </a:cubicBezTo>
                <a:lnTo>
                  <a:pt x="339" y="724"/>
                </a:lnTo>
                <a:cubicBezTo>
                  <a:pt x="349" y="724"/>
                  <a:pt x="355" y="731"/>
                  <a:pt x="355" y="744"/>
                </a:cubicBezTo>
                <a:lnTo>
                  <a:pt x="355" y="927"/>
                </a:lnTo>
                <a:cubicBezTo>
                  <a:pt x="355" y="939"/>
                  <a:pt x="349" y="945"/>
                  <a:pt x="339" y="945"/>
                </a:cubicBezTo>
                <a:close/>
                <a:moveTo>
                  <a:pt x="219" y="729"/>
                </a:moveTo>
                <a:lnTo>
                  <a:pt x="219" y="939"/>
                </a:lnTo>
                <a:cubicBezTo>
                  <a:pt x="219" y="961"/>
                  <a:pt x="229" y="972"/>
                  <a:pt x="249" y="972"/>
                </a:cubicBezTo>
                <a:lnTo>
                  <a:pt x="355" y="972"/>
                </a:lnTo>
                <a:cubicBezTo>
                  <a:pt x="373" y="972"/>
                  <a:pt x="382" y="963"/>
                  <a:pt x="382" y="943"/>
                </a:cubicBezTo>
                <a:lnTo>
                  <a:pt x="382" y="728"/>
                </a:lnTo>
                <a:cubicBezTo>
                  <a:pt x="380" y="710"/>
                  <a:pt x="370" y="701"/>
                  <a:pt x="354" y="698"/>
                </a:cubicBezTo>
                <a:lnTo>
                  <a:pt x="246" y="698"/>
                </a:lnTo>
                <a:cubicBezTo>
                  <a:pt x="228" y="698"/>
                  <a:pt x="219" y="708"/>
                  <a:pt x="219" y="729"/>
                </a:cubicBezTo>
                <a:close/>
                <a:moveTo>
                  <a:pt x="583" y="972"/>
                </a:moveTo>
                <a:lnTo>
                  <a:pt x="583" y="728"/>
                </a:lnTo>
                <a:cubicBezTo>
                  <a:pt x="583" y="708"/>
                  <a:pt x="573" y="698"/>
                  <a:pt x="553" y="698"/>
                </a:cubicBezTo>
                <a:lnTo>
                  <a:pt x="427" y="698"/>
                </a:lnTo>
                <a:lnTo>
                  <a:pt x="427" y="728"/>
                </a:lnTo>
                <a:lnTo>
                  <a:pt x="554" y="728"/>
                </a:lnTo>
                <a:lnTo>
                  <a:pt x="554" y="972"/>
                </a:lnTo>
                <a:lnTo>
                  <a:pt x="583" y="972"/>
                </a:lnTo>
                <a:close/>
                <a:moveTo>
                  <a:pt x="427" y="744"/>
                </a:moveTo>
                <a:lnTo>
                  <a:pt x="427" y="972"/>
                </a:lnTo>
                <a:lnTo>
                  <a:pt x="457" y="972"/>
                </a:lnTo>
                <a:lnTo>
                  <a:pt x="457" y="744"/>
                </a:lnTo>
                <a:lnTo>
                  <a:pt x="427" y="744"/>
                </a:lnTo>
                <a:close/>
                <a:moveTo>
                  <a:pt x="727" y="972"/>
                </a:moveTo>
                <a:lnTo>
                  <a:pt x="727" y="724"/>
                </a:lnTo>
                <a:lnTo>
                  <a:pt x="792" y="724"/>
                </a:lnTo>
                <a:lnTo>
                  <a:pt x="792" y="698"/>
                </a:lnTo>
                <a:lnTo>
                  <a:pt x="629" y="698"/>
                </a:lnTo>
                <a:lnTo>
                  <a:pt x="629" y="724"/>
                </a:lnTo>
                <a:lnTo>
                  <a:pt x="699" y="724"/>
                </a:lnTo>
                <a:lnTo>
                  <a:pt x="699" y="972"/>
                </a:lnTo>
                <a:lnTo>
                  <a:pt x="727" y="972"/>
                </a:lnTo>
                <a:close/>
                <a:moveTo>
                  <a:pt x="963" y="822"/>
                </a:moveTo>
                <a:lnTo>
                  <a:pt x="870" y="822"/>
                </a:lnTo>
                <a:lnTo>
                  <a:pt x="870" y="849"/>
                </a:lnTo>
                <a:lnTo>
                  <a:pt x="963" y="849"/>
                </a:lnTo>
                <a:lnTo>
                  <a:pt x="963" y="822"/>
                </a:lnTo>
                <a:close/>
                <a:moveTo>
                  <a:pt x="852" y="945"/>
                </a:moveTo>
                <a:lnTo>
                  <a:pt x="852" y="724"/>
                </a:lnTo>
                <a:lnTo>
                  <a:pt x="989" y="724"/>
                </a:lnTo>
                <a:lnTo>
                  <a:pt x="989" y="698"/>
                </a:lnTo>
                <a:lnTo>
                  <a:pt x="852" y="698"/>
                </a:lnTo>
                <a:cubicBezTo>
                  <a:pt x="835" y="698"/>
                  <a:pt x="826" y="707"/>
                  <a:pt x="826" y="724"/>
                </a:cubicBezTo>
                <a:lnTo>
                  <a:pt x="826" y="946"/>
                </a:lnTo>
                <a:cubicBezTo>
                  <a:pt x="826" y="963"/>
                  <a:pt x="835" y="972"/>
                  <a:pt x="852" y="972"/>
                </a:cubicBezTo>
                <a:lnTo>
                  <a:pt x="989" y="972"/>
                </a:lnTo>
                <a:lnTo>
                  <a:pt x="989" y="945"/>
                </a:lnTo>
                <a:lnTo>
                  <a:pt x="852" y="945"/>
                </a:lnTo>
                <a:close/>
                <a:moveTo>
                  <a:pt x="1179" y="972"/>
                </a:moveTo>
                <a:lnTo>
                  <a:pt x="1179" y="728"/>
                </a:lnTo>
                <a:cubicBezTo>
                  <a:pt x="1179" y="708"/>
                  <a:pt x="1169" y="698"/>
                  <a:pt x="1149" y="698"/>
                </a:cubicBezTo>
                <a:lnTo>
                  <a:pt x="1023" y="698"/>
                </a:lnTo>
                <a:lnTo>
                  <a:pt x="1023" y="728"/>
                </a:lnTo>
                <a:lnTo>
                  <a:pt x="1150" y="728"/>
                </a:lnTo>
                <a:lnTo>
                  <a:pt x="1150" y="972"/>
                </a:lnTo>
                <a:lnTo>
                  <a:pt x="1179" y="972"/>
                </a:lnTo>
                <a:close/>
                <a:moveTo>
                  <a:pt x="1023" y="744"/>
                </a:moveTo>
                <a:lnTo>
                  <a:pt x="1023" y="972"/>
                </a:lnTo>
                <a:lnTo>
                  <a:pt x="1053" y="972"/>
                </a:lnTo>
                <a:lnTo>
                  <a:pt x="1053" y="744"/>
                </a:lnTo>
                <a:lnTo>
                  <a:pt x="1023" y="744"/>
                </a:lnTo>
                <a:close/>
                <a:moveTo>
                  <a:pt x="1322" y="972"/>
                </a:moveTo>
                <a:lnTo>
                  <a:pt x="1322" y="724"/>
                </a:lnTo>
                <a:lnTo>
                  <a:pt x="1388" y="724"/>
                </a:lnTo>
                <a:lnTo>
                  <a:pt x="1388" y="698"/>
                </a:lnTo>
                <a:lnTo>
                  <a:pt x="1225" y="698"/>
                </a:lnTo>
                <a:lnTo>
                  <a:pt x="1225" y="724"/>
                </a:lnTo>
                <a:lnTo>
                  <a:pt x="1295" y="724"/>
                </a:lnTo>
                <a:lnTo>
                  <a:pt x="1295" y="972"/>
                </a:lnTo>
                <a:lnTo>
                  <a:pt x="1322" y="972"/>
                </a:lnTo>
                <a:close/>
                <a:moveTo>
                  <a:pt x="1503" y="945"/>
                </a:moveTo>
                <a:lnTo>
                  <a:pt x="1423" y="945"/>
                </a:lnTo>
                <a:lnTo>
                  <a:pt x="1423" y="972"/>
                </a:lnTo>
                <a:lnTo>
                  <a:pt x="1504" y="972"/>
                </a:lnTo>
                <a:cubicBezTo>
                  <a:pt x="1558" y="972"/>
                  <a:pt x="1586" y="948"/>
                  <a:pt x="1586" y="900"/>
                </a:cubicBezTo>
                <a:cubicBezTo>
                  <a:pt x="1586" y="871"/>
                  <a:pt x="1573" y="851"/>
                  <a:pt x="1548" y="839"/>
                </a:cubicBezTo>
                <a:lnTo>
                  <a:pt x="1484" y="809"/>
                </a:lnTo>
                <a:cubicBezTo>
                  <a:pt x="1460" y="797"/>
                  <a:pt x="1449" y="785"/>
                  <a:pt x="1449" y="771"/>
                </a:cubicBezTo>
                <a:cubicBezTo>
                  <a:pt x="1449" y="740"/>
                  <a:pt x="1467" y="724"/>
                  <a:pt x="1503" y="724"/>
                </a:cubicBezTo>
                <a:lnTo>
                  <a:pt x="1586" y="724"/>
                </a:lnTo>
                <a:lnTo>
                  <a:pt x="1586" y="698"/>
                </a:lnTo>
                <a:lnTo>
                  <a:pt x="1504" y="698"/>
                </a:lnTo>
                <a:cubicBezTo>
                  <a:pt x="1450" y="698"/>
                  <a:pt x="1423" y="722"/>
                  <a:pt x="1423" y="770"/>
                </a:cubicBezTo>
                <a:cubicBezTo>
                  <a:pt x="1423" y="792"/>
                  <a:pt x="1434" y="811"/>
                  <a:pt x="1458" y="827"/>
                </a:cubicBezTo>
                <a:cubicBezTo>
                  <a:pt x="1468" y="832"/>
                  <a:pt x="1490" y="842"/>
                  <a:pt x="1523" y="859"/>
                </a:cubicBezTo>
                <a:cubicBezTo>
                  <a:pt x="1546" y="870"/>
                  <a:pt x="1558" y="882"/>
                  <a:pt x="1558" y="896"/>
                </a:cubicBezTo>
                <a:cubicBezTo>
                  <a:pt x="1558" y="928"/>
                  <a:pt x="1540" y="945"/>
                  <a:pt x="1503" y="9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矩形: 圆角 13"/>
          <p:cNvSpPr/>
          <p:nvPr/>
        </p:nvSpPr>
        <p:spPr bwMode="auto">
          <a:xfrm>
            <a:off x="3786000" y="1160748"/>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18" name="矩形: 圆角 17"/>
          <p:cNvSpPr/>
          <p:nvPr/>
        </p:nvSpPr>
        <p:spPr bwMode="auto">
          <a:xfrm>
            <a:off x="4546576" y="1160748"/>
            <a:ext cx="6008176" cy="648072"/>
          </a:xfrm>
          <a:prstGeom prst="roundRect">
            <a:avLst>
              <a:gd name="adj" fmla="val 8755"/>
            </a:avLst>
          </a:pr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mn-lt"/>
              <a:ea typeface="+mn-ea"/>
              <a:cs typeface="+mn-ea"/>
            </a:endParaRPr>
          </a:p>
        </p:txBody>
      </p:sp>
      <p:sp>
        <p:nvSpPr>
          <p:cNvPr id="19" name="矩形: 圆角 18"/>
          <p:cNvSpPr/>
          <p:nvPr/>
        </p:nvSpPr>
        <p:spPr bwMode="auto">
          <a:xfrm>
            <a:off x="3786000" y="1989690"/>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0" name="矩形: 圆角 19"/>
          <p:cNvSpPr/>
          <p:nvPr/>
        </p:nvSpPr>
        <p:spPr bwMode="auto">
          <a:xfrm>
            <a:off x="4546576" y="1989690"/>
            <a:ext cx="6008176" cy="648072"/>
          </a:xfrm>
          <a:prstGeom prst="roundRect">
            <a:avLst>
              <a:gd name="adj" fmla="val 8755"/>
            </a:avLst>
          </a:prstGeom>
          <a:solidFill>
            <a:schemeClr val="bg2"/>
          </a:solidFill>
          <a:ln w="63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21" name="矩形: 圆角 20"/>
          <p:cNvSpPr/>
          <p:nvPr/>
        </p:nvSpPr>
        <p:spPr bwMode="auto">
          <a:xfrm>
            <a:off x="3786000" y="2861361"/>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2" name="矩形: 圆角 21"/>
          <p:cNvSpPr/>
          <p:nvPr/>
        </p:nvSpPr>
        <p:spPr bwMode="auto">
          <a:xfrm>
            <a:off x="4546576" y="2861361"/>
            <a:ext cx="6008176" cy="648072"/>
          </a:xfrm>
          <a:prstGeom prst="roundRect">
            <a:avLst>
              <a:gd name="adj" fmla="val 8755"/>
            </a:avLst>
          </a:prstGeom>
          <a:solidFill>
            <a:schemeClr val="bg2"/>
          </a:solidFill>
          <a:ln w="63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23" name="矩形: 圆角 22"/>
          <p:cNvSpPr/>
          <p:nvPr/>
        </p:nvSpPr>
        <p:spPr bwMode="auto">
          <a:xfrm>
            <a:off x="3786000" y="3690303"/>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4" name="矩形: 圆角 23"/>
          <p:cNvSpPr/>
          <p:nvPr/>
        </p:nvSpPr>
        <p:spPr bwMode="auto">
          <a:xfrm>
            <a:off x="4546576" y="3690303"/>
            <a:ext cx="6008176" cy="648072"/>
          </a:xfrm>
          <a:prstGeom prst="roundRect">
            <a:avLst>
              <a:gd name="adj" fmla="val 8755"/>
            </a:avLst>
          </a:prstGeom>
          <a:solidFill>
            <a:schemeClr val="bg2"/>
          </a:solidFill>
          <a:ln w="63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25" name="矩形: 圆角 24"/>
          <p:cNvSpPr/>
          <p:nvPr/>
        </p:nvSpPr>
        <p:spPr bwMode="auto">
          <a:xfrm>
            <a:off x="3786000" y="4536336"/>
            <a:ext cx="648072" cy="648072"/>
          </a:xfrm>
          <a:prstGeom prst="roundRect">
            <a:avLst>
              <a:gd name="adj" fmla="val 7436"/>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7" name="矩形: 圆角 26"/>
          <p:cNvSpPr/>
          <p:nvPr/>
        </p:nvSpPr>
        <p:spPr bwMode="auto">
          <a:xfrm>
            <a:off x="4546576" y="4536336"/>
            <a:ext cx="6008176" cy="648072"/>
          </a:xfrm>
          <a:prstGeom prst="roundRect">
            <a:avLst>
              <a:gd name="adj" fmla="val 8755"/>
            </a:avLst>
          </a:prstGeom>
          <a:solidFill>
            <a:schemeClr val="bg2"/>
          </a:solidFill>
          <a:ln w="6350" cap="flat" cmpd="sng" algn="ctr">
            <a:solidFill>
              <a:schemeClr val="bg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p>
        </p:txBody>
      </p:sp>
      <p:sp>
        <p:nvSpPr>
          <p:cNvPr id="29" name="TextBox 47"/>
          <p:cNvSpPr txBox="1"/>
          <p:nvPr/>
        </p:nvSpPr>
        <p:spPr>
          <a:xfrm>
            <a:off x="4590785" y="1195385"/>
            <a:ext cx="5594832" cy="58477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dirty="0"/>
              <a:t>学习和思想政治情况</a:t>
            </a:r>
          </a:p>
        </p:txBody>
      </p:sp>
      <p:sp>
        <p:nvSpPr>
          <p:cNvPr id="30" name="TextBox 48"/>
          <p:cNvSpPr txBox="1"/>
          <p:nvPr/>
        </p:nvSpPr>
        <p:spPr>
          <a:xfrm>
            <a:off x="4615246" y="2027266"/>
            <a:ext cx="5747920" cy="58477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dirty="0"/>
              <a:t>领导能力和工作作风方面</a:t>
            </a:r>
          </a:p>
        </p:txBody>
      </p:sp>
      <p:sp>
        <p:nvSpPr>
          <p:cNvPr id="31" name="TextBox 55"/>
          <p:cNvSpPr txBox="1"/>
          <p:nvPr/>
        </p:nvSpPr>
        <p:spPr>
          <a:xfrm>
            <a:off x="4615246" y="2914061"/>
            <a:ext cx="5747920" cy="58477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dirty="0"/>
              <a:t>履行职责方面</a:t>
            </a:r>
          </a:p>
        </p:txBody>
      </p:sp>
      <p:sp>
        <p:nvSpPr>
          <p:cNvPr id="32" name="TextBox 58"/>
          <p:cNvSpPr txBox="1"/>
          <p:nvPr/>
        </p:nvSpPr>
        <p:spPr>
          <a:xfrm>
            <a:off x="3942713" y="1161361"/>
            <a:ext cx="293670" cy="646331"/>
          </a:xfrm>
          <a:prstGeom prst="rect">
            <a:avLst/>
          </a:prstGeom>
          <a:noFill/>
        </p:spPr>
        <p:txBody>
          <a:bodyPr wrap="none" rtlCol="0">
            <a:spAutoFit/>
          </a:bodyPr>
          <a:lstStyle/>
          <a:p>
            <a:r>
              <a:rPr lang="en-US" altLang="zh-CN" sz="3600" b="1" dirty="0">
                <a:solidFill>
                  <a:schemeClr val="bg2"/>
                </a:solidFill>
                <a:latin typeface="Lifeline JL" panose="00000400000000000000" pitchFamily="2" charset="0"/>
                <a:ea typeface="+mn-ea"/>
                <a:cs typeface="+mn-ea"/>
                <a:sym typeface="+mn-lt"/>
              </a:rPr>
              <a:t>1</a:t>
            </a:r>
            <a:endParaRPr lang="zh-CN" altLang="en-US" sz="3600" b="1" dirty="0">
              <a:solidFill>
                <a:schemeClr val="bg2"/>
              </a:solidFill>
              <a:latin typeface="Lifeline JL" panose="00000400000000000000" pitchFamily="2" charset="0"/>
              <a:ea typeface="+mn-ea"/>
              <a:cs typeface="+mn-ea"/>
              <a:sym typeface="+mn-lt"/>
            </a:endParaRPr>
          </a:p>
        </p:txBody>
      </p:sp>
      <p:sp>
        <p:nvSpPr>
          <p:cNvPr id="33" name="TextBox 59"/>
          <p:cNvSpPr txBox="1"/>
          <p:nvPr/>
        </p:nvSpPr>
        <p:spPr>
          <a:xfrm>
            <a:off x="3879009" y="1965710"/>
            <a:ext cx="441146" cy="646331"/>
          </a:xfrm>
          <a:prstGeom prst="rect">
            <a:avLst/>
          </a:prstGeom>
          <a:noFill/>
        </p:spPr>
        <p:txBody>
          <a:bodyPr wrap="none" rtlCol="0">
            <a:spAutoFit/>
          </a:bodyPr>
          <a:lstStyle/>
          <a:p>
            <a:r>
              <a:rPr lang="en-US" altLang="zh-CN" sz="3600" b="1" dirty="0">
                <a:solidFill>
                  <a:schemeClr val="bg2"/>
                </a:solidFill>
                <a:latin typeface="Lifeline JL" panose="00000400000000000000" pitchFamily="2" charset="0"/>
                <a:ea typeface="+mn-ea"/>
                <a:cs typeface="+mn-ea"/>
                <a:sym typeface="+mn-lt"/>
              </a:rPr>
              <a:t>2</a:t>
            </a:r>
            <a:endParaRPr lang="zh-CN" altLang="en-US" sz="3600" b="1" dirty="0">
              <a:solidFill>
                <a:schemeClr val="bg2"/>
              </a:solidFill>
              <a:latin typeface="Lifeline JL" panose="00000400000000000000" pitchFamily="2" charset="0"/>
              <a:ea typeface="+mn-ea"/>
              <a:cs typeface="+mn-ea"/>
              <a:sym typeface="+mn-lt"/>
            </a:endParaRPr>
          </a:p>
        </p:txBody>
      </p:sp>
      <p:sp>
        <p:nvSpPr>
          <p:cNvPr id="34" name="TextBox 60"/>
          <p:cNvSpPr txBox="1"/>
          <p:nvPr/>
        </p:nvSpPr>
        <p:spPr>
          <a:xfrm>
            <a:off x="3879009" y="2848261"/>
            <a:ext cx="441146" cy="646331"/>
          </a:xfrm>
          <a:prstGeom prst="rect">
            <a:avLst/>
          </a:prstGeom>
          <a:noFill/>
        </p:spPr>
        <p:txBody>
          <a:bodyPr wrap="none" rtlCol="0">
            <a:spAutoFit/>
          </a:bodyPr>
          <a:lstStyle/>
          <a:p>
            <a:r>
              <a:rPr lang="en-US" altLang="zh-CN" sz="3600" b="1" dirty="0">
                <a:solidFill>
                  <a:schemeClr val="bg2"/>
                </a:solidFill>
                <a:latin typeface="Lifeline JL" panose="00000400000000000000" pitchFamily="2" charset="0"/>
                <a:ea typeface="+mn-ea"/>
                <a:cs typeface="+mn-ea"/>
                <a:sym typeface="+mn-lt"/>
              </a:rPr>
              <a:t>3</a:t>
            </a:r>
            <a:endParaRPr lang="zh-CN" altLang="en-US" sz="3600" b="1" dirty="0">
              <a:solidFill>
                <a:schemeClr val="bg2"/>
              </a:solidFill>
              <a:latin typeface="Lifeline JL" panose="00000400000000000000" pitchFamily="2" charset="0"/>
              <a:ea typeface="+mn-ea"/>
              <a:cs typeface="+mn-ea"/>
              <a:sym typeface="+mn-lt"/>
            </a:endParaRPr>
          </a:p>
        </p:txBody>
      </p:sp>
      <p:sp>
        <p:nvSpPr>
          <p:cNvPr id="41" name="TextBox 48"/>
          <p:cNvSpPr txBox="1"/>
          <p:nvPr/>
        </p:nvSpPr>
        <p:spPr>
          <a:xfrm>
            <a:off x="4615246" y="3716226"/>
            <a:ext cx="5747920" cy="58477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dirty="0"/>
              <a:t>廉洁自律方面</a:t>
            </a:r>
          </a:p>
        </p:txBody>
      </p:sp>
      <p:sp>
        <p:nvSpPr>
          <p:cNvPr id="42" name="TextBox 55"/>
          <p:cNvSpPr txBox="1"/>
          <p:nvPr/>
        </p:nvSpPr>
        <p:spPr>
          <a:xfrm>
            <a:off x="4615246" y="4592298"/>
            <a:ext cx="5747920" cy="584775"/>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r>
              <a:rPr lang="zh-CN" altLang="en-US" sz="3200" dirty="0"/>
              <a:t>存在的问题和努力方向</a:t>
            </a:r>
          </a:p>
        </p:txBody>
      </p:sp>
      <p:sp>
        <p:nvSpPr>
          <p:cNvPr id="43" name="TextBox 59"/>
          <p:cNvSpPr txBox="1"/>
          <p:nvPr/>
        </p:nvSpPr>
        <p:spPr>
          <a:xfrm>
            <a:off x="3879009" y="3685328"/>
            <a:ext cx="447558" cy="646331"/>
          </a:xfrm>
          <a:prstGeom prst="rect">
            <a:avLst/>
          </a:prstGeom>
          <a:noFill/>
        </p:spPr>
        <p:txBody>
          <a:bodyPr wrap="none" rtlCol="0">
            <a:spAutoFit/>
          </a:bodyPr>
          <a:lstStyle/>
          <a:p>
            <a:r>
              <a:rPr lang="en-US" altLang="zh-CN" sz="3600" b="1" dirty="0">
                <a:solidFill>
                  <a:schemeClr val="bg2"/>
                </a:solidFill>
                <a:latin typeface="Lifeline JL" panose="00000400000000000000" pitchFamily="2" charset="0"/>
                <a:ea typeface="+mn-ea"/>
                <a:cs typeface="+mn-ea"/>
                <a:sym typeface="+mn-lt"/>
              </a:rPr>
              <a:t>4</a:t>
            </a:r>
            <a:endParaRPr lang="zh-CN" altLang="en-US" sz="3600" b="1" dirty="0">
              <a:solidFill>
                <a:schemeClr val="bg2"/>
              </a:solidFill>
              <a:latin typeface="Lifeline JL" panose="00000400000000000000" pitchFamily="2" charset="0"/>
              <a:ea typeface="+mn-ea"/>
              <a:cs typeface="+mn-ea"/>
              <a:sym typeface="+mn-lt"/>
            </a:endParaRPr>
          </a:p>
        </p:txBody>
      </p:sp>
      <p:sp>
        <p:nvSpPr>
          <p:cNvPr id="44" name="TextBox 60"/>
          <p:cNvSpPr txBox="1"/>
          <p:nvPr/>
        </p:nvSpPr>
        <p:spPr>
          <a:xfrm>
            <a:off x="3879009" y="4526498"/>
            <a:ext cx="441146" cy="646331"/>
          </a:xfrm>
          <a:prstGeom prst="rect">
            <a:avLst/>
          </a:prstGeom>
          <a:noFill/>
        </p:spPr>
        <p:txBody>
          <a:bodyPr wrap="none" rtlCol="0">
            <a:spAutoFit/>
          </a:bodyPr>
          <a:lstStyle/>
          <a:p>
            <a:r>
              <a:rPr lang="en-US" altLang="zh-CN" sz="3600" b="1" dirty="0">
                <a:solidFill>
                  <a:schemeClr val="bg2"/>
                </a:solidFill>
                <a:latin typeface="Lifeline JL" panose="00000400000000000000" pitchFamily="2" charset="0"/>
                <a:ea typeface="+mn-ea"/>
                <a:cs typeface="+mn-ea"/>
                <a:sym typeface="+mn-lt"/>
              </a:rPr>
              <a:t>5</a:t>
            </a:r>
            <a:endParaRPr lang="zh-CN" altLang="en-US" sz="3600" b="1" dirty="0">
              <a:solidFill>
                <a:schemeClr val="bg2"/>
              </a:solidFill>
              <a:latin typeface="Lifeline JL" panose="00000400000000000000" pitchFamily="2" charset="0"/>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Tm="8138">
        <p15:prstTrans prst="curtains"/>
      </p:transition>
    </mc:Choice>
    <mc:Fallback xmlns="">
      <p:transition spd="slow" advTm="81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3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40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20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3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40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31"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p:cTn id="70" dur="400" fill="hold"/>
                                        <p:tgtEl>
                                          <p:spTgt spid="32"/>
                                        </p:tgtEl>
                                        <p:attrNameLst>
                                          <p:attrName>ppt_w</p:attrName>
                                        </p:attrNameLst>
                                      </p:cBhvr>
                                      <p:tavLst>
                                        <p:tav tm="0">
                                          <p:val>
                                            <p:fltVal val="0"/>
                                          </p:val>
                                        </p:tav>
                                        <p:tav tm="100000">
                                          <p:val>
                                            <p:strVal val="#ppt_w"/>
                                          </p:val>
                                        </p:tav>
                                      </p:tavLst>
                                    </p:anim>
                                    <p:anim calcmode="lin" valueType="num">
                                      <p:cBhvr>
                                        <p:cTn id="71" dur="400" fill="hold"/>
                                        <p:tgtEl>
                                          <p:spTgt spid="32"/>
                                        </p:tgtEl>
                                        <p:attrNameLst>
                                          <p:attrName>ppt_h</p:attrName>
                                        </p:attrNameLst>
                                      </p:cBhvr>
                                      <p:tavLst>
                                        <p:tav tm="0">
                                          <p:val>
                                            <p:fltVal val="0"/>
                                          </p:val>
                                        </p:tav>
                                        <p:tav tm="100000">
                                          <p:val>
                                            <p:strVal val="#ppt_h"/>
                                          </p:val>
                                        </p:tav>
                                      </p:tavLst>
                                    </p:anim>
                                    <p:anim calcmode="lin" valueType="num">
                                      <p:cBhvr>
                                        <p:cTn id="72" dur="400" fill="hold"/>
                                        <p:tgtEl>
                                          <p:spTgt spid="32"/>
                                        </p:tgtEl>
                                        <p:attrNameLst>
                                          <p:attrName>style.rotation</p:attrName>
                                        </p:attrNameLst>
                                      </p:cBhvr>
                                      <p:tavLst>
                                        <p:tav tm="0">
                                          <p:val>
                                            <p:fltVal val="90"/>
                                          </p:val>
                                        </p:tav>
                                        <p:tav tm="100000">
                                          <p:val>
                                            <p:fltVal val="0"/>
                                          </p:val>
                                        </p:tav>
                                      </p:tavLst>
                                    </p:anim>
                                    <p:animEffect transition="in" filter="fade">
                                      <p:cBhvr>
                                        <p:cTn id="73" dur="400"/>
                                        <p:tgtEl>
                                          <p:spTgt spid="32"/>
                                        </p:tgtEl>
                                      </p:cBhvr>
                                    </p:animEffect>
                                  </p:childTnLst>
                                </p:cTn>
                              </p:par>
                            </p:childTnLst>
                          </p:cTn>
                        </p:par>
                        <p:par>
                          <p:cTn id="74" fill="hold">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400"/>
                                        <p:tgtEl>
                                          <p:spTgt spid="29"/>
                                        </p:tgtEl>
                                      </p:cBhvr>
                                    </p:animEffect>
                                  </p:childTnLst>
                                </p:cTn>
                              </p:par>
                            </p:childTnLst>
                          </p:cTn>
                        </p:par>
                        <p:par>
                          <p:cTn id="78" fill="hold">
                            <p:stCondLst>
                              <p:cond delay="4000"/>
                            </p:stCondLst>
                            <p:childTnLst>
                              <p:par>
                                <p:cTn id="79" presetID="31"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400" fill="hold"/>
                                        <p:tgtEl>
                                          <p:spTgt spid="33"/>
                                        </p:tgtEl>
                                        <p:attrNameLst>
                                          <p:attrName>ppt_w</p:attrName>
                                        </p:attrNameLst>
                                      </p:cBhvr>
                                      <p:tavLst>
                                        <p:tav tm="0">
                                          <p:val>
                                            <p:fltVal val="0"/>
                                          </p:val>
                                        </p:tav>
                                        <p:tav tm="100000">
                                          <p:val>
                                            <p:strVal val="#ppt_w"/>
                                          </p:val>
                                        </p:tav>
                                      </p:tavLst>
                                    </p:anim>
                                    <p:anim calcmode="lin" valueType="num">
                                      <p:cBhvr>
                                        <p:cTn id="82" dur="400" fill="hold"/>
                                        <p:tgtEl>
                                          <p:spTgt spid="33"/>
                                        </p:tgtEl>
                                        <p:attrNameLst>
                                          <p:attrName>ppt_h</p:attrName>
                                        </p:attrNameLst>
                                      </p:cBhvr>
                                      <p:tavLst>
                                        <p:tav tm="0">
                                          <p:val>
                                            <p:fltVal val="0"/>
                                          </p:val>
                                        </p:tav>
                                        <p:tav tm="100000">
                                          <p:val>
                                            <p:strVal val="#ppt_h"/>
                                          </p:val>
                                        </p:tav>
                                      </p:tavLst>
                                    </p:anim>
                                    <p:anim calcmode="lin" valueType="num">
                                      <p:cBhvr>
                                        <p:cTn id="83" dur="400" fill="hold"/>
                                        <p:tgtEl>
                                          <p:spTgt spid="33"/>
                                        </p:tgtEl>
                                        <p:attrNameLst>
                                          <p:attrName>style.rotation</p:attrName>
                                        </p:attrNameLst>
                                      </p:cBhvr>
                                      <p:tavLst>
                                        <p:tav tm="0">
                                          <p:val>
                                            <p:fltVal val="90"/>
                                          </p:val>
                                        </p:tav>
                                        <p:tav tm="100000">
                                          <p:val>
                                            <p:fltVal val="0"/>
                                          </p:val>
                                        </p:tav>
                                      </p:tavLst>
                                    </p:anim>
                                    <p:animEffect transition="in" filter="fade">
                                      <p:cBhvr>
                                        <p:cTn id="84" dur="400"/>
                                        <p:tgtEl>
                                          <p:spTgt spid="33"/>
                                        </p:tgtEl>
                                      </p:cBhvr>
                                    </p:animEffect>
                                  </p:childTnLst>
                                </p:cTn>
                              </p:par>
                            </p:childTnLst>
                          </p:cTn>
                        </p:par>
                        <p:par>
                          <p:cTn id="85" fill="hold">
                            <p:stCondLst>
                              <p:cond delay="4500"/>
                            </p:stCondLst>
                            <p:childTnLst>
                              <p:par>
                                <p:cTn id="86" presetID="22" presetClass="entr" presetSubtype="8"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400"/>
                                        <p:tgtEl>
                                          <p:spTgt spid="30"/>
                                        </p:tgtEl>
                                      </p:cBhvr>
                                    </p:animEffect>
                                  </p:childTnLst>
                                </p:cTn>
                              </p:par>
                            </p:childTnLst>
                          </p:cTn>
                        </p:par>
                        <p:par>
                          <p:cTn id="89" fill="hold">
                            <p:stCondLst>
                              <p:cond delay="5000"/>
                            </p:stCondLst>
                            <p:childTnLst>
                              <p:par>
                                <p:cTn id="90" presetID="31"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400" fill="hold"/>
                                        <p:tgtEl>
                                          <p:spTgt spid="34"/>
                                        </p:tgtEl>
                                        <p:attrNameLst>
                                          <p:attrName>ppt_w</p:attrName>
                                        </p:attrNameLst>
                                      </p:cBhvr>
                                      <p:tavLst>
                                        <p:tav tm="0">
                                          <p:val>
                                            <p:fltVal val="0"/>
                                          </p:val>
                                        </p:tav>
                                        <p:tav tm="100000">
                                          <p:val>
                                            <p:strVal val="#ppt_w"/>
                                          </p:val>
                                        </p:tav>
                                      </p:tavLst>
                                    </p:anim>
                                    <p:anim calcmode="lin" valueType="num">
                                      <p:cBhvr>
                                        <p:cTn id="93" dur="400" fill="hold"/>
                                        <p:tgtEl>
                                          <p:spTgt spid="34"/>
                                        </p:tgtEl>
                                        <p:attrNameLst>
                                          <p:attrName>ppt_h</p:attrName>
                                        </p:attrNameLst>
                                      </p:cBhvr>
                                      <p:tavLst>
                                        <p:tav tm="0">
                                          <p:val>
                                            <p:fltVal val="0"/>
                                          </p:val>
                                        </p:tav>
                                        <p:tav tm="100000">
                                          <p:val>
                                            <p:strVal val="#ppt_h"/>
                                          </p:val>
                                        </p:tav>
                                      </p:tavLst>
                                    </p:anim>
                                    <p:anim calcmode="lin" valueType="num">
                                      <p:cBhvr>
                                        <p:cTn id="94" dur="400" fill="hold"/>
                                        <p:tgtEl>
                                          <p:spTgt spid="34"/>
                                        </p:tgtEl>
                                        <p:attrNameLst>
                                          <p:attrName>style.rotation</p:attrName>
                                        </p:attrNameLst>
                                      </p:cBhvr>
                                      <p:tavLst>
                                        <p:tav tm="0">
                                          <p:val>
                                            <p:fltVal val="90"/>
                                          </p:val>
                                        </p:tav>
                                        <p:tav tm="100000">
                                          <p:val>
                                            <p:fltVal val="0"/>
                                          </p:val>
                                        </p:tav>
                                      </p:tavLst>
                                    </p:anim>
                                    <p:animEffect transition="in" filter="fade">
                                      <p:cBhvr>
                                        <p:cTn id="95" dur="400"/>
                                        <p:tgtEl>
                                          <p:spTgt spid="34"/>
                                        </p:tgtEl>
                                      </p:cBhvr>
                                    </p:animEffect>
                                  </p:childTnLst>
                                </p:cTn>
                              </p:par>
                            </p:childTnLst>
                          </p:cTn>
                        </p:par>
                        <p:par>
                          <p:cTn id="96" fill="hold">
                            <p:stCondLst>
                              <p:cond delay="55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400"/>
                                        <p:tgtEl>
                                          <p:spTgt spid="31"/>
                                        </p:tgtEl>
                                      </p:cBhvr>
                                    </p:animEffect>
                                  </p:childTnLst>
                                </p:cTn>
                              </p:par>
                            </p:childTnLst>
                          </p:cTn>
                        </p:par>
                        <p:par>
                          <p:cTn id="100" fill="hold">
                            <p:stCondLst>
                              <p:cond delay="6000"/>
                            </p:stCondLst>
                            <p:childTnLst>
                              <p:par>
                                <p:cTn id="101" presetID="31" presetClass="entr" presetSubtype="0"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p:cTn id="103" dur="400" fill="hold"/>
                                        <p:tgtEl>
                                          <p:spTgt spid="43"/>
                                        </p:tgtEl>
                                        <p:attrNameLst>
                                          <p:attrName>ppt_w</p:attrName>
                                        </p:attrNameLst>
                                      </p:cBhvr>
                                      <p:tavLst>
                                        <p:tav tm="0">
                                          <p:val>
                                            <p:fltVal val="0"/>
                                          </p:val>
                                        </p:tav>
                                        <p:tav tm="100000">
                                          <p:val>
                                            <p:strVal val="#ppt_w"/>
                                          </p:val>
                                        </p:tav>
                                      </p:tavLst>
                                    </p:anim>
                                    <p:anim calcmode="lin" valueType="num">
                                      <p:cBhvr>
                                        <p:cTn id="104" dur="400" fill="hold"/>
                                        <p:tgtEl>
                                          <p:spTgt spid="43"/>
                                        </p:tgtEl>
                                        <p:attrNameLst>
                                          <p:attrName>ppt_h</p:attrName>
                                        </p:attrNameLst>
                                      </p:cBhvr>
                                      <p:tavLst>
                                        <p:tav tm="0">
                                          <p:val>
                                            <p:fltVal val="0"/>
                                          </p:val>
                                        </p:tav>
                                        <p:tav tm="100000">
                                          <p:val>
                                            <p:strVal val="#ppt_h"/>
                                          </p:val>
                                        </p:tav>
                                      </p:tavLst>
                                    </p:anim>
                                    <p:anim calcmode="lin" valueType="num">
                                      <p:cBhvr>
                                        <p:cTn id="105" dur="400" fill="hold"/>
                                        <p:tgtEl>
                                          <p:spTgt spid="43"/>
                                        </p:tgtEl>
                                        <p:attrNameLst>
                                          <p:attrName>style.rotation</p:attrName>
                                        </p:attrNameLst>
                                      </p:cBhvr>
                                      <p:tavLst>
                                        <p:tav tm="0">
                                          <p:val>
                                            <p:fltVal val="90"/>
                                          </p:val>
                                        </p:tav>
                                        <p:tav tm="100000">
                                          <p:val>
                                            <p:fltVal val="0"/>
                                          </p:val>
                                        </p:tav>
                                      </p:tavLst>
                                    </p:anim>
                                    <p:animEffect transition="in" filter="fade">
                                      <p:cBhvr>
                                        <p:cTn id="106" dur="400"/>
                                        <p:tgtEl>
                                          <p:spTgt spid="43"/>
                                        </p:tgtEl>
                                      </p:cBhvr>
                                    </p:animEffect>
                                  </p:childTnLst>
                                </p:cTn>
                              </p:par>
                            </p:childTnLst>
                          </p:cTn>
                        </p:par>
                        <p:par>
                          <p:cTn id="107" fill="hold">
                            <p:stCondLst>
                              <p:cond delay="6500"/>
                            </p:stCondLst>
                            <p:childTnLst>
                              <p:par>
                                <p:cTn id="108" presetID="22" presetClass="entr" presetSubtype="8"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left)">
                                      <p:cBhvr>
                                        <p:cTn id="110" dur="400"/>
                                        <p:tgtEl>
                                          <p:spTgt spid="41"/>
                                        </p:tgtEl>
                                      </p:cBhvr>
                                    </p:animEffect>
                                  </p:childTnLst>
                                </p:cTn>
                              </p:par>
                            </p:childTnLst>
                          </p:cTn>
                        </p:par>
                        <p:par>
                          <p:cTn id="111" fill="hold">
                            <p:stCondLst>
                              <p:cond delay="7000"/>
                            </p:stCondLst>
                            <p:childTnLst>
                              <p:par>
                                <p:cTn id="112" presetID="31" presetClass="entr" presetSubtype="0" fill="hold" grpId="0"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400" fill="hold"/>
                                        <p:tgtEl>
                                          <p:spTgt spid="44"/>
                                        </p:tgtEl>
                                        <p:attrNameLst>
                                          <p:attrName>ppt_w</p:attrName>
                                        </p:attrNameLst>
                                      </p:cBhvr>
                                      <p:tavLst>
                                        <p:tav tm="0">
                                          <p:val>
                                            <p:fltVal val="0"/>
                                          </p:val>
                                        </p:tav>
                                        <p:tav tm="100000">
                                          <p:val>
                                            <p:strVal val="#ppt_w"/>
                                          </p:val>
                                        </p:tav>
                                      </p:tavLst>
                                    </p:anim>
                                    <p:anim calcmode="lin" valueType="num">
                                      <p:cBhvr>
                                        <p:cTn id="115" dur="400" fill="hold"/>
                                        <p:tgtEl>
                                          <p:spTgt spid="44"/>
                                        </p:tgtEl>
                                        <p:attrNameLst>
                                          <p:attrName>ppt_h</p:attrName>
                                        </p:attrNameLst>
                                      </p:cBhvr>
                                      <p:tavLst>
                                        <p:tav tm="0">
                                          <p:val>
                                            <p:fltVal val="0"/>
                                          </p:val>
                                        </p:tav>
                                        <p:tav tm="100000">
                                          <p:val>
                                            <p:strVal val="#ppt_h"/>
                                          </p:val>
                                        </p:tav>
                                      </p:tavLst>
                                    </p:anim>
                                    <p:anim calcmode="lin" valueType="num">
                                      <p:cBhvr>
                                        <p:cTn id="116" dur="400" fill="hold"/>
                                        <p:tgtEl>
                                          <p:spTgt spid="44"/>
                                        </p:tgtEl>
                                        <p:attrNameLst>
                                          <p:attrName>style.rotation</p:attrName>
                                        </p:attrNameLst>
                                      </p:cBhvr>
                                      <p:tavLst>
                                        <p:tav tm="0">
                                          <p:val>
                                            <p:fltVal val="90"/>
                                          </p:val>
                                        </p:tav>
                                        <p:tav tm="100000">
                                          <p:val>
                                            <p:fltVal val="0"/>
                                          </p:val>
                                        </p:tav>
                                      </p:tavLst>
                                    </p:anim>
                                    <p:animEffect transition="in" filter="fade">
                                      <p:cBhvr>
                                        <p:cTn id="117" dur="400"/>
                                        <p:tgtEl>
                                          <p:spTgt spid="44"/>
                                        </p:tgtEl>
                                      </p:cBhvr>
                                    </p:animEffect>
                                  </p:childTnLst>
                                </p:cTn>
                              </p:par>
                            </p:childTnLst>
                          </p:cTn>
                        </p:par>
                        <p:par>
                          <p:cTn id="118" fill="hold">
                            <p:stCondLst>
                              <p:cond delay="7500"/>
                            </p:stCondLst>
                            <p:childTnLst>
                              <p:par>
                                <p:cTn id="119" presetID="22" presetClass="entr" presetSubtype="8"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4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8" grpId="0" animBg="1"/>
      <p:bldP spid="19" grpId="0" animBg="1"/>
      <p:bldP spid="20" grpId="0" animBg="1"/>
      <p:bldP spid="21" grpId="0" animBg="1"/>
      <p:bldP spid="22" grpId="0" animBg="1"/>
      <p:bldP spid="23" grpId="0" animBg="1"/>
      <p:bldP spid="24" grpId="0" animBg="1"/>
      <p:bldP spid="25" grpId="0" animBg="1"/>
      <p:bldP spid="27" grpId="0" animBg="1"/>
      <p:bldP spid="29" grpId="0"/>
      <p:bldP spid="30" grpId="0"/>
      <p:bldP spid="31" grpId="0"/>
      <p:bldP spid="32" grpId="0"/>
      <p:bldP spid="33" grpId="0"/>
      <p:bldP spid="34"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加强干部管理工作</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bwMode="auto">
          <a:xfrm>
            <a:off x="1125956" y="2397061"/>
            <a:ext cx="3201318" cy="2276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7" name="TextBox 44"/>
          <p:cNvSpPr txBox="1"/>
          <p:nvPr/>
        </p:nvSpPr>
        <p:spPr>
          <a:xfrm>
            <a:off x="1033576" y="1059405"/>
            <a:ext cx="10195897" cy="1015663"/>
          </a:xfrm>
          <a:prstGeom prst="rect">
            <a:avLst/>
          </a:prstGeom>
        </p:spPr>
        <p:txBody>
          <a:bodyPr wrap="square">
            <a:spAutoFit/>
          </a:bodyPr>
          <a:lstStyle>
            <a:defPPr>
              <a:defRPr lang="zh-CN"/>
            </a:defPPr>
            <a:lvl1pPr algn="just" eaLnBrk="1">
              <a:defRPr sz="2000">
                <a:solidFill>
                  <a:schemeClr val="bg1"/>
                </a:solidFill>
                <a:latin typeface="+mj-ea"/>
                <a:ea typeface="微软雅黑" panose="020B0503020204020204" pitchFamily="34" charset="-122"/>
              </a:defRPr>
            </a:lvl1pPr>
          </a:lstStyle>
          <a:p>
            <a:r>
              <a:rPr lang="zh-CN" altLang="en-US" dirty="0"/>
              <a:t>通过送信息、送科技、送政策的方式加强服务，真正深入职工，了解职工所思、所盼、所想，帮助职工理解党的方针、政策，推广科学技术，得到了职工的信任和理解，使东河坝社区今年各项工作得以顺利发展，思想政治工作的潜移默化作用也体现出来了。</a:t>
            </a:r>
          </a:p>
        </p:txBody>
      </p:sp>
      <p:sp>
        <p:nvSpPr>
          <p:cNvPr id="8" name="矩形 7"/>
          <p:cNvSpPr/>
          <p:nvPr/>
        </p:nvSpPr>
        <p:spPr bwMode="auto">
          <a:xfrm>
            <a:off x="4557606" y="2397061"/>
            <a:ext cx="3201318" cy="22768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9" name="矩形 8"/>
          <p:cNvSpPr/>
          <p:nvPr/>
        </p:nvSpPr>
        <p:spPr bwMode="auto">
          <a:xfrm>
            <a:off x="8028155" y="2397061"/>
            <a:ext cx="3201318" cy="22768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10" name="矩形 9"/>
          <p:cNvSpPr/>
          <p:nvPr/>
        </p:nvSpPr>
        <p:spPr bwMode="auto">
          <a:xfrm>
            <a:off x="1125956" y="4833156"/>
            <a:ext cx="10103517" cy="648072"/>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11" name="TextBox 49"/>
          <p:cNvSpPr txBox="1"/>
          <p:nvPr/>
        </p:nvSpPr>
        <p:spPr>
          <a:xfrm>
            <a:off x="1538049" y="4932970"/>
            <a:ext cx="2175737" cy="400110"/>
          </a:xfrm>
          <a:prstGeom prst="rect">
            <a:avLst/>
          </a:prstGeom>
          <a:noFill/>
        </p:spPr>
        <p:txBody>
          <a:bodyPr wrap="square" rtlCol="0">
            <a:spAutoFit/>
          </a:bodyPr>
          <a:lstStyle/>
          <a:p>
            <a:pPr algn="ctr"/>
            <a:r>
              <a:rPr lang="zh-CN" altLang="en-US" sz="2000" dirty="0">
                <a:solidFill>
                  <a:schemeClr val="bg2"/>
                </a:solidFill>
                <a:latin typeface="+mn-ea"/>
                <a:ea typeface="+mn-ea"/>
              </a:rPr>
              <a:t>这里是标题</a:t>
            </a:r>
            <a:endParaRPr lang="en-US" altLang="zh-CN" sz="2000" dirty="0">
              <a:solidFill>
                <a:schemeClr val="bg2"/>
              </a:solidFill>
              <a:latin typeface="+mn-ea"/>
              <a:ea typeface="+mn-ea"/>
            </a:endParaRPr>
          </a:p>
        </p:txBody>
      </p:sp>
      <p:sp>
        <p:nvSpPr>
          <p:cNvPr id="12" name="TextBox 50"/>
          <p:cNvSpPr txBox="1"/>
          <p:nvPr/>
        </p:nvSpPr>
        <p:spPr>
          <a:xfrm>
            <a:off x="1289908" y="5678662"/>
            <a:ext cx="2704576" cy="584775"/>
          </a:xfrm>
          <a:prstGeom prst="rect">
            <a:avLst/>
          </a:prstGeom>
          <a:noFill/>
        </p:spPr>
        <p:txBody>
          <a:bodyPr wrap="square" rtlCol="0">
            <a:spAutoFit/>
          </a:bodyPr>
          <a:lstStyle/>
          <a:p>
            <a:pPr algn="ctr"/>
            <a:r>
              <a:rPr lang="zh-CN" altLang="en-US" sz="1600" dirty="0">
                <a:solidFill>
                  <a:schemeClr val="accent1"/>
                </a:solidFill>
                <a:latin typeface="+mn-ea"/>
                <a:ea typeface="+mn-ea"/>
              </a:rPr>
              <a:t>这里可以添加主要内容这里可以添加主要内容</a:t>
            </a:r>
          </a:p>
        </p:txBody>
      </p:sp>
      <p:sp>
        <p:nvSpPr>
          <p:cNvPr id="13" name="TextBox 51"/>
          <p:cNvSpPr txBox="1"/>
          <p:nvPr/>
        </p:nvSpPr>
        <p:spPr>
          <a:xfrm>
            <a:off x="5070397" y="4932970"/>
            <a:ext cx="2175737" cy="400110"/>
          </a:xfrm>
          <a:prstGeom prst="rect">
            <a:avLst/>
          </a:prstGeom>
          <a:noFill/>
        </p:spPr>
        <p:txBody>
          <a:bodyPr wrap="square" rtlCol="0">
            <a:spAutoFit/>
          </a:bodyPr>
          <a:lstStyle/>
          <a:p>
            <a:pPr algn="ctr"/>
            <a:r>
              <a:rPr lang="zh-CN" altLang="en-US" sz="2000" dirty="0">
                <a:solidFill>
                  <a:schemeClr val="bg2"/>
                </a:solidFill>
                <a:latin typeface="+mn-ea"/>
                <a:ea typeface="+mn-ea"/>
              </a:rPr>
              <a:t>这里是标题</a:t>
            </a:r>
            <a:endParaRPr lang="en-US" altLang="zh-CN" sz="2000" dirty="0">
              <a:solidFill>
                <a:schemeClr val="bg2"/>
              </a:solidFill>
              <a:latin typeface="+mn-ea"/>
              <a:ea typeface="+mn-ea"/>
            </a:endParaRPr>
          </a:p>
        </p:txBody>
      </p:sp>
      <p:sp>
        <p:nvSpPr>
          <p:cNvPr id="14" name="TextBox 52"/>
          <p:cNvSpPr txBox="1"/>
          <p:nvPr/>
        </p:nvSpPr>
        <p:spPr>
          <a:xfrm>
            <a:off x="4825426" y="5678662"/>
            <a:ext cx="2704576" cy="584775"/>
          </a:xfrm>
          <a:prstGeom prst="rect">
            <a:avLst/>
          </a:prstGeom>
          <a:noFill/>
        </p:spPr>
        <p:txBody>
          <a:bodyPr wrap="square" rtlCol="0">
            <a:spAutoFit/>
          </a:bodyPr>
          <a:lstStyle/>
          <a:p>
            <a:pPr algn="ctr"/>
            <a:r>
              <a:rPr lang="zh-CN" altLang="en-US" sz="1600" dirty="0">
                <a:solidFill>
                  <a:schemeClr val="accent1"/>
                </a:solidFill>
                <a:latin typeface="+mn-ea"/>
                <a:ea typeface="+mn-ea"/>
              </a:rPr>
              <a:t>这里可以添加主要内容这里可以添加主要内容这里可以</a:t>
            </a:r>
          </a:p>
        </p:txBody>
      </p:sp>
      <p:sp>
        <p:nvSpPr>
          <p:cNvPr id="15" name="TextBox 53"/>
          <p:cNvSpPr txBox="1"/>
          <p:nvPr/>
        </p:nvSpPr>
        <p:spPr>
          <a:xfrm>
            <a:off x="8644173" y="4932970"/>
            <a:ext cx="2175737" cy="400110"/>
          </a:xfrm>
          <a:prstGeom prst="rect">
            <a:avLst/>
          </a:prstGeom>
          <a:noFill/>
        </p:spPr>
        <p:txBody>
          <a:bodyPr wrap="square" rtlCol="0">
            <a:spAutoFit/>
          </a:bodyPr>
          <a:lstStyle/>
          <a:p>
            <a:pPr algn="ctr"/>
            <a:r>
              <a:rPr lang="zh-CN" altLang="en-US" sz="2000" dirty="0">
                <a:solidFill>
                  <a:schemeClr val="bg2"/>
                </a:solidFill>
                <a:latin typeface="+mn-ea"/>
                <a:ea typeface="+mn-ea"/>
              </a:rPr>
              <a:t>这里是标题</a:t>
            </a:r>
            <a:endParaRPr lang="en-US" altLang="zh-CN" sz="2000" dirty="0">
              <a:solidFill>
                <a:schemeClr val="bg2"/>
              </a:solidFill>
              <a:latin typeface="+mn-ea"/>
              <a:ea typeface="+mn-ea"/>
            </a:endParaRPr>
          </a:p>
        </p:txBody>
      </p:sp>
      <p:sp>
        <p:nvSpPr>
          <p:cNvPr id="16" name="TextBox 54"/>
          <p:cNvSpPr txBox="1"/>
          <p:nvPr/>
        </p:nvSpPr>
        <p:spPr>
          <a:xfrm>
            <a:off x="8508187" y="5678661"/>
            <a:ext cx="2704576" cy="584775"/>
          </a:xfrm>
          <a:prstGeom prst="rect">
            <a:avLst/>
          </a:prstGeom>
          <a:noFill/>
        </p:spPr>
        <p:txBody>
          <a:bodyPr wrap="square" rtlCol="0">
            <a:spAutoFit/>
          </a:bodyPr>
          <a:lstStyle/>
          <a:p>
            <a:pPr algn="ctr"/>
            <a:r>
              <a:rPr lang="zh-CN" altLang="en-US" sz="1600" dirty="0">
                <a:solidFill>
                  <a:schemeClr val="accent1"/>
                </a:solidFill>
                <a:latin typeface="+mn-ea"/>
                <a:ea typeface="+mn-ea"/>
              </a:rPr>
              <a:t>这里可以添加主要内容这里可以添加主要内容这里可以</a:t>
            </a:r>
          </a:p>
        </p:txBody>
      </p:sp>
    </p:spTree>
  </p:cSld>
  <p:clrMapOvr>
    <a:masterClrMapping/>
  </p:clrMapOvr>
  <mc:AlternateContent xmlns:mc="http://schemas.openxmlformats.org/markup-compatibility/2006" xmlns:p14="http://schemas.microsoft.com/office/powerpoint/2010/main">
    <mc:Choice Requires="p14">
      <p:transition spd="slow" advTm="4886">
        <p14:prism/>
      </p:transition>
    </mc:Choice>
    <mc:Fallback xmlns="">
      <p:transition spd="slow" advTm="48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580"/>
                            </p:stCondLst>
                            <p:childTnLst>
                              <p:par>
                                <p:cTn id="24" presetID="16" presetClass="entr" presetSubtype="37"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childTnLst>
                          </p:cTn>
                        </p:par>
                        <p:par>
                          <p:cTn id="27" fill="hold">
                            <p:stCondLst>
                              <p:cond delay="2080"/>
                            </p:stCondLst>
                            <p:childTnLst>
                              <p:par>
                                <p:cTn id="28" presetID="16" presetClass="entr" presetSubtype="2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par>
                          <p:cTn id="31" fill="hold">
                            <p:stCondLst>
                              <p:cond delay="2580"/>
                            </p:stCondLst>
                            <p:childTnLst>
                              <p:par>
                                <p:cTn id="32" presetID="1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400"/>
                                        <p:tgtEl>
                                          <p:spTgt spid="6"/>
                                        </p:tgtEl>
                                        <p:attrNameLst>
                                          <p:attrName>ppt_y</p:attrName>
                                        </p:attrNameLst>
                                      </p:cBhvr>
                                      <p:tavLst>
                                        <p:tav tm="0">
                                          <p:val>
                                            <p:strVal val="#ppt_y+#ppt_h*1.125000"/>
                                          </p:val>
                                        </p:tav>
                                        <p:tav tm="100000">
                                          <p:val>
                                            <p:strVal val="#ppt_y"/>
                                          </p:val>
                                        </p:tav>
                                      </p:tavLst>
                                    </p:anim>
                                    <p:animEffect transition="in" filter="wipe(up)">
                                      <p:cBhvr>
                                        <p:cTn id="35" dur="400"/>
                                        <p:tgtEl>
                                          <p:spTgt spid="6"/>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400"/>
                                        <p:tgtEl>
                                          <p:spTgt spid="8"/>
                                        </p:tgtEl>
                                        <p:attrNameLst>
                                          <p:attrName>ppt_y</p:attrName>
                                        </p:attrNameLst>
                                      </p:cBhvr>
                                      <p:tavLst>
                                        <p:tav tm="0">
                                          <p:val>
                                            <p:strVal val="#ppt_y+#ppt_h*1.125000"/>
                                          </p:val>
                                        </p:tav>
                                        <p:tav tm="100000">
                                          <p:val>
                                            <p:strVal val="#ppt_y"/>
                                          </p:val>
                                        </p:tav>
                                      </p:tavLst>
                                    </p:anim>
                                    <p:animEffect transition="in" filter="wipe(up)">
                                      <p:cBhvr>
                                        <p:cTn id="39" dur="400"/>
                                        <p:tgtEl>
                                          <p:spTgt spid="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400"/>
                                        <p:tgtEl>
                                          <p:spTgt spid="9"/>
                                        </p:tgtEl>
                                        <p:attrNameLst>
                                          <p:attrName>ppt_y</p:attrName>
                                        </p:attrNameLst>
                                      </p:cBhvr>
                                      <p:tavLst>
                                        <p:tav tm="0">
                                          <p:val>
                                            <p:strVal val="#ppt_y+#ppt_h*1.125000"/>
                                          </p:val>
                                        </p:tav>
                                        <p:tav tm="100000">
                                          <p:val>
                                            <p:strVal val="#ppt_y"/>
                                          </p:val>
                                        </p:tav>
                                      </p:tavLst>
                                    </p:anim>
                                    <p:animEffect transition="in" filter="wipe(up)">
                                      <p:cBhvr>
                                        <p:cTn id="43" dur="400"/>
                                        <p:tgtEl>
                                          <p:spTgt spid="9"/>
                                        </p:tgtEl>
                                      </p:cBhvr>
                                    </p:animEffect>
                                  </p:childTnLst>
                                </p:cTn>
                              </p:par>
                            </p:childTnLst>
                          </p:cTn>
                        </p:par>
                        <p:par>
                          <p:cTn id="44" fill="hold">
                            <p:stCondLst>
                              <p:cond delay="308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90"/>
                                          </p:val>
                                        </p:tav>
                                        <p:tav tm="100000">
                                          <p:val>
                                            <p:fltVal val="0"/>
                                          </p:val>
                                        </p:tav>
                                      </p:tavLst>
                                    </p:anim>
                                    <p:animEffect transition="in" filter="fade">
                                      <p:cBhvr>
                                        <p:cTn id="50" dur="500"/>
                                        <p:tgtEl>
                                          <p:spTgt spid="1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 calcmode="lin" valueType="num">
                                      <p:cBhvr>
                                        <p:cTn id="55" dur="500" fill="hold"/>
                                        <p:tgtEl>
                                          <p:spTgt spid="13"/>
                                        </p:tgtEl>
                                        <p:attrNameLst>
                                          <p:attrName>style.rotation</p:attrName>
                                        </p:attrNameLst>
                                      </p:cBhvr>
                                      <p:tavLst>
                                        <p:tav tm="0">
                                          <p:val>
                                            <p:fltVal val="90"/>
                                          </p:val>
                                        </p:tav>
                                        <p:tav tm="100000">
                                          <p:val>
                                            <p:fltVal val="0"/>
                                          </p:val>
                                        </p:tav>
                                      </p:tavLst>
                                    </p:anim>
                                    <p:animEffect transition="in" filter="fade">
                                      <p:cBhvr>
                                        <p:cTn id="56" dur="500"/>
                                        <p:tgtEl>
                                          <p:spTgt spid="1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 calcmode="lin" valueType="num">
                                      <p:cBhvr>
                                        <p:cTn id="61" dur="500" fill="hold"/>
                                        <p:tgtEl>
                                          <p:spTgt spid="15"/>
                                        </p:tgtEl>
                                        <p:attrNameLst>
                                          <p:attrName>style.rotation</p:attrName>
                                        </p:attrNameLst>
                                      </p:cBhvr>
                                      <p:tavLst>
                                        <p:tav tm="0">
                                          <p:val>
                                            <p:fltVal val="90"/>
                                          </p:val>
                                        </p:tav>
                                        <p:tav tm="100000">
                                          <p:val>
                                            <p:fltVal val="0"/>
                                          </p:val>
                                        </p:tav>
                                      </p:tavLst>
                                    </p:anim>
                                    <p:animEffect transition="in" filter="fade">
                                      <p:cBhvr>
                                        <p:cTn id="62" dur="500"/>
                                        <p:tgtEl>
                                          <p:spTgt spid="15"/>
                                        </p:tgtEl>
                                      </p:cBhvr>
                                    </p:animEffect>
                                  </p:childTnLst>
                                </p:cTn>
                              </p:par>
                            </p:childTnLst>
                          </p:cTn>
                        </p:par>
                        <p:par>
                          <p:cTn id="63" fill="hold">
                            <p:stCondLst>
                              <p:cond delay="358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up)">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6" grpId="0" animBg="1"/>
      <p:bldP spid="7" grpId="0"/>
      <p:bldP spid="8" grpId="0" animBg="1"/>
      <p:bldP spid="9" grpId="0" animBg="1"/>
      <p:bldP spid="10" grpId="0" animBg="1"/>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圆角 27"/>
          <p:cNvSpPr/>
          <p:nvPr/>
        </p:nvSpPr>
        <p:spPr bwMode="auto">
          <a:xfrm>
            <a:off x="2434102" y="1391713"/>
            <a:ext cx="9069509" cy="1418662"/>
          </a:xfrm>
          <a:prstGeom prst="roundRect">
            <a:avLst>
              <a:gd name="adj" fmla="val 50000"/>
            </a:avLst>
          </a:prstGeom>
          <a:solidFill>
            <a:schemeClr val="bg2"/>
          </a:solidFill>
          <a:ln w="9525" cap="flat" cmpd="sng" algn="ctr">
            <a:solidFill>
              <a:schemeClr val="bg2">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矩形: 圆角 30"/>
          <p:cNvSpPr/>
          <p:nvPr/>
        </p:nvSpPr>
        <p:spPr bwMode="auto">
          <a:xfrm>
            <a:off x="2434102" y="2867587"/>
            <a:ext cx="9069509" cy="1418662"/>
          </a:xfrm>
          <a:prstGeom prst="roundRect">
            <a:avLst>
              <a:gd name="adj" fmla="val 50000"/>
            </a:avLst>
          </a:prstGeom>
          <a:solidFill>
            <a:schemeClr val="bg2"/>
          </a:solidFill>
          <a:ln w="9525" cap="flat" cmpd="sng" algn="ctr">
            <a:solidFill>
              <a:schemeClr val="bg2">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矩形: 圆角 31"/>
          <p:cNvSpPr/>
          <p:nvPr/>
        </p:nvSpPr>
        <p:spPr bwMode="auto">
          <a:xfrm>
            <a:off x="2434102" y="4343461"/>
            <a:ext cx="9069509" cy="1418662"/>
          </a:xfrm>
          <a:prstGeom prst="roundRect">
            <a:avLst>
              <a:gd name="adj" fmla="val 50000"/>
            </a:avLst>
          </a:prstGeom>
          <a:solidFill>
            <a:schemeClr val="bg2"/>
          </a:solidFill>
          <a:ln w="9525" cap="flat" cmpd="sng" algn="ctr">
            <a:solidFill>
              <a:schemeClr val="bg2">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加强监管，完善制度建设</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a:xfrm>
            <a:off x="5077333" y="2985613"/>
            <a:ext cx="6154891" cy="1200329"/>
          </a:xfrm>
          <a:prstGeom prst="rect">
            <a:avLst/>
          </a:prstGeom>
          <a:noFill/>
        </p:spPr>
        <p:txBody>
          <a:bodyPr wrap="square" rtlCol="0">
            <a:spAutoFit/>
          </a:bodyPr>
          <a:lstStyle/>
          <a:p>
            <a:pPr algn="just" eaLnBrk="1"/>
            <a:r>
              <a:rPr lang="zh-CN" altLang="en-US" dirty="0">
                <a:solidFill>
                  <a:schemeClr val="accent1"/>
                </a:solidFill>
                <a:latin typeface="+mj-ea"/>
                <a:ea typeface="+mj-ea"/>
              </a:rPr>
              <a:t>党支部书记比一般干部更需要组织和群众的监督，一直以来，我支部扎实开展纪律教育学习月主题教育活动，充分运用廉政党课、专题组织生活、典型教育等方式，加强党员干部宗旨、廉政和民主法制教育，增强反腐倡廉意识。</a:t>
            </a:r>
          </a:p>
        </p:txBody>
      </p:sp>
      <p:sp>
        <p:nvSpPr>
          <p:cNvPr id="15" name="矩形 14"/>
          <p:cNvSpPr/>
          <p:nvPr/>
        </p:nvSpPr>
        <p:spPr>
          <a:xfrm>
            <a:off x="4764505" y="1612205"/>
            <a:ext cx="6412545" cy="923330"/>
          </a:xfrm>
          <a:prstGeom prst="rect">
            <a:avLst/>
          </a:prstGeom>
          <a:noFill/>
        </p:spPr>
        <p:txBody>
          <a:bodyPr wrap="square" rtlCol="0">
            <a:spAutoFit/>
          </a:bodyPr>
          <a:lstStyle/>
          <a:p>
            <a:pPr algn="just" eaLnBrk="1"/>
            <a:r>
              <a:rPr lang="zh-CN" altLang="en-US" dirty="0">
                <a:solidFill>
                  <a:schemeClr val="accent1"/>
                </a:solidFill>
                <a:latin typeface="+mj-ea"/>
                <a:ea typeface="+mj-ea"/>
              </a:rPr>
              <a:t>邓小平同志说过，领导干部一要怕党，二要怕群众。这种“怕”，是指对组织、对群众要有敬畏之心，时刻把自己置于组织和群众的监督之下。</a:t>
            </a:r>
          </a:p>
        </p:txBody>
      </p:sp>
      <p:sp>
        <p:nvSpPr>
          <p:cNvPr id="16" name="矩形 15"/>
          <p:cNvSpPr/>
          <p:nvPr/>
        </p:nvSpPr>
        <p:spPr>
          <a:xfrm>
            <a:off x="4844715" y="4452627"/>
            <a:ext cx="6320589" cy="1200329"/>
          </a:xfrm>
          <a:prstGeom prst="rect">
            <a:avLst/>
          </a:prstGeom>
          <a:noFill/>
        </p:spPr>
        <p:txBody>
          <a:bodyPr wrap="square" rtlCol="0">
            <a:spAutoFit/>
          </a:bodyPr>
          <a:lstStyle/>
          <a:p>
            <a:pPr algn="just" eaLnBrk="1"/>
            <a:r>
              <a:rPr lang="zh-CN" altLang="en-US" dirty="0">
                <a:solidFill>
                  <a:schemeClr val="accent1"/>
                </a:solidFill>
                <a:latin typeface="+mj-ea"/>
                <a:ea typeface="+mj-ea"/>
              </a:rPr>
              <a:t>认真贯彻执行</a:t>
            </a:r>
            <a:r>
              <a:rPr lang="en-US" altLang="zh-CN" dirty="0">
                <a:solidFill>
                  <a:schemeClr val="accent1"/>
                </a:solidFill>
                <a:latin typeface="+mj-ea"/>
                <a:ea typeface="+mj-ea"/>
              </a:rPr>
              <a:t>《</a:t>
            </a:r>
            <a:r>
              <a:rPr lang="zh-CN" altLang="en-US" dirty="0">
                <a:solidFill>
                  <a:schemeClr val="accent1"/>
                </a:solidFill>
                <a:latin typeface="+mj-ea"/>
                <a:ea typeface="+mj-ea"/>
              </a:rPr>
              <a:t>党内监督条例</a:t>
            </a:r>
            <a:r>
              <a:rPr lang="en-US" altLang="zh-CN" dirty="0">
                <a:solidFill>
                  <a:schemeClr val="accent1"/>
                </a:solidFill>
                <a:latin typeface="+mj-ea"/>
                <a:ea typeface="+mj-ea"/>
              </a:rPr>
              <a:t>》</a:t>
            </a:r>
            <a:r>
              <a:rPr lang="zh-CN" altLang="en-US" dirty="0">
                <a:solidFill>
                  <a:schemeClr val="accent1"/>
                </a:solidFill>
                <a:latin typeface="+mj-ea"/>
                <a:ea typeface="+mj-ea"/>
              </a:rPr>
              <a:t>和各项制度，抓好领导干部廉洁自律各项规定的贯彻落实，认真贯彻执行</a:t>
            </a:r>
            <a:r>
              <a:rPr lang="en-US" altLang="zh-CN" dirty="0">
                <a:solidFill>
                  <a:schemeClr val="accent1"/>
                </a:solidFill>
                <a:latin typeface="+mj-ea"/>
                <a:ea typeface="+mj-ea"/>
              </a:rPr>
              <a:t>《</a:t>
            </a:r>
            <a:r>
              <a:rPr lang="zh-CN" altLang="en-US" dirty="0">
                <a:solidFill>
                  <a:schemeClr val="accent1"/>
                </a:solidFill>
                <a:latin typeface="+mj-ea"/>
                <a:ea typeface="+mj-ea"/>
              </a:rPr>
              <a:t>中国共产党党员领导干部廉洁从政若干准则</a:t>
            </a:r>
            <a:r>
              <a:rPr lang="en-US" altLang="zh-CN" dirty="0">
                <a:solidFill>
                  <a:schemeClr val="accent1"/>
                </a:solidFill>
                <a:latin typeface="+mj-ea"/>
                <a:ea typeface="+mj-ea"/>
              </a:rPr>
              <a:t>》</a:t>
            </a:r>
            <a:r>
              <a:rPr lang="zh-CN" altLang="en-US" dirty="0">
                <a:solidFill>
                  <a:schemeClr val="accent1"/>
                </a:solidFill>
                <a:latin typeface="+mj-ea"/>
                <a:ea typeface="+mj-ea"/>
              </a:rPr>
              <a:t>等党内政策、法规，筑牢防腐拒腐“红线”。</a:t>
            </a:r>
          </a:p>
        </p:txBody>
      </p:sp>
      <p:grpSp>
        <p:nvGrpSpPr>
          <p:cNvPr id="27" name="组合 26"/>
          <p:cNvGrpSpPr/>
          <p:nvPr/>
        </p:nvGrpSpPr>
        <p:grpSpPr>
          <a:xfrm>
            <a:off x="-1010653" y="1391713"/>
            <a:ext cx="6087986" cy="6094222"/>
            <a:chOff x="115894" y="1480112"/>
            <a:chExt cx="4343812" cy="4348262"/>
          </a:xfrm>
          <a:solidFill>
            <a:schemeClr val="bg1"/>
          </a:solidFill>
        </p:grpSpPr>
        <p:sp>
          <p:nvSpPr>
            <p:cNvPr id="21" name="Freeform 5"/>
            <p:cNvSpPr>
              <a:spLocks noEditPoints="1"/>
            </p:cNvSpPr>
            <p:nvPr/>
          </p:nvSpPr>
          <p:spPr bwMode="auto">
            <a:xfrm>
              <a:off x="115894" y="1480112"/>
              <a:ext cx="4343812" cy="4348262"/>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grpFill/>
            <a:ln w="57150"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6" name="椭圆 25"/>
            <p:cNvSpPr/>
            <p:nvPr/>
          </p:nvSpPr>
          <p:spPr bwMode="auto">
            <a:xfrm>
              <a:off x="1552425" y="1744318"/>
              <a:ext cx="2634972" cy="2634973"/>
            </a:xfrm>
            <a:prstGeom prst="ellipse">
              <a:avLst/>
            </a:prstGeom>
            <a:solidFill>
              <a:schemeClr val="bg2"/>
            </a:solidFill>
            <a:ln w="571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grpSp>
      <p:sp>
        <p:nvSpPr>
          <p:cNvPr id="22" name="Freeform 6"/>
          <p:cNvSpPr>
            <a:spLocks noEditPoints="1"/>
          </p:cNvSpPr>
          <p:nvPr/>
        </p:nvSpPr>
        <p:spPr bwMode="auto">
          <a:xfrm>
            <a:off x="2120135" y="2318179"/>
            <a:ext cx="1548520" cy="1324764"/>
          </a:xfrm>
          <a:custGeom>
            <a:avLst/>
            <a:gdLst>
              <a:gd name="T0" fmla="*/ 1226 w 1912"/>
              <a:gd name="T1" fmla="*/ 711 h 1635"/>
              <a:gd name="T2" fmla="*/ 1065 w 1912"/>
              <a:gd name="T3" fmla="*/ 711 h 1635"/>
              <a:gd name="T4" fmla="*/ 1025 w 1912"/>
              <a:gd name="T5" fmla="*/ 835 h 1635"/>
              <a:gd name="T6" fmla="*/ 1066 w 1912"/>
              <a:gd name="T7" fmla="*/ 1348 h 1635"/>
              <a:gd name="T8" fmla="*/ 956 w 1912"/>
              <a:gd name="T9" fmla="*/ 1531 h 1635"/>
              <a:gd name="T10" fmla="*/ 855 w 1912"/>
              <a:gd name="T11" fmla="*/ 1348 h 1635"/>
              <a:gd name="T12" fmla="*/ 914 w 1912"/>
              <a:gd name="T13" fmla="*/ 836 h 1635"/>
              <a:gd name="T14" fmla="*/ 872 w 1912"/>
              <a:gd name="T15" fmla="*/ 711 h 1635"/>
              <a:gd name="T16" fmla="*/ 695 w 1912"/>
              <a:gd name="T17" fmla="*/ 711 h 1635"/>
              <a:gd name="T18" fmla="*/ 695 w 1912"/>
              <a:gd name="T19" fmla="*/ 711 h 1635"/>
              <a:gd name="T20" fmla="*/ 402 w 1912"/>
              <a:gd name="T21" fmla="*/ 1017 h 1635"/>
              <a:gd name="T22" fmla="*/ 444 w 1912"/>
              <a:gd name="T23" fmla="*/ 1333 h 1635"/>
              <a:gd name="T24" fmla="*/ 737 w 1912"/>
              <a:gd name="T25" fmla="*/ 1635 h 1635"/>
              <a:gd name="T26" fmla="*/ 1184 w 1912"/>
              <a:gd name="T27" fmla="*/ 1635 h 1635"/>
              <a:gd name="T28" fmla="*/ 1477 w 1912"/>
              <a:gd name="T29" fmla="*/ 1328 h 1635"/>
              <a:gd name="T30" fmla="*/ 1519 w 1912"/>
              <a:gd name="T31" fmla="*/ 1012 h 1635"/>
              <a:gd name="T32" fmla="*/ 1226 w 1912"/>
              <a:gd name="T33" fmla="*/ 711 h 1635"/>
              <a:gd name="T34" fmla="*/ 363 w 1912"/>
              <a:gd name="T35" fmla="*/ 512 h 1635"/>
              <a:gd name="T36" fmla="*/ 550 w 1912"/>
              <a:gd name="T37" fmla="*/ 325 h 1635"/>
              <a:gd name="T38" fmla="*/ 363 w 1912"/>
              <a:gd name="T39" fmla="*/ 139 h 1635"/>
              <a:gd name="T40" fmla="*/ 176 w 1912"/>
              <a:gd name="T41" fmla="*/ 325 h 1635"/>
              <a:gd name="T42" fmla="*/ 363 w 1912"/>
              <a:gd name="T43" fmla="*/ 512 h 1635"/>
              <a:gd name="T44" fmla="*/ 529 w 1912"/>
              <a:gd name="T45" fmla="*/ 571 h 1635"/>
              <a:gd name="T46" fmla="*/ 197 w 1912"/>
              <a:gd name="T47" fmla="*/ 571 h 1635"/>
              <a:gd name="T48" fmla="*/ 197 w 1912"/>
              <a:gd name="T49" fmla="*/ 571 h 1635"/>
              <a:gd name="T50" fmla="*/ 13 w 1912"/>
              <a:gd name="T51" fmla="*/ 762 h 1635"/>
              <a:gd name="T52" fmla="*/ 39 w 1912"/>
              <a:gd name="T53" fmla="*/ 959 h 1635"/>
              <a:gd name="T54" fmla="*/ 223 w 1912"/>
              <a:gd name="T55" fmla="*/ 1146 h 1635"/>
              <a:gd name="T56" fmla="*/ 319 w 1912"/>
              <a:gd name="T57" fmla="*/ 1146 h 1635"/>
              <a:gd name="T58" fmla="*/ 300 w 1912"/>
              <a:gd name="T59" fmla="*/ 1008 h 1635"/>
              <a:gd name="T60" fmla="*/ 300 w 1912"/>
              <a:gd name="T61" fmla="*/ 1008 h 1635"/>
              <a:gd name="T62" fmla="*/ 300 w 1912"/>
              <a:gd name="T63" fmla="*/ 1007 h 1635"/>
              <a:gd name="T64" fmla="*/ 385 w 1912"/>
              <a:gd name="T65" fmla="*/ 747 h 1635"/>
              <a:gd name="T66" fmla="*/ 513 w 1912"/>
              <a:gd name="T67" fmla="*/ 653 h 1635"/>
              <a:gd name="T68" fmla="*/ 644 w 1912"/>
              <a:gd name="T69" fmla="*/ 610 h 1635"/>
              <a:gd name="T70" fmla="*/ 529 w 1912"/>
              <a:gd name="T71" fmla="*/ 571 h 1635"/>
              <a:gd name="T72" fmla="*/ 1549 w 1912"/>
              <a:gd name="T73" fmla="*/ 512 h 1635"/>
              <a:gd name="T74" fmla="*/ 1736 w 1912"/>
              <a:gd name="T75" fmla="*/ 325 h 1635"/>
              <a:gd name="T76" fmla="*/ 1549 w 1912"/>
              <a:gd name="T77" fmla="*/ 139 h 1635"/>
              <a:gd name="T78" fmla="*/ 1363 w 1912"/>
              <a:gd name="T79" fmla="*/ 325 h 1635"/>
              <a:gd name="T80" fmla="*/ 1549 w 1912"/>
              <a:gd name="T81" fmla="*/ 512 h 1635"/>
              <a:gd name="T82" fmla="*/ 1715 w 1912"/>
              <a:gd name="T83" fmla="*/ 571 h 1635"/>
              <a:gd name="T84" fmla="*/ 1383 w 1912"/>
              <a:gd name="T85" fmla="*/ 571 h 1635"/>
              <a:gd name="T86" fmla="*/ 1383 w 1912"/>
              <a:gd name="T87" fmla="*/ 571 h 1635"/>
              <a:gd name="T88" fmla="*/ 1270 w 1912"/>
              <a:gd name="T89" fmla="*/ 609 h 1635"/>
              <a:gd name="T90" fmla="*/ 1409 w 1912"/>
              <a:gd name="T91" fmla="*/ 653 h 1635"/>
              <a:gd name="T92" fmla="*/ 1538 w 1912"/>
              <a:gd name="T93" fmla="*/ 748 h 1635"/>
              <a:gd name="T94" fmla="*/ 1620 w 1912"/>
              <a:gd name="T95" fmla="*/ 1003 h 1635"/>
              <a:gd name="T96" fmla="*/ 1620 w 1912"/>
              <a:gd name="T97" fmla="*/ 1003 h 1635"/>
              <a:gd name="T98" fmla="*/ 1620 w 1912"/>
              <a:gd name="T99" fmla="*/ 1004 h 1635"/>
              <a:gd name="T100" fmla="*/ 1601 w 1912"/>
              <a:gd name="T101" fmla="*/ 1146 h 1635"/>
              <a:gd name="T102" fmla="*/ 1689 w 1912"/>
              <a:gd name="T103" fmla="*/ 1146 h 1635"/>
              <a:gd name="T104" fmla="*/ 1873 w 1912"/>
              <a:gd name="T105" fmla="*/ 956 h 1635"/>
              <a:gd name="T106" fmla="*/ 1899 w 1912"/>
              <a:gd name="T107" fmla="*/ 759 h 1635"/>
              <a:gd name="T108" fmla="*/ 1715 w 1912"/>
              <a:gd name="T109" fmla="*/ 571 h 1635"/>
              <a:gd name="T110" fmla="*/ 1258 w 1912"/>
              <a:gd name="T111" fmla="*/ 306 h 1635"/>
              <a:gd name="T112" fmla="*/ 960 w 1912"/>
              <a:gd name="T113" fmla="*/ 613 h 1635"/>
              <a:gd name="T114" fmla="*/ 662 w 1912"/>
              <a:gd name="T115" fmla="*/ 306 h 1635"/>
              <a:gd name="T116" fmla="*/ 960 w 1912"/>
              <a:gd name="T117" fmla="*/ 0 h 1635"/>
              <a:gd name="T118" fmla="*/ 1258 w 1912"/>
              <a:gd name="T119" fmla="*/ 306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1635">
                <a:moveTo>
                  <a:pt x="1226" y="711"/>
                </a:moveTo>
                <a:lnTo>
                  <a:pt x="1065" y="711"/>
                </a:lnTo>
                <a:cubicBezTo>
                  <a:pt x="1066" y="727"/>
                  <a:pt x="1068" y="803"/>
                  <a:pt x="1025" y="835"/>
                </a:cubicBezTo>
                <a:cubicBezTo>
                  <a:pt x="1025" y="835"/>
                  <a:pt x="1095" y="1223"/>
                  <a:pt x="1066" y="1348"/>
                </a:cubicBezTo>
                <a:cubicBezTo>
                  <a:pt x="1053" y="1400"/>
                  <a:pt x="1009" y="1532"/>
                  <a:pt x="956" y="1531"/>
                </a:cubicBezTo>
                <a:cubicBezTo>
                  <a:pt x="905" y="1530"/>
                  <a:pt x="865" y="1399"/>
                  <a:pt x="855" y="1348"/>
                </a:cubicBezTo>
                <a:cubicBezTo>
                  <a:pt x="830" y="1222"/>
                  <a:pt x="914" y="836"/>
                  <a:pt x="914" y="836"/>
                </a:cubicBezTo>
                <a:cubicBezTo>
                  <a:pt x="901" y="831"/>
                  <a:pt x="878" y="808"/>
                  <a:pt x="872" y="711"/>
                </a:cubicBezTo>
                <a:lnTo>
                  <a:pt x="695" y="711"/>
                </a:lnTo>
                <a:lnTo>
                  <a:pt x="695" y="711"/>
                </a:lnTo>
                <a:cubicBezTo>
                  <a:pt x="533" y="711"/>
                  <a:pt x="382" y="849"/>
                  <a:pt x="402" y="1017"/>
                </a:cubicBezTo>
                <a:lnTo>
                  <a:pt x="444" y="1333"/>
                </a:lnTo>
                <a:cubicBezTo>
                  <a:pt x="476" y="1500"/>
                  <a:pt x="575" y="1635"/>
                  <a:pt x="737" y="1635"/>
                </a:cubicBezTo>
                <a:lnTo>
                  <a:pt x="1184" y="1635"/>
                </a:lnTo>
                <a:cubicBezTo>
                  <a:pt x="1345" y="1635"/>
                  <a:pt x="1445" y="1496"/>
                  <a:pt x="1477" y="1328"/>
                </a:cubicBezTo>
                <a:lnTo>
                  <a:pt x="1519" y="1012"/>
                </a:lnTo>
                <a:cubicBezTo>
                  <a:pt x="1540" y="847"/>
                  <a:pt x="1387" y="711"/>
                  <a:pt x="1226" y="711"/>
                </a:cubicBezTo>
                <a:close/>
                <a:moveTo>
                  <a:pt x="363" y="512"/>
                </a:moveTo>
                <a:cubicBezTo>
                  <a:pt x="466" y="512"/>
                  <a:pt x="550" y="429"/>
                  <a:pt x="550" y="325"/>
                </a:cubicBezTo>
                <a:cubicBezTo>
                  <a:pt x="550" y="222"/>
                  <a:pt x="466" y="139"/>
                  <a:pt x="363" y="139"/>
                </a:cubicBezTo>
                <a:cubicBezTo>
                  <a:pt x="260" y="139"/>
                  <a:pt x="176" y="222"/>
                  <a:pt x="176" y="325"/>
                </a:cubicBezTo>
                <a:cubicBezTo>
                  <a:pt x="176" y="429"/>
                  <a:pt x="260" y="512"/>
                  <a:pt x="363" y="512"/>
                </a:cubicBezTo>
                <a:close/>
                <a:moveTo>
                  <a:pt x="529" y="571"/>
                </a:moveTo>
                <a:lnTo>
                  <a:pt x="197" y="571"/>
                </a:lnTo>
                <a:lnTo>
                  <a:pt x="197" y="571"/>
                </a:lnTo>
                <a:cubicBezTo>
                  <a:pt x="95" y="571"/>
                  <a:pt x="0" y="657"/>
                  <a:pt x="13" y="762"/>
                </a:cubicBezTo>
                <a:lnTo>
                  <a:pt x="39" y="959"/>
                </a:lnTo>
                <a:cubicBezTo>
                  <a:pt x="60" y="1063"/>
                  <a:pt x="122" y="1146"/>
                  <a:pt x="223" y="1146"/>
                </a:cubicBezTo>
                <a:lnTo>
                  <a:pt x="319" y="1146"/>
                </a:lnTo>
                <a:lnTo>
                  <a:pt x="300" y="1008"/>
                </a:lnTo>
                <a:lnTo>
                  <a:pt x="300" y="1008"/>
                </a:lnTo>
                <a:lnTo>
                  <a:pt x="300" y="1007"/>
                </a:lnTo>
                <a:cubicBezTo>
                  <a:pt x="289" y="913"/>
                  <a:pt x="319" y="821"/>
                  <a:pt x="385" y="747"/>
                </a:cubicBezTo>
                <a:cubicBezTo>
                  <a:pt x="420" y="707"/>
                  <a:pt x="464" y="675"/>
                  <a:pt x="513" y="653"/>
                </a:cubicBezTo>
                <a:cubicBezTo>
                  <a:pt x="554" y="631"/>
                  <a:pt x="599" y="616"/>
                  <a:pt x="644" y="610"/>
                </a:cubicBezTo>
                <a:cubicBezTo>
                  <a:pt x="612" y="586"/>
                  <a:pt x="571" y="571"/>
                  <a:pt x="529" y="571"/>
                </a:cubicBezTo>
                <a:close/>
                <a:moveTo>
                  <a:pt x="1549" y="512"/>
                </a:moveTo>
                <a:cubicBezTo>
                  <a:pt x="1653" y="512"/>
                  <a:pt x="1736" y="429"/>
                  <a:pt x="1736" y="325"/>
                </a:cubicBezTo>
                <a:cubicBezTo>
                  <a:pt x="1736" y="222"/>
                  <a:pt x="1653" y="139"/>
                  <a:pt x="1549" y="139"/>
                </a:cubicBezTo>
                <a:cubicBezTo>
                  <a:pt x="1446" y="139"/>
                  <a:pt x="1363" y="222"/>
                  <a:pt x="1363" y="325"/>
                </a:cubicBezTo>
                <a:cubicBezTo>
                  <a:pt x="1363" y="429"/>
                  <a:pt x="1446" y="512"/>
                  <a:pt x="1549" y="512"/>
                </a:cubicBezTo>
                <a:close/>
                <a:moveTo>
                  <a:pt x="1715" y="571"/>
                </a:moveTo>
                <a:lnTo>
                  <a:pt x="1383" y="571"/>
                </a:lnTo>
                <a:lnTo>
                  <a:pt x="1383" y="571"/>
                </a:lnTo>
                <a:cubicBezTo>
                  <a:pt x="1342" y="571"/>
                  <a:pt x="1302" y="585"/>
                  <a:pt x="1270" y="609"/>
                </a:cubicBezTo>
                <a:cubicBezTo>
                  <a:pt x="1319" y="615"/>
                  <a:pt x="1366" y="630"/>
                  <a:pt x="1409" y="653"/>
                </a:cubicBezTo>
                <a:cubicBezTo>
                  <a:pt x="1459" y="675"/>
                  <a:pt x="1503" y="708"/>
                  <a:pt x="1538" y="748"/>
                </a:cubicBezTo>
                <a:cubicBezTo>
                  <a:pt x="1603" y="821"/>
                  <a:pt x="1632" y="911"/>
                  <a:pt x="1620" y="1003"/>
                </a:cubicBezTo>
                <a:lnTo>
                  <a:pt x="1620" y="1003"/>
                </a:lnTo>
                <a:lnTo>
                  <a:pt x="1620" y="1004"/>
                </a:lnTo>
                <a:lnTo>
                  <a:pt x="1601" y="1146"/>
                </a:lnTo>
                <a:lnTo>
                  <a:pt x="1689" y="1146"/>
                </a:lnTo>
                <a:cubicBezTo>
                  <a:pt x="1791" y="1146"/>
                  <a:pt x="1853" y="1060"/>
                  <a:pt x="1873" y="956"/>
                </a:cubicBezTo>
                <a:lnTo>
                  <a:pt x="1899" y="759"/>
                </a:lnTo>
                <a:cubicBezTo>
                  <a:pt x="1912" y="656"/>
                  <a:pt x="1817" y="571"/>
                  <a:pt x="1715" y="571"/>
                </a:cubicBezTo>
                <a:close/>
                <a:moveTo>
                  <a:pt x="1258" y="306"/>
                </a:moveTo>
                <a:cubicBezTo>
                  <a:pt x="1258" y="476"/>
                  <a:pt x="1125" y="613"/>
                  <a:pt x="960" y="613"/>
                </a:cubicBezTo>
                <a:cubicBezTo>
                  <a:pt x="796" y="613"/>
                  <a:pt x="662" y="476"/>
                  <a:pt x="662" y="306"/>
                </a:cubicBezTo>
                <a:cubicBezTo>
                  <a:pt x="662" y="137"/>
                  <a:pt x="796" y="0"/>
                  <a:pt x="960" y="0"/>
                </a:cubicBezTo>
                <a:cubicBezTo>
                  <a:pt x="1125" y="0"/>
                  <a:pt x="1258" y="137"/>
                  <a:pt x="1258" y="30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TextBox 3"/>
          <p:cNvSpPr txBox="1"/>
          <p:nvPr/>
        </p:nvSpPr>
        <p:spPr>
          <a:xfrm>
            <a:off x="1756643" y="3700155"/>
            <a:ext cx="2304256" cy="707886"/>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4000" dirty="0">
                <a:solidFill>
                  <a:schemeClr val="tx1"/>
                </a:solidFill>
                <a:latin typeface="+mn-lt"/>
                <a:ea typeface="+mn-ea"/>
                <a:cs typeface="+mn-ea"/>
                <a:sym typeface="+mn-lt"/>
              </a:rPr>
              <a:t>加强监管</a:t>
            </a:r>
          </a:p>
        </p:txBody>
      </p:sp>
      <p:sp>
        <p:nvSpPr>
          <p:cNvPr id="23" name="矩形 22"/>
          <p:cNvSpPr/>
          <p:nvPr/>
        </p:nvSpPr>
        <p:spPr>
          <a:xfrm>
            <a:off x="1371105" y="4375379"/>
            <a:ext cx="2972724" cy="461665"/>
          </a:xfrm>
          <a:prstGeom prst="rect">
            <a:avLst/>
          </a:prstGeom>
          <a:noFill/>
        </p:spPr>
        <p:txBody>
          <a:bodyPr wrap="square" rtlCol="0">
            <a:spAutoFit/>
          </a:bodyPr>
          <a:lstStyle/>
          <a:p>
            <a:pPr algn="ctr" eaLnBrk="1"/>
            <a:r>
              <a:rPr lang="zh-CN" altLang="en-US" sz="2400" dirty="0">
                <a:latin typeface="+mj-ea"/>
                <a:ea typeface="+mj-ea"/>
              </a:rPr>
              <a:t>制度建设永远在路上</a:t>
            </a:r>
            <a:endParaRPr lang="en-US" altLang="zh-CN" sz="2400"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advTm="7361">
        <p14:prism/>
      </p:transition>
    </mc:Choice>
    <mc:Fallback xmlns="">
      <p:transition spd="slow" advTm="73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99"/>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par>
                          <p:cTn id="29" fill="hold">
                            <p:stCondLst>
                              <p:cond delay="2699"/>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3199"/>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19"/>
                                        </p:tgtEl>
                                        <p:attrNameLst>
                                          <p:attrName>style.visibility</p:attrName>
                                        </p:attrNameLst>
                                      </p:cBhvr>
                                      <p:to>
                                        <p:strVal val="visible"/>
                                      </p:to>
                                    </p:set>
                                    <p:anim by="(-#ppt_w*2)" calcmode="lin" valueType="num">
                                      <p:cBhvr rctx="PPT">
                                        <p:cTn id="38" dur="300" autoRev="1" fill="hold">
                                          <p:stCondLst>
                                            <p:cond delay="0"/>
                                          </p:stCondLst>
                                        </p:cTn>
                                        <p:tgtEl>
                                          <p:spTgt spid="19"/>
                                        </p:tgtEl>
                                        <p:attrNameLst>
                                          <p:attrName>ppt_w</p:attrName>
                                        </p:attrNameLst>
                                      </p:cBhvr>
                                    </p:anim>
                                    <p:anim by="(#ppt_w*0.50)" calcmode="lin" valueType="num">
                                      <p:cBhvr>
                                        <p:cTn id="39" dur="300" decel="50000" autoRev="1" fill="hold">
                                          <p:stCondLst>
                                            <p:cond delay="0"/>
                                          </p:stCondLst>
                                        </p:cTn>
                                        <p:tgtEl>
                                          <p:spTgt spid="19"/>
                                        </p:tgtEl>
                                        <p:attrNameLst>
                                          <p:attrName>ppt_x</p:attrName>
                                        </p:attrNameLst>
                                      </p:cBhvr>
                                    </p:anim>
                                    <p:anim from="(-#ppt_h/2)" to="(#ppt_y)" calcmode="lin" valueType="num">
                                      <p:cBhvr>
                                        <p:cTn id="40" dur="600" fill="hold">
                                          <p:stCondLst>
                                            <p:cond delay="0"/>
                                          </p:stCondLst>
                                        </p:cTn>
                                        <p:tgtEl>
                                          <p:spTgt spid="19"/>
                                        </p:tgtEl>
                                        <p:attrNameLst>
                                          <p:attrName>ppt_y</p:attrName>
                                        </p:attrNameLst>
                                      </p:cBhvr>
                                    </p:anim>
                                    <p:animRot by="21600000">
                                      <p:cBhvr>
                                        <p:cTn id="41" dur="600" fill="hold">
                                          <p:stCondLst>
                                            <p:cond delay="0"/>
                                          </p:stCondLst>
                                        </p:cTn>
                                        <p:tgtEl>
                                          <p:spTgt spid="19"/>
                                        </p:tgtEl>
                                        <p:attrNameLst>
                                          <p:attrName>r</p:attrName>
                                        </p:attrNameLst>
                                      </p:cBhvr>
                                    </p:animRot>
                                  </p:childTnLst>
                                </p:cTn>
                              </p:par>
                            </p:childTnLst>
                          </p:cTn>
                        </p:par>
                        <p:par>
                          <p:cTn id="42" fill="hold">
                            <p:stCondLst>
                              <p:cond delay="398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par>
                          <p:cTn id="46" fill="hold">
                            <p:stCondLst>
                              <p:cond delay="448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grpId="0" nodeType="withEffect">
                                  <p:stCondLst>
                                    <p:cond delay="10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498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20" grpId="0"/>
      <p:bldP spid="37" grpId="0" animBg="1"/>
      <p:bldP spid="38" grpId="0" animBg="1"/>
      <p:bldP spid="8" grpId="0"/>
      <p:bldP spid="15" grpId="0"/>
      <p:bldP spid="16" grpId="0"/>
      <p:bldP spid="22" grpId="0" animBg="1"/>
      <p:bldP spid="19"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925" r="1692" b="2930"/>
          <a:stretch>
            <a:fillRect/>
          </a:stretch>
        </p:blipFill>
        <p:spPr>
          <a:xfrm>
            <a:off x="9301" y="4440004"/>
            <a:ext cx="12187461" cy="2417996"/>
          </a:xfrm>
          <a:prstGeom prst="rect">
            <a:avLst/>
          </a:prstGeom>
        </p:spPr>
      </p:pic>
      <p:sp>
        <p:nvSpPr>
          <p:cNvPr id="26" name="Freeform 6"/>
          <p:cNvSpPr>
            <a:spLocks noEditPoints="1"/>
          </p:cNvSpPr>
          <p:nvPr/>
        </p:nvSpPr>
        <p:spPr bwMode="auto">
          <a:xfrm>
            <a:off x="4575426" y="750627"/>
            <a:ext cx="3242158" cy="2316702"/>
          </a:xfrm>
          <a:custGeom>
            <a:avLst/>
            <a:gdLst>
              <a:gd name="T0" fmla="*/ 2442 w 3542"/>
              <a:gd name="T1" fmla="*/ 24 h 2514"/>
              <a:gd name="T2" fmla="*/ 1405 w 3542"/>
              <a:gd name="T3" fmla="*/ 6 h 2514"/>
              <a:gd name="T4" fmla="*/ 951 w 3542"/>
              <a:gd name="T5" fmla="*/ 70 h 2514"/>
              <a:gd name="T6" fmla="*/ 1009 w 3542"/>
              <a:gd name="T7" fmla="*/ 60 h 2514"/>
              <a:gd name="T8" fmla="*/ 1484 w 3542"/>
              <a:gd name="T9" fmla="*/ 85 h 2514"/>
              <a:gd name="T10" fmla="*/ 1892 w 3542"/>
              <a:gd name="T11" fmla="*/ 189 h 2514"/>
              <a:gd name="T12" fmla="*/ 2201 w 3542"/>
              <a:gd name="T13" fmla="*/ 258 h 2514"/>
              <a:gd name="T14" fmla="*/ 2544 w 3542"/>
              <a:gd name="T15" fmla="*/ 246 h 2514"/>
              <a:gd name="T16" fmla="*/ 2442 w 3542"/>
              <a:gd name="T17" fmla="*/ 24 h 2514"/>
              <a:gd name="T18" fmla="*/ 247 w 3542"/>
              <a:gd name="T19" fmla="*/ 353 h 2514"/>
              <a:gd name="T20" fmla="*/ 1065 w 3542"/>
              <a:gd name="T21" fmla="*/ 103 h 2514"/>
              <a:gd name="T22" fmla="*/ 1954 w 3542"/>
              <a:gd name="T23" fmla="*/ 324 h 2514"/>
              <a:gd name="T24" fmla="*/ 2781 w 3542"/>
              <a:gd name="T25" fmla="*/ 544 h 2514"/>
              <a:gd name="T26" fmla="*/ 3006 w 3542"/>
              <a:gd name="T27" fmla="*/ 522 h 2514"/>
              <a:gd name="T28" fmla="*/ 3044 w 3542"/>
              <a:gd name="T29" fmla="*/ 819 h 2514"/>
              <a:gd name="T30" fmla="*/ 3542 w 3542"/>
              <a:gd name="T31" fmla="*/ 1501 h 2514"/>
              <a:gd name="T32" fmla="*/ 3274 w 3542"/>
              <a:gd name="T33" fmla="*/ 1748 h 2514"/>
              <a:gd name="T34" fmla="*/ 2380 w 3542"/>
              <a:gd name="T35" fmla="*/ 2040 h 2514"/>
              <a:gd name="T36" fmla="*/ 2380 w 3542"/>
              <a:gd name="T37" fmla="*/ 2040 h 2514"/>
              <a:gd name="T38" fmla="*/ 2302 w 3542"/>
              <a:gd name="T39" fmla="*/ 2038 h 2514"/>
              <a:gd name="T40" fmla="*/ 2170 w 3542"/>
              <a:gd name="T41" fmla="*/ 2035 h 2514"/>
              <a:gd name="T42" fmla="*/ 1172 w 3542"/>
              <a:gd name="T43" fmla="*/ 2267 h 2514"/>
              <a:gd name="T44" fmla="*/ 843 w 3542"/>
              <a:gd name="T45" fmla="*/ 2499 h 2514"/>
              <a:gd name="T46" fmla="*/ 809 w 3542"/>
              <a:gd name="T47" fmla="*/ 2377 h 2514"/>
              <a:gd name="T48" fmla="*/ 809 w 3542"/>
              <a:gd name="T49" fmla="*/ 2377 h 2514"/>
              <a:gd name="T50" fmla="*/ 802 w 3542"/>
              <a:gd name="T51" fmla="*/ 2353 h 2514"/>
              <a:gd name="T52" fmla="*/ 791 w 3542"/>
              <a:gd name="T53" fmla="*/ 2313 h 2514"/>
              <a:gd name="T54" fmla="*/ 791 w 3542"/>
              <a:gd name="T55" fmla="*/ 2312 h 2514"/>
              <a:gd name="T56" fmla="*/ 247 w 3542"/>
              <a:gd name="T57" fmla="*/ 353 h 2514"/>
              <a:gd name="T58" fmla="*/ 2763 w 3542"/>
              <a:gd name="T59" fmla="*/ 184 h 2514"/>
              <a:gd name="T60" fmla="*/ 2200 w 3542"/>
              <a:gd name="T61" fmla="*/ 273 h 2514"/>
              <a:gd name="T62" fmla="*/ 1547 w 3542"/>
              <a:gd name="T63" fmla="*/ 114 h 2514"/>
              <a:gd name="T64" fmla="*/ 1971 w 3542"/>
              <a:gd name="T65" fmla="*/ 273 h 2514"/>
              <a:gd name="T66" fmla="*/ 2796 w 3542"/>
              <a:gd name="T67" fmla="*/ 490 h 2514"/>
              <a:gd name="T68" fmla="*/ 2774 w 3542"/>
              <a:gd name="T69" fmla="*/ 315 h 2514"/>
              <a:gd name="T70" fmla="*/ 2763 w 3542"/>
              <a:gd name="T71" fmla="*/ 184 h 2514"/>
              <a:gd name="T72" fmla="*/ 221 w 3542"/>
              <a:gd name="T73" fmla="*/ 434 h 2514"/>
              <a:gd name="T74" fmla="*/ 39 w 3542"/>
              <a:gd name="T75" fmla="*/ 607 h 2514"/>
              <a:gd name="T76" fmla="*/ 736 w 3542"/>
              <a:gd name="T77" fmla="*/ 2289 h 2514"/>
              <a:gd name="T78" fmla="*/ 221 w 3542"/>
              <a:gd name="T79" fmla="*/ 434 h 2514"/>
              <a:gd name="T80" fmla="*/ 95 w 3542"/>
              <a:gd name="T81" fmla="*/ 777 h 2514"/>
              <a:gd name="T82" fmla="*/ 0 w 3542"/>
              <a:gd name="T83" fmla="*/ 944 h 2514"/>
              <a:gd name="T84" fmla="*/ 786 w 3542"/>
              <a:gd name="T85" fmla="*/ 2514 h 2514"/>
              <a:gd name="T86" fmla="*/ 797 w 3542"/>
              <a:gd name="T87" fmla="*/ 2503 h 2514"/>
              <a:gd name="T88" fmla="*/ 811 w 3542"/>
              <a:gd name="T89" fmla="*/ 2488 h 2514"/>
              <a:gd name="T90" fmla="*/ 749 w 3542"/>
              <a:gd name="T91" fmla="*/ 2354 h 2514"/>
              <a:gd name="T92" fmla="*/ 749 w 3542"/>
              <a:gd name="T93" fmla="*/ 2354 h 2514"/>
              <a:gd name="T94" fmla="*/ 95 w 3542"/>
              <a:gd name="T95" fmla="*/ 777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2" h="2514">
                <a:moveTo>
                  <a:pt x="2442" y="24"/>
                </a:moveTo>
                <a:cubicBezTo>
                  <a:pt x="2322" y="151"/>
                  <a:pt x="1650" y="14"/>
                  <a:pt x="1405" y="6"/>
                </a:cubicBezTo>
                <a:cubicBezTo>
                  <a:pt x="1238" y="0"/>
                  <a:pt x="1087" y="25"/>
                  <a:pt x="951" y="70"/>
                </a:cubicBezTo>
                <a:cubicBezTo>
                  <a:pt x="970" y="66"/>
                  <a:pt x="990" y="63"/>
                  <a:pt x="1009" y="60"/>
                </a:cubicBezTo>
                <a:cubicBezTo>
                  <a:pt x="1164" y="35"/>
                  <a:pt x="1331" y="55"/>
                  <a:pt x="1484" y="85"/>
                </a:cubicBezTo>
                <a:cubicBezTo>
                  <a:pt x="1621" y="113"/>
                  <a:pt x="1756" y="151"/>
                  <a:pt x="1892" y="189"/>
                </a:cubicBezTo>
                <a:cubicBezTo>
                  <a:pt x="1989" y="216"/>
                  <a:pt x="2102" y="250"/>
                  <a:pt x="2201" y="258"/>
                </a:cubicBezTo>
                <a:cubicBezTo>
                  <a:pt x="2311" y="267"/>
                  <a:pt x="2430" y="268"/>
                  <a:pt x="2544" y="246"/>
                </a:cubicBezTo>
                <a:cubicBezTo>
                  <a:pt x="2501" y="163"/>
                  <a:pt x="2465" y="87"/>
                  <a:pt x="2442" y="24"/>
                </a:cubicBezTo>
                <a:close/>
                <a:moveTo>
                  <a:pt x="247" y="353"/>
                </a:moveTo>
                <a:cubicBezTo>
                  <a:pt x="332" y="289"/>
                  <a:pt x="618" y="103"/>
                  <a:pt x="1065" y="103"/>
                </a:cubicBezTo>
                <a:cubicBezTo>
                  <a:pt x="1349" y="103"/>
                  <a:pt x="1648" y="177"/>
                  <a:pt x="1954" y="324"/>
                </a:cubicBezTo>
                <a:cubicBezTo>
                  <a:pt x="2258" y="470"/>
                  <a:pt x="2536" y="544"/>
                  <a:pt x="2781" y="544"/>
                </a:cubicBezTo>
                <a:cubicBezTo>
                  <a:pt x="2859" y="544"/>
                  <a:pt x="2935" y="537"/>
                  <a:pt x="3006" y="522"/>
                </a:cubicBezTo>
                <a:cubicBezTo>
                  <a:pt x="3004" y="589"/>
                  <a:pt x="3009" y="694"/>
                  <a:pt x="3044" y="819"/>
                </a:cubicBezTo>
                <a:cubicBezTo>
                  <a:pt x="3095" y="1004"/>
                  <a:pt x="3223" y="1268"/>
                  <a:pt x="3542" y="1501"/>
                </a:cubicBezTo>
                <a:cubicBezTo>
                  <a:pt x="3495" y="1557"/>
                  <a:pt x="3405" y="1653"/>
                  <a:pt x="3274" y="1748"/>
                </a:cubicBezTo>
                <a:cubicBezTo>
                  <a:pt x="3091" y="1881"/>
                  <a:pt x="2787" y="2040"/>
                  <a:pt x="2380" y="2040"/>
                </a:cubicBezTo>
                <a:lnTo>
                  <a:pt x="2380" y="2040"/>
                </a:lnTo>
                <a:cubicBezTo>
                  <a:pt x="2354" y="2040"/>
                  <a:pt x="2328" y="2040"/>
                  <a:pt x="2302" y="2038"/>
                </a:cubicBezTo>
                <a:cubicBezTo>
                  <a:pt x="2258" y="2036"/>
                  <a:pt x="2213" y="2035"/>
                  <a:pt x="2170" y="2035"/>
                </a:cubicBezTo>
                <a:cubicBezTo>
                  <a:pt x="1797" y="2035"/>
                  <a:pt x="1462" y="2113"/>
                  <a:pt x="1172" y="2267"/>
                </a:cubicBezTo>
                <a:cubicBezTo>
                  <a:pt x="1014" y="2352"/>
                  <a:pt x="905" y="2441"/>
                  <a:pt x="843" y="2499"/>
                </a:cubicBezTo>
                <a:lnTo>
                  <a:pt x="809" y="2377"/>
                </a:lnTo>
                <a:lnTo>
                  <a:pt x="809" y="2377"/>
                </a:lnTo>
                <a:lnTo>
                  <a:pt x="802" y="2353"/>
                </a:lnTo>
                <a:lnTo>
                  <a:pt x="791" y="2313"/>
                </a:lnTo>
                <a:lnTo>
                  <a:pt x="791" y="2312"/>
                </a:lnTo>
                <a:lnTo>
                  <a:pt x="247" y="353"/>
                </a:lnTo>
                <a:close/>
                <a:moveTo>
                  <a:pt x="2763" y="184"/>
                </a:moveTo>
                <a:cubicBezTo>
                  <a:pt x="2596" y="277"/>
                  <a:pt x="2392" y="289"/>
                  <a:pt x="2200" y="273"/>
                </a:cubicBezTo>
                <a:cubicBezTo>
                  <a:pt x="2056" y="261"/>
                  <a:pt x="1808" y="172"/>
                  <a:pt x="1547" y="114"/>
                </a:cubicBezTo>
                <a:cubicBezTo>
                  <a:pt x="1680" y="150"/>
                  <a:pt x="1821" y="201"/>
                  <a:pt x="1971" y="273"/>
                </a:cubicBezTo>
                <a:cubicBezTo>
                  <a:pt x="2310" y="436"/>
                  <a:pt x="2581" y="492"/>
                  <a:pt x="2796" y="490"/>
                </a:cubicBezTo>
                <a:cubicBezTo>
                  <a:pt x="2786" y="435"/>
                  <a:pt x="2779" y="377"/>
                  <a:pt x="2774" y="315"/>
                </a:cubicBezTo>
                <a:lnTo>
                  <a:pt x="2763" y="184"/>
                </a:lnTo>
                <a:close/>
                <a:moveTo>
                  <a:pt x="221" y="434"/>
                </a:moveTo>
                <a:cubicBezTo>
                  <a:pt x="128" y="509"/>
                  <a:pt x="66" y="575"/>
                  <a:pt x="39" y="607"/>
                </a:cubicBezTo>
                <a:lnTo>
                  <a:pt x="736" y="2289"/>
                </a:lnTo>
                <a:lnTo>
                  <a:pt x="221" y="434"/>
                </a:lnTo>
                <a:close/>
                <a:moveTo>
                  <a:pt x="95" y="777"/>
                </a:moveTo>
                <a:cubicBezTo>
                  <a:pt x="31" y="876"/>
                  <a:pt x="0" y="944"/>
                  <a:pt x="0" y="944"/>
                </a:cubicBezTo>
                <a:lnTo>
                  <a:pt x="786" y="2514"/>
                </a:lnTo>
                <a:cubicBezTo>
                  <a:pt x="786" y="2514"/>
                  <a:pt x="790" y="2510"/>
                  <a:pt x="797" y="2503"/>
                </a:cubicBezTo>
                <a:lnTo>
                  <a:pt x="811" y="2488"/>
                </a:lnTo>
                <a:lnTo>
                  <a:pt x="749" y="2354"/>
                </a:lnTo>
                <a:lnTo>
                  <a:pt x="749" y="2354"/>
                </a:lnTo>
                <a:lnTo>
                  <a:pt x="95" y="777"/>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5" name="文本框 34"/>
          <p:cNvSpPr txBox="1"/>
          <p:nvPr/>
        </p:nvSpPr>
        <p:spPr>
          <a:xfrm>
            <a:off x="1769872" y="3424340"/>
            <a:ext cx="8657018" cy="1200329"/>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sz="7200">
                <a:solidFill>
                  <a:schemeClr val="tx1"/>
                </a:solidFill>
              </a:rPr>
              <a:t>廉洁自律方面</a:t>
            </a:r>
            <a:endParaRPr lang="zh-CN" altLang="en-US" sz="7200" dirty="0">
              <a:solidFill>
                <a:schemeClr val="tx1"/>
              </a:solidFill>
            </a:endParaRPr>
          </a:p>
        </p:txBody>
      </p:sp>
      <p:grpSp>
        <p:nvGrpSpPr>
          <p:cNvPr id="3" name="组合 2"/>
          <p:cNvGrpSpPr/>
          <p:nvPr/>
        </p:nvGrpSpPr>
        <p:grpSpPr>
          <a:xfrm>
            <a:off x="5533479" y="1316877"/>
            <a:ext cx="1122744" cy="1122744"/>
            <a:chOff x="5533479" y="1316877"/>
            <a:chExt cx="1122744" cy="1122744"/>
          </a:xfrm>
        </p:grpSpPr>
        <p:sp>
          <p:nvSpPr>
            <p:cNvPr id="43" name="任意多边形: 形状 42"/>
            <p:cNvSpPr/>
            <p:nvPr/>
          </p:nvSpPr>
          <p:spPr bwMode="auto">
            <a:xfrm>
              <a:off x="5533479" y="1316877"/>
              <a:ext cx="1122744" cy="1122744"/>
            </a:xfrm>
            <a:custGeom>
              <a:avLst/>
              <a:gdLst>
                <a:gd name="connsiteX0" fmla="*/ 417327 w 834654"/>
                <a:gd name="connsiteY0" fmla="*/ 47625 h 834654"/>
                <a:gd name="connsiteX1" fmla="*/ 47625 w 834654"/>
                <a:gd name="connsiteY1" fmla="*/ 417327 h 834654"/>
                <a:gd name="connsiteX2" fmla="*/ 417327 w 834654"/>
                <a:gd name="connsiteY2" fmla="*/ 787029 h 834654"/>
                <a:gd name="connsiteX3" fmla="*/ 787029 w 834654"/>
                <a:gd name="connsiteY3" fmla="*/ 417327 h 834654"/>
                <a:gd name="connsiteX4" fmla="*/ 417327 w 834654"/>
                <a:gd name="connsiteY4" fmla="*/ 47625 h 834654"/>
                <a:gd name="connsiteX5" fmla="*/ 417327 w 834654"/>
                <a:gd name="connsiteY5" fmla="*/ 0 h 834654"/>
                <a:gd name="connsiteX6" fmla="*/ 834654 w 834654"/>
                <a:gd name="connsiteY6" fmla="*/ 417327 h 834654"/>
                <a:gd name="connsiteX7" fmla="*/ 417327 w 834654"/>
                <a:gd name="connsiteY7" fmla="*/ 834654 h 834654"/>
                <a:gd name="connsiteX8" fmla="*/ 0 w 834654"/>
                <a:gd name="connsiteY8" fmla="*/ 417327 h 834654"/>
                <a:gd name="connsiteX9" fmla="*/ 417327 w 834654"/>
                <a:gd name="connsiteY9" fmla="*/ 0 h 8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654" h="834654">
                  <a:moveTo>
                    <a:pt x="417327" y="47625"/>
                  </a:moveTo>
                  <a:cubicBezTo>
                    <a:pt x="213146" y="47625"/>
                    <a:pt x="47625" y="213146"/>
                    <a:pt x="47625" y="417327"/>
                  </a:cubicBezTo>
                  <a:cubicBezTo>
                    <a:pt x="47625" y="621508"/>
                    <a:pt x="213146" y="787029"/>
                    <a:pt x="417327" y="787029"/>
                  </a:cubicBezTo>
                  <a:cubicBezTo>
                    <a:pt x="621508" y="787029"/>
                    <a:pt x="787029" y="621508"/>
                    <a:pt x="787029" y="417327"/>
                  </a:cubicBezTo>
                  <a:cubicBezTo>
                    <a:pt x="787029" y="213146"/>
                    <a:pt x="621508" y="47625"/>
                    <a:pt x="417327" y="47625"/>
                  </a:cubicBezTo>
                  <a:close/>
                  <a:moveTo>
                    <a:pt x="417327" y="0"/>
                  </a:moveTo>
                  <a:cubicBezTo>
                    <a:pt x="647810" y="0"/>
                    <a:pt x="834654" y="186844"/>
                    <a:pt x="834654" y="417327"/>
                  </a:cubicBezTo>
                  <a:cubicBezTo>
                    <a:pt x="834654" y="647810"/>
                    <a:pt x="647810" y="834654"/>
                    <a:pt x="417327" y="834654"/>
                  </a:cubicBezTo>
                  <a:cubicBezTo>
                    <a:pt x="186844" y="834654"/>
                    <a:pt x="0" y="647810"/>
                    <a:pt x="0" y="417327"/>
                  </a:cubicBezTo>
                  <a:cubicBezTo>
                    <a:pt x="0" y="186844"/>
                    <a:pt x="186844" y="0"/>
                    <a:pt x="417327" y="0"/>
                  </a:cubicBez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4" name="Rectangle 9"/>
            <p:cNvSpPr>
              <a:spLocks noChangeArrowheads="1"/>
            </p:cNvSpPr>
            <p:nvPr/>
          </p:nvSpPr>
          <p:spPr bwMode="auto">
            <a:xfrm>
              <a:off x="5698936" y="1403235"/>
              <a:ext cx="829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rPr>
                <a:t>04</a:t>
              </a:r>
              <a:endParaRPr kumimoji="0" lang="zh-CN"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54">
        <p15:prstTrans prst="pageCurlDouble"/>
      </p:transition>
    </mc:Choice>
    <mc:Fallback xmlns="">
      <p:transition spd="slow" advTm="32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7" presetClass="entr" presetSubtype="1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5"/>
                                        </p:tgtEl>
                                        <p:attrNameLst>
                                          <p:attrName>style.visibility</p:attrName>
                                        </p:attrNameLst>
                                      </p:cBhvr>
                                      <p:to>
                                        <p:strVal val="visible"/>
                                      </p:to>
                                    </p:set>
                                    <p:anim by="(-#ppt_w*2)" calcmode="lin" valueType="num">
                                      <p:cBhvr rctx="PPT">
                                        <p:cTn id="29" dur="200" autoRev="1" fill="hold">
                                          <p:stCondLst>
                                            <p:cond delay="0"/>
                                          </p:stCondLst>
                                        </p:cTn>
                                        <p:tgtEl>
                                          <p:spTgt spid="35"/>
                                        </p:tgtEl>
                                        <p:attrNameLst>
                                          <p:attrName>ppt_w</p:attrName>
                                        </p:attrNameLst>
                                      </p:cBhvr>
                                    </p:anim>
                                    <p:anim by="(#ppt_w*0.50)" calcmode="lin" valueType="num">
                                      <p:cBhvr>
                                        <p:cTn id="30" dur="200" decel="50000" autoRev="1" fill="hold">
                                          <p:stCondLst>
                                            <p:cond delay="0"/>
                                          </p:stCondLst>
                                        </p:cTn>
                                        <p:tgtEl>
                                          <p:spTgt spid="35"/>
                                        </p:tgtEl>
                                        <p:attrNameLst>
                                          <p:attrName>ppt_x</p:attrName>
                                        </p:attrNameLst>
                                      </p:cBhvr>
                                    </p:anim>
                                    <p:anim from="(-#ppt_h/2)" to="(#ppt_y)" calcmode="lin" valueType="num">
                                      <p:cBhvr>
                                        <p:cTn id="31" dur="400" fill="hold">
                                          <p:stCondLst>
                                            <p:cond delay="0"/>
                                          </p:stCondLst>
                                        </p:cTn>
                                        <p:tgtEl>
                                          <p:spTgt spid="35"/>
                                        </p:tgtEl>
                                        <p:attrNameLst>
                                          <p:attrName>ppt_y</p:attrName>
                                        </p:attrNameLst>
                                      </p:cBhvr>
                                    </p:anim>
                                    <p:animRot by="21600000">
                                      <p:cBhvr>
                                        <p:cTn id="32" dur="4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6" grpId="1" animBg="1"/>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廉洁自律始终不能放松</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bwMode="auto">
          <a:xfrm>
            <a:off x="1161913" y="1006098"/>
            <a:ext cx="10105365" cy="1769186"/>
          </a:xfrm>
          <a:prstGeom prst="rect">
            <a:avLst/>
          </a:prstGeom>
          <a:solidFill>
            <a:schemeClr val="bg2"/>
          </a:solidFill>
          <a:ln w="9525" cmpd="sng">
            <a:solidFill>
              <a:schemeClr val="bg2">
                <a:lumMod val="75000"/>
              </a:schemeClr>
            </a:solidFill>
            <a:miter lim="800000"/>
          </a:ln>
        </p:spPr>
        <p:txBody>
          <a:bodyPr/>
          <a:lstStyle/>
          <a:p>
            <a:endParaRPr lang="zh-CN" altLang="en-US">
              <a:solidFill>
                <a:schemeClr val="bg1"/>
              </a:solidFill>
            </a:endParaRPr>
          </a:p>
        </p:txBody>
      </p:sp>
      <p:sp>
        <p:nvSpPr>
          <p:cNvPr id="7" name="矩形 6"/>
          <p:cNvSpPr/>
          <p:nvPr/>
        </p:nvSpPr>
        <p:spPr>
          <a:xfrm>
            <a:off x="3031958" y="1224792"/>
            <a:ext cx="7955128" cy="1323439"/>
          </a:xfrm>
          <a:prstGeom prst="rect">
            <a:avLst/>
          </a:prstGeom>
          <a:noFill/>
        </p:spPr>
        <p:txBody>
          <a:bodyPr wrap="square" rtlCol="0">
            <a:spAutoFit/>
          </a:bodyPr>
          <a:lstStyle/>
          <a:p>
            <a:pPr algn="just" eaLnBrk="1"/>
            <a:r>
              <a:rPr lang="zh-CN" altLang="en-US" sz="2000" dirty="0">
                <a:solidFill>
                  <a:schemeClr val="bg1"/>
                </a:solidFill>
                <a:latin typeface="+mj-ea"/>
                <a:ea typeface="+mj-ea"/>
              </a:rPr>
              <a:t>我能一步一步的走到今天这个岗位，是党组织长期培养的结果，因此我时刻保持清醒的头脑，在任何情况下，都要经得起考验，以廉政、勤政、优政的良好形象，为社区干部群众做出榜样，我能够严格要求自己，始终保持清政廉洁的作风。</a:t>
            </a:r>
          </a:p>
        </p:txBody>
      </p:sp>
      <p:grpSp>
        <p:nvGrpSpPr>
          <p:cNvPr id="6" name="组合 5"/>
          <p:cNvGrpSpPr/>
          <p:nvPr/>
        </p:nvGrpSpPr>
        <p:grpSpPr>
          <a:xfrm>
            <a:off x="1640218" y="1265329"/>
            <a:ext cx="1224136" cy="1224136"/>
            <a:chOff x="1640218" y="1265329"/>
            <a:chExt cx="1224136" cy="1224136"/>
          </a:xfrm>
        </p:grpSpPr>
        <p:sp>
          <p:nvSpPr>
            <p:cNvPr id="2" name="椭圆 1"/>
            <p:cNvSpPr/>
            <p:nvPr/>
          </p:nvSpPr>
          <p:spPr bwMode="auto">
            <a:xfrm>
              <a:off x="1640218" y="1265329"/>
              <a:ext cx="1224136" cy="122413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Freeform 7"/>
            <p:cNvSpPr>
              <a:spLocks noEditPoints="1"/>
            </p:cNvSpPr>
            <p:nvPr/>
          </p:nvSpPr>
          <p:spPr bwMode="auto">
            <a:xfrm>
              <a:off x="2044070" y="1466963"/>
              <a:ext cx="416432" cy="792598"/>
            </a:xfrm>
            <a:custGeom>
              <a:avLst/>
              <a:gdLst>
                <a:gd name="T0" fmla="*/ 362 w 714"/>
                <a:gd name="T1" fmla="*/ 0 h 1352"/>
                <a:gd name="T2" fmla="*/ 124 w 714"/>
                <a:gd name="T3" fmla="*/ 493 h 1352"/>
                <a:gd name="T4" fmla="*/ 600 w 714"/>
                <a:gd name="T5" fmla="*/ 238 h 1352"/>
                <a:gd name="T6" fmla="*/ 473 w 714"/>
                <a:gd name="T7" fmla="*/ 131 h 1352"/>
                <a:gd name="T8" fmla="*/ 473 w 714"/>
                <a:gd name="T9" fmla="*/ 194 h 1352"/>
                <a:gd name="T10" fmla="*/ 473 w 714"/>
                <a:gd name="T11" fmla="*/ 131 h 1352"/>
                <a:gd name="T12" fmla="*/ 241 w 714"/>
                <a:gd name="T13" fmla="*/ 426 h 1352"/>
                <a:gd name="T14" fmla="*/ 241 w 714"/>
                <a:gd name="T15" fmla="*/ 344 h 1352"/>
                <a:gd name="T16" fmla="*/ 241 w 714"/>
                <a:gd name="T17" fmla="*/ 426 h 1352"/>
                <a:gd name="T18" fmla="*/ 241 w 714"/>
                <a:gd name="T19" fmla="*/ 310 h 1352"/>
                <a:gd name="T20" fmla="*/ 241 w 714"/>
                <a:gd name="T21" fmla="*/ 228 h 1352"/>
                <a:gd name="T22" fmla="*/ 241 w 714"/>
                <a:gd name="T23" fmla="*/ 310 h 1352"/>
                <a:gd name="T24" fmla="*/ 251 w 714"/>
                <a:gd name="T25" fmla="*/ 194 h 1352"/>
                <a:gd name="T26" fmla="*/ 251 w 714"/>
                <a:gd name="T27" fmla="*/ 131 h 1352"/>
                <a:gd name="T28" fmla="*/ 251 w 714"/>
                <a:gd name="T29" fmla="*/ 194 h 1352"/>
                <a:gd name="T30" fmla="*/ 362 w 714"/>
                <a:gd name="T31" fmla="*/ 426 h 1352"/>
                <a:gd name="T32" fmla="*/ 362 w 714"/>
                <a:gd name="T33" fmla="*/ 344 h 1352"/>
                <a:gd name="T34" fmla="*/ 362 w 714"/>
                <a:gd name="T35" fmla="*/ 426 h 1352"/>
                <a:gd name="T36" fmla="*/ 362 w 714"/>
                <a:gd name="T37" fmla="*/ 294 h 1352"/>
                <a:gd name="T38" fmla="*/ 362 w 714"/>
                <a:gd name="T39" fmla="*/ 212 h 1352"/>
                <a:gd name="T40" fmla="*/ 362 w 714"/>
                <a:gd name="T41" fmla="*/ 294 h 1352"/>
                <a:gd name="T42" fmla="*/ 362 w 714"/>
                <a:gd name="T43" fmla="*/ 171 h 1352"/>
                <a:gd name="T44" fmla="*/ 362 w 714"/>
                <a:gd name="T45" fmla="*/ 88 h 1352"/>
                <a:gd name="T46" fmla="*/ 362 w 714"/>
                <a:gd name="T47" fmla="*/ 171 h 1352"/>
                <a:gd name="T48" fmla="*/ 482 w 714"/>
                <a:gd name="T49" fmla="*/ 426 h 1352"/>
                <a:gd name="T50" fmla="*/ 482 w 714"/>
                <a:gd name="T51" fmla="*/ 344 h 1352"/>
                <a:gd name="T52" fmla="*/ 482 w 714"/>
                <a:gd name="T53" fmla="*/ 426 h 1352"/>
                <a:gd name="T54" fmla="*/ 482 w 714"/>
                <a:gd name="T55" fmla="*/ 310 h 1352"/>
                <a:gd name="T56" fmla="*/ 482 w 714"/>
                <a:gd name="T57" fmla="*/ 228 h 1352"/>
                <a:gd name="T58" fmla="*/ 482 w 714"/>
                <a:gd name="T59" fmla="*/ 310 h 1352"/>
                <a:gd name="T60" fmla="*/ 362 w 714"/>
                <a:gd name="T61" fmla="*/ 906 h 1352"/>
                <a:gd name="T62" fmla="*/ 600 w 714"/>
                <a:gd name="T63" fmla="*/ 556 h 1352"/>
                <a:gd name="T64" fmla="*/ 124 w 714"/>
                <a:gd name="T65" fmla="*/ 669 h 1352"/>
                <a:gd name="T66" fmla="*/ 299 w 714"/>
                <a:gd name="T67" fmla="*/ 1045 h 1352"/>
                <a:gd name="T68" fmla="*/ 284 w 714"/>
                <a:gd name="T69" fmla="*/ 1027 h 1352"/>
                <a:gd name="T70" fmla="*/ 432 w 714"/>
                <a:gd name="T71" fmla="*/ 1031 h 1352"/>
                <a:gd name="T72" fmla="*/ 420 w 714"/>
                <a:gd name="T73" fmla="*/ 1049 h 1352"/>
                <a:gd name="T74" fmla="*/ 651 w 714"/>
                <a:gd name="T75" fmla="*/ 556 h 1352"/>
                <a:gd name="T76" fmla="*/ 417 w 714"/>
                <a:gd name="T77" fmla="*/ 971 h 1352"/>
                <a:gd name="T78" fmla="*/ 303 w 714"/>
                <a:gd name="T79" fmla="*/ 968 h 1352"/>
                <a:gd name="T80" fmla="*/ 62 w 714"/>
                <a:gd name="T81" fmla="*/ 557 h 1352"/>
                <a:gd name="T82" fmla="*/ 0 w 714"/>
                <a:gd name="T83" fmla="*/ 680 h 1352"/>
                <a:gd name="T84" fmla="*/ 284 w 714"/>
                <a:gd name="T85" fmla="*/ 1027 h 1352"/>
                <a:gd name="T86" fmla="*/ 299 w 714"/>
                <a:gd name="T87" fmla="*/ 1045 h 1352"/>
                <a:gd name="T88" fmla="*/ 299 w 714"/>
                <a:gd name="T89" fmla="*/ 1166 h 1352"/>
                <a:gd name="T90" fmla="*/ 146 w 714"/>
                <a:gd name="T91" fmla="*/ 1188 h 1352"/>
                <a:gd name="T92" fmla="*/ 146 w 714"/>
                <a:gd name="T93" fmla="*/ 1352 h 1352"/>
                <a:gd name="T94" fmla="*/ 659 w 714"/>
                <a:gd name="T95" fmla="*/ 1270 h 1352"/>
                <a:gd name="T96" fmla="*/ 441 w 714"/>
                <a:gd name="T97" fmla="*/ 1188 h 1352"/>
                <a:gd name="T98" fmla="*/ 420 w 714"/>
                <a:gd name="T99" fmla="*/ 1163 h 1352"/>
                <a:gd name="T100" fmla="*/ 420 w 714"/>
                <a:gd name="T101" fmla="*/ 1033 h 1352"/>
                <a:gd name="T102" fmla="*/ 438 w 714"/>
                <a:gd name="T103" fmla="*/ 1030 h 1352"/>
                <a:gd name="T104" fmla="*/ 714 w 714"/>
                <a:gd name="T105" fmla="*/ 680 h 1352"/>
                <a:gd name="T106" fmla="*/ 714 w 714"/>
                <a:gd name="T107" fmla="*/ 555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4" h="1352">
                  <a:moveTo>
                    <a:pt x="600" y="238"/>
                  </a:moveTo>
                  <a:cubicBezTo>
                    <a:pt x="600" y="106"/>
                    <a:pt x="493" y="0"/>
                    <a:pt x="362" y="0"/>
                  </a:cubicBezTo>
                  <a:cubicBezTo>
                    <a:pt x="231" y="0"/>
                    <a:pt x="124" y="106"/>
                    <a:pt x="124" y="238"/>
                  </a:cubicBezTo>
                  <a:lnTo>
                    <a:pt x="124" y="493"/>
                  </a:lnTo>
                  <a:lnTo>
                    <a:pt x="600" y="493"/>
                  </a:lnTo>
                  <a:lnTo>
                    <a:pt x="600" y="238"/>
                  </a:lnTo>
                  <a:close/>
                  <a:moveTo>
                    <a:pt x="473" y="131"/>
                  </a:moveTo>
                  <a:lnTo>
                    <a:pt x="473" y="131"/>
                  </a:lnTo>
                  <a:cubicBezTo>
                    <a:pt x="490" y="131"/>
                    <a:pt x="504" y="145"/>
                    <a:pt x="504" y="163"/>
                  </a:cubicBezTo>
                  <a:cubicBezTo>
                    <a:pt x="504" y="180"/>
                    <a:pt x="490" y="194"/>
                    <a:pt x="473" y="194"/>
                  </a:cubicBezTo>
                  <a:cubicBezTo>
                    <a:pt x="455" y="194"/>
                    <a:pt x="441" y="180"/>
                    <a:pt x="441" y="163"/>
                  </a:cubicBezTo>
                  <a:cubicBezTo>
                    <a:pt x="441" y="145"/>
                    <a:pt x="455" y="131"/>
                    <a:pt x="473" y="131"/>
                  </a:cubicBezTo>
                  <a:close/>
                  <a:moveTo>
                    <a:pt x="241" y="426"/>
                  </a:moveTo>
                  <a:lnTo>
                    <a:pt x="241" y="426"/>
                  </a:lnTo>
                  <a:cubicBezTo>
                    <a:pt x="218" y="426"/>
                    <a:pt x="200" y="408"/>
                    <a:pt x="200" y="385"/>
                  </a:cubicBezTo>
                  <a:cubicBezTo>
                    <a:pt x="200" y="362"/>
                    <a:pt x="218" y="344"/>
                    <a:pt x="241" y="344"/>
                  </a:cubicBezTo>
                  <a:cubicBezTo>
                    <a:pt x="264" y="344"/>
                    <a:pt x="282" y="362"/>
                    <a:pt x="282" y="385"/>
                  </a:cubicBezTo>
                  <a:cubicBezTo>
                    <a:pt x="282" y="408"/>
                    <a:pt x="264" y="426"/>
                    <a:pt x="241" y="426"/>
                  </a:cubicBezTo>
                  <a:close/>
                  <a:moveTo>
                    <a:pt x="241" y="310"/>
                  </a:moveTo>
                  <a:lnTo>
                    <a:pt x="241" y="310"/>
                  </a:lnTo>
                  <a:cubicBezTo>
                    <a:pt x="218" y="310"/>
                    <a:pt x="200" y="292"/>
                    <a:pt x="200" y="269"/>
                  </a:cubicBezTo>
                  <a:cubicBezTo>
                    <a:pt x="200" y="246"/>
                    <a:pt x="218" y="228"/>
                    <a:pt x="241" y="228"/>
                  </a:cubicBezTo>
                  <a:cubicBezTo>
                    <a:pt x="264" y="228"/>
                    <a:pt x="282" y="246"/>
                    <a:pt x="282" y="269"/>
                  </a:cubicBezTo>
                  <a:cubicBezTo>
                    <a:pt x="282" y="292"/>
                    <a:pt x="264" y="310"/>
                    <a:pt x="241" y="310"/>
                  </a:cubicBezTo>
                  <a:close/>
                  <a:moveTo>
                    <a:pt x="251" y="194"/>
                  </a:moveTo>
                  <a:lnTo>
                    <a:pt x="251" y="194"/>
                  </a:lnTo>
                  <a:cubicBezTo>
                    <a:pt x="234" y="194"/>
                    <a:pt x="220" y="180"/>
                    <a:pt x="220" y="163"/>
                  </a:cubicBezTo>
                  <a:cubicBezTo>
                    <a:pt x="220" y="145"/>
                    <a:pt x="234" y="131"/>
                    <a:pt x="251" y="131"/>
                  </a:cubicBezTo>
                  <a:cubicBezTo>
                    <a:pt x="268" y="131"/>
                    <a:pt x="282" y="145"/>
                    <a:pt x="282" y="163"/>
                  </a:cubicBezTo>
                  <a:cubicBezTo>
                    <a:pt x="282" y="180"/>
                    <a:pt x="268" y="194"/>
                    <a:pt x="251" y="194"/>
                  </a:cubicBezTo>
                  <a:close/>
                  <a:moveTo>
                    <a:pt x="362" y="426"/>
                  </a:moveTo>
                  <a:lnTo>
                    <a:pt x="362" y="426"/>
                  </a:lnTo>
                  <a:cubicBezTo>
                    <a:pt x="339" y="426"/>
                    <a:pt x="321" y="408"/>
                    <a:pt x="321" y="385"/>
                  </a:cubicBezTo>
                  <a:cubicBezTo>
                    <a:pt x="321" y="362"/>
                    <a:pt x="339" y="344"/>
                    <a:pt x="362" y="344"/>
                  </a:cubicBezTo>
                  <a:cubicBezTo>
                    <a:pt x="385" y="344"/>
                    <a:pt x="403" y="362"/>
                    <a:pt x="403" y="385"/>
                  </a:cubicBezTo>
                  <a:cubicBezTo>
                    <a:pt x="403" y="408"/>
                    <a:pt x="385" y="426"/>
                    <a:pt x="362" y="426"/>
                  </a:cubicBezTo>
                  <a:close/>
                  <a:moveTo>
                    <a:pt x="362" y="294"/>
                  </a:moveTo>
                  <a:lnTo>
                    <a:pt x="362" y="294"/>
                  </a:lnTo>
                  <a:cubicBezTo>
                    <a:pt x="339" y="294"/>
                    <a:pt x="321" y="276"/>
                    <a:pt x="321" y="253"/>
                  </a:cubicBezTo>
                  <a:cubicBezTo>
                    <a:pt x="321" y="231"/>
                    <a:pt x="339" y="212"/>
                    <a:pt x="362" y="212"/>
                  </a:cubicBezTo>
                  <a:cubicBezTo>
                    <a:pt x="385" y="212"/>
                    <a:pt x="403" y="231"/>
                    <a:pt x="403" y="253"/>
                  </a:cubicBezTo>
                  <a:cubicBezTo>
                    <a:pt x="403" y="276"/>
                    <a:pt x="385" y="294"/>
                    <a:pt x="362" y="294"/>
                  </a:cubicBezTo>
                  <a:close/>
                  <a:moveTo>
                    <a:pt x="362" y="171"/>
                  </a:moveTo>
                  <a:lnTo>
                    <a:pt x="362" y="171"/>
                  </a:lnTo>
                  <a:cubicBezTo>
                    <a:pt x="339" y="171"/>
                    <a:pt x="321" y="152"/>
                    <a:pt x="321" y="130"/>
                  </a:cubicBezTo>
                  <a:cubicBezTo>
                    <a:pt x="321" y="107"/>
                    <a:pt x="339" y="88"/>
                    <a:pt x="362" y="88"/>
                  </a:cubicBezTo>
                  <a:cubicBezTo>
                    <a:pt x="385" y="88"/>
                    <a:pt x="403" y="107"/>
                    <a:pt x="403" y="130"/>
                  </a:cubicBezTo>
                  <a:cubicBezTo>
                    <a:pt x="403" y="152"/>
                    <a:pt x="385" y="171"/>
                    <a:pt x="362" y="171"/>
                  </a:cubicBezTo>
                  <a:close/>
                  <a:moveTo>
                    <a:pt x="482" y="426"/>
                  </a:moveTo>
                  <a:lnTo>
                    <a:pt x="482" y="426"/>
                  </a:lnTo>
                  <a:cubicBezTo>
                    <a:pt x="460" y="426"/>
                    <a:pt x="441" y="408"/>
                    <a:pt x="441" y="385"/>
                  </a:cubicBezTo>
                  <a:cubicBezTo>
                    <a:pt x="441" y="362"/>
                    <a:pt x="460" y="344"/>
                    <a:pt x="482" y="344"/>
                  </a:cubicBezTo>
                  <a:cubicBezTo>
                    <a:pt x="505" y="344"/>
                    <a:pt x="524" y="362"/>
                    <a:pt x="524" y="385"/>
                  </a:cubicBezTo>
                  <a:cubicBezTo>
                    <a:pt x="524" y="408"/>
                    <a:pt x="505" y="426"/>
                    <a:pt x="482" y="426"/>
                  </a:cubicBezTo>
                  <a:close/>
                  <a:moveTo>
                    <a:pt x="482" y="310"/>
                  </a:moveTo>
                  <a:lnTo>
                    <a:pt x="482" y="310"/>
                  </a:lnTo>
                  <a:cubicBezTo>
                    <a:pt x="460" y="310"/>
                    <a:pt x="441" y="292"/>
                    <a:pt x="441" y="269"/>
                  </a:cubicBezTo>
                  <a:cubicBezTo>
                    <a:pt x="441" y="246"/>
                    <a:pt x="460" y="228"/>
                    <a:pt x="482" y="228"/>
                  </a:cubicBezTo>
                  <a:cubicBezTo>
                    <a:pt x="505" y="228"/>
                    <a:pt x="524" y="246"/>
                    <a:pt x="524" y="269"/>
                  </a:cubicBezTo>
                  <a:cubicBezTo>
                    <a:pt x="524" y="292"/>
                    <a:pt x="505" y="310"/>
                    <a:pt x="482" y="310"/>
                  </a:cubicBezTo>
                  <a:close/>
                  <a:moveTo>
                    <a:pt x="124" y="669"/>
                  </a:moveTo>
                  <a:cubicBezTo>
                    <a:pt x="124" y="800"/>
                    <a:pt x="231" y="906"/>
                    <a:pt x="362" y="906"/>
                  </a:cubicBezTo>
                  <a:cubicBezTo>
                    <a:pt x="493" y="906"/>
                    <a:pt x="600" y="800"/>
                    <a:pt x="600" y="669"/>
                  </a:cubicBezTo>
                  <a:lnTo>
                    <a:pt x="600" y="556"/>
                  </a:lnTo>
                  <a:lnTo>
                    <a:pt x="124" y="556"/>
                  </a:lnTo>
                  <a:lnTo>
                    <a:pt x="124" y="669"/>
                  </a:lnTo>
                  <a:close/>
                  <a:moveTo>
                    <a:pt x="284" y="1027"/>
                  </a:moveTo>
                  <a:cubicBezTo>
                    <a:pt x="293" y="1029"/>
                    <a:pt x="299" y="1037"/>
                    <a:pt x="299" y="1045"/>
                  </a:cubicBezTo>
                  <a:lnTo>
                    <a:pt x="299" y="1031"/>
                  </a:lnTo>
                  <a:cubicBezTo>
                    <a:pt x="294" y="1030"/>
                    <a:pt x="289" y="1029"/>
                    <a:pt x="284" y="1027"/>
                  </a:cubicBezTo>
                  <a:close/>
                  <a:moveTo>
                    <a:pt x="420" y="1049"/>
                  </a:moveTo>
                  <a:cubicBezTo>
                    <a:pt x="420" y="1041"/>
                    <a:pt x="425" y="1034"/>
                    <a:pt x="432" y="1031"/>
                  </a:cubicBezTo>
                  <a:cubicBezTo>
                    <a:pt x="428" y="1032"/>
                    <a:pt x="424" y="1033"/>
                    <a:pt x="420" y="1033"/>
                  </a:cubicBezTo>
                  <a:lnTo>
                    <a:pt x="420" y="1049"/>
                  </a:lnTo>
                  <a:close/>
                  <a:moveTo>
                    <a:pt x="651" y="555"/>
                  </a:moveTo>
                  <a:lnTo>
                    <a:pt x="651" y="556"/>
                  </a:lnTo>
                  <a:lnTo>
                    <a:pt x="651" y="680"/>
                  </a:lnTo>
                  <a:cubicBezTo>
                    <a:pt x="651" y="828"/>
                    <a:pt x="551" y="947"/>
                    <a:pt x="417" y="971"/>
                  </a:cubicBezTo>
                  <a:cubicBezTo>
                    <a:pt x="401" y="973"/>
                    <a:pt x="384" y="975"/>
                    <a:pt x="367" y="975"/>
                  </a:cubicBezTo>
                  <a:cubicBezTo>
                    <a:pt x="345" y="975"/>
                    <a:pt x="324" y="972"/>
                    <a:pt x="303" y="968"/>
                  </a:cubicBezTo>
                  <a:cubicBezTo>
                    <a:pt x="167" y="938"/>
                    <a:pt x="62" y="819"/>
                    <a:pt x="62" y="680"/>
                  </a:cubicBezTo>
                  <a:lnTo>
                    <a:pt x="62" y="557"/>
                  </a:lnTo>
                  <a:lnTo>
                    <a:pt x="0" y="557"/>
                  </a:lnTo>
                  <a:lnTo>
                    <a:pt x="0" y="680"/>
                  </a:lnTo>
                  <a:cubicBezTo>
                    <a:pt x="0" y="846"/>
                    <a:pt x="123" y="990"/>
                    <a:pt x="284" y="1027"/>
                  </a:cubicBezTo>
                  <a:cubicBezTo>
                    <a:pt x="284" y="1027"/>
                    <a:pt x="284" y="1027"/>
                    <a:pt x="284" y="1027"/>
                  </a:cubicBezTo>
                  <a:cubicBezTo>
                    <a:pt x="289" y="1029"/>
                    <a:pt x="294" y="1030"/>
                    <a:pt x="299" y="1031"/>
                  </a:cubicBezTo>
                  <a:lnTo>
                    <a:pt x="299" y="1045"/>
                  </a:lnTo>
                  <a:lnTo>
                    <a:pt x="299" y="1163"/>
                  </a:lnTo>
                  <a:lnTo>
                    <a:pt x="299" y="1166"/>
                  </a:lnTo>
                  <a:cubicBezTo>
                    <a:pt x="299" y="1179"/>
                    <a:pt x="289" y="1188"/>
                    <a:pt x="277" y="1188"/>
                  </a:cubicBezTo>
                  <a:lnTo>
                    <a:pt x="146" y="1188"/>
                  </a:lnTo>
                  <a:cubicBezTo>
                    <a:pt x="101" y="1188"/>
                    <a:pt x="64" y="1225"/>
                    <a:pt x="64" y="1270"/>
                  </a:cubicBezTo>
                  <a:cubicBezTo>
                    <a:pt x="64" y="1315"/>
                    <a:pt x="101" y="1352"/>
                    <a:pt x="146" y="1352"/>
                  </a:cubicBezTo>
                  <a:lnTo>
                    <a:pt x="577" y="1352"/>
                  </a:lnTo>
                  <a:cubicBezTo>
                    <a:pt x="622" y="1352"/>
                    <a:pt x="659" y="1315"/>
                    <a:pt x="659" y="1270"/>
                  </a:cubicBezTo>
                  <a:cubicBezTo>
                    <a:pt x="659" y="1225"/>
                    <a:pt x="622" y="1188"/>
                    <a:pt x="577" y="1188"/>
                  </a:cubicBezTo>
                  <a:lnTo>
                    <a:pt x="441" y="1188"/>
                  </a:lnTo>
                  <a:cubicBezTo>
                    <a:pt x="429" y="1188"/>
                    <a:pt x="420" y="1179"/>
                    <a:pt x="420" y="1166"/>
                  </a:cubicBezTo>
                  <a:lnTo>
                    <a:pt x="420" y="1163"/>
                  </a:lnTo>
                  <a:lnTo>
                    <a:pt x="420" y="1049"/>
                  </a:lnTo>
                  <a:lnTo>
                    <a:pt x="420" y="1033"/>
                  </a:lnTo>
                  <a:cubicBezTo>
                    <a:pt x="424" y="1033"/>
                    <a:pt x="428" y="1032"/>
                    <a:pt x="432" y="1031"/>
                  </a:cubicBezTo>
                  <a:cubicBezTo>
                    <a:pt x="434" y="1030"/>
                    <a:pt x="436" y="1030"/>
                    <a:pt x="438" y="1030"/>
                  </a:cubicBezTo>
                  <a:cubicBezTo>
                    <a:pt x="438" y="1030"/>
                    <a:pt x="438" y="1030"/>
                    <a:pt x="438" y="1030"/>
                  </a:cubicBezTo>
                  <a:cubicBezTo>
                    <a:pt x="597" y="997"/>
                    <a:pt x="714" y="855"/>
                    <a:pt x="714" y="680"/>
                  </a:cubicBezTo>
                  <a:lnTo>
                    <a:pt x="714" y="556"/>
                  </a:lnTo>
                  <a:lnTo>
                    <a:pt x="714" y="555"/>
                  </a:lnTo>
                  <a:lnTo>
                    <a:pt x="651" y="555"/>
                  </a:lnTo>
                  <a:close/>
                </a:path>
              </a:pathLst>
            </a:custGeom>
            <a:solidFill>
              <a:schemeClr val="bg2"/>
            </a:solidFill>
            <a:ln>
              <a:noFill/>
            </a:ln>
          </p:spPr>
          <p:txBody>
            <a:bodyPr vert="horz" wrap="square" lIns="91440" tIns="45720" rIns="91440" bIns="45720" numCol="1" anchor="t" anchorCtr="0" compatLnSpc="1"/>
            <a:lstStyle/>
            <a:p>
              <a:endParaRPr lang="zh-CN" altLang="en-US" dirty="0"/>
            </a:p>
          </p:txBody>
        </p:sp>
      </p:grpSp>
      <p:sp>
        <p:nvSpPr>
          <p:cNvPr id="26" name="TextBox 17"/>
          <p:cNvSpPr txBox="1"/>
          <p:nvPr/>
        </p:nvSpPr>
        <p:spPr>
          <a:xfrm>
            <a:off x="7303208" y="3319380"/>
            <a:ext cx="2912821" cy="400110"/>
          </a:xfrm>
          <a:prstGeom prst="rect">
            <a:avLst/>
          </a:prstGeom>
          <a:noFill/>
        </p:spPr>
        <p:txBody>
          <a:bodyPr wrap="square" rtlCol="0">
            <a:spAutoFit/>
          </a:bodyPr>
          <a:lstStyle/>
          <a:p>
            <a:r>
              <a:rPr lang="zh-CN" altLang="en-US" sz="2000" dirty="0">
                <a:solidFill>
                  <a:schemeClr val="accent1"/>
                </a:solidFill>
                <a:latin typeface="+mn-ea"/>
                <a:ea typeface="+mn-ea"/>
              </a:rPr>
              <a:t>专项治理，堵严漏洞</a:t>
            </a:r>
            <a:endParaRPr lang="en-US" altLang="zh-CN" sz="2000" dirty="0">
              <a:solidFill>
                <a:schemeClr val="accent1"/>
              </a:solidFill>
              <a:latin typeface="+mn-ea"/>
              <a:ea typeface="+mn-ea"/>
            </a:endParaRPr>
          </a:p>
        </p:txBody>
      </p:sp>
      <p:sp>
        <p:nvSpPr>
          <p:cNvPr id="28" name="TextBox 19"/>
          <p:cNvSpPr txBox="1"/>
          <p:nvPr/>
        </p:nvSpPr>
        <p:spPr>
          <a:xfrm>
            <a:off x="7303208" y="5815456"/>
            <a:ext cx="2912821" cy="400110"/>
          </a:xfrm>
          <a:prstGeom prst="rect">
            <a:avLst/>
          </a:prstGeom>
          <a:noFill/>
        </p:spPr>
        <p:txBody>
          <a:bodyPr wrap="square" rtlCol="0">
            <a:spAutoFit/>
          </a:bodyPr>
          <a:lstStyle>
            <a:defPPr>
              <a:defRPr lang="zh-CN"/>
            </a:defPPr>
            <a:lvl1pPr algn="r">
              <a:defRPr b="1">
                <a:solidFill>
                  <a:schemeClr val="accent1"/>
                </a:solidFill>
                <a:latin typeface="+mn-ea"/>
                <a:ea typeface="+mn-ea"/>
              </a:defRPr>
            </a:lvl1pPr>
          </a:lstStyle>
          <a:p>
            <a:pPr algn="l"/>
            <a:r>
              <a:rPr lang="zh-CN" altLang="en-US" sz="2000" b="0" dirty="0"/>
              <a:t>增强党性，廉洁自律</a:t>
            </a:r>
            <a:endParaRPr lang="en-US" altLang="zh-CN" sz="2000" b="0" dirty="0"/>
          </a:p>
        </p:txBody>
      </p:sp>
      <p:sp>
        <p:nvSpPr>
          <p:cNvPr id="30" name="TextBox 21"/>
          <p:cNvSpPr txBox="1"/>
          <p:nvPr/>
        </p:nvSpPr>
        <p:spPr>
          <a:xfrm>
            <a:off x="1844901" y="5815456"/>
            <a:ext cx="2476036" cy="400110"/>
          </a:xfrm>
          <a:prstGeom prst="rect">
            <a:avLst/>
          </a:prstGeom>
          <a:noFill/>
        </p:spPr>
        <p:txBody>
          <a:bodyPr wrap="square" rtlCol="0">
            <a:spAutoFit/>
          </a:bodyPr>
          <a:lstStyle>
            <a:defPPr>
              <a:defRPr lang="zh-CN"/>
            </a:defPPr>
            <a:lvl1pPr algn="r">
              <a:defRPr b="1">
                <a:solidFill>
                  <a:schemeClr val="accent1"/>
                </a:solidFill>
                <a:latin typeface="+mn-ea"/>
                <a:ea typeface="+mn-ea"/>
              </a:defRPr>
            </a:lvl1pPr>
          </a:lstStyle>
          <a:p>
            <a:r>
              <a:rPr lang="zh-CN" altLang="en-US" sz="2000" b="0" dirty="0"/>
              <a:t>率先垂范，以身作则</a:t>
            </a:r>
            <a:endParaRPr lang="en-US" altLang="zh-CN" sz="2000" b="0" dirty="0"/>
          </a:p>
        </p:txBody>
      </p:sp>
      <p:sp>
        <p:nvSpPr>
          <p:cNvPr id="32" name="TextBox 23"/>
          <p:cNvSpPr txBox="1"/>
          <p:nvPr/>
        </p:nvSpPr>
        <p:spPr>
          <a:xfrm>
            <a:off x="1841630" y="3319380"/>
            <a:ext cx="2476036" cy="400110"/>
          </a:xfrm>
          <a:prstGeom prst="rect">
            <a:avLst/>
          </a:prstGeom>
          <a:noFill/>
        </p:spPr>
        <p:txBody>
          <a:bodyPr wrap="square" rtlCol="0">
            <a:spAutoFit/>
          </a:bodyPr>
          <a:lstStyle/>
          <a:p>
            <a:pPr algn="r"/>
            <a:r>
              <a:rPr lang="zh-CN" altLang="en-US" sz="2000" dirty="0">
                <a:solidFill>
                  <a:schemeClr val="accent1"/>
                </a:solidFill>
                <a:latin typeface="+mn-ea"/>
                <a:ea typeface="+mn-ea"/>
              </a:rPr>
              <a:t>高度重视，全面落实</a:t>
            </a:r>
            <a:endParaRPr lang="en-US" altLang="zh-CN" sz="2000" dirty="0">
              <a:solidFill>
                <a:schemeClr val="accent1"/>
              </a:solidFill>
              <a:latin typeface="+mn-ea"/>
              <a:ea typeface="+mn-ea"/>
            </a:endParaRPr>
          </a:p>
        </p:txBody>
      </p:sp>
      <p:sp>
        <p:nvSpPr>
          <p:cNvPr id="19" name="Freeform 10"/>
          <p:cNvSpPr/>
          <p:nvPr/>
        </p:nvSpPr>
        <p:spPr bwMode="auto">
          <a:xfrm>
            <a:off x="6895937" y="3449836"/>
            <a:ext cx="239999" cy="239999"/>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11"/>
          <p:cNvSpPr/>
          <p:nvPr/>
        </p:nvSpPr>
        <p:spPr bwMode="auto">
          <a:xfrm>
            <a:off x="4542971" y="3449836"/>
            <a:ext cx="239999" cy="239999"/>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4554727" y="5688190"/>
            <a:ext cx="239999" cy="239019"/>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6885161" y="5688190"/>
            <a:ext cx="239019" cy="239019"/>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TextBox 14"/>
          <p:cNvSpPr txBox="1"/>
          <p:nvPr/>
        </p:nvSpPr>
        <p:spPr>
          <a:xfrm>
            <a:off x="5121583" y="4318658"/>
            <a:ext cx="1480478" cy="741122"/>
          </a:xfrm>
          <a:prstGeom prst="rect">
            <a:avLst/>
          </a:prstGeom>
          <a:noFill/>
        </p:spPr>
        <p:txBody>
          <a:bodyPr wrap="square" rtlCol="0">
            <a:spAutoFit/>
          </a:bodyPr>
          <a:lstStyle/>
          <a:p>
            <a:pPr algn="ctr"/>
            <a:r>
              <a:rPr lang="zh-CN" altLang="en-US" sz="2400" b="1" dirty="0">
                <a:latin typeface="+mn-ea"/>
                <a:ea typeface="+mn-ea"/>
              </a:rPr>
              <a:t>廉政建设四措施</a:t>
            </a:r>
            <a:endParaRPr lang="en-US" altLang="zh-CN" sz="2400" b="1" dirty="0">
              <a:latin typeface="+mn-ea"/>
              <a:ea typeface="+mn-ea"/>
            </a:endParaRPr>
          </a:p>
        </p:txBody>
      </p:sp>
      <p:sp>
        <p:nvSpPr>
          <p:cNvPr id="34" name="Freeform 6"/>
          <p:cNvSpPr/>
          <p:nvPr/>
        </p:nvSpPr>
        <p:spPr bwMode="auto">
          <a:xfrm>
            <a:off x="4390156" y="3224531"/>
            <a:ext cx="1426277" cy="1427257"/>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7"/>
          <p:cNvSpPr/>
          <p:nvPr/>
        </p:nvSpPr>
        <p:spPr bwMode="auto">
          <a:xfrm>
            <a:off x="4390156" y="4723298"/>
            <a:ext cx="1426277" cy="1427257"/>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6" name="Freeform 8"/>
          <p:cNvSpPr/>
          <p:nvPr/>
        </p:nvSpPr>
        <p:spPr bwMode="auto">
          <a:xfrm>
            <a:off x="5888923" y="4723298"/>
            <a:ext cx="1426277" cy="1427257"/>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9"/>
          <p:cNvSpPr/>
          <p:nvPr/>
        </p:nvSpPr>
        <p:spPr bwMode="auto">
          <a:xfrm>
            <a:off x="5888923" y="3224531"/>
            <a:ext cx="1426277" cy="1427257"/>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6477">
        <p14:gallery dir="l"/>
      </p:transition>
    </mc:Choice>
    <mc:Fallback xmlns="">
      <p:transition spd="slow" advTm="647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59"/>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7" presetClass="entr" presetSubtype="10" fill="hold" grpId="1"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par>
                              <p:cTn id="32" fill="hold">
                                <p:stCondLst>
                                  <p:cond delay="2159"/>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2659"/>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315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24"/>
                                            </p:tgtEl>
                                            <p:attrNameLst>
                                              <p:attrName>style.visibility</p:attrName>
                                            </p:attrNameLst>
                                          </p:cBhvr>
                                          <p:to>
                                            <p:strVal val="visible"/>
                                          </p:to>
                                        </p:set>
                                        <p:anim by="(-#ppt_w*2)" calcmode="lin" valueType="num">
                                          <p:cBhvr rctx="PPT">
                                            <p:cTn id="45" dur="200" autoRev="1" fill="hold">
                                              <p:stCondLst>
                                                <p:cond delay="0"/>
                                              </p:stCondLst>
                                            </p:cTn>
                                            <p:tgtEl>
                                              <p:spTgt spid="24"/>
                                            </p:tgtEl>
                                            <p:attrNameLst>
                                              <p:attrName>ppt_w</p:attrName>
                                            </p:attrNameLst>
                                          </p:cBhvr>
                                        </p:anim>
                                        <p:anim by="(#ppt_w*0.50)" calcmode="lin" valueType="num">
                                          <p:cBhvr>
                                            <p:cTn id="46" dur="200" decel="50000" autoRev="1" fill="hold">
                                              <p:stCondLst>
                                                <p:cond delay="0"/>
                                              </p:stCondLst>
                                            </p:cTn>
                                            <p:tgtEl>
                                              <p:spTgt spid="24"/>
                                            </p:tgtEl>
                                            <p:attrNameLst>
                                              <p:attrName>ppt_x</p:attrName>
                                            </p:attrNameLst>
                                          </p:cBhvr>
                                        </p:anim>
                                        <p:anim from="(-#ppt_h/2)" to="(#ppt_y)" calcmode="lin" valueType="num">
                                          <p:cBhvr>
                                            <p:cTn id="47" dur="400" fill="hold">
                                              <p:stCondLst>
                                                <p:cond delay="0"/>
                                              </p:stCondLst>
                                            </p:cTn>
                                            <p:tgtEl>
                                              <p:spTgt spid="24"/>
                                            </p:tgtEl>
                                            <p:attrNameLst>
                                              <p:attrName>ppt_y</p:attrName>
                                            </p:attrNameLst>
                                          </p:cBhvr>
                                        </p:anim>
                                        <p:animRot by="21600000">
                                          <p:cBhvr>
                                            <p:cTn id="48" dur="400" fill="hold">
                                              <p:stCondLst>
                                                <p:cond delay="0"/>
                                              </p:stCondLst>
                                            </p:cTn>
                                            <p:tgtEl>
                                              <p:spTgt spid="24"/>
                                            </p:tgtEl>
                                            <p:attrNameLst>
                                              <p:attrName>r</p:attrName>
                                            </p:attrNameLst>
                                          </p:cBhvr>
                                        </p:animRot>
                                      </p:childTnLst>
                                    </p:cTn>
                                  </p:par>
                                </p:childTnLst>
                              </p:cTn>
                            </p:par>
                            <p:par>
                              <p:cTn id="49" fill="hold">
                                <p:stCondLst>
                                  <p:cond delay="3799"/>
                                </p:stCondLst>
                                <p:childTnLst>
                                  <p:par>
                                    <p:cTn id="50" presetID="2" presetClass="entr" presetSubtype="9" fill="hold" grpId="0" nodeType="afterEffect" p14:presetBounceEnd="40000">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14:bounceEnd="40000">
                                          <p:cBhvr additive="base">
                                            <p:cTn id="52"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3" fill="hold" grpId="0" nodeType="withEffect" p14:presetBounceEnd="40000">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14:bounceEnd="40000">
                                          <p:cBhvr additive="base">
                                            <p:cTn id="56" dur="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57" dur="500" fill="hold"/>
                                            <p:tgtEl>
                                              <p:spTgt spid="39"/>
                                            </p:tgtEl>
                                            <p:attrNameLst>
                                              <p:attrName>ppt_y</p:attrName>
                                            </p:attrNameLst>
                                          </p:cBhvr>
                                          <p:tavLst>
                                            <p:tav tm="0">
                                              <p:val>
                                                <p:strVal val="0-#ppt_h/2"/>
                                              </p:val>
                                            </p:tav>
                                            <p:tav tm="100000">
                                              <p:val>
                                                <p:strVal val="#ppt_y"/>
                                              </p:val>
                                            </p:tav>
                                          </p:tavLst>
                                        </p:anim>
                                      </p:childTnLst>
                                    </p:cTn>
                                  </p:par>
                                  <p:par>
                                    <p:cTn id="58" presetID="2" presetClass="entr" presetSubtype="12" fill="hold" grpId="0" nodeType="withEffect" p14:presetBounceEnd="40000">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14:bounceEnd="40000">
                                          <p:cBhvr additive="base">
                                            <p:cTn id="60"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6" fill="hold" grpId="0" nodeType="withEffect" p14:presetBounceEnd="40000">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14:bounceEnd="40000">
                                          <p:cBhvr additive="base">
                                            <p:cTn id="64"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65" dur="500" fill="hold"/>
                                            <p:tgtEl>
                                              <p:spTgt spid="36"/>
                                            </p:tgtEl>
                                            <p:attrNameLst>
                                              <p:attrName>ppt_y</p:attrName>
                                            </p:attrNameLst>
                                          </p:cBhvr>
                                          <p:tavLst>
                                            <p:tav tm="0">
                                              <p:val>
                                                <p:strVal val="1+#ppt_h/2"/>
                                              </p:val>
                                            </p:tav>
                                            <p:tav tm="100000">
                                              <p:val>
                                                <p:strVal val="#ppt_y"/>
                                              </p:val>
                                            </p:tav>
                                          </p:tavLst>
                                        </p:anim>
                                      </p:childTnLst>
                                    </p:cTn>
                                  </p:par>
                                </p:childTnLst>
                              </p:cTn>
                            </p:par>
                            <p:par>
                              <p:cTn id="66" fill="hold">
                                <p:stCondLst>
                                  <p:cond delay="4299"/>
                                </p:stCondLst>
                                <p:childTnLst>
                                  <p:par>
                                    <p:cTn id="67" presetID="1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400"/>
                                            <p:tgtEl>
                                              <p:spTgt spid="21"/>
                                            </p:tgtEl>
                                            <p:attrNameLst>
                                              <p:attrName>ppt_x</p:attrName>
                                            </p:attrNameLst>
                                          </p:cBhvr>
                                          <p:tavLst>
                                            <p:tav tm="0">
                                              <p:val>
                                                <p:strVal val="#ppt_x+#ppt_w*1.125000"/>
                                              </p:val>
                                            </p:tav>
                                            <p:tav tm="100000">
                                              <p:val>
                                                <p:strVal val="#ppt_x"/>
                                              </p:val>
                                            </p:tav>
                                          </p:tavLst>
                                        </p:anim>
                                        <p:animEffect transition="in" filter="wipe(left)">
                                          <p:cBhvr>
                                            <p:cTn id="70" dur="400"/>
                                            <p:tgtEl>
                                              <p:spTgt spid="21"/>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400"/>
                                            <p:tgtEl>
                                              <p:spTgt spid="19"/>
                                            </p:tgtEl>
                                            <p:attrNameLst>
                                              <p:attrName>ppt_x</p:attrName>
                                            </p:attrNameLst>
                                          </p:cBhvr>
                                          <p:tavLst>
                                            <p:tav tm="0">
                                              <p:val>
                                                <p:strVal val="#ppt_x-#ppt_w*1.125000"/>
                                              </p:val>
                                            </p:tav>
                                            <p:tav tm="100000">
                                              <p:val>
                                                <p:strVal val="#ppt_x"/>
                                              </p:val>
                                            </p:tav>
                                          </p:tavLst>
                                        </p:anim>
                                        <p:animEffect transition="in" filter="wipe(right)">
                                          <p:cBhvr>
                                            <p:cTn id="74" dur="400"/>
                                            <p:tgtEl>
                                              <p:spTgt spid="19"/>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400"/>
                                            <p:tgtEl>
                                              <p:spTgt spid="22"/>
                                            </p:tgtEl>
                                            <p:attrNameLst>
                                              <p:attrName>ppt_x</p:attrName>
                                            </p:attrNameLst>
                                          </p:cBhvr>
                                          <p:tavLst>
                                            <p:tav tm="0">
                                              <p:val>
                                                <p:strVal val="#ppt_x+#ppt_w*1.125000"/>
                                              </p:val>
                                            </p:tav>
                                            <p:tav tm="100000">
                                              <p:val>
                                                <p:strVal val="#ppt_x"/>
                                              </p:val>
                                            </p:tav>
                                          </p:tavLst>
                                        </p:anim>
                                        <p:animEffect transition="in" filter="wipe(left)">
                                          <p:cBhvr>
                                            <p:cTn id="78" dur="400"/>
                                            <p:tgtEl>
                                              <p:spTgt spid="22"/>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400"/>
                                            <p:tgtEl>
                                              <p:spTgt spid="23"/>
                                            </p:tgtEl>
                                            <p:attrNameLst>
                                              <p:attrName>ppt_y</p:attrName>
                                            </p:attrNameLst>
                                          </p:cBhvr>
                                          <p:tavLst>
                                            <p:tav tm="0">
                                              <p:val>
                                                <p:strVal val="#ppt_y-#ppt_h*1.125000"/>
                                              </p:val>
                                            </p:tav>
                                            <p:tav tm="100000">
                                              <p:val>
                                                <p:strVal val="#ppt_y"/>
                                              </p:val>
                                            </p:tav>
                                          </p:tavLst>
                                        </p:anim>
                                        <p:animEffect transition="in" filter="wipe(down)">
                                          <p:cBhvr>
                                            <p:cTn id="82" dur="400"/>
                                            <p:tgtEl>
                                              <p:spTgt spid="23"/>
                                            </p:tgtEl>
                                          </p:cBhvr>
                                        </p:animEffect>
                                      </p:childTnLst>
                                    </p:cTn>
                                  </p:par>
                                </p:childTnLst>
                              </p:cTn>
                            </p:par>
                            <p:par>
                              <p:cTn id="83" fill="hold">
                                <p:stCondLst>
                                  <p:cond delay="4799"/>
                                </p:stCondLst>
                                <p:childTnLst>
                                  <p:par>
                                    <p:cTn id="84" presetID="22" presetClass="entr" presetSubtype="2"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right)">
                                          <p:cBhvr>
                                            <p:cTn id="86" dur="500"/>
                                            <p:tgtEl>
                                              <p:spTgt spid="3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5" grpId="0" animBg="1"/>
          <p:bldP spid="5" grpId="1" animBg="1"/>
          <p:bldP spid="7" grpId="0"/>
          <p:bldP spid="26" grpId="0"/>
          <p:bldP spid="28" grpId="0"/>
          <p:bldP spid="30" grpId="0"/>
          <p:bldP spid="32" grpId="0"/>
          <p:bldP spid="19" grpId="0" animBg="1"/>
          <p:bldP spid="21" grpId="0" animBg="1"/>
          <p:bldP spid="22" grpId="0" animBg="1"/>
          <p:bldP spid="23" grpId="0" animBg="1"/>
          <p:bldP spid="24" grpId="0"/>
          <p:bldP spid="34" grpId="0" animBg="1"/>
          <p:bldP spid="35" grpId="0" animBg="1"/>
          <p:bldP spid="36"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59"/>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7" presetClass="entr" presetSubtype="10" fill="hold" grpId="1"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par>
                              <p:cTn id="32" fill="hold">
                                <p:stCondLst>
                                  <p:cond delay="2159"/>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2659"/>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315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24"/>
                                            </p:tgtEl>
                                            <p:attrNameLst>
                                              <p:attrName>style.visibility</p:attrName>
                                            </p:attrNameLst>
                                          </p:cBhvr>
                                          <p:to>
                                            <p:strVal val="visible"/>
                                          </p:to>
                                        </p:set>
                                        <p:anim by="(-#ppt_w*2)" calcmode="lin" valueType="num">
                                          <p:cBhvr rctx="PPT">
                                            <p:cTn id="45" dur="200" autoRev="1" fill="hold">
                                              <p:stCondLst>
                                                <p:cond delay="0"/>
                                              </p:stCondLst>
                                            </p:cTn>
                                            <p:tgtEl>
                                              <p:spTgt spid="24"/>
                                            </p:tgtEl>
                                            <p:attrNameLst>
                                              <p:attrName>ppt_w</p:attrName>
                                            </p:attrNameLst>
                                          </p:cBhvr>
                                        </p:anim>
                                        <p:anim by="(#ppt_w*0.50)" calcmode="lin" valueType="num">
                                          <p:cBhvr>
                                            <p:cTn id="46" dur="200" decel="50000" autoRev="1" fill="hold">
                                              <p:stCondLst>
                                                <p:cond delay="0"/>
                                              </p:stCondLst>
                                            </p:cTn>
                                            <p:tgtEl>
                                              <p:spTgt spid="24"/>
                                            </p:tgtEl>
                                            <p:attrNameLst>
                                              <p:attrName>ppt_x</p:attrName>
                                            </p:attrNameLst>
                                          </p:cBhvr>
                                        </p:anim>
                                        <p:anim from="(-#ppt_h/2)" to="(#ppt_y)" calcmode="lin" valueType="num">
                                          <p:cBhvr>
                                            <p:cTn id="47" dur="400" fill="hold">
                                              <p:stCondLst>
                                                <p:cond delay="0"/>
                                              </p:stCondLst>
                                            </p:cTn>
                                            <p:tgtEl>
                                              <p:spTgt spid="24"/>
                                            </p:tgtEl>
                                            <p:attrNameLst>
                                              <p:attrName>ppt_y</p:attrName>
                                            </p:attrNameLst>
                                          </p:cBhvr>
                                        </p:anim>
                                        <p:animRot by="21600000">
                                          <p:cBhvr>
                                            <p:cTn id="48" dur="400" fill="hold">
                                              <p:stCondLst>
                                                <p:cond delay="0"/>
                                              </p:stCondLst>
                                            </p:cTn>
                                            <p:tgtEl>
                                              <p:spTgt spid="24"/>
                                            </p:tgtEl>
                                            <p:attrNameLst>
                                              <p:attrName>r</p:attrName>
                                            </p:attrNameLst>
                                          </p:cBhvr>
                                        </p:animRot>
                                      </p:childTnLst>
                                    </p:cTn>
                                  </p:par>
                                </p:childTnLst>
                              </p:cTn>
                            </p:par>
                            <p:par>
                              <p:cTn id="49" fill="hold">
                                <p:stCondLst>
                                  <p:cond delay="3799"/>
                                </p:stCondLst>
                                <p:childTnLst>
                                  <p:par>
                                    <p:cTn id="50" presetID="2" presetClass="entr" presetSubtype="9"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1+#ppt_w/2"/>
                                              </p:val>
                                            </p:tav>
                                            <p:tav tm="100000">
                                              <p:val>
                                                <p:strVal val="#ppt_x"/>
                                              </p:val>
                                            </p:tav>
                                          </p:tavLst>
                                        </p:anim>
                                        <p:anim calcmode="lin" valueType="num">
                                          <p:cBhvr additive="base">
                                            <p:cTn id="57" dur="500" fill="hold"/>
                                            <p:tgtEl>
                                              <p:spTgt spid="39"/>
                                            </p:tgtEl>
                                            <p:attrNameLst>
                                              <p:attrName>ppt_y</p:attrName>
                                            </p:attrNameLst>
                                          </p:cBhvr>
                                          <p:tavLst>
                                            <p:tav tm="0">
                                              <p:val>
                                                <p:strVal val="0-#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0-#ppt_w/2"/>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1+#ppt_w/2"/>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childTnLst>
                              </p:cTn>
                            </p:par>
                            <p:par>
                              <p:cTn id="66" fill="hold">
                                <p:stCondLst>
                                  <p:cond delay="4299"/>
                                </p:stCondLst>
                                <p:childTnLst>
                                  <p:par>
                                    <p:cTn id="67" presetID="1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400"/>
                                            <p:tgtEl>
                                              <p:spTgt spid="21"/>
                                            </p:tgtEl>
                                            <p:attrNameLst>
                                              <p:attrName>ppt_x</p:attrName>
                                            </p:attrNameLst>
                                          </p:cBhvr>
                                          <p:tavLst>
                                            <p:tav tm="0">
                                              <p:val>
                                                <p:strVal val="#ppt_x+#ppt_w*1.125000"/>
                                              </p:val>
                                            </p:tav>
                                            <p:tav tm="100000">
                                              <p:val>
                                                <p:strVal val="#ppt_x"/>
                                              </p:val>
                                            </p:tav>
                                          </p:tavLst>
                                        </p:anim>
                                        <p:animEffect transition="in" filter="wipe(left)">
                                          <p:cBhvr>
                                            <p:cTn id="70" dur="400"/>
                                            <p:tgtEl>
                                              <p:spTgt spid="21"/>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400"/>
                                            <p:tgtEl>
                                              <p:spTgt spid="19"/>
                                            </p:tgtEl>
                                            <p:attrNameLst>
                                              <p:attrName>ppt_x</p:attrName>
                                            </p:attrNameLst>
                                          </p:cBhvr>
                                          <p:tavLst>
                                            <p:tav tm="0">
                                              <p:val>
                                                <p:strVal val="#ppt_x-#ppt_w*1.125000"/>
                                              </p:val>
                                            </p:tav>
                                            <p:tav tm="100000">
                                              <p:val>
                                                <p:strVal val="#ppt_x"/>
                                              </p:val>
                                            </p:tav>
                                          </p:tavLst>
                                        </p:anim>
                                        <p:animEffect transition="in" filter="wipe(right)">
                                          <p:cBhvr>
                                            <p:cTn id="74" dur="400"/>
                                            <p:tgtEl>
                                              <p:spTgt spid="19"/>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400"/>
                                            <p:tgtEl>
                                              <p:spTgt spid="22"/>
                                            </p:tgtEl>
                                            <p:attrNameLst>
                                              <p:attrName>ppt_x</p:attrName>
                                            </p:attrNameLst>
                                          </p:cBhvr>
                                          <p:tavLst>
                                            <p:tav tm="0">
                                              <p:val>
                                                <p:strVal val="#ppt_x+#ppt_w*1.125000"/>
                                              </p:val>
                                            </p:tav>
                                            <p:tav tm="100000">
                                              <p:val>
                                                <p:strVal val="#ppt_x"/>
                                              </p:val>
                                            </p:tav>
                                          </p:tavLst>
                                        </p:anim>
                                        <p:animEffect transition="in" filter="wipe(left)">
                                          <p:cBhvr>
                                            <p:cTn id="78" dur="400"/>
                                            <p:tgtEl>
                                              <p:spTgt spid="22"/>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400"/>
                                            <p:tgtEl>
                                              <p:spTgt spid="23"/>
                                            </p:tgtEl>
                                            <p:attrNameLst>
                                              <p:attrName>ppt_y</p:attrName>
                                            </p:attrNameLst>
                                          </p:cBhvr>
                                          <p:tavLst>
                                            <p:tav tm="0">
                                              <p:val>
                                                <p:strVal val="#ppt_y-#ppt_h*1.125000"/>
                                              </p:val>
                                            </p:tav>
                                            <p:tav tm="100000">
                                              <p:val>
                                                <p:strVal val="#ppt_y"/>
                                              </p:val>
                                            </p:tav>
                                          </p:tavLst>
                                        </p:anim>
                                        <p:animEffect transition="in" filter="wipe(down)">
                                          <p:cBhvr>
                                            <p:cTn id="82" dur="400"/>
                                            <p:tgtEl>
                                              <p:spTgt spid="23"/>
                                            </p:tgtEl>
                                          </p:cBhvr>
                                        </p:animEffect>
                                      </p:childTnLst>
                                    </p:cTn>
                                  </p:par>
                                </p:childTnLst>
                              </p:cTn>
                            </p:par>
                            <p:par>
                              <p:cTn id="83" fill="hold">
                                <p:stCondLst>
                                  <p:cond delay="4799"/>
                                </p:stCondLst>
                                <p:childTnLst>
                                  <p:par>
                                    <p:cTn id="84" presetID="22" presetClass="entr" presetSubtype="2"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right)">
                                          <p:cBhvr>
                                            <p:cTn id="86" dur="500"/>
                                            <p:tgtEl>
                                              <p:spTgt spid="3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5" grpId="0" animBg="1"/>
          <p:bldP spid="5" grpId="1" animBg="1"/>
          <p:bldP spid="7" grpId="0"/>
          <p:bldP spid="26" grpId="0"/>
          <p:bldP spid="28" grpId="0"/>
          <p:bldP spid="30" grpId="0"/>
          <p:bldP spid="32" grpId="0"/>
          <p:bldP spid="19" grpId="0" animBg="1"/>
          <p:bldP spid="21" grpId="0" animBg="1"/>
          <p:bldP spid="22" grpId="0" animBg="1"/>
          <p:bldP spid="23" grpId="0" animBg="1"/>
          <p:bldP spid="24" grpId="0"/>
          <p:bldP spid="34" grpId="0" animBg="1"/>
          <p:bldP spid="35" grpId="0" animBg="1"/>
          <p:bldP spid="36" grpId="0" animBg="1"/>
          <p:bldP spid="39"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廉洁自律始终不能放松</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2" name="矩形 41"/>
          <p:cNvSpPr/>
          <p:nvPr/>
        </p:nvSpPr>
        <p:spPr bwMode="auto">
          <a:xfrm>
            <a:off x="2902031" y="1025316"/>
            <a:ext cx="8193600" cy="186674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右箭头 2"/>
          <p:cNvSpPr/>
          <p:nvPr/>
        </p:nvSpPr>
        <p:spPr bwMode="auto">
          <a:xfrm>
            <a:off x="2720840" y="1727775"/>
            <a:ext cx="576064" cy="46182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996287" y="1025316"/>
            <a:ext cx="1952810" cy="1866740"/>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TextBox 22"/>
          <p:cNvSpPr txBox="1"/>
          <p:nvPr/>
        </p:nvSpPr>
        <p:spPr>
          <a:xfrm>
            <a:off x="1254109" y="1405218"/>
            <a:ext cx="1440161" cy="400110"/>
          </a:xfrm>
          <a:prstGeom prst="rect">
            <a:avLst/>
          </a:prstGeom>
          <a:noFill/>
        </p:spPr>
        <p:txBody>
          <a:bodyPr wrap="square" rtlCol="0">
            <a:spAutoFit/>
          </a:bodyPr>
          <a:lstStyle/>
          <a:p>
            <a:pPr algn="ctr"/>
            <a:r>
              <a:rPr lang="zh-CN" altLang="en-US" sz="2000" dirty="0">
                <a:solidFill>
                  <a:schemeClr val="bg2"/>
                </a:solidFill>
                <a:latin typeface="+mj-ea"/>
                <a:ea typeface="+mj-ea"/>
              </a:rPr>
              <a:t>措施一</a:t>
            </a:r>
          </a:p>
        </p:txBody>
      </p:sp>
      <p:sp>
        <p:nvSpPr>
          <p:cNvPr id="49" name="TextBox 23"/>
          <p:cNvSpPr txBox="1"/>
          <p:nvPr/>
        </p:nvSpPr>
        <p:spPr>
          <a:xfrm>
            <a:off x="3302759" y="1236655"/>
            <a:ext cx="7465325" cy="1200329"/>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zh-CN" altLang="en-US" sz="1800" dirty="0">
                <a:solidFill>
                  <a:schemeClr val="bg1"/>
                </a:solidFill>
              </a:rPr>
              <a:t>高度重视党风廉政建设，认真贯彻</a:t>
            </a:r>
            <a:r>
              <a:rPr lang="en-US" altLang="zh-CN" sz="1800" dirty="0">
                <a:solidFill>
                  <a:schemeClr val="bg1"/>
                </a:solidFill>
              </a:rPr>
              <a:t>《</a:t>
            </a:r>
            <a:r>
              <a:rPr lang="zh-CN" altLang="en-US" sz="1800" dirty="0">
                <a:solidFill>
                  <a:schemeClr val="bg1"/>
                </a:solidFill>
              </a:rPr>
              <a:t>新条例</a:t>
            </a:r>
            <a:r>
              <a:rPr lang="en-US" altLang="zh-CN" sz="1800" dirty="0">
                <a:solidFill>
                  <a:schemeClr val="bg1"/>
                </a:solidFill>
              </a:rPr>
              <a:t>》《</a:t>
            </a:r>
            <a:r>
              <a:rPr lang="zh-CN" altLang="en-US" sz="1800" dirty="0">
                <a:solidFill>
                  <a:schemeClr val="bg1"/>
                </a:solidFill>
              </a:rPr>
              <a:t>新准则</a:t>
            </a:r>
            <a:r>
              <a:rPr lang="en-US" altLang="zh-CN" sz="1800" dirty="0">
                <a:solidFill>
                  <a:schemeClr val="bg1"/>
                </a:solidFill>
              </a:rPr>
              <a:t>》</a:t>
            </a:r>
            <a:r>
              <a:rPr lang="zh-CN" altLang="en-US" sz="1800" dirty="0">
                <a:solidFill>
                  <a:schemeClr val="bg1"/>
                </a:solidFill>
              </a:rPr>
              <a:t>，切实筑牢反腐倡廉防线，自觉落实党风廉政建设年度责任制目标。始终坚持把全面落实党风廉政建设责任制与具体工作同部署、同检查、同落实、同考核。</a:t>
            </a:r>
          </a:p>
        </p:txBody>
      </p:sp>
      <p:sp>
        <p:nvSpPr>
          <p:cNvPr id="61" name="TextBox 23"/>
          <p:cNvSpPr txBox="1"/>
          <p:nvPr/>
        </p:nvSpPr>
        <p:spPr>
          <a:xfrm>
            <a:off x="1254110" y="1806046"/>
            <a:ext cx="1440161" cy="830997"/>
          </a:xfrm>
          <a:prstGeom prst="rect">
            <a:avLst/>
          </a:prstGeom>
          <a:noFill/>
        </p:spPr>
        <p:txBody>
          <a:bodyPr wrap="square" rtlCol="0">
            <a:spAutoFit/>
          </a:bodyPr>
          <a:lstStyle/>
          <a:p>
            <a:pPr algn="ctr"/>
            <a:r>
              <a:rPr lang="zh-CN" altLang="en-US" sz="2400" b="1" dirty="0">
                <a:solidFill>
                  <a:schemeClr val="bg2"/>
                </a:solidFill>
                <a:latin typeface="+mn-ea"/>
                <a:ea typeface="+mn-ea"/>
              </a:rPr>
              <a:t>高度重视</a:t>
            </a:r>
            <a:endParaRPr lang="en-US" altLang="zh-CN" sz="2400" b="1" dirty="0">
              <a:solidFill>
                <a:schemeClr val="bg2"/>
              </a:solidFill>
              <a:latin typeface="+mn-ea"/>
              <a:ea typeface="+mn-ea"/>
            </a:endParaRPr>
          </a:p>
          <a:p>
            <a:pPr algn="ctr"/>
            <a:r>
              <a:rPr lang="zh-CN" altLang="en-US" sz="2400" b="1" dirty="0">
                <a:solidFill>
                  <a:schemeClr val="bg2"/>
                </a:solidFill>
                <a:latin typeface="+mn-ea"/>
                <a:ea typeface="+mn-ea"/>
              </a:rPr>
              <a:t>全面落实</a:t>
            </a:r>
            <a:endParaRPr lang="en-US" altLang="zh-CN" sz="2400" b="1" dirty="0">
              <a:solidFill>
                <a:schemeClr val="bg2"/>
              </a:solidFill>
              <a:latin typeface="+mn-ea"/>
              <a:ea typeface="+mn-ea"/>
            </a:endParaRPr>
          </a:p>
        </p:txBody>
      </p:sp>
      <p:sp>
        <p:nvSpPr>
          <p:cNvPr id="67" name="矩形 66"/>
          <p:cNvSpPr/>
          <p:nvPr/>
        </p:nvSpPr>
        <p:spPr bwMode="auto">
          <a:xfrm>
            <a:off x="2902031" y="3180352"/>
            <a:ext cx="8193600" cy="3007798"/>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8" name="右箭头 12"/>
          <p:cNvSpPr/>
          <p:nvPr/>
        </p:nvSpPr>
        <p:spPr bwMode="auto">
          <a:xfrm>
            <a:off x="2720840" y="4555851"/>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矩形 68"/>
          <p:cNvSpPr/>
          <p:nvPr/>
        </p:nvSpPr>
        <p:spPr bwMode="auto">
          <a:xfrm>
            <a:off x="996287" y="3180352"/>
            <a:ext cx="1952810" cy="3007798"/>
          </a:xfrm>
          <a:prstGeom prst="rect">
            <a:avLst/>
          </a:prstGeom>
          <a:solidFill>
            <a:schemeClr val="bg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p>
        </p:txBody>
      </p:sp>
      <p:sp>
        <p:nvSpPr>
          <p:cNvPr id="70" name="TextBox 26"/>
          <p:cNvSpPr txBox="1"/>
          <p:nvPr/>
        </p:nvSpPr>
        <p:spPr>
          <a:xfrm>
            <a:off x="3302760" y="4883972"/>
            <a:ext cx="7465324" cy="1200329"/>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zh-CN" altLang="en-US" sz="1800" dirty="0">
                <a:solidFill>
                  <a:schemeClr val="bg1"/>
                </a:solidFill>
              </a:rPr>
              <a:t>认真开展了专项治理工作。进一步加强了反对商业贿赂的宣传和教育，完善了重点岗位、重点人员在廉政建设方面自警自律、定期查纠制度。</a:t>
            </a:r>
            <a:endParaRPr lang="en-US" altLang="zh-CN" sz="1800" dirty="0">
              <a:solidFill>
                <a:schemeClr val="bg1"/>
              </a:solidFill>
            </a:endParaRPr>
          </a:p>
          <a:p>
            <a:r>
              <a:rPr lang="zh-CN" altLang="en-US" sz="1800" dirty="0">
                <a:solidFill>
                  <a:schemeClr val="bg1"/>
                </a:solidFill>
              </a:rPr>
              <a:t>积极开展形式多样的党风廉政教育，严格执行各项廉政建设纪律，切实防止了商业贿赂等不良现象的发生。</a:t>
            </a:r>
          </a:p>
        </p:txBody>
      </p:sp>
      <p:sp>
        <p:nvSpPr>
          <p:cNvPr id="71" name="TextBox 22"/>
          <p:cNvSpPr txBox="1"/>
          <p:nvPr/>
        </p:nvSpPr>
        <p:spPr>
          <a:xfrm>
            <a:off x="1254109" y="4138759"/>
            <a:ext cx="1440161" cy="400110"/>
          </a:xfrm>
          <a:prstGeom prst="rect">
            <a:avLst/>
          </a:prstGeom>
          <a:noFill/>
        </p:spPr>
        <p:txBody>
          <a:bodyPr wrap="square" rtlCol="0">
            <a:spAutoFit/>
          </a:bodyPr>
          <a:lstStyle/>
          <a:p>
            <a:pPr algn="ctr"/>
            <a:r>
              <a:rPr lang="zh-CN" altLang="en-US" sz="2000" dirty="0">
                <a:solidFill>
                  <a:schemeClr val="bg2"/>
                </a:solidFill>
                <a:latin typeface="+mj-ea"/>
                <a:ea typeface="+mj-ea"/>
              </a:rPr>
              <a:t>措施二</a:t>
            </a:r>
          </a:p>
        </p:txBody>
      </p:sp>
      <p:sp>
        <p:nvSpPr>
          <p:cNvPr id="72" name="TextBox 23"/>
          <p:cNvSpPr txBox="1"/>
          <p:nvPr/>
        </p:nvSpPr>
        <p:spPr>
          <a:xfrm>
            <a:off x="1254110" y="4539587"/>
            <a:ext cx="1440161" cy="830997"/>
          </a:xfrm>
          <a:prstGeom prst="rect">
            <a:avLst/>
          </a:prstGeom>
          <a:noFill/>
        </p:spPr>
        <p:txBody>
          <a:bodyPr wrap="square" rtlCol="0">
            <a:spAutoFit/>
          </a:bodyPr>
          <a:lstStyle>
            <a:defPPr>
              <a:defRPr lang="zh-CN"/>
            </a:defPPr>
            <a:lvl1pPr algn="ctr">
              <a:defRPr sz="2400" b="1">
                <a:solidFill>
                  <a:schemeClr val="bg2"/>
                </a:solidFill>
                <a:latin typeface="+mn-ea"/>
                <a:ea typeface="+mn-ea"/>
              </a:defRPr>
            </a:lvl1pPr>
          </a:lstStyle>
          <a:p>
            <a:r>
              <a:rPr lang="zh-CN" altLang="en-US" dirty="0"/>
              <a:t>专项治理堵严漏洞</a:t>
            </a:r>
            <a:endParaRPr lang="en-US" altLang="zh-CN" dirty="0"/>
          </a:p>
        </p:txBody>
      </p:sp>
      <p:sp>
        <p:nvSpPr>
          <p:cNvPr id="73" name="矩形 72"/>
          <p:cNvSpPr/>
          <p:nvPr/>
        </p:nvSpPr>
        <p:spPr bwMode="auto">
          <a:xfrm>
            <a:off x="3418509" y="3349256"/>
            <a:ext cx="2342247" cy="135718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sp>
        <p:nvSpPr>
          <p:cNvPr id="74" name="矩形 73"/>
          <p:cNvSpPr/>
          <p:nvPr/>
        </p:nvSpPr>
        <p:spPr bwMode="auto">
          <a:xfrm>
            <a:off x="6011246" y="3349256"/>
            <a:ext cx="2342247" cy="135718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1217" y="3344893"/>
            <a:ext cx="2054699" cy="1370870"/>
          </a:xfrm>
          <a:prstGeom prst="rect">
            <a:avLst/>
          </a:prstGeom>
          <a:blipFill>
            <a:blip r:embed="rId6"/>
            <a:stretch>
              <a:fillRect/>
            </a:stretch>
          </a:blipFill>
          <a:ln w="9525" cap="flat" cmpd="sng" algn="ctr">
            <a:solidFill>
              <a:schemeClr val="tx2"/>
            </a:solidFill>
            <a:prstDash val="solid"/>
            <a:round/>
            <a:headEnd type="none" w="med" len="med"/>
            <a:tailEnd type="none" w="med" len="med"/>
          </a:ln>
          <a:effectLst/>
        </p:spPr>
      </p:pic>
    </p:spTree>
  </p:cSld>
  <p:clrMapOvr>
    <a:masterClrMapping/>
  </p:clrMapOvr>
  <mc:AlternateContent xmlns:mc="http://schemas.openxmlformats.org/markup-compatibility/2006" xmlns:p14="http://schemas.microsoft.com/office/powerpoint/2010/main">
    <mc:Choice Requires="p14">
      <p:transition spd="slow" advTm="7481">
        <p14:gallery dir="l"/>
      </p:transition>
    </mc:Choice>
    <mc:Fallback xmlns="">
      <p:transition spd="slow" advTm="74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59"/>
                            </p:stCondLst>
                            <p:childTnLst>
                              <p:par>
                                <p:cTn id="24" presetID="2" presetClass="entr" presetSubtype="8"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0-#ppt_w/2"/>
                                          </p:val>
                                        </p:tav>
                                        <p:tav tm="100000">
                                          <p:val>
                                            <p:strVal val="#ppt_x"/>
                                          </p:val>
                                        </p:tav>
                                      </p:tavLst>
                                    </p:anim>
                                    <p:anim calcmode="lin" valueType="num">
                                      <p:cBhvr additive="base">
                                        <p:cTn id="27" dur="500" fill="hold"/>
                                        <p:tgtEl>
                                          <p:spTgt spid="4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0-#ppt_w/2"/>
                                          </p:val>
                                        </p:tav>
                                        <p:tav tm="100000">
                                          <p:val>
                                            <p:strVal val="#ppt_x"/>
                                          </p:val>
                                        </p:tav>
                                      </p:tavLst>
                                    </p:anim>
                                    <p:anim calcmode="lin" valueType="num">
                                      <p:cBhvr additive="base">
                                        <p:cTn id="31" dur="500" fill="hold"/>
                                        <p:tgtEl>
                                          <p:spTgt spid="44"/>
                                        </p:tgtEl>
                                        <p:attrNameLst>
                                          <p:attrName>ppt_y</p:attrName>
                                        </p:attrNameLst>
                                      </p:cBhvr>
                                      <p:tavLst>
                                        <p:tav tm="0">
                                          <p:val>
                                            <p:strVal val="#ppt_y"/>
                                          </p:val>
                                        </p:tav>
                                        <p:tav tm="100000">
                                          <p:val>
                                            <p:strVal val="#ppt_y"/>
                                          </p:val>
                                        </p:tav>
                                      </p:tavLst>
                                    </p:anim>
                                  </p:childTnLst>
                                </p:cTn>
                              </p:par>
                            </p:childTnLst>
                          </p:cTn>
                        </p:par>
                        <p:par>
                          <p:cTn id="32" fill="hold">
                            <p:stCondLst>
                              <p:cond delay="2159"/>
                            </p:stCondLst>
                            <p:childTnLst>
                              <p:par>
                                <p:cTn id="33" presetID="31"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400" fill="hold"/>
                                        <p:tgtEl>
                                          <p:spTgt spid="48"/>
                                        </p:tgtEl>
                                        <p:attrNameLst>
                                          <p:attrName>ppt_w</p:attrName>
                                        </p:attrNameLst>
                                      </p:cBhvr>
                                      <p:tavLst>
                                        <p:tav tm="0">
                                          <p:val>
                                            <p:fltVal val="0"/>
                                          </p:val>
                                        </p:tav>
                                        <p:tav tm="100000">
                                          <p:val>
                                            <p:strVal val="#ppt_w"/>
                                          </p:val>
                                        </p:tav>
                                      </p:tavLst>
                                    </p:anim>
                                    <p:anim calcmode="lin" valueType="num">
                                      <p:cBhvr>
                                        <p:cTn id="36" dur="400" fill="hold"/>
                                        <p:tgtEl>
                                          <p:spTgt spid="48"/>
                                        </p:tgtEl>
                                        <p:attrNameLst>
                                          <p:attrName>ppt_h</p:attrName>
                                        </p:attrNameLst>
                                      </p:cBhvr>
                                      <p:tavLst>
                                        <p:tav tm="0">
                                          <p:val>
                                            <p:fltVal val="0"/>
                                          </p:val>
                                        </p:tav>
                                        <p:tav tm="100000">
                                          <p:val>
                                            <p:strVal val="#ppt_h"/>
                                          </p:val>
                                        </p:tav>
                                      </p:tavLst>
                                    </p:anim>
                                    <p:anim calcmode="lin" valueType="num">
                                      <p:cBhvr>
                                        <p:cTn id="37" dur="400" fill="hold"/>
                                        <p:tgtEl>
                                          <p:spTgt spid="48"/>
                                        </p:tgtEl>
                                        <p:attrNameLst>
                                          <p:attrName>style.rotation</p:attrName>
                                        </p:attrNameLst>
                                      </p:cBhvr>
                                      <p:tavLst>
                                        <p:tav tm="0">
                                          <p:val>
                                            <p:fltVal val="90"/>
                                          </p:val>
                                        </p:tav>
                                        <p:tav tm="100000">
                                          <p:val>
                                            <p:fltVal val="0"/>
                                          </p:val>
                                        </p:tav>
                                      </p:tavLst>
                                    </p:anim>
                                    <p:animEffect transition="in" filter="fade">
                                      <p:cBhvr>
                                        <p:cTn id="38" dur="400"/>
                                        <p:tgtEl>
                                          <p:spTgt spid="48"/>
                                        </p:tgtEl>
                                      </p:cBhvr>
                                    </p:animEffect>
                                  </p:childTnLst>
                                </p:cTn>
                              </p:par>
                            </p:childTnLst>
                          </p:cTn>
                        </p:par>
                        <p:par>
                          <p:cTn id="39" fill="hold">
                            <p:stCondLst>
                              <p:cond delay="2659"/>
                            </p:stCondLst>
                            <p:childTnLst>
                              <p:par>
                                <p:cTn id="40" presetID="22" presetClass="entr" presetSubtype="1"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500"/>
                                        <p:tgtEl>
                                          <p:spTgt spid="61"/>
                                        </p:tgtEl>
                                      </p:cBhvr>
                                    </p:animEffect>
                                  </p:childTnLst>
                                </p:cTn>
                              </p:par>
                            </p:childTnLst>
                          </p:cTn>
                        </p:par>
                        <p:par>
                          <p:cTn id="43" fill="hold">
                            <p:stCondLst>
                              <p:cond delay="3159"/>
                            </p:stCondLst>
                            <p:childTnLst>
                              <p:par>
                                <p:cTn id="44" presetID="22" presetClass="entr" presetSubtype="8"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3659"/>
                            </p:stCondLst>
                            <p:childTnLst>
                              <p:par>
                                <p:cTn id="51" presetID="2" presetClass="entr" presetSubtype="8"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0-#ppt_w/2"/>
                                          </p:val>
                                        </p:tav>
                                        <p:tav tm="100000">
                                          <p:val>
                                            <p:strVal val="#ppt_x"/>
                                          </p:val>
                                        </p:tav>
                                      </p:tavLst>
                                    </p:anim>
                                    <p:anim calcmode="lin" valueType="num">
                                      <p:cBhvr additive="base">
                                        <p:cTn id="54" dur="500" fill="hold"/>
                                        <p:tgtEl>
                                          <p:spTgt spid="6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0-#ppt_w/2"/>
                                          </p:val>
                                        </p:tav>
                                        <p:tav tm="100000">
                                          <p:val>
                                            <p:strVal val="#ppt_x"/>
                                          </p:val>
                                        </p:tav>
                                      </p:tavLst>
                                    </p:anim>
                                    <p:anim calcmode="lin" valueType="num">
                                      <p:cBhvr additive="base">
                                        <p:cTn id="58" dur="500" fill="hold"/>
                                        <p:tgtEl>
                                          <p:spTgt spid="68"/>
                                        </p:tgtEl>
                                        <p:attrNameLst>
                                          <p:attrName>ppt_y</p:attrName>
                                        </p:attrNameLst>
                                      </p:cBhvr>
                                      <p:tavLst>
                                        <p:tav tm="0">
                                          <p:val>
                                            <p:strVal val="#ppt_y"/>
                                          </p:val>
                                        </p:tav>
                                        <p:tav tm="100000">
                                          <p:val>
                                            <p:strVal val="#ppt_y"/>
                                          </p:val>
                                        </p:tav>
                                      </p:tavLst>
                                    </p:anim>
                                  </p:childTnLst>
                                </p:cTn>
                              </p:par>
                            </p:childTnLst>
                          </p:cTn>
                        </p:par>
                        <p:par>
                          <p:cTn id="59" fill="hold">
                            <p:stCondLst>
                              <p:cond delay="4159"/>
                            </p:stCondLst>
                            <p:childTnLst>
                              <p:par>
                                <p:cTn id="60" presetID="31" presetClass="entr" presetSubtype="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p:cTn id="62" dur="400" fill="hold"/>
                                        <p:tgtEl>
                                          <p:spTgt spid="71"/>
                                        </p:tgtEl>
                                        <p:attrNameLst>
                                          <p:attrName>ppt_w</p:attrName>
                                        </p:attrNameLst>
                                      </p:cBhvr>
                                      <p:tavLst>
                                        <p:tav tm="0">
                                          <p:val>
                                            <p:fltVal val="0"/>
                                          </p:val>
                                        </p:tav>
                                        <p:tav tm="100000">
                                          <p:val>
                                            <p:strVal val="#ppt_w"/>
                                          </p:val>
                                        </p:tav>
                                      </p:tavLst>
                                    </p:anim>
                                    <p:anim calcmode="lin" valueType="num">
                                      <p:cBhvr>
                                        <p:cTn id="63" dur="400" fill="hold"/>
                                        <p:tgtEl>
                                          <p:spTgt spid="71"/>
                                        </p:tgtEl>
                                        <p:attrNameLst>
                                          <p:attrName>ppt_h</p:attrName>
                                        </p:attrNameLst>
                                      </p:cBhvr>
                                      <p:tavLst>
                                        <p:tav tm="0">
                                          <p:val>
                                            <p:fltVal val="0"/>
                                          </p:val>
                                        </p:tav>
                                        <p:tav tm="100000">
                                          <p:val>
                                            <p:strVal val="#ppt_h"/>
                                          </p:val>
                                        </p:tav>
                                      </p:tavLst>
                                    </p:anim>
                                    <p:anim calcmode="lin" valueType="num">
                                      <p:cBhvr>
                                        <p:cTn id="64" dur="400" fill="hold"/>
                                        <p:tgtEl>
                                          <p:spTgt spid="71"/>
                                        </p:tgtEl>
                                        <p:attrNameLst>
                                          <p:attrName>style.rotation</p:attrName>
                                        </p:attrNameLst>
                                      </p:cBhvr>
                                      <p:tavLst>
                                        <p:tav tm="0">
                                          <p:val>
                                            <p:fltVal val="90"/>
                                          </p:val>
                                        </p:tav>
                                        <p:tav tm="100000">
                                          <p:val>
                                            <p:fltVal val="0"/>
                                          </p:val>
                                        </p:tav>
                                      </p:tavLst>
                                    </p:anim>
                                    <p:animEffect transition="in" filter="fade">
                                      <p:cBhvr>
                                        <p:cTn id="65" dur="400"/>
                                        <p:tgtEl>
                                          <p:spTgt spid="71"/>
                                        </p:tgtEl>
                                      </p:cBhvr>
                                    </p:animEffect>
                                  </p:childTnLst>
                                </p:cTn>
                              </p:par>
                            </p:childTnLst>
                          </p:cTn>
                        </p:par>
                        <p:par>
                          <p:cTn id="66" fill="hold">
                            <p:stCondLst>
                              <p:cond delay="4659"/>
                            </p:stCondLst>
                            <p:childTnLst>
                              <p:par>
                                <p:cTn id="67" presetID="22" presetClass="entr" presetSubtype="1"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up)">
                                      <p:cBhvr>
                                        <p:cTn id="69" dur="500"/>
                                        <p:tgtEl>
                                          <p:spTgt spid="72"/>
                                        </p:tgtEl>
                                      </p:cBhvr>
                                    </p:animEffect>
                                  </p:childTnLst>
                                </p:cTn>
                              </p:par>
                            </p:childTnLst>
                          </p:cTn>
                        </p:par>
                        <p:par>
                          <p:cTn id="70" fill="hold">
                            <p:stCondLst>
                              <p:cond delay="5159"/>
                            </p:stCondLst>
                            <p:childTnLst>
                              <p:par>
                                <p:cTn id="71" presetID="22" presetClass="entr" presetSubtype="8"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left)">
                                      <p:cBhvr>
                                        <p:cTn id="73" dur="500"/>
                                        <p:tgtEl>
                                          <p:spTgt spid="67"/>
                                        </p:tgtEl>
                                      </p:cBhvr>
                                    </p:animEffect>
                                  </p:childTnLst>
                                </p:cTn>
                              </p:par>
                            </p:childTnLst>
                          </p:cTn>
                        </p:par>
                        <p:par>
                          <p:cTn id="74" fill="hold">
                            <p:stCondLst>
                              <p:cond delay="5659"/>
                            </p:stCondLst>
                            <p:childTnLst>
                              <p:par>
                                <p:cTn id="75" presetID="12" presetClass="entr" presetSubtype="4"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additive="base">
                                        <p:cTn id="77" dur="400"/>
                                        <p:tgtEl>
                                          <p:spTgt spid="73"/>
                                        </p:tgtEl>
                                        <p:attrNameLst>
                                          <p:attrName>ppt_y</p:attrName>
                                        </p:attrNameLst>
                                      </p:cBhvr>
                                      <p:tavLst>
                                        <p:tav tm="0">
                                          <p:val>
                                            <p:strVal val="#ppt_y+#ppt_h*1.125000"/>
                                          </p:val>
                                        </p:tav>
                                        <p:tav tm="100000">
                                          <p:val>
                                            <p:strVal val="#ppt_y"/>
                                          </p:val>
                                        </p:tav>
                                      </p:tavLst>
                                    </p:anim>
                                    <p:animEffect transition="in" filter="wipe(up)">
                                      <p:cBhvr>
                                        <p:cTn id="78" dur="400"/>
                                        <p:tgtEl>
                                          <p:spTgt spid="73"/>
                                        </p:tgtEl>
                                      </p:cBhvr>
                                    </p:animEffect>
                                  </p:childTnLst>
                                </p:cTn>
                              </p:par>
                              <p:par>
                                <p:cTn id="79" presetID="12" presetClass="entr" presetSubtype="4" fill="hold" grpId="0" nodeType="withEffect">
                                  <p:stCondLst>
                                    <p:cond delay="100"/>
                                  </p:stCondLst>
                                  <p:childTnLst>
                                    <p:set>
                                      <p:cBhvr>
                                        <p:cTn id="80" dur="1" fill="hold">
                                          <p:stCondLst>
                                            <p:cond delay="0"/>
                                          </p:stCondLst>
                                        </p:cTn>
                                        <p:tgtEl>
                                          <p:spTgt spid="74"/>
                                        </p:tgtEl>
                                        <p:attrNameLst>
                                          <p:attrName>style.visibility</p:attrName>
                                        </p:attrNameLst>
                                      </p:cBhvr>
                                      <p:to>
                                        <p:strVal val="visible"/>
                                      </p:to>
                                    </p:set>
                                    <p:anim calcmode="lin" valueType="num">
                                      <p:cBhvr additive="base">
                                        <p:cTn id="81" dur="400"/>
                                        <p:tgtEl>
                                          <p:spTgt spid="74"/>
                                        </p:tgtEl>
                                        <p:attrNameLst>
                                          <p:attrName>ppt_y</p:attrName>
                                        </p:attrNameLst>
                                      </p:cBhvr>
                                      <p:tavLst>
                                        <p:tav tm="0">
                                          <p:val>
                                            <p:strVal val="#ppt_y+#ppt_h*1.125000"/>
                                          </p:val>
                                        </p:tav>
                                        <p:tav tm="100000">
                                          <p:val>
                                            <p:strVal val="#ppt_y"/>
                                          </p:val>
                                        </p:tav>
                                      </p:tavLst>
                                    </p:anim>
                                    <p:animEffect transition="in" filter="wipe(up)">
                                      <p:cBhvr>
                                        <p:cTn id="82" dur="400"/>
                                        <p:tgtEl>
                                          <p:spTgt spid="74"/>
                                        </p:tgtEl>
                                      </p:cBhvr>
                                    </p:animEffect>
                                  </p:childTnLst>
                                </p:cTn>
                              </p:par>
                              <p:par>
                                <p:cTn id="83" presetID="12" presetClass="entr" presetSubtype="4" fill="hold" nodeType="withEffect">
                                  <p:stCondLst>
                                    <p:cond delay="10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400"/>
                                        <p:tgtEl>
                                          <p:spTgt spid="3"/>
                                        </p:tgtEl>
                                        <p:attrNameLst>
                                          <p:attrName>ppt_y</p:attrName>
                                        </p:attrNameLst>
                                      </p:cBhvr>
                                      <p:tavLst>
                                        <p:tav tm="0">
                                          <p:val>
                                            <p:strVal val="#ppt_y+#ppt_h*1.125000"/>
                                          </p:val>
                                        </p:tav>
                                        <p:tav tm="100000">
                                          <p:val>
                                            <p:strVal val="#ppt_y"/>
                                          </p:val>
                                        </p:tav>
                                      </p:tavLst>
                                    </p:anim>
                                    <p:animEffect transition="in" filter="wipe(up)">
                                      <p:cBhvr>
                                        <p:cTn id="86" dur="400"/>
                                        <p:tgtEl>
                                          <p:spTgt spid="3"/>
                                        </p:tgtEl>
                                      </p:cBhvr>
                                    </p:animEffect>
                                  </p:childTnLst>
                                </p:cTn>
                              </p:par>
                            </p:childTnLst>
                          </p:cTn>
                        </p:par>
                        <p:par>
                          <p:cTn id="87" fill="hold">
                            <p:stCondLst>
                              <p:cond delay="6159"/>
                            </p:stCondLst>
                            <p:childTnLst>
                              <p:par>
                                <p:cTn id="88" presetID="22" presetClass="entr" presetSubtype="8" fill="hold" grpId="0"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ipe(left)">
                                      <p:cBhvr>
                                        <p:cTn id="9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42" grpId="0" animBg="1"/>
      <p:bldP spid="43" grpId="0" animBg="1"/>
      <p:bldP spid="44" grpId="0" animBg="1"/>
      <p:bldP spid="48" grpId="0"/>
      <p:bldP spid="49" grpId="0"/>
      <p:bldP spid="61" grpId="0"/>
      <p:bldP spid="67" grpId="0" animBg="1"/>
      <p:bldP spid="68" grpId="0" animBg="1"/>
      <p:bldP spid="69" grpId="0" animBg="1"/>
      <p:bldP spid="70" grpId="0"/>
      <p:bldP spid="71" grpId="0"/>
      <p:bldP spid="72" grpId="0"/>
      <p:bldP spid="73" grpId="0" animBg="1"/>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marR="0" lvl="0" indent="0" defTabSz="914400" latinLnBrk="0">
              <a:lnSpc>
                <a:spcPct val="100000"/>
              </a:lnSpc>
              <a:buClrTx/>
              <a:buSzTx/>
              <a:buFontTx/>
              <a:buNone/>
              <a:defRPr kumimoji="0" sz="2800" b="0" i="0" u="none" strike="noStrike" cap="none" spc="0" normalizeH="0" baseline="0">
                <a:ln>
                  <a:noFill/>
                </a:ln>
                <a:solidFill>
                  <a:srgbClr val="C00000"/>
                </a:solidFill>
                <a:effectLst/>
                <a:uLnTx/>
                <a:uFillTx/>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廉洁自律始终不能放松</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2" name="矩形 41"/>
          <p:cNvSpPr/>
          <p:nvPr/>
        </p:nvSpPr>
        <p:spPr bwMode="auto">
          <a:xfrm>
            <a:off x="2902031" y="881948"/>
            <a:ext cx="8193600" cy="2945774"/>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右箭头 2"/>
          <p:cNvSpPr/>
          <p:nvPr/>
        </p:nvSpPr>
        <p:spPr bwMode="auto">
          <a:xfrm>
            <a:off x="2720840" y="2123925"/>
            <a:ext cx="576064" cy="46182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bwMode="auto">
          <a:xfrm>
            <a:off x="996287" y="881948"/>
            <a:ext cx="1952810" cy="2945774"/>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TextBox 22"/>
          <p:cNvSpPr txBox="1"/>
          <p:nvPr/>
        </p:nvSpPr>
        <p:spPr>
          <a:xfrm>
            <a:off x="1254109" y="1809567"/>
            <a:ext cx="1440161" cy="400110"/>
          </a:xfrm>
          <a:prstGeom prst="rect">
            <a:avLst/>
          </a:prstGeom>
          <a:noFill/>
        </p:spPr>
        <p:txBody>
          <a:bodyPr wrap="square" rtlCol="0">
            <a:spAutoFit/>
          </a:bodyPr>
          <a:lstStyle/>
          <a:p>
            <a:pPr algn="ctr"/>
            <a:r>
              <a:rPr lang="zh-CN" altLang="en-US" sz="2000" dirty="0">
                <a:solidFill>
                  <a:schemeClr val="bg2"/>
                </a:solidFill>
                <a:latin typeface="+mj-ea"/>
                <a:ea typeface="+mj-ea"/>
              </a:rPr>
              <a:t>措施三</a:t>
            </a:r>
          </a:p>
        </p:txBody>
      </p:sp>
      <p:sp>
        <p:nvSpPr>
          <p:cNvPr id="49" name="TextBox 23"/>
          <p:cNvSpPr txBox="1"/>
          <p:nvPr/>
        </p:nvSpPr>
        <p:spPr>
          <a:xfrm>
            <a:off x="3302759" y="2256164"/>
            <a:ext cx="7465325" cy="1477328"/>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zh-CN" altLang="en-US" sz="1800" dirty="0">
                <a:solidFill>
                  <a:schemeClr val="bg1"/>
                </a:solidFill>
              </a:rPr>
              <a:t>工作中，本人能够自觉遵守中央“四大纪律、八项要求”和公司党委廉洁从政的规定，带头搞好党风廉政建设，规范自己的言行，切实做到自重、自省、自警、自励，自觉接受群众监督。要求别人不做的，自己首先不做；要求别人做到的，自己首先做到。严于律己，率先垂范，注重实效，力戒空谈。</a:t>
            </a:r>
          </a:p>
        </p:txBody>
      </p:sp>
      <p:sp>
        <p:nvSpPr>
          <p:cNvPr id="61" name="TextBox 23"/>
          <p:cNvSpPr txBox="1"/>
          <p:nvPr/>
        </p:nvSpPr>
        <p:spPr>
          <a:xfrm>
            <a:off x="1254110" y="2210395"/>
            <a:ext cx="1440161" cy="830997"/>
          </a:xfrm>
          <a:prstGeom prst="rect">
            <a:avLst/>
          </a:prstGeom>
          <a:noFill/>
        </p:spPr>
        <p:txBody>
          <a:bodyPr wrap="square" rtlCol="0">
            <a:spAutoFit/>
          </a:bodyPr>
          <a:lstStyle>
            <a:defPPr>
              <a:defRPr lang="zh-CN"/>
            </a:defPPr>
            <a:lvl1pPr algn="ctr">
              <a:defRPr sz="2400" b="1">
                <a:solidFill>
                  <a:schemeClr val="bg2"/>
                </a:solidFill>
                <a:latin typeface="+mn-ea"/>
                <a:ea typeface="+mn-ea"/>
              </a:defRPr>
            </a:lvl1pPr>
          </a:lstStyle>
          <a:p>
            <a:r>
              <a:rPr lang="zh-CN" altLang="en-US" dirty="0"/>
              <a:t>率先垂范</a:t>
            </a:r>
            <a:endParaRPr lang="en-US" altLang="zh-CN" dirty="0"/>
          </a:p>
          <a:p>
            <a:r>
              <a:rPr lang="zh-CN" altLang="en-US" dirty="0"/>
              <a:t>以身作则</a:t>
            </a:r>
            <a:endParaRPr lang="en-US" altLang="zh-CN" dirty="0"/>
          </a:p>
        </p:txBody>
      </p:sp>
      <p:sp>
        <p:nvSpPr>
          <p:cNvPr id="24" name="椭圆 23"/>
          <p:cNvSpPr/>
          <p:nvPr/>
        </p:nvSpPr>
        <p:spPr bwMode="auto">
          <a:xfrm>
            <a:off x="3791976" y="1017509"/>
            <a:ext cx="1141748" cy="1141748"/>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5" name="矩形 24"/>
          <p:cNvSpPr/>
          <p:nvPr/>
        </p:nvSpPr>
        <p:spPr>
          <a:xfrm>
            <a:off x="3822244" y="1178211"/>
            <a:ext cx="1089690" cy="830997"/>
          </a:xfrm>
          <a:prstGeom prst="rect">
            <a:avLst/>
          </a:prstGeom>
        </p:spPr>
        <p:txBody>
          <a:bodyPr wrap="square">
            <a:spAutoFit/>
          </a:bodyPr>
          <a:lstStyle/>
          <a:p>
            <a:pPr algn="ctr"/>
            <a:r>
              <a:rPr lang="zh-CN" altLang="en-US" sz="2400" dirty="0">
                <a:solidFill>
                  <a:schemeClr val="bg2"/>
                </a:solidFill>
                <a:latin typeface="+mj-ea"/>
                <a:ea typeface="+mj-ea"/>
              </a:rPr>
              <a:t>严于律己</a:t>
            </a:r>
          </a:p>
        </p:txBody>
      </p:sp>
      <p:sp>
        <p:nvSpPr>
          <p:cNvPr id="26" name="椭圆 25"/>
          <p:cNvSpPr/>
          <p:nvPr/>
        </p:nvSpPr>
        <p:spPr bwMode="auto">
          <a:xfrm>
            <a:off x="5433281" y="1017509"/>
            <a:ext cx="1141748" cy="1141748"/>
          </a:xfrm>
          <a:prstGeom prst="ellipse">
            <a:avLst/>
          </a:prstGeom>
          <a:solidFill>
            <a:schemeClr val="bg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7" name="椭圆 26"/>
          <p:cNvSpPr/>
          <p:nvPr/>
        </p:nvSpPr>
        <p:spPr bwMode="auto">
          <a:xfrm>
            <a:off x="7157504" y="1017509"/>
            <a:ext cx="1141748" cy="1141748"/>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8" name="椭圆 27"/>
          <p:cNvSpPr/>
          <p:nvPr/>
        </p:nvSpPr>
        <p:spPr bwMode="auto">
          <a:xfrm>
            <a:off x="8880242" y="1017509"/>
            <a:ext cx="1141748" cy="1141748"/>
          </a:xfrm>
          <a:prstGeom prst="ellipse">
            <a:avLst/>
          </a:prstGeom>
          <a:solidFill>
            <a:schemeClr val="bg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endParaRPr lang="zh-CN" altLang="en-US"/>
          </a:p>
        </p:txBody>
      </p:sp>
      <p:sp>
        <p:nvSpPr>
          <p:cNvPr id="29" name="矩形 28"/>
          <p:cNvSpPr/>
          <p:nvPr/>
        </p:nvSpPr>
        <p:spPr>
          <a:xfrm>
            <a:off x="5462280" y="1178211"/>
            <a:ext cx="1089690" cy="830997"/>
          </a:xfrm>
          <a:prstGeom prst="rect">
            <a:avLst/>
          </a:prstGeom>
        </p:spPr>
        <p:txBody>
          <a:bodyPr wrap="square">
            <a:spAutoFit/>
          </a:bodyPr>
          <a:lstStyle/>
          <a:p>
            <a:pPr algn="ctr"/>
            <a:r>
              <a:rPr lang="zh-CN" altLang="en-US" sz="2400">
                <a:solidFill>
                  <a:schemeClr val="bg2"/>
                </a:solidFill>
                <a:latin typeface="+mj-ea"/>
                <a:ea typeface="+mj-ea"/>
              </a:rPr>
              <a:t>率先垂范</a:t>
            </a:r>
            <a:endParaRPr lang="zh-CN" altLang="en-US" sz="2400" dirty="0">
              <a:solidFill>
                <a:schemeClr val="bg2"/>
              </a:solidFill>
              <a:latin typeface="+mj-ea"/>
              <a:ea typeface="+mj-ea"/>
            </a:endParaRPr>
          </a:p>
        </p:txBody>
      </p:sp>
      <p:sp>
        <p:nvSpPr>
          <p:cNvPr id="30" name="矩形 29"/>
          <p:cNvSpPr/>
          <p:nvPr/>
        </p:nvSpPr>
        <p:spPr>
          <a:xfrm>
            <a:off x="7197109" y="1178211"/>
            <a:ext cx="1089690" cy="830997"/>
          </a:xfrm>
          <a:prstGeom prst="rect">
            <a:avLst/>
          </a:prstGeom>
        </p:spPr>
        <p:txBody>
          <a:bodyPr wrap="square">
            <a:spAutoFit/>
          </a:bodyPr>
          <a:lstStyle/>
          <a:p>
            <a:pPr algn="ctr"/>
            <a:r>
              <a:rPr lang="zh-CN" altLang="en-US" sz="2400" dirty="0">
                <a:solidFill>
                  <a:schemeClr val="bg2"/>
                </a:solidFill>
                <a:latin typeface="+mj-ea"/>
                <a:ea typeface="+mj-ea"/>
              </a:rPr>
              <a:t>注重实效</a:t>
            </a:r>
          </a:p>
        </p:txBody>
      </p:sp>
      <p:sp>
        <p:nvSpPr>
          <p:cNvPr id="31" name="矩形 30"/>
          <p:cNvSpPr/>
          <p:nvPr/>
        </p:nvSpPr>
        <p:spPr>
          <a:xfrm>
            <a:off x="8906701" y="1178211"/>
            <a:ext cx="1089690" cy="830997"/>
          </a:xfrm>
          <a:prstGeom prst="rect">
            <a:avLst/>
          </a:prstGeom>
        </p:spPr>
        <p:txBody>
          <a:bodyPr wrap="square">
            <a:spAutoFit/>
          </a:bodyPr>
          <a:lstStyle/>
          <a:p>
            <a:pPr algn="ctr"/>
            <a:r>
              <a:rPr lang="zh-CN" altLang="en-US" sz="2400" dirty="0">
                <a:solidFill>
                  <a:schemeClr val="bg2"/>
                </a:solidFill>
                <a:latin typeface="+mj-ea"/>
                <a:ea typeface="+mj-ea"/>
              </a:rPr>
              <a:t>力戒空谈</a:t>
            </a:r>
          </a:p>
        </p:txBody>
      </p:sp>
      <p:sp>
        <p:nvSpPr>
          <p:cNvPr id="36" name="矩形 35"/>
          <p:cNvSpPr/>
          <p:nvPr/>
        </p:nvSpPr>
        <p:spPr bwMode="auto">
          <a:xfrm>
            <a:off x="2894647" y="4003404"/>
            <a:ext cx="8193600" cy="2484069"/>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右箭头 12"/>
          <p:cNvSpPr/>
          <p:nvPr/>
        </p:nvSpPr>
        <p:spPr bwMode="auto">
          <a:xfrm>
            <a:off x="2713456" y="4838789"/>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p:cNvSpPr/>
          <p:nvPr/>
        </p:nvSpPr>
        <p:spPr bwMode="auto">
          <a:xfrm>
            <a:off x="988903" y="4003404"/>
            <a:ext cx="1952810" cy="2484069"/>
          </a:xfrm>
          <a:prstGeom prst="rect">
            <a:avLst/>
          </a:prstGeom>
          <a:solidFill>
            <a:schemeClr val="bg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p>
        </p:txBody>
      </p:sp>
      <p:sp>
        <p:nvSpPr>
          <p:cNvPr id="41" name="TextBox 26"/>
          <p:cNvSpPr txBox="1"/>
          <p:nvPr/>
        </p:nvSpPr>
        <p:spPr>
          <a:xfrm>
            <a:off x="3295376" y="4490743"/>
            <a:ext cx="4858509" cy="1477328"/>
          </a:xfrm>
          <a:prstGeom prst="rect">
            <a:avLst/>
          </a:prstGeom>
        </p:spPr>
        <p:txBody>
          <a:bodyPr wrap="square">
            <a:spAutoFit/>
          </a:bodyPr>
          <a:lstStyle>
            <a:defPPr>
              <a:defRPr lang="zh-CN"/>
            </a:defPPr>
            <a:lvl1pPr algn="just" eaLnBrk="1">
              <a:defRPr sz="2000">
                <a:solidFill>
                  <a:schemeClr val="accent1"/>
                </a:solidFill>
                <a:latin typeface="+mj-ea"/>
                <a:ea typeface="+mj-ea"/>
              </a:defRPr>
            </a:lvl1pPr>
          </a:lstStyle>
          <a:p>
            <a:r>
              <a:rPr lang="zh-CN" altLang="en-US" sz="1800" dirty="0">
                <a:solidFill>
                  <a:schemeClr val="bg1"/>
                </a:solidFill>
              </a:rPr>
              <a:t>作为一名党员领导干部，就是要很好地坚持科学的发展观、正确的政绩观和亲民的群众观。我坚持做到了“七个不准”，廉洁自律，克己为公。始终坚持按原则办事，按规章制度办事，廉洁从政，做到了公平、公正、公开。</a:t>
            </a:r>
            <a:endParaRPr lang="zh-CN" altLang="en-US" sz="1800" dirty="0"/>
          </a:p>
        </p:txBody>
      </p:sp>
      <p:sp>
        <p:nvSpPr>
          <p:cNvPr id="50" name="TextBox 22"/>
          <p:cNvSpPr txBox="1"/>
          <p:nvPr/>
        </p:nvSpPr>
        <p:spPr>
          <a:xfrm>
            <a:off x="1246725" y="4638734"/>
            <a:ext cx="1440161" cy="400110"/>
          </a:xfrm>
          <a:prstGeom prst="rect">
            <a:avLst/>
          </a:prstGeom>
          <a:noFill/>
        </p:spPr>
        <p:txBody>
          <a:bodyPr wrap="square" rtlCol="0">
            <a:spAutoFit/>
          </a:bodyPr>
          <a:lstStyle/>
          <a:p>
            <a:pPr algn="ctr"/>
            <a:r>
              <a:rPr lang="zh-CN" altLang="en-US" sz="2000" dirty="0">
                <a:solidFill>
                  <a:schemeClr val="bg2"/>
                </a:solidFill>
                <a:latin typeface="+mj-ea"/>
                <a:ea typeface="+mj-ea"/>
              </a:rPr>
              <a:t>措施四</a:t>
            </a:r>
          </a:p>
        </p:txBody>
      </p:sp>
      <p:sp>
        <p:nvSpPr>
          <p:cNvPr id="52" name="TextBox 23"/>
          <p:cNvSpPr txBox="1"/>
          <p:nvPr/>
        </p:nvSpPr>
        <p:spPr>
          <a:xfrm>
            <a:off x="1246726" y="5039562"/>
            <a:ext cx="1440161" cy="830997"/>
          </a:xfrm>
          <a:prstGeom prst="rect">
            <a:avLst/>
          </a:prstGeom>
          <a:noFill/>
        </p:spPr>
        <p:txBody>
          <a:bodyPr wrap="square" rtlCol="0">
            <a:spAutoFit/>
          </a:bodyPr>
          <a:lstStyle>
            <a:defPPr>
              <a:defRPr lang="zh-CN"/>
            </a:defPPr>
            <a:lvl1pPr algn="ctr">
              <a:defRPr sz="2400" b="1">
                <a:solidFill>
                  <a:schemeClr val="bg2"/>
                </a:solidFill>
                <a:latin typeface="+mn-ea"/>
                <a:ea typeface="+mn-ea"/>
              </a:defRPr>
            </a:lvl1pPr>
          </a:lstStyle>
          <a:p>
            <a:r>
              <a:rPr lang="zh-CN" altLang="en-US" dirty="0"/>
              <a:t>增强党性</a:t>
            </a:r>
            <a:endParaRPr lang="en-US" altLang="zh-CN" dirty="0"/>
          </a:p>
          <a:p>
            <a:r>
              <a:rPr lang="zh-CN" altLang="en-US" dirty="0"/>
              <a:t>廉洁自律</a:t>
            </a:r>
            <a:endParaRPr lang="en-US" altLang="zh-CN" dirty="0"/>
          </a:p>
        </p:txBody>
      </p:sp>
      <p:sp>
        <p:nvSpPr>
          <p:cNvPr id="53" name="Freeform 5"/>
          <p:cNvSpPr>
            <a:spLocks noEditPoints="1"/>
          </p:cNvSpPr>
          <p:nvPr/>
        </p:nvSpPr>
        <p:spPr bwMode="auto">
          <a:xfrm>
            <a:off x="8685205" y="4365945"/>
            <a:ext cx="1787040" cy="1726925"/>
          </a:xfrm>
          <a:custGeom>
            <a:avLst/>
            <a:gdLst>
              <a:gd name="T0" fmla="*/ 0 w 3209"/>
              <a:gd name="T1" fmla="*/ 2835 h 3094"/>
              <a:gd name="T2" fmla="*/ 280 w 3209"/>
              <a:gd name="T3" fmla="*/ 254 h 3094"/>
              <a:gd name="T4" fmla="*/ 1631 w 3209"/>
              <a:gd name="T5" fmla="*/ 0 h 3094"/>
              <a:gd name="T6" fmla="*/ 2059 w 3209"/>
              <a:gd name="T7" fmla="*/ 67 h 3094"/>
              <a:gd name="T8" fmla="*/ 1978 w 3209"/>
              <a:gd name="T9" fmla="*/ 254 h 3094"/>
              <a:gd name="T10" fmla="*/ 3209 w 3209"/>
              <a:gd name="T11" fmla="*/ 562 h 3094"/>
              <a:gd name="T12" fmla="*/ 1524 w 3209"/>
              <a:gd name="T13" fmla="*/ 602 h 3094"/>
              <a:gd name="T14" fmla="*/ 1484 w 3209"/>
              <a:gd name="T15" fmla="*/ 709 h 3094"/>
              <a:gd name="T16" fmla="*/ 1363 w 3209"/>
              <a:gd name="T17" fmla="*/ 1605 h 3094"/>
              <a:gd name="T18" fmla="*/ 1029 w 3209"/>
              <a:gd name="T19" fmla="*/ 1203 h 3094"/>
              <a:gd name="T20" fmla="*/ 615 w 3209"/>
              <a:gd name="T21" fmla="*/ 1203 h 3094"/>
              <a:gd name="T22" fmla="*/ 307 w 3209"/>
              <a:gd name="T23" fmla="*/ 3049 h 3094"/>
              <a:gd name="T24" fmla="*/ 1149 w 3209"/>
              <a:gd name="T25" fmla="*/ 2781 h 3094"/>
              <a:gd name="T26" fmla="*/ 2086 w 3209"/>
              <a:gd name="T27" fmla="*/ 2287 h 3094"/>
              <a:gd name="T28" fmla="*/ 2059 w 3209"/>
              <a:gd name="T29" fmla="*/ 2394 h 3094"/>
              <a:gd name="T30" fmla="*/ 2513 w 3209"/>
              <a:gd name="T31" fmla="*/ 2728 h 3094"/>
              <a:gd name="T32" fmla="*/ 2701 w 3209"/>
              <a:gd name="T33" fmla="*/ 2755 h 3094"/>
              <a:gd name="T34" fmla="*/ 2125 w 3209"/>
              <a:gd name="T35" fmla="*/ 1939 h 3094"/>
              <a:gd name="T36" fmla="*/ 2393 w 3209"/>
              <a:gd name="T37" fmla="*/ 2433 h 3094"/>
              <a:gd name="T38" fmla="*/ 1751 w 3209"/>
              <a:gd name="T39" fmla="*/ 2100 h 3094"/>
              <a:gd name="T40" fmla="*/ 1096 w 3209"/>
              <a:gd name="T41" fmla="*/ 2246 h 3094"/>
              <a:gd name="T42" fmla="*/ 1056 w 3209"/>
              <a:gd name="T43" fmla="*/ 1939 h 3094"/>
              <a:gd name="T44" fmla="*/ 721 w 3209"/>
              <a:gd name="T45" fmla="*/ 3062 h 3094"/>
              <a:gd name="T46" fmla="*/ 1711 w 3209"/>
              <a:gd name="T47" fmla="*/ 1658 h 3094"/>
              <a:gd name="T48" fmla="*/ 2099 w 3209"/>
              <a:gd name="T49" fmla="*/ 1498 h 3094"/>
              <a:gd name="T50" fmla="*/ 2086 w 3209"/>
              <a:gd name="T51" fmla="*/ 1605 h 3094"/>
              <a:gd name="T52" fmla="*/ 3035 w 3209"/>
              <a:gd name="T53" fmla="*/ 1658 h 3094"/>
              <a:gd name="T54" fmla="*/ 2513 w 3209"/>
              <a:gd name="T55" fmla="*/ 3075 h 3094"/>
              <a:gd name="T56" fmla="*/ 2273 w 3209"/>
              <a:gd name="T57" fmla="*/ 2969 h 3094"/>
              <a:gd name="T58" fmla="*/ 1417 w 3209"/>
              <a:gd name="T59" fmla="*/ 2995 h 3094"/>
              <a:gd name="T60" fmla="*/ 1510 w 3209"/>
              <a:gd name="T61" fmla="*/ 749 h 3094"/>
              <a:gd name="T62" fmla="*/ 2460 w 3209"/>
              <a:gd name="T63" fmla="*/ 575 h 3094"/>
              <a:gd name="T64" fmla="*/ 2875 w 3209"/>
              <a:gd name="T65" fmla="*/ 642 h 3094"/>
              <a:gd name="T66" fmla="*/ 2794 w 3209"/>
              <a:gd name="T67" fmla="*/ 749 h 3094"/>
              <a:gd name="T68" fmla="*/ 3182 w 3209"/>
              <a:gd name="T69" fmla="*/ 1029 h 3094"/>
              <a:gd name="T70" fmla="*/ 2794 w 3209"/>
              <a:gd name="T71" fmla="*/ 1351 h 3094"/>
              <a:gd name="T72" fmla="*/ 2099 w 3209"/>
              <a:gd name="T73" fmla="*/ 1324 h 3094"/>
              <a:gd name="T74" fmla="*/ 1631 w 3209"/>
              <a:gd name="T75" fmla="*/ 1123 h 3094"/>
              <a:gd name="T76" fmla="*/ 1510 w 3209"/>
              <a:gd name="T77" fmla="*/ 1029 h 3094"/>
              <a:gd name="T78" fmla="*/ 1176 w 3209"/>
              <a:gd name="T79" fmla="*/ 562 h 3094"/>
              <a:gd name="T80" fmla="*/ 615 w 3209"/>
              <a:gd name="T81" fmla="*/ 1110 h 3094"/>
              <a:gd name="T82" fmla="*/ 2112 w 3209"/>
              <a:gd name="T83" fmla="*/ 1311 h 3094"/>
              <a:gd name="T84" fmla="*/ 2460 w 3209"/>
              <a:gd name="T85" fmla="*/ 1030 h 3094"/>
              <a:gd name="T86" fmla="*/ 2139 w 3209"/>
              <a:gd name="T87" fmla="*/ 1297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09" h="3094">
                <a:moveTo>
                  <a:pt x="307" y="3049"/>
                </a:moveTo>
                <a:cubicBezTo>
                  <a:pt x="227" y="2959"/>
                  <a:pt x="124" y="2888"/>
                  <a:pt x="0" y="2835"/>
                </a:cubicBezTo>
                <a:cubicBezTo>
                  <a:pt x="195" y="2568"/>
                  <a:pt x="289" y="2028"/>
                  <a:pt x="280" y="1217"/>
                </a:cubicBezTo>
                <a:lnTo>
                  <a:pt x="280" y="254"/>
                </a:lnTo>
                <a:lnTo>
                  <a:pt x="1631" y="254"/>
                </a:lnTo>
                <a:lnTo>
                  <a:pt x="1631" y="0"/>
                </a:lnTo>
                <a:lnTo>
                  <a:pt x="1992" y="13"/>
                </a:lnTo>
                <a:cubicBezTo>
                  <a:pt x="2036" y="13"/>
                  <a:pt x="2059" y="31"/>
                  <a:pt x="2059" y="67"/>
                </a:cubicBezTo>
                <a:cubicBezTo>
                  <a:pt x="2059" y="102"/>
                  <a:pt x="2032" y="125"/>
                  <a:pt x="1978" y="134"/>
                </a:cubicBezTo>
                <a:lnTo>
                  <a:pt x="1978" y="254"/>
                </a:lnTo>
                <a:lnTo>
                  <a:pt x="3209" y="254"/>
                </a:lnTo>
                <a:lnTo>
                  <a:pt x="3209" y="562"/>
                </a:lnTo>
                <a:lnTo>
                  <a:pt x="1390" y="562"/>
                </a:lnTo>
                <a:lnTo>
                  <a:pt x="1524" y="602"/>
                </a:lnTo>
                <a:cubicBezTo>
                  <a:pt x="1560" y="619"/>
                  <a:pt x="1577" y="642"/>
                  <a:pt x="1577" y="668"/>
                </a:cubicBezTo>
                <a:cubicBezTo>
                  <a:pt x="1569" y="704"/>
                  <a:pt x="1537" y="717"/>
                  <a:pt x="1484" y="709"/>
                </a:cubicBezTo>
                <a:lnTo>
                  <a:pt x="1363" y="856"/>
                </a:lnTo>
                <a:lnTo>
                  <a:pt x="1363" y="1605"/>
                </a:lnTo>
                <a:lnTo>
                  <a:pt x="1029" y="1605"/>
                </a:lnTo>
                <a:lnTo>
                  <a:pt x="1029" y="1203"/>
                </a:lnTo>
                <a:cubicBezTo>
                  <a:pt x="949" y="1266"/>
                  <a:pt x="869" y="1332"/>
                  <a:pt x="788" y="1404"/>
                </a:cubicBezTo>
                <a:cubicBezTo>
                  <a:pt x="744" y="1332"/>
                  <a:pt x="686" y="1266"/>
                  <a:pt x="615" y="1203"/>
                </a:cubicBezTo>
                <a:lnTo>
                  <a:pt x="615" y="1217"/>
                </a:lnTo>
                <a:cubicBezTo>
                  <a:pt x="623" y="2064"/>
                  <a:pt x="521" y="2674"/>
                  <a:pt x="307" y="3049"/>
                </a:cubicBezTo>
                <a:close/>
                <a:moveTo>
                  <a:pt x="1417" y="2995"/>
                </a:moveTo>
                <a:cubicBezTo>
                  <a:pt x="1346" y="2915"/>
                  <a:pt x="1257" y="2844"/>
                  <a:pt x="1149" y="2781"/>
                </a:cubicBezTo>
                <a:cubicBezTo>
                  <a:pt x="1435" y="2647"/>
                  <a:pt x="1653" y="2447"/>
                  <a:pt x="1805" y="2180"/>
                </a:cubicBezTo>
                <a:lnTo>
                  <a:pt x="2086" y="2287"/>
                </a:lnTo>
                <a:cubicBezTo>
                  <a:pt x="2121" y="2295"/>
                  <a:pt x="2139" y="2318"/>
                  <a:pt x="2139" y="2354"/>
                </a:cubicBezTo>
                <a:cubicBezTo>
                  <a:pt x="2139" y="2380"/>
                  <a:pt x="2112" y="2394"/>
                  <a:pt x="2059" y="2394"/>
                </a:cubicBezTo>
                <a:lnTo>
                  <a:pt x="2019" y="2447"/>
                </a:lnTo>
                <a:cubicBezTo>
                  <a:pt x="2214" y="2563"/>
                  <a:pt x="2380" y="2657"/>
                  <a:pt x="2513" y="2728"/>
                </a:cubicBezTo>
                <a:lnTo>
                  <a:pt x="2447" y="2768"/>
                </a:lnTo>
                <a:cubicBezTo>
                  <a:pt x="2625" y="2786"/>
                  <a:pt x="2710" y="2781"/>
                  <a:pt x="2701" y="2755"/>
                </a:cubicBezTo>
                <a:lnTo>
                  <a:pt x="2701" y="1939"/>
                </a:lnTo>
                <a:lnTo>
                  <a:pt x="2125" y="1939"/>
                </a:lnTo>
                <a:cubicBezTo>
                  <a:pt x="2313" y="2019"/>
                  <a:pt x="2469" y="2104"/>
                  <a:pt x="2594" y="2193"/>
                </a:cubicBezTo>
                <a:lnTo>
                  <a:pt x="2393" y="2433"/>
                </a:lnTo>
                <a:cubicBezTo>
                  <a:pt x="2224" y="2282"/>
                  <a:pt x="2032" y="2144"/>
                  <a:pt x="1818" y="2019"/>
                </a:cubicBezTo>
                <a:cubicBezTo>
                  <a:pt x="1800" y="2037"/>
                  <a:pt x="1778" y="2064"/>
                  <a:pt x="1751" y="2100"/>
                </a:cubicBezTo>
                <a:cubicBezTo>
                  <a:pt x="1591" y="2278"/>
                  <a:pt x="1466" y="2403"/>
                  <a:pt x="1377" y="2474"/>
                </a:cubicBezTo>
                <a:cubicBezTo>
                  <a:pt x="1287" y="2376"/>
                  <a:pt x="1194" y="2300"/>
                  <a:pt x="1096" y="2246"/>
                </a:cubicBezTo>
                <a:cubicBezTo>
                  <a:pt x="1265" y="2157"/>
                  <a:pt x="1408" y="2055"/>
                  <a:pt x="1524" y="1939"/>
                </a:cubicBezTo>
                <a:lnTo>
                  <a:pt x="1056" y="1939"/>
                </a:lnTo>
                <a:lnTo>
                  <a:pt x="1056" y="3062"/>
                </a:lnTo>
                <a:lnTo>
                  <a:pt x="721" y="3062"/>
                </a:lnTo>
                <a:lnTo>
                  <a:pt x="721" y="1658"/>
                </a:lnTo>
                <a:lnTo>
                  <a:pt x="1711" y="1658"/>
                </a:lnTo>
                <a:cubicBezTo>
                  <a:pt x="1747" y="1587"/>
                  <a:pt x="1778" y="1520"/>
                  <a:pt x="1805" y="1458"/>
                </a:cubicBezTo>
                <a:lnTo>
                  <a:pt x="2099" y="1498"/>
                </a:lnTo>
                <a:cubicBezTo>
                  <a:pt x="2152" y="1516"/>
                  <a:pt x="2175" y="1538"/>
                  <a:pt x="2166" y="1565"/>
                </a:cubicBezTo>
                <a:cubicBezTo>
                  <a:pt x="2166" y="1591"/>
                  <a:pt x="2139" y="1605"/>
                  <a:pt x="2086" y="1605"/>
                </a:cubicBezTo>
                <a:cubicBezTo>
                  <a:pt x="2076" y="1631"/>
                  <a:pt x="2063" y="1649"/>
                  <a:pt x="2046" y="1658"/>
                </a:cubicBezTo>
                <a:lnTo>
                  <a:pt x="3035" y="1658"/>
                </a:lnTo>
                <a:lnTo>
                  <a:pt x="3035" y="2795"/>
                </a:lnTo>
                <a:cubicBezTo>
                  <a:pt x="3070" y="3000"/>
                  <a:pt x="2897" y="3094"/>
                  <a:pt x="2513" y="3075"/>
                </a:cubicBezTo>
                <a:cubicBezTo>
                  <a:pt x="2496" y="2995"/>
                  <a:pt x="2460" y="2910"/>
                  <a:pt x="2406" y="2821"/>
                </a:cubicBezTo>
                <a:lnTo>
                  <a:pt x="2273" y="2969"/>
                </a:lnTo>
                <a:cubicBezTo>
                  <a:pt x="2184" y="2880"/>
                  <a:pt x="2041" y="2777"/>
                  <a:pt x="1845" y="2661"/>
                </a:cubicBezTo>
                <a:cubicBezTo>
                  <a:pt x="1720" y="2777"/>
                  <a:pt x="1577" y="2888"/>
                  <a:pt x="1417" y="2995"/>
                </a:cubicBezTo>
                <a:close/>
                <a:moveTo>
                  <a:pt x="1510" y="1029"/>
                </a:moveTo>
                <a:lnTo>
                  <a:pt x="1510" y="749"/>
                </a:lnTo>
                <a:lnTo>
                  <a:pt x="2460" y="749"/>
                </a:lnTo>
                <a:lnTo>
                  <a:pt x="2460" y="575"/>
                </a:lnTo>
                <a:lnTo>
                  <a:pt x="2808" y="588"/>
                </a:lnTo>
                <a:cubicBezTo>
                  <a:pt x="2852" y="588"/>
                  <a:pt x="2875" y="606"/>
                  <a:pt x="2875" y="642"/>
                </a:cubicBezTo>
                <a:cubicBezTo>
                  <a:pt x="2875" y="677"/>
                  <a:pt x="2848" y="695"/>
                  <a:pt x="2794" y="695"/>
                </a:cubicBezTo>
                <a:lnTo>
                  <a:pt x="2794" y="749"/>
                </a:lnTo>
                <a:lnTo>
                  <a:pt x="3182" y="749"/>
                </a:lnTo>
                <a:lnTo>
                  <a:pt x="3182" y="1029"/>
                </a:lnTo>
                <a:lnTo>
                  <a:pt x="2794" y="1029"/>
                </a:lnTo>
                <a:lnTo>
                  <a:pt x="2794" y="1351"/>
                </a:lnTo>
                <a:cubicBezTo>
                  <a:pt x="2839" y="1538"/>
                  <a:pt x="2647" y="1622"/>
                  <a:pt x="2219" y="1605"/>
                </a:cubicBezTo>
                <a:cubicBezTo>
                  <a:pt x="2201" y="1516"/>
                  <a:pt x="2161" y="1422"/>
                  <a:pt x="2099" y="1324"/>
                </a:cubicBezTo>
                <a:lnTo>
                  <a:pt x="1872" y="1457"/>
                </a:lnTo>
                <a:cubicBezTo>
                  <a:pt x="1800" y="1342"/>
                  <a:pt x="1720" y="1230"/>
                  <a:pt x="1631" y="1123"/>
                </a:cubicBezTo>
                <a:lnTo>
                  <a:pt x="1805" y="1029"/>
                </a:lnTo>
                <a:lnTo>
                  <a:pt x="1510" y="1029"/>
                </a:lnTo>
                <a:close/>
                <a:moveTo>
                  <a:pt x="615" y="1110"/>
                </a:moveTo>
                <a:cubicBezTo>
                  <a:pt x="837" y="959"/>
                  <a:pt x="1025" y="776"/>
                  <a:pt x="1176" y="562"/>
                </a:cubicBezTo>
                <a:lnTo>
                  <a:pt x="615" y="562"/>
                </a:lnTo>
                <a:lnTo>
                  <a:pt x="615" y="1110"/>
                </a:lnTo>
                <a:close/>
                <a:moveTo>
                  <a:pt x="2139" y="1297"/>
                </a:moveTo>
                <a:lnTo>
                  <a:pt x="2112" y="1311"/>
                </a:lnTo>
                <a:cubicBezTo>
                  <a:pt x="2362" y="1346"/>
                  <a:pt x="2477" y="1333"/>
                  <a:pt x="2460" y="1270"/>
                </a:cubicBezTo>
                <a:lnTo>
                  <a:pt x="2460" y="1030"/>
                </a:lnTo>
                <a:lnTo>
                  <a:pt x="1938" y="1030"/>
                </a:lnTo>
                <a:cubicBezTo>
                  <a:pt x="2019" y="1128"/>
                  <a:pt x="2086" y="1217"/>
                  <a:pt x="2139" y="1297"/>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
          <p:cNvSpPr>
            <a:spLocks noEditPoints="1"/>
          </p:cNvSpPr>
          <p:nvPr/>
        </p:nvSpPr>
        <p:spPr bwMode="auto">
          <a:xfrm>
            <a:off x="8404671" y="4130257"/>
            <a:ext cx="2348109" cy="2357216"/>
          </a:xfrm>
          <a:custGeom>
            <a:avLst/>
            <a:gdLst>
              <a:gd name="T0" fmla="*/ 3471 w 4222"/>
              <a:gd name="T1" fmla="*/ 751 h 4222"/>
              <a:gd name="T2" fmla="*/ 3471 w 4222"/>
              <a:gd name="T3" fmla="*/ 3471 h 4222"/>
              <a:gd name="T4" fmla="*/ 751 w 4222"/>
              <a:gd name="T5" fmla="*/ 3471 h 4222"/>
              <a:gd name="T6" fmla="*/ 751 w 4222"/>
              <a:gd name="T7" fmla="*/ 751 h 4222"/>
              <a:gd name="T8" fmla="*/ 3471 w 4222"/>
              <a:gd name="T9" fmla="*/ 751 h 4222"/>
              <a:gd name="T10" fmla="*/ 3391 w 4222"/>
              <a:gd name="T11" fmla="*/ 1044 h 4222"/>
              <a:gd name="T12" fmla="*/ 1044 w 4222"/>
              <a:gd name="T13" fmla="*/ 3391 h 4222"/>
              <a:gd name="T14" fmla="*/ 3289 w 4222"/>
              <a:gd name="T15" fmla="*/ 3289 h 4222"/>
              <a:gd name="T16" fmla="*/ 3391 w 4222"/>
              <a:gd name="T17" fmla="*/ 1044 h 4222"/>
              <a:gd name="T18" fmla="*/ 831 w 4222"/>
              <a:gd name="T19" fmla="*/ 3178 h 4222"/>
              <a:gd name="T20" fmla="*/ 3178 w 4222"/>
              <a:gd name="T21" fmla="*/ 831 h 4222"/>
              <a:gd name="T22" fmla="*/ 933 w 4222"/>
              <a:gd name="T23" fmla="*/ 933 h 4222"/>
              <a:gd name="T24" fmla="*/ 831 w 4222"/>
              <a:gd name="T25" fmla="*/ 3178 h 4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2" h="4222">
                <a:moveTo>
                  <a:pt x="3471" y="751"/>
                </a:moveTo>
                <a:cubicBezTo>
                  <a:pt x="4222" y="1502"/>
                  <a:pt x="4222" y="2720"/>
                  <a:pt x="3471" y="3471"/>
                </a:cubicBezTo>
                <a:cubicBezTo>
                  <a:pt x="2720" y="4222"/>
                  <a:pt x="1502" y="4222"/>
                  <a:pt x="751" y="3471"/>
                </a:cubicBezTo>
                <a:cubicBezTo>
                  <a:pt x="0" y="2720"/>
                  <a:pt x="0" y="1502"/>
                  <a:pt x="751" y="751"/>
                </a:cubicBezTo>
                <a:cubicBezTo>
                  <a:pt x="1502" y="0"/>
                  <a:pt x="2720" y="0"/>
                  <a:pt x="3471" y="751"/>
                </a:cubicBezTo>
                <a:close/>
                <a:moveTo>
                  <a:pt x="3391" y="1044"/>
                </a:moveTo>
                <a:lnTo>
                  <a:pt x="1044" y="3391"/>
                </a:lnTo>
                <a:cubicBezTo>
                  <a:pt x="1699" y="3938"/>
                  <a:pt x="2675" y="3904"/>
                  <a:pt x="3289" y="3289"/>
                </a:cubicBezTo>
                <a:cubicBezTo>
                  <a:pt x="3904" y="2675"/>
                  <a:pt x="3938" y="1698"/>
                  <a:pt x="3391" y="1044"/>
                </a:cubicBezTo>
                <a:close/>
                <a:moveTo>
                  <a:pt x="831" y="3178"/>
                </a:moveTo>
                <a:lnTo>
                  <a:pt x="3178" y="831"/>
                </a:lnTo>
                <a:cubicBezTo>
                  <a:pt x="2523" y="284"/>
                  <a:pt x="1547" y="318"/>
                  <a:pt x="933" y="933"/>
                </a:cubicBezTo>
                <a:cubicBezTo>
                  <a:pt x="318" y="1547"/>
                  <a:pt x="284" y="2523"/>
                  <a:pt x="831" y="317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9853">
        <p14:gallery dir="l"/>
      </p:transition>
    </mc:Choice>
    <mc:Fallback xmlns="">
      <p:transition spd="slow" advTm="98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 calcmode="lin" valueType="num">
                                      <p:cBhvr>
                                        <p:cTn id="18" dur="500" fill="hold"/>
                                        <p:tgtEl>
                                          <p:spTgt spid="48"/>
                                        </p:tgtEl>
                                        <p:attrNameLst>
                                          <p:attrName>style.rotation</p:attrName>
                                        </p:attrNameLst>
                                      </p:cBhvr>
                                      <p:tavLst>
                                        <p:tav tm="0">
                                          <p:val>
                                            <p:fltVal val="90"/>
                                          </p:val>
                                        </p:tav>
                                        <p:tav tm="100000">
                                          <p:val>
                                            <p:fltVal val="0"/>
                                          </p:val>
                                        </p:tav>
                                      </p:tavLst>
                                    </p:anim>
                                    <p:animEffect transition="in" filter="fade">
                                      <p:cBhvr>
                                        <p:cTn id="19" dur="500"/>
                                        <p:tgtEl>
                                          <p:spTgt spid="48"/>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up)">
                                      <p:cBhvr>
                                        <p:cTn id="23" dur="500"/>
                                        <p:tgtEl>
                                          <p:spTgt spid="6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Scale>
                                      <p:cBhvr>
                                        <p:cTn id="31" dur="8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800" decel="50000" fill="hold">
                                          <p:stCondLst>
                                            <p:cond delay="0"/>
                                          </p:stCondLst>
                                        </p:cTn>
                                        <p:tgtEl>
                                          <p:spTgt spid="24"/>
                                        </p:tgtEl>
                                        <p:attrNameLst>
                                          <p:attrName>ppt_x</p:attrName>
                                          <p:attrName>ppt_y</p:attrName>
                                        </p:attrNameLst>
                                      </p:cBhvr>
                                    </p:animMotion>
                                    <p:animEffect transition="in" filter="fade">
                                      <p:cBhvr>
                                        <p:cTn id="33" dur="800"/>
                                        <p:tgtEl>
                                          <p:spTgt spid="24"/>
                                        </p:tgtEl>
                                      </p:cBhvr>
                                    </p:animEffect>
                                  </p:childTnLst>
                                </p:cTn>
                              </p:par>
                              <p:par>
                                <p:cTn id="34" presetID="52" presetClass="entr" presetSubtype="0" fill="hold" grpId="0" nodeType="withEffect">
                                  <p:stCondLst>
                                    <p:cond delay="100"/>
                                  </p:stCondLst>
                                  <p:childTnLst>
                                    <p:set>
                                      <p:cBhvr>
                                        <p:cTn id="35" dur="1" fill="hold">
                                          <p:stCondLst>
                                            <p:cond delay="0"/>
                                          </p:stCondLst>
                                        </p:cTn>
                                        <p:tgtEl>
                                          <p:spTgt spid="26"/>
                                        </p:tgtEl>
                                        <p:attrNameLst>
                                          <p:attrName>style.visibility</p:attrName>
                                        </p:attrNameLst>
                                      </p:cBhvr>
                                      <p:to>
                                        <p:strVal val="visible"/>
                                      </p:to>
                                    </p:set>
                                    <p:animScale>
                                      <p:cBhvr>
                                        <p:cTn id="36" dur="8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800" decel="50000" fill="hold">
                                          <p:stCondLst>
                                            <p:cond delay="0"/>
                                          </p:stCondLst>
                                        </p:cTn>
                                        <p:tgtEl>
                                          <p:spTgt spid="26"/>
                                        </p:tgtEl>
                                        <p:attrNameLst>
                                          <p:attrName>ppt_x</p:attrName>
                                          <p:attrName>ppt_y</p:attrName>
                                        </p:attrNameLst>
                                      </p:cBhvr>
                                    </p:animMotion>
                                    <p:animEffect transition="in" filter="fade">
                                      <p:cBhvr>
                                        <p:cTn id="38" dur="800"/>
                                        <p:tgtEl>
                                          <p:spTgt spid="26"/>
                                        </p:tgtEl>
                                      </p:cBhvr>
                                    </p:animEffect>
                                  </p:childTnLst>
                                </p:cTn>
                              </p:par>
                              <p:par>
                                <p:cTn id="39" presetID="52" presetClass="entr" presetSubtype="0" fill="hold" grpId="0" nodeType="withEffect">
                                  <p:stCondLst>
                                    <p:cond delay="200"/>
                                  </p:stCondLst>
                                  <p:childTnLst>
                                    <p:set>
                                      <p:cBhvr>
                                        <p:cTn id="40" dur="1" fill="hold">
                                          <p:stCondLst>
                                            <p:cond delay="0"/>
                                          </p:stCondLst>
                                        </p:cTn>
                                        <p:tgtEl>
                                          <p:spTgt spid="27"/>
                                        </p:tgtEl>
                                        <p:attrNameLst>
                                          <p:attrName>style.visibility</p:attrName>
                                        </p:attrNameLst>
                                      </p:cBhvr>
                                      <p:to>
                                        <p:strVal val="visible"/>
                                      </p:to>
                                    </p:set>
                                    <p:animScale>
                                      <p:cBhvr>
                                        <p:cTn id="41" dur="8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800" decel="50000" fill="hold">
                                          <p:stCondLst>
                                            <p:cond delay="0"/>
                                          </p:stCondLst>
                                        </p:cTn>
                                        <p:tgtEl>
                                          <p:spTgt spid="27"/>
                                        </p:tgtEl>
                                        <p:attrNameLst>
                                          <p:attrName>ppt_x</p:attrName>
                                          <p:attrName>ppt_y</p:attrName>
                                        </p:attrNameLst>
                                      </p:cBhvr>
                                    </p:animMotion>
                                    <p:animEffect transition="in" filter="fade">
                                      <p:cBhvr>
                                        <p:cTn id="43" dur="800"/>
                                        <p:tgtEl>
                                          <p:spTgt spid="27"/>
                                        </p:tgtEl>
                                      </p:cBhvr>
                                    </p:animEffect>
                                  </p:childTnLst>
                                </p:cTn>
                              </p:par>
                              <p:par>
                                <p:cTn id="44" presetID="52" presetClass="entr" presetSubtype="0" fill="hold" grpId="0" nodeType="withEffect">
                                  <p:stCondLst>
                                    <p:cond delay="300"/>
                                  </p:stCondLst>
                                  <p:childTnLst>
                                    <p:set>
                                      <p:cBhvr>
                                        <p:cTn id="45" dur="1" fill="hold">
                                          <p:stCondLst>
                                            <p:cond delay="0"/>
                                          </p:stCondLst>
                                        </p:cTn>
                                        <p:tgtEl>
                                          <p:spTgt spid="28"/>
                                        </p:tgtEl>
                                        <p:attrNameLst>
                                          <p:attrName>style.visibility</p:attrName>
                                        </p:attrNameLst>
                                      </p:cBhvr>
                                      <p:to>
                                        <p:strVal val="visible"/>
                                      </p:to>
                                    </p:set>
                                    <p:animScale>
                                      <p:cBhvr>
                                        <p:cTn id="46"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800" decel="50000" fill="hold">
                                          <p:stCondLst>
                                            <p:cond delay="0"/>
                                          </p:stCondLst>
                                        </p:cTn>
                                        <p:tgtEl>
                                          <p:spTgt spid="28"/>
                                        </p:tgtEl>
                                        <p:attrNameLst>
                                          <p:attrName>ppt_x</p:attrName>
                                          <p:attrName>ppt_y</p:attrName>
                                        </p:attrNameLst>
                                      </p:cBhvr>
                                    </p:animMotion>
                                    <p:animEffect transition="in" filter="fade">
                                      <p:cBhvr>
                                        <p:cTn id="48" dur="8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anim calcmode="lin" valueType="num">
                                      <p:cBhvr>
                                        <p:cTn id="53" dur="500" fill="hold"/>
                                        <p:tgtEl>
                                          <p:spTgt spid="25"/>
                                        </p:tgtEl>
                                        <p:attrNameLst>
                                          <p:attrName>ppt_x</p:attrName>
                                        </p:attrNameLst>
                                      </p:cBhvr>
                                      <p:tavLst>
                                        <p:tav tm="0">
                                          <p:val>
                                            <p:strVal val="#ppt_x"/>
                                          </p:val>
                                        </p:tav>
                                        <p:tav tm="100000">
                                          <p:val>
                                            <p:strVal val="#ppt_x"/>
                                          </p:val>
                                        </p:tav>
                                      </p:tavLst>
                                    </p:anim>
                                    <p:anim calcmode="lin" valueType="num">
                                      <p:cBhvr>
                                        <p:cTn id="54" dur="5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anim calcmode="lin" valueType="num">
                                      <p:cBhvr>
                                        <p:cTn id="58" dur="500" fill="hold"/>
                                        <p:tgtEl>
                                          <p:spTgt spid="29"/>
                                        </p:tgtEl>
                                        <p:attrNameLst>
                                          <p:attrName>ppt_x</p:attrName>
                                        </p:attrNameLst>
                                      </p:cBhvr>
                                      <p:tavLst>
                                        <p:tav tm="0">
                                          <p:val>
                                            <p:strVal val="#ppt_x"/>
                                          </p:val>
                                        </p:tav>
                                        <p:tav tm="100000">
                                          <p:val>
                                            <p:strVal val="#ppt_x"/>
                                          </p:val>
                                        </p:tav>
                                      </p:tavLst>
                                    </p:anim>
                                    <p:anim calcmode="lin" valueType="num">
                                      <p:cBhvr>
                                        <p:cTn id="59" dur="5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anim calcmode="lin" valueType="num">
                                      <p:cBhvr>
                                        <p:cTn id="63" dur="500" fill="hold"/>
                                        <p:tgtEl>
                                          <p:spTgt spid="30"/>
                                        </p:tgtEl>
                                        <p:attrNameLst>
                                          <p:attrName>ppt_x</p:attrName>
                                        </p:attrNameLst>
                                      </p:cBhvr>
                                      <p:tavLst>
                                        <p:tav tm="0">
                                          <p:val>
                                            <p:strVal val="#ppt_x"/>
                                          </p:val>
                                        </p:tav>
                                        <p:tav tm="100000">
                                          <p:val>
                                            <p:strVal val="#ppt_x"/>
                                          </p:val>
                                        </p:tav>
                                      </p:tavLst>
                                    </p:anim>
                                    <p:anim calcmode="lin" valueType="num">
                                      <p:cBhvr>
                                        <p:cTn id="64" dur="50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par>
                                <p:cTn id="74" presetID="2" presetClass="entr" presetSubtype="8" fill="hold" grpId="0" nodeType="withEffect">
                                  <p:stCondLst>
                                    <p:cond delay="20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0-#ppt_w/2"/>
                                          </p:val>
                                        </p:tav>
                                        <p:tav tm="100000">
                                          <p:val>
                                            <p:strVal val="#ppt_x"/>
                                          </p:val>
                                        </p:tav>
                                      </p:tavLst>
                                    </p:anim>
                                    <p:anim calcmode="lin" valueType="num">
                                      <p:cBhvr additive="base">
                                        <p:cTn id="77" dur="500" fill="hold"/>
                                        <p:tgtEl>
                                          <p:spTgt spid="39"/>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2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childTnLst>
                          </p:cTn>
                        </p:par>
                        <p:par>
                          <p:cTn id="82" fill="hold">
                            <p:stCondLst>
                              <p:cond delay="4000"/>
                            </p:stCondLst>
                            <p:childTnLst>
                              <p:par>
                                <p:cTn id="83" presetID="31" presetClass="entr" presetSubtype="0"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 calcmode="lin" valueType="num">
                                      <p:cBhvr>
                                        <p:cTn id="87" dur="500" fill="hold"/>
                                        <p:tgtEl>
                                          <p:spTgt spid="50"/>
                                        </p:tgtEl>
                                        <p:attrNameLst>
                                          <p:attrName>style.rotation</p:attrName>
                                        </p:attrNameLst>
                                      </p:cBhvr>
                                      <p:tavLst>
                                        <p:tav tm="0">
                                          <p:val>
                                            <p:fltVal val="90"/>
                                          </p:val>
                                        </p:tav>
                                        <p:tav tm="100000">
                                          <p:val>
                                            <p:fltVal val="0"/>
                                          </p:val>
                                        </p:tav>
                                      </p:tavLst>
                                    </p:anim>
                                    <p:animEffect transition="in" filter="fade">
                                      <p:cBhvr>
                                        <p:cTn id="88" dur="500"/>
                                        <p:tgtEl>
                                          <p:spTgt spid="50"/>
                                        </p:tgtEl>
                                      </p:cBhvr>
                                    </p:animEffect>
                                  </p:childTnLst>
                                </p:cTn>
                              </p:par>
                            </p:childTnLst>
                          </p:cTn>
                        </p:par>
                        <p:par>
                          <p:cTn id="89" fill="hold">
                            <p:stCondLst>
                              <p:cond delay="4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5000"/>
                            </p:stCondLst>
                            <p:childTnLst>
                              <p:par>
                                <p:cTn id="94" presetID="22" presetClass="entr" presetSubtype="8"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left)">
                                      <p:cBhvr>
                                        <p:cTn id="96" dur="500"/>
                                        <p:tgtEl>
                                          <p:spTgt spid="36"/>
                                        </p:tgtEl>
                                      </p:cBhvr>
                                    </p:animEffect>
                                  </p:childTnLst>
                                </p:cTn>
                              </p:par>
                            </p:childTnLst>
                          </p:cTn>
                        </p:par>
                        <p:par>
                          <p:cTn id="97" fill="hold">
                            <p:stCondLst>
                              <p:cond delay="5500"/>
                            </p:stCondLst>
                            <p:childTnLst>
                              <p:par>
                                <p:cTn id="98" presetID="22" presetClass="entr" presetSubtype="8" fill="hold" grpId="0" nodeType="after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500"/>
                                        <p:tgtEl>
                                          <p:spTgt spid="41"/>
                                        </p:tgtEl>
                                      </p:cBhvr>
                                    </p:animEffect>
                                  </p:childTnLst>
                                </p:cTn>
                              </p:par>
                            </p:childTnLst>
                          </p:cTn>
                        </p:par>
                        <p:par>
                          <p:cTn id="101" fill="hold">
                            <p:stCondLst>
                              <p:cond delay="6000"/>
                            </p:stCondLst>
                            <p:childTnLst>
                              <p:par>
                                <p:cTn id="102" presetID="31"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 calcmode="lin" valueType="num">
                                      <p:cBhvr>
                                        <p:cTn id="106" dur="500" fill="hold"/>
                                        <p:tgtEl>
                                          <p:spTgt spid="53"/>
                                        </p:tgtEl>
                                        <p:attrNameLst>
                                          <p:attrName>style.rotation</p:attrName>
                                        </p:attrNameLst>
                                      </p:cBhvr>
                                      <p:tavLst>
                                        <p:tav tm="0">
                                          <p:val>
                                            <p:fltVal val="90"/>
                                          </p:val>
                                        </p:tav>
                                        <p:tav tm="100000">
                                          <p:val>
                                            <p:fltVal val="0"/>
                                          </p:val>
                                        </p:tav>
                                      </p:tavLst>
                                    </p:anim>
                                    <p:animEffect transition="in" filter="fade">
                                      <p:cBhvr>
                                        <p:cTn id="107" dur="500"/>
                                        <p:tgtEl>
                                          <p:spTgt spid="53"/>
                                        </p:tgtEl>
                                      </p:cBhvr>
                                    </p:animEffect>
                                  </p:childTnLst>
                                </p:cTn>
                              </p:par>
                              <p:par>
                                <p:cTn id="108" presetID="8" presetClass="emph" presetSubtype="0" fill="hold" grpId="1" nodeType="withEffect">
                                  <p:stCondLst>
                                    <p:cond delay="0"/>
                                  </p:stCondLst>
                                  <p:childTnLst>
                                    <p:animRot by="21600000">
                                      <p:cBhvr>
                                        <p:cTn id="109" dur="500" fill="hold"/>
                                        <p:tgtEl>
                                          <p:spTgt spid="53"/>
                                        </p:tgtEl>
                                        <p:attrNameLst>
                                          <p:attrName>r</p:attrName>
                                        </p:attrNameLst>
                                      </p:cBhvr>
                                    </p:animRot>
                                  </p:childTnLst>
                                </p:cTn>
                              </p:par>
                            </p:childTnLst>
                          </p:cTn>
                        </p:par>
                        <p:par>
                          <p:cTn id="110" fill="hold">
                            <p:stCondLst>
                              <p:cond delay="6500"/>
                            </p:stCondLst>
                            <p:childTnLst>
                              <p:par>
                                <p:cTn id="111" presetID="52" presetClass="entr" presetSubtype="0" fill="hold" grpId="0" nodeType="afterEffect">
                                  <p:stCondLst>
                                    <p:cond delay="0"/>
                                  </p:stCondLst>
                                  <p:childTnLst>
                                    <p:set>
                                      <p:cBhvr>
                                        <p:cTn id="112" dur="1" fill="hold">
                                          <p:stCondLst>
                                            <p:cond delay="0"/>
                                          </p:stCondLst>
                                        </p:cTn>
                                        <p:tgtEl>
                                          <p:spTgt spid="54"/>
                                        </p:tgtEl>
                                        <p:attrNameLst>
                                          <p:attrName>style.visibility</p:attrName>
                                        </p:attrNameLst>
                                      </p:cBhvr>
                                      <p:to>
                                        <p:strVal val="visible"/>
                                      </p:to>
                                    </p:set>
                                    <p:animScale>
                                      <p:cBhvr>
                                        <p:cTn id="113" dur="5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500" decel="50000" fill="hold">
                                          <p:stCondLst>
                                            <p:cond delay="0"/>
                                          </p:stCondLst>
                                        </p:cTn>
                                        <p:tgtEl>
                                          <p:spTgt spid="54"/>
                                        </p:tgtEl>
                                        <p:attrNameLst>
                                          <p:attrName>ppt_x</p:attrName>
                                          <p:attrName>ppt_y</p:attrName>
                                        </p:attrNameLst>
                                      </p:cBhvr>
                                    </p:animMotion>
                                    <p:animEffect transition="in" filter="fade">
                                      <p:cBhvr>
                                        <p:cTn id="115" dur="500"/>
                                        <p:tgtEl>
                                          <p:spTgt spid="54"/>
                                        </p:tgtEl>
                                      </p:cBhvr>
                                    </p:animEffect>
                                  </p:childTnLst>
                                </p:cTn>
                              </p:par>
                            </p:childTnLst>
                          </p:cTn>
                        </p:par>
                        <p:par>
                          <p:cTn id="116" fill="hold">
                            <p:stCondLst>
                              <p:cond delay="7000"/>
                            </p:stCondLst>
                            <p:childTnLst>
                              <p:par>
                                <p:cTn id="117" presetID="26" presetClass="emph" presetSubtype="0" fill="hold" grpId="1" nodeType="afterEffect">
                                  <p:stCondLst>
                                    <p:cond delay="0"/>
                                  </p:stCondLst>
                                  <p:childTnLst>
                                    <p:animEffect transition="out" filter="fade">
                                      <p:cBhvr>
                                        <p:cTn id="118" dur="300" tmFilter="0, 0; .2, .5; .8, .5; 1, 0"/>
                                        <p:tgtEl>
                                          <p:spTgt spid="54"/>
                                        </p:tgtEl>
                                      </p:cBhvr>
                                    </p:animEffect>
                                    <p:animScale>
                                      <p:cBhvr>
                                        <p:cTn id="119" dur="1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8" grpId="0"/>
      <p:bldP spid="49" grpId="0"/>
      <p:bldP spid="61" grpId="0"/>
      <p:bldP spid="24" grpId="0" animBg="1"/>
      <p:bldP spid="25" grpId="0"/>
      <p:bldP spid="26" grpId="0" animBg="1"/>
      <p:bldP spid="27" grpId="0" animBg="1"/>
      <p:bldP spid="28" grpId="0" animBg="1"/>
      <p:bldP spid="29" grpId="0"/>
      <p:bldP spid="30" grpId="0"/>
      <p:bldP spid="31" grpId="0"/>
      <p:bldP spid="36" grpId="0" animBg="1"/>
      <p:bldP spid="39" grpId="0" animBg="1"/>
      <p:bldP spid="40" grpId="0" animBg="1"/>
      <p:bldP spid="41" grpId="0"/>
      <p:bldP spid="50" grpId="0"/>
      <p:bldP spid="52" grpId="0"/>
      <p:bldP spid="53" grpId="0" animBg="1"/>
      <p:bldP spid="53" grpId="1" animBg="1"/>
      <p:bldP spid="54" grpId="0" animBg="1"/>
      <p:bldP spid="5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925" r="1692" b="2930"/>
          <a:stretch>
            <a:fillRect/>
          </a:stretch>
        </p:blipFill>
        <p:spPr>
          <a:xfrm>
            <a:off x="9301" y="4440004"/>
            <a:ext cx="12187461" cy="2417996"/>
          </a:xfrm>
          <a:prstGeom prst="rect">
            <a:avLst/>
          </a:prstGeom>
        </p:spPr>
      </p:pic>
      <p:sp>
        <p:nvSpPr>
          <p:cNvPr id="26" name="Freeform 6"/>
          <p:cNvSpPr>
            <a:spLocks noEditPoints="1"/>
          </p:cNvSpPr>
          <p:nvPr/>
        </p:nvSpPr>
        <p:spPr bwMode="auto">
          <a:xfrm>
            <a:off x="4575426" y="750627"/>
            <a:ext cx="3242158" cy="2316702"/>
          </a:xfrm>
          <a:custGeom>
            <a:avLst/>
            <a:gdLst>
              <a:gd name="T0" fmla="*/ 2442 w 3542"/>
              <a:gd name="T1" fmla="*/ 24 h 2514"/>
              <a:gd name="T2" fmla="*/ 1405 w 3542"/>
              <a:gd name="T3" fmla="*/ 6 h 2514"/>
              <a:gd name="T4" fmla="*/ 951 w 3542"/>
              <a:gd name="T5" fmla="*/ 70 h 2514"/>
              <a:gd name="T6" fmla="*/ 1009 w 3542"/>
              <a:gd name="T7" fmla="*/ 60 h 2514"/>
              <a:gd name="T8" fmla="*/ 1484 w 3542"/>
              <a:gd name="T9" fmla="*/ 85 h 2514"/>
              <a:gd name="T10" fmla="*/ 1892 w 3542"/>
              <a:gd name="T11" fmla="*/ 189 h 2514"/>
              <a:gd name="T12" fmla="*/ 2201 w 3542"/>
              <a:gd name="T13" fmla="*/ 258 h 2514"/>
              <a:gd name="T14" fmla="*/ 2544 w 3542"/>
              <a:gd name="T15" fmla="*/ 246 h 2514"/>
              <a:gd name="T16" fmla="*/ 2442 w 3542"/>
              <a:gd name="T17" fmla="*/ 24 h 2514"/>
              <a:gd name="T18" fmla="*/ 247 w 3542"/>
              <a:gd name="T19" fmla="*/ 353 h 2514"/>
              <a:gd name="T20" fmla="*/ 1065 w 3542"/>
              <a:gd name="T21" fmla="*/ 103 h 2514"/>
              <a:gd name="T22" fmla="*/ 1954 w 3542"/>
              <a:gd name="T23" fmla="*/ 324 h 2514"/>
              <a:gd name="T24" fmla="*/ 2781 w 3542"/>
              <a:gd name="T25" fmla="*/ 544 h 2514"/>
              <a:gd name="T26" fmla="*/ 3006 w 3542"/>
              <a:gd name="T27" fmla="*/ 522 h 2514"/>
              <a:gd name="T28" fmla="*/ 3044 w 3542"/>
              <a:gd name="T29" fmla="*/ 819 h 2514"/>
              <a:gd name="T30" fmla="*/ 3542 w 3542"/>
              <a:gd name="T31" fmla="*/ 1501 h 2514"/>
              <a:gd name="T32" fmla="*/ 3274 w 3542"/>
              <a:gd name="T33" fmla="*/ 1748 h 2514"/>
              <a:gd name="T34" fmla="*/ 2380 w 3542"/>
              <a:gd name="T35" fmla="*/ 2040 h 2514"/>
              <a:gd name="T36" fmla="*/ 2380 w 3542"/>
              <a:gd name="T37" fmla="*/ 2040 h 2514"/>
              <a:gd name="T38" fmla="*/ 2302 w 3542"/>
              <a:gd name="T39" fmla="*/ 2038 h 2514"/>
              <a:gd name="T40" fmla="*/ 2170 w 3542"/>
              <a:gd name="T41" fmla="*/ 2035 h 2514"/>
              <a:gd name="T42" fmla="*/ 1172 w 3542"/>
              <a:gd name="T43" fmla="*/ 2267 h 2514"/>
              <a:gd name="T44" fmla="*/ 843 w 3542"/>
              <a:gd name="T45" fmla="*/ 2499 h 2514"/>
              <a:gd name="T46" fmla="*/ 809 w 3542"/>
              <a:gd name="T47" fmla="*/ 2377 h 2514"/>
              <a:gd name="T48" fmla="*/ 809 w 3542"/>
              <a:gd name="T49" fmla="*/ 2377 h 2514"/>
              <a:gd name="T50" fmla="*/ 802 w 3542"/>
              <a:gd name="T51" fmla="*/ 2353 h 2514"/>
              <a:gd name="T52" fmla="*/ 791 w 3542"/>
              <a:gd name="T53" fmla="*/ 2313 h 2514"/>
              <a:gd name="T54" fmla="*/ 791 w 3542"/>
              <a:gd name="T55" fmla="*/ 2312 h 2514"/>
              <a:gd name="T56" fmla="*/ 247 w 3542"/>
              <a:gd name="T57" fmla="*/ 353 h 2514"/>
              <a:gd name="T58" fmla="*/ 2763 w 3542"/>
              <a:gd name="T59" fmla="*/ 184 h 2514"/>
              <a:gd name="T60" fmla="*/ 2200 w 3542"/>
              <a:gd name="T61" fmla="*/ 273 h 2514"/>
              <a:gd name="T62" fmla="*/ 1547 w 3542"/>
              <a:gd name="T63" fmla="*/ 114 h 2514"/>
              <a:gd name="T64" fmla="*/ 1971 w 3542"/>
              <a:gd name="T65" fmla="*/ 273 h 2514"/>
              <a:gd name="T66" fmla="*/ 2796 w 3542"/>
              <a:gd name="T67" fmla="*/ 490 h 2514"/>
              <a:gd name="T68" fmla="*/ 2774 w 3542"/>
              <a:gd name="T69" fmla="*/ 315 h 2514"/>
              <a:gd name="T70" fmla="*/ 2763 w 3542"/>
              <a:gd name="T71" fmla="*/ 184 h 2514"/>
              <a:gd name="T72" fmla="*/ 221 w 3542"/>
              <a:gd name="T73" fmla="*/ 434 h 2514"/>
              <a:gd name="T74" fmla="*/ 39 w 3542"/>
              <a:gd name="T75" fmla="*/ 607 h 2514"/>
              <a:gd name="T76" fmla="*/ 736 w 3542"/>
              <a:gd name="T77" fmla="*/ 2289 h 2514"/>
              <a:gd name="T78" fmla="*/ 221 w 3542"/>
              <a:gd name="T79" fmla="*/ 434 h 2514"/>
              <a:gd name="T80" fmla="*/ 95 w 3542"/>
              <a:gd name="T81" fmla="*/ 777 h 2514"/>
              <a:gd name="T82" fmla="*/ 0 w 3542"/>
              <a:gd name="T83" fmla="*/ 944 h 2514"/>
              <a:gd name="T84" fmla="*/ 786 w 3542"/>
              <a:gd name="T85" fmla="*/ 2514 h 2514"/>
              <a:gd name="T86" fmla="*/ 797 w 3542"/>
              <a:gd name="T87" fmla="*/ 2503 h 2514"/>
              <a:gd name="T88" fmla="*/ 811 w 3542"/>
              <a:gd name="T89" fmla="*/ 2488 h 2514"/>
              <a:gd name="T90" fmla="*/ 749 w 3542"/>
              <a:gd name="T91" fmla="*/ 2354 h 2514"/>
              <a:gd name="T92" fmla="*/ 749 w 3542"/>
              <a:gd name="T93" fmla="*/ 2354 h 2514"/>
              <a:gd name="T94" fmla="*/ 95 w 3542"/>
              <a:gd name="T95" fmla="*/ 777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2" h="2514">
                <a:moveTo>
                  <a:pt x="2442" y="24"/>
                </a:moveTo>
                <a:cubicBezTo>
                  <a:pt x="2322" y="151"/>
                  <a:pt x="1650" y="14"/>
                  <a:pt x="1405" y="6"/>
                </a:cubicBezTo>
                <a:cubicBezTo>
                  <a:pt x="1238" y="0"/>
                  <a:pt x="1087" y="25"/>
                  <a:pt x="951" y="70"/>
                </a:cubicBezTo>
                <a:cubicBezTo>
                  <a:pt x="970" y="66"/>
                  <a:pt x="990" y="63"/>
                  <a:pt x="1009" y="60"/>
                </a:cubicBezTo>
                <a:cubicBezTo>
                  <a:pt x="1164" y="35"/>
                  <a:pt x="1331" y="55"/>
                  <a:pt x="1484" y="85"/>
                </a:cubicBezTo>
                <a:cubicBezTo>
                  <a:pt x="1621" y="113"/>
                  <a:pt x="1756" y="151"/>
                  <a:pt x="1892" y="189"/>
                </a:cubicBezTo>
                <a:cubicBezTo>
                  <a:pt x="1989" y="216"/>
                  <a:pt x="2102" y="250"/>
                  <a:pt x="2201" y="258"/>
                </a:cubicBezTo>
                <a:cubicBezTo>
                  <a:pt x="2311" y="267"/>
                  <a:pt x="2430" y="268"/>
                  <a:pt x="2544" y="246"/>
                </a:cubicBezTo>
                <a:cubicBezTo>
                  <a:pt x="2501" y="163"/>
                  <a:pt x="2465" y="87"/>
                  <a:pt x="2442" y="24"/>
                </a:cubicBezTo>
                <a:close/>
                <a:moveTo>
                  <a:pt x="247" y="353"/>
                </a:moveTo>
                <a:cubicBezTo>
                  <a:pt x="332" y="289"/>
                  <a:pt x="618" y="103"/>
                  <a:pt x="1065" y="103"/>
                </a:cubicBezTo>
                <a:cubicBezTo>
                  <a:pt x="1349" y="103"/>
                  <a:pt x="1648" y="177"/>
                  <a:pt x="1954" y="324"/>
                </a:cubicBezTo>
                <a:cubicBezTo>
                  <a:pt x="2258" y="470"/>
                  <a:pt x="2536" y="544"/>
                  <a:pt x="2781" y="544"/>
                </a:cubicBezTo>
                <a:cubicBezTo>
                  <a:pt x="2859" y="544"/>
                  <a:pt x="2935" y="537"/>
                  <a:pt x="3006" y="522"/>
                </a:cubicBezTo>
                <a:cubicBezTo>
                  <a:pt x="3004" y="589"/>
                  <a:pt x="3009" y="694"/>
                  <a:pt x="3044" y="819"/>
                </a:cubicBezTo>
                <a:cubicBezTo>
                  <a:pt x="3095" y="1004"/>
                  <a:pt x="3223" y="1268"/>
                  <a:pt x="3542" y="1501"/>
                </a:cubicBezTo>
                <a:cubicBezTo>
                  <a:pt x="3495" y="1557"/>
                  <a:pt x="3405" y="1653"/>
                  <a:pt x="3274" y="1748"/>
                </a:cubicBezTo>
                <a:cubicBezTo>
                  <a:pt x="3091" y="1881"/>
                  <a:pt x="2787" y="2040"/>
                  <a:pt x="2380" y="2040"/>
                </a:cubicBezTo>
                <a:lnTo>
                  <a:pt x="2380" y="2040"/>
                </a:lnTo>
                <a:cubicBezTo>
                  <a:pt x="2354" y="2040"/>
                  <a:pt x="2328" y="2040"/>
                  <a:pt x="2302" y="2038"/>
                </a:cubicBezTo>
                <a:cubicBezTo>
                  <a:pt x="2258" y="2036"/>
                  <a:pt x="2213" y="2035"/>
                  <a:pt x="2170" y="2035"/>
                </a:cubicBezTo>
                <a:cubicBezTo>
                  <a:pt x="1797" y="2035"/>
                  <a:pt x="1462" y="2113"/>
                  <a:pt x="1172" y="2267"/>
                </a:cubicBezTo>
                <a:cubicBezTo>
                  <a:pt x="1014" y="2352"/>
                  <a:pt x="905" y="2441"/>
                  <a:pt x="843" y="2499"/>
                </a:cubicBezTo>
                <a:lnTo>
                  <a:pt x="809" y="2377"/>
                </a:lnTo>
                <a:lnTo>
                  <a:pt x="809" y="2377"/>
                </a:lnTo>
                <a:lnTo>
                  <a:pt x="802" y="2353"/>
                </a:lnTo>
                <a:lnTo>
                  <a:pt x="791" y="2313"/>
                </a:lnTo>
                <a:lnTo>
                  <a:pt x="791" y="2312"/>
                </a:lnTo>
                <a:lnTo>
                  <a:pt x="247" y="353"/>
                </a:lnTo>
                <a:close/>
                <a:moveTo>
                  <a:pt x="2763" y="184"/>
                </a:moveTo>
                <a:cubicBezTo>
                  <a:pt x="2596" y="277"/>
                  <a:pt x="2392" y="289"/>
                  <a:pt x="2200" y="273"/>
                </a:cubicBezTo>
                <a:cubicBezTo>
                  <a:pt x="2056" y="261"/>
                  <a:pt x="1808" y="172"/>
                  <a:pt x="1547" y="114"/>
                </a:cubicBezTo>
                <a:cubicBezTo>
                  <a:pt x="1680" y="150"/>
                  <a:pt x="1821" y="201"/>
                  <a:pt x="1971" y="273"/>
                </a:cubicBezTo>
                <a:cubicBezTo>
                  <a:pt x="2310" y="436"/>
                  <a:pt x="2581" y="492"/>
                  <a:pt x="2796" y="490"/>
                </a:cubicBezTo>
                <a:cubicBezTo>
                  <a:pt x="2786" y="435"/>
                  <a:pt x="2779" y="377"/>
                  <a:pt x="2774" y="315"/>
                </a:cubicBezTo>
                <a:lnTo>
                  <a:pt x="2763" y="184"/>
                </a:lnTo>
                <a:close/>
                <a:moveTo>
                  <a:pt x="221" y="434"/>
                </a:moveTo>
                <a:cubicBezTo>
                  <a:pt x="128" y="509"/>
                  <a:pt x="66" y="575"/>
                  <a:pt x="39" y="607"/>
                </a:cubicBezTo>
                <a:lnTo>
                  <a:pt x="736" y="2289"/>
                </a:lnTo>
                <a:lnTo>
                  <a:pt x="221" y="434"/>
                </a:lnTo>
                <a:close/>
                <a:moveTo>
                  <a:pt x="95" y="777"/>
                </a:moveTo>
                <a:cubicBezTo>
                  <a:pt x="31" y="876"/>
                  <a:pt x="0" y="944"/>
                  <a:pt x="0" y="944"/>
                </a:cubicBezTo>
                <a:lnTo>
                  <a:pt x="786" y="2514"/>
                </a:lnTo>
                <a:cubicBezTo>
                  <a:pt x="786" y="2514"/>
                  <a:pt x="790" y="2510"/>
                  <a:pt x="797" y="2503"/>
                </a:cubicBezTo>
                <a:lnTo>
                  <a:pt x="811" y="2488"/>
                </a:lnTo>
                <a:lnTo>
                  <a:pt x="749" y="2354"/>
                </a:lnTo>
                <a:lnTo>
                  <a:pt x="749" y="2354"/>
                </a:lnTo>
                <a:lnTo>
                  <a:pt x="95" y="777"/>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5" name="文本框 34"/>
          <p:cNvSpPr txBox="1"/>
          <p:nvPr/>
        </p:nvSpPr>
        <p:spPr>
          <a:xfrm>
            <a:off x="1769872" y="3424340"/>
            <a:ext cx="8657018" cy="1107996"/>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a:solidFill>
                  <a:schemeClr val="tx1"/>
                </a:solidFill>
              </a:rPr>
              <a:t>存在的问题和努力方向</a:t>
            </a:r>
            <a:endParaRPr lang="zh-CN" altLang="en-US" dirty="0">
              <a:solidFill>
                <a:schemeClr val="tx1"/>
              </a:solidFill>
            </a:endParaRPr>
          </a:p>
        </p:txBody>
      </p:sp>
      <p:grpSp>
        <p:nvGrpSpPr>
          <p:cNvPr id="3" name="组合 2"/>
          <p:cNvGrpSpPr/>
          <p:nvPr/>
        </p:nvGrpSpPr>
        <p:grpSpPr>
          <a:xfrm>
            <a:off x="5533479" y="1316877"/>
            <a:ext cx="1122744" cy="1122744"/>
            <a:chOff x="5533479" y="1316877"/>
            <a:chExt cx="1122744" cy="1122744"/>
          </a:xfrm>
        </p:grpSpPr>
        <p:sp>
          <p:nvSpPr>
            <p:cNvPr id="43" name="任意多边形: 形状 42"/>
            <p:cNvSpPr/>
            <p:nvPr/>
          </p:nvSpPr>
          <p:spPr bwMode="auto">
            <a:xfrm>
              <a:off x="5533479" y="1316877"/>
              <a:ext cx="1122744" cy="1122744"/>
            </a:xfrm>
            <a:custGeom>
              <a:avLst/>
              <a:gdLst>
                <a:gd name="connsiteX0" fmla="*/ 417327 w 834654"/>
                <a:gd name="connsiteY0" fmla="*/ 47625 h 834654"/>
                <a:gd name="connsiteX1" fmla="*/ 47625 w 834654"/>
                <a:gd name="connsiteY1" fmla="*/ 417327 h 834654"/>
                <a:gd name="connsiteX2" fmla="*/ 417327 w 834654"/>
                <a:gd name="connsiteY2" fmla="*/ 787029 h 834654"/>
                <a:gd name="connsiteX3" fmla="*/ 787029 w 834654"/>
                <a:gd name="connsiteY3" fmla="*/ 417327 h 834654"/>
                <a:gd name="connsiteX4" fmla="*/ 417327 w 834654"/>
                <a:gd name="connsiteY4" fmla="*/ 47625 h 834654"/>
                <a:gd name="connsiteX5" fmla="*/ 417327 w 834654"/>
                <a:gd name="connsiteY5" fmla="*/ 0 h 834654"/>
                <a:gd name="connsiteX6" fmla="*/ 834654 w 834654"/>
                <a:gd name="connsiteY6" fmla="*/ 417327 h 834654"/>
                <a:gd name="connsiteX7" fmla="*/ 417327 w 834654"/>
                <a:gd name="connsiteY7" fmla="*/ 834654 h 834654"/>
                <a:gd name="connsiteX8" fmla="*/ 0 w 834654"/>
                <a:gd name="connsiteY8" fmla="*/ 417327 h 834654"/>
                <a:gd name="connsiteX9" fmla="*/ 417327 w 834654"/>
                <a:gd name="connsiteY9" fmla="*/ 0 h 8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654" h="834654">
                  <a:moveTo>
                    <a:pt x="417327" y="47625"/>
                  </a:moveTo>
                  <a:cubicBezTo>
                    <a:pt x="213146" y="47625"/>
                    <a:pt x="47625" y="213146"/>
                    <a:pt x="47625" y="417327"/>
                  </a:cubicBezTo>
                  <a:cubicBezTo>
                    <a:pt x="47625" y="621508"/>
                    <a:pt x="213146" y="787029"/>
                    <a:pt x="417327" y="787029"/>
                  </a:cubicBezTo>
                  <a:cubicBezTo>
                    <a:pt x="621508" y="787029"/>
                    <a:pt x="787029" y="621508"/>
                    <a:pt x="787029" y="417327"/>
                  </a:cubicBezTo>
                  <a:cubicBezTo>
                    <a:pt x="787029" y="213146"/>
                    <a:pt x="621508" y="47625"/>
                    <a:pt x="417327" y="47625"/>
                  </a:cubicBezTo>
                  <a:close/>
                  <a:moveTo>
                    <a:pt x="417327" y="0"/>
                  </a:moveTo>
                  <a:cubicBezTo>
                    <a:pt x="647810" y="0"/>
                    <a:pt x="834654" y="186844"/>
                    <a:pt x="834654" y="417327"/>
                  </a:cubicBezTo>
                  <a:cubicBezTo>
                    <a:pt x="834654" y="647810"/>
                    <a:pt x="647810" y="834654"/>
                    <a:pt x="417327" y="834654"/>
                  </a:cubicBezTo>
                  <a:cubicBezTo>
                    <a:pt x="186844" y="834654"/>
                    <a:pt x="0" y="647810"/>
                    <a:pt x="0" y="417327"/>
                  </a:cubicBezTo>
                  <a:cubicBezTo>
                    <a:pt x="0" y="186844"/>
                    <a:pt x="186844" y="0"/>
                    <a:pt x="417327" y="0"/>
                  </a:cubicBez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4" name="Rectangle 9"/>
            <p:cNvSpPr>
              <a:spLocks noChangeArrowheads="1"/>
            </p:cNvSpPr>
            <p:nvPr/>
          </p:nvSpPr>
          <p:spPr bwMode="auto">
            <a:xfrm>
              <a:off x="5698936" y="1403235"/>
              <a:ext cx="829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rPr>
                <a:t>05</a:t>
              </a:r>
              <a:endParaRPr kumimoji="0" lang="zh-CN"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87">
        <p15:prstTrans prst="pageCurlDouble"/>
      </p:transition>
    </mc:Choice>
    <mc:Fallback xmlns="">
      <p:transition spd="slow" advTm="38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7" presetClass="entr" presetSubtype="1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5"/>
                                        </p:tgtEl>
                                        <p:attrNameLst>
                                          <p:attrName>style.visibility</p:attrName>
                                        </p:attrNameLst>
                                      </p:cBhvr>
                                      <p:to>
                                        <p:strVal val="visible"/>
                                      </p:to>
                                    </p:set>
                                    <p:anim by="(-#ppt_w*2)" calcmode="lin" valueType="num">
                                      <p:cBhvr rctx="PPT">
                                        <p:cTn id="29" dur="200" autoRev="1" fill="hold">
                                          <p:stCondLst>
                                            <p:cond delay="0"/>
                                          </p:stCondLst>
                                        </p:cTn>
                                        <p:tgtEl>
                                          <p:spTgt spid="35"/>
                                        </p:tgtEl>
                                        <p:attrNameLst>
                                          <p:attrName>ppt_w</p:attrName>
                                        </p:attrNameLst>
                                      </p:cBhvr>
                                    </p:anim>
                                    <p:anim by="(#ppt_w*0.50)" calcmode="lin" valueType="num">
                                      <p:cBhvr>
                                        <p:cTn id="30" dur="200" decel="50000" autoRev="1" fill="hold">
                                          <p:stCondLst>
                                            <p:cond delay="0"/>
                                          </p:stCondLst>
                                        </p:cTn>
                                        <p:tgtEl>
                                          <p:spTgt spid="35"/>
                                        </p:tgtEl>
                                        <p:attrNameLst>
                                          <p:attrName>ppt_x</p:attrName>
                                        </p:attrNameLst>
                                      </p:cBhvr>
                                    </p:anim>
                                    <p:anim from="(-#ppt_h/2)" to="(#ppt_y)" calcmode="lin" valueType="num">
                                      <p:cBhvr>
                                        <p:cTn id="31" dur="400" fill="hold">
                                          <p:stCondLst>
                                            <p:cond delay="0"/>
                                          </p:stCondLst>
                                        </p:cTn>
                                        <p:tgtEl>
                                          <p:spTgt spid="35"/>
                                        </p:tgtEl>
                                        <p:attrNameLst>
                                          <p:attrName>ppt_y</p:attrName>
                                        </p:attrNameLst>
                                      </p:cBhvr>
                                    </p:anim>
                                    <p:animRot by="21600000">
                                      <p:cBhvr>
                                        <p:cTn id="32" dur="4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6" grpId="1"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方正特雅宋_GBK" panose="02000000000000000000" pitchFamily="2" charset="-122"/>
                <a:ea typeface="方正特雅宋_GBK" panose="02000000000000000000" pitchFamily="2" charset="-122"/>
                <a:cs typeface="+mj-cs"/>
              </a:rPr>
              <a:t>存在的问题</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a:xfrm>
            <a:off x="4946253" y="1397262"/>
            <a:ext cx="3877985" cy="830997"/>
          </a:xfrm>
          <a:prstGeom prst="rect">
            <a:avLst/>
          </a:prstGeom>
          <a:noFill/>
        </p:spPr>
        <p:txBody>
          <a:bodyPr wrap="none" rtlCol="0">
            <a:spAutoFit/>
          </a:bodyPr>
          <a:lstStyle/>
          <a:p>
            <a:r>
              <a:rPr lang="zh-CN" altLang="en-US" sz="4800" b="1" dirty="0">
                <a:latin typeface="+mj-ea"/>
                <a:ea typeface="+mj-ea"/>
              </a:rPr>
              <a:t>存在的问题？</a:t>
            </a:r>
          </a:p>
        </p:txBody>
      </p:sp>
      <p:sp>
        <p:nvSpPr>
          <p:cNvPr id="9" name="椭圆 8"/>
          <p:cNvSpPr/>
          <p:nvPr/>
        </p:nvSpPr>
        <p:spPr bwMode="auto">
          <a:xfrm>
            <a:off x="5089573" y="2584986"/>
            <a:ext cx="504056" cy="504056"/>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eaLnBrk="1" hangingPunct="1"/>
            <a:r>
              <a:rPr lang="en-US" altLang="zh-CN" sz="2000" b="1" dirty="0">
                <a:solidFill>
                  <a:schemeClr val="bg2"/>
                </a:solidFill>
                <a:latin typeface="Lifeline JL" panose="00000400000000000000" pitchFamily="2" charset="0"/>
                <a:ea typeface="+mn-ea"/>
              </a:rPr>
              <a:t>1</a:t>
            </a:r>
            <a:endParaRPr lang="zh-CN" altLang="en-US" sz="2000" b="1" dirty="0">
              <a:solidFill>
                <a:schemeClr val="bg2"/>
              </a:solidFill>
              <a:latin typeface="Lifeline JL" panose="00000400000000000000" pitchFamily="2" charset="0"/>
              <a:ea typeface="+mn-ea"/>
            </a:endParaRPr>
          </a:p>
        </p:txBody>
      </p:sp>
      <p:sp>
        <p:nvSpPr>
          <p:cNvPr id="10" name="椭圆 9"/>
          <p:cNvSpPr/>
          <p:nvPr/>
        </p:nvSpPr>
        <p:spPr bwMode="auto">
          <a:xfrm>
            <a:off x="5089573" y="3736667"/>
            <a:ext cx="504056" cy="504056"/>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eaLnBrk="1" hangingPunct="1"/>
            <a:r>
              <a:rPr lang="en-US" altLang="zh-CN" sz="2000" b="1" dirty="0">
                <a:solidFill>
                  <a:schemeClr val="bg2"/>
                </a:solidFill>
                <a:latin typeface="Lifeline JL" panose="00000400000000000000" pitchFamily="2" charset="0"/>
                <a:ea typeface="+mn-ea"/>
              </a:rPr>
              <a:t>2</a:t>
            </a:r>
            <a:endParaRPr lang="zh-CN" altLang="en-US" sz="2000" b="1" dirty="0">
              <a:solidFill>
                <a:schemeClr val="bg2"/>
              </a:solidFill>
              <a:latin typeface="Lifeline JL" panose="00000400000000000000" pitchFamily="2" charset="0"/>
              <a:ea typeface="+mn-ea"/>
            </a:endParaRPr>
          </a:p>
        </p:txBody>
      </p:sp>
      <p:sp>
        <p:nvSpPr>
          <p:cNvPr id="11" name="椭圆 10"/>
          <p:cNvSpPr/>
          <p:nvPr/>
        </p:nvSpPr>
        <p:spPr bwMode="auto">
          <a:xfrm>
            <a:off x="5089573" y="4851243"/>
            <a:ext cx="504056" cy="504056"/>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eaLnBrk="1" hangingPunct="1"/>
            <a:r>
              <a:rPr lang="en-US" altLang="zh-CN" sz="2000" b="1" dirty="0">
                <a:solidFill>
                  <a:schemeClr val="bg2"/>
                </a:solidFill>
                <a:latin typeface="Lifeline JL" panose="00000400000000000000" pitchFamily="2" charset="0"/>
                <a:ea typeface="+mn-ea"/>
              </a:rPr>
              <a:t>3</a:t>
            </a:r>
            <a:endParaRPr lang="zh-CN" altLang="en-US" sz="2000" b="1" dirty="0">
              <a:solidFill>
                <a:schemeClr val="bg2"/>
              </a:solidFill>
              <a:latin typeface="Lifeline JL" panose="00000400000000000000" pitchFamily="2" charset="0"/>
              <a:ea typeface="+mn-ea"/>
            </a:endParaRPr>
          </a:p>
        </p:txBody>
      </p:sp>
      <p:sp>
        <p:nvSpPr>
          <p:cNvPr id="12" name="TextBox 18"/>
          <p:cNvSpPr txBox="1"/>
          <p:nvPr/>
        </p:nvSpPr>
        <p:spPr>
          <a:xfrm>
            <a:off x="5684801" y="2459145"/>
            <a:ext cx="5454140" cy="1015663"/>
          </a:xfrm>
          <a:prstGeom prst="rect">
            <a:avLst/>
          </a:prstGeom>
        </p:spPr>
        <p:txBody>
          <a:bodyPr wrap="square">
            <a:spAutoFit/>
          </a:bodyPr>
          <a:lstStyle>
            <a:defPPr>
              <a:defRPr lang="zh-CN"/>
            </a:defPPr>
            <a:lvl1pPr algn="just" eaLnBrk="1">
              <a:defRPr sz="1800">
                <a:solidFill>
                  <a:schemeClr val="bg1"/>
                </a:solidFill>
                <a:latin typeface="+mj-ea"/>
                <a:ea typeface="+mj-ea"/>
              </a:defRPr>
            </a:lvl1pPr>
          </a:lstStyle>
          <a:p>
            <a:r>
              <a:rPr lang="zh-CN" altLang="en-US" sz="2000" dirty="0"/>
              <a:t>解放思想、开拓创新的程度不足，主要表现在社区的产业结构调整发展还很缓慢，职工致富创收的门路窄。</a:t>
            </a:r>
          </a:p>
        </p:txBody>
      </p:sp>
      <p:sp>
        <p:nvSpPr>
          <p:cNvPr id="13" name="TextBox 19"/>
          <p:cNvSpPr txBox="1"/>
          <p:nvPr/>
        </p:nvSpPr>
        <p:spPr>
          <a:xfrm>
            <a:off x="5684801" y="3804029"/>
            <a:ext cx="5454140" cy="400110"/>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pPr algn="just"/>
            <a:r>
              <a:rPr lang="zh-CN" altLang="en-US" sz="2000" dirty="0"/>
              <a:t>工作中有急躁情绪，求稳怕乱。</a:t>
            </a:r>
          </a:p>
        </p:txBody>
      </p:sp>
      <p:sp>
        <p:nvSpPr>
          <p:cNvPr id="14" name="TextBox 20"/>
          <p:cNvSpPr txBox="1"/>
          <p:nvPr/>
        </p:nvSpPr>
        <p:spPr>
          <a:xfrm>
            <a:off x="5684801" y="4665910"/>
            <a:ext cx="5454140" cy="1015663"/>
          </a:xfrm>
          <a:prstGeom prst="rect">
            <a:avLst/>
          </a:prstGeom>
        </p:spPr>
        <p:txBody>
          <a:bodyPr wrap="square">
            <a:spAutoFit/>
          </a:bodyPr>
          <a:lstStyle>
            <a:defPPr>
              <a:defRPr lang="zh-CN"/>
            </a:defPPr>
            <a:lvl1pPr algn="just" eaLnBrk="1">
              <a:defRPr sz="1800">
                <a:solidFill>
                  <a:schemeClr val="bg1"/>
                </a:solidFill>
                <a:latin typeface="+mj-ea"/>
                <a:ea typeface="+mj-ea"/>
              </a:defRPr>
            </a:lvl1pPr>
          </a:lstStyle>
          <a:p>
            <a:r>
              <a:rPr lang="zh-CN" altLang="en-US" sz="2000" dirty="0"/>
              <a:t>干部管理工作还不到位，有时“心慈手软”，还存在着思想麻木，管理松懈，服务不到位的干部。</a:t>
            </a:r>
          </a:p>
        </p:txBody>
      </p:sp>
      <p:pic>
        <p:nvPicPr>
          <p:cNvPr id="17" name="Picture 2" descr="F:\快盘\商务图片\png\903642_153949082_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13" t="11567" r="13959" b="7668"/>
          <a:stretch>
            <a:fillRect/>
          </a:stretch>
        </p:blipFill>
        <p:spPr bwMode="auto">
          <a:xfrm>
            <a:off x="697781" y="1448643"/>
            <a:ext cx="3855855" cy="4710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801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459"/>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1959"/>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5">
                                            <p:txEl>
                                              <p:pRg st="0" end="0"/>
                                            </p:txEl>
                                          </p:spTgt>
                                        </p:tgtEl>
                                        <p:attrNameLst>
                                          <p:attrName>style.visibility</p:attrName>
                                        </p:attrNameLst>
                                      </p:cBhvr>
                                      <p:to>
                                        <p:strVal val="visible"/>
                                      </p:to>
                                    </p:set>
                                    <p:anim by="(-#ppt_w*2)" calcmode="lin" valueType="num">
                                      <p:cBhvr rctx="PPT">
                                        <p:cTn id="32" dur="500" autoRev="1" fill="hold">
                                          <p:stCondLst>
                                            <p:cond delay="0"/>
                                          </p:stCondLst>
                                        </p:cTn>
                                        <p:tgtEl>
                                          <p:spTgt spid="5">
                                            <p:txEl>
                                              <p:pRg st="0" end="0"/>
                                            </p:txEl>
                                          </p:spTgt>
                                        </p:tgtEl>
                                        <p:attrNameLst>
                                          <p:attrName>ppt_w</p:attrName>
                                        </p:attrNameLst>
                                      </p:cBhvr>
                                    </p:anim>
                                    <p:anim by="(#ppt_w*0.50)" calcmode="lin" valueType="num">
                                      <p:cBhvr>
                                        <p:cTn id="33" dur="500" decel="50000" autoRev="1" fill="hold">
                                          <p:stCondLst>
                                            <p:cond delay="0"/>
                                          </p:stCondLst>
                                        </p:cTn>
                                        <p:tgtEl>
                                          <p:spTgt spid="5">
                                            <p:txEl>
                                              <p:pRg st="0" end="0"/>
                                            </p:txEl>
                                          </p:spTgt>
                                        </p:tgtEl>
                                        <p:attrNameLst>
                                          <p:attrName>ppt_x</p:attrName>
                                        </p:attrNameLst>
                                      </p:cBhvr>
                                    </p:anim>
                                    <p:anim from="(-#ppt_h/2)" to="(#ppt_y)" calcmode="lin" valueType="num">
                                      <p:cBhvr>
                                        <p:cTn id="34" dur="1000" fill="hold">
                                          <p:stCondLst>
                                            <p:cond delay="0"/>
                                          </p:stCondLst>
                                        </p:cTn>
                                        <p:tgtEl>
                                          <p:spTgt spid="5">
                                            <p:txEl>
                                              <p:pRg st="0" end="0"/>
                                            </p:txEl>
                                          </p:spTgt>
                                        </p:tgtEl>
                                        <p:attrNameLst>
                                          <p:attrName>ppt_y</p:attrName>
                                        </p:attrNameLst>
                                      </p:cBhvr>
                                    </p:anim>
                                    <p:animRot by="21600000">
                                      <p:cBhvr>
                                        <p:cTn id="35" dur="1000" fill="hold">
                                          <p:stCondLst>
                                            <p:cond delay="0"/>
                                          </p:stCondLst>
                                        </p:cTn>
                                        <p:tgtEl>
                                          <p:spTgt spid="5">
                                            <p:txEl>
                                              <p:pRg st="0" end="0"/>
                                            </p:txEl>
                                          </p:spTgt>
                                        </p:tgtEl>
                                        <p:attrNameLst>
                                          <p:attrName>r</p:attrName>
                                        </p:attrNameLst>
                                      </p:cBhvr>
                                    </p:animRot>
                                  </p:childTnLst>
                                </p:cTn>
                              </p:par>
                            </p:childTnLst>
                          </p:cTn>
                        </p:par>
                        <p:par>
                          <p:cTn id="36" fill="hold">
                            <p:stCondLst>
                              <p:cond delay="3460"/>
                            </p:stCondLst>
                            <p:childTnLst>
                              <p:par>
                                <p:cTn id="37" presetID="32" presetClass="emph" presetSubtype="0" fill="hold" grpId="1" nodeType="afterEffect">
                                  <p:stCondLst>
                                    <p:cond delay="1000"/>
                                  </p:stCondLst>
                                  <p:iterate type="lt">
                                    <p:tmPct val="0"/>
                                  </p:iterate>
                                  <p:childTnLst>
                                    <p:animRot by="120000">
                                      <p:cBhvr>
                                        <p:cTn id="38" dur="50" fill="hold">
                                          <p:stCondLst>
                                            <p:cond delay="0"/>
                                          </p:stCondLst>
                                        </p:cTn>
                                        <p:tgtEl>
                                          <p:spTgt spid="5">
                                            <p:txEl>
                                              <p:pRg st="0" end="0"/>
                                            </p:txEl>
                                          </p:spTgt>
                                        </p:tgtEl>
                                        <p:attrNameLst>
                                          <p:attrName>r</p:attrName>
                                        </p:attrNameLst>
                                      </p:cBhvr>
                                    </p:animRot>
                                    <p:animRot by="-240000">
                                      <p:cBhvr>
                                        <p:cTn id="39" dur="100" fill="hold">
                                          <p:stCondLst>
                                            <p:cond delay="100"/>
                                          </p:stCondLst>
                                        </p:cTn>
                                        <p:tgtEl>
                                          <p:spTgt spid="5">
                                            <p:txEl>
                                              <p:pRg st="0" end="0"/>
                                            </p:txEl>
                                          </p:spTgt>
                                        </p:tgtEl>
                                        <p:attrNameLst>
                                          <p:attrName>r</p:attrName>
                                        </p:attrNameLst>
                                      </p:cBhvr>
                                    </p:animRot>
                                    <p:animRot by="240000">
                                      <p:cBhvr>
                                        <p:cTn id="40" dur="100" fill="hold">
                                          <p:stCondLst>
                                            <p:cond delay="200"/>
                                          </p:stCondLst>
                                        </p:cTn>
                                        <p:tgtEl>
                                          <p:spTgt spid="5">
                                            <p:txEl>
                                              <p:pRg st="0" end="0"/>
                                            </p:txEl>
                                          </p:spTgt>
                                        </p:tgtEl>
                                        <p:attrNameLst>
                                          <p:attrName>r</p:attrName>
                                        </p:attrNameLst>
                                      </p:cBhvr>
                                    </p:animRot>
                                    <p:animRot by="-240000">
                                      <p:cBhvr>
                                        <p:cTn id="41" dur="100" fill="hold">
                                          <p:stCondLst>
                                            <p:cond delay="300"/>
                                          </p:stCondLst>
                                        </p:cTn>
                                        <p:tgtEl>
                                          <p:spTgt spid="5">
                                            <p:txEl>
                                              <p:pRg st="0" end="0"/>
                                            </p:txEl>
                                          </p:spTgt>
                                        </p:tgtEl>
                                        <p:attrNameLst>
                                          <p:attrName>r</p:attrName>
                                        </p:attrNameLst>
                                      </p:cBhvr>
                                    </p:animRot>
                                    <p:animRot by="120000">
                                      <p:cBhvr>
                                        <p:cTn id="42" dur="100" fill="hold">
                                          <p:stCondLst>
                                            <p:cond delay="400"/>
                                          </p:stCondLst>
                                        </p:cTn>
                                        <p:tgtEl>
                                          <p:spTgt spid="5">
                                            <p:txEl>
                                              <p:pRg st="0" end="0"/>
                                            </p:txEl>
                                          </p:spTgt>
                                        </p:tgtEl>
                                        <p:attrNameLst>
                                          <p:attrName>r</p:attrName>
                                        </p:attrNameLst>
                                      </p:cBhvr>
                                    </p:animRot>
                                  </p:childTnLst>
                                </p:cTn>
                              </p:par>
                            </p:childTnLst>
                          </p:cTn>
                        </p:par>
                        <p:par>
                          <p:cTn id="43" fill="hold">
                            <p:stCondLst>
                              <p:cond delay="4960"/>
                            </p:stCondLst>
                            <p:childTnLst>
                              <p:par>
                                <p:cTn id="44" presetID="2" presetClass="entr" presetSubtype="1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10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par>
                                <p:cTn id="52" presetID="2" presetClass="entr" presetSubtype="12" fill="hold" grpId="0" nodeType="withEffect">
                                  <p:stCondLst>
                                    <p:cond delay="2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par>
                          <p:cTn id="56" fill="hold">
                            <p:stCondLst>
                              <p:cond delay="546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grpId="0" nodeType="withEffect">
                                  <p:stCondLst>
                                    <p:cond delay="10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8" fill="hold" grpId="0" nodeType="withEffect">
                                  <p:stCondLst>
                                    <p:cond delay="20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5" grpId="0" build="allAtOnce"/>
      <p:bldP spid="5" grpId="1" build="allAtOnce"/>
      <p:bldP spid="9" grpId="0" animBg="1"/>
      <p:bldP spid="10" grpId="0" animBg="1"/>
      <p:bldP spid="11" grpId="0" animBg="1"/>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dirty="0">
                <a:solidFill>
                  <a:srgbClr val="C00000"/>
                </a:solidFill>
              </a:rPr>
              <a:t>努力的方向</a:t>
            </a:r>
            <a:endParaRPr kumimoji="0" lang="zh-CN" altLang="en-US" sz="2800" b="0" i="0" u="none" strike="noStrike" kern="1200" cap="none" spc="0" normalizeH="0" baseline="0" noProof="0" dirty="0">
              <a:ln>
                <a:noFill/>
              </a:ln>
              <a:solidFill>
                <a:srgbClr val="C00000"/>
              </a:solidFill>
              <a:effectLst/>
              <a:uLnTx/>
              <a:uFillTx/>
              <a:latin typeface="方正特雅宋_GBK" panose="02000000000000000000" pitchFamily="2" charset="-122"/>
              <a:ea typeface="方正特雅宋_GBK" panose="02000000000000000000" pitchFamily="2" charset="-122"/>
              <a:cs typeface="+mj-cs"/>
            </a:endParaRP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5" name="Freeform 5"/>
          <p:cNvSpPr>
            <a:spLocks noEditPoints="1"/>
          </p:cNvSpPr>
          <p:nvPr/>
        </p:nvSpPr>
        <p:spPr bwMode="auto">
          <a:xfrm>
            <a:off x="1118937" y="1764592"/>
            <a:ext cx="1387472" cy="2561813"/>
          </a:xfrm>
          <a:custGeom>
            <a:avLst/>
            <a:gdLst>
              <a:gd name="T0" fmla="*/ 0 w 1984"/>
              <a:gd name="T1" fmla="*/ 1345 h 3460"/>
              <a:gd name="T2" fmla="*/ 206 w 1984"/>
              <a:gd name="T3" fmla="*/ 1830 h 3460"/>
              <a:gd name="T4" fmla="*/ 328 w 1984"/>
              <a:gd name="T5" fmla="*/ 1721 h 3460"/>
              <a:gd name="T6" fmla="*/ 313 w 1984"/>
              <a:gd name="T7" fmla="*/ 1320 h 3460"/>
              <a:gd name="T8" fmla="*/ 516 w 1984"/>
              <a:gd name="T9" fmla="*/ 1189 h 3460"/>
              <a:gd name="T10" fmla="*/ 510 w 1984"/>
              <a:gd name="T11" fmla="*/ 2717 h 3460"/>
              <a:gd name="T12" fmla="*/ 631 w 1984"/>
              <a:gd name="T13" fmla="*/ 3457 h 3460"/>
              <a:gd name="T14" fmla="*/ 825 w 1984"/>
              <a:gd name="T15" fmla="*/ 2789 h 3460"/>
              <a:gd name="T16" fmla="*/ 837 w 1984"/>
              <a:gd name="T17" fmla="*/ 1927 h 3460"/>
              <a:gd name="T18" fmla="*/ 1472 w 1984"/>
              <a:gd name="T19" fmla="*/ 2119 h 3460"/>
              <a:gd name="T20" fmla="*/ 1736 w 1984"/>
              <a:gd name="T21" fmla="*/ 2692 h 3460"/>
              <a:gd name="T22" fmla="*/ 1906 w 1984"/>
              <a:gd name="T23" fmla="*/ 2547 h 3460"/>
              <a:gd name="T24" fmla="*/ 1721 w 1984"/>
              <a:gd name="T25" fmla="*/ 1870 h 3460"/>
              <a:gd name="T26" fmla="*/ 1068 w 1984"/>
              <a:gd name="T27" fmla="*/ 1648 h 3460"/>
              <a:gd name="T28" fmla="*/ 1053 w 1984"/>
              <a:gd name="T29" fmla="*/ 1175 h 3460"/>
              <a:gd name="T30" fmla="*/ 1530 w 1984"/>
              <a:gd name="T31" fmla="*/ 1260 h 3460"/>
              <a:gd name="T32" fmla="*/ 1712 w 1984"/>
              <a:gd name="T33" fmla="*/ 944 h 3460"/>
              <a:gd name="T34" fmla="*/ 1481 w 1984"/>
              <a:gd name="T35" fmla="*/ 968 h 3460"/>
              <a:gd name="T36" fmla="*/ 765 w 1984"/>
              <a:gd name="T37" fmla="*/ 701 h 3460"/>
              <a:gd name="T38" fmla="*/ 318 w 1984"/>
              <a:gd name="T39" fmla="*/ 959 h 3460"/>
              <a:gd name="T40" fmla="*/ 0 w 1984"/>
              <a:gd name="T41" fmla="*/ 1345 h 3460"/>
              <a:gd name="T42" fmla="*/ 534 w 1984"/>
              <a:gd name="T43" fmla="*/ 337 h 3460"/>
              <a:gd name="T44" fmla="*/ 1056 w 1984"/>
              <a:gd name="T45" fmla="*/ 337 h 3460"/>
              <a:gd name="T46" fmla="*/ 534 w 1984"/>
              <a:gd name="T47" fmla="*/ 337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4" h="3460">
                <a:moveTo>
                  <a:pt x="0" y="1345"/>
                </a:moveTo>
                <a:cubicBezTo>
                  <a:pt x="11" y="1658"/>
                  <a:pt x="0" y="1830"/>
                  <a:pt x="206" y="1830"/>
                </a:cubicBezTo>
                <a:cubicBezTo>
                  <a:pt x="265" y="1830"/>
                  <a:pt x="330" y="1786"/>
                  <a:pt x="328" y="1721"/>
                </a:cubicBezTo>
                <a:cubicBezTo>
                  <a:pt x="323" y="1587"/>
                  <a:pt x="318" y="1454"/>
                  <a:pt x="313" y="1320"/>
                </a:cubicBezTo>
                <a:cubicBezTo>
                  <a:pt x="380" y="1277"/>
                  <a:pt x="448" y="1233"/>
                  <a:pt x="516" y="1189"/>
                </a:cubicBezTo>
                <a:cubicBezTo>
                  <a:pt x="535" y="1827"/>
                  <a:pt x="542" y="2062"/>
                  <a:pt x="510" y="2717"/>
                </a:cubicBezTo>
                <a:cubicBezTo>
                  <a:pt x="499" y="3160"/>
                  <a:pt x="438" y="3457"/>
                  <a:pt x="631" y="3457"/>
                </a:cubicBezTo>
                <a:cubicBezTo>
                  <a:pt x="860" y="3460"/>
                  <a:pt x="810" y="3030"/>
                  <a:pt x="825" y="2789"/>
                </a:cubicBezTo>
                <a:cubicBezTo>
                  <a:pt x="829" y="2509"/>
                  <a:pt x="820" y="2196"/>
                  <a:pt x="837" y="1927"/>
                </a:cubicBezTo>
                <a:cubicBezTo>
                  <a:pt x="997" y="1965"/>
                  <a:pt x="1426" y="1965"/>
                  <a:pt x="1472" y="2119"/>
                </a:cubicBezTo>
                <a:cubicBezTo>
                  <a:pt x="1514" y="2264"/>
                  <a:pt x="1566" y="2692"/>
                  <a:pt x="1736" y="2692"/>
                </a:cubicBezTo>
                <a:cubicBezTo>
                  <a:pt x="1810" y="2692"/>
                  <a:pt x="1906" y="2614"/>
                  <a:pt x="1906" y="2547"/>
                </a:cubicBezTo>
                <a:cubicBezTo>
                  <a:pt x="1906" y="2475"/>
                  <a:pt x="1750" y="1935"/>
                  <a:pt x="1721" y="1870"/>
                </a:cubicBezTo>
                <a:cubicBezTo>
                  <a:pt x="1663" y="1743"/>
                  <a:pt x="1255" y="1652"/>
                  <a:pt x="1068" y="1648"/>
                </a:cubicBezTo>
                <a:cubicBezTo>
                  <a:pt x="1063" y="1490"/>
                  <a:pt x="1058" y="1333"/>
                  <a:pt x="1053" y="1175"/>
                </a:cubicBezTo>
                <a:cubicBezTo>
                  <a:pt x="1201" y="1187"/>
                  <a:pt x="1179" y="1260"/>
                  <a:pt x="1530" y="1260"/>
                </a:cubicBezTo>
                <a:cubicBezTo>
                  <a:pt x="1984" y="1260"/>
                  <a:pt x="1798" y="934"/>
                  <a:pt x="1712" y="944"/>
                </a:cubicBezTo>
                <a:cubicBezTo>
                  <a:pt x="1635" y="952"/>
                  <a:pt x="1558" y="960"/>
                  <a:pt x="1481" y="968"/>
                </a:cubicBezTo>
                <a:cubicBezTo>
                  <a:pt x="1178" y="1003"/>
                  <a:pt x="1002" y="701"/>
                  <a:pt x="765" y="701"/>
                </a:cubicBezTo>
                <a:cubicBezTo>
                  <a:pt x="654" y="701"/>
                  <a:pt x="408" y="898"/>
                  <a:pt x="318" y="959"/>
                </a:cubicBezTo>
                <a:cubicBezTo>
                  <a:pt x="177" y="1053"/>
                  <a:pt x="0" y="1112"/>
                  <a:pt x="0" y="1345"/>
                </a:cubicBezTo>
                <a:close/>
                <a:moveTo>
                  <a:pt x="534" y="337"/>
                </a:moveTo>
                <a:cubicBezTo>
                  <a:pt x="534" y="673"/>
                  <a:pt x="1056" y="678"/>
                  <a:pt x="1056" y="337"/>
                </a:cubicBezTo>
                <a:cubicBezTo>
                  <a:pt x="1056" y="0"/>
                  <a:pt x="534" y="4"/>
                  <a:pt x="534" y="33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6" name="Freeform 6"/>
          <p:cNvSpPr/>
          <p:nvPr/>
        </p:nvSpPr>
        <p:spPr bwMode="auto">
          <a:xfrm>
            <a:off x="1892967" y="1456865"/>
            <a:ext cx="3846096" cy="4473841"/>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12700" cap="flat">
            <a:solidFill>
              <a:schemeClr val="bg2">
                <a:lumMod val="50000"/>
              </a:schemeClr>
            </a:solidFill>
            <a:prstDash val="dash"/>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9" name="Oval 8"/>
          <p:cNvSpPr>
            <a:spLocks noChangeArrowheads="1"/>
          </p:cNvSpPr>
          <p:nvPr/>
        </p:nvSpPr>
        <p:spPr bwMode="auto">
          <a:xfrm>
            <a:off x="2709137" y="5359572"/>
            <a:ext cx="193675" cy="193675"/>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0" name="Oval 10"/>
          <p:cNvSpPr>
            <a:spLocks noChangeArrowheads="1"/>
          </p:cNvSpPr>
          <p:nvPr/>
        </p:nvSpPr>
        <p:spPr bwMode="auto">
          <a:xfrm>
            <a:off x="4222999" y="3995516"/>
            <a:ext cx="192087" cy="193675"/>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sp>
        <p:nvSpPr>
          <p:cNvPr id="41" name="Oval 12"/>
          <p:cNvSpPr>
            <a:spLocks noChangeArrowheads="1"/>
          </p:cNvSpPr>
          <p:nvPr/>
        </p:nvSpPr>
        <p:spPr bwMode="auto">
          <a:xfrm>
            <a:off x="5182002" y="2365634"/>
            <a:ext cx="192087" cy="192088"/>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accent1"/>
              </a:solidFill>
            </a:endParaRPr>
          </a:p>
        </p:txBody>
      </p:sp>
      <p:grpSp>
        <p:nvGrpSpPr>
          <p:cNvPr id="42" name="组合 41"/>
          <p:cNvGrpSpPr/>
          <p:nvPr/>
        </p:nvGrpSpPr>
        <p:grpSpPr>
          <a:xfrm>
            <a:off x="953197" y="5026337"/>
            <a:ext cx="1755940" cy="473960"/>
            <a:chOff x="1057830" y="5702670"/>
            <a:chExt cx="1407294" cy="726995"/>
          </a:xfrm>
        </p:grpSpPr>
        <p:sp>
          <p:nvSpPr>
            <p:cNvPr id="43" name="Freeform 7"/>
            <p:cNvSpPr/>
            <p:nvPr/>
          </p:nvSpPr>
          <p:spPr bwMode="auto">
            <a:xfrm>
              <a:off x="1057830" y="5702670"/>
              <a:ext cx="1407294" cy="705853"/>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000">
                <a:solidFill>
                  <a:schemeClr val="bg2"/>
                </a:solidFill>
                <a:latin typeface="+mj-ea"/>
                <a:ea typeface="+mj-ea"/>
              </a:endParaRPr>
            </a:p>
          </p:txBody>
        </p:sp>
        <p:sp>
          <p:nvSpPr>
            <p:cNvPr id="44" name="文本框 43"/>
            <p:cNvSpPr txBox="1"/>
            <p:nvPr/>
          </p:nvSpPr>
          <p:spPr>
            <a:xfrm>
              <a:off x="1284357" y="5721779"/>
              <a:ext cx="970223" cy="707886"/>
            </a:xfrm>
            <a:prstGeom prst="rect">
              <a:avLst/>
            </a:prstGeom>
            <a:noFill/>
            <a:ln w="38100" cap="flat">
              <a:noFill/>
              <a:prstDash val="solid"/>
              <a:miter lim="800000"/>
            </a:ln>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zh-CN" altLang="en-US" b="0" dirty="0">
                  <a:solidFill>
                    <a:schemeClr val="bg2"/>
                  </a:solidFill>
                </a:rPr>
                <a:t>党建先行</a:t>
              </a:r>
            </a:p>
          </p:txBody>
        </p:sp>
      </p:grpSp>
      <p:grpSp>
        <p:nvGrpSpPr>
          <p:cNvPr id="45" name="组合 44"/>
          <p:cNvGrpSpPr/>
          <p:nvPr/>
        </p:nvGrpSpPr>
        <p:grpSpPr>
          <a:xfrm>
            <a:off x="2462135" y="3641848"/>
            <a:ext cx="1755940" cy="494049"/>
            <a:chOff x="1057830" y="5702670"/>
            <a:chExt cx="1407294" cy="757809"/>
          </a:xfrm>
        </p:grpSpPr>
        <p:sp>
          <p:nvSpPr>
            <p:cNvPr id="46" name="Freeform 7"/>
            <p:cNvSpPr/>
            <p:nvPr/>
          </p:nvSpPr>
          <p:spPr bwMode="auto">
            <a:xfrm>
              <a:off x="1057830" y="5702670"/>
              <a:ext cx="1407294" cy="705853"/>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000">
                <a:solidFill>
                  <a:schemeClr val="bg2"/>
                </a:solidFill>
                <a:latin typeface="+mj-ea"/>
                <a:ea typeface="+mj-ea"/>
              </a:endParaRPr>
            </a:p>
          </p:txBody>
        </p:sp>
        <p:sp>
          <p:nvSpPr>
            <p:cNvPr id="47" name="文本框 46"/>
            <p:cNvSpPr txBox="1"/>
            <p:nvPr/>
          </p:nvSpPr>
          <p:spPr>
            <a:xfrm>
              <a:off x="1284357" y="5752593"/>
              <a:ext cx="970223" cy="707886"/>
            </a:xfrm>
            <a:prstGeom prst="rect">
              <a:avLst/>
            </a:prstGeom>
            <a:noFill/>
            <a:ln w="38100" cap="flat">
              <a:noFill/>
              <a:prstDash val="solid"/>
              <a:miter lim="800000"/>
            </a:ln>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zh-CN" altLang="en-US" b="0" dirty="0">
                  <a:solidFill>
                    <a:schemeClr val="bg2"/>
                  </a:solidFill>
                </a:rPr>
                <a:t>信息引领</a:t>
              </a:r>
            </a:p>
          </p:txBody>
        </p:sp>
      </p:grpSp>
      <p:grpSp>
        <p:nvGrpSpPr>
          <p:cNvPr id="48" name="组合 47"/>
          <p:cNvGrpSpPr/>
          <p:nvPr/>
        </p:nvGrpSpPr>
        <p:grpSpPr>
          <a:xfrm>
            <a:off x="3431716" y="2048613"/>
            <a:ext cx="1755940" cy="496018"/>
            <a:chOff x="1057830" y="5702670"/>
            <a:chExt cx="1407294" cy="760829"/>
          </a:xfrm>
        </p:grpSpPr>
        <p:sp>
          <p:nvSpPr>
            <p:cNvPr id="49" name="Freeform 7"/>
            <p:cNvSpPr/>
            <p:nvPr/>
          </p:nvSpPr>
          <p:spPr bwMode="auto">
            <a:xfrm>
              <a:off x="1057830" y="5702670"/>
              <a:ext cx="1407294" cy="705853"/>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sz="2000">
                <a:solidFill>
                  <a:schemeClr val="bg2"/>
                </a:solidFill>
                <a:latin typeface="+mj-ea"/>
                <a:ea typeface="+mj-ea"/>
              </a:endParaRPr>
            </a:p>
          </p:txBody>
        </p:sp>
        <p:sp>
          <p:nvSpPr>
            <p:cNvPr id="50" name="文本框 49"/>
            <p:cNvSpPr txBox="1"/>
            <p:nvPr/>
          </p:nvSpPr>
          <p:spPr>
            <a:xfrm>
              <a:off x="1276366" y="5755613"/>
              <a:ext cx="970223" cy="707886"/>
            </a:xfrm>
            <a:prstGeom prst="rect">
              <a:avLst/>
            </a:prstGeom>
            <a:noFill/>
            <a:ln w="38100" cap="flat">
              <a:noFill/>
              <a:prstDash val="solid"/>
              <a:miter lim="800000"/>
            </a:ln>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zh-CN" altLang="en-US" b="0" dirty="0">
                  <a:solidFill>
                    <a:schemeClr val="bg2"/>
                  </a:solidFill>
                </a:rPr>
                <a:t>再创佳绩</a:t>
              </a:r>
            </a:p>
          </p:txBody>
        </p:sp>
      </p:grpSp>
      <p:sp>
        <p:nvSpPr>
          <p:cNvPr id="51" name="矩形 50"/>
          <p:cNvSpPr/>
          <p:nvPr/>
        </p:nvSpPr>
        <p:spPr>
          <a:xfrm>
            <a:off x="3196390" y="5173596"/>
            <a:ext cx="7689887" cy="923330"/>
          </a:xfrm>
          <a:prstGeom prst="rect">
            <a:avLst/>
          </a:prstGeom>
        </p:spPr>
        <p:txBody>
          <a:bodyPr wrap="square">
            <a:spAutoFit/>
          </a:bodyPr>
          <a:lstStyle/>
          <a:p>
            <a:pPr algn="just" eaLnBrk="1"/>
            <a:r>
              <a:rPr lang="zh-CN" altLang="en-US" dirty="0">
                <a:solidFill>
                  <a:schemeClr val="bg1"/>
                </a:solidFill>
                <a:latin typeface="+mj-ea"/>
                <a:ea typeface="+mj-ea"/>
              </a:rPr>
              <a:t>加强学习、认真学习领会“十八届六中全会”精神实质和学习实践科学发展观内涵，坚持任人唯贤，不断提高党员的创造力，凝聚力和战斗力，建设高素质的领导干部队伍。</a:t>
            </a:r>
          </a:p>
        </p:txBody>
      </p:sp>
      <p:sp>
        <p:nvSpPr>
          <p:cNvPr id="52" name="矩形 51"/>
          <p:cNvSpPr/>
          <p:nvPr/>
        </p:nvSpPr>
        <p:spPr>
          <a:xfrm>
            <a:off x="4539916" y="3722301"/>
            <a:ext cx="6504256" cy="646331"/>
          </a:xfrm>
          <a:prstGeom prst="rect">
            <a:avLst/>
          </a:prstGeom>
        </p:spPr>
        <p:txBody>
          <a:bodyPr wrap="square">
            <a:spAutoFit/>
          </a:bodyPr>
          <a:lstStyle/>
          <a:p>
            <a:pPr algn="just" eaLnBrk="1"/>
            <a:r>
              <a:rPr lang="zh-CN" altLang="en-US" dirty="0">
                <a:solidFill>
                  <a:schemeClr val="bg1"/>
                </a:solidFill>
                <a:latin typeface="+mj-ea"/>
                <a:ea typeface="+mj-ea"/>
              </a:rPr>
              <a:t>注重科技运用，以信息技术推动社区经济建设，完善科技服务体系，为职工提供订单种植信息，拓宽职工致富渠道。</a:t>
            </a:r>
          </a:p>
        </p:txBody>
      </p:sp>
      <p:sp>
        <p:nvSpPr>
          <p:cNvPr id="53" name="矩形 52"/>
          <p:cNvSpPr/>
          <p:nvPr/>
        </p:nvSpPr>
        <p:spPr>
          <a:xfrm>
            <a:off x="5424139" y="2075904"/>
            <a:ext cx="5620033" cy="923330"/>
          </a:xfrm>
          <a:prstGeom prst="rect">
            <a:avLst/>
          </a:prstGeom>
        </p:spPr>
        <p:txBody>
          <a:bodyPr wrap="square">
            <a:spAutoFit/>
          </a:bodyPr>
          <a:lstStyle/>
          <a:p>
            <a:pPr algn="just" eaLnBrk="1"/>
            <a:r>
              <a:rPr lang="zh-CN" altLang="en-US" dirty="0">
                <a:solidFill>
                  <a:schemeClr val="bg1"/>
                </a:solidFill>
                <a:latin typeface="+mj-ea"/>
                <a:ea typeface="+mj-ea"/>
              </a:rPr>
              <a:t>大力提倡艰苦奋斗、自强不息、与时俱进、开拓创新的精神，使经济更加发展、文化更加繁荣、社会更加和谐、职工生活更加富裕。</a:t>
            </a:r>
          </a:p>
        </p:txBody>
      </p:sp>
    </p:spTree>
  </p:cSld>
  <p:clrMapOvr>
    <a:masterClrMapping/>
  </p:clrMapOvr>
  <p:transition spd="slow" advTm="779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459"/>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1959"/>
                            </p:stCondLst>
                            <p:childTnLst>
                              <p:par>
                                <p:cTn id="28" presetID="5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300" fill="hold"/>
                                        <p:tgtEl>
                                          <p:spTgt spid="39"/>
                                        </p:tgtEl>
                                        <p:attrNameLst>
                                          <p:attrName>ppt_w</p:attrName>
                                        </p:attrNameLst>
                                      </p:cBhvr>
                                      <p:tavLst>
                                        <p:tav tm="0">
                                          <p:val>
                                            <p:fltVal val="0"/>
                                          </p:val>
                                        </p:tav>
                                        <p:tav tm="100000">
                                          <p:val>
                                            <p:strVal val="#ppt_w"/>
                                          </p:val>
                                        </p:tav>
                                      </p:tavLst>
                                    </p:anim>
                                    <p:anim calcmode="lin" valueType="num">
                                      <p:cBhvr>
                                        <p:cTn id="31" dur="300" fill="hold"/>
                                        <p:tgtEl>
                                          <p:spTgt spid="39"/>
                                        </p:tgtEl>
                                        <p:attrNameLst>
                                          <p:attrName>ppt_h</p:attrName>
                                        </p:attrNameLst>
                                      </p:cBhvr>
                                      <p:tavLst>
                                        <p:tav tm="0">
                                          <p:val>
                                            <p:fltVal val="0"/>
                                          </p:val>
                                        </p:tav>
                                        <p:tav tm="100000">
                                          <p:val>
                                            <p:strVal val="#ppt_h"/>
                                          </p:val>
                                        </p:tav>
                                      </p:tavLst>
                                    </p:anim>
                                    <p:animEffect transition="in" filter="fade">
                                      <p:cBhvr>
                                        <p:cTn id="32" dur="300"/>
                                        <p:tgtEl>
                                          <p:spTgt spid="39"/>
                                        </p:tgtEl>
                                      </p:cBhvr>
                                    </p:animEffect>
                                  </p:childTnLst>
                                </p:cTn>
                              </p:par>
                            </p:childTnLst>
                          </p:cTn>
                        </p:par>
                        <p:par>
                          <p:cTn id="33" fill="hold">
                            <p:stCondLst>
                              <p:cond delay="2459"/>
                            </p:stCondLst>
                            <p:childTnLst>
                              <p:par>
                                <p:cTn id="34" presetID="31"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400" fill="hold"/>
                                        <p:tgtEl>
                                          <p:spTgt spid="42"/>
                                        </p:tgtEl>
                                        <p:attrNameLst>
                                          <p:attrName>ppt_w</p:attrName>
                                        </p:attrNameLst>
                                      </p:cBhvr>
                                      <p:tavLst>
                                        <p:tav tm="0">
                                          <p:val>
                                            <p:fltVal val="0"/>
                                          </p:val>
                                        </p:tav>
                                        <p:tav tm="100000">
                                          <p:val>
                                            <p:strVal val="#ppt_w"/>
                                          </p:val>
                                        </p:tav>
                                      </p:tavLst>
                                    </p:anim>
                                    <p:anim calcmode="lin" valueType="num">
                                      <p:cBhvr>
                                        <p:cTn id="37" dur="400" fill="hold"/>
                                        <p:tgtEl>
                                          <p:spTgt spid="42"/>
                                        </p:tgtEl>
                                        <p:attrNameLst>
                                          <p:attrName>ppt_h</p:attrName>
                                        </p:attrNameLst>
                                      </p:cBhvr>
                                      <p:tavLst>
                                        <p:tav tm="0">
                                          <p:val>
                                            <p:fltVal val="0"/>
                                          </p:val>
                                        </p:tav>
                                        <p:tav tm="100000">
                                          <p:val>
                                            <p:strVal val="#ppt_h"/>
                                          </p:val>
                                        </p:tav>
                                      </p:tavLst>
                                    </p:anim>
                                    <p:anim calcmode="lin" valueType="num">
                                      <p:cBhvr>
                                        <p:cTn id="38" dur="400" fill="hold"/>
                                        <p:tgtEl>
                                          <p:spTgt spid="42"/>
                                        </p:tgtEl>
                                        <p:attrNameLst>
                                          <p:attrName>style.rotation</p:attrName>
                                        </p:attrNameLst>
                                      </p:cBhvr>
                                      <p:tavLst>
                                        <p:tav tm="0">
                                          <p:val>
                                            <p:fltVal val="90"/>
                                          </p:val>
                                        </p:tav>
                                        <p:tav tm="100000">
                                          <p:val>
                                            <p:fltVal val="0"/>
                                          </p:val>
                                        </p:tav>
                                      </p:tavLst>
                                    </p:anim>
                                    <p:animEffect transition="in" filter="fade">
                                      <p:cBhvr>
                                        <p:cTn id="39" dur="400"/>
                                        <p:tgtEl>
                                          <p:spTgt spid="42"/>
                                        </p:tgtEl>
                                      </p:cBhvr>
                                    </p:animEffect>
                                  </p:childTnLst>
                                </p:cTn>
                              </p:par>
                            </p:childTnLst>
                          </p:cTn>
                        </p:par>
                        <p:par>
                          <p:cTn id="40" fill="hold">
                            <p:stCondLst>
                              <p:cond delay="2959"/>
                            </p:stCondLst>
                            <p:childTnLst>
                              <p:par>
                                <p:cTn id="41" presetID="47"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anim calcmode="lin" valueType="num">
                                      <p:cBhvr>
                                        <p:cTn id="44" dur="500" fill="hold"/>
                                        <p:tgtEl>
                                          <p:spTgt spid="35"/>
                                        </p:tgtEl>
                                        <p:attrNameLst>
                                          <p:attrName>ppt_x</p:attrName>
                                        </p:attrNameLst>
                                      </p:cBhvr>
                                      <p:tavLst>
                                        <p:tav tm="0">
                                          <p:val>
                                            <p:strVal val="#ppt_x"/>
                                          </p:val>
                                        </p:tav>
                                        <p:tav tm="100000">
                                          <p:val>
                                            <p:strVal val="#ppt_x"/>
                                          </p:val>
                                        </p:tav>
                                      </p:tavLst>
                                    </p:anim>
                                    <p:anim calcmode="lin" valueType="num">
                                      <p:cBhvr>
                                        <p:cTn id="45" dur="5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3459"/>
                            </p:stCondLst>
                            <p:childTnLst>
                              <p:par>
                                <p:cTn id="47" presetID="22" presetClass="entr" presetSubtype="8"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par>
                          <p:cTn id="50" fill="hold">
                            <p:stCondLst>
                              <p:cond delay="3959"/>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300" fill="hold"/>
                                        <p:tgtEl>
                                          <p:spTgt spid="40"/>
                                        </p:tgtEl>
                                        <p:attrNameLst>
                                          <p:attrName>ppt_w</p:attrName>
                                        </p:attrNameLst>
                                      </p:cBhvr>
                                      <p:tavLst>
                                        <p:tav tm="0">
                                          <p:val>
                                            <p:fltVal val="0"/>
                                          </p:val>
                                        </p:tav>
                                        <p:tav tm="100000">
                                          <p:val>
                                            <p:strVal val="#ppt_w"/>
                                          </p:val>
                                        </p:tav>
                                      </p:tavLst>
                                    </p:anim>
                                    <p:anim calcmode="lin" valueType="num">
                                      <p:cBhvr>
                                        <p:cTn id="54" dur="300" fill="hold"/>
                                        <p:tgtEl>
                                          <p:spTgt spid="40"/>
                                        </p:tgtEl>
                                        <p:attrNameLst>
                                          <p:attrName>ppt_h</p:attrName>
                                        </p:attrNameLst>
                                      </p:cBhvr>
                                      <p:tavLst>
                                        <p:tav tm="0">
                                          <p:val>
                                            <p:fltVal val="0"/>
                                          </p:val>
                                        </p:tav>
                                        <p:tav tm="100000">
                                          <p:val>
                                            <p:strVal val="#ppt_h"/>
                                          </p:val>
                                        </p:tav>
                                      </p:tavLst>
                                    </p:anim>
                                    <p:animEffect transition="in" filter="fade">
                                      <p:cBhvr>
                                        <p:cTn id="55" dur="300"/>
                                        <p:tgtEl>
                                          <p:spTgt spid="40"/>
                                        </p:tgtEl>
                                      </p:cBhvr>
                                    </p:animEffect>
                                  </p:childTnLst>
                                </p:cTn>
                              </p:par>
                            </p:childTnLst>
                          </p:cTn>
                        </p:par>
                        <p:par>
                          <p:cTn id="56" fill="hold">
                            <p:stCondLst>
                              <p:cond delay="4459"/>
                            </p:stCondLst>
                            <p:childTnLst>
                              <p:par>
                                <p:cTn id="57" presetID="31"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400" fill="hold"/>
                                        <p:tgtEl>
                                          <p:spTgt spid="45"/>
                                        </p:tgtEl>
                                        <p:attrNameLst>
                                          <p:attrName>ppt_w</p:attrName>
                                        </p:attrNameLst>
                                      </p:cBhvr>
                                      <p:tavLst>
                                        <p:tav tm="0">
                                          <p:val>
                                            <p:fltVal val="0"/>
                                          </p:val>
                                        </p:tav>
                                        <p:tav tm="100000">
                                          <p:val>
                                            <p:strVal val="#ppt_w"/>
                                          </p:val>
                                        </p:tav>
                                      </p:tavLst>
                                    </p:anim>
                                    <p:anim calcmode="lin" valueType="num">
                                      <p:cBhvr>
                                        <p:cTn id="60" dur="400" fill="hold"/>
                                        <p:tgtEl>
                                          <p:spTgt spid="45"/>
                                        </p:tgtEl>
                                        <p:attrNameLst>
                                          <p:attrName>ppt_h</p:attrName>
                                        </p:attrNameLst>
                                      </p:cBhvr>
                                      <p:tavLst>
                                        <p:tav tm="0">
                                          <p:val>
                                            <p:fltVal val="0"/>
                                          </p:val>
                                        </p:tav>
                                        <p:tav tm="100000">
                                          <p:val>
                                            <p:strVal val="#ppt_h"/>
                                          </p:val>
                                        </p:tav>
                                      </p:tavLst>
                                    </p:anim>
                                    <p:anim calcmode="lin" valueType="num">
                                      <p:cBhvr>
                                        <p:cTn id="61" dur="400" fill="hold"/>
                                        <p:tgtEl>
                                          <p:spTgt spid="45"/>
                                        </p:tgtEl>
                                        <p:attrNameLst>
                                          <p:attrName>style.rotation</p:attrName>
                                        </p:attrNameLst>
                                      </p:cBhvr>
                                      <p:tavLst>
                                        <p:tav tm="0">
                                          <p:val>
                                            <p:fltVal val="90"/>
                                          </p:val>
                                        </p:tav>
                                        <p:tav tm="100000">
                                          <p:val>
                                            <p:fltVal val="0"/>
                                          </p:val>
                                        </p:tav>
                                      </p:tavLst>
                                    </p:anim>
                                    <p:animEffect transition="in" filter="fade">
                                      <p:cBhvr>
                                        <p:cTn id="62" dur="400"/>
                                        <p:tgtEl>
                                          <p:spTgt spid="45"/>
                                        </p:tgtEl>
                                      </p:cBhvr>
                                    </p:animEffect>
                                  </p:childTnLst>
                                </p:cTn>
                              </p:par>
                            </p:childTnLst>
                          </p:cTn>
                        </p:par>
                        <p:par>
                          <p:cTn id="63" fill="hold">
                            <p:stCondLst>
                              <p:cond delay="4959"/>
                            </p:stCondLst>
                            <p:childTnLst>
                              <p:par>
                                <p:cTn id="64" presetID="22" presetClass="entr" presetSubtype="8"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childTnLst>
                          </p:cTn>
                        </p:par>
                        <p:par>
                          <p:cTn id="67" fill="hold">
                            <p:stCondLst>
                              <p:cond delay="5459"/>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300" fill="hold"/>
                                        <p:tgtEl>
                                          <p:spTgt spid="41"/>
                                        </p:tgtEl>
                                        <p:attrNameLst>
                                          <p:attrName>ppt_w</p:attrName>
                                        </p:attrNameLst>
                                      </p:cBhvr>
                                      <p:tavLst>
                                        <p:tav tm="0">
                                          <p:val>
                                            <p:fltVal val="0"/>
                                          </p:val>
                                        </p:tav>
                                        <p:tav tm="100000">
                                          <p:val>
                                            <p:strVal val="#ppt_w"/>
                                          </p:val>
                                        </p:tav>
                                      </p:tavLst>
                                    </p:anim>
                                    <p:anim calcmode="lin" valueType="num">
                                      <p:cBhvr>
                                        <p:cTn id="71" dur="300" fill="hold"/>
                                        <p:tgtEl>
                                          <p:spTgt spid="41"/>
                                        </p:tgtEl>
                                        <p:attrNameLst>
                                          <p:attrName>ppt_h</p:attrName>
                                        </p:attrNameLst>
                                      </p:cBhvr>
                                      <p:tavLst>
                                        <p:tav tm="0">
                                          <p:val>
                                            <p:fltVal val="0"/>
                                          </p:val>
                                        </p:tav>
                                        <p:tav tm="100000">
                                          <p:val>
                                            <p:strVal val="#ppt_h"/>
                                          </p:val>
                                        </p:tav>
                                      </p:tavLst>
                                    </p:anim>
                                    <p:animEffect transition="in" filter="fade">
                                      <p:cBhvr>
                                        <p:cTn id="72" dur="300"/>
                                        <p:tgtEl>
                                          <p:spTgt spid="41"/>
                                        </p:tgtEl>
                                      </p:cBhvr>
                                    </p:animEffect>
                                  </p:childTnLst>
                                </p:cTn>
                              </p:par>
                            </p:childTnLst>
                          </p:cTn>
                        </p:par>
                        <p:par>
                          <p:cTn id="73" fill="hold">
                            <p:stCondLst>
                              <p:cond delay="5959"/>
                            </p:stCondLst>
                            <p:childTnLst>
                              <p:par>
                                <p:cTn id="74" presetID="31" presetClass="entr" presetSubtype="0"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400" fill="hold"/>
                                        <p:tgtEl>
                                          <p:spTgt spid="48"/>
                                        </p:tgtEl>
                                        <p:attrNameLst>
                                          <p:attrName>ppt_w</p:attrName>
                                        </p:attrNameLst>
                                      </p:cBhvr>
                                      <p:tavLst>
                                        <p:tav tm="0">
                                          <p:val>
                                            <p:fltVal val="0"/>
                                          </p:val>
                                        </p:tav>
                                        <p:tav tm="100000">
                                          <p:val>
                                            <p:strVal val="#ppt_w"/>
                                          </p:val>
                                        </p:tav>
                                      </p:tavLst>
                                    </p:anim>
                                    <p:anim calcmode="lin" valueType="num">
                                      <p:cBhvr>
                                        <p:cTn id="77" dur="400" fill="hold"/>
                                        <p:tgtEl>
                                          <p:spTgt spid="48"/>
                                        </p:tgtEl>
                                        <p:attrNameLst>
                                          <p:attrName>ppt_h</p:attrName>
                                        </p:attrNameLst>
                                      </p:cBhvr>
                                      <p:tavLst>
                                        <p:tav tm="0">
                                          <p:val>
                                            <p:fltVal val="0"/>
                                          </p:val>
                                        </p:tav>
                                        <p:tav tm="100000">
                                          <p:val>
                                            <p:strVal val="#ppt_h"/>
                                          </p:val>
                                        </p:tav>
                                      </p:tavLst>
                                    </p:anim>
                                    <p:anim calcmode="lin" valueType="num">
                                      <p:cBhvr>
                                        <p:cTn id="78" dur="400" fill="hold"/>
                                        <p:tgtEl>
                                          <p:spTgt spid="48"/>
                                        </p:tgtEl>
                                        <p:attrNameLst>
                                          <p:attrName>style.rotation</p:attrName>
                                        </p:attrNameLst>
                                      </p:cBhvr>
                                      <p:tavLst>
                                        <p:tav tm="0">
                                          <p:val>
                                            <p:fltVal val="90"/>
                                          </p:val>
                                        </p:tav>
                                        <p:tav tm="100000">
                                          <p:val>
                                            <p:fltVal val="0"/>
                                          </p:val>
                                        </p:tav>
                                      </p:tavLst>
                                    </p:anim>
                                    <p:animEffect transition="in" filter="fade">
                                      <p:cBhvr>
                                        <p:cTn id="79" dur="400"/>
                                        <p:tgtEl>
                                          <p:spTgt spid="48"/>
                                        </p:tgtEl>
                                      </p:cBhvr>
                                    </p:animEffect>
                                  </p:childTnLst>
                                </p:cTn>
                              </p:par>
                            </p:childTnLst>
                          </p:cTn>
                        </p:par>
                        <p:par>
                          <p:cTn id="80" fill="hold">
                            <p:stCondLst>
                              <p:cond delay="6459"/>
                            </p:stCondLst>
                            <p:childTnLst>
                              <p:par>
                                <p:cTn id="81" presetID="22" presetClass="entr" presetSubtype="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left)">
                                      <p:cBhvr>
                                        <p:cTn id="8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35" grpId="0" animBg="1"/>
      <p:bldP spid="36" grpId="0" animBg="1"/>
      <p:bldP spid="39" grpId="0" animBg="1"/>
      <p:bldP spid="40" grpId="0" animBg="1"/>
      <p:bldP spid="41" grpId="0" animBg="1"/>
      <p:bldP spid="51" grpId="0"/>
      <p:bldP spid="52" grpId="0"/>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527" r="1744" b="4386"/>
          <a:stretch>
            <a:fillRect/>
          </a:stretch>
        </p:blipFill>
        <p:spPr>
          <a:xfrm>
            <a:off x="1" y="4256986"/>
            <a:ext cx="12196762" cy="256330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374" y="3640211"/>
            <a:ext cx="5054012" cy="495224"/>
          </a:xfrm>
          <a:prstGeom prst="rect">
            <a:avLst/>
          </a:prstGeom>
        </p:spPr>
      </p:pic>
      <p:sp>
        <p:nvSpPr>
          <p:cNvPr id="26" name="Rectangle 3"/>
          <p:cNvSpPr txBox="1">
            <a:spLocks noChangeArrowheads="1"/>
          </p:cNvSpPr>
          <p:nvPr/>
        </p:nvSpPr>
        <p:spPr bwMode="auto">
          <a:xfrm>
            <a:off x="796554" y="2604081"/>
            <a:ext cx="10603654" cy="821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7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lvl="0">
              <a:defRPr/>
            </a:pPr>
            <a:r>
              <a:rPr lang="zh-CN" altLang="en-US" sz="8000">
                <a:solidFill>
                  <a:srgbClr val="C00000"/>
                </a:solidFill>
              </a:rPr>
              <a:t>汇报完毕 感谢聆听</a:t>
            </a:r>
            <a:endParaRPr lang="zh-CN" altLang="zh-CN" sz="8000" dirty="0">
              <a:solidFill>
                <a:srgbClr val="C00000"/>
              </a:solidFill>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85" y="643129"/>
            <a:ext cx="1451000" cy="1484102"/>
          </a:xfrm>
          <a:prstGeom prst="rect">
            <a:avLst/>
          </a:prstGeom>
        </p:spPr>
      </p:pic>
      <p:sp>
        <p:nvSpPr>
          <p:cNvPr id="30" name="Rectangle 4"/>
          <p:cNvSpPr txBox="1">
            <a:spLocks noChangeArrowheads="1"/>
          </p:cNvSpPr>
          <p:nvPr/>
        </p:nvSpPr>
        <p:spPr bwMode="auto">
          <a:xfrm>
            <a:off x="4093534" y="3704615"/>
            <a:ext cx="3733040"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j-cs"/>
              </a:rPr>
              <a:t>某某某支部：</a:t>
            </a:r>
            <a:r>
              <a:rPr lang="zh-CN" altLang="en-US" sz="2400" b="0" dirty="0">
                <a:solidFill>
                  <a:srgbClr val="FFFFFF"/>
                </a:solidFill>
                <a:latin typeface="Arial" panose="020B0604020202020204"/>
                <a:ea typeface="微软雅黑" panose="020B0503020204020204" pitchFamily="34" charset="-122"/>
              </a:rPr>
              <a:t>优品</a:t>
            </a:r>
            <a:r>
              <a:rPr lang="en-US" altLang="zh-CN" sz="2400" b="0" dirty="0">
                <a:solidFill>
                  <a:srgbClr val="FFFFFF"/>
                </a:solidFill>
                <a:latin typeface="Arial" panose="020B0604020202020204"/>
                <a:ea typeface="微软雅黑" panose="020B0503020204020204" pitchFamily="34" charset="-122"/>
              </a:rPr>
              <a:t>PPT</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j-cs"/>
            </a:endParaRPr>
          </a:p>
        </p:txBody>
      </p:sp>
      <p:sp>
        <p:nvSpPr>
          <p:cNvPr id="6" name="文本框 5"/>
          <p:cNvSpPr txBox="1"/>
          <p:nvPr/>
        </p:nvSpPr>
        <p:spPr>
          <a:xfrm>
            <a:off x="5108365" y="4355497"/>
            <a:ext cx="162095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000" dirty="0">
                <a:solidFill>
                  <a:srgbClr val="404040"/>
                </a:solidFill>
                <a:latin typeface="方正宋三简体" panose="02010601030101010101" pitchFamily="2" charset="-122"/>
                <a:ea typeface="方正宋三简体" panose="02010601030101010101" pitchFamily="2" charset="-122"/>
              </a:rPr>
              <a:t>2020</a:t>
            </a:r>
            <a:r>
              <a:rPr kumimoji="0" lang="zh-CN" altLang="en-US" sz="2000" b="0" i="0" u="none" strike="noStrike" kern="1200" cap="none" spc="0" normalizeH="0" baseline="0" noProof="0" dirty="0">
                <a:ln>
                  <a:noFill/>
                </a:ln>
                <a:solidFill>
                  <a:srgbClr val="404040"/>
                </a:solidFill>
                <a:effectLst/>
                <a:uLnTx/>
                <a:uFillTx/>
                <a:latin typeface="方正宋三简体" panose="02010601030101010101" pitchFamily="2" charset="-122"/>
                <a:ea typeface="方正宋三简体" panose="02010601030101010101" pitchFamily="2" charset="-122"/>
                <a:cs typeface="+mn-cs"/>
              </a:rPr>
              <a:t>年</a:t>
            </a:r>
            <a:r>
              <a:rPr kumimoji="0" lang="en-US" altLang="zh-CN" sz="2000" b="0" i="0" u="none" strike="noStrike" kern="1200" cap="none" spc="0" normalizeH="0" baseline="0" noProof="0">
                <a:ln>
                  <a:noFill/>
                </a:ln>
                <a:solidFill>
                  <a:srgbClr val="404040"/>
                </a:solidFill>
                <a:effectLst/>
                <a:uLnTx/>
                <a:uFillTx/>
                <a:latin typeface="方正宋三简体" panose="02010601030101010101" pitchFamily="2" charset="-122"/>
                <a:ea typeface="方正宋三简体" panose="02010601030101010101" pitchFamily="2" charset="-122"/>
                <a:cs typeface="+mn-cs"/>
              </a:rPr>
              <a:t>11</a:t>
            </a:r>
            <a:r>
              <a:rPr kumimoji="0" lang="zh-CN" altLang="en-US" sz="2000" b="0" i="0" u="none" strike="noStrike" kern="1200" cap="none" spc="0" normalizeH="0" baseline="0" noProof="0">
                <a:ln>
                  <a:noFill/>
                </a:ln>
                <a:solidFill>
                  <a:srgbClr val="404040"/>
                </a:solidFill>
                <a:effectLst/>
                <a:uLnTx/>
                <a:uFillTx/>
                <a:latin typeface="方正宋三简体" panose="02010601030101010101" pitchFamily="2" charset="-122"/>
                <a:ea typeface="方正宋三简体" panose="02010601030101010101" pitchFamily="2" charset="-122"/>
                <a:cs typeface="+mn-cs"/>
              </a:rPr>
              <a:t>月</a:t>
            </a:r>
            <a:endParaRPr kumimoji="0" lang="zh-CN" altLang="en-US" sz="2000" b="0" i="0" u="none" strike="noStrike" kern="1200" cap="none" spc="0" normalizeH="0" baseline="0" noProof="0" dirty="0">
              <a:ln>
                <a:noFill/>
              </a:ln>
              <a:solidFill>
                <a:srgbClr val="404040"/>
              </a:solidFill>
              <a:effectLst/>
              <a:uLnTx/>
              <a:uFillTx/>
              <a:latin typeface="方正宋三简体" panose="02010601030101010101" pitchFamily="2" charset="-122"/>
              <a:ea typeface="方正宋三简体" panose="02010601030101010101" pitchFamily="2" charset="-122"/>
              <a:cs typeface="+mn-cs"/>
            </a:endParaRPr>
          </a:p>
        </p:txBody>
      </p:sp>
      <p:sp>
        <p:nvSpPr>
          <p:cNvPr id="13" name="矩形 12"/>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7073">
        <p14:flash/>
      </p:transition>
    </mc:Choice>
    <mc:Fallback xmlns="">
      <p:transition spd="slow" advTm="70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700" fill="hold"/>
                                        <p:tgtEl>
                                          <p:spTgt spid="29"/>
                                        </p:tgtEl>
                                        <p:attrNameLst>
                                          <p:attrName>ppt_w</p:attrName>
                                        </p:attrNameLst>
                                      </p:cBhvr>
                                      <p:tavLst>
                                        <p:tav tm="0">
                                          <p:val>
                                            <p:fltVal val="0"/>
                                          </p:val>
                                        </p:tav>
                                        <p:tav tm="100000">
                                          <p:val>
                                            <p:strVal val="#ppt_w"/>
                                          </p:val>
                                        </p:tav>
                                      </p:tavLst>
                                    </p:anim>
                                    <p:anim calcmode="lin" valueType="num">
                                      <p:cBhvr>
                                        <p:cTn id="16" dur="700" fill="hold"/>
                                        <p:tgtEl>
                                          <p:spTgt spid="29"/>
                                        </p:tgtEl>
                                        <p:attrNameLst>
                                          <p:attrName>ppt_h</p:attrName>
                                        </p:attrNameLst>
                                      </p:cBhvr>
                                      <p:tavLst>
                                        <p:tav tm="0">
                                          <p:val>
                                            <p:fltVal val="0"/>
                                          </p:val>
                                        </p:tav>
                                        <p:tav tm="100000">
                                          <p:val>
                                            <p:strVal val="#ppt_h"/>
                                          </p:val>
                                        </p:tav>
                                      </p:tavLst>
                                    </p:anim>
                                    <p:animEffect transition="in" filter="fade">
                                      <p:cBhvr>
                                        <p:cTn id="17" dur="700"/>
                                        <p:tgtEl>
                                          <p:spTgt spid="29"/>
                                        </p:tgtEl>
                                      </p:cBhvr>
                                    </p:animEffect>
                                  </p:childTnLst>
                                </p:cTn>
                              </p:par>
                              <p:par>
                                <p:cTn id="18" presetID="42" presetClass="path" presetSubtype="0" accel="50000" decel="50000" fill="hold" nodeType="withEffect">
                                  <p:stCondLst>
                                    <p:cond delay="0"/>
                                  </p:stCondLst>
                                  <p:childTnLst>
                                    <p:animMotion origin="layout" path="M -1.21958E-6 2.22222E-6 L -1.21958E-6 0.89977 " pathEditMode="relative" rAng="0" ptsTypes="AA">
                                      <p:cBhvr>
                                        <p:cTn id="19" dur="700" spd="-100000" fill="hold"/>
                                        <p:tgtEl>
                                          <p:spTgt spid="29"/>
                                        </p:tgtEl>
                                        <p:attrNameLst>
                                          <p:attrName>ppt_x</p:attrName>
                                          <p:attrName>ppt_y</p:attrName>
                                        </p:attrNameLst>
                                      </p:cBhvr>
                                      <p:rCtr x="0" y="44977"/>
                                    </p:animMotion>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by="(-#ppt_w*2)" calcmode="lin" valueType="num">
                                      <p:cBhvr rctx="PPT">
                                        <p:cTn id="23" dur="500" autoRev="1" fill="hold">
                                          <p:stCondLst>
                                            <p:cond delay="0"/>
                                          </p:stCondLst>
                                        </p:cTn>
                                        <p:tgtEl>
                                          <p:spTgt spid="26"/>
                                        </p:tgtEl>
                                        <p:attrNameLst>
                                          <p:attrName>ppt_w</p:attrName>
                                        </p:attrNameLst>
                                      </p:cBhvr>
                                    </p:anim>
                                    <p:anim by="(#ppt_w*0.50)" calcmode="lin" valueType="num">
                                      <p:cBhvr>
                                        <p:cTn id="24" dur="500" decel="50000" autoRev="1" fill="hold">
                                          <p:stCondLst>
                                            <p:cond delay="0"/>
                                          </p:stCondLst>
                                        </p:cTn>
                                        <p:tgtEl>
                                          <p:spTgt spid="26"/>
                                        </p:tgtEl>
                                        <p:attrNameLst>
                                          <p:attrName>ppt_x</p:attrName>
                                        </p:attrNameLst>
                                      </p:cBhvr>
                                    </p:anim>
                                    <p:anim from="(-#ppt_h/2)" to="(#ppt_y)" calcmode="lin" valueType="num">
                                      <p:cBhvr>
                                        <p:cTn id="25" dur="1000" fill="hold">
                                          <p:stCondLst>
                                            <p:cond delay="0"/>
                                          </p:stCondLst>
                                        </p:cTn>
                                        <p:tgtEl>
                                          <p:spTgt spid="26"/>
                                        </p:tgtEl>
                                        <p:attrNameLst>
                                          <p:attrName>ppt_y</p:attrName>
                                        </p:attrNameLst>
                                      </p:cBhvr>
                                    </p:anim>
                                    <p:animRot by="21600000">
                                      <p:cBhvr>
                                        <p:cTn id="26" dur="1000" fill="hold">
                                          <p:stCondLst>
                                            <p:cond delay="0"/>
                                          </p:stCondLst>
                                        </p:cTn>
                                        <p:tgtEl>
                                          <p:spTgt spid="26"/>
                                        </p:tgtEl>
                                        <p:attrNameLst>
                                          <p:attrName>r</p:attrName>
                                        </p:attrNameLst>
                                      </p:cBhvr>
                                    </p:animRot>
                                  </p:childTnLst>
                                </p:cTn>
                              </p:par>
                            </p:childTnLst>
                          </p:cTn>
                        </p:par>
                        <p:par>
                          <p:cTn id="27" fill="hold">
                            <p:stCondLst>
                              <p:cond delay="40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p:stCondLst>
                              <p:cond delay="45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5000"/>
                            </p:stCondLst>
                            <p:childTnLst>
                              <p:par>
                                <p:cTn id="36" presetID="3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90"/>
                                          </p:val>
                                        </p:tav>
                                        <p:tav tm="100000">
                                          <p:val>
                                            <p:fltVal val="0"/>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6"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r="9026" b="3940"/>
          <a:stretch>
            <a:fillRect/>
          </a:stretch>
        </p:blipFill>
        <p:spPr>
          <a:xfrm>
            <a:off x="6674444" y="2389952"/>
            <a:ext cx="5522319" cy="4445321"/>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val="0"/>
              </a:ext>
            </a:extLst>
          </a:blip>
          <a:srcRect l="49867"/>
          <a:stretch>
            <a:fillRect/>
          </a:stretch>
        </p:blipFill>
        <p:spPr>
          <a:xfrm>
            <a:off x="900353" y="855171"/>
            <a:ext cx="2533732" cy="678189"/>
          </a:xfrm>
          <a:custGeom>
            <a:avLst/>
            <a:gdLst>
              <a:gd name="connsiteX0" fmla="*/ 0 w 2533732"/>
              <a:gd name="connsiteY0" fmla="*/ 0 h 495224"/>
              <a:gd name="connsiteX1" fmla="*/ 2533732 w 2533732"/>
              <a:gd name="connsiteY1" fmla="*/ 0 h 495224"/>
              <a:gd name="connsiteX2" fmla="*/ 2533732 w 2533732"/>
              <a:gd name="connsiteY2" fmla="*/ 495224 h 495224"/>
              <a:gd name="connsiteX3" fmla="*/ 0 w 2533732"/>
              <a:gd name="connsiteY3" fmla="*/ 495224 h 495224"/>
            </a:gdLst>
            <a:ahLst/>
            <a:cxnLst>
              <a:cxn ang="0">
                <a:pos x="connsiteX0" y="connsiteY0"/>
              </a:cxn>
              <a:cxn ang="0">
                <a:pos x="connsiteX1" y="connsiteY1"/>
              </a:cxn>
              <a:cxn ang="0">
                <a:pos x="connsiteX2" y="connsiteY2"/>
              </a:cxn>
              <a:cxn ang="0">
                <a:pos x="connsiteX3" y="connsiteY3"/>
              </a:cxn>
            </a:cxnLst>
            <a:rect l="l" t="t" r="r" b="b"/>
            <a:pathLst>
              <a:path w="2533732" h="495224">
                <a:moveTo>
                  <a:pt x="0" y="0"/>
                </a:moveTo>
                <a:lnTo>
                  <a:pt x="2533732" y="0"/>
                </a:lnTo>
                <a:lnTo>
                  <a:pt x="2533732" y="495224"/>
                </a:lnTo>
                <a:lnTo>
                  <a:pt x="0" y="495224"/>
                </a:lnTo>
                <a:close/>
              </a:path>
            </a:pathLst>
          </a:custGeom>
        </p:spPr>
      </p:pic>
      <p:sp>
        <p:nvSpPr>
          <p:cNvPr id="28" name="Rectangle 4"/>
          <p:cNvSpPr txBox="1">
            <a:spLocks noChangeArrowheads="1"/>
          </p:cNvSpPr>
          <p:nvPr/>
        </p:nvSpPr>
        <p:spPr bwMode="auto">
          <a:xfrm>
            <a:off x="1116377" y="919575"/>
            <a:ext cx="1734920" cy="545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ctr">
              <a:defRPr sz="8000">
                <a:latin typeface="方正特雅宋_GBK" panose="02000000000000000000" pitchFamily="2" charset="-122"/>
                <a:ea typeface="方正特雅宋_GBK" panose="02000000000000000000" pitchFamily="2" charset="-122"/>
                <a:cs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pPr algn="l"/>
            <a:r>
              <a:rPr lang="zh-CN" altLang="en-US" sz="4000" dirty="0">
                <a:solidFill>
                  <a:schemeClr val="bg2"/>
                </a:solidFill>
              </a:rPr>
              <a:t>前言</a:t>
            </a:r>
          </a:p>
        </p:txBody>
      </p:sp>
      <p:sp>
        <p:nvSpPr>
          <p:cNvPr id="36" name="TextBox 29"/>
          <p:cNvSpPr txBox="1"/>
          <p:nvPr/>
        </p:nvSpPr>
        <p:spPr>
          <a:xfrm>
            <a:off x="900353" y="1597764"/>
            <a:ext cx="5131801" cy="523220"/>
          </a:xfrm>
          <a:prstGeom prst="rect">
            <a:avLst/>
          </a:prstGeom>
          <a:noFill/>
        </p:spPr>
        <p:txBody>
          <a:bodyPr wrap="square" rtlCol="0">
            <a:spAutoFit/>
          </a:bodyPr>
          <a:lstStyle>
            <a:defPPr>
              <a:defRPr lang="zh-CN"/>
            </a:defPPr>
            <a:lvl1pPr algn="just">
              <a:defRPr sz="2200">
                <a:solidFill>
                  <a:schemeClr val="accent1"/>
                </a:solidFill>
                <a:latin typeface="+mn-ea"/>
                <a:ea typeface="+mn-ea"/>
              </a:defRPr>
            </a:lvl1pPr>
          </a:lstStyle>
          <a:p>
            <a:r>
              <a:rPr lang="zh-CN" altLang="en-US" sz="2800" b="1" dirty="0">
                <a:solidFill>
                  <a:schemeClr val="bg1"/>
                </a:solidFill>
              </a:rPr>
              <a:t>各位领导、同志们：</a:t>
            </a:r>
          </a:p>
        </p:txBody>
      </p:sp>
      <p:sp>
        <p:nvSpPr>
          <p:cNvPr id="37" name="矩形 36"/>
          <p:cNvSpPr/>
          <p:nvPr/>
        </p:nvSpPr>
        <p:spPr>
          <a:xfrm>
            <a:off x="900353" y="2182746"/>
            <a:ext cx="6998228" cy="2862322"/>
          </a:xfrm>
          <a:prstGeom prst="rect">
            <a:avLst/>
          </a:prstGeom>
        </p:spPr>
        <p:txBody>
          <a:bodyPr wrap="square">
            <a:spAutoFit/>
          </a:bodyPr>
          <a:lstStyle/>
          <a:p>
            <a:pPr algn="just" eaLnBrk="1">
              <a:lnSpc>
                <a:spcPct val="150000"/>
              </a:lnSpc>
            </a:pPr>
            <a:r>
              <a:rPr lang="en-US" altLang="zh-CN" sz="2400" dirty="0">
                <a:solidFill>
                  <a:schemeClr val="bg1"/>
                </a:solidFill>
                <a:latin typeface="+mj-ea"/>
                <a:ea typeface="+mj-ea"/>
              </a:rPr>
              <a:t>2019</a:t>
            </a:r>
            <a:r>
              <a:rPr lang="zh-CN" altLang="en-US" sz="2400" dirty="0">
                <a:solidFill>
                  <a:schemeClr val="bg1"/>
                </a:solidFill>
                <a:latin typeface="+mj-ea"/>
                <a:ea typeface="+mj-ea"/>
              </a:rPr>
              <a:t>年我在领导班子的配合下，在全体干部职工的支持下，认真履行职责，全力做好各项工作，圆满完成了各项工作任务。现将一年来思想政治状况、履职尽责、廉洁从政主要情况向各位领导和同志们作简要汇报，敬请评议。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617">
        <p15:prstTrans prst="airplane"/>
      </p:transition>
    </mc:Choice>
    <mc:Fallback xmlns="">
      <p:transition spd="slow" advTm="46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ppt_x</p:attrName>
                                        </p:attrNameLst>
                                      </p:cBhvr>
                                      <p:tavLst>
                                        <p:tav tm="0">
                                          <p:val>
                                            <p:strVal val="#ppt_x-#ppt_w*1.125000"/>
                                          </p:val>
                                        </p:tav>
                                        <p:tav tm="100000">
                                          <p:val>
                                            <p:strVal val="#ppt_x"/>
                                          </p:val>
                                        </p:tav>
                                      </p:tavLst>
                                    </p:anim>
                                    <p:animEffect transition="in" filter="wipe(right)">
                                      <p:cBhvr>
                                        <p:cTn id="16" dur="500"/>
                                        <p:tgtEl>
                                          <p:spTgt spid="35"/>
                                        </p:tgtEl>
                                      </p:cBhvr>
                                    </p:animEffect>
                                  </p:childTnLst>
                                </p:cTn>
                              </p:par>
                            </p:childTnLst>
                          </p:cTn>
                        </p:par>
                        <p:par>
                          <p:cTn id="17" fill="hold">
                            <p:stCondLst>
                              <p:cond delay="15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28"/>
                                        </p:tgtEl>
                                        <p:attrNameLst>
                                          <p:attrName>style.visibility</p:attrName>
                                        </p:attrNameLst>
                                      </p:cBhvr>
                                      <p:to>
                                        <p:strVal val="visible"/>
                                      </p:to>
                                    </p:set>
                                    <p:anim by="(-#ppt_w*2)" calcmode="lin" valueType="num">
                                      <p:cBhvr rctx="PPT">
                                        <p:cTn id="20" dur="250" autoRev="1" fill="hold">
                                          <p:stCondLst>
                                            <p:cond delay="0"/>
                                          </p:stCondLst>
                                        </p:cTn>
                                        <p:tgtEl>
                                          <p:spTgt spid="28"/>
                                        </p:tgtEl>
                                        <p:attrNameLst>
                                          <p:attrName>ppt_w</p:attrName>
                                        </p:attrNameLst>
                                      </p:cBhvr>
                                    </p:anim>
                                    <p:anim by="(#ppt_w*0.50)" calcmode="lin" valueType="num">
                                      <p:cBhvr>
                                        <p:cTn id="21" dur="250" decel="50000" autoRev="1" fill="hold">
                                          <p:stCondLst>
                                            <p:cond delay="0"/>
                                          </p:stCondLst>
                                        </p:cTn>
                                        <p:tgtEl>
                                          <p:spTgt spid="28"/>
                                        </p:tgtEl>
                                        <p:attrNameLst>
                                          <p:attrName>ppt_x</p:attrName>
                                        </p:attrNameLst>
                                      </p:cBhvr>
                                    </p:anim>
                                    <p:anim from="(-#ppt_h/2)" to="(#ppt_y)" calcmode="lin" valueType="num">
                                      <p:cBhvr>
                                        <p:cTn id="22" dur="500" fill="hold">
                                          <p:stCondLst>
                                            <p:cond delay="0"/>
                                          </p:stCondLst>
                                        </p:cTn>
                                        <p:tgtEl>
                                          <p:spTgt spid="28"/>
                                        </p:tgtEl>
                                        <p:attrNameLst>
                                          <p:attrName>ppt_y</p:attrName>
                                        </p:attrNameLst>
                                      </p:cBhvr>
                                    </p:anim>
                                    <p:animRot by="21600000">
                                      <p:cBhvr>
                                        <p:cTn id="23" dur="500" fill="hold">
                                          <p:stCondLst>
                                            <p:cond delay="0"/>
                                          </p:stCondLst>
                                        </p:cTn>
                                        <p:tgtEl>
                                          <p:spTgt spid="28"/>
                                        </p:tgtEl>
                                        <p:attrNameLst>
                                          <p:attrName>r</p:attrName>
                                        </p:attrNameLst>
                                      </p:cBhvr>
                                    </p:animRot>
                                  </p:childTnLst>
                                </p:cTn>
                              </p:par>
                            </p:childTnLst>
                          </p:cTn>
                        </p:par>
                        <p:par>
                          <p:cTn id="24" fill="hold">
                            <p:stCondLst>
                              <p:cond delay="2049"/>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2549"/>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1"/>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EditPoints="1"/>
          </p:cNvSpPr>
          <p:nvPr/>
        </p:nvSpPr>
        <p:spPr bwMode="auto">
          <a:xfrm>
            <a:off x="4184308" y="1496208"/>
            <a:ext cx="498475" cy="508000"/>
          </a:xfrm>
          <a:custGeom>
            <a:avLst/>
            <a:gdLst>
              <a:gd name="T0" fmla="*/ 407 w 813"/>
              <a:gd name="T1" fmla="*/ 562 h 827"/>
              <a:gd name="T2" fmla="*/ 764 w 813"/>
              <a:gd name="T3" fmla="*/ 296 h 827"/>
              <a:gd name="T4" fmla="*/ 322 w 813"/>
              <a:gd name="T5" fmla="*/ 296 h 827"/>
              <a:gd name="T6" fmla="*/ 30 w 813"/>
              <a:gd name="T7" fmla="*/ 414 h 827"/>
              <a:gd name="T8" fmla="*/ 47 w 813"/>
              <a:gd name="T9" fmla="*/ 300 h 827"/>
              <a:gd name="T10" fmla="*/ 95 w 813"/>
              <a:gd name="T11" fmla="*/ 200 h 827"/>
              <a:gd name="T12" fmla="*/ 167 w 813"/>
              <a:gd name="T13" fmla="*/ 118 h 827"/>
              <a:gd name="T14" fmla="*/ 260 w 813"/>
              <a:gd name="T15" fmla="*/ 61 h 827"/>
              <a:gd name="T16" fmla="*/ 368 w 813"/>
              <a:gd name="T17" fmla="*/ 33 h 827"/>
              <a:gd name="T18" fmla="*/ 483 w 813"/>
              <a:gd name="T19" fmla="*/ 39 h 827"/>
              <a:gd name="T20" fmla="*/ 586 w 813"/>
              <a:gd name="T21" fmla="*/ 77 h 827"/>
              <a:gd name="T22" fmla="*/ 673 w 813"/>
              <a:gd name="T23" fmla="*/ 143 h 827"/>
              <a:gd name="T24" fmla="*/ 737 w 813"/>
              <a:gd name="T25" fmla="*/ 231 h 827"/>
              <a:gd name="T26" fmla="*/ 775 w 813"/>
              <a:gd name="T27" fmla="*/ 337 h 827"/>
              <a:gd name="T28" fmla="*/ 781 w 813"/>
              <a:gd name="T29" fmla="*/ 453 h 827"/>
              <a:gd name="T30" fmla="*/ 753 w 813"/>
              <a:gd name="T31" fmla="*/ 563 h 827"/>
              <a:gd name="T32" fmla="*/ 697 w 813"/>
              <a:gd name="T33" fmla="*/ 658 h 827"/>
              <a:gd name="T34" fmla="*/ 617 w 813"/>
              <a:gd name="T35" fmla="*/ 732 h 827"/>
              <a:gd name="T36" fmla="*/ 519 w 813"/>
              <a:gd name="T37" fmla="*/ 780 h 827"/>
              <a:gd name="T38" fmla="*/ 407 w 813"/>
              <a:gd name="T39" fmla="*/ 797 h 827"/>
              <a:gd name="T40" fmla="*/ 295 w 813"/>
              <a:gd name="T41" fmla="*/ 780 h 827"/>
              <a:gd name="T42" fmla="*/ 196 w 813"/>
              <a:gd name="T43" fmla="*/ 732 h 827"/>
              <a:gd name="T44" fmla="*/ 116 w 813"/>
              <a:gd name="T45" fmla="*/ 658 h 827"/>
              <a:gd name="T46" fmla="*/ 60 w 813"/>
              <a:gd name="T47" fmla="*/ 563 h 827"/>
              <a:gd name="T48" fmla="*/ 32 w 813"/>
              <a:gd name="T49" fmla="*/ 453 h 827"/>
              <a:gd name="T50" fmla="*/ 3 w 813"/>
              <a:gd name="T51" fmla="*/ 372 h 827"/>
              <a:gd name="T52" fmla="*/ 32 w 813"/>
              <a:gd name="T53" fmla="*/ 253 h 827"/>
              <a:gd name="T54" fmla="*/ 93 w 813"/>
              <a:gd name="T55" fmla="*/ 151 h 827"/>
              <a:gd name="T56" fmla="*/ 179 w 813"/>
              <a:gd name="T57" fmla="*/ 71 h 827"/>
              <a:gd name="T58" fmla="*/ 286 w 813"/>
              <a:gd name="T59" fmla="*/ 19 h 827"/>
              <a:gd name="T60" fmla="*/ 407 w 813"/>
              <a:gd name="T61" fmla="*/ 0 h 827"/>
              <a:gd name="T62" fmla="*/ 527 w 813"/>
              <a:gd name="T63" fmla="*/ 19 h 827"/>
              <a:gd name="T64" fmla="*/ 634 w 813"/>
              <a:gd name="T65" fmla="*/ 71 h 827"/>
              <a:gd name="T66" fmla="*/ 720 w 813"/>
              <a:gd name="T67" fmla="*/ 151 h 827"/>
              <a:gd name="T68" fmla="*/ 781 w 813"/>
              <a:gd name="T69" fmla="*/ 253 h 827"/>
              <a:gd name="T70" fmla="*/ 811 w 813"/>
              <a:gd name="T71" fmla="*/ 372 h 827"/>
              <a:gd name="T72" fmla="*/ 805 w 813"/>
              <a:gd name="T73" fmla="*/ 497 h 827"/>
              <a:gd name="T74" fmla="*/ 764 w 813"/>
              <a:gd name="T75" fmla="*/ 611 h 827"/>
              <a:gd name="T76" fmla="*/ 694 w 813"/>
              <a:gd name="T77" fmla="*/ 706 h 827"/>
              <a:gd name="T78" fmla="*/ 600 w 813"/>
              <a:gd name="T79" fmla="*/ 778 h 827"/>
              <a:gd name="T80" fmla="*/ 489 w 813"/>
              <a:gd name="T81" fmla="*/ 819 h 827"/>
              <a:gd name="T82" fmla="*/ 365 w 813"/>
              <a:gd name="T83" fmla="*/ 825 h 827"/>
              <a:gd name="T84" fmla="*/ 248 w 813"/>
              <a:gd name="T85" fmla="*/ 795 h 827"/>
              <a:gd name="T86" fmla="*/ 148 w 813"/>
              <a:gd name="T87" fmla="*/ 733 h 827"/>
              <a:gd name="T88" fmla="*/ 70 w 813"/>
              <a:gd name="T89" fmla="*/ 645 h 827"/>
              <a:gd name="T90" fmla="*/ 19 w 813"/>
              <a:gd name="T91" fmla="*/ 537 h 827"/>
              <a:gd name="T92" fmla="*/ 0 w 813"/>
              <a:gd name="T93" fmla="*/ 41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3" h="827">
                <a:moveTo>
                  <a:pt x="269" y="462"/>
                </a:moveTo>
                <a:lnTo>
                  <a:pt x="187" y="725"/>
                </a:lnTo>
                <a:lnTo>
                  <a:pt x="407" y="562"/>
                </a:lnTo>
                <a:lnTo>
                  <a:pt x="626" y="725"/>
                </a:lnTo>
                <a:lnTo>
                  <a:pt x="544" y="462"/>
                </a:lnTo>
                <a:lnTo>
                  <a:pt x="764" y="296"/>
                </a:lnTo>
                <a:lnTo>
                  <a:pt x="491" y="296"/>
                </a:lnTo>
                <a:lnTo>
                  <a:pt x="407" y="32"/>
                </a:lnTo>
                <a:lnTo>
                  <a:pt x="322" y="296"/>
                </a:lnTo>
                <a:lnTo>
                  <a:pt x="50" y="296"/>
                </a:lnTo>
                <a:lnTo>
                  <a:pt x="269" y="462"/>
                </a:lnTo>
                <a:close/>
                <a:moveTo>
                  <a:pt x="30" y="414"/>
                </a:moveTo>
                <a:lnTo>
                  <a:pt x="32" y="375"/>
                </a:lnTo>
                <a:lnTo>
                  <a:pt x="38" y="337"/>
                </a:lnTo>
                <a:lnTo>
                  <a:pt x="47" y="300"/>
                </a:lnTo>
                <a:lnTo>
                  <a:pt x="60" y="265"/>
                </a:lnTo>
                <a:lnTo>
                  <a:pt x="76" y="231"/>
                </a:lnTo>
                <a:lnTo>
                  <a:pt x="95" y="200"/>
                </a:lnTo>
                <a:lnTo>
                  <a:pt x="116" y="170"/>
                </a:lnTo>
                <a:lnTo>
                  <a:pt x="140" y="143"/>
                </a:lnTo>
                <a:lnTo>
                  <a:pt x="167" y="118"/>
                </a:lnTo>
                <a:lnTo>
                  <a:pt x="196" y="96"/>
                </a:lnTo>
                <a:lnTo>
                  <a:pt x="227" y="77"/>
                </a:lnTo>
                <a:lnTo>
                  <a:pt x="260" y="61"/>
                </a:lnTo>
                <a:lnTo>
                  <a:pt x="295" y="48"/>
                </a:lnTo>
                <a:lnTo>
                  <a:pt x="331" y="39"/>
                </a:lnTo>
                <a:lnTo>
                  <a:pt x="368" y="33"/>
                </a:lnTo>
                <a:lnTo>
                  <a:pt x="407" y="31"/>
                </a:lnTo>
                <a:lnTo>
                  <a:pt x="445" y="33"/>
                </a:lnTo>
                <a:lnTo>
                  <a:pt x="483" y="39"/>
                </a:lnTo>
                <a:lnTo>
                  <a:pt x="519" y="48"/>
                </a:lnTo>
                <a:lnTo>
                  <a:pt x="553" y="61"/>
                </a:lnTo>
                <a:lnTo>
                  <a:pt x="586" y="77"/>
                </a:lnTo>
                <a:lnTo>
                  <a:pt x="617" y="96"/>
                </a:lnTo>
                <a:lnTo>
                  <a:pt x="646" y="118"/>
                </a:lnTo>
                <a:lnTo>
                  <a:pt x="673" y="143"/>
                </a:lnTo>
                <a:lnTo>
                  <a:pt x="697" y="170"/>
                </a:lnTo>
                <a:lnTo>
                  <a:pt x="719" y="200"/>
                </a:lnTo>
                <a:lnTo>
                  <a:pt x="737" y="231"/>
                </a:lnTo>
                <a:lnTo>
                  <a:pt x="753" y="265"/>
                </a:lnTo>
                <a:lnTo>
                  <a:pt x="766" y="300"/>
                </a:lnTo>
                <a:lnTo>
                  <a:pt x="775" y="337"/>
                </a:lnTo>
                <a:lnTo>
                  <a:pt x="781" y="375"/>
                </a:lnTo>
                <a:lnTo>
                  <a:pt x="783" y="414"/>
                </a:lnTo>
                <a:lnTo>
                  <a:pt x="781" y="453"/>
                </a:lnTo>
                <a:lnTo>
                  <a:pt x="775" y="491"/>
                </a:lnTo>
                <a:lnTo>
                  <a:pt x="766" y="528"/>
                </a:lnTo>
                <a:lnTo>
                  <a:pt x="753" y="563"/>
                </a:lnTo>
                <a:lnTo>
                  <a:pt x="737" y="597"/>
                </a:lnTo>
                <a:lnTo>
                  <a:pt x="719" y="628"/>
                </a:lnTo>
                <a:lnTo>
                  <a:pt x="697" y="658"/>
                </a:lnTo>
                <a:lnTo>
                  <a:pt x="673" y="685"/>
                </a:lnTo>
                <a:lnTo>
                  <a:pt x="646" y="710"/>
                </a:lnTo>
                <a:lnTo>
                  <a:pt x="617" y="732"/>
                </a:lnTo>
                <a:lnTo>
                  <a:pt x="586" y="751"/>
                </a:lnTo>
                <a:lnTo>
                  <a:pt x="553" y="767"/>
                </a:lnTo>
                <a:lnTo>
                  <a:pt x="519" y="780"/>
                </a:lnTo>
                <a:lnTo>
                  <a:pt x="483" y="789"/>
                </a:lnTo>
                <a:lnTo>
                  <a:pt x="445" y="795"/>
                </a:lnTo>
                <a:lnTo>
                  <a:pt x="407" y="797"/>
                </a:lnTo>
                <a:lnTo>
                  <a:pt x="368" y="795"/>
                </a:lnTo>
                <a:lnTo>
                  <a:pt x="331" y="789"/>
                </a:lnTo>
                <a:lnTo>
                  <a:pt x="295" y="780"/>
                </a:lnTo>
                <a:lnTo>
                  <a:pt x="260" y="767"/>
                </a:lnTo>
                <a:lnTo>
                  <a:pt x="227" y="751"/>
                </a:lnTo>
                <a:lnTo>
                  <a:pt x="196" y="732"/>
                </a:lnTo>
                <a:lnTo>
                  <a:pt x="167" y="710"/>
                </a:lnTo>
                <a:lnTo>
                  <a:pt x="140" y="685"/>
                </a:lnTo>
                <a:lnTo>
                  <a:pt x="116" y="658"/>
                </a:lnTo>
                <a:lnTo>
                  <a:pt x="95" y="628"/>
                </a:lnTo>
                <a:lnTo>
                  <a:pt x="76" y="597"/>
                </a:lnTo>
                <a:lnTo>
                  <a:pt x="60" y="563"/>
                </a:lnTo>
                <a:lnTo>
                  <a:pt x="47" y="528"/>
                </a:lnTo>
                <a:lnTo>
                  <a:pt x="38" y="491"/>
                </a:lnTo>
                <a:lnTo>
                  <a:pt x="32" y="453"/>
                </a:lnTo>
                <a:lnTo>
                  <a:pt x="30" y="414"/>
                </a:lnTo>
                <a:close/>
                <a:moveTo>
                  <a:pt x="0" y="414"/>
                </a:moveTo>
                <a:lnTo>
                  <a:pt x="3" y="372"/>
                </a:lnTo>
                <a:lnTo>
                  <a:pt x="9" y="330"/>
                </a:lnTo>
                <a:lnTo>
                  <a:pt x="19" y="291"/>
                </a:lnTo>
                <a:lnTo>
                  <a:pt x="32" y="253"/>
                </a:lnTo>
                <a:lnTo>
                  <a:pt x="49" y="217"/>
                </a:lnTo>
                <a:lnTo>
                  <a:pt x="70" y="183"/>
                </a:lnTo>
                <a:lnTo>
                  <a:pt x="93" y="151"/>
                </a:lnTo>
                <a:lnTo>
                  <a:pt x="119" y="121"/>
                </a:lnTo>
                <a:lnTo>
                  <a:pt x="148" y="95"/>
                </a:lnTo>
                <a:lnTo>
                  <a:pt x="179" y="71"/>
                </a:lnTo>
                <a:lnTo>
                  <a:pt x="213" y="50"/>
                </a:lnTo>
                <a:lnTo>
                  <a:pt x="248" y="33"/>
                </a:lnTo>
                <a:lnTo>
                  <a:pt x="286" y="19"/>
                </a:lnTo>
                <a:lnTo>
                  <a:pt x="325" y="9"/>
                </a:lnTo>
                <a:lnTo>
                  <a:pt x="365" y="2"/>
                </a:lnTo>
                <a:lnTo>
                  <a:pt x="407" y="0"/>
                </a:lnTo>
                <a:lnTo>
                  <a:pt x="448" y="2"/>
                </a:lnTo>
                <a:lnTo>
                  <a:pt x="489" y="9"/>
                </a:lnTo>
                <a:lnTo>
                  <a:pt x="527" y="19"/>
                </a:lnTo>
                <a:lnTo>
                  <a:pt x="565" y="33"/>
                </a:lnTo>
                <a:lnTo>
                  <a:pt x="600" y="50"/>
                </a:lnTo>
                <a:lnTo>
                  <a:pt x="634" y="71"/>
                </a:lnTo>
                <a:lnTo>
                  <a:pt x="665" y="95"/>
                </a:lnTo>
                <a:lnTo>
                  <a:pt x="694" y="121"/>
                </a:lnTo>
                <a:lnTo>
                  <a:pt x="720" y="151"/>
                </a:lnTo>
                <a:lnTo>
                  <a:pt x="744" y="183"/>
                </a:lnTo>
                <a:lnTo>
                  <a:pt x="764" y="217"/>
                </a:lnTo>
                <a:lnTo>
                  <a:pt x="781" y="253"/>
                </a:lnTo>
                <a:lnTo>
                  <a:pt x="795" y="291"/>
                </a:lnTo>
                <a:lnTo>
                  <a:pt x="805" y="330"/>
                </a:lnTo>
                <a:lnTo>
                  <a:pt x="811" y="372"/>
                </a:lnTo>
                <a:lnTo>
                  <a:pt x="813" y="414"/>
                </a:lnTo>
                <a:lnTo>
                  <a:pt x="811" y="456"/>
                </a:lnTo>
                <a:lnTo>
                  <a:pt x="805" y="497"/>
                </a:lnTo>
                <a:lnTo>
                  <a:pt x="795" y="537"/>
                </a:lnTo>
                <a:lnTo>
                  <a:pt x="781" y="575"/>
                </a:lnTo>
                <a:lnTo>
                  <a:pt x="764" y="611"/>
                </a:lnTo>
                <a:lnTo>
                  <a:pt x="744" y="645"/>
                </a:lnTo>
                <a:lnTo>
                  <a:pt x="720" y="677"/>
                </a:lnTo>
                <a:lnTo>
                  <a:pt x="694" y="706"/>
                </a:lnTo>
                <a:lnTo>
                  <a:pt x="665" y="733"/>
                </a:lnTo>
                <a:lnTo>
                  <a:pt x="634" y="757"/>
                </a:lnTo>
                <a:lnTo>
                  <a:pt x="600" y="778"/>
                </a:lnTo>
                <a:lnTo>
                  <a:pt x="565" y="795"/>
                </a:lnTo>
                <a:lnTo>
                  <a:pt x="527" y="809"/>
                </a:lnTo>
                <a:lnTo>
                  <a:pt x="489" y="819"/>
                </a:lnTo>
                <a:lnTo>
                  <a:pt x="448" y="825"/>
                </a:lnTo>
                <a:lnTo>
                  <a:pt x="407" y="827"/>
                </a:lnTo>
                <a:lnTo>
                  <a:pt x="365" y="825"/>
                </a:lnTo>
                <a:lnTo>
                  <a:pt x="325" y="819"/>
                </a:lnTo>
                <a:lnTo>
                  <a:pt x="286" y="809"/>
                </a:lnTo>
                <a:lnTo>
                  <a:pt x="248" y="795"/>
                </a:lnTo>
                <a:lnTo>
                  <a:pt x="213" y="778"/>
                </a:lnTo>
                <a:lnTo>
                  <a:pt x="179" y="757"/>
                </a:lnTo>
                <a:lnTo>
                  <a:pt x="148" y="733"/>
                </a:lnTo>
                <a:lnTo>
                  <a:pt x="119" y="706"/>
                </a:lnTo>
                <a:lnTo>
                  <a:pt x="93" y="677"/>
                </a:lnTo>
                <a:lnTo>
                  <a:pt x="70" y="645"/>
                </a:lnTo>
                <a:lnTo>
                  <a:pt x="49" y="611"/>
                </a:lnTo>
                <a:lnTo>
                  <a:pt x="32" y="575"/>
                </a:lnTo>
                <a:lnTo>
                  <a:pt x="19" y="537"/>
                </a:lnTo>
                <a:lnTo>
                  <a:pt x="9" y="497"/>
                </a:lnTo>
                <a:lnTo>
                  <a:pt x="3" y="456"/>
                </a:lnTo>
                <a:lnTo>
                  <a:pt x="0" y="414"/>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 name="Freeform 6"/>
          <p:cNvSpPr/>
          <p:nvPr/>
        </p:nvSpPr>
        <p:spPr bwMode="auto">
          <a:xfrm>
            <a:off x="5053755" y="1466045"/>
            <a:ext cx="585788" cy="512763"/>
          </a:xfrm>
          <a:custGeom>
            <a:avLst/>
            <a:gdLst>
              <a:gd name="T0" fmla="*/ 44 w 957"/>
              <a:gd name="T1" fmla="*/ 606 h 835"/>
              <a:gd name="T2" fmla="*/ 102 w 957"/>
              <a:gd name="T3" fmla="*/ 547 h 835"/>
              <a:gd name="T4" fmla="*/ 546 w 957"/>
              <a:gd name="T5" fmla="*/ 632 h 835"/>
              <a:gd name="T6" fmla="*/ 281 w 957"/>
              <a:gd name="T7" fmla="*/ 365 h 835"/>
              <a:gd name="T8" fmla="*/ 209 w 957"/>
              <a:gd name="T9" fmla="*/ 439 h 835"/>
              <a:gd name="T10" fmla="*/ 96 w 957"/>
              <a:gd name="T11" fmla="*/ 328 h 835"/>
              <a:gd name="T12" fmla="*/ 295 w 957"/>
              <a:gd name="T13" fmla="*/ 126 h 835"/>
              <a:gd name="T14" fmla="*/ 422 w 957"/>
              <a:gd name="T15" fmla="*/ 103 h 835"/>
              <a:gd name="T16" fmla="*/ 479 w 957"/>
              <a:gd name="T17" fmla="*/ 161 h 835"/>
              <a:gd name="T18" fmla="*/ 381 w 957"/>
              <a:gd name="T19" fmla="*/ 264 h 835"/>
              <a:gd name="T20" fmla="*/ 648 w 957"/>
              <a:gd name="T21" fmla="*/ 533 h 835"/>
              <a:gd name="T22" fmla="*/ 436 w 957"/>
              <a:gd name="T23" fmla="*/ 0 h 835"/>
              <a:gd name="T24" fmla="*/ 749 w 957"/>
              <a:gd name="T25" fmla="*/ 633 h 835"/>
              <a:gd name="T26" fmla="*/ 821 w 957"/>
              <a:gd name="T27" fmla="*/ 708 h 835"/>
              <a:gd name="T28" fmla="*/ 725 w 957"/>
              <a:gd name="T29" fmla="*/ 800 h 835"/>
              <a:gd name="T30" fmla="*/ 651 w 957"/>
              <a:gd name="T31" fmla="*/ 731 h 835"/>
              <a:gd name="T32" fmla="*/ 146 w 957"/>
              <a:gd name="T33" fmla="*/ 714 h 835"/>
              <a:gd name="T34" fmla="*/ 113 w 957"/>
              <a:gd name="T35" fmla="*/ 785 h 835"/>
              <a:gd name="T36" fmla="*/ 32 w 957"/>
              <a:gd name="T37" fmla="*/ 771 h 835"/>
              <a:gd name="T38" fmla="*/ 103 w 957"/>
              <a:gd name="T39" fmla="*/ 675 h 835"/>
              <a:gd name="T40" fmla="*/ 44 w 957"/>
              <a:gd name="T41" fmla="*/ 60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7" h="835">
                <a:moveTo>
                  <a:pt x="44" y="606"/>
                </a:moveTo>
                <a:lnTo>
                  <a:pt x="102" y="547"/>
                </a:lnTo>
                <a:cubicBezTo>
                  <a:pt x="224" y="652"/>
                  <a:pt x="364" y="720"/>
                  <a:pt x="546" y="632"/>
                </a:cubicBezTo>
                <a:lnTo>
                  <a:pt x="281" y="365"/>
                </a:lnTo>
                <a:lnTo>
                  <a:pt x="209" y="439"/>
                </a:lnTo>
                <a:lnTo>
                  <a:pt x="96" y="328"/>
                </a:lnTo>
                <a:lnTo>
                  <a:pt x="295" y="126"/>
                </a:lnTo>
                <a:cubicBezTo>
                  <a:pt x="323" y="140"/>
                  <a:pt x="369" y="142"/>
                  <a:pt x="422" y="103"/>
                </a:cubicBezTo>
                <a:lnTo>
                  <a:pt x="479" y="161"/>
                </a:lnTo>
                <a:lnTo>
                  <a:pt x="381" y="264"/>
                </a:lnTo>
                <a:lnTo>
                  <a:pt x="648" y="533"/>
                </a:lnTo>
                <a:cubicBezTo>
                  <a:pt x="747" y="365"/>
                  <a:pt x="666" y="114"/>
                  <a:pt x="436" y="0"/>
                </a:cubicBezTo>
                <a:cubicBezTo>
                  <a:pt x="663" y="11"/>
                  <a:pt x="957" y="271"/>
                  <a:pt x="749" y="633"/>
                </a:cubicBezTo>
                <a:lnTo>
                  <a:pt x="821" y="708"/>
                </a:lnTo>
                <a:lnTo>
                  <a:pt x="725" y="800"/>
                </a:lnTo>
                <a:lnTo>
                  <a:pt x="651" y="731"/>
                </a:lnTo>
                <a:cubicBezTo>
                  <a:pt x="459" y="835"/>
                  <a:pt x="283" y="823"/>
                  <a:pt x="146" y="714"/>
                </a:cubicBezTo>
                <a:cubicBezTo>
                  <a:pt x="154" y="739"/>
                  <a:pt x="138" y="769"/>
                  <a:pt x="113" y="785"/>
                </a:cubicBezTo>
                <a:cubicBezTo>
                  <a:pt x="83" y="805"/>
                  <a:pt x="50" y="798"/>
                  <a:pt x="32" y="771"/>
                </a:cubicBezTo>
                <a:cubicBezTo>
                  <a:pt x="0" y="722"/>
                  <a:pt x="51" y="664"/>
                  <a:pt x="103" y="675"/>
                </a:cubicBezTo>
                <a:cubicBezTo>
                  <a:pt x="82" y="654"/>
                  <a:pt x="63" y="631"/>
                  <a:pt x="44" y="606"/>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8" name="Freeform 7"/>
          <p:cNvSpPr>
            <a:spLocks noEditPoints="1"/>
          </p:cNvSpPr>
          <p:nvPr/>
        </p:nvSpPr>
        <p:spPr bwMode="auto">
          <a:xfrm>
            <a:off x="7680194" y="1566058"/>
            <a:ext cx="365125" cy="465138"/>
          </a:xfrm>
          <a:custGeom>
            <a:avLst/>
            <a:gdLst>
              <a:gd name="T0" fmla="*/ 115 w 595"/>
              <a:gd name="T1" fmla="*/ 517 h 756"/>
              <a:gd name="T2" fmla="*/ 140 w 595"/>
              <a:gd name="T3" fmla="*/ 491 h 756"/>
              <a:gd name="T4" fmla="*/ 338 w 595"/>
              <a:gd name="T5" fmla="*/ 529 h 756"/>
              <a:gd name="T6" fmla="*/ 220 w 595"/>
              <a:gd name="T7" fmla="*/ 410 h 756"/>
              <a:gd name="T8" fmla="*/ 188 w 595"/>
              <a:gd name="T9" fmla="*/ 443 h 756"/>
              <a:gd name="T10" fmla="*/ 138 w 595"/>
              <a:gd name="T11" fmla="*/ 393 h 756"/>
              <a:gd name="T12" fmla="*/ 226 w 595"/>
              <a:gd name="T13" fmla="*/ 304 h 756"/>
              <a:gd name="T14" fmla="*/ 283 w 595"/>
              <a:gd name="T15" fmla="*/ 293 h 756"/>
              <a:gd name="T16" fmla="*/ 309 w 595"/>
              <a:gd name="T17" fmla="*/ 319 h 756"/>
              <a:gd name="T18" fmla="*/ 265 w 595"/>
              <a:gd name="T19" fmla="*/ 365 h 756"/>
              <a:gd name="T20" fmla="*/ 384 w 595"/>
              <a:gd name="T21" fmla="*/ 485 h 756"/>
              <a:gd name="T22" fmla="*/ 289 w 595"/>
              <a:gd name="T23" fmla="*/ 247 h 756"/>
              <a:gd name="T24" fmla="*/ 429 w 595"/>
              <a:gd name="T25" fmla="*/ 529 h 756"/>
              <a:gd name="T26" fmla="*/ 461 w 595"/>
              <a:gd name="T27" fmla="*/ 563 h 756"/>
              <a:gd name="T28" fmla="*/ 418 w 595"/>
              <a:gd name="T29" fmla="*/ 604 h 756"/>
              <a:gd name="T30" fmla="*/ 385 w 595"/>
              <a:gd name="T31" fmla="*/ 573 h 756"/>
              <a:gd name="T32" fmla="*/ 160 w 595"/>
              <a:gd name="T33" fmla="*/ 565 h 756"/>
              <a:gd name="T34" fmla="*/ 145 w 595"/>
              <a:gd name="T35" fmla="*/ 597 h 756"/>
              <a:gd name="T36" fmla="*/ 109 w 595"/>
              <a:gd name="T37" fmla="*/ 591 h 756"/>
              <a:gd name="T38" fmla="*/ 141 w 595"/>
              <a:gd name="T39" fmla="*/ 548 h 756"/>
              <a:gd name="T40" fmla="*/ 115 w 595"/>
              <a:gd name="T41" fmla="*/ 517 h 756"/>
              <a:gd name="T42" fmla="*/ 595 w 595"/>
              <a:gd name="T43" fmla="*/ 682 h 756"/>
              <a:gd name="T44" fmla="*/ 519 w 595"/>
              <a:gd name="T45" fmla="*/ 756 h 756"/>
              <a:gd name="T46" fmla="*/ 74 w 595"/>
              <a:gd name="T47" fmla="*/ 756 h 756"/>
              <a:gd name="T48" fmla="*/ 0 w 595"/>
              <a:gd name="T49" fmla="*/ 682 h 756"/>
              <a:gd name="T50" fmla="*/ 0 w 595"/>
              <a:gd name="T51" fmla="*/ 72 h 756"/>
              <a:gd name="T52" fmla="*/ 87 w 595"/>
              <a:gd name="T53" fmla="*/ 0 h 756"/>
              <a:gd name="T54" fmla="*/ 563 w 595"/>
              <a:gd name="T55" fmla="*/ 0 h 756"/>
              <a:gd name="T56" fmla="*/ 585 w 595"/>
              <a:gd name="T57" fmla="*/ 20 h 756"/>
              <a:gd name="T58" fmla="*/ 563 w 595"/>
              <a:gd name="T59" fmla="*/ 39 h 756"/>
              <a:gd name="T60" fmla="*/ 83 w 595"/>
              <a:gd name="T61" fmla="*/ 39 h 756"/>
              <a:gd name="T62" fmla="*/ 38 w 595"/>
              <a:gd name="T63" fmla="*/ 80 h 756"/>
              <a:gd name="T64" fmla="*/ 79 w 595"/>
              <a:gd name="T65" fmla="*/ 125 h 756"/>
              <a:gd name="T66" fmla="*/ 561 w 595"/>
              <a:gd name="T67" fmla="*/ 125 h 756"/>
              <a:gd name="T68" fmla="*/ 595 w 595"/>
              <a:gd name="T69" fmla="*/ 158 h 756"/>
              <a:gd name="T70" fmla="*/ 595 w 595"/>
              <a:gd name="T71" fmla="*/ 68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5" h="756">
                <a:moveTo>
                  <a:pt x="115" y="517"/>
                </a:moveTo>
                <a:lnTo>
                  <a:pt x="140" y="491"/>
                </a:lnTo>
                <a:cubicBezTo>
                  <a:pt x="195" y="538"/>
                  <a:pt x="257" y="568"/>
                  <a:pt x="338" y="529"/>
                </a:cubicBezTo>
                <a:lnTo>
                  <a:pt x="220" y="410"/>
                </a:lnTo>
                <a:lnTo>
                  <a:pt x="188" y="443"/>
                </a:lnTo>
                <a:lnTo>
                  <a:pt x="138" y="393"/>
                </a:lnTo>
                <a:lnTo>
                  <a:pt x="226" y="304"/>
                </a:lnTo>
                <a:cubicBezTo>
                  <a:pt x="239" y="310"/>
                  <a:pt x="259" y="310"/>
                  <a:pt x="283" y="293"/>
                </a:cubicBezTo>
                <a:lnTo>
                  <a:pt x="309" y="319"/>
                </a:lnTo>
                <a:lnTo>
                  <a:pt x="265" y="365"/>
                </a:lnTo>
                <a:lnTo>
                  <a:pt x="384" y="485"/>
                </a:lnTo>
                <a:cubicBezTo>
                  <a:pt x="428" y="410"/>
                  <a:pt x="392" y="298"/>
                  <a:pt x="289" y="247"/>
                </a:cubicBezTo>
                <a:cubicBezTo>
                  <a:pt x="390" y="252"/>
                  <a:pt x="521" y="368"/>
                  <a:pt x="429" y="529"/>
                </a:cubicBezTo>
                <a:lnTo>
                  <a:pt x="461" y="563"/>
                </a:lnTo>
                <a:lnTo>
                  <a:pt x="418" y="604"/>
                </a:lnTo>
                <a:lnTo>
                  <a:pt x="385" y="573"/>
                </a:lnTo>
                <a:cubicBezTo>
                  <a:pt x="299" y="619"/>
                  <a:pt x="221" y="614"/>
                  <a:pt x="160" y="565"/>
                </a:cubicBezTo>
                <a:cubicBezTo>
                  <a:pt x="163" y="577"/>
                  <a:pt x="156" y="590"/>
                  <a:pt x="145" y="597"/>
                </a:cubicBezTo>
                <a:cubicBezTo>
                  <a:pt x="132" y="606"/>
                  <a:pt x="117" y="603"/>
                  <a:pt x="109" y="591"/>
                </a:cubicBezTo>
                <a:cubicBezTo>
                  <a:pt x="95" y="569"/>
                  <a:pt x="118" y="543"/>
                  <a:pt x="141" y="548"/>
                </a:cubicBezTo>
                <a:cubicBezTo>
                  <a:pt x="132" y="539"/>
                  <a:pt x="123" y="529"/>
                  <a:pt x="115" y="517"/>
                </a:cubicBezTo>
                <a:close/>
                <a:moveTo>
                  <a:pt x="595" y="682"/>
                </a:moveTo>
                <a:cubicBezTo>
                  <a:pt x="595" y="723"/>
                  <a:pt x="559" y="756"/>
                  <a:pt x="519" y="756"/>
                </a:cubicBezTo>
                <a:lnTo>
                  <a:pt x="74" y="756"/>
                </a:lnTo>
                <a:cubicBezTo>
                  <a:pt x="33" y="756"/>
                  <a:pt x="0" y="723"/>
                  <a:pt x="0" y="682"/>
                </a:cubicBezTo>
                <a:lnTo>
                  <a:pt x="0" y="72"/>
                </a:lnTo>
                <a:cubicBezTo>
                  <a:pt x="0" y="31"/>
                  <a:pt x="33" y="0"/>
                  <a:pt x="87" y="0"/>
                </a:cubicBezTo>
                <a:lnTo>
                  <a:pt x="563" y="0"/>
                </a:lnTo>
                <a:cubicBezTo>
                  <a:pt x="574" y="0"/>
                  <a:pt x="585" y="9"/>
                  <a:pt x="585" y="20"/>
                </a:cubicBezTo>
                <a:cubicBezTo>
                  <a:pt x="585" y="31"/>
                  <a:pt x="574" y="39"/>
                  <a:pt x="563" y="39"/>
                </a:cubicBezTo>
                <a:cubicBezTo>
                  <a:pt x="563" y="39"/>
                  <a:pt x="83" y="39"/>
                  <a:pt x="83" y="39"/>
                </a:cubicBezTo>
                <a:cubicBezTo>
                  <a:pt x="54" y="39"/>
                  <a:pt x="38" y="59"/>
                  <a:pt x="38" y="80"/>
                </a:cubicBezTo>
                <a:cubicBezTo>
                  <a:pt x="38" y="100"/>
                  <a:pt x="54" y="125"/>
                  <a:pt x="79" y="125"/>
                </a:cubicBezTo>
                <a:cubicBezTo>
                  <a:pt x="79" y="125"/>
                  <a:pt x="561" y="124"/>
                  <a:pt x="561" y="125"/>
                </a:cubicBezTo>
                <a:cubicBezTo>
                  <a:pt x="579" y="125"/>
                  <a:pt x="595" y="140"/>
                  <a:pt x="595" y="158"/>
                </a:cubicBezTo>
                <a:cubicBezTo>
                  <a:pt x="595" y="159"/>
                  <a:pt x="595" y="682"/>
                  <a:pt x="595" y="68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 name="Freeform 8"/>
          <p:cNvSpPr>
            <a:spLocks noEditPoints="1"/>
          </p:cNvSpPr>
          <p:nvPr/>
        </p:nvSpPr>
        <p:spPr bwMode="auto">
          <a:xfrm>
            <a:off x="5797851" y="2288370"/>
            <a:ext cx="534988" cy="498475"/>
          </a:xfrm>
          <a:custGeom>
            <a:avLst/>
            <a:gdLst>
              <a:gd name="T0" fmla="*/ 580 w 872"/>
              <a:gd name="T1" fmla="*/ 513 h 811"/>
              <a:gd name="T2" fmla="*/ 503 w 872"/>
              <a:gd name="T3" fmla="*/ 571 h 811"/>
              <a:gd name="T4" fmla="*/ 548 w 872"/>
              <a:gd name="T5" fmla="*/ 657 h 811"/>
              <a:gd name="T6" fmla="*/ 612 w 872"/>
              <a:gd name="T7" fmla="*/ 699 h 811"/>
              <a:gd name="T8" fmla="*/ 443 w 872"/>
              <a:gd name="T9" fmla="*/ 763 h 811"/>
              <a:gd name="T10" fmla="*/ 430 w 872"/>
              <a:gd name="T11" fmla="*/ 762 h 811"/>
              <a:gd name="T12" fmla="*/ 275 w 872"/>
              <a:gd name="T13" fmla="*/ 720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6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80 h 811"/>
              <a:gd name="T64" fmla="*/ 410 w 872"/>
              <a:gd name="T65" fmla="*/ 555 h 811"/>
              <a:gd name="T66" fmla="*/ 384 w 872"/>
              <a:gd name="T67" fmla="*/ 549 h 811"/>
              <a:gd name="T68" fmla="*/ 429 w 872"/>
              <a:gd name="T69" fmla="*/ 519 h 811"/>
              <a:gd name="T70" fmla="*/ 423 w 872"/>
              <a:gd name="T71" fmla="*/ 541 h 811"/>
              <a:gd name="T72" fmla="*/ 431 w 872"/>
              <a:gd name="T73" fmla="*/ 505 h 811"/>
              <a:gd name="T74" fmla="*/ 484 w 872"/>
              <a:gd name="T75" fmla="*/ 602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7"/>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20"/>
                </a:lnTo>
                <a:cubicBezTo>
                  <a:pt x="266" y="717"/>
                  <a:pt x="260" y="708"/>
                  <a:pt x="260" y="698"/>
                </a:cubicBezTo>
                <a:lnTo>
                  <a:pt x="260" y="672"/>
                </a:lnTo>
                <a:lnTo>
                  <a:pt x="322" y="657"/>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50"/>
                </a:lnTo>
                <a:cubicBezTo>
                  <a:pt x="260" y="443"/>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4"/>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9"/>
                  <a:pt x="47" y="716"/>
                  <a:pt x="72" y="716"/>
                </a:cubicBezTo>
                <a:cubicBezTo>
                  <a:pt x="74" y="716"/>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6"/>
                  <a:pt x="799" y="716"/>
                </a:cubicBezTo>
                <a:cubicBezTo>
                  <a:pt x="820" y="716"/>
                  <a:pt x="840" y="703"/>
                  <a:pt x="853" y="683"/>
                </a:cubicBezTo>
                <a:cubicBezTo>
                  <a:pt x="872" y="657"/>
                  <a:pt x="872" y="620"/>
                  <a:pt x="852" y="594"/>
                </a:cubicBezTo>
                <a:close/>
                <a:moveTo>
                  <a:pt x="436" y="362"/>
                </a:moveTo>
                <a:cubicBezTo>
                  <a:pt x="529" y="362"/>
                  <a:pt x="605" y="281"/>
                  <a:pt x="605" y="181"/>
                </a:cubicBezTo>
                <a:cubicBezTo>
                  <a:pt x="605" y="81"/>
                  <a:pt x="529" y="0"/>
                  <a:pt x="436" y="0"/>
                </a:cubicBezTo>
                <a:cubicBezTo>
                  <a:pt x="342" y="0"/>
                  <a:pt x="266" y="81"/>
                  <a:pt x="266" y="181"/>
                </a:cubicBezTo>
                <a:cubicBezTo>
                  <a:pt x="266" y="281"/>
                  <a:pt x="342" y="362"/>
                  <a:pt x="436" y="362"/>
                </a:cubicBezTo>
                <a:close/>
                <a:moveTo>
                  <a:pt x="377" y="588"/>
                </a:moveTo>
                <a:lnTo>
                  <a:pt x="385" y="580"/>
                </a:lnTo>
                <a:cubicBezTo>
                  <a:pt x="402" y="594"/>
                  <a:pt x="421" y="603"/>
                  <a:pt x="446" y="591"/>
                </a:cubicBezTo>
                <a:lnTo>
                  <a:pt x="410" y="555"/>
                </a:lnTo>
                <a:lnTo>
                  <a:pt x="400" y="565"/>
                </a:lnTo>
                <a:lnTo>
                  <a:pt x="384" y="549"/>
                </a:lnTo>
                <a:lnTo>
                  <a:pt x="411" y="522"/>
                </a:lnTo>
                <a:cubicBezTo>
                  <a:pt x="415" y="524"/>
                  <a:pt x="422" y="524"/>
                  <a:pt x="429" y="519"/>
                </a:cubicBezTo>
                <a:lnTo>
                  <a:pt x="437" y="527"/>
                </a:lnTo>
                <a:lnTo>
                  <a:pt x="423" y="541"/>
                </a:lnTo>
                <a:lnTo>
                  <a:pt x="460" y="578"/>
                </a:lnTo>
                <a:cubicBezTo>
                  <a:pt x="474" y="555"/>
                  <a:pt x="462" y="520"/>
                  <a:pt x="431" y="505"/>
                </a:cubicBezTo>
                <a:cubicBezTo>
                  <a:pt x="462" y="506"/>
                  <a:pt x="502" y="542"/>
                  <a:pt x="474" y="591"/>
                </a:cubicBezTo>
                <a:lnTo>
                  <a:pt x="484" y="602"/>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4"/>
                  <a:pt x="378" y="596"/>
                  <a:pt x="385" y="597"/>
                </a:cubicBezTo>
                <a:cubicBezTo>
                  <a:pt x="382" y="594"/>
                  <a:pt x="380" y="591"/>
                  <a:pt x="377" y="588"/>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 name="Freeform 9"/>
          <p:cNvSpPr>
            <a:spLocks noEditPoints="1"/>
          </p:cNvSpPr>
          <p:nvPr/>
        </p:nvSpPr>
        <p:spPr bwMode="auto">
          <a:xfrm>
            <a:off x="4160496" y="2299483"/>
            <a:ext cx="523875" cy="444500"/>
          </a:xfrm>
          <a:custGeom>
            <a:avLst/>
            <a:gdLst>
              <a:gd name="T0" fmla="*/ 601 w 857"/>
              <a:gd name="T1" fmla="*/ 449 h 724"/>
              <a:gd name="T2" fmla="*/ 475 w 857"/>
              <a:gd name="T3" fmla="*/ 449 h 724"/>
              <a:gd name="T4" fmla="*/ 475 w 857"/>
              <a:gd name="T5" fmla="*/ 576 h 724"/>
              <a:gd name="T6" fmla="*/ 382 w 857"/>
              <a:gd name="T7" fmla="*/ 576 h 724"/>
              <a:gd name="T8" fmla="*/ 382 w 857"/>
              <a:gd name="T9" fmla="*/ 449 h 724"/>
              <a:gd name="T10" fmla="*/ 256 w 857"/>
              <a:gd name="T11" fmla="*/ 449 h 724"/>
              <a:gd name="T12" fmla="*/ 256 w 857"/>
              <a:gd name="T13" fmla="*/ 356 h 724"/>
              <a:gd name="T14" fmla="*/ 382 w 857"/>
              <a:gd name="T15" fmla="*/ 356 h 724"/>
              <a:gd name="T16" fmla="*/ 382 w 857"/>
              <a:gd name="T17" fmla="*/ 230 h 724"/>
              <a:gd name="T18" fmla="*/ 475 w 857"/>
              <a:gd name="T19" fmla="*/ 230 h 724"/>
              <a:gd name="T20" fmla="*/ 475 w 857"/>
              <a:gd name="T21" fmla="*/ 356 h 724"/>
              <a:gd name="T22" fmla="*/ 601 w 857"/>
              <a:gd name="T23" fmla="*/ 356 h 724"/>
              <a:gd name="T24" fmla="*/ 601 w 857"/>
              <a:gd name="T25" fmla="*/ 449 h 724"/>
              <a:gd name="T26" fmla="*/ 787 w 857"/>
              <a:gd name="T27" fmla="*/ 232 h 724"/>
              <a:gd name="T28" fmla="*/ 428 w 857"/>
              <a:gd name="T29" fmla="*/ 172 h 724"/>
              <a:gd name="T30" fmla="*/ 70 w 857"/>
              <a:gd name="T31" fmla="*/ 233 h 724"/>
              <a:gd name="T32" fmla="*/ 429 w 857"/>
              <a:gd name="T33" fmla="*/ 724 h 724"/>
              <a:gd name="T34" fmla="*/ 787 w 857"/>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4">
                <a:moveTo>
                  <a:pt x="601" y="449"/>
                </a:moveTo>
                <a:lnTo>
                  <a:pt x="475" y="449"/>
                </a:lnTo>
                <a:lnTo>
                  <a:pt x="475" y="576"/>
                </a:lnTo>
                <a:lnTo>
                  <a:pt x="382" y="576"/>
                </a:lnTo>
                <a:lnTo>
                  <a:pt x="382" y="449"/>
                </a:lnTo>
                <a:lnTo>
                  <a:pt x="256" y="449"/>
                </a:lnTo>
                <a:lnTo>
                  <a:pt x="256" y="356"/>
                </a:lnTo>
                <a:lnTo>
                  <a:pt x="382" y="356"/>
                </a:lnTo>
                <a:lnTo>
                  <a:pt x="382" y="230"/>
                </a:lnTo>
                <a:lnTo>
                  <a:pt x="475" y="230"/>
                </a:lnTo>
                <a:lnTo>
                  <a:pt x="475" y="356"/>
                </a:lnTo>
                <a:lnTo>
                  <a:pt x="601" y="356"/>
                </a:lnTo>
                <a:lnTo>
                  <a:pt x="601" y="449"/>
                </a:lnTo>
                <a:close/>
                <a:moveTo>
                  <a:pt x="787" y="232"/>
                </a:moveTo>
                <a:cubicBezTo>
                  <a:pt x="725" y="0"/>
                  <a:pt x="470" y="147"/>
                  <a:pt x="428" y="172"/>
                </a:cubicBezTo>
                <a:cubicBezTo>
                  <a:pt x="385" y="145"/>
                  <a:pt x="131" y="1"/>
                  <a:pt x="70" y="233"/>
                </a:cubicBezTo>
                <a:cubicBezTo>
                  <a:pt x="0" y="500"/>
                  <a:pt x="427" y="721"/>
                  <a:pt x="429" y="724"/>
                </a:cubicBezTo>
                <a:cubicBezTo>
                  <a:pt x="429" y="724"/>
                  <a:pt x="857" y="497"/>
                  <a:pt x="787" y="23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1" name="Freeform 10"/>
          <p:cNvSpPr>
            <a:spLocks noEditPoints="1"/>
          </p:cNvSpPr>
          <p:nvPr/>
        </p:nvSpPr>
        <p:spPr bwMode="auto">
          <a:xfrm>
            <a:off x="5888339" y="1524783"/>
            <a:ext cx="479425" cy="479425"/>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8 w 782"/>
              <a:gd name="T19" fmla="*/ 380 h 782"/>
              <a:gd name="T20" fmla="*/ 402 w 782"/>
              <a:gd name="T21" fmla="*/ 415 h 782"/>
              <a:gd name="T22" fmla="*/ 610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4 h 782"/>
              <a:gd name="T40" fmla="*/ 526 w 782"/>
              <a:gd name="T41" fmla="*/ 104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9 w 782"/>
              <a:gd name="T61" fmla="*/ 391 h 782"/>
              <a:gd name="T62" fmla="*/ 391 w 782"/>
              <a:gd name="T63" fmla="*/ 568 h 782"/>
              <a:gd name="T64" fmla="*/ 214 w 782"/>
              <a:gd name="T65" fmla="*/ 391 h 782"/>
              <a:gd name="T66" fmla="*/ 391 w 782"/>
              <a:gd name="T67" fmla="*/ 214 h 782"/>
              <a:gd name="T68" fmla="*/ 454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9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8" y="380"/>
                </a:lnTo>
                <a:lnTo>
                  <a:pt x="402" y="415"/>
                </a:lnTo>
                <a:lnTo>
                  <a:pt x="610" y="208"/>
                </a:lnTo>
                <a:lnTo>
                  <a:pt x="679" y="208"/>
                </a:lnTo>
                <a:lnTo>
                  <a:pt x="782" y="104"/>
                </a:lnTo>
                <a:lnTo>
                  <a:pt x="682" y="100"/>
                </a:lnTo>
                <a:close/>
                <a:moveTo>
                  <a:pt x="679" y="256"/>
                </a:moveTo>
                <a:cubicBezTo>
                  <a:pt x="698" y="297"/>
                  <a:pt x="709" y="343"/>
                  <a:pt x="709" y="391"/>
                </a:cubicBezTo>
                <a:cubicBezTo>
                  <a:pt x="709" y="566"/>
                  <a:pt x="567" y="709"/>
                  <a:pt x="391" y="709"/>
                </a:cubicBezTo>
                <a:cubicBezTo>
                  <a:pt x="216" y="709"/>
                  <a:pt x="74" y="566"/>
                  <a:pt x="74" y="391"/>
                </a:cubicBezTo>
                <a:cubicBezTo>
                  <a:pt x="74" y="216"/>
                  <a:pt x="216" y="74"/>
                  <a:pt x="391" y="74"/>
                </a:cubicBezTo>
                <a:cubicBezTo>
                  <a:pt x="440" y="74"/>
                  <a:pt x="485" y="84"/>
                  <a:pt x="526" y="104"/>
                </a:cubicBezTo>
                <a:cubicBezTo>
                  <a:pt x="526" y="91"/>
                  <a:pt x="531" y="78"/>
                  <a:pt x="540" y="69"/>
                </a:cubicBezTo>
                <a:lnTo>
                  <a:pt x="567" y="42"/>
                </a:lnTo>
                <a:cubicBezTo>
                  <a:pt x="515"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9" y="391"/>
                </a:moveTo>
                <a:cubicBezTo>
                  <a:pt x="569" y="489"/>
                  <a:pt x="489" y="568"/>
                  <a:pt x="391" y="568"/>
                </a:cubicBezTo>
                <a:cubicBezTo>
                  <a:pt x="294" y="568"/>
                  <a:pt x="214" y="489"/>
                  <a:pt x="214" y="391"/>
                </a:cubicBezTo>
                <a:cubicBezTo>
                  <a:pt x="214" y="294"/>
                  <a:pt x="294" y="214"/>
                  <a:pt x="391" y="214"/>
                </a:cubicBezTo>
                <a:cubicBezTo>
                  <a:pt x="413" y="214"/>
                  <a:pt x="434" y="218"/>
                  <a:pt x="454" y="225"/>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5" y="348"/>
                  <a:pt x="569" y="369"/>
                  <a:pt x="569" y="391"/>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 name="Freeform 11"/>
          <p:cNvSpPr>
            <a:spLocks noEditPoints="1"/>
          </p:cNvSpPr>
          <p:nvPr/>
        </p:nvSpPr>
        <p:spPr bwMode="auto">
          <a:xfrm>
            <a:off x="6693126" y="1594633"/>
            <a:ext cx="644525" cy="404813"/>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 name="Freeform 12"/>
          <p:cNvSpPr>
            <a:spLocks noEditPoints="1"/>
          </p:cNvSpPr>
          <p:nvPr/>
        </p:nvSpPr>
        <p:spPr bwMode="auto">
          <a:xfrm>
            <a:off x="8447152" y="1577170"/>
            <a:ext cx="366713" cy="49688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4" name="Freeform 13"/>
          <p:cNvSpPr>
            <a:spLocks noEditPoints="1"/>
          </p:cNvSpPr>
          <p:nvPr/>
        </p:nvSpPr>
        <p:spPr bwMode="auto">
          <a:xfrm>
            <a:off x="7573832" y="2424895"/>
            <a:ext cx="485775" cy="415925"/>
          </a:xfrm>
          <a:custGeom>
            <a:avLst/>
            <a:gdLst>
              <a:gd name="T0" fmla="*/ 507 w 792"/>
              <a:gd name="T1" fmla="*/ 294 h 677"/>
              <a:gd name="T2" fmla="*/ 441 w 792"/>
              <a:gd name="T3" fmla="*/ 294 h 677"/>
              <a:gd name="T4" fmla="*/ 424 w 792"/>
              <a:gd name="T5" fmla="*/ 346 h 677"/>
              <a:gd name="T6" fmla="*/ 441 w 792"/>
              <a:gd name="T7" fmla="*/ 558 h 677"/>
              <a:gd name="T8" fmla="*/ 396 w 792"/>
              <a:gd name="T9" fmla="*/ 634 h 677"/>
              <a:gd name="T10" fmla="*/ 354 w 792"/>
              <a:gd name="T11" fmla="*/ 558 h 677"/>
              <a:gd name="T12" fmla="*/ 378 w 792"/>
              <a:gd name="T13" fmla="*/ 346 h 677"/>
              <a:gd name="T14" fmla="*/ 361 w 792"/>
              <a:gd name="T15" fmla="*/ 294 h 677"/>
              <a:gd name="T16" fmla="*/ 288 w 792"/>
              <a:gd name="T17" fmla="*/ 294 h 677"/>
              <a:gd name="T18" fmla="*/ 288 w 792"/>
              <a:gd name="T19" fmla="*/ 294 h 677"/>
              <a:gd name="T20" fmla="*/ 166 w 792"/>
              <a:gd name="T21" fmla="*/ 421 h 677"/>
              <a:gd name="T22" fmla="*/ 184 w 792"/>
              <a:gd name="T23" fmla="*/ 552 h 677"/>
              <a:gd name="T24" fmla="*/ 305 w 792"/>
              <a:gd name="T25" fmla="*/ 677 h 677"/>
              <a:gd name="T26" fmla="*/ 490 w 792"/>
              <a:gd name="T27" fmla="*/ 677 h 677"/>
              <a:gd name="T28" fmla="*/ 611 w 792"/>
              <a:gd name="T29" fmla="*/ 550 h 677"/>
              <a:gd name="T30" fmla="*/ 629 w 792"/>
              <a:gd name="T31" fmla="*/ 419 h 677"/>
              <a:gd name="T32" fmla="*/ 507 w 792"/>
              <a:gd name="T33" fmla="*/ 294 h 677"/>
              <a:gd name="T34" fmla="*/ 150 w 792"/>
              <a:gd name="T35" fmla="*/ 212 h 677"/>
              <a:gd name="T36" fmla="*/ 228 w 792"/>
              <a:gd name="T37" fmla="*/ 135 h 677"/>
              <a:gd name="T38" fmla="*/ 150 w 792"/>
              <a:gd name="T39" fmla="*/ 58 h 677"/>
              <a:gd name="T40" fmla="*/ 73 w 792"/>
              <a:gd name="T41" fmla="*/ 135 h 677"/>
              <a:gd name="T42" fmla="*/ 150 w 792"/>
              <a:gd name="T43" fmla="*/ 212 h 677"/>
              <a:gd name="T44" fmla="*/ 219 w 792"/>
              <a:gd name="T45" fmla="*/ 237 h 677"/>
              <a:gd name="T46" fmla="*/ 81 w 792"/>
              <a:gd name="T47" fmla="*/ 237 h 677"/>
              <a:gd name="T48" fmla="*/ 81 w 792"/>
              <a:gd name="T49" fmla="*/ 237 h 677"/>
              <a:gd name="T50" fmla="*/ 5 w 792"/>
              <a:gd name="T51" fmla="*/ 316 h 677"/>
              <a:gd name="T52" fmla="*/ 16 w 792"/>
              <a:gd name="T53" fmla="*/ 397 h 677"/>
              <a:gd name="T54" fmla="*/ 92 w 792"/>
              <a:gd name="T55" fmla="*/ 475 h 677"/>
              <a:gd name="T56" fmla="*/ 132 w 792"/>
              <a:gd name="T57" fmla="*/ 475 h 677"/>
              <a:gd name="T58" fmla="*/ 124 w 792"/>
              <a:gd name="T59" fmla="*/ 418 h 677"/>
              <a:gd name="T60" fmla="*/ 124 w 792"/>
              <a:gd name="T61" fmla="*/ 417 h 677"/>
              <a:gd name="T62" fmla="*/ 124 w 792"/>
              <a:gd name="T63" fmla="*/ 417 h 677"/>
              <a:gd name="T64" fmla="*/ 159 w 792"/>
              <a:gd name="T65" fmla="*/ 309 h 677"/>
              <a:gd name="T66" fmla="*/ 212 w 792"/>
              <a:gd name="T67" fmla="*/ 271 h 677"/>
              <a:gd name="T68" fmla="*/ 267 w 792"/>
              <a:gd name="T69" fmla="*/ 253 h 677"/>
              <a:gd name="T70" fmla="*/ 219 w 792"/>
              <a:gd name="T71" fmla="*/ 237 h 677"/>
              <a:gd name="T72" fmla="*/ 641 w 792"/>
              <a:gd name="T73" fmla="*/ 212 h 677"/>
              <a:gd name="T74" fmla="*/ 719 w 792"/>
              <a:gd name="T75" fmla="*/ 135 h 677"/>
              <a:gd name="T76" fmla="*/ 641 w 792"/>
              <a:gd name="T77" fmla="*/ 58 h 677"/>
              <a:gd name="T78" fmla="*/ 564 w 792"/>
              <a:gd name="T79" fmla="*/ 135 h 677"/>
              <a:gd name="T80" fmla="*/ 641 w 792"/>
              <a:gd name="T81" fmla="*/ 212 h 677"/>
              <a:gd name="T82" fmla="*/ 710 w 792"/>
              <a:gd name="T83" fmla="*/ 237 h 677"/>
              <a:gd name="T84" fmla="*/ 572 w 792"/>
              <a:gd name="T85" fmla="*/ 237 h 677"/>
              <a:gd name="T86" fmla="*/ 572 w 792"/>
              <a:gd name="T87" fmla="*/ 237 h 677"/>
              <a:gd name="T88" fmla="*/ 526 w 792"/>
              <a:gd name="T89" fmla="*/ 252 h 677"/>
              <a:gd name="T90" fmla="*/ 583 w 792"/>
              <a:gd name="T91" fmla="*/ 271 h 677"/>
              <a:gd name="T92" fmla="*/ 637 w 792"/>
              <a:gd name="T93" fmla="*/ 310 h 677"/>
              <a:gd name="T94" fmla="*/ 671 w 792"/>
              <a:gd name="T95" fmla="*/ 415 h 677"/>
              <a:gd name="T96" fmla="*/ 671 w 792"/>
              <a:gd name="T97" fmla="*/ 416 h 677"/>
              <a:gd name="T98" fmla="*/ 671 w 792"/>
              <a:gd name="T99" fmla="*/ 416 h 677"/>
              <a:gd name="T100" fmla="*/ 663 w 792"/>
              <a:gd name="T101" fmla="*/ 475 h 677"/>
              <a:gd name="T102" fmla="*/ 699 w 792"/>
              <a:gd name="T103" fmla="*/ 475 h 677"/>
              <a:gd name="T104" fmla="*/ 775 w 792"/>
              <a:gd name="T105" fmla="*/ 396 h 677"/>
              <a:gd name="T106" fmla="*/ 786 w 792"/>
              <a:gd name="T107" fmla="*/ 314 h 677"/>
              <a:gd name="T108" fmla="*/ 710 w 792"/>
              <a:gd name="T109" fmla="*/ 237 h 677"/>
              <a:gd name="T110" fmla="*/ 521 w 792"/>
              <a:gd name="T111" fmla="*/ 127 h 677"/>
              <a:gd name="T112" fmla="*/ 397 w 792"/>
              <a:gd name="T113" fmla="*/ 254 h 677"/>
              <a:gd name="T114" fmla="*/ 274 w 792"/>
              <a:gd name="T115" fmla="*/ 127 h 677"/>
              <a:gd name="T116" fmla="*/ 397 w 792"/>
              <a:gd name="T117" fmla="*/ 0 h 677"/>
              <a:gd name="T118" fmla="*/ 521 w 792"/>
              <a:gd name="T119" fmla="*/ 12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677">
                <a:moveTo>
                  <a:pt x="507" y="294"/>
                </a:moveTo>
                <a:lnTo>
                  <a:pt x="441" y="294"/>
                </a:lnTo>
                <a:cubicBezTo>
                  <a:pt x="441" y="301"/>
                  <a:pt x="442" y="333"/>
                  <a:pt x="424" y="346"/>
                </a:cubicBezTo>
                <a:cubicBezTo>
                  <a:pt x="424" y="346"/>
                  <a:pt x="453" y="506"/>
                  <a:pt x="441" y="558"/>
                </a:cubicBezTo>
                <a:cubicBezTo>
                  <a:pt x="436" y="580"/>
                  <a:pt x="418" y="634"/>
                  <a:pt x="396" y="634"/>
                </a:cubicBezTo>
                <a:cubicBezTo>
                  <a:pt x="375" y="634"/>
                  <a:pt x="358" y="579"/>
                  <a:pt x="354" y="558"/>
                </a:cubicBezTo>
                <a:cubicBezTo>
                  <a:pt x="344" y="506"/>
                  <a:pt x="378" y="346"/>
                  <a:pt x="378" y="346"/>
                </a:cubicBezTo>
                <a:cubicBezTo>
                  <a:pt x="373" y="344"/>
                  <a:pt x="363" y="335"/>
                  <a:pt x="361" y="294"/>
                </a:cubicBezTo>
                <a:lnTo>
                  <a:pt x="288" y="294"/>
                </a:lnTo>
                <a:lnTo>
                  <a:pt x="288" y="294"/>
                </a:lnTo>
                <a:cubicBezTo>
                  <a:pt x="221" y="294"/>
                  <a:pt x="158" y="352"/>
                  <a:pt x="166" y="421"/>
                </a:cubicBezTo>
                <a:lnTo>
                  <a:pt x="184" y="552"/>
                </a:lnTo>
                <a:cubicBezTo>
                  <a:pt x="197" y="621"/>
                  <a:pt x="238" y="677"/>
                  <a:pt x="305" y="677"/>
                </a:cubicBezTo>
                <a:lnTo>
                  <a:pt x="490" y="677"/>
                </a:lnTo>
                <a:cubicBezTo>
                  <a:pt x="557" y="677"/>
                  <a:pt x="598" y="619"/>
                  <a:pt x="611" y="550"/>
                </a:cubicBezTo>
                <a:lnTo>
                  <a:pt x="629" y="419"/>
                </a:lnTo>
                <a:cubicBezTo>
                  <a:pt x="637" y="351"/>
                  <a:pt x="574" y="294"/>
                  <a:pt x="507" y="294"/>
                </a:cubicBezTo>
                <a:close/>
                <a:moveTo>
                  <a:pt x="150" y="212"/>
                </a:moveTo>
                <a:cubicBezTo>
                  <a:pt x="193" y="212"/>
                  <a:pt x="228" y="178"/>
                  <a:pt x="228" y="135"/>
                </a:cubicBezTo>
                <a:cubicBezTo>
                  <a:pt x="228" y="92"/>
                  <a:pt x="193" y="58"/>
                  <a:pt x="150" y="58"/>
                </a:cubicBezTo>
                <a:cubicBezTo>
                  <a:pt x="108" y="58"/>
                  <a:pt x="73" y="92"/>
                  <a:pt x="73" y="135"/>
                </a:cubicBezTo>
                <a:cubicBezTo>
                  <a:pt x="73" y="178"/>
                  <a:pt x="108" y="212"/>
                  <a:pt x="150" y="212"/>
                </a:cubicBezTo>
                <a:close/>
                <a:moveTo>
                  <a:pt x="219" y="237"/>
                </a:moveTo>
                <a:lnTo>
                  <a:pt x="81" y="237"/>
                </a:lnTo>
                <a:lnTo>
                  <a:pt x="81" y="237"/>
                </a:lnTo>
                <a:cubicBezTo>
                  <a:pt x="39" y="237"/>
                  <a:pt x="0" y="272"/>
                  <a:pt x="5" y="316"/>
                </a:cubicBezTo>
                <a:lnTo>
                  <a:pt x="16" y="397"/>
                </a:lnTo>
                <a:cubicBezTo>
                  <a:pt x="25" y="440"/>
                  <a:pt x="50" y="475"/>
                  <a:pt x="92" y="475"/>
                </a:cubicBezTo>
                <a:lnTo>
                  <a:pt x="132" y="475"/>
                </a:lnTo>
                <a:lnTo>
                  <a:pt x="124" y="418"/>
                </a:lnTo>
                <a:lnTo>
                  <a:pt x="124" y="417"/>
                </a:lnTo>
                <a:lnTo>
                  <a:pt x="124" y="417"/>
                </a:lnTo>
                <a:cubicBezTo>
                  <a:pt x="120" y="378"/>
                  <a:pt x="132" y="340"/>
                  <a:pt x="159" y="309"/>
                </a:cubicBezTo>
                <a:cubicBezTo>
                  <a:pt x="174" y="293"/>
                  <a:pt x="192" y="280"/>
                  <a:pt x="212" y="271"/>
                </a:cubicBezTo>
                <a:cubicBezTo>
                  <a:pt x="229" y="261"/>
                  <a:pt x="248" y="255"/>
                  <a:pt x="267" y="253"/>
                </a:cubicBezTo>
                <a:cubicBezTo>
                  <a:pt x="253" y="243"/>
                  <a:pt x="236" y="237"/>
                  <a:pt x="219" y="237"/>
                </a:cubicBezTo>
                <a:close/>
                <a:moveTo>
                  <a:pt x="641" y="212"/>
                </a:moveTo>
                <a:cubicBezTo>
                  <a:pt x="684" y="212"/>
                  <a:pt x="719" y="178"/>
                  <a:pt x="719" y="135"/>
                </a:cubicBezTo>
                <a:cubicBezTo>
                  <a:pt x="719" y="92"/>
                  <a:pt x="684" y="58"/>
                  <a:pt x="641" y="58"/>
                </a:cubicBezTo>
                <a:cubicBezTo>
                  <a:pt x="599" y="58"/>
                  <a:pt x="564" y="92"/>
                  <a:pt x="564" y="135"/>
                </a:cubicBezTo>
                <a:cubicBezTo>
                  <a:pt x="564" y="178"/>
                  <a:pt x="599" y="212"/>
                  <a:pt x="641" y="212"/>
                </a:cubicBezTo>
                <a:close/>
                <a:moveTo>
                  <a:pt x="710" y="237"/>
                </a:moveTo>
                <a:lnTo>
                  <a:pt x="572" y="237"/>
                </a:lnTo>
                <a:lnTo>
                  <a:pt x="572" y="237"/>
                </a:lnTo>
                <a:cubicBezTo>
                  <a:pt x="555" y="237"/>
                  <a:pt x="539" y="242"/>
                  <a:pt x="526" y="252"/>
                </a:cubicBezTo>
                <a:cubicBezTo>
                  <a:pt x="546" y="255"/>
                  <a:pt x="566" y="261"/>
                  <a:pt x="583" y="271"/>
                </a:cubicBezTo>
                <a:cubicBezTo>
                  <a:pt x="604" y="280"/>
                  <a:pt x="622" y="293"/>
                  <a:pt x="637" y="310"/>
                </a:cubicBezTo>
                <a:cubicBezTo>
                  <a:pt x="663" y="340"/>
                  <a:pt x="675" y="377"/>
                  <a:pt x="671" y="415"/>
                </a:cubicBezTo>
                <a:lnTo>
                  <a:pt x="671" y="416"/>
                </a:lnTo>
                <a:lnTo>
                  <a:pt x="671" y="416"/>
                </a:lnTo>
                <a:lnTo>
                  <a:pt x="663" y="475"/>
                </a:lnTo>
                <a:lnTo>
                  <a:pt x="699" y="475"/>
                </a:lnTo>
                <a:cubicBezTo>
                  <a:pt x="741" y="475"/>
                  <a:pt x="767" y="439"/>
                  <a:pt x="775" y="396"/>
                </a:cubicBezTo>
                <a:lnTo>
                  <a:pt x="786" y="314"/>
                </a:lnTo>
                <a:cubicBezTo>
                  <a:pt x="792" y="272"/>
                  <a:pt x="752" y="237"/>
                  <a:pt x="710" y="237"/>
                </a:cubicBezTo>
                <a:close/>
                <a:moveTo>
                  <a:pt x="521" y="127"/>
                </a:moveTo>
                <a:cubicBezTo>
                  <a:pt x="521" y="197"/>
                  <a:pt x="466" y="254"/>
                  <a:pt x="397" y="254"/>
                </a:cubicBezTo>
                <a:cubicBezTo>
                  <a:pt x="329" y="254"/>
                  <a:pt x="274" y="197"/>
                  <a:pt x="274" y="127"/>
                </a:cubicBezTo>
                <a:cubicBezTo>
                  <a:pt x="274" y="57"/>
                  <a:pt x="329" y="0"/>
                  <a:pt x="397" y="0"/>
                </a:cubicBezTo>
                <a:cubicBezTo>
                  <a:pt x="466" y="0"/>
                  <a:pt x="521" y="57"/>
                  <a:pt x="521" y="12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5" name="Freeform 14"/>
          <p:cNvSpPr>
            <a:spLocks noEditPoints="1"/>
          </p:cNvSpPr>
          <p:nvPr/>
        </p:nvSpPr>
        <p:spPr bwMode="auto">
          <a:xfrm>
            <a:off x="8456677" y="2377270"/>
            <a:ext cx="349250" cy="511175"/>
          </a:xfrm>
          <a:custGeom>
            <a:avLst/>
            <a:gdLst>
              <a:gd name="T0" fmla="*/ 270 w 569"/>
              <a:gd name="T1" fmla="*/ 535 h 832"/>
              <a:gd name="T2" fmla="*/ 364 w 569"/>
              <a:gd name="T3" fmla="*/ 482 h 832"/>
              <a:gd name="T4" fmla="*/ 422 w 569"/>
              <a:gd name="T5" fmla="*/ 498 h 832"/>
              <a:gd name="T6" fmla="*/ 477 w 569"/>
              <a:gd name="T7" fmla="*/ 391 h 832"/>
              <a:gd name="T8" fmla="*/ 517 w 569"/>
              <a:gd name="T9" fmla="*/ 361 h 832"/>
              <a:gd name="T10" fmla="*/ 519 w 569"/>
              <a:gd name="T11" fmla="*/ 232 h 832"/>
              <a:gd name="T12" fmla="*/ 480 w 569"/>
              <a:gd name="T13" fmla="*/ 200 h 832"/>
              <a:gd name="T14" fmla="*/ 435 w 569"/>
              <a:gd name="T15" fmla="*/ 94 h 832"/>
              <a:gd name="T16" fmla="*/ 388 w 569"/>
              <a:gd name="T17" fmla="*/ 103 h 832"/>
              <a:gd name="T18" fmla="*/ 299 w 569"/>
              <a:gd name="T19" fmla="*/ 51 h 832"/>
              <a:gd name="T20" fmla="*/ 277 w 569"/>
              <a:gd name="T21" fmla="*/ 51 h 832"/>
              <a:gd name="T22" fmla="*/ 211 w 569"/>
              <a:gd name="T23" fmla="*/ 103 h 832"/>
              <a:gd name="T24" fmla="*/ 190 w 569"/>
              <a:gd name="T25" fmla="*/ 97 h 832"/>
              <a:gd name="T26" fmla="*/ 136 w 569"/>
              <a:gd name="T27" fmla="*/ 101 h 832"/>
              <a:gd name="T28" fmla="*/ 59 w 569"/>
              <a:gd name="T29" fmla="*/ 205 h 832"/>
              <a:gd name="T30" fmla="*/ 72 w 569"/>
              <a:gd name="T31" fmla="*/ 253 h 832"/>
              <a:gd name="T32" fmla="*/ 46 w 569"/>
              <a:gd name="T33" fmla="*/ 366 h 832"/>
              <a:gd name="T34" fmla="*/ 132 w 569"/>
              <a:gd name="T35" fmla="*/ 445 h 832"/>
              <a:gd name="T36" fmla="*/ 142 w 569"/>
              <a:gd name="T37" fmla="*/ 494 h 832"/>
              <a:gd name="T38" fmla="*/ 198 w 569"/>
              <a:gd name="T39" fmla="*/ 480 h 832"/>
              <a:gd name="T40" fmla="*/ 215 w 569"/>
              <a:gd name="T41" fmla="*/ 530 h 832"/>
              <a:gd name="T42" fmla="*/ 161 w 569"/>
              <a:gd name="T43" fmla="*/ 534 h 832"/>
              <a:gd name="T44" fmla="*/ 89 w 569"/>
              <a:gd name="T45" fmla="*/ 444 h 832"/>
              <a:gd name="T46" fmla="*/ 5 w 569"/>
              <a:gd name="T47" fmla="*/ 379 h 832"/>
              <a:gd name="T48" fmla="*/ 37 w 569"/>
              <a:gd name="T49" fmla="*/ 279 h 832"/>
              <a:gd name="T50" fmla="*/ 46 w 569"/>
              <a:gd name="T51" fmla="*/ 163 h 832"/>
              <a:gd name="T52" fmla="*/ 93 w 569"/>
              <a:gd name="T53" fmla="*/ 101 h 832"/>
              <a:gd name="T54" fmla="*/ 202 w 569"/>
              <a:gd name="T55" fmla="*/ 55 h 832"/>
              <a:gd name="T56" fmla="*/ 218 w 569"/>
              <a:gd name="T57" fmla="*/ 59 h 832"/>
              <a:gd name="T58" fmla="*/ 288 w 569"/>
              <a:gd name="T59" fmla="*/ 0 h 832"/>
              <a:gd name="T60" fmla="*/ 371 w 569"/>
              <a:gd name="T61" fmla="*/ 63 h 832"/>
              <a:gd name="T62" fmla="*/ 466 w 569"/>
              <a:gd name="T63" fmla="*/ 64 h 832"/>
              <a:gd name="T64" fmla="*/ 493 w 569"/>
              <a:gd name="T65" fmla="*/ 159 h 832"/>
              <a:gd name="T66" fmla="*/ 553 w 569"/>
              <a:gd name="T67" fmla="*/ 258 h 832"/>
              <a:gd name="T68" fmla="*/ 552 w 569"/>
              <a:gd name="T69" fmla="*/ 336 h 832"/>
              <a:gd name="T70" fmla="*/ 489 w 569"/>
              <a:gd name="T71" fmla="*/ 433 h 832"/>
              <a:gd name="T72" fmla="*/ 422 w 569"/>
              <a:gd name="T73" fmla="*/ 542 h 832"/>
              <a:gd name="T74" fmla="*/ 364 w 569"/>
              <a:gd name="T75" fmla="*/ 525 h 832"/>
              <a:gd name="T76" fmla="*/ 281 w 569"/>
              <a:gd name="T77" fmla="*/ 585 h 832"/>
              <a:gd name="T78" fmla="*/ 283 w 569"/>
              <a:gd name="T79" fmla="*/ 450 h 832"/>
              <a:gd name="T80" fmla="*/ 283 w 569"/>
              <a:gd name="T81" fmla="*/ 475 h 832"/>
              <a:gd name="T82" fmla="*/ 457 w 569"/>
              <a:gd name="T83" fmla="*/ 302 h 832"/>
              <a:gd name="T84" fmla="*/ 283 w 569"/>
              <a:gd name="T85" fmla="*/ 426 h 832"/>
              <a:gd name="T86" fmla="*/ 408 w 569"/>
              <a:gd name="T87" fmla="*/ 302 h 832"/>
              <a:gd name="T88" fmla="*/ 389 w 569"/>
              <a:gd name="T89" fmla="*/ 570 h 832"/>
              <a:gd name="T90" fmla="*/ 316 w 569"/>
              <a:gd name="T91" fmla="*/ 613 h 832"/>
              <a:gd name="T92" fmla="*/ 376 w 569"/>
              <a:gd name="T93" fmla="*/ 733 h 832"/>
              <a:gd name="T94" fmla="*/ 489 w 569"/>
              <a:gd name="T95" fmla="*/ 797 h 832"/>
              <a:gd name="T96" fmla="*/ 206 w 569"/>
              <a:gd name="T97" fmla="*/ 579 h 832"/>
              <a:gd name="T98" fmla="*/ 142 w 569"/>
              <a:gd name="T99" fmla="*/ 572 h 832"/>
              <a:gd name="T100" fmla="*/ 99 w 569"/>
              <a:gd name="T101" fmla="*/ 817 h 832"/>
              <a:gd name="T102" fmla="*/ 263 w 569"/>
              <a:gd name="T103" fmla="*/ 806 h 832"/>
              <a:gd name="T104" fmla="*/ 281 w 569"/>
              <a:gd name="T105" fmla="*/ 62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9" h="832">
                <a:moveTo>
                  <a:pt x="198" y="480"/>
                </a:moveTo>
                <a:cubicBezTo>
                  <a:pt x="219" y="480"/>
                  <a:pt x="240" y="490"/>
                  <a:pt x="251" y="506"/>
                </a:cubicBezTo>
                <a:lnTo>
                  <a:pt x="270" y="535"/>
                </a:lnTo>
                <a:cubicBezTo>
                  <a:pt x="277" y="544"/>
                  <a:pt x="285" y="544"/>
                  <a:pt x="292" y="535"/>
                </a:cubicBezTo>
                <a:lnTo>
                  <a:pt x="312" y="507"/>
                </a:lnTo>
                <a:cubicBezTo>
                  <a:pt x="323" y="492"/>
                  <a:pt x="343" y="482"/>
                  <a:pt x="364" y="482"/>
                </a:cubicBezTo>
                <a:cubicBezTo>
                  <a:pt x="370" y="482"/>
                  <a:pt x="376" y="483"/>
                  <a:pt x="382" y="485"/>
                </a:cubicBezTo>
                <a:lnTo>
                  <a:pt x="415" y="497"/>
                </a:lnTo>
                <a:cubicBezTo>
                  <a:pt x="418" y="498"/>
                  <a:pt x="420" y="498"/>
                  <a:pt x="422" y="498"/>
                </a:cubicBezTo>
                <a:cubicBezTo>
                  <a:pt x="432" y="498"/>
                  <a:pt x="433" y="490"/>
                  <a:pt x="433" y="485"/>
                </a:cubicBezTo>
                <a:lnTo>
                  <a:pt x="433" y="450"/>
                </a:lnTo>
                <a:cubicBezTo>
                  <a:pt x="433" y="424"/>
                  <a:pt x="452" y="398"/>
                  <a:pt x="477" y="391"/>
                </a:cubicBezTo>
                <a:lnTo>
                  <a:pt x="511" y="381"/>
                </a:lnTo>
                <a:cubicBezTo>
                  <a:pt x="516" y="380"/>
                  <a:pt x="519" y="377"/>
                  <a:pt x="521" y="373"/>
                </a:cubicBezTo>
                <a:cubicBezTo>
                  <a:pt x="522" y="370"/>
                  <a:pt x="521" y="365"/>
                  <a:pt x="517" y="361"/>
                </a:cubicBezTo>
                <a:lnTo>
                  <a:pt x="497" y="332"/>
                </a:lnTo>
                <a:cubicBezTo>
                  <a:pt x="482" y="312"/>
                  <a:pt x="482" y="280"/>
                  <a:pt x="498" y="259"/>
                </a:cubicBezTo>
                <a:lnTo>
                  <a:pt x="519" y="232"/>
                </a:lnTo>
                <a:cubicBezTo>
                  <a:pt x="523" y="227"/>
                  <a:pt x="524" y="223"/>
                  <a:pt x="523" y="219"/>
                </a:cubicBezTo>
                <a:cubicBezTo>
                  <a:pt x="522" y="216"/>
                  <a:pt x="518" y="213"/>
                  <a:pt x="513" y="211"/>
                </a:cubicBezTo>
                <a:lnTo>
                  <a:pt x="480" y="200"/>
                </a:lnTo>
                <a:cubicBezTo>
                  <a:pt x="455" y="192"/>
                  <a:pt x="437" y="166"/>
                  <a:pt x="437" y="140"/>
                </a:cubicBezTo>
                <a:lnTo>
                  <a:pt x="438" y="105"/>
                </a:lnTo>
                <a:cubicBezTo>
                  <a:pt x="439" y="101"/>
                  <a:pt x="437" y="97"/>
                  <a:pt x="435" y="94"/>
                </a:cubicBezTo>
                <a:cubicBezTo>
                  <a:pt x="433" y="92"/>
                  <a:pt x="430" y="91"/>
                  <a:pt x="427" y="91"/>
                </a:cubicBezTo>
                <a:cubicBezTo>
                  <a:pt x="425" y="91"/>
                  <a:pt x="423" y="92"/>
                  <a:pt x="421" y="92"/>
                </a:cubicBezTo>
                <a:lnTo>
                  <a:pt x="388" y="103"/>
                </a:lnTo>
                <a:cubicBezTo>
                  <a:pt x="382" y="105"/>
                  <a:pt x="377" y="106"/>
                  <a:pt x="371" y="106"/>
                </a:cubicBezTo>
                <a:cubicBezTo>
                  <a:pt x="350" y="106"/>
                  <a:pt x="329" y="96"/>
                  <a:pt x="319" y="80"/>
                </a:cubicBezTo>
                <a:lnTo>
                  <a:pt x="299" y="51"/>
                </a:lnTo>
                <a:cubicBezTo>
                  <a:pt x="296" y="46"/>
                  <a:pt x="292" y="43"/>
                  <a:pt x="288" y="43"/>
                </a:cubicBezTo>
                <a:cubicBezTo>
                  <a:pt x="283" y="43"/>
                  <a:pt x="282" y="43"/>
                  <a:pt x="278" y="49"/>
                </a:cubicBezTo>
                <a:lnTo>
                  <a:pt x="277" y="51"/>
                </a:lnTo>
                <a:cubicBezTo>
                  <a:pt x="268" y="64"/>
                  <a:pt x="257" y="81"/>
                  <a:pt x="248" y="90"/>
                </a:cubicBezTo>
                <a:cubicBezTo>
                  <a:pt x="242" y="96"/>
                  <a:pt x="232" y="104"/>
                  <a:pt x="220" y="104"/>
                </a:cubicBezTo>
                <a:cubicBezTo>
                  <a:pt x="216" y="104"/>
                  <a:pt x="213" y="103"/>
                  <a:pt x="211" y="103"/>
                </a:cubicBezTo>
                <a:lnTo>
                  <a:pt x="208" y="103"/>
                </a:lnTo>
                <a:lnTo>
                  <a:pt x="205" y="101"/>
                </a:lnTo>
                <a:cubicBezTo>
                  <a:pt x="202" y="100"/>
                  <a:pt x="196" y="98"/>
                  <a:pt x="190" y="97"/>
                </a:cubicBezTo>
                <a:cubicBezTo>
                  <a:pt x="181" y="94"/>
                  <a:pt x="166" y="90"/>
                  <a:pt x="163" y="89"/>
                </a:cubicBezTo>
                <a:cubicBezTo>
                  <a:pt x="157" y="88"/>
                  <a:pt x="149" y="87"/>
                  <a:pt x="147" y="87"/>
                </a:cubicBezTo>
                <a:cubicBezTo>
                  <a:pt x="139" y="87"/>
                  <a:pt x="136" y="94"/>
                  <a:pt x="136" y="101"/>
                </a:cubicBezTo>
                <a:lnTo>
                  <a:pt x="136" y="136"/>
                </a:lnTo>
                <a:cubicBezTo>
                  <a:pt x="136" y="162"/>
                  <a:pt x="117" y="187"/>
                  <a:pt x="92" y="195"/>
                </a:cubicBezTo>
                <a:lnTo>
                  <a:pt x="59" y="205"/>
                </a:lnTo>
                <a:cubicBezTo>
                  <a:pt x="53" y="206"/>
                  <a:pt x="50" y="209"/>
                  <a:pt x="48" y="213"/>
                </a:cubicBezTo>
                <a:cubicBezTo>
                  <a:pt x="47" y="216"/>
                  <a:pt x="48" y="221"/>
                  <a:pt x="52" y="225"/>
                </a:cubicBezTo>
                <a:lnTo>
                  <a:pt x="72" y="253"/>
                </a:lnTo>
                <a:cubicBezTo>
                  <a:pt x="87" y="274"/>
                  <a:pt x="87" y="306"/>
                  <a:pt x="71" y="326"/>
                </a:cubicBezTo>
                <a:lnTo>
                  <a:pt x="50" y="354"/>
                </a:lnTo>
                <a:cubicBezTo>
                  <a:pt x="46" y="359"/>
                  <a:pt x="45" y="363"/>
                  <a:pt x="46" y="366"/>
                </a:cubicBezTo>
                <a:cubicBezTo>
                  <a:pt x="47" y="370"/>
                  <a:pt x="51" y="373"/>
                  <a:pt x="56" y="375"/>
                </a:cubicBezTo>
                <a:lnTo>
                  <a:pt x="89" y="386"/>
                </a:lnTo>
                <a:cubicBezTo>
                  <a:pt x="114" y="394"/>
                  <a:pt x="132" y="420"/>
                  <a:pt x="132" y="445"/>
                </a:cubicBezTo>
                <a:lnTo>
                  <a:pt x="131" y="481"/>
                </a:lnTo>
                <a:cubicBezTo>
                  <a:pt x="131" y="485"/>
                  <a:pt x="132" y="489"/>
                  <a:pt x="134" y="492"/>
                </a:cubicBezTo>
                <a:cubicBezTo>
                  <a:pt x="136" y="494"/>
                  <a:pt x="140" y="494"/>
                  <a:pt x="142" y="494"/>
                </a:cubicBezTo>
                <a:cubicBezTo>
                  <a:pt x="144" y="494"/>
                  <a:pt x="146" y="494"/>
                  <a:pt x="148" y="493"/>
                </a:cubicBezTo>
                <a:lnTo>
                  <a:pt x="181" y="483"/>
                </a:lnTo>
                <a:cubicBezTo>
                  <a:pt x="187" y="481"/>
                  <a:pt x="193" y="480"/>
                  <a:pt x="198" y="480"/>
                </a:cubicBezTo>
                <a:close/>
                <a:moveTo>
                  <a:pt x="281" y="585"/>
                </a:moveTo>
                <a:cubicBezTo>
                  <a:pt x="263" y="585"/>
                  <a:pt x="246" y="576"/>
                  <a:pt x="235" y="559"/>
                </a:cubicBezTo>
                <a:lnTo>
                  <a:pt x="215" y="530"/>
                </a:lnTo>
                <a:cubicBezTo>
                  <a:pt x="212" y="527"/>
                  <a:pt x="206" y="523"/>
                  <a:pt x="198" y="523"/>
                </a:cubicBezTo>
                <a:cubicBezTo>
                  <a:pt x="197" y="523"/>
                  <a:pt x="196" y="523"/>
                  <a:pt x="194" y="524"/>
                </a:cubicBezTo>
                <a:lnTo>
                  <a:pt x="161" y="534"/>
                </a:lnTo>
                <a:cubicBezTo>
                  <a:pt x="140" y="541"/>
                  <a:pt x="117" y="536"/>
                  <a:pt x="103" y="522"/>
                </a:cubicBezTo>
                <a:cubicBezTo>
                  <a:pt x="93" y="511"/>
                  <a:pt x="87" y="496"/>
                  <a:pt x="88" y="479"/>
                </a:cubicBezTo>
                <a:lnTo>
                  <a:pt x="89" y="444"/>
                </a:lnTo>
                <a:cubicBezTo>
                  <a:pt x="89" y="438"/>
                  <a:pt x="82" y="429"/>
                  <a:pt x="76" y="427"/>
                </a:cubicBezTo>
                <a:lnTo>
                  <a:pt x="43" y="416"/>
                </a:lnTo>
                <a:cubicBezTo>
                  <a:pt x="24" y="410"/>
                  <a:pt x="10" y="396"/>
                  <a:pt x="5" y="379"/>
                </a:cubicBezTo>
                <a:cubicBezTo>
                  <a:pt x="0" y="362"/>
                  <a:pt x="4" y="344"/>
                  <a:pt x="16" y="328"/>
                </a:cubicBezTo>
                <a:lnTo>
                  <a:pt x="37" y="300"/>
                </a:lnTo>
                <a:cubicBezTo>
                  <a:pt x="41" y="295"/>
                  <a:pt x="41" y="284"/>
                  <a:pt x="37" y="279"/>
                </a:cubicBezTo>
                <a:lnTo>
                  <a:pt x="17" y="250"/>
                </a:lnTo>
                <a:cubicBezTo>
                  <a:pt x="5" y="234"/>
                  <a:pt x="2" y="216"/>
                  <a:pt x="8" y="199"/>
                </a:cubicBezTo>
                <a:cubicBezTo>
                  <a:pt x="14" y="181"/>
                  <a:pt x="28" y="169"/>
                  <a:pt x="46" y="163"/>
                </a:cubicBezTo>
                <a:lnTo>
                  <a:pt x="80" y="153"/>
                </a:lnTo>
                <a:cubicBezTo>
                  <a:pt x="86" y="151"/>
                  <a:pt x="93" y="142"/>
                  <a:pt x="93" y="136"/>
                </a:cubicBezTo>
                <a:lnTo>
                  <a:pt x="93" y="101"/>
                </a:lnTo>
                <a:cubicBezTo>
                  <a:pt x="93" y="68"/>
                  <a:pt x="116" y="44"/>
                  <a:pt x="147" y="44"/>
                </a:cubicBezTo>
                <a:cubicBezTo>
                  <a:pt x="155" y="44"/>
                  <a:pt x="167" y="46"/>
                  <a:pt x="172" y="47"/>
                </a:cubicBezTo>
                <a:cubicBezTo>
                  <a:pt x="175" y="48"/>
                  <a:pt x="184" y="50"/>
                  <a:pt x="202" y="55"/>
                </a:cubicBezTo>
                <a:cubicBezTo>
                  <a:pt x="208" y="57"/>
                  <a:pt x="213" y="58"/>
                  <a:pt x="217" y="59"/>
                </a:cubicBezTo>
                <a:lnTo>
                  <a:pt x="218" y="59"/>
                </a:lnTo>
                <a:cubicBezTo>
                  <a:pt x="218" y="59"/>
                  <a:pt x="218" y="59"/>
                  <a:pt x="218" y="59"/>
                </a:cubicBezTo>
                <a:cubicBezTo>
                  <a:pt x="222" y="55"/>
                  <a:pt x="230" y="44"/>
                  <a:pt x="241" y="27"/>
                </a:cubicBezTo>
                <a:lnTo>
                  <a:pt x="242" y="26"/>
                </a:lnTo>
                <a:cubicBezTo>
                  <a:pt x="253" y="9"/>
                  <a:pt x="268" y="0"/>
                  <a:pt x="288" y="0"/>
                </a:cubicBezTo>
                <a:cubicBezTo>
                  <a:pt x="306" y="0"/>
                  <a:pt x="323" y="10"/>
                  <a:pt x="334" y="26"/>
                </a:cubicBezTo>
                <a:lnTo>
                  <a:pt x="354" y="55"/>
                </a:lnTo>
                <a:cubicBezTo>
                  <a:pt x="357" y="59"/>
                  <a:pt x="364" y="63"/>
                  <a:pt x="371" y="63"/>
                </a:cubicBezTo>
                <a:cubicBezTo>
                  <a:pt x="373" y="63"/>
                  <a:pt x="374" y="62"/>
                  <a:pt x="375" y="62"/>
                </a:cubicBezTo>
                <a:lnTo>
                  <a:pt x="408" y="51"/>
                </a:lnTo>
                <a:cubicBezTo>
                  <a:pt x="429" y="44"/>
                  <a:pt x="452" y="49"/>
                  <a:pt x="466" y="64"/>
                </a:cubicBezTo>
                <a:cubicBezTo>
                  <a:pt x="476" y="75"/>
                  <a:pt x="482" y="90"/>
                  <a:pt x="482" y="106"/>
                </a:cubicBezTo>
                <a:lnTo>
                  <a:pt x="480" y="142"/>
                </a:lnTo>
                <a:cubicBezTo>
                  <a:pt x="480" y="148"/>
                  <a:pt x="487" y="157"/>
                  <a:pt x="493" y="159"/>
                </a:cubicBezTo>
                <a:lnTo>
                  <a:pt x="526" y="170"/>
                </a:lnTo>
                <a:cubicBezTo>
                  <a:pt x="545" y="176"/>
                  <a:pt x="559" y="189"/>
                  <a:pt x="564" y="206"/>
                </a:cubicBezTo>
                <a:cubicBezTo>
                  <a:pt x="569" y="224"/>
                  <a:pt x="565" y="242"/>
                  <a:pt x="553" y="258"/>
                </a:cubicBezTo>
                <a:lnTo>
                  <a:pt x="532" y="286"/>
                </a:lnTo>
                <a:cubicBezTo>
                  <a:pt x="528" y="291"/>
                  <a:pt x="528" y="302"/>
                  <a:pt x="532" y="307"/>
                </a:cubicBezTo>
                <a:lnTo>
                  <a:pt x="552" y="336"/>
                </a:lnTo>
                <a:cubicBezTo>
                  <a:pt x="564" y="352"/>
                  <a:pt x="567" y="370"/>
                  <a:pt x="561" y="387"/>
                </a:cubicBezTo>
                <a:cubicBezTo>
                  <a:pt x="556" y="404"/>
                  <a:pt x="542" y="417"/>
                  <a:pt x="523" y="423"/>
                </a:cubicBezTo>
                <a:lnTo>
                  <a:pt x="489" y="433"/>
                </a:lnTo>
                <a:cubicBezTo>
                  <a:pt x="483" y="434"/>
                  <a:pt x="476" y="443"/>
                  <a:pt x="476" y="450"/>
                </a:cubicBezTo>
                <a:lnTo>
                  <a:pt x="476" y="485"/>
                </a:lnTo>
                <a:cubicBezTo>
                  <a:pt x="476" y="518"/>
                  <a:pt x="453" y="542"/>
                  <a:pt x="422" y="542"/>
                </a:cubicBezTo>
                <a:cubicBezTo>
                  <a:pt x="415" y="542"/>
                  <a:pt x="408" y="540"/>
                  <a:pt x="401" y="538"/>
                </a:cubicBezTo>
                <a:lnTo>
                  <a:pt x="368" y="526"/>
                </a:lnTo>
                <a:cubicBezTo>
                  <a:pt x="367" y="526"/>
                  <a:pt x="365" y="525"/>
                  <a:pt x="364" y="525"/>
                </a:cubicBezTo>
                <a:cubicBezTo>
                  <a:pt x="357" y="525"/>
                  <a:pt x="350" y="529"/>
                  <a:pt x="347" y="532"/>
                </a:cubicBezTo>
                <a:lnTo>
                  <a:pt x="327" y="561"/>
                </a:lnTo>
                <a:cubicBezTo>
                  <a:pt x="315" y="577"/>
                  <a:pt x="299" y="585"/>
                  <a:pt x="281" y="585"/>
                </a:cubicBezTo>
                <a:close/>
                <a:moveTo>
                  <a:pt x="283" y="154"/>
                </a:moveTo>
                <a:cubicBezTo>
                  <a:pt x="202" y="154"/>
                  <a:pt x="136" y="220"/>
                  <a:pt x="136" y="302"/>
                </a:cubicBezTo>
                <a:cubicBezTo>
                  <a:pt x="136" y="383"/>
                  <a:pt x="202" y="450"/>
                  <a:pt x="283" y="450"/>
                </a:cubicBezTo>
                <a:cubicBezTo>
                  <a:pt x="365" y="450"/>
                  <a:pt x="431" y="383"/>
                  <a:pt x="431" y="302"/>
                </a:cubicBezTo>
                <a:cubicBezTo>
                  <a:pt x="431" y="220"/>
                  <a:pt x="365" y="154"/>
                  <a:pt x="283" y="154"/>
                </a:cubicBezTo>
                <a:close/>
                <a:moveTo>
                  <a:pt x="283" y="475"/>
                </a:moveTo>
                <a:cubicBezTo>
                  <a:pt x="188" y="475"/>
                  <a:pt x="110" y="397"/>
                  <a:pt x="110" y="302"/>
                </a:cubicBezTo>
                <a:cubicBezTo>
                  <a:pt x="110" y="206"/>
                  <a:pt x="188" y="128"/>
                  <a:pt x="283" y="128"/>
                </a:cubicBezTo>
                <a:cubicBezTo>
                  <a:pt x="379" y="128"/>
                  <a:pt x="457" y="206"/>
                  <a:pt x="457" y="302"/>
                </a:cubicBezTo>
                <a:cubicBezTo>
                  <a:pt x="457" y="397"/>
                  <a:pt x="379" y="475"/>
                  <a:pt x="283" y="475"/>
                </a:cubicBezTo>
                <a:close/>
                <a:moveTo>
                  <a:pt x="408" y="302"/>
                </a:moveTo>
                <a:cubicBezTo>
                  <a:pt x="408" y="370"/>
                  <a:pt x="352" y="426"/>
                  <a:pt x="283" y="426"/>
                </a:cubicBezTo>
                <a:cubicBezTo>
                  <a:pt x="215" y="426"/>
                  <a:pt x="159" y="370"/>
                  <a:pt x="159" y="302"/>
                </a:cubicBezTo>
                <a:cubicBezTo>
                  <a:pt x="159" y="233"/>
                  <a:pt x="215" y="177"/>
                  <a:pt x="283" y="177"/>
                </a:cubicBezTo>
                <a:cubicBezTo>
                  <a:pt x="352" y="177"/>
                  <a:pt x="408" y="233"/>
                  <a:pt x="408" y="302"/>
                </a:cubicBezTo>
                <a:close/>
                <a:moveTo>
                  <a:pt x="424" y="576"/>
                </a:moveTo>
                <a:cubicBezTo>
                  <a:pt x="424" y="576"/>
                  <a:pt x="423" y="576"/>
                  <a:pt x="422" y="576"/>
                </a:cubicBezTo>
                <a:cubicBezTo>
                  <a:pt x="411" y="576"/>
                  <a:pt x="400" y="574"/>
                  <a:pt x="389" y="570"/>
                </a:cubicBezTo>
                <a:lnTo>
                  <a:pt x="368" y="563"/>
                </a:lnTo>
                <a:lnTo>
                  <a:pt x="355" y="581"/>
                </a:lnTo>
                <a:cubicBezTo>
                  <a:pt x="344" y="595"/>
                  <a:pt x="331" y="606"/>
                  <a:pt x="316" y="613"/>
                </a:cubicBezTo>
                <a:lnTo>
                  <a:pt x="326" y="785"/>
                </a:lnTo>
                <a:cubicBezTo>
                  <a:pt x="327" y="799"/>
                  <a:pt x="334" y="801"/>
                  <a:pt x="341" y="789"/>
                </a:cubicBezTo>
                <a:lnTo>
                  <a:pt x="376" y="733"/>
                </a:lnTo>
                <a:cubicBezTo>
                  <a:pt x="383" y="721"/>
                  <a:pt x="397" y="719"/>
                  <a:pt x="406" y="729"/>
                </a:cubicBezTo>
                <a:lnTo>
                  <a:pt x="478" y="803"/>
                </a:lnTo>
                <a:cubicBezTo>
                  <a:pt x="487" y="813"/>
                  <a:pt x="492" y="810"/>
                  <a:pt x="489" y="797"/>
                </a:cubicBezTo>
                <a:cubicBezTo>
                  <a:pt x="489" y="797"/>
                  <a:pt x="444" y="643"/>
                  <a:pt x="424" y="576"/>
                </a:cubicBezTo>
                <a:close/>
                <a:moveTo>
                  <a:pt x="281" y="620"/>
                </a:moveTo>
                <a:cubicBezTo>
                  <a:pt x="251" y="620"/>
                  <a:pt x="224" y="605"/>
                  <a:pt x="206" y="579"/>
                </a:cubicBezTo>
                <a:lnTo>
                  <a:pt x="193" y="560"/>
                </a:lnTo>
                <a:lnTo>
                  <a:pt x="172" y="567"/>
                </a:lnTo>
                <a:cubicBezTo>
                  <a:pt x="162" y="570"/>
                  <a:pt x="152" y="572"/>
                  <a:pt x="142" y="572"/>
                </a:cubicBezTo>
                <a:cubicBezTo>
                  <a:pt x="138" y="572"/>
                  <a:pt x="133" y="572"/>
                  <a:pt x="129" y="571"/>
                </a:cubicBezTo>
                <a:cubicBezTo>
                  <a:pt x="111" y="638"/>
                  <a:pt x="70" y="791"/>
                  <a:pt x="69" y="795"/>
                </a:cubicBezTo>
                <a:cubicBezTo>
                  <a:pt x="66" y="809"/>
                  <a:pt x="75" y="832"/>
                  <a:pt x="99" y="817"/>
                </a:cubicBezTo>
                <a:cubicBezTo>
                  <a:pt x="103" y="815"/>
                  <a:pt x="175" y="755"/>
                  <a:pt x="175" y="755"/>
                </a:cubicBezTo>
                <a:cubicBezTo>
                  <a:pt x="186" y="746"/>
                  <a:pt x="195" y="745"/>
                  <a:pt x="207" y="756"/>
                </a:cubicBezTo>
                <a:lnTo>
                  <a:pt x="263" y="806"/>
                </a:lnTo>
                <a:cubicBezTo>
                  <a:pt x="273" y="815"/>
                  <a:pt x="289" y="810"/>
                  <a:pt x="288" y="796"/>
                </a:cubicBezTo>
                <a:lnTo>
                  <a:pt x="283" y="620"/>
                </a:lnTo>
                <a:cubicBezTo>
                  <a:pt x="282" y="620"/>
                  <a:pt x="282" y="620"/>
                  <a:pt x="281" y="620"/>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6" name="Freeform 15"/>
          <p:cNvSpPr>
            <a:spLocks noEditPoints="1"/>
          </p:cNvSpPr>
          <p:nvPr/>
        </p:nvSpPr>
        <p:spPr bwMode="auto">
          <a:xfrm>
            <a:off x="4212883" y="3161495"/>
            <a:ext cx="411163" cy="412750"/>
          </a:xfrm>
          <a:custGeom>
            <a:avLst/>
            <a:gdLst>
              <a:gd name="T0" fmla="*/ 246 w 672"/>
              <a:gd name="T1" fmla="*/ 46 h 672"/>
              <a:gd name="T2" fmla="*/ 104 w 672"/>
              <a:gd name="T3" fmla="*/ 104 h 672"/>
              <a:gd name="T4" fmla="*/ 46 w 672"/>
              <a:gd name="T5" fmla="*/ 246 h 672"/>
              <a:gd name="T6" fmla="*/ 104 w 672"/>
              <a:gd name="T7" fmla="*/ 387 h 672"/>
              <a:gd name="T8" fmla="*/ 246 w 672"/>
              <a:gd name="T9" fmla="*/ 445 h 672"/>
              <a:gd name="T10" fmla="*/ 387 w 672"/>
              <a:gd name="T11" fmla="*/ 387 h 672"/>
              <a:gd name="T12" fmla="*/ 387 w 672"/>
              <a:gd name="T13" fmla="*/ 104 h 672"/>
              <a:gd name="T14" fmla="*/ 246 w 672"/>
              <a:gd name="T15" fmla="*/ 46 h 672"/>
              <a:gd name="T16" fmla="*/ 246 w 672"/>
              <a:gd name="T17" fmla="*/ 491 h 672"/>
              <a:gd name="T18" fmla="*/ 72 w 672"/>
              <a:gd name="T19" fmla="*/ 419 h 672"/>
              <a:gd name="T20" fmla="*/ 0 w 672"/>
              <a:gd name="T21" fmla="*/ 246 h 672"/>
              <a:gd name="T22" fmla="*/ 72 w 672"/>
              <a:gd name="T23" fmla="*/ 72 h 672"/>
              <a:gd name="T24" fmla="*/ 246 w 672"/>
              <a:gd name="T25" fmla="*/ 0 h 672"/>
              <a:gd name="T26" fmla="*/ 419 w 672"/>
              <a:gd name="T27" fmla="*/ 72 h 672"/>
              <a:gd name="T28" fmla="*/ 419 w 672"/>
              <a:gd name="T29" fmla="*/ 419 h 672"/>
              <a:gd name="T30" fmla="*/ 246 w 672"/>
              <a:gd name="T31" fmla="*/ 491 h 672"/>
              <a:gd name="T32" fmla="*/ 459 w 672"/>
              <a:gd name="T33" fmla="*/ 388 h 672"/>
              <a:gd name="T34" fmla="*/ 459 w 672"/>
              <a:gd name="T35" fmla="*/ 419 h 672"/>
              <a:gd name="T36" fmla="*/ 419 w 672"/>
              <a:gd name="T37" fmla="*/ 458 h 672"/>
              <a:gd name="T38" fmla="*/ 388 w 672"/>
              <a:gd name="T39" fmla="*/ 458 h 672"/>
              <a:gd name="T40" fmla="*/ 387 w 672"/>
              <a:gd name="T41" fmla="*/ 457 h 672"/>
              <a:gd name="T42" fmla="*/ 387 w 672"/>
              <a:gd name="T43" fmla="*/ 426 h 672"/>
              <a:gd name="T44" fmla="*/ 426 w 672"/>
              <a:gd name="T45" fmla="*/ 387 h 672"/>
              <a:gd name="T46" fmla="*/ 457 w 672"/>
              <a:gd name="T47" fmla="*/ 387 h 672"/>
              <a:gd name="T48" fmla="*/ 459 w 672"/>
              <a:gd name="T49" fmla="*/ 388 h 672"/>
              <a:gd name="T50" fmla="*/ 509 w 672"/>
              <a:gd name="T51" fmla="*/ 454 h 672"/>
              <a:gd name="T52" fmla="*/ 509 w 672"/>
              <a:gd name="T53" fmla="*/ 509 h 672"/>
              <a:gd name="T54" fmla="*/ 454 w 672"/>
              <a:gd name="T55" fmla="*/ 509 h 672"/>
              <a:gd name="T56" fmla="*/ 454 w 672"/>
              <a:gd name="T57" fmla="*/ 454 h 672"/>
              <a:gd name="T58" fmla="*/ 509 w 672"/>
              <a:gd name="T59" fmla="*/ 454 h 672"/>
              <a:gd name="T60" fmla="*/ 664 w 672"/>
              <a:gd name="T61" fmla="*/ 601 h 672"/>
              <a:gd name="T62" fmla="*/ 663 w 672"/>
              <a:gd name="T63" fmla="*/ 631 h 672"/>
              <a:gd name="T64" fmla="*/ 631 w 672"/>
              <a:gd name="T65" fmla="*/ 663 h 672"/>
              <a:gd name="T66" fmla="*/ 601 w 672"/>
              <a:gd name="T67" fmla="*/ 664 h 672"/>
              <a:gd name="T68" fmla="*/ 508 w 672"/>
              <a:gd name="T69" fmla="*/ 570 h 672"/>
              <a:gd name="T70" fmla="*/ 509 w 672"/>
              <a:gd name="T71" fmla="*/ 540 h 672"/>
              <a:gd name="T72" fmla="*/ 541 w 672"/>
              <a:gd name="T73" fmla="*/ 509 h 672"/>
              <a:gd name="T74" fmla="*/ 570 w 672"/>
              <a:gd name="T75" fmla="*/ 508 h 672"/>
              <a:gd name="T76" fmla="*/ 664 w 672"/>
              <a:gd name="T77" fmla="*/ 601 h 672"/>
              <a:gd name="T78" fmla="*/ 246 w 672"/>
              <a:gd name="T79" fmla="*/ 98 h 672"/>
              <a:gd name="T80" fmla="*/ 142 w 672"/>
              <a:gd name="T81" fmla="*/ 141 h 672"/>
              <a:gd name="T82" fmla="*/ 98 w 672"/>
              <a:gd name="T83" fmla="*/ 245 h 672"/>
              <a:gd name="T84" fmla="*/ 142 w 672"/>
              <a:gd name="T85" fmla="*/ 350 h 672"/>
              <a:gd name="T86" fmla="*/ 246 w 672"/>
              <a:gd name="T87" fmla="*/ 393 h 672"/>
              <a:gd name="T88" fmla="*/ 350 w 672"/>
              <a:gd name="T89" fmla="*/ 350 h 672"/>
              <a:gd name="T90" fmla="*/ 350 w 672"/>
              <a:gd name="T91" fmla="*/ 141 h 672"/>
              <a:gd name="T92" fmla="*/ 246 w 672"/>
              <a:gd name="T93" fmla="*/ 98 h 672"/>
              <a:gd name="T94" fmla="*/ 246 w 672"/>
              <a:gd name="T95" fmla="*/ 423 h 672"/>
              <a:gd name="T96" fmla="*/ 120 w 672"/>
              <a:gd name="T97" fmla="*/ 371 h 672"/>
              <a:gd name="T98" fmla="*/ 68 w 672"/>
              <a:gd name="T99" fmla="*/ 245 h 672"/>
              <a:gd name="T100" fmla="*/ 120 w 672"/>
              <a:gd name="T101" fmla="*/ 120 h 672"/>
              <a:gd name="T102" fmla="*/ 246 w 672"/>
              <a:gd name="T103" fmla="*/ 68 h 672"/>
              <a:gd name="T104" fmla="*/ 371 w 672"/>
              <a:gd name="T105" fmla="*/ 120 h 672"/>
              <a:gd name="T106" fmla="*/ 371 w 672"/>
              <a:gd name="T107" fmla="*/ 371 h 672"/>
              <a:gd name="T108" fmla="*/ 246 w 672"/>
              <a:gd name="T109" fmla="*/ 42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2" h="672">
                <a:moveTo>
                  <a:pt x="246" y="46"/>
                </a:moveTo>
                <a:cubicBezTo>
                  <a:pt x="192" y="46"/>
                  <a:pt x="142" y="67"/>
                  <a:pt x="104" y="104"/>
                </a:cubicBezTo>
                <a:cubicBezTo>
                  <a:pt x="67" y="142"/>
                  <a:pt x="46" y="192"/>
                  <a:pt x="46" y="246"/>
                </a:cubicBezTo>
                <a:cubicBezTo>
                  <a:pt x="46" y="299"/>
                  <a:pt x="67" y="349"/>
                  <a:pt x="104" y="387"/>
                </a:cubicBezTo>
                <a:cubicBezTo>
                  <a:pt x="142" y="424"/>
                  <a:pt x="192" y="445"/>
                  <a:pt x="246" y="445"/>
                </a:cubicBezTo>
                <a:cubicBezTo>
                  <a:pt x="299" y="445"/>
                  <a:pt x="349" y="424"/>
                  <a:pt x="387" y="387"/>
                </a:cubicBezTo>
                <a:cubicBezTo>
                  <a:pt x="465" y="309"/>
                  <a:pt x="465" y="182"/>
                  <a:pt x="387" y="104"/>
                </a:cubicBezTo>
                <a:cubicBezTo>
                  <a:pt x="349" y="67"/>
                  <a:pt x="299" y="46"/>
                  <a:pt x="246" y="46"/>
                </a:cubicBezTo>
                <a:close/>
                <a:moveTo>
                  <a:pt x="246" y="491"/>
                </a:moveTo>
                <a:cubicBezTo>
                  <a:pt x="180" y="491"/>
                  <a:pt x="119" y="465"/>
                  <a:pt x="72" y="419"/>
                </a:cubicBezTo>
                <a:cubicBezTo>
                  <a:pt x="26" y="373"/>
                  <a:pt x="0" y="311"/>
                  <a:pt x="0" y="246"/>
                </a:cubicBezTo>
                <a:cubicBezTo>
                  <a:pt x="0" y="180"/>
                  <a:pt x="26" y="118"/>
                  <a:pt x="72" y="72"/>
                </a:cubicBezTo>
                <a:cubicBezTo>
                  <a:pt x="119" y="26"/>
                  <a:pt x="180" y="0"/>
                  <a:pt x="246" y="0"/>
                </a:cubicBezTo>
                <a:cubicBezTo>
                  <a:pt x="311" y="0"/>
                  <a:pt x="373" y="26"/>
                  <a:pt x="419" y="72"/>
                </a:cubicBezTo>
                <a:cubicBezTo>
                  <a:pt x="515" y="168"/>
                  <a:pt x="515" y="323"/>
                  <a:pt x="419" y="419"/>
                </a:cubicBezTo>
                <a:cubicBezTo>
                  <a:pt x="373" y="465"/>
                  <a:pt x="311" y="491"/>
                  <a:pt x="246" y="491"/>
                </a:cubicBezTo>
                <a:close/>
                <a:moveTo>
                  <a:pt x="459" y="388"/>
                </a:moveTo>
                <a:cubicBezTo>
                  <a:pt x="467" y="397"/>
                  <a:pt x="467" y="411"/>
                  <a:pt x="459" y="419"/>
                </a:cubicBezTo>
                <a:lnTo>
                  <a:pt x="419" y="458"/>
                </a:lnTo>
                <a:cubicBezTo>
                  <a:pt x="411" y="467"/>
                  <a:pt x="397" y="467"/>
                  <a:pt x="388" y="458"/>
                </a:cubicBezTo>
                <a:lnTo>
                  <a:pt x="387" y="457"/>
                </a:lnTo>
                <a:cubicBezTo>
                  <a:pt x="378" y="448"/>
                  <a:pt x="378" y="434"/>
                  <a:pt x="387" y="426"/>
                </a:cubicBezTo>
                <a:lnTo>
                  <a:pt x="426" y="387"/>
                </a:lnTo>
                <a:cubicBezTo>
                  <a:pt x="434" y="378"/>
                  <a:pt x="448" y="378"/>
                  <a:pt x="457" y="387"/>
                </a:cubicBezTo>
                <a:lnTo>
                  <a:pt x="459" y="388"/>
                </a:lnTo>
                <a:close/>
                <a:moveTo>
                  <a:pt x="509" y="454"/>
                </a:moveTo>
                <a:cubicBezTo>
                  <a:pt x="524" y="469"/>
                  <a:pt x="524" y="494"/>
                  <a:pt x="509" y="509"/>
                </a:cubicBezTo>
                <a:cubicBezTo>
                  <a:pt x="494" y="524"/>
                  <a:pt x="470" y="524"/>
                  <a:pt x="454" y="509"/>
                </a:cubicBezTo>
                <a:cubicBezTo>
                  <a:pt x="439" y="494"/>
                  <a:pt x="439" y="469"/>
                  <a:pt x="454" y="454"/>
                </a:cubicBezTo>
                <a:cubicBezTo>
                  <a:pt x="470" y="439"/>
                  <a:pt x="494" y="439"/>
                  <a:pt x="509" y="454"/>
                </a:cubicBezTo>
                <a:close/>
                <a:moveTo>
                  <a:pt x="664" y="601"/>
                </a:moveTo>
                <a:cubicBezTo>
                  <a:pt x="672" y="609"/>
                  <a:pt x="671" y="623"/>
                  <a:pt x="663" y="631"/>
                </a:cubicBezTo>
                <a:lnTo>
                  <a:pt x="631" y="663"/>
                </a:lnTo>
                <a:cubicBezTo>
                  <a:pt x="623" y="671"/>
                  <a:pt x="609" y="672"/>
                  <a:pt x="601" y="664"/>
                </a:cubicBezTo>
                <a:lnTo>
                  <a:pt x="508" y="570"/>
                </a:lnTo>
                <a:cubicBezTo>
                  <a:pt x="500" y="562"/>
                  <a:pt x="500" y="549"/>
                  <a:pt x="509" y="540"/>
                </a:cubicBezTo>
                <a:lnTo>
                  <a:pt x="541" y="509"/>
                </a:lnTo>
                <a:cubicBezTo>
                  <a:pt x="549" y="500"/>
                  <a:pt x="562" y="500"/>
                  <a:pt x="570" y="508"/>
                </a:cubicBezTo>
                <a:lnTo>
                  <a:pt x="664" y="601"/>
                </a:lnTo>
                <a:close/>
                <a:moveTo>
                  <a:pt x="246" y="98"/>
                </a:moveTo>
                <a:cubicBezTo>
                  <a:pt x="206" y="98"/>
                  <a:pt x="169" y="114"/>
                  <a:pt x="142" y="141"/>
                </a:cubicBezTo>
                <a:cubicBezTo>
                  <a:pt x="114" y="169"/>
                  <a:pt x="98" y="206"/>
                  <a:pt x="98" y="245"/>
                </a:cubicBezTo>
                <a:cubicBezTo>
                  <a:pt x="98" y="285"/>
                  <a:pt x="114" y="322"/>
                  <a:pt x="142" y="350"/>
                </a:cubicBezTo>
                <a:cubicBezTo>
                  <a:pt x="169" y="377"/>
                  <a:pt x="206" y="393"/>
                  <a:pt x="246" y="393"/>
                </a:cubicBezTo>
                <a:cubicBezTo>
                  <a:pt x="285" y="393"/>
                  <a:pt x="322" y="377"/>
                  <a:pt x="350" y="350"/>
                </a:cubicBezTo>
                <a:cubicBezTo>
                  <a:pt x="407" y="292"/>
                  <a:pt x="407" y="199"/>
                  <a:pt x="350" y="141"/>
                </a:cubicBezTo>
                <a:cubicBezTo>
                  <a:pt x="322" y="114"/>
                  <a:pt x="285" y="98"/>
                  <a:pt x="246" y="98"/>
                </a:cubicBezTo>
                <a:close/>
                <a:moveTo>
                  <a:pt x="246" y="423"/>
                </a:moveTo>
                <a:cubicBezTo>
                  <a:pt x="198" y="423"/>
                  <a:pt x="154" y="405"/>
                  <a:pt x="120" y="371"/>
                </a:cubicBezTo>
                <a:cubicBezTo>
                  <a:pt x="86" y="338"/>
                  <a:pt x="68" y="293"/>
                  <a:pt x="68" y="245"/>
                </a:cubicBezTo>
                <a:cubicBezTo>
                  <a:pt x="68" y="198"/>
                  <a:pt x="86" y="153"/>
                  <a:pt x="120" y="120"/>
                </a:cubicBezTo>
                <a:cubicBezTo>
                  <a:pt x="154" y="86"/>
                  <a:pt x="198" y="68"/>
                  <a:pt x="246" y="68"/>
                </a:cubicBezTo>
                <a:cubicBezTo>
                  <a:pt x="293" y="68"/>
                  <a:pt x="338" y="86"/>
                  <a:pt x="371" y="120"/>
                </a:cubicBezTo>
                <a:cubicBezTo>
                  <a:pt x="440" y="189"/>
                  <a:pt x="440" y="302"/>
                  <a:pt x="371" y="371"/>
                </a:cubicBezTo>
                <a:cubicBezTo>
                  <a:pt x="338" y="405"/>
                  <a:pt x="293" y="423"/>
                  <a:pt x="246" y="423"/>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7" name="Freeform 16"/>
          <p:cNvSpPr>
            <a:spLocks noEditPoints="1"/>
          </p:cNvSpPr>
          <p:nvPr/>
        </p:nvSpPr>
        <p:spPr bwMode="auto">
          <a:xfrm>
            <a:off x="5036292" y="3083708"/>
            <a:ext cx="390525" cy="531813"/>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 name="Freeform 17"/>
          <p:cNvSpPr>
            <a:spLocks noEditPoints="1"/>
          </p:cNvSpPr>
          <p:nvPr/>
        </p:nvSpPr>
        <p:spPr bwMode="auto">
          <a:xfrm>
            <a:off x="6045501" y="3364695"/>
            <a:ext cx="177800" cy="174625"/>
          </a:xfrm>
          <a:custGeom>
            <a:avLst/>
            <a:gdLst>
              <a:gd name="T0" fmla="*/ 198 w 289"/>
              <a:gd name="T1" fmla="*/ 156 h 283"/>
              <a:gd name="T2" fmla="*/ 233 w 289"/>
              <a:gd name="T3" fmla="*/ 191 h 283"/>
              <a:gd name="T4" fmla="*/ 198 w 289"/>
              <a:gd name="T5" fmla="*/ 226 h 283"/>
              <a:gd name="T6" fmla="*/ 163 w 289"/>
              <a:gd name="T7" fmla="*/ 191 h 283"/>
              <a:gd name="T8" fmla="*/ 198 w 289"/>
              <a:gd name="T9" fmla="*/ 156 h 283"/>
              <a:gd name="T10" fmla="*/ 64 w 289"/>
              <a:gd name="T11" fmla="*/ 3 h 283"/>
              <a:gd name="T12" fmla="*/ 73 w 289"/>
              <a:gd name="T13" fmla="*/ 21 h 283"/>
              <a:gd name="T14" fmla="*/ 54 w 289"/>
              <a:gd name="T15" fmla="*/ 40 h 283"/>
              <a:gd name="T16" fmla="*/ 36 w 289"/>
              <a:gd name="T17" fmla="*/ 57 h 283"/>
              <a:gd name="T18" fmla="*/ 0 w 289"/>
              <a:gd name="T19" fmla="*/ 80 h 283"/>
              <a:gd name="T20" fmla="*/ 119 w 289"/>
              <a:gd name="T21" fmla="*/ 199 h 283"/>
              <a:gd name="T22" fmla="*/ 176 w 289"/>
              <a:gd name="T23" fmla="*/ 275 h 283"/>
              <a:gd name="T24" fmla="*/ 206 w 289"/>
              <a:gd name="T25" fmla="*/ 283 h 283"/>
              <a:gd name="T26" fmla="*/ 289 w 289"/>
              <a:gd name="T27" fmla="*/ 199 h 283"/>
              <a:gd name="T28" fmla="*/ 281 w 289"/>
              <a:gd name="T29" fmla="*/ 169 h 283"/>
              <a:gd name="T30" fmla="*/ 206 w 289"/>
              <a:gd name="T31" fmla="*/ 113 h 283"/>
              <a:gd name="T32" fmla="*/ 93 w 289"/>
              <a:gd name="T33" fmla="*/ 0 h 283"/>
              <a:gd name="T34" fmla="*/ 82 w 289"/>
              <a:gd name="T35" fmla="*/ 12 h 283"/>
              <a:gd name="T36" fmla="*/ 64 w 289"/>
              <a:gd name="T37" fmla="*/ 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9" h="283">
                <a:moveTo>
                  <a:pt x="198" y="156"/>
                </a:moveTo>
                <a:cubicBezTo>
                  <a:pt x="217" y="156"/>
                  <a:pt x="233" y="171"/>
                  <a:pt x="233" y="191"/>
                </a:cubicBezTo>
                <a:cubicBezTo>
                  <a:pt x="233" y="210"/>
                  <a:pt x="217" y="226"/>
                  <a:pt x="198" y="226"/>
                </a:cubicBezTo>
                <a:cubicBezTo>
                  <a:pt x="178" y="226"/>
                  <a:pt x="163" y="210"/>
                  <a:pt x="163" y="191"/>
                </a:cubicBezTo>
                <a:cubicBezTo>
                  <a:pt x="163" y="171"/>
                  <a:pt x="178" y="156"/>
                  <a:pt x="198" y="156"/>
                </a:cubicBezTo>
                <a:close/>
                <a:moveTo>
                  <a:pt x="64" y="3"/>
                </a:moveTo>
                <a:lnTo>
                  <a:pt x="73" y="21"/>
                </a:lnTo>
                <a:lnTo>
                  <a:pt x="54" y="40"/>
                </a:lnTo>
                <a:lnTo>
                  <a:pt x="36" y="57"/>
                </a:lnTo>
                <a:cubicBezTo>
                  <a:pt x="26" y="68"/>
                  <a:pt x="14" y="75"/>
                  <a:pt x="0" y="80"/>
                </a:cubicBezTo>
                <a:lnTo>
                  <a:pt x="119" y="199"/>
                </a:lnTo>
                <a:lnTo>
                  <a:pt x="176" y="275"/>
                </a:lnTo>
                <a:lnTo>
                  <a:pt x="206" y="283"/>
                </a:lnTo>
                <a:lnTo>
                  <a:pt x="289" y="199"/>
                </a:lnTo>
                <a:lnTo>
                  <a:pt x="281" y="169"/>
                </a:lnTo>
                <a:lnTo>
                  <a:pt x="206" y="113"/>
                </a:lnTo>
                <a:lnTo>
                  <a:pt x="93" y="0"/>
                </a:lnTo>
                <a:lnTo>
                  <a:pt x="82" y="12"/>
                </a:lnTo>
                <a:lnTo>
                  <a:pt x="64" y="3"/>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 name="Freeform 18"/>
          <p:cNvSpPr/>
          <p:nvPr/>
        </p:nvSpPr>
        <p:spPr bwMode="auto">
          <a:xfrm>
            <a:off x="5813726" y="3126570"/>
            <a:ext cx="184150" cy="185738"/>
          </a:xfrm>
          <a:custGeom>
            <a:avLst/>
            <a:gdLst>
              <a:gd name="T0" fmla="*/ 244 w 300"/>
              <a:gd name="T1" fmla="*/ 238 h 301"/>
              <a:gd name="T2" fmla="*/ 263 w 300"/>
              <a:gd name="T3" fmla="*/ 219 h 301"/>
              <a:gd name="T4" fmla="*/ 281 w 300"/>
              <a:gd name="T5" fmla="*/ 228 h 301"/>
              <a:gd name="T6" fmla="*/ 272 w 300"/>
              <a:gd name="T7" fmla="*/ 210 h 301"/>
              <a:gd name="T8" fmla="*/ 291 w 300"/>
              <a:gd name="T9" fmla="*/ 191 h 301"/>
              <a:gd name="T10" fmla="*/ 293 w 300"/>
              <a:gd name="T11" fmla="*/ 189 h 301"/>
              <a:gd name="T12" fmla="*/ 300 w 300"/>
              <a:gd name="T13" fmla="*/ 156 h 301"/>
              <a:gd name="T14" fmla="*/ 144 w 300"/>
              <a:gd name="T15" fmla="*/ 0 h 301"/>
              <a:gd name="T16" fmla="*/ 130 w 300"/>
              <a:gd name="T17" fmla="*/ 15 h 301"/>
              <a:gd name="T18" fmla="*/ 188 w 300"/>
              <a:gd name="T19" fmla="*/ 107 h 301"/>
              <a:gd name="T20" fmla="*/ 106 w 300"/>
              <a:gd name="T21" fmla="*/ 189 h 301"/>
              <a:gd name="T22" fmla="*/ 14 w 300"/>
              <a:gd name="T23" fmla="*/ 131 h 301"/>
              <a:gd name="T24" fmla="*/ 0 w 300"/>
              <a:gd name="T25" fmla="*/ 145 h 301"/>
              <a:gd name="T26" fmla="*/ 156 w 300"/>
              <a:gd name="T27" fmla="*/ 301 h 301"/>
              <a:gd name="T28" fmla="*/ 201 w 300"/>
              <a:gd name="T29" fmla="*/ 289 h 301"/>
              <a:gd name="T30" fmla="*/ 204 w 300"/>
              <a:gd name="T31" fmla="*/ 291 h 301"/>
              <a:gd name="T32" fmla="*/ 227 w 300"/>
              <a:gd name="T33" fmla="*/ 255 h 301"/>
              <a:gd name="T34" fmla="*/ 244 w 300"/>
              <a:gd name="T35" fmla="*/ 2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1">
                <a:moveTo>
                  <a:pt x="244" y="238"/>
                </a:moveTo>
                <a:lnTo>
                  <a:pt x="263" y="219"/>
                </a:lnTo>
                <a:lnTo>
                  <a:pt x="281" y="228"/>
                </a:lnTo>
                <a:lnTo>
                  <a:pt x="272" y="210"/>
                </a:lnTo>
                <a:lnTo>
                  <a:pt x="291" y="191"/>
                </a:lnTo>
                <a:lnTo>
                  <a:pt x="293" y="189"/>
                </a:lnTo>
                <a:cubicBezTo>
                  <a:pt x="297" y="178"/>
                  <a:pt x="300" y="167"/>
                  <a:pt x="300" y="156"/>
                </a:cubicBezTo>
                <a:cubicBezTo>
                  <a:pt x="300" y="77"/>
                  <a:pt x="224" y="0"/>
                  <a:pt x="144" y="0"/>
                </a:cubicBezTo>
                <a:cubicBezTo>
                  <a:pt x="144" y="0"/>
                  <a:pt x="135" y="10"/>
                  <a:pt x="130" y="15"/>
                </a:cubicBezTo>
                <a:cubicBezTo>
                  <a:pt x="194" y="78"/>
                  <a:pt x="188" y="68"/>
                  <a:pt x="188" y="107"/>
                </a:cubicBezTo>
                <a:cubicBezTo>
                  <a:pt x="188" y="139"/>
                  <a:pt x="137" y="189"/>
                  <a:pt x="106" y="189"/>
                </a:cubicBezTo>
                <a:cubicBezTo>
                  <a:pt x="66" y="189"/>
                  <a:pt x="79" y="196"/>
                  <a:pt x="14" y="131"/>
                </a:cubicBezTo>
                <a:cubicBezTo>
                  <a:pt x="9" y="136"/>
                  <a:pt x="0" y="145"/>
                  <a:pt x="0" y="145"/>
                </a:cubicBezTo>
                <a:cubicBezTo>
                  <a:pt x="0" y="225"/>
                  <a:pt x="76" y="301"/>
                  <a:pt x="156" y="301"/>
                </a:cubicBezTo>
                <a:cubicBezTo>
                  <a:pt x="170" y="301"/>
                  <a:pt x="185" y="296"/>
                  <a:pt x="201" y="289"/>
                </a:cubicBezTo>
                <a:lnTo>
                  <a:pt x="204" y="291"/>
                </a:lnTo>
                <a:cubicBezTo>
                  <a:pt x="208" y="278"/>
                  <a:pt x="216" y="266"/>
                  <a:pt x="227" y="255"/>
                </a:cubicBezTo>
                <a:lnTo>
                  <a:pt x="244" y="238"/>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 name="Freeform 19"/>
          <p:cNvSpPr/>
          <p:nvPr/>
        </p:nvSpPr>
        <p:spPr bwMode="auto">
          <a:xfrm>
            <a:off x="5813726" y="3126570"/>
            <a:ext cx="414338" cy="412750"/>
          </a:xfrm>
          <a:custGeom>
            <a:avLst/>
            <a:gdLst>
              <a:gd name="T0" fmla="*/ 654 w 678"/>
              <a:gd name="T1" fmla="*/ 65 h 670"/>
              <a:gd name="T2" fmla="*/ 607 w 678"/>
              <a:gd name="T3" fmla="*/ 18 h 670"/>
              <a:gd name="T4" fmla="*/ 562 w 678"/>
              <a:gd name="T5" fmla="*/ 0 h 670"/>
              <a:gd name="T6" fmla="*/ 518 w 678"/>
              <a:gd name="T7" fmla="*/ 18 h 670"/>
              <a:gd name="T8" fmla="*/ 319 w 678"/>
              <a:gd name="T9" fmla="*/ 217 h 670"/>
              <a:gd name="T10" fmla="*/ 311 w 678"/>
              <a:gd name="T11" fmla="*/ 256 h 670"/>
              <a:gd name="T12" fmla="*/ 284 w 678"/>
              <a:gd name="T13" fmla="*/ 267 h 670"/>
              <a:gd name="T14" fmla="*/ 271 w 678"/>
              <a:gd name="T15" fmla="*/ 264 h 670"/>
              <a:gd name="T16" fmla="*/ 254 w 678"/>
              <a:gd name="T17" fmla="*/ 282 h 670"/>
              <a:gd name="T18" fmla="*/ 254 w 678"/>
              <a:gd name="T19" fmla="*/ 371 h 670"/>
              <a:gd name="T20" fmla="*/ 257 w 678"/>
              <a:gd name="T21" fmla="*/ 374 h 670"/>
              <a:gd name="T22" fmla="*/ 102 w 678"/>
              <a:gd name="T23" fmla="*/ 530 h 670"/>
              <a:gd name="T24" fmla="*/ 61 w 678"/>
              <a:gd name="T25" fmla="*/ 545 h 670"/>
              <a:gd name="T26" fmla="*/ 0 w 678"/>
              <a:gd name="T27" fmla="*/ 632 h 670"/>
              <a:gd name="T28" fmla="*/ 39 w 678"/>
              <a:gd name="T29" fmla="*/ 670 h 670"/>
              <a:gd name="T30" fmla="*/ 125 w 678"/>
              <a:gd name="T31" fmla="*/ 610 h 670"/>
              <a:gd name="T32" fmla="*/ 141 w 678"/>
              <a:gd name="T33" fmla="*/ 568 h 670"/>
              <a:gd name="T34" fmla="*/ 296 w 678"/>
              <a:gd name="T35" fmla="*/ 413 h 670"/>
              <a:gd name="T36" fmla="*/ 301 w 678"/>
              <a:gd name="T37" fmla="*/ 418 h 670"/>
              <a:gd name="T38" fmla="*/ 345 w 678"/>
              <a:gd name="T39" fmla="*/ 436 h 670"/>
              <a:gd name="T40" fmla="*/ 390 w 678"/>
              <a:gd name="T41" fmla="*/ 418 h 670"/>
              <a:gd name="T42" fmla="*/ 408 w 678"/>
              <a:gd name="T43" fmla="*/ 400 h 670"/>
              <a:gd name="T44" fmla="*/ 416 w 678"/>
              <a:gd name="T45" fmla="*/ 361 h 670"/>
              <a:gd name="T46" fmla="*/ 442 w 678"/>
              <a:gd name="T47" fmla="*/ 351 h 670"/>
              <a:gd name="T48" fmla="*/ 455 w 678"/>
              <a:gd name="T49" fmla="*/ 353 h 670"/>
              <a:gd name="T50" fmla="*/ 654 w 678"/>
              <a:gd name="T51" fmla="*/ 154 h 670"/>
              <a:gd name="T52" fmla="*/ 654 w 678"/>
              <a:gd name="T53" fmla="*/ 6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8" h="670">
                <a:moveTo>
                  <a:pt x="654" y="65"/>
                </a:moveTo>
                <a:lnTo>
                  <a:pt x="607" y="18"/>
                </a:lnTo>
                <a:cubicBezTo>
                  <a:pt x="595" y="6"/>
                  <a:pt x="579" y="0"/>
                  <a:pt x="562" y="0"/>
                </a:cubicBezTo>
                <a:cubicBezTo>
                  <a:pt x="546" y="0"/>
                  <a:pt x="530" y="6"/>
                  <a:pt x="518" y="18"/>
                </a:cubicBezTo>
                <a:lnTo>
                  <a:pt x="319" y="217"/>
                </a:lnTo>
                <a:cubicBezTo>
                  <a:pt x="325" y="229"/>
                  <a:pt x="320" y="247"/>
                  <a:pt x="311" y="256"/>
                </a:cubicBezTo>
                <a:cubicBezTo>
                  <a:pt x="304" y="263"/>
                  <a:pt x="294" y="267"/>
                  <a:pt x="284" y="267"/>
                </a:cubicBezTo>
                <a:cubicBezTo>
                  <a:pt x="279" y="267"/>
                  <a:pt x="275" y="266"/>
                  <a:pt x="271" y="264"/>
                </a:cubicBezTo>
                <a:lnTo>
                  <a:pt x="254" y="282"/>
                </a:lnTo>
                <a:cubicBezTo>
                  <a:pt x="229" y="306"/>
                  <a:pt x="229" y="347"/>
                  <a:pt x="254" y="371"/>
                </a:cubicBezTo>
                <a:lnTo>
                  <a:pt x="257" y="374"/>
                </a:lnTo>
                <a:lnTo>
                  <a:pt x="102" y="530"/>
                </a:lnTo>
                <a:lnTo>
                  <a:pt x="61" y="545"/>
                </a:lnTo>
                <a:lnTo>
                  <a:pt x="0" y="632"/>
                </a:lnTo>
                <a:lnTo>
                  <a:pt x="39" y="670"/>
                </a:lnTo>
                <a:lnTo>
                  <a:pt x="125" y="610"/>
                </a:lnTo>
                <a:lnTo>
                  <a:pt x="141" y="568"/>
                </a:lnTo>
                <a:lnTo>
                  <a:pt x="296" y="413"/>
                </a:lnTo>
                <a:lnTo>
                  <a:pt x="301" y="418"/>
                </a:lnTo>
                <a:cubicBezTo>
                  <a:pt x="313" y="430"/>
                  <a:pt x="329" y="436"/>
                  <a:pt x="345" y="436"/>
                </a:cubicBezTo>
                <a:cubicBezTo>
                  <a:pt x="362" y="436"/>
                  <a:pt x="378" y="430"/>
                  <a:pt x="390" y="418"/>
                </a:cubicBezTo>
                <a:lnTo>
                  <a:pt x="408" y="400"/>
                </a:lnTo>
                <a:cubicBezTo>
                  <a:pt x="402" y="388"/>
                  <a:pt x="406" y="371"/>
                  <a:pt x="416" y="361"/>
                </a:cubicBezTo>
                <a:cubicBezTo>
                  <a:pt x="422" y="355"/>
                  <a:pt x="433" y="351"/>
                  <a:pt x="442" y="351"/>
                </a:cubicBezTo>
                <a:cubicBezTo>
                  <a:pt x="447" y="351"/>
                  <a:pt x="451" y="352"/>
                  <a:pt x="455" y="353"/>
                </a:cubicBezTo>
                <a:lnTo>
                  <a:pt x="654" y="154"/>
                </a:lnTo>
                <a:cubicBezTo>
                  <a:pt x="678" y="130"/>
                  <a:pt x="678" y="89"/>
                  <a:pt x="654" y="65"/>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 name="Freeform 20"/>
          <p:cNvSpPr>
            <a:spLocks noEditPoints="1"/>
          </p:cNvSpPr>
          <p:nvPr/>
        </p:nvSpPr>
        <p:spPr bwMode="auto">
          <a:xfrm>
            <a:off x="6682013" y="3117045"/>
            <a:ext cx="477838" cy="479425"/>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2" name="Freeform 21"/>
          <p:cNvSpPr>
            <a:spLocks noEditPoints="1"/>
          </p:cNvSpPr>
          <p:nvPr/>
        </p:nvSpPr>
        <p:spPr bwMode="auto">
          <a:xfrm>
            <a:off x="7572244" y="3097995"/>
            <a:ext cx="471488" cy="503238"/>
          </a:xfrm>
          <a:custGeom>
            <a:avLst/>
            <a:gdLst>
              <a:gd name="T0" fmla="*/ 231 w 769"/>
              <a:gd name="T1" fmla="*/ 125 h 819"/>
              <a:gd name="T2" fmla="*/ 503 w 769"/>
              <a:gd name="T3" fmla="*/ 91 h 819"/>
              <a:gd name="T4" fmla="*/ 406 w 769"/>
              <a:gd name="T5" fmla="*/ 56 h 819"/>
              <a:gd name="T6" fmla="*/ 294 w 769"/>
              <a:gd name="T7" fmla="*/ 56 h 819"/>
              <a:gd name="T8" fmla="*/ 197 w 769"/>
              <a:gd name="T9" fmla="*/ 91 h 819"/>
              <a:gd name="T10" fmla="*/ 633 w 769"/>
              <a:gd name="T11" fmla="*/ 710 h 819"/>
              <a:gd name="T12" fmla="*/ 643 w 769"/>
              <a:gd name="T13" fmla="*/ 685 h 819"/>
              <a:gd name="T14" fmla="*/ 599 w 769"/>
              <a:gd name="T15" fmla="*/ 532 h 819"/>
              <a:gd name="T16" fmla="*/ 570 w 769"/>
              <a:gd name="T17" fmla="*/ 532 h 819"/>
              <a:gd name="T18" fmla="*/ 570 w 769"/>
              <a:gd name="T19" fmla="*/ 650 h 819"/>
              <a:gd name="T20" fmla="*/ 571 w 769"/>
              <a:gd name="T21" fmla="*/ 653 h 819"/>
              <a:gd name="T22" fmla="*/ 573 w 769"/>
              <a:gd name="T23" fmla="*/ 655 h 819"/>
              <a:gd name="T24" fmla="*/ 574 w 769"/>
              <a:gd name="T25" fmla="*/ 657 h 819"/>
              <a:gd name="T26" fmla="*/ 732 w 769"/>
              <a:gd name="T27" fmla="*/ 541 h 819"/>
              <a:gd name="T28" fmla="*/ 584 w 769"/>
              <a:gd name="T29" fmla="*/ 463 h 819"/>
              <a:gd name="T30" fmla="*/ 551 w 769"/>
              <a:gd name="T31" fmla="*/ 816 h 819"/>
              <a:gd name="T32" fmla="*/ 760 w 769"/>
              <a:gd name="T33" fmla="*/ 675 h 819"/>
              <a:gd name="T34" fmla="*/ 732 w 769"/>
              <a:gd name="T35" fmla="*/ 669 h 819"/>
              <a:gd name="T36" fmla="*/ 585 w 769"/>
              <a:gd name="T37" fmla="*/ 792 h 819"/>
              <a:gd name="T38" fmla="*/ 436 w 769"/>
              <a:gd name="T39" fmla="*/ 613 h 819"/>
              <a:gd name="T40" fmla="*/ 613 w 769"/>
              <a:gd name="T41" fmla="*/ 493 h 819"/>
              <a:gd name="T42" fmla="*/ 732 w 769"/>
              <a:gd name="T43" fmla="*/ 669 h 819"/>
              <a:gd name="T44" fmla="*/ 257 w 769"/>
              <a:gd name="T45" fmla="*/ 668 h 819"/>
              <a:gd name="T46" fmla="*/ 439 w 769"/>
              <a:gd name="T47" fmla="*/ 487 h 819"/>
              <a:gd name="T48" fmla="*/ 477 w 769"/>
              <a:gd name="T49" fmla="*/ 458 h 819"/>
              <a:gd name="T50" fmla="*/ 664 w 769"/>
              <a:gd name="T51" fmla="*/ 278 h 819"/>
              <a:gd name="T52" fmla="*/ 671 w 769"/>
              <a:gd name="T53" fmla="*/ 449 h 819"/>
              <a:gd name="T54" fmla="*/ 700 w 769"/>
              <a:gd name="T55" fmla="*/ 458 h 819"/>
              <a:gd name="T56" fmla="*/ 700 w 769"/>
              <a:gd name="T57" fmla="*/ 189 h 819"/>
              <a:gd name="T58" fmla="*/ 36 w 769"/>
              <a:gd name="T59" fmla="*/ 152 h 819"/>
              <a:gd name="T60" fmla="*/ 0 w 769"/>
              <a:gd name="T61" fmla="*/ 285 h 819"/>
              <a:gd name="T62" fmla="*/ 0 w 769"/>
              <a:gd name="T63" fmla="*/ 487 h 819"/>
              <a:gd name="T64" fmla="*/ 0 w 769"/>
              <a:gd name="T65" fmla="*/ 682 h 819"/>
              <a:gd name="T66" fmla="*/ 387 w 769"/>
              <a:gd name="T67" fmla="*/ 718 h 819"/>
              <a:gd name="T68" fmla="*/ 29 w 769"/>
              <a:gd name="T69" fmla="*/ 285 h 819"/>
              <a:gd name="T70" fmla="*/ 36 w 769"/>
              <a:gd name="T71" fmla="*/ 278 h 819"/>
              <a:gd name="T72" fmla="*/ 229 w 769"/>
              <a:gd name="T73" fmla="*/ 458 h 819"/>
              <a:gd name="T74" fmla="*/ 29 w 769"/>
              <a:gd name="T75" fmla="*/ 285 h 819"/>
              <a:gd name="T76" fmla="*/ 229 w 769"/>
              <a:gd name="T77" fmla="*/ 487 h 819"/>
              <a:gd name="T78" fmla="*/ 36 w 769"/>
              <a:gd name="T79" fmla="*/ 668 h 819"/>
              <a:gd name="T80" fmla="*/ 29 w 769"/>
              <a:gd name="T81" fmla="*/ 487 h 819"/>
              <a:gd name="T82" fmla="*/ 257 w 769"/>
              <a:gd name="T83" fmla="*/ 458 h 819"/>
              <a:gd name="T84" fmla="*/ 257 w 769"/>
              <a:gd name="T85" fmla="*/ 278 h 819"/>
              <a:gd name="T86" fmla="*/ 449 w 769"/>
              <a:gd name="T87" fmla="*/ 458 h 819"/>
              <a:gd name="T88" fmla="*/ 463 w 769"/>
              <a:gd name="T89" fmla="*/ 189 h 819"/>
              <a:gd name="T90" fmla="*/ 488 w 769"/>
              <a:gd name="T91" fmla="*/ 213 h 819"/>
              <a:gd name="T92" fmla="*/ 438 w 769"/>
              <a:gd name="T93" fmla="*/ 213 h 819"/>
              <a:gd name="T94" fmla="*/ 243 w 769"/>
              <a:gd name="T95" fmla="*/ 189 h 819"/>
              <a:gd name="T96" fmla="*/ 268 w 769"/>
              <a:gd name="T97" fmla="*/ 213 h 819"/>
              <a:gd name="T98" fmla="*/ 218 w 769"/>
              <a:gd name="T99" fmla="*/ 21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19">
                <a:moveTo>
                  <a:pt x="197" y="91"/>
                </a:moveTo>
                <a:cubicBezTo>
                  <a:pt x="197" y="110"/>
                  <a:pt x="212" y="125"/>
                  <a:pt x="231" y="125"/>
                </a:cubicBezTo>
                <a:lnTo>
                  <a:pt x="469" y="125"/>
                </a:lnTo>
                <a:cubicBezTo>
                  <a:pt x="488" y="125"/>
                  <a:pt x="503" y="110"/>
                  <a:pt x="503" y="91"/>
                </a:cubicBezTo>
                <a:cubicBezTo>
                  <a:pt x="503" y="72"/>
                  <a:pt x="488" y="56"/>
                  <a:pt x="469" y="56"/>
                </a:cubicBezTo>
                <a:lnTo>
                  <a:pt x="406" y="56"/>
                </a:lnTo>
                <a:cubicBezTo>
                  <a:pt x="406" y="25"/>
                  <a:pt x="381" y="0"/>
                  <a:pt x="350" y="0"/>
                </a:cubicBezTo>
                <a:cubicBezTo>
                  <a:pt x="319" y="0"/>
                  <a:pt x="294" y="25"/>
                  <a:pt x="294" y="56"/>
                </a:cubicBezTo>
                <a:lnTo>
                  <a:pt x="231" y="56"/>
                </a:lnTo>
                <a:cubicBezTo>
                  <a:pt x="212" y="56"/>
                  <a:pt x="197" y="72"/>
                  <a:pt x="197" y="91"/>
                </a:cubicBezTo>
                <a:close/>
                <a:moveTo>
                  <a:pt x="622" y="706"/>
                </a:moveTo>
                <a:cubicBezTo>
                  <a:pt x="625" y="708"/>
                  <a:pt x="629" y="710"/>
                  <a:pt x="633" y="710"/>
                </a:cubicBezTo>
                <a:cubicBezTo>
                  <a:pt x="636" y="710"/>
                  <a:pt x="640" y="708"/>
                  <a:pt x="643" y="706"/>
                </a:cubicBezTo>
                <a:cubicBezTo>
                  <a:pt x="648" y="700"/>
                  <a:pt x="648" y="691"/>
                  <a:pt x="643" y="685"/>
                </a:cubicBezTo>
                <a:lnTo>
                  <a:pt x="599" y="641"/>
                </a:lnTo>
                <a:lnTo>
                  <a:pt x="599" y="532"/>
                </a:lnTo>
                <a:cubicBezTo>
                  <a:pt x="599" y="524"/>
                  <a:pt x="592" y="518"/>
                  <a:pt x="584" y="518"/>
                </a:cubicBezTo>
                <a:cubicBezTo>
                  <a:pt x="577" y="518"/>
                  <a:pt x="570" y="524"/>
                  <a:pt x="570" y="532"/>
                </a:cubicBezTo>
                <a:lnTo>
                  <a:pt x="570" y="647"/>
                </a:lnTo>
                <a:cubicBezTo>
                  <a:pt x="570" y="648"/>
                  <a:pt x="570" y="649"/>
                  <a:pt x="570" y="650"/>
                </a:cubicBezTo>
                <a:cubicBezTo>
                  <a:pt x="570" y="650"/>
                  <a:pt x="571" y="651"/>
                  <a:pt x="571" y="651"/>
                </a:cubicBezTo>
                <a:cubicBezTo>
                  <a:pt x="571" y="652"/>
                  <a:pt x="571" y="652"/>
                  <a:pt x="571" y="653"/>
                </a:cubicBezTo>
                <a:cubicBezTo>
                  <a:pt x="571" y="653"/>
                  <a:pt x="572" y="654"/>
                  <a:pt x="572" y="654"/>
                </a:cubicBezTo>
                <a:cubicBezTo>
                  <a:pt x="572" y="654"/>
                  <a:pt x="572" y="655"/>
                  <a:pt x="573" y="655"/>
                </a:cubicBezTo>
                <a:cubicBezTo>
                  <a:pt x="573" y="656"/>
                  <a:pt x="574" y="657"/>
                  <a:pt x="574" y="657"/>
                </a:cubicBezTo>
                <a:cubicBezTo>
                  <a:pt x="574" y="657"/>
                  <a:pt x="574" y="657"/>
                  <a:pt x="574" y="657"/>
                </a:cubicBezTo>
                <a:lnTo>
                  <a:pt x="622" y="706"/>
                </a:lnTo>
                <a:close/>
                <a:moveTo>
                  <a:pt x="732" y="541"/>
                </a:moveTo>
                <a:cubicBezTo>
                  <a:pt x="705" y="502"/>
                  <a:pt x="665" y="475"/>
                  <a:pt x="618" y="466"/>
                </a:cubicBezTo>
                <a:cubicBezTo>
                  <a:pt x="607" y="464"/>
                  <a:pt x="596" y="463"/>
                  <a:pt x="584" y="463"/>
                </a:cubicBezTo>
                <a:cubicBezTo>
                  <a:pt x="499" y="463"/>
                  <a:pt x="425" y="524"/>
                  <a:pt x="409" y="608"/>
                </a:cubicBezTo>
                <a:cubicBezTo>
                  <a:pt x="391" y="704"/>
                  <a:pt x="454" y="798"/>
                  <a:pt x="551" y="816"/>
                </a:cubicBezTo>
                <a:cubicBezTo>
                  <a:pt x="562" y="818"/>
                  <a:pt x="573" y="819"/>
                  <a:pt x="585" y="819"/>
                </a:cubicBezTo>
                <a:cubicBezTo>
                  <a:pt x="670" y="819"/>
                  <a:pt x="744" y="759"/>
                  <a:pt x="760" y="675"/>
                </a:cubicBezTo>
                <a:cubicBezTo>
                  <a:pt x="769" y="628"/>
                  <a:pt x="759" y="580"/>
                  <a:pt x="732" y="541"/>
                </a:cubicBezTo>
                <a:close/>
                <a:moveTo>
                  <a:pt x="732" y="669"/>
                </a:moveTo>
                <a:lnTo>
                  <a:pt x="732" y="669"/>
                </a:lnTo>
                <a:cubicBezTo>
                  <a:pt x="719" y="740"/>
                  <a:pt x="657" y="792"/>
                  <a:pt x="585" y="792"/>
                </a:cubicBezTo>
                <a:cubicBezTo>
                  <a:pt x="575" y="792"/>
                  <a:pt x="566" y="791"/>
                  <a:pt x="556" y="789"/>
                </a:cubicBezTo>
                <a:cubicBezTo>
                  <a:pt x="475" y="774"/>
                  <a:pt x="421" y="694"/>
                  <a:pt x="436" y="613"/>
                </a:cubicBezTo>
                <a:cubicBezTo>
                  <a:pt x="450" y="542"/>
                  <a:pt x="512" y="490"/>
                  <a:pt x="584" y="490"/>
                </a:cubicBezTo>
                <a:cubicBezTo>
                  <a:pt x="594" y="490"/>
                  <a:pt x="603" y="491"/>
                  <a:pt x="613" y="493"/>
                </a:cubicBezTo>
                <a:cubicBezTo>
                  <a:pt x="652" y="501"/>
                  <a:pt x="686" y="523"/>
                  <a:pt x="709" y="557"/>
                </a:cubicBezTo>
                <a:cubicBezTo>
                  <a:pt x="732" y="590"/>
                  <a:pt x="740" y="630"/>
                  <a:pt x="732" y="669"/>
                </a:cubicBezTo>
                <a:close/>
                <a:moveTo>
                  <a:pt x="374" y="668"/>
                </a:moveTo>
                <a:lnTo>
                  <a:pt x="257" y="668"/>
                </a:lnTo>
                <a:lnTo>
                  <a:pt x="257" y="487"/>
                </a:lnTo>
                <a:lnTo>
                  <a:pt x="439" y="487"/>
                </a:lnTo>
                <a:cubicBezTo>
                  <a:pt x="451" y="476"/>
                  <a:pt x="464" y="467"/>
                  <a:pt x="478" y="458"/>
                </a:cubicBezTo>
                <a:lnTo>
                  <a:pt x="477" y="458"/>
                </a:lnTo>
                <a:lnTo>
                  <a:pt x="477" y="278"/>
                </a:lnTo>
                <a:lnTo>
                  <a:pt x="664" y="278"/>
                </a:lnTo>
                <a:cubicBezTo>
                  <a:pt x="668" y="278"/>
                  <a:pt x="671" y="281"/>
                  <a:pt x="671" y="285"/>
                </a:cubicBezTo>
                <a:lnTo>
                  <a:pt x="671" y="449"/>
                </a:lnTo>
                <a:cubicBezTo>
                  <a:pt x="681" y="453"/>
                  <a:pt x="691" y="458"/>
                  <a:pt x="700" y="464"/>
                </a:cubicBezTo>
                <a:lnTo>
                  <a:pt x="700" y="458"/>
                </a:lnTo>
                <a:lnTo>
                  <a:pt x="700" y="285"/>
                </a:lnTo>
                <a:lnTo>
                  <a:pt x="700" y="189"/>
                </a:lnTo>
                <a:cubicBezTo>
                  <a:pt x="700" y="169"/>
                  <a:pt x="684" y="152"/>
                  <a:pt x="664" y="152"/>
                </a:cubicBezTo>
                <a:lnTo>
                  <a:pt x="36" y="152"/>
                </a:lnTo>
                <a:cubicBezTo>
                  <a:pt x="16" y="152"/>
                  <a:pt x="0" y="169"/>
                  <a:pt x="0" y="189"/>
                </a:cubicBezTo>
                <a:lnTo>
                  <a:pt x="0" y="285"/>
                </a:lnTo>
                <a:lnTo>
                  <a:pt x="0" y="458"/>
                </a:lnTo>
                <a:lnTo>
                  <a:pt x="0" y="487"/>
                </a:lnTo>
                <a:lnTo>
                  <a:pt x="0" y="660"/>
                </a:lnTo>
                <a:lnTo>
                  <a:pt x="0" y="682"/>
                </a:lnTo>
                <a:cubicBezTo>
                  <a:pt x="0" y="702"/>
                  <a:pt x="16" y="718"/>
                  <a:pt x="36" y="718"/>
                </a:cubicBezTo>
                <a:lnTo>
                  <a:pt x="387" y="718"/>
                </a:lnTo>
                <a:cubicBezTo>
                  <a:pt x="381" y="702"/>
                  <a:pt x="377" y="685"/>
                  <a:pt x="374" y="668"/>
                </a:cubicBezTo>
                <a:close/>
                <a:moveTo>
                  <a:pt x="29" y="285"/>
                </a:moveTo>
                <a:lnTo>
                  <a:pt x="29" y="285"/>
                </a:lnTo>
                <a:cubicBezTo>
                  <a:pt x="29" y="281"/>
                  <a:pt x="32" y="278"/>
                  <a:pt x="36" y="278"/>
                </a:cubicBezTo>
                <a:lnTo>
                  <a:pt x="229" y="278"/>
                </a:lnTo>
                <a:lnTo>
                  <a:pt x="229" y="458"/>
                </a:lnTo>
                <a:lnTo>
                  <a:pt x="29" y="458"/>
                </a:lnTo>
                <a:lnTo>
                  <a:pt x="29" y="285"/>
                </a:lnTo>
                <a:close/>
                <a:moveTo>
                  <a:pt x="229" y="487"/>
                </a:moveTo>
                <a:lnTo>
                  <a:pt x="229" y="487"/>
                </a:lnTo>
                <a:lnTo>
                  <a:pt x="229" y="668"/>
                </a:lnTo>
                <a:lnTo>
                  <a:pt x="36" y="668"/>
                </a:lnTo>
                <a:cubicBezTo>
                  <a:pt x="32" y="668"/>
                  <a:pt x="29" y="664"/>
                  <a:pt x="29" y="660"/>
                </a:cubicBezTo>
                <a:lnTo>
                  <a:pt x="29" y="487"/>
                </a:lnTo>
                <a:lnTo>
                  <a:pt x="229" y="487"/>
                </a:lnTo>
                <a:close/>
                <a:moveTo>
                  <a:pt x="257" y="458"/>
                </a:moveTo>
                <a:lnTo>
                  <a:pt x="257" y="458"/>
                </a:lnTo>
                <a:lnTo>
                  <a:pt x="257" y="278"/>
                </a:lnTo>
                <a:lnTo>
                  <a:pt x="449" y="278"/>
                </a:lnTo>
                <a:lnTo>
                  <a:pt x="449" y="458"/>
                </a:lnTo>
                <a:lnTo>
                  <a:pt x="257" y="458"/>
                </a:lnTo>
                <a:close/>
                <a:moveTo>
                  <a:pt x="463" y="189"/>
                </a:moveTo>
                <a:lnTo>
                  <a:pt x="463" y="189"/>
                </a:lnTo>
                <a:cubicBezTo>
                  <a:pt x="477" y="189"/>
                  <a:pt x="488" y="200"/>
                  <a:pt x="488" y="213"/>
                </a:cubicBezTo>
                <a:cubicBezTo>
                  <a:pt x="488" y="227"/>
                  <a:pt x="477" y="238"/>
                  <a:pt x="463" y="238"/>
                </a:cubicBezTo>
                <a:cubicBezTo>
                  <a:pt x="449" y="238"/>
                  <a:pt x="438" y="227"/>
                  <a:pt x="438" y="213"/>
                </a:cubicBezTo>
                <a:cubicBezTo>
                  <a:pt x="438" y="200"/>
                  <a:pt x="449" y="189"/>
                  <a:pt x="463" y="189"/>
                </a:cubicBezTo>
                <a:close/>
                <a:moveTo>
                  <a:pt x="243" y="189"/>
                </a:moveTo>
                <a:lnTo>
                  <a:pt x="243" y="189"/>
                </a:lnTo>
                <a:cubicBezTo>
                  <a:pt x="257" y="189"/>
                  <a:pt x="268" y="200"/>
                  <a:pt x="268" y="213"/>
                </a:cubicBezTo>
                <a:cubicBezTo>
                  <a:pt x="268" y="227"/>
                  <a:pt x="257" y="238"/>
                  <a:pt x="243" y="238"/>
                </a:cubicBezTo>
                <a:cubicBezTo>
                  <a:pt x="230" y="238"/>
                  <a:pt x="218" y="227"/>
                  <a:pt x="218" y="213"/>
                </a:cubicBezTo>
                <a:cubicBezTo>
                  <a:pt x="218" y="200"/>
                  <a:pt x="230" y="189"/>
                  <a:pt x="243" y="189"/>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3" name="Freeform 22"/>
          <p:cNvSpPr>
            <a:spLocks noEditPoints="1"/>
          </p:cNvSpPr>
          <p:nvPr/>
        </p:nvSpPr>
        <p:spPr bwMode="auto">
          <a:xfrm>
            <a:off x="8409052" y="3072595"/>
            <a:ext cx="368300" cy="482600"/>
          </a:xfrm>
          <a:custGeom>
            <a:avLst/>
            <a:gdLst>
              <a:gd name="T0" fmla="*/ 404 w 603"/>
              <a:gd name="T1" fmla="*/ 194 h 785"/>
              <a:gd name="T2" fmla="*/ 476 w 603"/>
              <a:gd name="T3" fmla="*/ 205 h 785"/>
              <a:gd name="T4" fmla="*/ 465 w 603"/>
              <a:gd name="T5" fmla="*/ 243 h 785"/>
              <a:gd name="T6" fmla="*/ 465 w 603"/>
              <a:gd name="T7" fmla="*/ 267 h 785"/>
              <a:gd name="T8" fmla="*/ 476 w 603"/>
              <a:gd name="T9" fmla="*/ 304 h 785"/>
              <a:gd name="T10" fmla="*/ 404 w 603"/>
              <a:gd name="T11" fmla="*/ 315 h 785"/>
              <a:gd name="T12" fmla="*/ 485 w 603"/>
              <a:gd name="T13" fmla="*/ 337 h 785"/>
              <a:gd name="T14" fmla="*/ 497 w 603"/>
              <a:gd name="T15" fmla="*/ 254 h 785"/>
              <a:gd name="T16" fmla="*/ 499 w 603"/>
              <a:gd name="T17" fmla="*/ 188 h 785"/>
              <a:gd name="T18" fmla="*/ 206 w 603"/>
              <a:gd name="T19" fmla="*/ 170 h 785"/>
              <a:gd name="T20" fmla="*/ 195 w 603"/>
              <a:gd name="T21" fmla="*/ 194 h 785"/>
              <a:gd name="T22" fmla="*/ 230 w 603"/>
              <a:gd name="T23" fmla="*/ 339 h 785"/>
              <a:gd name="T24" fmla="*/ 206 w 603"/>
              <a:gd name="T25" fmla="*/ 170 h 785"/>
              <a:gd name="T26" fmla="*/ 281 w 603"/>
              <a:gd name="T27" fmla="*/ 170 h 785"/>
              <a:gd name="T28" fmla="*/ 334 w 603"/>
              <a:gd name="T29" fmla="*/ 195 h 785"/>
              <a:gd name="T30" fmla="*/ 341 w 603"/>
              <a:gd name="T31" fmla="*/ 236 h 785"/>
              <a:gd name="T32" fmla="*/ 287 w 603"/>
              <a:gd name="T33" fmla="*/ 243 h 785"/>
              <a:gd name="T34" fmla="*/ 365 w 603"/>
              <a:gd name="T35" fmla="*/ 339 h 785"/>
              <a:gd name="T36" fmla="*/ 293 w 603"/>
              <a:gd name="T37" fmla="*/ 277 h 785"/>
              <a:gd name="T38" fmla="*/ 343 w 603"/>
              <a:gd name="T39" fmla="*/ 267 h 785"/>
              <a:gd name="T40" fmla="*/ 365 w 603"/>
              <a:gd name="T41" fmla="*/ 193 h 785"/>
              <a:gd name="T42" fmla="*/ 537 w 603"/>
              <a:gd name="T43" fmla="*/ 0 h 785"/>
              <a:gd name="T44" fmla="*/ 0 w 603"/>
              <a:gd name="T45" fmla="*/ 67 h 785"/>
              <a:gd name="T46" fmla="*/ 537 w 603"/>
              <a:gd name="T47" fmla="*/ 785 h 785"/>
              <a:gd name="T48" fmla="*/ 537 w 603"/>
              <a:gd name="T49" fmla="*/ 0 h 785"/>
              <a:gd name="T50" fmla="*/ 62 w 603"/>
              <a:gd name="T51" fmla="*/ 695 h 785"/>
              <a:gd name="T52" fmla="*/ 112 w 603"/>
              <a:gd name="T53" fmla="*/ 745 h 785"/>
              <a:gd name="T54" fmla="*/ 62 w 603"/>
              <a:gd name="T55" fmla="*/ 579 h 785"/>
              <a:gd name="T56" fmla="*/ 112 w 603"/>
              <a:gd name="T57" fmla="*/ 629 h 785"/>
              <a:gd name="T58" fmla="*/ 62 w 603"/>
              <a:gd name="T59" fmla="*/ 463 h 785"/>
              <a:gd name="T60" fmla="*/ 112 w 603"/>
              <a:gd name="T61" fmla="*/ 513 h 785"/>
              <a:gd name="T62" fmla="*/ 185 w 603"/>
              <a:gd name="T63" fmla="*/ 695 h 785"/>
              <a:gd name="T64" fmla="*/ 236 w 603"/>
              <a:gd name="T65" fmla="*/ 745 h 785"/>
              <a:gd name="T66" fmla="*/ 185 w 603"/>
              <a:gd name="T67" fmla="*/ 579 h 785"/>
              <a:gd name="T68" fmla="*/ 236 w 603"/>
              <a:gd name="T69" fmla="*/ 629 h 785"/>
              <a:gd name="T70" fmla="*/ 185 w 603"/>
              <a:gd name="T71" fmla="*/ 463 h 785"/>
              <a:gd name="T72" fmla="*/ 236 w 603"/>
              <a:gd name="T73" fmla="*/ 513 h 785"/>
              <a:gd name="T74" fmla="*/ 309 w 603"/>
              <a:gd name="T75" fmla="*/ 695 h 785"/>
              <a:gd name="T76" fmla="*/ 359 w 603"/>
              <a:gd name="T77" fmla="*/ 745 h 785"/>
              <a:gd name="T78" fmla="*/ 309 w 603"/>
              <a:gd name="T79" fmla="*/ 579 h 785"/>
              <a:gd name="T80" fmla="*/ 359 w 603"/>
              <a:gd name="T81" fmla="*/ 629 h 785"/>
              <a:gd name="T82" fmla="*/ 309 w 603"/>
              <a:gd name="T83" fmla="*/ 463 h 785"/>
              <a:gd name="T84" fmla="*/ 359 w 603"/>
              <a:gd name="T85" fmla="*/ 513 h 785"/>
              <a:gd name="T86" fmla="*/ 483 w 603"/>
              <a:gd name="T87" fmla="*/ 745 h 785"/>
              <a:gd name="T88" fmla="*/ 483 w 603"/>
              <a:gd name="T89" fmla="*/ 530 h 785"/>
              <a:gd name="T90" fmla="*/ 483 w 603"/>
              <a:gd name="T91" fmla="*/ 513 h 785"/>
              <a:gd name="T92" fmla="*/ 483 w 603"/>
              <a:gd name="T93" fmla="*/ 413 h 785"/>
              <a:gd name="T94" fmla="*/ 542 w 603"/>
              <a:gd name="T95" fmla="*/ 324 h 785"/>
              <a:gd name="T96" fmla="*/ 112 w 603"/>
              <a:gd name="T97" fmla="*/ 371 h 785"/>
              <a:gd name="T98" fmla="*/ 112 w 603"/>
              <a:gd name="T99" fmla="*/ 76 h 785"/>
              <a:gd name="T100" fmla="*/ 542 w 603"/>
              <a:gd name="T101" fmla="*/ 32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785">
                <a:moveTo>
                  <a:pt x="476" y="170"/>
                </a:moveTo>
                <a:lnTo>
                  <a:pt x="404" y="170"/>
                </a:lnTo>
                <a:lnTo>
                  <a:pt x="404" y="194"/>
                </a:lnTo>
                <a:lnTo>
                  <a:pt x="465" y="194"/>
                </a:lnTo>
                <a:cubicBezTo>
                  <a:pt x="466" y="194"/>
                  <a:pt x="468" y="194"/>
                  <a:pt x="469" y="195"/>
                </a:cubicBezTo>
                <a:cubicBezTo>
                  <a:pt x="474" y="196"/>
                  <a:pt x="476" y="200"/>
                  <a:pt x="476" y="205"/>
                </a:cubicBezTo>
                <a:lnTo>
                  <a:pt x="476" y="232"/>
                </a:lnTo>
                <a:cubicBezTo>
                  <a:pt x="476" y="233"/>
                  <a:pt x="476" y="234"/>
                  <a:pt x="476" y="236"/>
                </a:cubicBezTo>
                <a:cubicBezTo>
                  <a:pt x="474" y="240"/>
                  <a:pt x="470" y="243"/>
                  <a:pt x="465" y="243"/>
                </a:cubicBezTo>
                <a:lnTo>
                  <a:pt x="404" y="243"/>
                </a:lnTo>
                <a:lnTo>
                  <a:pt x="404" y="267"/>
                </a:lnTo>
                <a:lnTo>
                  <a:pt x="465" y="267"/>
                </a:lnTo>
                <a:cubicBezTo>
                  <a:pt x="466" y="267"/>
                  <a:pt x="468" y="267"/>
                  <a:pt x="469" y="267"/>
                </a:cubicBezTo>
                <a:cubicBezTo>
                  <a:pt x="474" y="269"/>
                  <a:pt x="476" y="272"/>
                  <a:pt x="476" y="277"/>
                </a:cubicBezTo>
                <a:lnTo>
                  <a:pt x="476" y="304"/>
                </a:lnTo>
                <a:cubicBezTo>
                  <a:pt x="476" y="305"/>
                  <a:pt x="476" y="307"/>
                  <a:pt x="476" y="308"/>
                </a:cubicBezTo>
                <a:cubicBezTo>
                  <a:pt x="474" y="313"/>
                  <a:pt x="470" y="315"/>
                  <a:pt x="465" y="315"/>
                </a:cubicBezTo>
                <a:lnTo>
                  <a:pt x="404" y="315"/>
                </a:lnTo>
                <a:lnTo>
                  <a:pt x="404" y="339"/>
                </a:lnTo>
                <a:lnTo>
                  <a:pt x="476" y="339"/>
                </a:lnTo>
                <a:cubicBezTo>
                  <a:pt x="479" y="339"/>
                  <a:pt x="482" y="338"/>
                  <a:pt x="485" y="337"/>
                </a:cubicBezTo>
                <a:cubicBezTo>
                  <a:pt x="495" y="333"/>
                  <a:pt x="500" y="325"/>
                  <a:pt x="500" y="316"/>
                </a:cubicBezTo>
                <a:lnTo>
                  <a:pt x="500" y="266"/>
                </a:lnTo>
                <a:cubicBezTo>
                  <a:pt x="500" y="262"/>
                  <a:pt x="499" y="258"/>
                  <a:pt x="497" y="254"/>
                </a:cubicBezTo>
                <a:cubicBezTo>
                  <a:pt x="499" y="251"/>
                  <a:pt x="500" y="247"/>
                  <a:pt x="500" y="243"/>
                </a:cubicBezTo>
                <a:lnTo>
                  <a:pt x="500" y="193"/>
                </a:lnTo>
                <a:cubicBezTo>
                  <a:pt x="500" y="191"/>
                  <a:pt x="500" y="189"/>
                  <a:pt x="499" y="188"/>
                </a:cubicBezTo>
                <a:cubicBezTo>
                  <a:pt x="495" y="176"/>
                  <a:pt x="487" y="170"/>
                  <a:pt x="476" y="170"/>
                </a:cubicBezTo>
                <a:close/>
                <a:moveTo>
                  <a:pt x="206" y="170"/>
                </a:moveTo>
                <a:lnTo>
                  <a:pt x="206" y="170"/>
                </a:lnTo>
                <a:lnTo>
                  <a:pt x="181" y="170"/>
                </a:lnTo>
                <a:lnTo>
                  <a:pt x="181" y="194"/>
                </a:lnTo>
                <a:lnTo>
                  <a:pt x="195" y="194"/>
                </a:lnTo>
                <a:cubicBezTo>
                  <a:pt x="201" y="195"/>
                  <a:pt x="205" y="198"/>
                  <a:pt x="205" y="203"/>
                </a:cubicBezTo>
                <a:lnTo>
                  <a:pt x="205" y="339"/>
                </a:lnTo>
                <a:lnTo>
                  <a:pt x="230" y="339"/>
                </a:lnTo>
                <a:lnTo>
                  <a:pt x="230" y="193"/>
                </a:lnTo>
                <a:cubicBezTo>
                  <a:pt x="230" y="191"/>
                  <a:pt x="230" y="189"/>
                  <a:pt x="229" y="188"/>
                </a:cubicBezTo>
                <a:cubicBezTo>
                  <a:pt x="225" y="176"/>
                  <a:pt x="217" y="170"/>
                  <a:pt x="206" y="170"/>
                </a:cubicBezTo>
                <a:close/>
                <a:moveTo>
                  <a:pt x="343" y="170"/>
                </a:moveTo>
                <a:lnTo>
                  <a:pt x="343" y="170"/>
                </a:lnTo>
                <a:lnTo>
                  <a:pt x="281" y="170"/>
                </a:lnTo>
                <a:lnTo>
                  <a:pt x="281" y="194"/>
                </a:lnTo>
                <a:lnTo>
                  <a:pt x="331" y="194"/>
                </a:lnTo>
                <a:cubicBezTo>
                  <a:pt x="332" y="194"/>
                  <a:pt x="333" y="194"/>
                  <a:pt x="334" y="195"/>
                </a:cubicBezTo>
                <a:cubicBezTo>
                  <a:pt x="339" y="197"/>
                  <a:pt x="341" y="200"/>
                  <a:pt x="341" y="205"/>
                </a:cubicBezTo>
                <a:lnTo>
                  <a:pt x="341" y="232"/>
                </a:lnTo>
                <a:cubicBezTo>
                  <a:pt x="341" y="233"/>
                  <a:pt x="341" y="234"/>
                  <a:pt x="341" y="236"/>
                </a:cubicBezTo>
                <a:cubicBezTo>
                  <a:pt x="339" y="240"/>
                  <a:pt x="336" y="243"/>
                  <a:pt x="331" y="243"/>
                </a:cubicBezTo>
                <a:lnTo>
                  <a:pt x="291" y="243"/>
                </a:lnTo>
                <a:cubicBezTo>
                  <a:pt x="290" y="243"/>
                  <a:pt x="289" y="243"/>
                  <a:pt x="287" y="243"/>
                </a:cubicBezTo>
                <a:cubicBezTo>
                  <a:pt x="275" y="247"/>
                  <a:pt x="269" y="254"/>
                  <a:pt x="269" y="265"/>
                </a:cubicBezTo>
                <a:lnTo>
                  <a:pt x="269" y="339"/>
                </a:lnTo>
                <a:lnTo>
                  <a:pt x="365" y="339"/>
                </a:lnTo>
                <a:lnTo>
                  <a:pt x="365" y="315"/>
                </a:lnTo>
                <a:lnTo>
                  <a:pt x="293" y="315"/>
                </a:lnTo>
                <a:lnTo>
                  <a:pt x="293" y="277"/>
                </a:lnTo>
                <a:cubicBezTo>
                  <a:pt x="293" y="276"/>
                  <a:pt x="293" y="275"/>
                  <a:pt x="293" y="274"/>
                </a:cubicBezTo>
                <a:cubicBezTo>
                  <a:pt x="295" y="269"/>
                  <a:pt x="299" y="267"/>
                  <a:pt x="304" y="267"/>
                </a:cubicBezTo>
                <a:lnTo>
                  <a:pt x="343" y="267"/>
                </a:lnTo>
                <a:cubicBezTo>
                  <a:pt x="344" y="267"/>
                  <a:pt x="346" y="266"/>
                  <a:pt x="347" y="266"/>
                </a:cubicBezTo>
                <a:cubicBezTo>
                  <a:pt x="359" y="262"/>
                  <a:pt x="365" y="255"/>
                  <a:pt x="365" y="244"/>
                </a:cubicBezTo>
                <a:lnTo>
                  <a:pt x="365" y="193"/>
                </a:lnTo>
                <a:lnTo>
                  <a:pt x="365" y="188"/>
                </a:lnTo>
                <a:cubicBezTo>
                  <a:pt x="361" y="176"/>
                  <a:pt x="353" y="170"/>
                  <a:pt x="343" y="170"/>
                </a:cubicBezTo>
                <a:close/>
                <a:moveTo>
                  <a:pt x="537" y="0"/>
                </a:moveTo>
                <a:lnTo>
                  <a:pt x="537" y="0"/>
                </a:lnTo>
                <a:lnTo>
                  <a:pt x="67" y="0"/>
                </a:lnTo>
                <a:cubicBezTo>
                  <a:pt x="30" y="0"/>
                  <a:pt x="0" y="30"/>
                  <a:pt x="0" y="67"/>
                </a:cubicBezTo>
                <a:lnTo>
                  <a:pt x="0" y="718"/>
                </a:lnTo>
                <a:cubicBezTo>
                  <a:pt x="0" y="755"/>
                  <a:pt x="30" y="785"/>
                  <a:pt x="67" y="785"/>
                </a:cubicBezTo>
                <a:lnTo>
                  <a:pt x="537" y="785"/>
                </a:lnTo>
                <a:cubicBezTo>
                  <a:pt x="573" y="785"/>
                  <a:pt x="603" y="755"/>
                  <a:pt x="603" y="718"/>
                </a:cubicBezTo>
                <a:lnTo>
                  <a:pt x="603" y="67"/>
                </a:lnTo>
                <a:cubicBezTo>
                  <a:pt x="603" y="30"/>
                  <a:pt x="573" y="0"/>
                  <a:pt x="537" y="0"/>
                </a:cubicBezTo>
                <a:close/>
                <a:moveTo>
                  <a:pt x="112" y="745"/>
                </a:moveTo>
                <a:lnTo>
                  <a:pt x="112" y="745"/>
                </a:lnTo>
                <a:cubicBezTo>
                  <a:pt x="85" y="745"/>
                  <a:pt x="62" y="722"/>
                  <a:pt x="62" y="695"/>
                </a:cubicBezTo>
                <a:cubicBezTo>
                  <a:pt x="62" y="667"/>
                  <a:pt x="85" y="644"/>
                  <a:pt x="112" y="644"/>
                </a:cubicBezTo>
                <a:cubicBezTo>
                  <a:pt x="140" y="644"/>
                  <a:pt x="163" y="667"/>
                  <a:pt x="163" y="695"/>
                </a:cubicBezTo>
                <a:cubicBezTo>
                  <a:pt x="163" y="722"/>
                  <a:pt x="140" y="745"/>
                  <a:pt x="112" y="745"/>
                </a:cubicBezTo>
                <a:close/>
                <a:moveTo>
                  <a:pt x="112" y="629"/>
                </a:moveTo>
                <a:lnTo>
                  <a:pt x="112" y="629"/>
                </a:lnTo>
                <a:cubicBezTo>
                  <a:pt x="85" y="629"/>
                  <a:pt x="62" y="607"/>
                  <a:pt x="62" y="579"/>
                </a:cubicBezTo>
                <a:cubicBezTo>
                  <a:pt x="62" y="551"/>
                  <a:pt x="85" y="528"/>
                  <a:pt x="112" y="528"/>
                </a:cubicBezTo>
                <a:cubicBezTo>
                  <a:pt x="140" y="528"/>
                  <a:pt x="163" y="551"/>
                  <a:pt x="163" y="579"/>
                </a:cubicBezTo>
                <a:cubicBezTo>
                  <a:pt x="163" y="607"/>
                  <a:pt x="140" y="629"/>
                  <a:pt x="112" y="629"/>
                </a:cubicBezTo>
                <a:close/>
                <a:moveTo>
                  <a:pt x="112" y="513"/>
                </a:moveTo>
                <a:lnTo>
                  <a:pt x="112" y="513"/>
                </a:lnTo>
                <a:cubicBezTo>
                  <a:pt x="85" y="513"/>
                  <a:pt x="62" y="491"/>
                  <a:pt x="62" y="463"/>
                </a:cubicBezTo>
                <a:cubicBezTo>
                  <a:pt x="62" y="435"/>
                  <a:pt x="85" y="413"/>
                  <a:pt x="112" y="413"/>
                </a:cubicBezTo>
                <a:cubicBezTo>
                  <a:pt x="140" y="413"/>
                  <a:pt x="163" y="435"/>
                  <a:pt x="163" y="463"/>
                </a:cubicBezTo>
                <a:cubicBezTo>
                  <a:pt x="163" y="491"/>
                  <a:pt x="140" y="513"/>
                  <a:pt x="112" y="513"/>
                </a:cubicBezTo>
                <a:close/>
                <a:moveTo>
                  <a:pt x="236" y="745"/>
                </a:moveTo>
                <a:lnTo>
                  <a:pt x="236" y="745"/>
                </a:lnTo>
                <a:cubicBezTo>
                  <a:pt x="208" y="745"/>
                  <a:pt x="185" y="722"/>
                  <a:pt x="185" y="695"/>
                </a:cubicBezTo>
                <a:cubicBezTo>
                  <a:pt x="185" y="667"/>
                  <a:pt x="208" y="644"/>
                  <a:pt x="236" y="644"/>
                </a:cubicBezTo>
                <a:cubicBezTo>
                  <a:pt x="264" y="644"/>
                  <a:pt x="286" y="667"/>
                  <a:pt x="286" y="695"/>
                </a:cubicBezTo>
                <a:cubicBezTo>
                  <a:pt x="286" y="722"/>
                  <a:pt x="264" y="745"/>
                  <a:pt x="236" y="745"/>
                </a:cubicBezTo>
                <a:close/>
                <a:moveTo>
                  <a:pt x="236" y="629"/>
                </a:moveTo>
                <a:lnTo>
                  <a:pt x="236" y="629"/>
                </a:lnTo>
                <a:cubicBezTo>
                  <a:pt x="208" y="629"/>
                  <a:pt x="185" y="607"/>
                  <a:pt x="185" y="579"/>
                </a:cubicBezTo>
                <a:cubicBezTo>
                  <a:pt x="185" y="551"/>
                  <a:pt x="208" y="528"/>
                  <a:pt x="236" y="528"/>
                </a:cubicBezTo>
                <a:cubicBezTo>
                  <a:pt x="264" y="528"/>
                  <a:pt x="286" y="551"/>
                  <a:pt x="286" y="579"/>
                </a:cubicBezTo>
                <a:cubicBezTo>
                  <a:pt x="286" y="607"/>
                  <a:pt x="264" y="629"/>
                  <a:pt x="236" y="629"/>
                </a:cubicBezTo>
                <a:close/>
                <a:moveTo>
                  <a:pt x="236" y="513"/>
                </a:moveTo>
                <a:lnTo>
                  <a:pt x="236" y="513"/>
                </a:lnTo>
                <a:cubicBezTo>
                  <a:pt x="208" y="513"/>
                  <a:pt x="185" y="491"/>
                  <a:pt x="185" y="463"/>
                </a:cubicBezTo>
                <a:cubicBezTo>
                  <a:pt x="185" y="435"/>
                  <a:pt x="208" y="413"/>
                  <a:pt x="236" y="413"/>
                </a:cubicBezTo>
                <a:cubicBezTo>
                  <a:pt x="264" y="413"/>
                  <a:pt x="286" y="435"/>
                  <a:pt x="286" y="463"/>
                </a:cubicBezTo>
                <a:cubicBezTo>
                  <a:pt x="286" y="491"/>
                  <a:pt x="264" y="513"/>
                  <a:pt x="236" y="513"/>
                </a:cubicBezTo>
                <a:close/>
                <a:moveTo>
                  <a:pt x="359" y="745"/>
                </a:moveTo>
                <a:lnTo>
                  <a:pt x="359" y="745"/>
                </a:lnTo>
                <a:cubicBezTo>
                  <a:pt x="331" y="745"/>
                  <a:pt x="309" y="722"/>
                  <a:pt x="309" y="695"/>
                </a:cubicBezTo>
                <a:cubicBezTo>
                  <a:pt x="309" y="667"/>
                  <a:pt x="331" y="644"/>
                  <a:pt x="359" y="644"/>
                </a:cubicBezTo>
                <a:cubicBezTo>
                  <a:pt x="387" y="644"/>
                  <a:pt x="410" y="667"/>
                  <a:pt x="410" y="695"/>
                </a:cubicBezTo>
                <a:cubicBezTo>
                  <a:pt x="410" y="722"/>
                  <a:pt x="387" y="745"/>
                  <a:pt x="359" y="745"/>
                </a:cubicBezTo>
                <a:close/>
                <a:moveTo>
                  <a:pt x="359" y="629"/>
                </a:moveTo>
                <a:lnTo>
                  <a:pt x="359" y="629"/>
                </a:lnTo>
                <a:cubicBezTo>
                  <a:pt x="331" y="629"/>
                  <a:pt x="309" y="607"/>
                  <a:pt x="309" y="579"/>
                </a:cubicBezTo>
                <a:cubicBezTo>
                  <a:pt x="309" y="551"/>
                  <a:pt x="331" y="528"/>
                  <a:pt x="359" y="528"/>
                </a:cubicBezTo>
                <a:cubicBezTo>
                  <a:pt x="387" y="528"/>
                  <a:pt x="410" y="551"/>
                  <a:pt x="410" y="579"/>
                </a:cubicBezTo>
                <a:cubicBezTo>
                  <a:pt x="410" y="607"/>
                  <a:pt x="387" y="629"/>
                  <a:pt x="359" y="629"/>
                </a:cubicBezTo>
                <a:close/>
                <a:moveTo>
                  <a:pt x="359" y="513"/>
                </a:moveTo>
                <a:lnTo>
                  <a:pt x="359" y="513"/>
                </a:lnTo>
                <a:cubicBezTo>
                  <a:pt x="331" y="513"/>
                  <a:pt x="309" y="491"/>
                  <a:pt x="309" y="463"/>
                </a:cubicBezTo>
                <a:cubicBezTo>
                  <a:pt x="309" y="435"/>
                  <a:pt x="331" y="413"/>
                  <a:pt x="359" y="413"/>
                </a:cubicBezTo>
                <a:cubicBezTo>
                  <a:pt x="387" y="413"/>
                  <a:pt x="410" y="435"/>
                  <a:pt x="410" y="463"/>
                </a:cubicBezTo>
                <a:cubicBezTo>
                  <a:pt x="410" y="491"/>
                  <a:pt x="387" y="513"/>
                  <a:pt x="359" y="513"/>
                </a:cubicBezTo>
                <a:close/>
                <a:moveTo>
                  <a:pt x="528" y="698"/>
                </a:moveTo>
                <a:lnTo>
                  <a:pt x="528" y="698"/>
                </a:lnTo>
                <a:cubicBezTo>
                  <a:pt x="528" y="724"/>
                  <a:pt x="508" y="745"/>
                  <a:pt x="483" y="745"/>
                </a:cubicBezTo>
                <a:cubicBezTo>
                  <a:pt x="459" y="745"/>
                  <a:pt x="439" y="724"/>
                  <a:pt x="439" y="698"/>
                </a:cubicBezTo>
                <a:lnTo>
                  <a:pt x="439" y="576"/>
                </a:lnTo>
                <a:cubicBezTo>
                  <a:pt x="439" y="551"/>
                  <a:pt x="459" y="530"/>
                  <a:pt x="483" y="530"/>
                </a:cubicBezTo>
                <a:cubicBezTo>
                  <a:pt x="508" y="530"/>
                  <a:pt x="528" y="551"/>
                  <a:pt x="528" y="576"/>
                </a:cubicBezTo>
                <a:lnTo>
                  <a:pt x="528" y="698"/>
                </a:lnTo>
                <a:close/>
                <a:moveTo>
                  <a:pt x="483" y="513"/>
                </a:moveTo>
                <a:lnTo>
                  <a:pt x="483" y="513"/>
                </a:lnTo>
                <a:cubicBezTo>
                  <a:pt x="455" y="513"/>
                  <a:pt x="432" y="491"/>
                  <a:pt x="432" y="463"/>
                </a:cubicBezTo>
                <a:cubicBezTo>
                  <a:pt x="432" y="435"/>
                  <a:pt x="455" y="413"/>
                  <a:pt x="483" y="413"/>
                </a:cubicBezTo>
                <a:cubicBezTo>
                  <a:pt x="510" y="413"/>
                  <a:pt x="533" y="435"/>
                  <a:pt x="533" y="463"/>
                </a:cubicBezTo>
                <a:cubicBezTo>
                  <a:pt x="533" y="491"/>
                  <a:pt x="510" y="513"/>
                  <a:pt x="483" y="513"/>
                </a:cubicBezTo>
                <a:close/>
                <a:moveTo>
                  <a:pt x="542" y="324"/>
                </a:moveTo>
                <a:lnTo>
                  <a:pt x="542" y="324"/>
                </a:lnTo>
                <a:cubicBezTo>
                  <a:pt x="542" y="350"/>
                  <a:pt x="521" y="371"/>
                  <a:pt x="495" y="371"/>
                </a:cubicBezTo>
                <a:lnTo>
                  <a:pt x="112" y="371"/>
                </a:lnTo>
                <a:cubicBezTo>
                  <a:pt x="86" y="371"/>
                  <a:pt x="65" y="350"/>
                  <a:pt x="65" y="324"/>
                </a:cubicBezTo>
                <a:lnTo>
                  <a:pt x="65" y="122"/>
                </a:lnTo>
                <a:cubicBezTo>
                  <a:pt x="65" y="97"/>
                  <a:pt x="86" y="76"/>
                  <a:pt x="112" y="76"/>
                </a:cubicBezTo>
                <a:lnTo>
                  <a:pt x="495" y="76"/>
                </a:lnTo>
                <a:cubicBezTo>
                  <a:pt x="521" y="76"/>
                  <a:pt x="542" y="97"/>
                  <a:pt x="542" y="122"/>
                </a:cubicBezTo>
                <a:lnTo>
                  <a:pt x="542" y="324"/>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4" name="Freeform 23"/>
          <p:cNvSpPr>
            <a:spLocks noEditPoints="1"/>
          </p:cNvSpPr>
          <p:nvPr/>
        </p:nvSpPr>
        <p:spPr bwMode="auto">
          <a:xfrm>
            <a:off x="4181133" y="3861583"/>
            <a:ext cx="422275" cy="479425"/>
          </a:xfrm>
          <a:custGeom>
            <a:avLst/>
            <a:gdLst>
              <a:gd name="T0" fmla="*/ 441 w 691"/>
              <a:gd name="T1" fmla="*/ 98 h 782"/>
              <a:gd name="T2" fmla="*/ 343 w 691"/>
              <a:gd name="T3" fmla="*/ 196 h 782"/>
              <a:gd name="T4" fmla="*/ 245 w 691"/>
              <a:gd name="T5" fmla="*/ 196 h 782"/>
              <a:gd name="T6" fmla="*/ 147 w 691"/>
              <a:gd name="T7" fmla="*/ 98 h 782"/>
              <a:gd name="T8" fmla="*/ 245 w 691"/>
              <a:gd name="T9" fmla="*/ 0 h 782"/>
              <a:gd name="T10" fmla="*/ 343 w 691"/>
              <a:gd name="T11" fmla="*/ 0 h 782"/>
              <a:gd name="T12" fmla="*/ 441 w 691"/>
              <a:gd name="T13" fmla="*/ 98 h 782"/>
              <a:gd name="T14" fmla="*/ 384 w 691"/>
              <a:gd name="T15" fmla="*/ 540 h 782"/>
              <a:gd name="T16" fmla="*/ 379 w 691"/>
              <a:gd name="T17" fmla="*/ 580 h 782"/>
              <a:gd name="T18" fmla="*/ 535 w 691"/>
              <a:gd name="T19" fmla="*/ 736 h 782"/>
              <a:gd name="T20" fmla="*/ 688 w 691"/>
              <a:gd name="T21" fmla="*/ 613 h 782"/>
              <a:gd name="T22" fmla="*/ 691 w 691"/>
              <a:gd name="T23" fmla="*/ 580 h 782"/>
              <a:gd name="T24" fmla="*/ 535 w 691"/>
              <a:gd name="T25" fmla="*/ 423 h 782"/>
              <a:gd name="T26" fmla="*/ 384 w 691"/>
              <a:gd name="T27" fmla="*/ 540 h 782"/>
              <a:gd name="T28" fmla="*/ 607 w 691"/>
              <a:gd name="T29" fmla="*/ 507 h 782"/>
              <a:gd name="T30" fmla="*/ 607 w 691"/>
              <a:gd name="T31" fmla="*/ 507 h 782"/>
              <a:gd name="T32" fmla="*/ 607 w 691"/>
              <a:gd name="T33" fmla="*/ 555 h 782"/>
              <a:gd name="T34" fmla="*/ 583 w 691"/>
              <a:gd name="T35" fmla="*/ 580 h 782"/>
              <a:gd name="T36" fmla="*/ 607 w 691"/>
              <a:gd name="T37" fmla="*/ 604 h 782"/>
              <a:gd name="T38" fmla="*/ 607 w 691"/>
              <a:gd name="T39" fmla="*/ 652 h 782"/>
              <a:gd name="T40" fmla="*/ 560 w 691"/>
              <a:gd name="T41" fmla="*/ 652 h 782"/>
              <a:gd name="T42" fmla="*/ 535 w 691"/>
              <a:gd name="T43" fmla="*/ 627 h 782"/>
              <a:gd name="T44" fmla="*/ 511 w 691"/>
              <a:gd name="T45" fmla="*/ 652 h 782"/>
              <a:gd name="T46" fmla="*/ 463 w 691"/>
              <a:gd name="T47" fmla="*/ 652 h 782"/>
              <a:gd name="T48" fmla="*/ 463 w 691"/>
              <a:gd name="T49" fmla="*/ 604 h 782"/>
              <a:gd name="T50" fmla="*/ 487 w 691"/>
              <a:gd name="T51" fmla="*/ 580 h 782"/>
              <a:gd name="T52" fmla="*/ 463 w 691"/>
              <a:gd name="T53" fmla="*/ 555 h 782"/>
              <a:gd name="T54" fmla="*/ 463 w 691"/>
              <a:gd name="T55" fmla="*/ 507 h 782"/>
              <a:gd name="T56" fmla="*/ 511 w 691"/>
              <a:gd name="T57" fmla="*/ 507 h 782"/>
              <a:gd name="T58" fmla="*/ 535 w 691"/>
              <a:gd name="T59" fmla="*/ 532 h 782"/>
              <a:gd name="T60" fmla="*/ 560 w 691"/>
              <a:gd name="T61" fmla="*/ 507 h 782"/>
              <a:gd name="T62" fmla="*/ 607 w 691"/>
              <a:gd name="T63" fmla="*/ 507 h 782"/>
              <a:gd name="T64" fmla="*/ 488 w 691"/>
              <a:gd name="T65" fmla="*/ 98 h 782"/>
              <a:gd name="T66" fmla="*/ 490 w 691"/>
              <a:gd name="T67" fmla="*/ 120 h 782"/>
              <a:gd name="T68" fmla="*/ 367 w 691"/>
              <a:gd name="T69" fmla="*/ 243 h 782"/>
              <a:gd name="T70" fmla="*/ 220 w 691"/>
              <a:gd name="T71" fmla="*/ 243 h 782"/>
              <a:gd name="T72" fmla="*/ 98 w 691"/>
              <a:gd name="T73" fmla="*/ 120 h 782"/>
              <a:gd name="T74" fmla="*/ 100 w 691"/>
              <a:gd name="T75" fmla="*/ 98 h 782"/>
              <a:gd name="T76" fmla="*/ 0 w 691"/>
              <a:gd name="T77" fmla="*/ 218 h 782"/>
              <a:gd name="T78" fmla="*/ 0 w 691"/>
              <a:gd name="T79" fmla="*/ 659 h 782"/>
              <a:gd name="T80" fmla="*/ 122 w 691"/>
              <a:gd name="T81" fmla="*/ 782 h 782"/>
              <a:gd name="T82" fmla="*/ 448 w 691"/>
              <a:gd name="T83" fmla="*/ 782 h 782"/>
              <a:gd name="T84" fmla="*/ 315 w 691"/>
              <a:gd name="T85" fmla="*/ 580 h 782"/>
              <a:gd name="T86" fmla="*/ 534 w 691"/>
              <a:gd name="T87" fmla="*/ 361 h 782"/>
              <a:gd name="T88" fmla="*/ 588 w 691"/>
              <a:gd name="T89" fmla="*/ 368 h 782"/>
              <a:gd name="T90" fmla="*/ 588 w 691"/>
              <a:gd name="T91" fmla="*/ 218 h 782"/>
              <a:gd name="T92" fmla="*/ 488 w 691"/>
              <a:gd name="T93" fmla="*/ 98 h 782"/>
              <a:gd name="T94" fmla="*/ 275 w 691"/>
              <a:gd name="T95" fmla="*/ 490 h 782"/>
              <a:gd name="T96" fmla="*/ 275 w 691"/>
              <a:gd name="T97" fmla="*/ 490 h 782"/>
              <a:gd name="T98" fmla="*/ 122 w 691"/>
              <a:gd name="T99" fmla="*/ 490 h 782"/>
              <a:gd name="T100" fmla="*/ 98 w 691"/>
              <a:gd name="T101" fmla="*/ 466 h 782"/>
              <a:gd name="T102" fmla="*/ 122 w 691"/>
              <a:gd name="T103" fmla="*/ 441 h 782"/>
              <a:gd name="T104" fmla="*/ 275 w 691"/>
              <a:gd name="T105" fmla="*/ 441 h 782"/>
              <a:gd name="T106" fmla="*/ 300 w 691"/>
              <a:gd name="T107" fmla="*/ 466 h 782"/>
              <a:gd name="T108" fmla="*/ 275 w 691"/>
              <a:gd name="T109" fmla="*/ 490 h 782"/>
              <a:gd name="T110" fmla="*/ 324 w 691"/>
              <a:gd name="T111" fmla="*/ 392 h 782"/>
              <a:gd name="T112" fmla="*/ 324 w 691"/>
              <a:gd name="T113" fmla="*/ 392 h 782"/>
              <a:gd name="T114" fmla="*/ 122 w 691"/>
              <a:gd name="T115" fmla="*/ 392 h 782"/>
              <a:gd name="T116" fmla="*/ 98 w 691"/>
              <a:gd name="T117" fmla="*/ 367 h 782"/>
              <a:gd name="T118" fmla="*/ 122 w 691"/>
              <a:gd name="T119" fmla="*/ 343 h 782"/>
              <a:gd name="T120" fmla="*/ 324 w 691"/>
              <a:gd name="T121" fmla="*/ 343 h 782"/>
              <a:gd name="T122" fmla="*/ 349 w 691"/>
              <a:gd name="T123" fmla="*/ 367 h 782"/>
              <a:gd name="T124" fmla="*/ 324 w 691"/>
              <a:gd name="T12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1"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0"/>
                </a:moveTo>
                <a:cubicBezTo>
                  <a:pt x="380" y="553"/>
                  <a:pt x="379" y="566"/>
                  <a:pt x="379" y="580"/>
                </a:cubicBezTo>
                <a:cubicBezTo>
                  <a:pt x="379" y="666"/>
                  <a:pt x="449" y="736"/>
                  <a:pt x="535" y="736"/>
                </a:cubicBezTo>
                <a:cubicBezTo>
                  <a:pt x="610" y="736"/>
                  <a:pt x="673" y="683"/>
                  <a:pt x="688" y="613"/>
                </a:cubicBezTo>
                <a:cubicBezTo>
                  <a:pt x="690" y="602"/>
                  <a:pt x="691" y="591"/>
                  <a:pt x="691" y="580"/>
                </a:cubicBezTo>
                <a:cubicBezTo>
                  <a:pt x="691" y="493"/>
                  <a:pt x="621" y="423"/>
                  <a:pt x="535" y="423"/>
                </a:cubicBezTo>
                <a:cubicBezTo>
                  <a:pt x="462" y="423"/>
                  <a:pt x="401" y="473"/>
                  <a:pt x="384" y="540"/>
                </a:cubicBezTo>
                <a:close/>
                <a:moveTo>
                  <a:pt x="607" y="507"/>
                </a:moveTo>
                <a:lnTo>
                  <a:pt x="607" y="507"/>
                </a:lnTo>
                <a:cubicBezTo>
                  <a:pt x="620" y="520"/>
                  <a:pt x="620" y="542"/>
                  <a:pt x="607" y="555"/>
                </a:cubicBezTo>
                <a:lnTo>
                  <a:pt x="583" y="580"/>
                </a:lnTo>
                <a:lnTo>
                  <a:pt x="607" y="604"/>
                </a:lnTo>
                <a:cubicBezTo>
                  <a:pt x="620" y="617"/>
                  <a:pt x="620" y="639"/>
                  <a:pt x="607" y="652"/>
                </a:cubicBezTo>
                <a:cubicBezTo>
                  <a:pt x="594" y="665"/>
                  <a:pt x="573" y="665"/>
                  <a:pt x="560" y="652"/>
                </a:cubicBezTo>
                <a:lnTo>
                  <a:pt x="535" y="627"/>
                </a:lnTo>
                <a:lnTo>
                  <a:pt x="511" y="652"/>
                </a:lnTo>
                <a:cubicBezTo>
                  <a:pt x="497" y="665"/>
                  <a:pt x="476" y="665"/>
                  <a:pt x="463" y="652"/>
                </a:cubicBezTo>
                <a:cubicBezTo>
                  <a:pt x="450" y="639"/>
                  <a:pt x="450" y="617"/>
                  <a:pt x="463" y="604"/>
                </a:cubicBezTo>
                <a:lnTo>
                  <a:pt x="487" y="580"/>
                </a:lnTo>
                <a:lnTo>
                  <a:pt x="463" y="555"/>
                </a:lnTo>
                <a:cubicBezTo>
                  <a:pt x="450" y="542"/>
                  <a:pt x="450" y="520"/>
                  <a:pt x="463" y="507"/>
                </a:cubicBezTo>
                <a:cubicBezTo>
                  <a:pt x="476" y="494"/>
                  <a:pt x="497" y="494"/>
                  <a:pt x="511" y="507"/>
                </a:cubicBezTo>
                <a:lnTo>
                  <a:pt x="535" y="532"/>
                </a:lnTo>
                <a:lnTo>
                  <a:pt x="560" y="507"/>
                </a:lnTo>
                <a:cubicBezTo>
                  <a:pt x="573" y="494"/>
                  <a:pt x="594" y="494"/>
                  <a:pt x="607" y="507"/>
                </a:cubicBezTo>
                <a:close/>
                <a:moveTo>
                  <a:pt x="488" y="98"/>
                </a:moveTo>
                <a:cubicBezTo>
                  <a:pt x="489" y="105"/>
                  <a:pt x="490" y="113"/>
                  <a:pt x="490" y="120"/>
                </a:cubicBezTo>
                <a:cubicBezTo>
                  <a:pt x="490" y="188"/>
                  <a:pt x="435" y="243"/>
                  <a:pt x="367" y="243"/>
                </a:cubicBezTo>
                <a:lnTo>
                  <a:pt x="220" y="243"/>
                </a:lnTo>
                <a:cubicBezTo>
                  <a:pt x="152" y="243"/>
                  <a:pt x="98" y="188"/>
                  <a:pt x="98" y="120"/>
                </a:cubicBezTo>
                <a:cubicBezTo>
                  <a:pt x="98" y="113"/>
                  <a:pt x="98" y="105"/>
                  <a:pt x="100" y="98"/>
                </a:cubicBezTo>
                <a:cubicBezTo>
                  <a:pt x="43" y="108"/>
                  <a:pt x="0" y="158"/>
                  <a:pt x="0" y="218"/>
                </a:cubicBezTo>
                <a:lnTo>
                  <a:pt x="0" y="659"/>
                </a:lnTo>
                <a:cubicBezTo>
                  <a:pt x="0" y="727"/>
                  <a:pt x="54"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8"/>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7"/>
                </a:cubicBezTo>
                <a:cubicBezTo>
                  <a:pt x="98" y="354"/>
                  <a:pt x="109" y="343"/>
                  <a:pt x="122" y="343"/>
                </a:cubicBezTo>
                <a:lnTo>
                  <a:pt x="324" y="343"/>
                </a:lnTo>
                <a:cubicBezTo>
                  <a:pt x="338" y="343"/>
                  <a:pt x="349" y="354"/>
                  <a:pt x="349" y="367"/>
                </a:cubicBezTo>
                <a:cubicBezTo>
                  <a:pt x="349" y="381"/>
                  <a:pt x="338" y="392"/>
                  <a:pt x="324" y="39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5" name="Freeform 24"/>
          <p:cNvSpPr>
            <a:spLocks noEditPoints="1"/>
          </p:cNvSpPr>
          <p:nvPr/>
        </p:nvSpPr>
        <p:spPr bwMode="auto">
          <a:xfrm>
            <a:off x="5023592" y="3869520"/>
            <a:ext cx="423863" cy="481013"/>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488 w 692"/>
              <a:gd name="T15" fmla="*/ 98 h 782"/>
              <a:gd name="T16" fmla="*/ 490 w 692"/>
              <a:gd name="T17" fmla="*/ 120 h 782"/>
              <a:gd name="T18" fmla="*/ 367 w 692"/>
              <a:gd name="T19" fmla="*/ 243 h 782"/>
              <a:gd name="T20" fmla="*/ 220 w 692"/>
              <a:gd name="T21" fmla="*/ 243 h 782"/>
              <a:gd name="T22" fmla="*/ 98 w 692"/>
              <a:gd name="T23" fmla="*/ 120 h 782"/>
              <a:gd name="T24" fmla="*/ 100 w 692"/>
              <a:gd name="T25" fmla="*/ 98 h 782"/>
              <a:gd name="T26" fmla="*/ 0 w 692"/>
              <a:gd name="T27" fmla="*/ 218 h 782"/>
              <a:gd name="T28" fmla="*/ 0 w 692"/>
              <a:gd name="T29" fmla="*/ 660 h 782"/>
              <a:gd name="T30" fmla="*/ 122 w 692"/>
              <a:gd name="T31" fmla="*/ 782 h 782"/>
              <a:gd name="T32" fmla="*/ 448 w 692"/>
              <a:gd name="T33" fmla="*/ 782 h 782"/>
              <a:gd name="T34" fmla="*/ 315 w 692"/>
              <a:gd name="T35" fmla="*/ 580 h 782"/>
              <a:gd name="T36" fmla="*/ 534 w 692"/>
              <a:gd name="T37" fmla="*/ 361 h 782"/>
              <a:gd name="T38" fmla="*/ 588 w 692"/>
              <a:gd name="T39" fmla="*/ 368 h 782"/>
              <a:gd name="T40" fmla="*/ 588 w 692"/>
              <a:gd name="T41" fmla="*/ 218 h 782"/>
              <a:gd name="T42" fmla="*/ 488 w 692"/>
              <a:gd name="T43" fmla="*/ 98 h 782"/>
              <a:gd name="T44" fmla="*/ 275 w 692"/>
              <a:gd name="T45" fmla="*/ 490 h 782"/>
              <a:gd name="T46" fmla="*/ 275 w 692"/>
              <a:gd name="T47" fmla="*/ 490 h 782"/>
              <a:gd name="T48" fmla="*/ 122 w 692"/>
              <a:gd name="T49" fmla="*/ 490 h 782"/>
              <a:gd name="T50" fmla="*/ 98 w 692"/>
              <a:gd name="T51" fmla="*/ 466 h 782"/>
              <a:gd name="T52" fmla="*/ 122 w 692"/>
              <a:gd name="T53" fmla="*/ 441 h 782"/>
              <a:gd name="T54" fmla="*/ 275 w 692"/>
              <a:gd name="T55" fmla="*/ 441 h 782"/>
              <a:gd name="T56" fmla="*/ 300 w 692"/>
              <a:gd name="T57" fmla="*/ 466 h 782"/>
              <a:gd name="T58" fmla="*/ 275 w 692"/>
              <a:gd name="T59" fmla="*/ 490 h 782"/>
              <a:gd name="T60" fmla="*/ 324 w 692"/>
              <a:gd name="T61" fmla="*/ 392 h 782"/>
              <a:gd name="T62" fmla="*/ 324 w 692"/>
              <a:gd name="T63" fmla="*/ 392 h 782"/>
              <a:gd name="T64" fmla="*/ 122 w 692"/>
              <a:gd name="T65" fmla="*/ 392 h 782"/>
              <a:gd name="T66" fmla="*/ 98 w 692"/>
              <a:gd name="T67" fmla="*/ 368 h 782"/>
              <a:gd name="T68" fmla="*/ 122 w 692"/>
              <a:gd name="T69" fmla="*/ 343 h 782"/>
              <a:gd name="T70" fmla="*/ 324 w 692"/>
              <a:gd name="T71" fmla="*/ 343 h 782"/>
              <a:gd name="T72" fmla="*/ 349 w 692"/>
              <a:gd name="T73" fmla="*/ 368 h 782"/>
              <a:gd name="T74" fmla="*/ 324 w 692"/>
              <a:gd name="T75" fmla="*/ 392 h 782"/>
              <a:gd name="T76" fmla="*/ 575 w 692"/>
              <a:gd name="T77" fmla="*/ 429 h 782"/>
              <a:gd name="T78" fmla="*/ 536 w 692"/>
              <a:gd name="T79" fmla="*/ 424 h 782"/>
              <a:gd name="T80" fmla="*/ 379 w 692"/>
              <a:gd name="T81" fmla="*/ 580 h 782"/>
              <a:gd name="T82" fmla="*/ 503 w 692"/>
              <a:gd name="T83" fmla="*/ 733 h 782"/>
              <a:gd name="T84" fmla="*/ 536 w 692"/>
              <a:gd name="T85" fmla="*/ 736 h 782"/>
              <a:gd name="T86" fmla="*/ 692 w 692"/>
              <a:gd name="T87" fmla="*/ 580 h 782"/>
              <a:gd name="T88" fmla="*/ 575 w 692"/>
              <a:gd name="T89" fmla="*/ 429 h 782"/>
              <a:gd name="T90" fmla="*/ 624 w 692"/>
              <a:gd name="T91" fmla="*/ 558 h 782"/>
              <a:gd name="T92" fmla="*/ 624 w 692"/>
              <a:gd name="T93" fmla="*/ 558 h 782"/>
              <a:gd name="T94" fmla="*/ 575 w 692"/>
              <a:gd name="T95" fmla="*/ 607 h 782"/>
              <a:gd name="T96" fmla="*/ 536 w 692"/>
              <a:gd name="T97" fmla="*/ 646 h 782"/>
              <a:gd name="T98" fmla="*/ 492 w 692"/>
              <a:gd name="T99" fmla="*/ 646 h 782"/>
              <a:gd name="T100" fmla="*/ 447 w 692"/>
              <a:gd name="T101" fmla="*/ 602 h 782"/>
              <a:gd name="T102" fmla="*/ 447 w 692"/>
              <a:gd name="T103" fmla="*/ 558 h 782"/>
              <a:gd name="T104" fmla="*/ 492 w 692"/>
              <a:gd name="T105" fmla="*/ 558 h 782"/>
              <a:gd name="T106" fmla="*/ 514 w 692"/>
              <a:gd name="T107" fmla="*/ 580 h 782"/>
              <a:gd name="T108" fmla="*/ 575 w 692"/>
              <a:gd name="T109" fmla="*/ 519 h 782"/>
              <a:gd name="T110" fmla="*/ 580 w 692"/>
              <a:gd name="T111" fmla="*/ 514 h 782"/>
              <a:gd name="T112" fmla="*/ 624 w 692"/>
              <a:gd name="T113" fmla="*/ 514 h 782"/>
              <a:gd name="T114" fmla="*/ 624 w 692"/>
              <a:gd name="T115" fmla="*/ 55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8" y="105"/>
                  <a:pt x="100" y="98"/>
                </a:cubicBezTo>
                <a:cubicBezTo>
                  <a:pt x="43" y="109"/>
                  <a:pt x="0" y="158"/>
                  <a:pt x="0" y="218"/>
                </a:cubicBezTo>
                <a:lnTo>
                  <a:pt x="0" y="660"/>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moveTo>
                  <a:pt x="575" y="429"/>
                </a:moveTo>
                <a:cubicBezTo>
                  <a:pt x="562" y="425"/>
                  <a:pt x="549" y="424"/>
                  <a:pt x="536" y="424"/>
                </a:cubicBezTo>
                <a:cubicBezTo>
                  <a:pt x="449" y="424"/>
                  <a:pt x="379" y="494"/>
                  <a:pt x="379" y="580"/>
                </a:cubicBezTo>
                <a:cubicBezTo>
                  <a:pt x="379"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3"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9" name="Freeform 25"/>
          <p:cNvSpPr>
            <a:spLocks noEditPoints="1"/>
          </p:cNvSpPr>
          <p:nvPr/>
        </p:nvSpPr>
        <p:spPr bwMode="auto">
          <a:xfrm>
            <a:off x="5815314" y="3909208"/>
            <a:ext cx="558800" cy="511175"/>
          </a:xfrm>
          <a:custGeom>
            <a:avLst/>
            <a:gdLst>
              <a:gd name="T0" fmla="*/ 139 w 913"/>
              <a:gd name="T1" fmla="*/ 5 h 832"/>
              <a:gd name="T2" fmla="*/ 208 w 913"/>
              <a:gd name="T3" fmla="*/ 117 h 832"/>
              <a:gd name="T4" fmla="*/ 277 w 913"/>
              <a:gd name="T5" fmla="*/ 229 h 832"/>
              <a:gd name="T6" fmla="*/ 139 w 913"/>
              <a:gd name="T7" fmla="*/ 229 h 832"/>
              <a:gd name="T8" fmla="*/ 0 w 913"/>
              <a:gd name="T9" fmla="*/ 229 h 832"/>
              <a:gd name="T10" fmla="*/ 70 w 913"/>
              <a:gd name="T11" fmla="*/ 117 h 832"/>
              <a:gd name="T12" fmla="*/ 139 w 913"/>
              <a:gd name="T13" fmla="*/ 5 h 832"/>
              <a:gd name="T14" fmla="*/ 298 w 913"/>
              <a:gd name="T15" fmla="*/ 224 h 832"/>
              <a:gd name="T16" fmla="*/ 228 w 913"/>
              <a:gd name="T17" fmla="*/ 112 h 832"/>
              <a:gd name="T18" fmla="*/ 159 w 913"/>
              <a:gd name="T19" fmla="*/ 0 h 832"/>
              <a:gd name="T20" fmla="*/ 298 w 913"/>
              <a:gd name="T21" fmla="*/ 0 h 832"/>
              <a:gd name="T22" fmla="*/ 436 w 913"/>
              <a:gd name="T23" fmla="*/ 0 h 832"/>
              <a:gd name="T24" fmla="*/ 367 w 913"/>
              <a:gd name="T25" fmla="*/ 112 h 832"/>
              <a:gd name="T26" fmla="*/ 298 w 913"/>
              <a:gd name="T27" fmla="*/ 224 h 832"/>
              <a:gd name="T28" fmla="*/ 456 w 913"/>
              <a:gd name="T29" fmla="*/ 5 h 832"/>
              <a:gd name="T30" fmla="*/ 526 w 913"/>
              <a:gd name="T31" fmla="*/ 117 h 832"/>
              <a:gd name="T32" fmla="*/ 595 w 913"/>
              <a:gd name="T33" fmla="*/ 229 h 832"/>
              <a:gd name="T34" fmla="*/ 456 w 913"/>
              <a:gd name="T35" fmla="*/ 229 h 832"/>
              <a:gd name="T36" fmla="*/ 318 w 913"/>
              <a:gd name="T37" fmla="*/ 229 h 832"/>
              <a:gd name="T38" fmla="*/ 387 w 913"/>
              <a:gd name="T39" fmla="*/ 117 h 832"/>
              <a:gd name="T40" fmla="*/ 456 w 913"/>
              <a:gd name="T41" fmla="*/ 5 h 832"/>
              <a:gd name="T42" fmla="*/ 615 w 913"/>
              <a:gd name="T43" fmla="*/ 224 h 832"/>
              <a:gd name="T44" fmla="*/ 546 w 913"/>
              <a:gd name="T45" fmla="*/ 112 h 832"/>
              <a:gd name="T46" fmla="*/ 477 w 913"/>
              <a:gd name="T47" fmla="*/ 0 h 832"/>
              <a:gd name="T48" fmla="*/ 615 w 913"/>
              <a:gd name="T49" fmla="*/ 0 h 832"/>
              <a:gd name="T50" fmla="*/ 754 w 913"/>
              <a:gd name="T51" fmla="*/ 0 h 832"/>
              <a:gd name="T52" fmla="*/ 685 w 913"/>
              <a:gd name="T53" fmla="*/ 112 h 832"/>
              <a:gd name="T54" fmla="*/ 615 w 913"/>
              <a:gd name="T55" fmla="*/ 224 h 832"/>
              <a:gd name="T56" fmla="*/ 774 w 913"/>
              <a:gd name="T57" fmla="*/ 5 h 832"/>
              <a:gd name="T58" fmla="*/ 843 w 913"/>
              <a:gd name="T59" fmla="*/ 117 h 832"/>
              <a:gd name="T60" fmla="*/ 913 w 913"/>
              <a:gd name="T61" fmla="*/ 229 h 832"/>
              <a:gd name="T62" fmla="*/ 774 w 913"/>
              <a:gd name="T63" fmla="*/ 229 h 832"/>
              <a:gd name="T64" fmla="*/ 635 w 913"/>
              <a:gd name="T65" fmla="*/ 229 h 832"/>
              <a:gd name="T66" fmla="*/ 705 w 913"/>
              <a:gd name="T67" fmla="*/ 117 h 832"/>
              <a:gd name="T68" fmla="*/ 774 w 913"/>
              <a:gd name="T69" fmla="*/ 5 h 832"/>
              <a:gd name="T70" fmla="*/ 429 w 913"/>
              <a:gd name="T71" fmla="*/ 793 h 832"/>
              <a:gd name="T72" fmla="*/ 283 w 913"/>
              <a:gd name="T73" fmla="*/ 246 h 832"/>
              <a:gd name="T74" fmla="*/ 145 w 913"/>
              <a:gd name="T75" fmla="*/ 246 h 832"/>
              <a:gd name="T76" fmla="*/ 6 w 913"/>
              <a:gd name="T77" fmla="*/ 246 h 832"/>
              <a:gd name="T78" fmla="*/ 429 w 913"/>
              <a:gd name="T79" fmla="*/ 793 h 832"/>
              <a:gd name="T80" fmla="*/ 456 w 913"/>
              <a:gd name="T81" fmla="*/ 832 h 832"/>
              <a:gd name="T82" fmla="*/ 531 w 913"/>
              <a:gd name="T83" fmla="*/ 539 h 832"/>
              <a:gd name="T84" fmla="*/ 606 w 913"/>
              <a:gd name="T85" fmla="*/ 246 h 832"/>
              <a:gd name="T86" fmla="*/ 456 w 913"/>
              <a:gd name="T87" fmla="*/ 246 h 832"/>
              <a:gd name="T88" fmla="*/ 307 w 913"/>
              <a:gd name="T89" fmla="*/ 246 h 832"/>
              <a:gd name="T90" fmla="*/ 382 w 913"/>
              <a:gd name="T91" fmla="*/ 539 h 832"/>
              <a:gd name="T92" fmla="*/ 456 w 913"/>
              <a:gd name="T93" fmla="*/ 832 h 832"/>
              <a:gd name="T94" fmla="*/ 479 w 913"/>
              <a:gd name="T95" fmla="*/ 794 h 832"/>
              <a:gd name="T96" fmla="*/ 907 w 913"/>
              <a:gd name="T97" fmla="*/ 246 h 832"/>
              <a:gd name="T98" fmla="*/ 768 w 913"/>
              <a:gd name="T99" fmla="*/ 246 h 832"/>
              <a:gd name="T100" fmla="*/ 630 w 913"/>
              <a:gd name="T101" fmla="*/ 246 h 832"/>
              <a:gd name="T102" fmla="*/ 479 w 913"/>
              <a:gd name="T103" fmla="*/ 79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3" h="832">
                <a:moveTo>
                  <a:pt x="139" y="5"/>
                </a:moveTo>
                <a:lnTo>
                  <a:pt x="208" y="117"/>
                </a:lnTo>
                <a:lnTo>
                  <a:pt x="277" y="229"/>
                </a:lnTo>
                <a:lnTo>
                  <a:pt x="139" y="229"/>
                </a:lnTo>
                <a:lnTo>
                  <a:pt x="0" y="229"/>
                </a:lnTo>
                <a:lnTo>
                  <a:pt x="70" y="117"/>
                </a:lnTo>
                <a:lnTo>
                  <a:pt x="139" y="5"/>
                </a:lnTo>
                <a:close/>
                <a:moveTo>
                  <a:pt x="298" y="224"/>
                </a:moveTo>
                <a:lnTo>
                  <a:pt x="228" y="112"/>
                </a:lnTo>
                <a:lnTo>
                  <a:pt x="159" y="0"/>
                </a:lnTo>
                <a:lnTo>
                  <a:pt x="298" y="0"/>
                </a:lnTo>
                <a:lnTo>
                  <a:pt x="436" y="0"/>
                </a:lnTo>
                <a:lnTo>
                  <a:pt x="367" y="112"/>
                </a:lnTo>
                <a:lnTo>
                  <a:pt x="298" y="224"/>
                </a:lnTo>
                <a:close/>
                <a:moveTo>
                  <a:pt x="456" y="5"/>
                </a:moveTo>
                <a:lnTo>
                  <a:pt x="526" y="117"/>
                </a:lnTo>
                <a:lnTo>
                  <a:pt x="595" y="229"/>
                </a:lnTo>
                <a:lnTo>
                  <a:pt x="456" y="229"/>
                </a:lnTo>
                <a:lnTo>
                  <a:pt x="318" y="229"/>
                </a:lnTo>
                <a:lnTo>
                  <a:pt x="387" y="117"/>
                </a:lnTo>
                <a:lnTo>
                  <a:pt x="456" y="5"/>
                </a:lnTo>
                <a:close/>
                <a:moveTo>
                  <a:pt x="615" y="224"/>
                </a:moveTo>
                <a:lnTo>
                  <a:pt x="546" y="112"/>
                </a:lnTo>
                <a:lnTo>
                  <a:pt x="477" y="0"/>
                </a:lnTo>
                <a:lnTo>
                  <a:pt x="615" y="0"/>
                </a:lnTo>
                <a:lnTo>
                  <a:pt x="754" y="0"/>
                </a:lnTo>
                <a:lnTo>
                  <a:pt x="685" y="112"/>
                </a:lnTo>
                <a:lnTo>
                  <a:pt x="615" y="224"/>
                </a:lnTo>
                <a:close/>
                <a:moveTo>
                  <a:pt x="774" y="5"/>
                </a:moveTo>
                <a:lnTo>
                  <a:pt x="843" y="117"/>
                </a:lnTo>
                <a:lnTo>
                  <a:pt x="913" y="229"/>
                </a:lnTo>
                <a:lnTo>
                  <a:pt x="774" y="229"/>
                </a:lnTo>
                <a:lnTo>
                  <a:pt x="635" y="229"/>
                </a:lnTo>
                <a:lnTo>
                  <a:pt x="705" y="117"/>
                </a:lnTo>
                <a:lnTo>
                  <a:pt x="774" y="5"/>
                </a:lnTo>
                <a:close/>
                <a:moveTo>
                  <a:pt x="429" y="793"/>
                </a:moveTo>
                <a:lnTo>
                  <a:pt x="283" y="246"/>
                </a:lnTo>
                <a:lnTo>
                  <a:pt x="145" y="246"/>
                </a:lnTo>
                <a:lnTo>
                  <a:pt x="6" y="246"/>
                </a:lnTo>
                <a:lnTo>
                  <a:pt x="429" y="793"/>
                </a:lnTo>
                <a:close/>
                <a:moveTo>
                  <a:pt x="456" y="832"/>
                </a:moveTo>
                <a:lnTo>
                  <a:pt x="531" y="539"/>
                </a:lnTo>
                <a:lnTo>
                  <a:pt x="606" y="246"/>
                </a:lnTo>
                <a:lnTo>
                  <a:pt x="456" y="246"/>
                </a:lnTo>
                <a:lnTo>
                  <a:pt x="307" y="246"/>
                </a:lnTo>
                <a:lnTo>
                  <a:pt x="382" y="539"/>
                </a:lnTo>
                <a:lnTo>
                  <a:pt x="456" y="832"/>
                </a:lnTo>
                <a:close/>
                <a:moveTo>
                  <a:pt x="479" y="794"/>
                </a:moveTo>
                <a:lnTo>
                  <a:pt x="907" y="246"/>
                </a:lnTo>
                <a:lnTo>
                  <a:pt x="768" y="246"/>
                </a:lnTo>
                <a:lnTo>
                  <a:pt x="630" y="246"/>
                </a:lnTo>
                <a:lnTo>
                  <a:pt x="479" y="794"/>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0" name="Freeform 26"/>
          <p:cNvSpPr>
            <a:spLocks noEditPoints="1"/>
          </p:cNvSpPr>
          <p:nvPr/>
        </p:nvSpPr>
        <p:spPr bwMode="auto">
          <a:xfrm>
            <a:off x="6705826" y="3902858"/>
            <a:ext cx="457200" cy="388938"/>
          </a:xfrm>
          <a:custGeom>
            <a:avLst/>
            <a:gdLst>
              <a:gd name="T0" fmla="*/ 353 w 746"/>
              <a:gd name="T1" fmla="*/ 124 h 633"/>
              <a:gd name="T2" fmla="*/ 65 w 746"/>
              <a:gd name="T3" fmla="*/ 0 h 633"/>
              <a:gd name="T4" fmla="*/ 65 w 746"/>
              <a:gd name="T5" fmla="*/ 64 h 633"/>
              <a:gd name="T6" fmla="*/ 353 w 746"/>
              <a:gd name="T7" fmla="*/ 124 h 633"/>
              <a:gd name="T8" fmla="*/ 677 w 746"/>
              <a:gd name="T9" fmla="*/ 0 h 633"/>
              <a:gd name="T10" fmla="*/ 388 w 746"/>
              <a:gd name="T11" fmla="*/ 124 h 633"/>
              <a:gd name="T12" fmla="*/ 388 w 746"/>
              <a:gd name="T13" fmla="*/ 124 h 633"/>
              <a:gd name="T14" fmla="*/ 677 w 746"/>
              <a:gd name="T15" fmla="*/ 64 h 633"/>
              <a:gd name="T16" fmla="*/ 677 w 746"/>
              <a:gd name="T17" fmla="*/ 0 h 633"/>
              <a:gd name="T18" fmla="*/ 0 w 746"/>
              <a:gd name="T19" fmla="*/ 559 h 633"/>
              <a:gd name="T20" fmla="*/ 358 w 746"/>
              <a:gd name="T21" fmla="*/ 633 h 633"/>
              <a:gd name="T22" fmla="*/ 358 w 746"/>
              <a:gd name="T23" fmla="*/ 143 h 633"/>
              <a:gd name="T24" fmla="*/ 0 w 746"/>
              <a:gd name="T25" fmla="*/ 68 h 633"/>
              <a:gd name="T26" fmla="*/ 0 w 746"/>
              <a:gd name="T27" fmla="*/ 559 h 633"/>
              <a:gd name="T28" fmla="*/ 388 w 746"/>
              <a:gd name="T29" fmla="*/ 143 h 633"/>
              <a:gd name="T30" fmla="*/ 388 w 746"/>
              <a:gd name="T31" fmla="*/ 633 h 633"/>
              <a:gd name="T32" fmla="*/ 746 w 746"/>
              <a:gd name="T33" fmla="*/ 559 h 633"/>
              <a:gd name="T34" fmla="*/ 746 w 746"/>
              <a:gd name="T35" fmla="*/ 68 h 633"/>
              <a:gd name="T36" fmla="*/ 388 w 746"/>
              <a:gd name="T37" fmla="*/ 14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633">
                <a:moveTo>
                  <a:pt x="353" y="124"/>
                </a:moveTo>
                <a:lnTo>
                  <a:pt x="65" y="0"/>
                </a:lnTo>
                <a:lnTo>
                  <a:pt x="65" y="64"/>
                </a:lnTo>
                <a:lnTo>
                  <a:pt x="353" y="124"/>
                </a:lnTo>
                <a:close/>
                <a:moveTo>
                  <a:pt x="677" y="0"/>
                </a:moveTo>
                <a:lnTo>
                  <a:pt x="388" y="124"/>
                </a:lnTo>
                <a:lnTo>
                  <a:pt x="388" y="124"/>
                </a:lnTo>
                <a:lnTo>
                  <a:pt x="677" y="64"/>
                </a:lnTo>
                <a:lnTo>
                  <a:pt x="677" y="0"/>
                </a:lnTo>
                <a:close/>
                <a:moveTo>
                  <a:pt x="0" y="559"/>
                </a:moveTo>
                <a:lnTo>
                  <a:pt x="358" y="633"/>
                </a:lnTo>
                <a:lnTo>
                  <a:pt x="358" y="143"/>
                </a:lnTo>
                <a:lnTo>
                  <a:pt x="0" y="68"/>
                </a:lnTo>
                <a:lnTo>
                  <a:pt x="0" y="559"/>
                </a:lnTo>
                <a:close/>
                <a:moveTo>
                  <a:pt x="388" y="143"/>
                </a:moveTo>
                <a:lnTo>
                  <a:pt x="388" y="633"/>
                </a:lnTo>
                <a:lnTo>
                  <a:pt x="746" y="559"/>
                </a:lnTo>
                <a:lnTo>
                  <a:pt x="746" y="68"/>
                </a:lnTo>
                <a:lnTo>
                  <a:pt x="388" y="143"/>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1" name="Freeform 27"/>
          <p:cNvSpPr>
            <a:spLocks noEditPoints="1"/>
          </p:cNvSpPr>
          <p:nvPr/>
        </p:nvSpPr>
        <p:spPr bwMode="auto">
          <a:xfrm>
            <a:off x="7551607" y="3866345"/>
            <a:ext cx="542925" cy="485775"/>
          </a:xfrm>
          <a:custGeom>
            <a:avLst/>
            <a:gdLst>
              <a:gd name="T0" fmla="*/ 92 w 884"/>
              <a:gd name="T1" fmla="*/ 157 h 790"/>
              <a:gd name="T2" fmla="*/ 0 w 884"/>
              <a:gd name="T3" fmla="*/ 253 h 790"/>
              <a:gd name="T4" fmla="*/ 0 w 884"/>
              <a:gd name="T5" fmla="*/ 556 h 790"/>
              <a:gd name="T6" fmla="*/ 96 w 884"/>
              <a:gd name="T7" fmla="*/ 652 h 790"/>
              <a:gd name="T8" fmla="*/ 128 w 884"/>
              <a:gd name="T9" fmla="*/ 652 h 790"/>
              <a:gd name="T10" fmla="*/ 128 w 884"/>
              <a:gd name="T11" fmla="*/ 790 h 790"/>
              <a:gd name="T12" fmla="*/ 231 w 884"/>
              <a:gd name="T13" fmla="*/ 652 h 790"/>
              <a:gd name="T14" fmla="*/ 605 w 884"/>
              <a:gd name="T15" fmla="*/ 652 h 790"/>
              <a:gd name="T16" fmla="*/ 640 w 884"/>
              <a:gd name="T17" fmla="*/ 645 h 790"/>
              <a:gd name="T18" fmla="*/ 596 w 884"/>
              <a:gd name="T19" fmla="*/ 585 h 790"/>
              <a:gd name="T20" fmla="*/ 254 w 884"/>
              <a:gd name="T21" fmla="*/ 585 h 790"/>
              <a:gd name="T22" fmla="*/ 140 w 884"/>
              <a:gd name="T23" fmla="*/ 537 h 790"/>
              <a:gd name="T24" fmla="*/ 92 w 884"/>
              <a:gd name="T25" fmla="*/ 423 h 790"/>
              <a:gd name="T26" fmla="*/ 92 w 884"/>
              <a:gd name="T27" fmla="*/ 157 h 790"/>
              <a:gd name="T28" fmla="*/ 254 w 884"/>
              <a:gd name="T29" fmla="*/ 0 h 790"/>
              <a:gd name="T30" fmla="*/ 254 w 884"/>
              <a:gd name="T31" fmla="*/ 0 h 790"/>
              <a:gd name="T32" fmla="*/ 763 w 884"/>
              <a:gd name="T33" fmla="*/ 0 h 790"/>
              <a:gd name="T34" fmla="*/ 848 w 884"/>
              <a:gd name="T35" fmla="*/ 35 h 790"/>
              <a:gd name="T36" fmla="*/ 884 w 884"/>
              <a:gd name="T37" fmla="*/ 120 h 790"/>
              <a:gd name="T38" fmla="*/ 884 w 884"/>
              <a:gd name="T39" fmla="*/ 423 h 790"/>
              <a:gd name="T40" fmla="*/ 848 w 884"/>
              <a:gd name="T41" fmla="*/ 508 h 790"/>
              <a:gd name="T42" fmla="*/ 763 w 884"/>
              <a:gd name="T43" fmla="*/ 543 h 790"/>
              <a:gd name="T44" fmla="*/ 755 w 884"/>
              <a:gd name="T45" fmla="*/ 543 h 790"/>
              <a:gd name="T46" fmla="*/ 755 w 884"/>
              <a:gd name="T47" fmla="*/ 657 h 790"/>
              <a:gd name="T48" fmla="*/ 731 w 884"/>
              <a:gd name="T49" fmla="*/ 681 h 790"/>
              <a:gd name="T50" fmla="*/ 711 w 884"/>
              <a:gd name="T51" fmla="*/ 670 h 790"/>
              <a:gd name="T52" fmla="*/ 617 w 884"/>
              <a:gd name="T53" fmla="*/ 543 h 790"/>
              <a:gd name="T54" fmla="*/ 254 w 884"/>
              <a:gd name="T55" fmla="*/ 543 h 790"/>
              <a:gd name="T56" fmla="*/ 169 w 884"/>
              <a:gd name="T57" fmla="*/ 508 h 790"/>
              <a:gd name="T58" fmla="*/ 134 w 884"/>
              <a:gd name="T59" fmla="*/ 423 h 790"/>
              <a:gd name="T60" fmla="*/ 134 w 884"/>
              <a:gd name="T61" fmla="*/ 120 h 790"/>
              <a:gd name="T62" fmla="*/ 169 w 884"/>
              <a:gd name="T63" fmla="*/ 35 h 790"/>
              <a:gd name="T64" fmla="*/ 254 w 884"/>
              <a:gd name="T65" fmla="*/ 0 h 790"/>
              <a:gd name="T66" fmla="*/ 763 w 884"/>
              <a:gd name="T67" fmla="*/ 48 h 790"/>
              <a:gd name="T68" fmla="*/ 763 w 884"/>
              <a:gd name="T69" fmla="*/ 48 h 790"/>
              <a:gd name="T70" fmla="*/ 814 w 884"/>
              <a:gd name="T71" fmla="*/ 70 h 790"/>
              <a:gd name="T72" fmla="*/ 835 w 884"/>
              <a:gd name="T73" fmla="*/ 120 h 790"/>
              <a:gd name="T74" fmla="*/ 835 w 884"/>
              <a:gd name="T75" fmla="*/ 423 h 790"/>
              <a:gd name="T76" fmla="*/ 814 w 884"/>
              <a:gd name="T77" fmla="*/ 474 h 790"/>
              <a:gd name="T78" fmla="*/ 763 w 884"/>
              <a:gd name="T79" fmla="*/ 495 h 790"/>
              <a:gd name="T80" fmla="*/ 731 w 884"/>
              <a:gd name="T81" fmla="*/ 495 h 790"/>
              <a:gd name="T82" fmla="*/ 707 w 884"/>
              <a:gd name="T83" fmla="*/ 519 h 790"/>
              <a:gd name="T84" fmla="*/ 707 w 884"/>
              <a:gd name="T85" fmla="*/ 584 h 790"/>
              <a:gd name="T86" fmla="*/ 648 w 884"/>
              <a:gd name="T87" fmla="*/ 505 h 790"/>
              <a:gd name="T88" fmla="*/ 629 w 884"/>
              <a:gd name="T89" fmla="*/ 495 h 790"/>
              <a:gd name="T90" fmla="*/ 629 w 884"/>
              <a:gd name="T91" fmla="*/ 495 h 790"/>
              <a:gd name="T92" fmla="*/ 254 w 884"/>
              <a:gd name="T93" fmla="*/ 495 h 790"/>
              <a:gd name="T94" fmla="*/ 203 w 884"/>
              <a:gd name="T95" fmla="*/ 474 h 790"/>
              <a:gd name="T96" fmla="*/ 182 w 884"/>
              <a:gd name="T97" fmla="*/ 423 h 790"/>
              <a:gd name="T98" fmla="*/ 182 w 884"/>
              <a:gd name="T99" fmla="*/ 120 h 790"/>
              <a:gd name="T100" fmla="*/ 203 w 884"/>
              <a:gd name="T101" fmla="*/ 70 h 790"/>
              <a:gd name="T102" fmla="*/ 254 w 884"/>
              <a:gd name="T103" fmla="*/ 48 h 790"/>
              <a:gd name="T104" fmla="*/ 763 w 884"/>
              <a:gd name="T105" fmla="*/ 4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790">
                <a:moveTo>
                  <a:pt x="92" y="157"/>
                </a:moveTo>
                <a:cubicBezTo>
                  <a:pt x="41" y="159"/>
                  <a:pt x="0" y="202"/>
                  <a:pt x="0" y="253"/>
                </a:cubicBezTo>
                <a:lnTo>
                  <a:pt x="0" y="556"/>
                </a:lnTo>
                <a:cubicBezTo>
                  <a:pt x="0" y="609"/>
                  <a:pt x="43" y="652"/>
                  <a:pt x="96" y="652"/>
                </a:cubicBezTo>
                <a:lnTo>
                  <a:pt x="128" y="652"/>
                </a:lnTo>
                <a:lnTo>
                  <a:pt x="128" y="790"/>
                </a:lnTo>
                <a:lnTo>
                  <a:pt x="231" y="652"/>
                </a:lnTo>
                <a:lnTo>
                  <a:pt x="605" y="652"/>
                </a:lnTo>
                <a:cubicBezTo>
                  <a:pt x="618" y="652"/>
                  <a:pt x="630" y="649"/>
                  <a:pt x="640" y="645"/>
                </a:cubicBezTo>
                <a:lnTo>
                  <a:pt x="596" y="585"/>
                </a:lnTo>
                <a:lnTo>
                  <a:pt x="254" y="585"/>
                </a:lnTo>
                <a:cubicBezTo>
                  <a:pt x="211" y="585"/>
                  <a:pt x="170" y="568"/>
                  <a:pt x="140" y="537"/>
                </a:cubicBezTo>
                <a:cubicBezTo>
                  <a:pt x="109" y="507"/>
                  <a:pt x="92" y="466"/>
                  <a:pt x="92" y="423"/>
                </a:cubicBezTo>
                <a:lnTo>
                  <a:pt x="92" y="157"/>
                </a:lnTo>
                <a:close/>
                <a:moveTo>
                  <a:pt x="254" y="0"/>
                </a:moveTo>
                <a:lnTo>
                  <a:pt x="254" y="0"/>
                </a:lnTo>
                <a:lnTo>
                  <a:pt x="763" y="0"/>
                </a:lnTo>
                <a:cubicBezTo>
                  <a:pt x="796" y="0"/>
                  <a:pt x="827" y="14"/>
                  <a:pt x="848" y="35"/>
                </a:cubicBezTo>
                <a:cubicBezTo>
                  <a:pt x="870" y="57"/>
                  <a:pt x="884" y="87"/>
                  <a:pt x="884" y="120"/>
                </a:cubicBezTo>
                <a:lnTo>
                  <a:pt x="884" y="423"/>
                </a:lnTo>
                <a:cubicBezTo>
                  <a:pt x="884" y="456"/>
                  <a:pt x="870" y="486"/>
                  <a:pt x="848" y="508"/>
                </a:cubicBezTo>
                <a:cubicBezTo>
                  <a:pt x="827" y="530"/>
                  <a:pt x="796" y="543"/>
                  <a:pt x="763" y="543"/>
                </a:cubicBezTo>
                <a:lnTo>
                  <a:pt x="755" y="543"/>
                </a:lnTo>
                <a:lnTo>
                  <a:pt x="755" y="657"/>
                </a:lnTo>
                <a:cubicBezTo>
                  <a:pt x="755" y="670"/>
                  <a:pt x="745" y="681"/>
                  <a:pt x="731" y="681"/>
                </a:cubicBezTo>
                <a:cubicBezTo>
                  <a:pt x="723" y="681"/>
                  <a:pt x="715" y="676"/>
                  <a:pt x="711" y="670"/>
                </a:cubicBezTo>
                <a:lnTo>
                  <a:pt x="617" y="543"/>
                </a:lnTo>
                <a:lnTo>
                  <a:pt x="254" y="543"/>
                </a:lnTo>
                <a:cubicBezTo>
                  <a:pt x="221" y="543"/>
                  <a:pt x="191" y="530"/>
                  <a:pt x="169" y="508"/>
                </a:cubicBezTo>
                <a:cubicBezTo>
                  <a:pt x="147" y="486"/>
                  <a:pt x="134" y="456"/>
                  <a:pt x="134" y="423"/>
                </a:cubicBezTo>
                <a:lnTo>
                  <a:pt x="134" y="120"/>
                </a:lnTo>
                <a:cubicBezTo>
                  <a:pt x="134" y="87"/>
                  <a:pt x="147" y="57"/>
                  <a:pt x="169" y="35"/>
                </a:cubicBezTo>
                <a:cubicBezTo>
                  <a:pt x="191" y="14"/>
                  <a:pt x="221" y="0"/>
                  <a:pt x="254" y="0"/>
                </a:cubicBezTo>
                <a:close/>
                <a:moveTo>
                  <a:pt x="763" y="48"/>
                </a:moveTo>
                <a:lnTo>
                  <a:pt x="763" y="48"/>
                </a:lnTo>
                <a:cubicBezTo>
                  <a:pt x="783" y="48"/>
                  <a:pt x="801" y="56"/>
                  <a:pt x="814" y="70"/>
                </a:cubicBezTo>
                <a:cubicBezTo>
                  <a:pt x="827" y="83"/>
                  <a:pt x="835" y="100"/>
                  <a:pt x="835" y="120"/>
                </a:cubicBezTo>
                <a:lnTo>
                  <a:pt x="835" y="423"/>
                </a:lnTo>
                <a:cubicBezTo>
                  <a:pt x="835" y="443"/>
                  <a:pt x="827" y="461"/>
                  <a:pt x="814" y="474"/>
                </a:cubicBezTo>
                <a:cubicBezTo>
                  <a:pt x="801" y="487"/>
                  <a:pt x="783" y="495"/>
                  <a:pt x="763" y="495"/>
                </a:cubicBezTo>
                <a:lnTo>
                  <a:pt x="731" y="495"/>
                </a:lnTo>
                <a:cubicBezTo>
                  <a:pt x="718" y="495"/>
                  <a:pt x="707" y="506"/>
                  <a:pt x="707" y="519"/>
                </a:cubicBezTo>
                <a:lnTo>
                  <a:pt x="707" y="584"/>
                </a:lnTo>
                <a:lnTo>
                  <a:pt x="648" y="505"/>
                </a:lnTo>
                <a:cubicBezTo>
                  <a:pt x="643" y="498"/>
                  <a:pt x="636" y="495"/>
                  <a:pt x="629" y="495"/>
                </a:cubicBezTo>
                <a:lnTo>
                  <a:pt x="629" y="495"/>
                </a:lnTo>
                <a:lnTo>
                  <a:pt x="254" y="495"/>
                </a:lnTo>
                <a:cubicBezTo>
                  <a:pt x="234" y="495"/>
                  <a:pt x="216" y="487"/>
                  <a:pt x="203" y="474"/>
                </a:cubicBezTo>
                <a:cubicBezTo>
                  <a:pt x="190" y="461"/>
                  <a:pt x="182" y="443"/>
                  <a:pt x="182" y="423"/>
                </a:cubicBezTo>
                <a:lnTo>
                  <a:pt x="182" y="120"/>
                </a:lnTo>
                <a:cubicBezTo>
                  <a:pt x="182" y="100"/>
                  <a:pt x="190" y="83"/>
                  <a:pt x="203" y="70"/>
                </a:cubicBezTo>
                <a:cubicBezTo>
                  <a:pt x="216" y="56"/>
                  <a:pt x="234" y="48"/>
                  <a:pt x="254" y="48"/>
                </a:cubicBezTo>
                <a:lnTo>
                  <a:pt x="763" y="48"/>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2" name="Freeform 28"/>
          <p:cNvSpPr>
            <a:spLocks noEditPoints="1"/>
          </p:cNvSpPr>
          <p:nvPr/>
        </p:nvSpPr>
        <p:spPr bwMode="auto">
          <a:xfrm>
            <a:off x="8385239" y="3950483"/>
            <a:ext cx="442913" cy="344488"/>
          </a:xfrm>
          <a:custGeom>
            <a:avLst/>
            <a:gdLst>
              <a:gd name="T0" fmla="*/ 175 w 724"/>
              <a:gd name="T1" fmla="*/ 80 h 563"/>
              <a:gd name="T2" fmla="*/ 34 w 724"/>
              <a:gd name="T3" fmla="*/ 80 h 563"/>
              <a:gd name="T4" fmla="*/ 34 w 724"/>
              <a:gd name="T5" fmla="*/ 44 h 563"/>
              <a:gd name="T6" fmla="*/ 175 w 724"/>
              <a:gd name="T7" fmla="*/ 44 h 563"/>
              <a:gd name="T8" fmla="*/ 175 w 724"/>
              <a:gd name="T9" fmla="*/ 80 h 563"/>
              <a:gd name="T10" fmla="*/ 175 w 724"/>
              <a:gd name="T11" fmla="*/ 165 h 563"/>
              <a:gd name="T12" fmla="*/ 34 w 724"/>
              <a:gd name="T13" fmla="*/ 165 h 563"/>
              <a:gd name="T14" fmla="*/ 34 w 724"/>
              <a:gd name="T15" fmla="*/ 129 h 563"/>
              <a:gd name="T16" fmla="*/ 175 w 724"/>
              <a:gd name="T17" fmla="*/ 129 h 563"/>
              <a:gd name="T18" fmla="*/ 175 w 724"/>
              <a:gd name="T19" fmla="*/ 165 h 563"/>
              <a:gd name="T20" fmla="*/ 175 w 724"/>
              <a:gd name="T21" fmla="*/ 250 h 563"/>
              <a:gd name="T22" fmla="*/ 34 w 724"/>
              <a:gd name="T23" fmla="*/ 250 h 563"/>
              <a:gd name="T24" fmla="*/ 34 w 724"/>
              <a:gd name="T25" fmla="*/ 214 h 563"/>
              <a:gd name="T26" fmla="*/ 175 w 724"/>
              <a:gd name="T27" fmla="*/ 214 h 563"/>
              <a:gd name="T28" fmla="*/ 175 w 724"/>
              <a:gd name="T29" fmla="*/ 250 h 563"/>
              <a:gd name="T30" fmla="*/ 0 w 724"/>
              <a:gd name="T31" fmla="*/ 563 h 563"/>
              <a:gd name="T32" fmla="*/ 209 w 724"/>
              <a:gd name="T33" fmla="*/ 563 h 563"/>
              <a:gd name="T34" fmla="*/ 209 w 724"/>
              <a:gd name="T35" fmla="*/ 0 h 563"/>
              <a:gd name="T36" fmla="*/ 0 w 724"/>
              <a:gd name="T37" fmla="*/ 0 h 563"/>
              <a:gd name="T38" fmla="*/ 0 w 724"/>
              <a:gd name="T39" fmla="*/ 563 h 563"/>
              <a:gd name="T40" fmla="*/ 432 w 724"/>
              <a:gd name="T41" fmla="*/ 80 h 563"/>
              <a:gd name="T42" fmla="*/ 292 w 724"/>
              <a:gd name="T43" fmla="*/ 80 h 563"/>
              <a:gd name="T44" fmla="*/ 292 w 724"/>
              <a:gd name="T45" fmla="*/ 44 h 563"/>
              <a:gd name="T46" fmla="*/ 432 w 724"/>
              <a:gd name="T47" fmla="*/ 44 h 563"/>
              <a:gd name="T48" fmla="*/ 432 w 724"/>
              <a:gd name="T49" fmla="*/ 80 h 563"/>
              <a:gd name="T50" fmla="*/ 432 w 724"/>
              <a:gd name="T51" fmla="*/ 165 h 563"/>
              <a:gd name="T52" fmla="*/ 292 w 724"/>
              <a:gd name="T53" fmla="*/ 165 h 563"/>
              <a:gd name="T54" fmla="*/ 292 w 724"/>
              <a:gd name="T55" fmla="*/ 129 h 563"/>
              <a:gd name="T56" fmla="*/ 432 w 724"/>
              <a:gd name="T57" fmla="*/ 129 h 563"/>
              <a:gd name="T58" fmla="*/ 432 w 724"/>
              <a:gd name="T59" fmla="*/ 165 h 563"/>
              <a:gd name="T60" fmla="*/ 432 w 724"/>
              <a:gd name="T61" fmla="*/ 250 h 563"/>
              <a:gd name="T62" fmla="*/ 292 w 724"/>
              <a:gd name="T63" fmla="*/ 250 h 563"/>
              <a:gd name="T64" fmla="*/ 292 w 724"/>
              <a:gd name="T65" fmla="*/ 214 h 563"/>
              <a:gd name="T66" fmla="*/ 432 w 724"/>
              <a:gd name="T67" fmla="*/ 214 h 563"/>
              <a:gd name="T68" fmla="*/ 432 w 724"/>
              <a:gd name="T69" fmla="*/ 250 h 563"/>
              <a:gd name="T70" fmla="*/ 257 w 724"/>
              <a:gd name="T71" fmla="*/ 563 h 563"/>
              <a:gd name="T72" fmla="*/ 467 w 724"/>
              <a:gd name="T73" fmla="*/ 563 h 563"/>
              <a:gd name="T74" fmla="*/ 467 w 724"/>
              <a:gd name="T75" fmla="*/ 0 h 563"/>
              <a:gd name="T76" fmla="*/ 257 w 724"/>
              <a:gd name="T77" fmla="*/ 0 h 563"/>
              <a:gd name="T78" fmla="*/ 257 w 724"/>
              <a:gd name="T79" fmla="*/ 563 h 563"/>
              <a:gd name="T80" fmla="*/ 690 w 724"/>
              <a:gd name="T81" fmla="*/ 80 h 563"/>
              <a:gd name="T82" fmla="*/ 549 w 724"/>
              <a:gd name="T83" fmla="*/ 80 h 563"/>
              <a:gd name="T84" fmla="*/ 549 w 724"/>
              <a:gd name="T85" fmla="*/ 44 h 563"/>
              <a:gd name="T86" fmla="*/ 690 w 724"/>
              <a:gd name="T87" fmla="*/ 44 h 563"/>
              <a:gd name="T88" fmla="*/ 690 w 724"/>
              <a:gd name="T89" fmla="*/ 80 h 563"/>
              <a:gd name="T90" fmla="*/ 690 w 724"/>
              <a:gd name="T91" fmla="*/ 165 h 563"/>
              <a:gd name="T92" fmla="*/ 549 w 724"/>
              <a:gd name="T93" fmla="*/ 165 h 563"/>
              <a:gd name="T94" fmla="*/ 549 w 724"/>
              <a:gd name="T95" fmla="*/ 129 h 563"/>
              <a:gd name="T96" fmla="*/ 690 w 724"/>
              <a:gd name="T97" fmla="*/ 129 h 563"/>
              <a:gd name="T98" fmla="*/ 690 w 724"/>
              <a:gd name="T99" fmla="*/ 165 h 563"/>
              <a:gd name="T100" fmla="*/ 690 w 724"/>
              <a:gd name="T101" fmla="*/ 250 h 563"/>
              <a:gd name="T102" fmla="*/ 549 w 724"/>
              <a:gd name="T103" fmla="*/ 250 h 563"/>
              <a:gd name="T104" fmla="*/ 549 w 724"/>
              <a:gd name="T105" fmla="*/ 214 h 563"/>
              <a:gd name="T106" fmla="*/ 690 w 724"/>
              <a:gd name="T107" fmla="*/ 214 h 563"/>
              <a:gd name="T108" fmla="*/ 690 w 724"/>
              <a:gd name="T109" fmla="*/ 250 h 563"/>
              <a:gd name="T110" fmla="*/ 515 w 724"/>
              <a:gd name="T111" fmla="*/ 563 h 563"/>
              <a:gd name="T112" fmla="*/ 724 w 724"/>
              <a:gd name="T113" fmla="*/ 563 h 563"/>
              <a:gd name="T114" fmla="*/ 724 w 724"/>
              <a:gd name="T115" fmla="*/ 0 h 563"/>
              <a:gd name="T116" fmla="*/ 515 w 724"/>
              <a:gd name="T117" fmla="*/ 0 h 563"/>
              <a:gd name="T118" fmla="*/ 515 w 724"/>
              <a:gd name="T11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563">
                <a:moveTo>
                  <a:pt x="175" y="80"/>
                </a:moveTo>
                <a:lnTo>
                  <a:pt x="34" y="80"/>
                </a:lnTo>
                <a:lnTo>
                  <a:pt x="34" y="44"/>
                </a:lnTo>
                <a:lnTo>
                  <a:pt x="175" y="44"/>
                </a:lnTo>
                <a:lnTo>
                  <a:pt x="175" y="80"/>
                </a:lnTo>
                <a:close/>
                <a:moveTo>
                  <a:pt x="175" y="165"/>
                </a:moveTo>
                <a:lnTo>
                  <a:pt x="34" y="165"/>
                </a:lnTo>
                <a:lnTo>
                  <a:pt x="34" y="129"/>
                </a:lnTo>
                <a:lnTo>
                  <a:pt x="175" y="129"/>
                </a:lnTo>
                <a:lnTo>
                  <a:pt x="175" y="165"/>
                </a:lnTo>
                <a:close/>
                <a:moveTo>
                  <a:pt x="175" y="250"/>
                </a:moveTo>
                <a:lnTo>
                  <a:pt x="34" y="250"/>
                </a:lnTo>
                <a:lnTo>
                  <a:pt x="34" y="214"/>
                </a:lnTo>
                <a:lnTo>
                  <a:pt x="175" y="214"/>
                </a:lnTo>
                <a:lnTo>
                  <a:pt x="175" y="250"/>
                </a:lnTo>
                <a:close/>
                <a:moveTo>
                  <a:pt x="0" y="563"/>
                </a:moveTo>
                <a:lnTo>
                  <a:pt x="209" y="563"/>
                </a:lnTo>
                <a:lnTo>
                  <a:pt x="209" y="0"/>
                </a:lnTo>
                <a:lnTo>
                  <a:pt x="0" y="0"/>
                </a:lnTo>
                <a:lnTo>
                  <a:pt x="0" y="563"/>
                </a:lnTo>
                <a:close/>
                <a:moveTo>
                  <a:pt x="432" y="80"/>
                </a:moveTo>
                <a:lnTo>
                  <a:pt x="292" y="80"/>
                </a:lnTo>
                <a:lnTo>
                  <a:pt x="292" y="44"/>
                </a:lnTo>
                <a:lnTo>
                  <a:pt x="432" y="44"/>
                </a:lnTo>
                <a:lnTo>
                  <a:pt x="432" y="80"/>
                </a:lnTo>
                <a:close/>
                <a:moveTo>
                  <a:pt x="432" y="165"/>
                </a:moveTo>
                <a:lnTo>
                  <a:pt x="292" y="165"/>
                </a:lnTo>
                <a:lnTo>
                  <a:pt x="292" y="129"/>
                </a:lnTo>
                <a:lnTo>
                  <a:pt x="432" y="129"/>
                </a:lnTo>
                <a:lnTo>
                  <a:pt x="432" y="165"/>
                </a:lnTo>
                <a:close/>
                <a:moveTo>
                  <a:pt x="432" y="250"/>
                </a:moveTo>
                <a:lnTo>
                  <a:pt x="292" y="250"/>
                </a:lnTo>
                <a:lnTo>
                  <a:pt x="292" y="214"/>
                </a:lnTo>
                <a:lnTo>
                  <a:pt x="432" y="214"/>
                </a:lnTo>
                <a:lnTo>
                  <a:pt x="432" y="250"/>
                </a:lnTo>
                <a:close/>
                <a:moveTo>
                  <a:pt x="257" y="563"/>
                </a:moveTo>
                <a:lnTo>
                  <a:pt x="467" y="563"/>
                </a:lnTo>
                <a:lnTo>
                  <a:pt x="467" y="0"/>
                </a:lnTo>
                <a:lnTo>
                  <a:pt x="257" y="0"/>
                </a:lnTo>
                <a:lnTo>
                  <a:pt x="257" y="563"/>
                </a:lnTo>
                <a:close/>
                <a:moveTo>
                  <a:pt x="690" y="80"/>
                </a:moveTo>
                <a:lnTo>
                  <a:pt x="549" y="80"/>
                </a:lnTo>
                <a:lnTo>
                  <a:pt x="549" y="44"/>
                </a:lnTo>
                <a:lnTo>
                  <a:pt x="690" y="44"/>
                </a:lnTo>
                <a:lnTo>
                  <a:pt x="690" y="80"/>
                </a:lnTo>
                <a:close/>
                <a:moveTo>
                  <a:pt x="690" y="165"/>
                </a:moveTo>
                <a:lnTo>
                  <a:pt x="549" y="165"/>
                </a:lnTo>
                <a:lnTo>
                  <a:pt x="549" y="129"/>
                </a:lnTo>
                <a:lnTo>
                  <a:pt x="690" y="129"/>
                </a:lnTo>
                <a:lnTo>
                  <a:pt x="690" y="165"/>
                </a:lnTo>
                <a:close/>
                <a:moveTo>
                  <a:pt x="690" y="250"/>
                </a:moveTo>
                <a:lnTo>
                  <a:pt x="549" y="250"/>
                </a:lnTo>
                <a:lnTo>
                  <a:pt x="549" y="214"/>
                </a:lnTo>
                <a:lnTo>
                  <a:pt x="690" y="214"/>
                </a:lnTo>
                <a:lnTo>
                  <a:pt x="690" y="250"/>
                </a:lnTo>
                <a:close/>
                <a:moveTo>
                  <a:pt x="515" y="563"/>
                </a:moveTo>
                <a:lnTo>
                  <a:pt x="724" y="563"/>
                </a:lnTo>
                <a:lnTo>
                  <a:pt x="724" y="0"/>
                </a:lnTo>
                <a:lnTo>
                  <a:pt x="515" y="0"/>
                </a:lnTo>
                <a:lnTo>
                  <a:pt x="515" y="563"/>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3" name="Freeform 29"/>
          <p:cNvSpPr>
            <a:spLocks noEditPoints="1"/>
          </p:cNvSpPr>
          <p:nvPr/>
        </p:nvSpPr>
        <p:spPr bwMode="auto">
          <a:xfrm>
            <a:off x="4117633" y="4736295"/>
            <a:ext cx="527050" cy="457200"/>
          </a:xfrm>
          <a:custGeom>
            <a:avLst/>
            <a:gdLst>
              <a:gd name="T0" fmla="*/ 609 w 860"/>
              <a:gd name="T1" fmla="*/ 591 h 744"/>
              <a:gd name="T2" fmla="*/ 831 w 860"/>
              <a:gd name="T3" fmla="*/ 220 h 744"/>
              <a:gd name="T4" fmla="*/ 607 w 860"/>
              <a:gd name="T5" fmla="*/ 132 h 744"/>
              <a:gd name="T6" fmla="*/ 395 w 860"/>
              <a:gd name="T7" fmla="*/ 0 h 744"/>
              <a:gd name="T8" fmla="*/ 166 w 860"/>
              <a:gd name="T9" fmla="*/ 191 h 744"/>
              <a:gd name="T10" fmla="*/ 0 w 860"/>
              <a:gd name="T11" fmla="*/ 290 h 744"/>
              <a:gd name="T12" fmla="*/ 99 w 860"/>
              <a:gd name="T13" fmla="*/ 744 h 744"/>
              <a:gd name="T14" fmla="*/ 860 w 860"/>
              <a:gd name="T15" fmla="*/ 645 h 744"/>
              <a:gd name="T16" fmla="*/ 241 w 860"/>
              <a:gd name="T17" fmla="*/ 155 h 744"/>
              <a:gd name="T18" fmla="*/ 657 w 860"/>
              <a:gd name="T19" fmla="*/ 181 h 744"/>
              <a:gd name="T20" fmla="*/ 206 w 860"/>
              <a:gd name="T21" fmla="*/ 231 h 744"/>
              <a:gd name="T22" fmla="*/ 241 w 860"/>
              <a:gd name="T23" fmla="*/ 155 h 744"/>
              <a:gd name="T24" fmla="*/ 794 w 860"/>
              <a:gd name="T25" fmla="*/ 678 h 744"/>
              <a:gd name="T26" fmla="*/ 66 w 860"/>
              <a:gd name="T27" fmla="*/ 678 h 744"/>
              <a:gd name="T28" fmla="*/ 66 w 860"/>
              <a:gd name="T29" fmla="*/ 257 h 744"/>
              <a:gd name="T30" fmla="*/ 240 w 860"/>
              <a:gd name="T31" fmla="*/ 288 h 744"/>
              <a:gd name="T32" fmla="*/ 761 w 860"/>
              <a:gd name="T33" fmla="*/ 244 h 744"/>
              <a:gd name="T34" fmla="*/ 807 w 860"/>
              <a:gd name="T35" fmla="*/ 645 h 744"/>
              <a:gd name="T36" fmla="*/ 609 w 860"/>
              <a:gd name="T37" fmla="*/ 515 h 744"/>
              <a:gd name="T38" fmla="*/ 434 w 860"/>
              <a:gd name="T39" fmla="*/ 515 h 744"/>
              <a:gd name="T40" fmla="*/ 730 w 860"/>
              <a:gd name="T41" fmla="*/ 452 h 744"/>
              <a:gd name="T42" fmla="*/ 434 w 860"/>
              <a:gd name="T43" fmla="*/ 452 h 744"/>
              <a:gd name="T44" fmla="*/ 730 w 860"/>
              <a:gd name="T45" fmla="*/ 392 h 744"/>
              <a:gd name="T46" fmla="*/ 434 w 860"/>
              <a:gd name="T47" fmla="*/ 392 h 744"/>
              <a:gd name="T48" fmla="*/ 730 w 860"/>
              <a:gd name="T49" fmla="*/ 332 h 744"/>
              <a:gd name="T50" fmla="*/ 434 w 860"/>
              <a:gd name="T51" fmla="*/ 332 h 744"/>
              <a:gd name="T52" fmla="*/ 234 w 860"/>
              <a:gd name="T53" fmla="*/ 325 h 744"/>
              <a:gd name="T54" fmla="*/ 227 w 860"/>
              <a:gd name="T55" fmla="*/ 328 h 744"/>
              <a:gd name="T56" fmla="*/ 223 w 860"/>
              <a:gd name="T57" fmla="*/ 330 h 744"/>
              <a:gd name="T58" fmla="*/ 220 w 860"/>
              <a:gd name="T59" fmla="*/ 332 h 744"/>
              <a:gd name="T60" fmla="*/ 218 w 860"/>
              <a:gd name="T61" fmla="*/ 334 h 744"/>
              <a:gd name="T62" fmla="*/ 215 w 860"/>
              <a:gd name="T63" fmla="*/ 336 h 744"/>
              <a:gd name="T64" fmla="*/ 213 w 860"/>
              <a:gd name="T65" fmla="*/ 337 h 744"/>
              <a:gd name="T66" fmla="*/ 210 w 860"/>
              <a:gd name="T67" fmla="*/ 339 h 744"/>
              <a:gd name="T68" fmla="*/ 208 w 860"/>
              <a:gd name="T69" fmla="*/ 341 h 744"/>
              <a:gd name="T70" fmla="*/ 206 w 860"/>
              <a:gd name="T71" fmla="*/ 343 h 744"/>
              <a:gd name="T72" fmla="*/ 203 w 860"/>
              <a:gd name="T73" fmla="*/ 345 h 744"/>
              <a:gd name="T74" fmla="*/ 174 w 860"/>
              <a:gd name="T75" fmla="*/ 401 h 744"/>
              <a:gd name="T76" fmla="*/ 272 w 860"/>
              <a:gd name="T77" fmla="*/ 317 h 744"/>
              <a:gd name="T78" fmla="*/ 197 w 860"/>
              <a:gd name="T79" fmla="*/ 407 h 744"/>
              <a:gd name="T80" fmla="*/ 282 w 860"/>
              <a:gd name="T81" fmla="*/ 409 h 744"/>
              <a:gd name="T82" fmla="*/ 300 w 860"/>
              <a:gd name="T83" fmla="*/ 409 h 744"/>
              <a:gd name="T84" fmla="*/ 272 w 860"/>
              <a:gd name="T85" fmla="*/ 496 h 744"/>
              <a:gd name="T86" fmla="*/ 197 w 860"/>
              <a:gd name="T87" fmla="*/ 407 h 744"/>
              <a:gd name="T88" fmla="*/ 312 w 860"/>
              <a:gd name="T89" fmla="*/ 435 h 744"/>
              <a:gd name="T90" fmla="*/ 302 w 860"/>
              <a:gd name="T91" fmla="*/ 424 h 744"/>
              <a:gd name="T92" fmla="*/ 250 w 860"/>
              <a:gd name="T93" fmla="*/ 435 h 744"/>
              <a:gd name="T94" fmla="*/ 240 w 860"/>
              <a:gd name="T95" fmla="*/ 424 h 744"/>
              <a:gd name="T96" fmla="*/ 147 w 860"/>
              <a:gd name="T97" fmla="*/ 633 h 744"/>
              <a:gd name="T98" fmla="*/ 308 w 860"/>
              <a:gd name="T99" fmla="*/ 51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0" h="744">
                <a:moveTo>
                  <a:pt x="434" y="569"/>
                </a:moveTo>
                <a:lnTo>
                  <a:pt x="609" y="569"/>
                </a:lnTo>
                <a:lnTo>
                  <a:pt x="609" y="591"/>
                </a:lnTo>
                <a:lnTo>
                  <a:pt x="434" y="591"/>
                </a:lnTo>
                <a:lnTo>
                  <a:pt x="434" y="569"/>
                </a:lnTo>
                <a:close/>
                <a:moveTo>
                  <a:pt x="831" y="220"/>
                </a:moveTo>
                <a:cubicBezTo>
                  <a:pt x="813" y="202"/>
                  <a:pt x="788" y="191"/>
                  <a:pt x="761" y="191"/>
                </a:cubicBezTo>
                <a:lnTo>
                  <a:pt x="681" y="191"/>
                </a:lnTo>
                <a:cubicBezTo>
                  <a:pt x="673" y="157"/>
                  <a:pt x="642" y="132"/>
                  <a:pt x="607" y="132"/>
                </a:cubicBezTo>
                <a:lnTo>
                  <a:pt x="538" y="133"/>
                </a:lnTo>
                <a:cubicBezTo>
                  <a:pt x="486" y="91"/>
                  <a:pt x="464" y="46"/>
                  <a:pt x="453" y="0"/>
                </a:cubicBezTo>
                <a:cubicBezTo>
                  <a:pt x="433" y="0"/>
                  <a:pt x="414" y="0"/>
                  <a:pt x="395" y="0"/>
                </a:cubicBezTo>
                <a:cubicBezTo>
                  <a:pt x="386" y="60"/>
                  <a:pt x="357" y="103"/>
                  <a:pt x="315" y="134"/>
                </a:cubicBezTo>
                <a:lnTo>
                  <a:pt x="240" y="135"/>
                </a:lnTo>
                <a:cubicBezTo>
                  <a:pt x="205" y="135"/>
                  <a:pt x="175" y="159"/>
                  <a:pt x="166" y="191"/>
                </a:cubicBezTo>
                <a:lnTo>
                  <a:pt x="99" y="191"/>
                </a:lnTo>
                <a:cubicBezTo>
                  <a:pt x="72" y="191"/>
                  <a:pt x="47" y="202"/>
                  <a:pt x="29" y="220"/>
                </a:cubicBezTo>
                <a:cubicBezTo>
                  <a:pt x="11" y="238"/>
                  <a:pt x="0" y="263"/>
                  <a:pt x="0" y="290"/>
                </a:cubicBezTo>
                <a:lnTo>
                  <a:pt x="0" y="645"/>
                </a:lnTo>
                <a:cubicBezTo>
                  <a:pt x="0" y="672"/>
                  <a:pt x="11" y="697"/>
                  <a:pt x="29" y="715"/>
                </a:cubicBezTo>
                <a:cubicBezTo>
                  <a:pt x="47" y="733"/>
                  <a:pt x="72" y="744"/>
                  <a:pt x="99" y="744"/>
                </a:cubicBezTo>
                <a:lnTo>
                  <a:pt x="761" y="744"/>
                </a:lnTo>
                <a:cubicBezTo>
                  <a:pt x="788" y="744"/>
                  <a:pt x="813" y="733"/>
                  <a:pt x="831" y="715"/>
                </a:cubicBezTo>
                <a:cubicBezTo>
                  <a:pt x="849" y="697"/>
                  <a:pt x="860" y="672"/>
                  <a:pt x="860" y="645"/>
                </a:cubicBezTo>
                <a:lnTo>
                  <a:pt x="860" y="290"/>
                </a:lnTo>
                <a:cubicBezTo>
                  <a:pt x="860" y="263"/>
                  <a:pt x="849" y="238"/>
                  <a:pt x="831" y="220"/>
                </a:cubicBezTo>
                <a:close/>
                <a:moveTo>
                  <a:pt x="241" y="155"/>
                </a:moveTo>
                <a:lnTo>
                  <a:pt x="241" y="155"/>
                </a:lnTo>
                <a:lnTo>
                  <a:pt x="608" y="152"/>
                </a:lnTo>
                <a:cubicBezTo>
                  <a:pt x="629" y="152"/>
                  <a:pt x="647" y="164"/>
                  <a:pt x="657" y="181"/>
                </a:cubicBezTo>
                <a:cubicBezTo>
                  <a:pt x="648" y="176"/>
                  <a:pt x="639" y="173"/>
                  <a:pt x="628" y="173"/>
                </a:cubicBezTo>
                <a:lnTo>
                  <a:pt x="262" y="176"/>
                </a:lnTo>
                <a:cubicBezTo>
                  <a:pt x="231" y="176"/>
                  <a:pt x="206" y="200"/>
                  <a:pt x="206" y="231"/>
                </a:cubicBezTo>
                <a:cubicBezTo>
                  <a:pt x="206" y="240"/>
                  <a:pt x="209" y="249"/>
                  <a:pt x="213" y="257"/>
                </a:cubicBezTo>
                <a:cubicBezTo>
                  <a:pt x="197" y="247"/>
                  <a:pt x="186" y="230"/>
                  <a:pt x="186" y="210"/>
                </a:cubicBezTo>
                <a:cubicBezTo>
                  <a:pt x="186" y="179"/>
                  <a:pt x="211" y="155"/>
                  <a:pt x="241" y="155"/>
                </a:cubicBezTo>
                <a:close/>
                <a:moveTo>
                  <a:pt x="807" y="645"/>
                </a:moveTo>
                <a:lnTo>
                  <a:pt x="807" y="645"/>
                </a:lnTo>
                <a:cubicBezTo>
                  <a:pt x="807" y="658"/>
                  <a:pt x="802" y="669"/>
                  <a:pt x="794" y="678"/>
                </a:cubicBezTo>
                <a:cubicBezTo>
                  <a:pt x="785" y="686"/>
                  <a:pt x="774" y="691"/>
                  <a:pt x="761" y="691"/>
                </a:cubicBezTo>
                <a:lnTo>
                  <a:pt x="99" y="691"/>
                </a:lnTo>
                <a:cubicBezTo>
                  <a:pt x="86" y="691"/>
                  <a:pt x="75" y="686"/>
                  <a:pt x="66" y="678"/>
                </a:cubicBezTo>
                <a:cubicBezTo>
                  <a:pt x="58" y="669"/>
                  <a:pt x="53" y="658"/>
                  <a:pt x="53" y="645"/>
                </a:cubicBezTo>
                <a:lnTo>
                  <a:pt x="53" y="290"/>
                </a:lnTo>
                <a:cubicBezTo>
                  <a:pt x="53" y="277"/>
                  <a:pt x="58" y="266"/>
                  <a:pt x="66" y="257"/>
                </a:cubicBezTo>
                <a:cubicBezTo>
                  <a:pt x="75" y="249"/>
                  <a:pt x="86" y="244"/>
                  <a:pt x="99" y="244"/>
                </a:cubicBezTo>
                <a:lnTo>
                  <a:pt x="171" y="244"/>
                </a:lnTo>
                <a:cubicBezTo>
                  <a:pt x="183" y="270"/>
                  <a:pt x="209" y="288"/>
                  <a:pt x="240" y="288"/>
                </a:cubicBezTo>
                <a:lnTo>
                  <a:pt x="607" y="285"/>
                </a:lnTo>
                <a:cubicBezTo>
                  <a:pt x="636" y="285"/>
                  <a:pt x="661" y="268"/>
                  <a:pt x="674" y="244"/>
                </a:cubicBezTo>
                <a:lnTo>
                  <a:pt x="761" y="244"/>
                </a:lnTo>
                <a:cubicBezTo>
                  <a:pt x="774" y="244"/>
                  <a:pt x="785" y="249"/>
                  <a:pt x="794" y="257"/>
                </a:cubicBezTo>
                <a:cubicBezTo>
                  <a:pt x="802" y="266"/>
                  <a:pt x="807" y="277"/>
                  <a:pt x="807" y="290"/>
                </a:cubicBezTo>
                <a:lnTo>
                  <a:pt x="807" y="645"/>
                </a:lnTo>
                <a:close/>
                <a:moveTo>
                  <a:pt x="434" y="515"/>
                </a:moveTo>
                <a:lnTo>
                  <a:pt x="434" y="515"/>
                </a:lnTo>
                <a:lnTo>
                  <a:pt x="609" y="515"/>
                </a:lnTo>
                <a:lnTo>
                  <a:pt x="609" y="537"/>
                </a:lnTo>
                <a:lnTo>
                  <a:pt x="434" y="537"/>
                </a:lnTo>
                <a:lnTo>
                  <a:pt x="434" y="515"/>
                </a:lnTo>
                <a:close/>
                <a:moveTo>
                  <a:pt x="434" y="452"/>
                </a:moveTo>
                <a:lnTo>
                  <a:pt x="434" y="452"/>
                </a:lnTo>
                <a:lnTo>
                  <a:pt x="730" y="452"/>
                </a:lnTo>
                <a:lnTo>
                  <a:pt x="730" y="474"/>
                </a:lnTo>
                <a:lnTo>
                  <a:pt x="434" y="474"/>
                </a:lnTo>
                <a:lnTo>
                  <a:pt x="434" y="452"/>
                </a:lnTo>
                <a:close/>
                <a:moveTo>
                  <a:pt x="434" y="392"/>
                </a:moveTo>
                <a:lnTo>
                  <a:pt x="434" y="392"/>
                </a:lnTo>
                <a:lnTo>
                  <a:pt x="730" y="392"/>
                </a:lnTo>
                <a:lnTo>
                  <a:pt x="730" y="415"/>
                </a:lnTo>
                <a:lnTo>
                  <a:pt x="434" y="415"/>
                </a:lnTo>
                <a:lnTo>
                  <a:pt x="434" y="392"/>
                </a:lnTo>
                <a:close/>
                <a:moveTo>
                  <a:pt x="434" y="332"/>
                </a:moveTo>
                <a:lnTo>
                  <a:pt x="434" y="332"/>
                </a:lnTo>
                <a:lnTo>
                  <a:pt x="730" y="332"/>
                </a:lnTo>
                <a:lnTo>
                  <a:pt x="730" y="355"/>
                </a:lnTo>
                <a:lnTo>
                  <a:pt x="434" y="355"/>
                </a:lnTo>
                <a:lnTo>
                  <a:pt x="434" y="332"/>
                </a:lnTo>
                <a:close/>
                <a:moveTo>
                  <a:pt x="234" y="325"/>
                </a:moveTo>
                <a:lnTo>
                  <a:pt x="234" y="325"/>
                </a:lnTo>
                <a:lnTo>
                  <a:pt x="234" y="325"/>
                </a:lnTo>
                <a:cubicBezTo>
                  <a:pt x="232" y="326"/>
                  <a:pt x="230" y="327"/>
                  <a:pt x="229" y="327"/>
                </a:cubicBezTo>
                <a:lnTo>
                  <a:pt x="228" y="328"/>
                </a:lnTo>
                <a:cubicBezTo>
                  <a:pt x="228" y="328"/>
                  <a:pt x="227" y="328"/>
                  <a:pt x="227" y="328"/>
                </a:cubicBezTo>
                <a:lnTo>
                  <a:pt x="226" y="329"/>
                </a:lnTo>
                <a:cubicBezTo>
                  <a:pt x="225" y="329"/>
                  <a:pt x="224" y="330"/>
                  <a:pt x="223" y="330"/>
                </a:cubicBezTo>
                <a:lnTo>
                  <a:pt x="223" y="330"/>
                </a:lnTo>
                <a:cubicBezTo>
                  <a:pt x="222" y="331"/>
                  <a:pt x="222" y="331"/>
                  <a:pt x="221" y="331"/>
                </a:cubicBezTo>
                <a:lnTo>
                  <a:pt x="221" y="331"/>
                </a:lnTo>
                <a:cubicBezTo>
                  <a:pt x="221" y="332"/>
                  <a:pt x="220" y="332"/>
                  <a:pt x="220" y="332"/>
                </a:cubicBezTo>
                <a:lnTo>
                  <a:pt x="219" y="333"/>
                </a:lnTo>
                <a:cubicBezTo>
                  <a:pt x="219" y="333"/>
                  <a:pt x="219" y="333"/>
                  <a:pt x="218" y="333"/>
                </a:cubicBezTo>
                <a:lnTo>
                  <a:pt x="218" y="334"/>
                </a:lnTo>
                <a:cubicBezTo>
                  <a:pt x="217" y="334"/>
                  <a:pt x="217" y="334"/>
                  <a:pt x="216" y="334"/>
                </a:cubicBezTo>
                <a:lnTo>
                  <a:pt x="216" y="335"/>
                </a:lnTo>
                <a:cubicBezTo>
                  <a:pt x="216" y="335"/>
                  <a:pt x="215" y="335"/>
                  <a:pt x="215" y="336"/>
                </a:cubicBezTo>
                <a:lnTo>
                  <a:pt x="214" y="336"/>
                </a:lnTo>
                <a:cubicBezTo>
                  <a:pt x="214" y="336"/>
                  <a:pt x="214" y="336"/>
                  <a:pt x="213" y="337"/>
                </a:cubicBezTo>
                <a:lnTo>
                  <a:pt x="213" y="337"/>
                </a:lnTo>
                <a:cubicBezTo>
                  <a:pt x="212" y="337"/>
                  <a:pt x="212" y="338"/>
                  <a:pt x="212" y="338"/>
                </a:cubicBezTo>
                <a:lnTo>
                  <a:pt x="211" y="338"/>
                </a:lnTo>
                <a:cubicBezTo>
                  <a:pt x="211" y="339"/>
                  <a:pt x="210" y="339"/>
                  <a:pt x="210" y="339"/>
                </a:cubicBezTo>
                <a:lnTo>
                  <a:pt x="210" y="340"/>
                </a:lnTo>
                <a:cubicBezTo>
                  <a:pt x="209" y="340"/>
                  <a:pt x="209" y="340"/>
                  <a:pt x="209" y="340"/>
                </a:cubicBezTo>
                <a:lnTo>
                  <a:pt x="208" y="341"/>
                </a:lnTo>
                <a:lnTo>
                  <a:pt x="207" y="342"/>
                </a:lnTo>
                <a:lnTo>
                  <a:pt x="207" y="342"/>
                </a:lnTo>
                <a:cubicBezTo>
                  <a:pt x="206" y="342"/>
                  <a:pt x="206" y="343"/>
                  <a:pt x="206" y="343"/>
                </a:cubicBezTo>
                <a:lnTo>
                  <a:pt x="205" y="344"/>
                </a:lnTo>
                <a:cubicBezTo>
                  <a:pt x="205" y="344"/>
                  <a:pt x="204" y="344"/>
                  <a:pt x="204" y="344"/>
                </a:cubicBezTo>
                <a:lnTo>
                  <a:pt x="203" y="345"/>
                </a:lnTo>
                <a:lnTo>
                  <a:pt x="203" y="345"/>
                </a:lnTo>
                <a:cubicBezTo>
                  <a:pt x="188" y="360"/>
                  <a:pt x="177" y="380"/>
                  <a:pt x="174" y="401"/>
                </a:cubicBezTo>
                <a:lnTo>
                  <a:pt x="174" y="401"/>
                </a:lnTo>
                <a:cubicBezTo>
                  <a:pt x="168" y="435"/>
                  <a:pt x="202" y="486"/>
                  <a:pt x="155" y="505"/>
                </a:cubicBezTo>
                <a:lnTo>
                  <a:pt x="384" y="505"/>
                </a:lnTo>
                <a:cubicBezTo>
                  <a:pt x="404" y="438"/>
                  <a:pt x="379" y="313"/>
                  <a:pt x="272" y="317"/>
                </a:cubicBezTo>
                <a:cubicBezTo>
                  <a:pt x="259" y="318"/>
                  <a:pt x="246" y="320"/>
                  <a:pt x="234" y="325"/>
                </a:cubicBezTo>
                <a:close/>
                <a:moveTo>
                  <a:pt x="197" y="407"/>
                </a:moveTo>
                <a:lnTo>
                  <a:pt x="197" y="407"/>
                </a:lnTo>
                <a:lnTo>
                  <a:pt x="271" y="409"/>
                </a:lnTo>
                <a:lnTo>
                  <a:pt x="280" y="363"/>
                </a:lnTo>
                <a:lnTo>
                  <a:pt x="282" y="409"/>
                </a:lnTo>
                <a:lnTo>
                  <a:pt x="289" y="409"/>
                </a:lnTo>
                <a:lnTo>
                  <a:pt x="292" y="386"/>
                </a:lnTo>
                <a:lnTo>
                  <a:pt x="300" y="409"/>
                </a:lnTo>
                <a:lnTo>
                  <a:pt x="348" y="407"/>
                </a:lnTo>
                <a:cubicBezTo>
                  <a:pt x="349" y="411"/>
                  <a:pt x="349" y="415"/>
                  <a:pt x="349" y="419"/>
                </a:cubicBezTo>
                <a:cubicBezTo>
                  <a:pt x="349" y="461"/>
                  <a:pt x="314" y="496"/>
                  <a:pt x="272" y="496"/>
                </a:cubicBezTo>
                <a:cubicBezTo>
                  <a:pt x="229" y="496"/>
                  <a:pt x="195" y="461"/>
                  <a:pt x="195" y="419"/>
                </a:cubicBezTo>
                <a:cubicBezTo>
                  <a:pt x="195" y="412"/>
                  <a:pt x="196" y="406"/>
                  <a:pt x="197" y="400"/>
                </a:cubicBezTo>
                <a:cubicBezTo>
                  <a:pt x="197" y="404"/>
                  <a:pt x="197" y="407"/>
                  <a:pt x="197" y="407"/>
                </a:cubicBezTo>
                <a:close/>
                <a:moveTo>
                  <a:pt x="302" y="424"/>
                </a:moveTo>
                <a:lnTo>
                  <a:pt x="302" y="424"/>
                </a:lnTo>
                <a:cubicBezTo>
                  <a:pt x="307" y="424"/>
                  <a:pt x="312" y="429"/>
                  <a:pt x="312" y="435"/>
                </a:cubicBezTo>
                <a:cubicBezTo>
                  <a:pt x="312" y="440"/>
                  <a:pt x="307" y="445"/>
                  <a:pt x="302" y="445"/>
                </a:cubicBezTo>
                <a:cubicBezTo>
                  <a:pt x="296" y="445"/>
                  <a:pt x="291" y="440"/>
                  <a:pt x="291" y="435"/>
                </a:cubicBezTo>
                <a:cubicBezTo>
                  <a:pt x="291" y="429"/>
                  <a:pt x="296" y="424"/>
                  <a:pt x="302" y="424"/>
                </a:cubicBezTo>
                <a:close/>
                <a:moveTo>
                  <a:pt x="240" y="424"/>
                </a:moveTo>
                <a:lnTo>
                  <a:pt x="240" y="424"/>
                </a:lnTo>
                <a:cubicBezTo>
                  <a:pt x="245" y="424"/>
                  <a:pt x="250" y="429"/>
                  <a:pt x="250" y="435"/>
                </a:cubicBezTo>
                <a:cubicBezTo>
                  <a:pt x="250" y="440"/>
                  <a:pt x="245" y="445"/>
                  <a:pt x="240" y="445"/>
                </a:cubicBezTo>
                <a:cubicBezTo>
                  <a:pt x="234" y="445"/>
                  <a:pt x="229" y="440"/>
                  <a:pt x="229" y="435"/>
                </a:cubicBezTo>
                <a:cubicBezTo>
                  <a:pt x="229" y="429"/>
                  <a:pt x="234" y="424"/>
                  <a:pt x="240" y="424"/>
                </a:cubicBezTo>
                <a:close/>
                <a:moveTo>
                  <a:pt x="394" y="633"/>
                </a:moveTo>
                <a:lnTo>
                  <a:pt x="394" y="633"/>
                </a:lnTo>
                <a:lnTo>
                  <a:pt x="147" y="633"/>
                </a:lnTo>
                <a:cubicBezTo>
                  <a:pt x="149" y="575"/>
                  <a:pt x="185" y="526"/>
                  <a:pt x="234" y="510"/>
                </a:cubicBezTo>
                <a:lnTo>
                  <a:pt x="234" y="613"/>
                </a:lnTo>
                <a:lnTo>
                  <a:pt x="308" y="510"/>
                </a:lnTo>
                <a:cubicBezTo>
                  <a:pt x="356" y="527"/>
                  <a:pt x="392" y="575"/>
                  <a:pt x="394" y="633"/>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4" name="Freeform 30"/>
          <p:cNvSpPr>
            <a:spLocks noEditPoints="1"/>
          </p:cNvSpPr>
          <p:nvPr/>
        </p:nvSpPr>
        <p:spPr bwMode="auto">
          <a:xfrm>
            <a:off x="4980730" y="4736295"/>
            <a:ext cx="546100" cy="503238"/>
          </a:xfrm>
          <a:custGeom>
            <a:avLst/>
            <a:gdLst>
              <a:gd name="T0" fmla="*/ 443 w 891"/>
              <a:gd name="T1" fmla="*/ 207 h 820"/>
              <a:gd name="T2" fmla="*/ 535 w 891"/>
              <a:gd name="T3" fmla="*/ 299 h 820"/>
              <a:gd name="T4" fmla="*/ 443 w 891"/>
              <a:gd name="T5" fmla="*/ 391 h 820"/>
              <a:gd name="T6" fmla="*/ 352 w 891"/>
              <a:gd name="T7" fmla="*/ 299 h 820"/>
              <a:gd name="T8" fmla="*/ 443 w 891"/>
              <a:gd name="T9" fmla="*/ 207 h 820"/>
              <a:gd name="T10" fmla="*/ 314 w 891"/>
              <a:gd name="T11" fmla="*/ 820 h 820"/>
              <a:gd name="T12" fmla="*/ 314 w 891"/>
              <a:gd name="T13" fmla="*/ 820 h 820"/>
              <a:gd name="T14" fmla="*/ 295 w 891"/>
              <a:gd name="T15" fmla="*/ 779 h 820"/>
              <a:gd name="T16" fmla="*/ 412 w 891"/>
              <a:gd name="T17" fmla="*/ 458 h 820"/>
              <a:gd name="T18" fmla="*/ 454 w 891"/>
              <a:gd name="T19" fmla="*/ 439 h 820"/>
              <a:gd name="T20" fmla="*/ 473 w 891"/>
              <a:gd name="T21" fmla="*/ 459 h 820"/>
              <a:gd name="T22" fmla="*/ 600 w 891"/>
              <a:gd name="T23" fmla="*/ 778 h 820"/>
              <a:gd name="T24" fmla="*/ 582 w 891"/>
              <a:gd name="T25" fmla="*/ 819 h 820"/>
              <a:gd name="T26" fmla="*/ 314 w 891"/>
              <a:gd name="T27" fmla="*/ 820 h 820"/>
              <a:gd name="T28" fmla="*/ 792 w 891"/>
              <a:gd name="T29" fmla="*/ 18 h 820"/>
              <a:gd name="T30" fmla="*/ 792 w 891"/>
              <a:gd name="T31" fmla="*/ 18 h 820"/>
              <a:gd name="T32" fmla="*/ 735 w 891"/>
              <a:gd name="T33" fmla="*/ 15 h 820"/>
              <a:gd name="T34" fmla="*/ 732 w 891"/>
              <a:gd name="T35" fmla="*/ 71 h 820"/>
              <a:gd name="T36" fmla="*/ 811 w 891"/>
              <a:gd name="T37" fmla="*/ 298 h 820"/>
              <a:gd name="T38" fmla="*/ 729 w 891"/>
              <a:gd name="T39" fmla="*/ 528 h 820"/>
              <a:gd name="T40" fmla="*/ 730 w 891"/>
              <a:gd name="T41" fmla="*/ 584 h 820"/>
              <a:gd name="T42" fmla="*/ 787 w 891"/>
              <a:gd name="T43" fmla="*/ 583 h 820"/>
              <a:gd name="T44" fmla="*/ 891 w 891"/>
              <a:gd name="T45" fmla="*/ 299 h 820"/>
              <a:gd name="T46" fmla="*/ 792 w 891"/>
              <a:gd name="T47" fmla="*/ 18 h 820"/>
              <a:gd name="T48" fmla="*/ 693 w 891"/>
              <a:gd name="T49" fmla="*/ 174 h 820"/>
              <a:gd name="T50" fmla="*/ 693 w 891"/>
              <a:gd name="T51" fmla="*/ 174 h 820"/>
              <a:gd name="T52" fmla="*/ 639 w 891"/>
              <a:gd name="T53" fmla="*/ 157 h 820"/>
              <a:gd name="T54" fmla="*/ 622 w 891"/>
              <a:gd name="T55" fmla="*/ 210 h 820"/>
              <a:gd name="T56" fmla="*/ 646 w 891"/>
              <a:gd name="T57" fmla="*/ 308 h 820"/>
              <a:gd name="T58" fmla="*/ 615 w 891"/>
              <a:gd name="T59" fmla="*/ 401 h 820"/>
              <a:gd name="T60" fmla="*/ 628 w 891"/>
              <a:gd name="T61" fmla="*/ 456 h 820"/>
              <a:gd name="T62" fmla="*/ 683 w 891"/>
              <a:gd name="T63" fmla="*/ 443 h 820"/>
              <a:gd name="T64" fmla="*/ 725 w 891"/>
              <a:gd name="T65" fmla="*/ 310 h 820"/>
              <a:gd name="T66" fmla="*/ 693 w 891"/>
              <a:gd name="T67" fmla="*/ 174 h 820"/>
              <a:gd name="T68" fmla="*/ 100 w 891"/>
              <a:gd name="T69" fmla="*/ 18 h 820"/>
              <a:gd name="T70" fmla="*/ 100 w 891"/>
              <a:gd name="T71" fmla="*/ 18 h 820"/>
              <a:gd name="T72" fmla="*/ 156 w 891"/>
              <a:gd name="T73" fmla="*/ 15 h 820"/>
              <a:gd name="T74" fmla="*/ 159 w 891"/>
              <a:gd name="T75" fmla="*/ 71 h 820"/>
              <a:gd name="T76" fmla="*/ 81 w 891"/>
              <a:gd name="T77" fmla="*/ 298 h 820"/>
              <a:gd name="T78" fmla="*/ 162 w 891"/>
              <a:gd name="T79" fmla="*/ 528 h 820"/>
              <a:gd name="T80" fmla="*/ 161 w 891"/>
              <a:gd name="T81" fmla="*/ 584 h 820"/>
              <a:gd name="T82" fmla="*/ 105 w 891"/>
              <a:gd name="T83" fmla="*/ 583 h 820"/>
              <a:gd name="T84" fmla="*/ 1 w 891"/>
              <a:gd name="T85" fmla="*/ 299 h 820"/>
              <a:gd name="T86" fmla="*/ 100 w 891"/>
              <a:gd name="T87" fmla="*/ 18 h 820"/>
              <a:gd name="T88" fmla="*/ 198 w 891"/>
              <a:gd name="T89" fmla="*/ 174 h 820"/>
              <a:gd name="T90" fmla="*/ 198 w 891"/>
              <a:gd name="T91" fmla="*/ 174 h 820"/>
              <a:gd name="T92" fmla="*/ 166 w 891"/>
              <a:gd name="T93" fmla="*/ 310 h 820"/>
              <a:gd name="T94" fmla="*/ 208 w 891"/>
              <a:gd name="T95" fmla="*/ 443 h 820"/>
              <a:gd name="T96" fmla="*/ 263 w 891"/>
              <a:gd name="T97" fmla="*/ 456 h 820"/>
              <a:gd name="T98" fmla="*/ 276 w 891"/>
              <a:gd name="T99" fmla="*/ 401 h 820"/>
              <a:gd name="T100" fmla="*/ 246 w 891"/>
              <a:gd name="T101" fmla="*/ 308 h 820"/>
              <a:gd name="T102" fmla="*/ 270 w 891"/>
              <a:gd name="T103" fmla="*/ 210 h 820"/>
              <a:gd name="T104" fmla="*/ 252 w 891"/>
              <a:gd name="T105" fmla="*/ 157 h 820"/>
              <a:gd name="T106" fmla="*/ 198 w 891"/>
              <a:gd name="T107" fmla="*/ 17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20">
                <a:moveTo>
                  <a:pt x="443" y="207"/>
                </a:moveTo>
                <a:cubicBezTo>
                  <a:pt x="494" y="207"/>
                  <a:pt x="535" y="249"/>
                  <a:pt x="535" y="299"/>
                </a:cubicBezTo>
                <a:cubicBezTo>
                  <a:pt x="535" y="350"/>
                  <a:pt x="494" y="391"/>
                  <a:pt x="443" y="391"/>
                </a:cubicBezTo>
                <a:cubicBezTo>
                  <a:pt x="393" y="391"/>
                  <a:pt x="352" y="350"/>
                  <a:pt x="352" y="299"/>
                </a:cubicBezTo>
                <a:cubicBezTo>
                  <a:pt x="352" y="249"/>
                  <a:pt x="393" y="207"/>
                  <a:pt x="443" y="207"/>
                </a:cubicBezTo>
                <a:close/>
                <a:moveTo>
                  <a:pt x="314" y="820"/>
                </a:moveTo>
                <a:lnTo>
                  <a:pt x="314" y="820"/>
                </a:lnTo>
                <a:cubicBezTo>
                  <a:pt x="296" y="818"/>
                  <a:pt x="289" y="796"/>
                  <a:pt x="295" y="779"/>
                </a:cubicBezTo>
                <a:lnTo>
                  <a:pt x="412" y="458"/>
                </a:lnTo>
                <a:cubicBezTo>
                  <a:pt x="418" y="441"/>
                  <a:pt x="437" y="432"/>
                  <a:pt x="454" y="439"/>
                </a:cubicBezTo>
                <a:cubicBezTo>
                  <a:pt x="463" y="442"/>
                  <a:pt x="470" y="450"/>
                  <a:pt x="473" y="459"/>
                </a:cubicBezTo>
                <a:lnTo>
                  <a:pt x="600" y="778"/>
                </a:lnTo>
                <a:cubicBezTo>
                  <a:pt x="606" y="794"/>
                  <a:pt x="601" y="817"/>
                  <a:pt x="582" y="819"/>
                </a:cubicBezTo>
                <a:lnTo>
                  <a:pt x="314" y="820"/>
                </a:lnTo>
                <a:close/>
                <a:moveTo>
                  <a:pt x="792" y="18"/>
                </a:moveTo>
                <a:lnTo>
                  <a:pt x="792" y="18"/>
                </a:lnTo>
                <a:cubicBezTo>
                  <a:pt x="777" y="1"/>
                  <a:pt x="751" y="0"/>
                  <a:pt x="735" y="15"/>
                </a:cubicBezTo>
                <a:cubicBezTo>
                  <a:pt x="719" y="30"/>
                  <a:pt x="718" y="55"/>
                  <a:pt x="732" y="71"/>
                </a:cubicBezTo>
                <a:cubicBezTo>
                  <a:pt x="787" y="131"/>
                  <a:pt x="811" y="215"/>
                  <a:pt x="811" y="298"/>
                </a:cubicBezTo>
                <a:cubicBezTo>
                  <a:pt x="810" y="388"/>
                  <a:pt x="781" y="475"/>
                  <a:pt x="729" y="528"/>
                </a:cubicBezTo>
                <a:cubicBezTo>
                  <a:pt x="714" y="544"/>
                  <a:pt x="714" y="569"/>
                  <a:pt x="730" y="584"/>
                </a:cubicBezTo>
                <a:cubicBezTo>
                  <a:pt x="746" y="600"/>
                  <a:pt x="771" y="599"/>
                  <a:pt x="787" y="583"/>
                </a:cubicBezTo>
                <a:cubicBezTo>
                  <a:pt x="852" y="515"/>
                  <a:pt x="890" y="408"/>
                  <a:pt x="891" y="299"/>
                </a:cubicBezTo>
                <a:cubicBezTo>
                  <a:pt x="891" y="197"/>
                  <a:pt x="861" y="93"/>
                  <a:pt x="792" y="18"/>
                </a:cubicBezTo>
                <a:close/>
                <a:moveTo>
                  <a:pt x="693" y="174"/>
                </a:moveTo>
                <a:lnTo>
                  <a:pt x="693" y="174"/>
                </a:lnTo>
                <a:cubicBezTo>
                  <a:pt x="683" y="154"/>
                  <a:pt x="659" y="147"/>
                  <a:pt x="639" y="157"/>
                </a:cubicBezTo>
                <a:cubicBezTo>
                  <a:pt x="620" y="167"/>
                  <a:pt x="612" y="191"/>
                  <a:pt x="622" y="210"/>
                </a:cubicBezTo>
                <a:cubicBezTo>
                  <a:pt x="639" y="244"/>
                  <a:pt x="647" y="277"/>
                  <a:pt x="646" y="308"/>
                </a:cubicBezTo>
                <a:cubicBezTo>
                  <a:pt x="644" y="340"/>
                  <a:pt x="634" y="371"/>
                  <a:pt x="615" y="401"/>
                </a:cubicBezTo>
                <a:cubicBezTo>
                  <a:pt x="604" y="419"/>
                  <a:pt x="610" y="444"/>
                  <a:pt x="628" y="456"/>
                </a:cubicBezTo>
                <a:cubicBezTo>
                  <a:pt x="647" y="467"/>
                  <a:pt x="672" y="462"/>
                  <a:pt x="683" y="443"/>
                </a:cubicBezTo>
                <a:cubicBezTo>
                  <a:pt x="709" y="401"/>
                  <a:pt x="724" y="357"/>
                  <a:pt x="725" y="310"/>
                </a:cubicBezTo>
                <a:cubicBezTo>
                  <a:pt x="727" y="266"/>
                  <a:pt x="717" y="220"/>
                  <a:pt x="693" y="174"/>
                </a:cubicBezTo>
                <a:close/>
                <a:moveTo>
                  <a:pt x="100" y="18"/>
                </a:moveTo>
                <a:lnTo>
                  <a:pt x="100" y="18"/>
                </a:lnTo>
                <a:cubicBezTo>
                  <a:pt x="115" y="1"/>
                  <a:pt x="140" y="0"/>
                  <a:pt x="156" y="15"/>
                </a:cubicBezTo>
                <a:cubicBezTo>
                  <a:pt x="173" y="30"/>
                  <a:pt x="174" y="55"/>
                  <a:pt x="159" y="71"/>
                </a:cubicBezTo>
                <a:cubicBezTo>
                  <a:pt x="104" y="131"/>
                  <a:pt x="80" y="215"/>
                  <a:pt x="81" y="298"/>
                </a:cubicBezTo>
                <a:cubicBezTo>
                  <a:pt x="81" y="388"/>
                  <a:pt x="111" y="475"/>
                  <a:pt x="162" y="528"/>
                </a:cubicBezTo>
                <a:cubicBezTo>
                  <a:pt x="178" y="544"/>
                  <a:pt x="177" y="569"/>
                  <a:pt x="161" y="584"/>
                </a:cubicBezTo>
                <a:cubicBezTo>
                  <a:pt x="145" y="600"/>
                  <a:pt x="120" y="599"/>
                  <a:pt x="105" y="583"/>
                </a:cubicBezTo>
                <a:cubicBezTo>
                  <a:pt x="39" y="515"/>
                  <a:pt x="2" y="408"/>
                  <a:pt x="1" y="299"/>
                </a:cubicBezTo>
                <a:cubicBezTo>
                  <a:pt x="0" y="197"/>
                  <a:pt x="31" y="93"/>
                  <a:pt x="100" y="18"/>
                </a:cubicBezTo>
                <a:close/>
                <a:moveTo>
                  <a:pt x="198" y="174"/>
                </a:moveTo>
                <a:lnTo>
                  <a:pt x="198" y="174"/>
                </a:lnTo>
                <a:cubicBezTo>
                  <a:pt x="175" y="220"/>
                  <a:pt x="164" y="266"/>
                  <a:pt x="166" y="310"/>
                </a:cubicBezTo>
                <a:cubicBezTo>
                  <a:pt x="168" y="357"/>
                  <a:pt x="182" y="401"/>
                  <a:pt x="208" y="443"/>
                </a:cubicBezTo>
                <a:cubicBezTo>
                  <a:pt x="220" y="462"/>
                  <a:pt x="244" y="467"/>
                  <a:pt x="263" y="456"/>
                </a:cubicBezTo>
                <a:cubicBezTo>
                  <a:pt x="282" y="444"/>
                  <a:pt x="288" y="419"/>
                  <a:pt x="276" y="401"/>
                </a:cubicBezTo>
                <a:cubicBezTo>
                  <a:pt x="257" y="371"/>
                  <a:pt x="247" y="340"/>
                  <a:pt x="246" y="308"/>
                </a:cubicBezTo>
                <a:cubicBezTo>
                  <a:pt x="245" y="277"/>
                  <a:pt x="252" y="244"/>
                  <a:pt x="270" y="210"/>
                </a:cubicBezTo>
                <a:cubicBezTo>
                  <a:pt x="280" y="191"/>
                  <a:pt x="272" y="167"/>
                  <a:pt x="252" y="157"/>
                </a:cubicBezTo>
                <a:cubicBezTo>
                  <a:pt x="233" y="147"/>
                  <a:pt x="208" y="154"/>
                  <a:pt x="198" y="174"/>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5" name="Freeform 31"/>
          <p:cNvSpPr>
            <a:spLocks noEditPoints="1"/>
          </p:cNvSpPr>
          <p:nvPr/>
        </p:nvSpPr>
        <p:spPr bwMode="auto">
          <a:xfrm>
            <a:off x="5850239" y="4752170"/>
            <a:ext cx="465138" cy="438150"/>
          </a:xfrm>
          <a:custGeom>
            <a:avLst/>
            <a:gdLst>
              <a:gd name="T0" fmla="*/ 614 w 758"/>
              <a:gd name="T1" fmla="*/ 23 h 713"/>
              <a:gd name="T2" fmla="*/ 629 w 758"/>
              <a:gd name="T3" fmla="*/ 647 h 713"/>
              <a:gd name="T4" fmla="*/ 712 w 758"/>
              <a:gd name="T5" fmla="*/ 576 h 713"/>
              <a:gd name="T6" fmla="*/ 735 w 758"/>
              <a:gd name="T7" fmla="*/ 35 h 713"/>
              <a:gd name="T8" fmla="*/ 758 w 758"/>
              <a:gd name="T9" fmla="*/ 576 h 713"/>
              <a:gd name="T10" fmla="*/ 677 w 758"/>
              <a:gd name="T11" fmla="*/ 713 h 713"/>
              <a:gd name="T12" fmla="*/ 106 w 758"/>
              <a:gd name="T13" fmla="*/ 713 h 713"/>
              <a:gd name="T14" fmla="*/ 0 w 758"/>
              <a:gd name="T15" fmla="*/ 599 h 713"/>
              <a:gd name="T16" fmla="*/ 106 w 758"/>
              <a:gd name="T17" fmla="*/ 559 h 713"/>
              <a:gd name="T18" fmla="*/ 226 w 758"/>
              <a:gd name="T19" fmla="*/ 589 h 713"/>
              <a:gd name="T20" fmla="*/ 106 w 758"/>
              <a:gd name="T21" fmla="*/ 490 h 713"/>
              <a:gd name="T22" fmla="*/ 502 w 758"/>
              <a:gd name="T23" fmla="*/ 520 h 713"/>
              <a:gd name="T24" fmla="*/ 106 w 758"/>
              <a:gd name="T25" fmla="*/ 414 h 713"/>
              <a:gd name="T26" fmla="*/ 502 w 758"/>
              <a:gd name="T27" fmla="*/ 444 h 713"/>
              <a:gd name="T28" fmla="*/ 106 w 758"/>
              <a:gd name="T29" fmla="*/ 341 h 713"/>
              <a:gd name="T30" fmla="*/ 502 w 758"/>
              <a:gd name="T31" fmla="*/ 371 h 713"/>
              <a:gd name="T32" fmla="*/ 199 w 758"/>
              <a:gd name="T33" fmla="*/ 283 h 713"/>
              <a:gd name="T34" fmla="*/ 169 w 758"/>
              <a:gd name="T35" fmla="*/ 119 h 713"/>
              <a:gd name="T36" fmla="*/ 107 w 758"/>
              <a:gd name="T37" fmla="*/ 119 h 713"/>
              <a:gd name="T38" fmla="*/ 137 w 758"/>
              <a:gd name="T39" fmla="*/ 196 h 713"/>
              <a:gd name="T40" fmla="*/ 277 w 758"/>
              <a:gd name="T41" fmla="*/ 283 h 713"/>
              <a:gd name="T42" fmla="*/ 243 w 758"/>
              <a:gd name="T43" fmla="*/ 262 h 713"/>
              <a:gd name="T44" fmla="*/ 273 w 758"/>
              <a:gd name="T45" fmla="*/ 185 h 713"/>
              <a:gd name="T46" fmla="*/ 277 w 758"/>
              <a:gd name="T47" fmla="*/ 140 h 713"/>
              <a:gd name="T48" fmla="*/ 207 w 758"/>
              <a:gd name="T49" fmla="*/ 283 h 713"/>
              <a:gd name="T50" fmla="*/ 425 w 758"/>
              <a:gd name="T51" fmla="*/ 119 h 713"/>
              <a:gd name="T52" fmla="*/ 374 w 758"/>
              <a:gd name="T53" fmla="*/ 119 h 713"/>
              <a:gd name="T54" fmla="*/ 312 w 758"/>
              <a:gd name="T55" fmla="*/ 119 h 713"/>
              <a:gd name="T56" fmla="*/ 337 w 758"/>
              <a:gd name="T57" fmla="*/ 283 h 713"/>
              <a:gd name="T58" fmla="*/ 404 w 758"/>
              <a:gd name="T59" fmla="*/ 283 h 713"/>
              <a:gd name="T60" fmla="*/ 430 w 758"/>
              <a:gd name="T61" fmla="*/ 217 h 713"/>
              <a:gd name="T62" fmla="*/ 511 w 758"/>
              <a:gd name="T63" fmla="*/ 252 h 713"/>
              <a:gd name="T64" fmla="*/ 477 w 758"/>
              <a:gd name="T65" fmla="*/ 181 h 713"/>
              <a:gd name="T66" fmla="*/ 470 w 758"/>
              <a:gd name="T67" fmla="*/ 140 h 713"/>
              <a:gd name="T68" fmla="*/ 508 w 758"/>
              <a:gd name="T69" fmla="*/ 175 h 713"/>
              <a:gd name="T70" fmla="*/ 430 w 758"/>
              <a:gd name="T71" fmla="*/ 150 h 713"/>
              <a:gd name="T72" fmla="*/ 464 w 758"/>
              <a:gd name="T73" fmla="*/ 215 h 713"/>
              <a:gd name="T74" fmla="*/ 469 w 758"/>
              <a:gd name="T75" fmla="*/ 261 h 713"/>
              <a:gd name="T76" fmla="*/ 430 w 758"/>
              <a:gd name="T77" fmla="*/ 217 h 713"/>
              <a:gd name="T78" fmla="*/ 643 w 758"/>
              <a:gd name="T79" fmla="*/ 601 h 713"/>
              <a:gd name="T80" fmla="*/ 689 w 758"/>
              <a:gd name="T81" fmla="*/ 36 h 713"/>
              <a:gd name="T82" fmla="*/ 567 w 758"/>
              <a:gd name="T83" fmla="*/ 46 h 713"/>
              <a:gd name="T84" fmla="*/ 46 w 758"/>
              <a:gd name="T85" fmla="*/ 599 h 713"/>
              <a:gd name="T86" fmla="*/ 108 w 758"/>
              <a:gd name="T87" fmla="*/ 667 h 713"/>
              <a:gd name="T88" fmla="*/ 568 w 758"/>
              <a:gd name="T89" fmla="*/ 59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8" h="713">
                <a:moveTo>
                  <a:pt x="23" y="0"/>
                </a:moveTo>
                <a:lnTo>
                  <a:pt x="591" y="0"/>
                </a:lnTo>
                <a:cubicBezTo>
                  <a:pt x="603" y="0"/>
                  <a:pt x="614" y="10"/>
                  <a:pt x="614" y="23"/>
                </a:cubicBezTo>
                <a:lnTo>
                  <a:pt x="614" y="593"/>
                </a:lnTo>
                <a:cubicBezTo>
                  <a:pt x="614" y="594"/>
                  <a:pt x="614" y="595"/>
                  <a:pt x="614" y="595"/>
                </a:cubicBezTo>
                <a:cubicBezTo>
                  <a:pt x="614" y="619"/>
                  <a:pt x="619" y="636"/>
                  <a:pt x="629" y="647"/>
                </a:cubicBezTo>
                <a:cubicBezTo>
                  <a:pt x="639" y="658"/>
                  <a:pt x="655" y="664"/>
                  <a:pt x="676" y="667"/>
                </a:cubicBezTo>
                <a:cubicBezTo>
                  <a:pt x="685" y="665"/>
                  <a:pt x="693" y="660"/>
                  <a:pt x="699" y="650"/>
                </a:cubicBezTo>
                <a:cubicBezTo>
                  <a:pt x="707" y="636"/>
                  <a:pt x="712" y="613"/>
                  <a:pt x="712" y="576"/>
                </a:cubicBezTo>
                <a:cubicBezTo>
                  <a:pt x="712" y="575"/>
                  <a:pt x="712" y="575"/>
                  <a:pt x="712" y="574"/>
                </a:cubicBezTo>
                <a:lnTo>
                  <a:pt x="712" y="59"/>
                </a:lnTo>
                <a:cubicBezTo>
                  <a:pt x="712" y="46"/>
                  <a:pt x="722" y="35"/>
                  <a:pt x="735" y="35"/>
                </a:cubicBezTo>
                <a:cubicBezTo>
                  <a:pt x="748" y="35"/>
                  <a:pt x="758" y="46"/>
                  <a:pt x="758" y="59"/>
                </a:cubicBezTo>
                <a:lnTo>
                  <a:pt x="758" y="574"/>
                </a:lnTo>
                <a:cubicBezTo>
                  <a:pt x="758" y="575"/>
                  <a:pt x="758" y="575"/>
                  <a:pt x="758" y="576"/>
                </a:cubicBezTo>
                <a:cubicBezTo>
                  <a:pt x="758" y="621"/>
                  <a:pt x="751" y="652"/>
                  <a:pt x="739" y="673"/>
                </a:cubicBezTo>
                <a:cubicBezTo>
                  <a:pt x="724" y="698"/>
                  <a:pt x="703" y="710"/>
                  <a:pt x="680" y="713"/>
                </a:cubicBezTo>
                <a:cubicBezTo>
                  <a:pt x="679" y="713"/>
                  <a:pt x="678" y="713"/>
                  <a:pt x="677" y="713"/>
                </a:cubicBezTo>
                <a:lnTo>
                  <a:pt x="677" y="713"/>
                </a:lnTo>
                <a:lnTo>
                  <a:pt x="109" y="713"/>
                </a:lnTo>
                <a:cubicBezTo>
                  <a:pt x="108" y="713"/>
                  <a:pt x="107" y="713"/>
                  <a:pt x="106" y="713"/>
                </a:cubicBezTo>
                <a:cubicBezTo>
                  <a:pt x="76" y="712"/>
                  <a:pt x="50" y="703"/>
                  <a:pt x="31" y="685"/>
                </a:cubicBezTo>
                <a:cubicBezTo>
                  <a:pt x="11" y="666"/>
                  <a:pt x="0" y="639"/>
                  <a:pt x="0" y="599"/>
                </a:cubicBezTo>
                <a:lnTo>
                  <a:pt x="0" y="599"/>
                </a:lnTo>
                <a:lnTo>
                  <a:pt x="0" y="23"/>
                </a:lnTo>
                <a:cubicBezTo>
                  <a:pt x="0" y="10"/>
                  <a:pt x="10" y="0"/>
                  <a:pt x="23" y="0"/>
                </a:cubicBezTo>
                <a:close/>
                <a:moveTo>
                  <a:pt x="106" y="559"/>
                </a:moveTo>
                <a:lnTo>
                  <a:pt x="106" y="559"/>
                </a:lnTo>
                <a:lnTo>
                  <a:pt x="106" y="589"/>
                </a:lnTo>
                <a:lnTo>
                  <a:pt x="226" y="589"/>
                </a:lnTo>
                <a:lnTo>
                  <a:pt x="226" y="559"/>
                </a:lnTo>
                <a:lnTo>
                  <a:pt x="106" y="559"/>
                </a:lnTo>
                <a:close/>
                <a:moveTo>
                  <a:pt x="106" y="490"/>
                </a:moveTo>
                <a:lnTo>
                  <a:pt x="106" y="490"/>
                </a:lnTo>
                <a:lnTo>
                  <a:pt x="106" y="520"/>
                </a:lnTo>
                <a:lnTo>
                  <a:pt x="502" y="520"/>
                </a:lnTo>
                <a:lnTo>
                  <a:pt x="502" y="490"/>
                </a:lnTo>
                <a:lnTo>
                  <a:pt x="106" y="490"/>
                </a:lnTo>
                <a:close/>
                <a:moveTo>
                  <a:pt x="106" y="414"/>
                </a:moveTo>
                <a:lnTo>
                  <a:pt x="106" y="414"/>
                </a:lnTo>
                <a:lnTo>
                  <a:pt x="106" y="444"/>
                </a:lnTo>
                <a:lnTo>
                  <a:pt x="502" y="444"/>
                </a:lnTo>
                <a:lnTo>
                  <a:pt x="502" y="414"/>
                </a:lnTo>
                <a:lnTo>
                  <a:pt x="106" y="414"/>
                </a:lnTo>
                <a:close/>
                <a:moveTo>
                  <a:pt x="106" y="341"/>
                </a:moveTo>
                <a:lnTo>
                  <a:pt x="106" y="341"/>
                </a:lnTo>
                <a:lnTo>
                  <a:pt x="106" y="371"/>
                </a:lnTo>
                <a:lnTo>
                  <a:pt x="502" y="371"/>
                </a:lnTo>
                <a:lnTo>
                  <a:pt x="502" y="341"/>
                </a:lnTo>
                <a:lnTo>
                  <a:pt x="106" y="341"/>
                </a:lnTo>
                <a:close/>
                <a:moveTo>
                  <a:pt x="199" y="283"/>
                </a:moveTo>
                <a:lnTo>
                  <a:pt x="199" y="283"/>
                </a:lnTo>
                <a:lnTo>
                  <a:pt x="199" y="119"/>
                </a:lnTo>
                <a:lnTo>
                  <a:pt x="169" y="119"/>
                </a:lnTo>
                <a:lnTo>
                  <a:pt x="169" y="194"/>
                </a:lnTo>
                <a:lnTo>
                  <a:pt x="148" y="119"/>
                </a:lnTo>
                <a:lnTo>
                  <a:pt x="107" y="119"/>
                </a:lnTo>
                <a:lnTo>
                  <a:pt x="107" y="283"/>
                </a:lnTo>
                <a:lnTo>
                  <a:pt x="137" y="283"/>
                </a:lnTo>
                <a:lnTo>
                  <a:pt x="137" y="196"/>
                </a:lnTo>
                <a:lnTo>
                  <a:pt x="162" y="283"/>
                </a:lnTo>
                <a:lnTo>
                  <a:pt x="199" y="283"/>
                </a:lnTo>
                <a:close/>
                <a:moveTo>
                  <a:pt x="277" y="283"/>
                </a:moveTo>
                <a:lnTo>
                  <a:pt x="277" y="283"/>
                </a:lnTo>
                <a:lnTo>
                  <a:pt x="277" y="262"/>
                </a:lnTo>
                <a:lnTo>
                  <a:pt x="243" y="262"/>
                </a:lnTo>
                <a:lnTo>
                  <a:pt x="243" y="204"/>
                </a:lnTo>
                <a:lnTo>
                  <a:pt x="273" y="204"/>
                </a:lnTo>
                <a:lnTo>
                  <a:pt x="273" y="185"/>
                </a:lnTo>
                <a:lnTo>
                  <a:pt x="243" y="185"/>
                </a:lnTo>
                <a:lnTo>
                  <a:pt x="243" y="140"/>
                </a:lnTo>
                <a:lnTo>
                  <a:pt x="277" y="140"/>
                </a:lnTo>
                <a:lnTo>
                  <a:pt x="277" y="119"/>
                </a:lnTo>
                <a:lnTo>
                  <a:pt x="207" y="119"/>
                </a:lnTo>
                <a:lnTo>
                  <a:pt x="207" y="283"/>
                </a:lnTo>
                <a:lnTo>
                  <a:pt x="277" y="283"/>
                </a:lnTo>
                <a:close/>
                <a:moveTo>
                  <a:pt x="425" y="119"/>
                </a:moveTo>
                <a:lnTo>
                  <a:pt x="425" y="119"/>
                </a:lnTo>
                <a:lnTo>
                  <a:pt x="396" y="119"/>
                </a:lnTo>
                <a:lnTo>
                  <a:pt x="384" y="195"/>
                </a:lnTo>
                <a:lnTo>
                  <a:pt x="374" y="119"/>
                </a:lnTo>
                <a:lnTo>
                  <a:pt x="334" y="119"/>
                </a:lnTo>
                <a:lnTo>
                  <a:pt x="321" y="195"/>
                </a:lnTo>
                <a:lnTo>
                  <a:pt x="312" y="119"/>
                </a:lnTo>
                <a:lnTo>
                  <a:pt x="280" y="119"/>
                </a:lnTo>
                <a:lnTo>
                  <a:pt x="300" y="283"/>
                </a:lnTo>
                <a:lnTo>
                  <a:pt x="337" y="283"/>
                </a:lnTo>
                <a:lnTo>
                  <a:pt x="349" y="193"/>
                </a:lnTo>
                <a:lnTo>
                  <a:pt x="362" y="283"/>
                </a:lnTo>
                <a:lnTo>
                  <a:pt x="404" y="283"/>
                </a:lnTo>
                <a:lnTo>
                  <a:pt x="425" y="119"/>
                </a:lnTo>
                <a:close/>
                <a:moveTo>
                  <a:pt x="430" y="217"/>
                </a:moveTo>
                <a:lnTo>
                  <a:pt x="430" y="217"/>
                </a:lnTo>
                <a:lnTo>
                  <a:pt x="430" y="255"/>
                </a:lnTo>
                <a:cubicBezTo>
                  <a:pt x="430" y="274"/>
                  <a:pt x="443" y="284"/>
                  <a:pt x="470" y="284"/>
                </a:cubicBezTo>
                <a:cubicBezTo>
                  <a:pt x="498" y="284"/>
                  <a:pt x="511" y="274"/>
                  <a:pt x="511" y="252"/>
                </a:cubicBezTo>
                <a:lnTo>
                  <a:pt x="511" y="231"/>
                </a:lnTo>
                <a:cubicBezTo>
                  <a:pt x="511" y="224"/>
                  <a:pt x="509" y="217"/>
                  <a:pt x="505" y="211"/>
                </a:cubicBezTo>
                <a:cubicBezTo>
                  <a:pt x="501" y="206"/>
                  <a:pt x="492" y="196"/>
                  <a:pt x="477" y="181"/>
                </a:cubicBezTo>
                <a:cubicBezTo>
                  <a:pt x="469" y="173"/>
                  <a:pt x="465" y="166"/>
                  <a:pt x="465" y="160"/>
                </a:cubicBezTo>
                <a:lnTo>
                  <a:pt x="464" y="150"/>
                </a:lnTo>
                <a:cubicBezTo>
                  <a:pt x="464" y="143"/>
                  <a:pt x="466" y="140"/>
                  <a:pt x="470" y="140"/>
                </a:cubicBezTo>
                <a:cubicBezTo>
                  <a:pt x="474" y="140"/>
                  <a:pt x="476" y="142"/>
                  <a:pt x="476" y="145"/>
                </a:cubicBezTo>
                <a:lnTo>
                  <a:pt x="476" y="175"/>
                </a:lnTo>
                <a:lnTo>
                  <a:pt x="508" y="175"/>
                </a:lnTo>
                <a:lnTo>
                  <a:pt x="508" y="147"/>
                </a:lnTo>
                <a:cubicBezTo>
                  <a:pt x="508" y="128"/>
                  <a:pt x="496" y="118"/>
                  <a:pt x="471" y="118"/>
                </a:cubicBezTo>
                <a:cubicBezTo>
                  <a:pt x="444" y="118"/>
                  <a:pt x="430" y="128"/>
                  <a:pt x="430" y="150"/>
                </a:cubicBezTo>
                <a:lnTo>
                  <a:pt x="430" y="168"/>
                </a:lnTo>
                <a:cubicBezTo>
                  <a:pt x="430" y="174"/>
                  <a:pt x="432" y="180"/>
                  <a:pt x="435" y="185"/>
                </a:cubicBezTo>
                <a:cubicBezTo>
                  <a:pt x="439" y="190"/>
                  <a:pt x="449" y="200"/>
                  <a:pt x="464" y="215"/>
                </a:cubicBezTo>
                <a:cubicBezTo>
                  <a:pt x="472" y="223"/>
                  <a:pt x="476" y="230"/>
                  <a:pt x="476" y="236"/>
                </a:cubicBezTo>
                <a:lnTo>
                  <a:pt x="476" y="255"/>
                </a:lnTo>
                <a:cubicBezTo>
                  <a:pt x="476" y="259"/>
                  <a:pt x="474" y="261"/>
                  <a:pt x="469" y="261"/>
                </a:cubicBezTo>
                <a:cubicBezTo>
                  <a:pt x="465" y="261"/>
                  <a:pt x="462" y="259"/>
                  <a:pt x="462" y="255"/>
                </a:cubicBezTo>
                <a:lnTo>
                  <a:pt x="462" y="217"/>
                </a:lnTo>
                <a:lnTo>
                  <a:pt x="430" y="217"/>
                </a:lnTo>
                <a:close/>
                <a:moveTo>
                  <a:pt x="643" y="36"/>
                </a:moveTo>
                <a:lnTo>
                  <a:pt x="643" y="36"/>
                </a:lnTo>
                <a:lnTo>
                  <a:pt x="643" y="601"/>
                </a:lnTo>
                <a:cubicBezTo>
                  <a:pt x="643" y="614"/>
                  <a:pt x="653" y="625"/>
                  <a:pt x="666" y="625"/>
                </a:cubicBezTo>
                <a:cubicBezTo>
                  <a:pt x="679" y="625"/>
                  <a:pt x="689" y="614"/>
                  <a:pt x="689" y="601"/>
                </a:cubicBezTo>
                <a:lnTo>
                  <a:pt x="689" y="36"/>
                </a:lnTo>
                <a:cubicBezTo>
                  <a:pt x="689" y="24"/>
                  <a:pt x="679" y="13"/>
                  <a:pt x="666" y="13"/>
                </a:cubicBezTo>
                <a:cubicBezTo>
                  <a:pt x="653" y="13"/>
                  <a:pt x="643" y="24"/>
                  <a:pt x="643" y="36"/>
                </a:cubicBezTo>
                <a:close/>
                <a:moveTo>
                  <a:pt x="567" y="46"/>
                </a:moveTo>
                <a:lnTo>
                  <a:pt x="567" y="46"/>
                </a:lnTo>
                <a:lnTo>
                  <a:pt x="46" y="46"/>
                </a:lnTo>
                <a:lnTo>
                  <a:pt x="46" y="599"/>
                </a:lnTo>
                <a:lnTo>
                  <a:pt x="46" y="599"/>
                </a:lnTo>
                <a:cubicBezTo>
                  <a:pt x="46" y="625"/>
                  <a:pt x="52" y="642"/>
                  <a:pt x="63" y="652"/>
                </a:cubicBezTo>
                <a:cubicBezTo>
                  <a:pt x="73" y="661"/>
                  <a:pt x="89" y="666"/>
                  <a:pt x="108" y="667"/>
                </a:cubicBezTo>
                <a:lnTo>
                  <a:pt x="109" y="667"/>
                </a:lnTo>
                <a:lnTo>
                  <a:pt x="586" y="667"/>
                </a:lnTo>
                <a:cubicBezTo>
                  <a:pt x="574" y="648"/>
                  <a:pt x="567" y="624"/>
                  <a:pt x="568" y="595"/>
                </a:cubicBezTo>
                <a:cubicBezTo>
                  <a:pt x="567" y="594"/>
                  <a:pt x="567" y="594"/>
                  <a:pt x="567" y="593"/>
                </a:cubicBezTo>
                <a:lnTo>
                  <a:pt x="567" y="46"/>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6" name="Freeform 32"/>
          <p:cNvSpPr>
            <a:spLocks noEditPoints="1"/>
          </p:cNvSpPr>
          <p:nvPr/>
        </p:nvSpPr>
        <p:spPr bwMode="auto">
          <a:xfrm>
            <a:off x="6628038" y="4610883"/>
            <a:ext cx="538163" cy="584200"/>
          </a:xfrm>
          <a:custGeom>
            <a:avLst/>
            <a:gdLst>
              <a:gd name="T0" fmla="*/ 851 w 880"/>
              <a:gd name="T1" fmla="*/ 320 h 952"/>
              <a:gd name="T2" fmla="*/ 851 w 880"/>
              <a:gd name="T3" fmla="*/ 823 h 952"/>
              <a:gd name="T4" fmla="*/ 29 w 880"/>
              <a:gd name="T5" fmla="*/ 823 h 952"/>
              <a:gd name="T6" fmla="*/ 29 w 880"/>
              <a:gd name="T7" fmla="*/ 320 h 952"/>
              <a:gd name="T8" fmla="*/ 776 w 880"/>
              <a:gd name="T9" fmla="*/ 341 h 952"/>
              <a:gd name="T10" fmla="*/ 55 w 880"/>
              <a:gd name="T11" fmla="*/ 398 h 952"/>
              <a:gd name="T12" fmla="*/ 104 w 880"/>
              <a:gd name="T13" fmla="*/ 802 h 952"/>
              <a:gd name="T14" fmla="*/ 825 w 880"/>
              <a:gd name="T15" fmla="*/ 745 h 952"/>
              <a:gd name="T16" fmla="*/ 776 w 880"/>
              <a:gd name="T17" fmla="*/ 341 h 952"/>
              <a:gd name="T18" fmla="*/ 244 w 880"/>
              <a:gd name="T19" fmla="*/ 219 h 952"/>
              <a:gd name="T20" fmla="*/ 258 w 880"/>
              <a:gd name="T21" fmla="*/ 229 h 952"/>
              <a:gd name="T22" fmla="*/ 401 w 880"/>
              <a:gd name="T23" fmla="*/ 0 h 952"/>
              <a:gd name="T24" fmla="*/ 318 w 880"/>
              <a:gd name="T25" fmla="*/ 243 h 952"/>
              <a:gd name="T26" fmla="*/ 226 w 880"/>
              <a:gd name="T27" fmla="*/ 278 h 952"/>
              <a:gd name="T28" fmla="*/ 177 w 880"/>
              <a:gd name="T29" fmla="*/ 118 h 952"/>
              <a:gd name="T30" fmla="*/ 667 w 880"/>
              <a:gd name="T31" fmla="*/ 931 h 952"/>
              <a:gd name="T32" fmla="*/ 242 w 880"/>
              <a:gd name="T33" fmla="*/ 931 h 952"/>
              <a:gd name="T34" fmla="*/ 343 w 880"/>
              <a:gd name="T35" fmla="*/ 436 h 952"/>
              <a:gd name="T36" fmla="*/ 278 w 880"/>
              <a:gd name="T37" fmla="*/ 591 h 952"/>
              <a:gd name="T38" fmla="*/ 214 w 880"/>
              <a:gd name="T39" fmla="*/ 436 h 952"/>
              <a:gd name="T40" fmla="*/ 275 w 880"/>
              <a:gd name="T41" fmla="*/ 633 h 952"/>
              <a:gd name="T42" fmla="*/ 299 w 880"/>
              <a:gd name="T43" fmla="*/ 727 h 952"/>
              <a:gd name="T44" fmla="*/ 277 w 880"/>
              <a:gd name="T45" fmla="*/ 620 h 952"/>
              <a:gd name="T46" fmla="*/ 316 w 880"/>
              <a:gd name="T47" fmla="*/ 598 h 952"/>
              <a:gd name="T48" fmla="*/ 314 w 880"/>
              <a:gd name="T49" fmla="*/ 729 h 952"/>
              <a:gd name="T50" fmla="*/ 240 w 880"/>
              <a:gd name="T51" fmla="*/ 729 h 952"/>
              <a:gd name="T52" fmla="*/ 238 w 880"/>
              <a:gd name="T53" fmla="*/ 598 h 952"/>
              <a:gd name="T54" fmla="*/ 290 w 880"/>
              <a:gd name="T55" fmla="*/ 466 h 952"/>
              <a:gd name="T56" fmla="*/ 200 w 880"/>
              <a:gd name="T57" fmla="*/ 486 h 952"/>
              <a:gd name="T58" fmla="*/ 278 w 880"/>
              <a:gd name="T59" fmla="*/ 579 h 952"/>
              <a:gd name="T60" fmla="*/ 356 w 880"/>
              <a:gd name="T61" fmla="*/ 484 h 952"/>
              <a:gd name="T62" fmla="*/ 514 w 880"/>
              <a:gd name="T63" fmla="*/ 602 h 952"/>
              <a:gd name="T64" fmla="*/ 463 w 880"/>
              <a:gd name="T65" fmla="*/ 602 h 952"/>
              <a:gd name="T66" fmla="*/ 472 w 880"/>
              <a:gd name="T67" fmla="*/ 467 h 952"/>
              <a:gd name="T68" fmla="*/ 514 w 880"/>
              <a:gd name="T69" fmla="*/ 467 h 952"/>
              <a:gd name="T70" fmla="*/ 578 w 880"/>
              <a:gd name="T71" fmla="*/ 602 h 952"/>
              <a:gd name="T72" fmla="*/ 577 w 880"/>
              <a:gd name="T73" fmla="*/ 467 h 952"/>
              <a:gd name="T74" fmla="*/ 550 w 880"/>
              <a:gd name="T75" fmla="*/ 521 h 952"/>
              <a:gd name="T76" fmla="*/ 550 w 880"/>
              <a:gd name="T77" fmla="*/ 537 h 952"/>
              <a:gd name="T78" fmla="*/ 578 w 880"/>
              <a:gd name="T79" fmla="*/ 602 h 952"/>
              <a:gd name="T80" fmla="*/ 682 w 880"/>
              <a:gd name="T81" fmla="*/ 602 h 952"/>
              <a:gd name="T82" fmla="*/ 627 w 880"/>
              <a:gd name="T83" fmla="*/ 602 h 952"/>
              <a:gd name="T84" fmla="*/ 607 w 880"/>
              <a:gd name="T85" fmla="*/ 467 h 952"/>
              <a:gd name="T86" fmla="*/ 657 w 880"/>
              <a:gd name="T87" fmla="*/ 467 h 952"/>
              <a:gd name="T88" fmla="*/ 699 w 880"/>
              <a:gd name="T89" fmla="*/ 467 h 952"/>
              <a:gd name="T90" fmla="*/ 730 w 880"/>
              <a:gd name="T91" fmla="*/ 548 h 952"/>
              <a:gd name="T92" fmla="*/ 741 w 880"/>
              <a:gd name="T93" fmla="*/ 579 h 952"/>
              <a:gd name="T94" fmla="*/ 708 w 880"/>
              <a:gd name="T95" fmla="*/ 521 h 952"/>
              <a:gd name="T96" fmla="*/ 737 w 880"/>
              <a:gd name="T97" fmla="*/ 466 h 952"/>
              <a:gd name="T98" fmla="*/ 741 w 880"/>
              <a:gd name="T99" fmla="*/ 513 h 952"/>
              <a:gd name="T100" fmla="*/ 731 w 880"/>
              <a:gd name="T101" fmla="*/ 492 h 952"/>
              <a:gd name="T102" fmla="*/ 765 w 880"/>
              <a:gd name="T103" fmla="*/ 543 h 952"/>
              <a:gd name="T104" fmla="*/ 736 w 880"/>
              <a:gd name="T105" fmla="*/ 60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0" h="952">
                <a:moveTo>
                  <a:pt x="104" y="286"/>
                </a:moveTo>
                <a:lnTo>
                  <a:pt x="776" y="286"/>
                </a:lnTo>
                <a:cubicBezTo>
                  <a:pt x="805" y="286"/>
                  <a:pt x="832" y="299"/>
                  <a:pt x="851" y="320"/>
                </a:cubicBezTo>
                <a:cubicBezTo>
                  <a:pt x="869" y="340"/>
                  <a:pt x="880" y="368"/>
                  <a:pt x="880" y="398"/>
                </a:cubicBezTo>
                <a:lnTo>
                  <a:pt x="880" y="745"/>
                </a:lnTo>
                <a:cubicBezTo>
                  <a:pt x="880" y="775"/>
                  <a:pt x="869" y="803"/>
                  <a:pt x="851" y="823"/>
                </a:cubicBezTo>
                <a:cubicBezTo>
                  <a:pt x="832" y="844"/>
                  <a:pt x="805" y="857"/>
                  <a:pt x="776" y="857"/>
                </a:cubicBezTo>
                <a:lnTo>
                  <a:pt x="104" y="857"/>
                </a:lnTo>
                <a:cubicBezTo>
                  <a:pt x="74" y="857"/>
                  <a:pt x="48" y="844"/>
                  <a:pt x="29" y="823"/>
                </a:cubicBezTo>
                <a:cubicBezTo>
                  <a:pt x="11" y="803"/>
                  <a:pt x="0" y="775"/>
                  <a:pt x="0" y="745"/>
                </a:cubicBezTo>
                <a:lnTo>
                  <a:pt x="0" y="398"/>
                </a:lnTo>
                <a:cubicBezTo>
                  <a:pt x="0" y="368"/>
                  <a:pt x="11" y="340"/>
                  <a:pt x="29" y="320"/>
                </a:cubicBezTo>
                <a:cubicBezTo>
                  <a:pt x="48" y="299"/>
                  <a:pt x="74" y="286"/>
                  <a:pt x="104" y="286"/>
                </a:cubicBezTo>
                <a:close/>
                <a:moveTo>
                  <a:pt x="776" y="341"/>
                </a:moveTo>
                <a:lnTo>
                  <a:pt x="776" y="341"/>
                </a:lnTo>
                <a:lnTo>
                  <a:pt x="104" y="341"/>
                </a:lnTo>
                <a:cubicBezTo>
                  <a:pt x="91" y="341"/>
                  <a:pt x="79" y="347"/>
                  <a:pt x="70" y="357"/>
                </a:cubicBezTo>
                <a:cubicBezTo>
                  <a:pt x="61" y="367"/>
                  <a:pt x="55" y="382"/>
                  <a:pt x="55" y="398"/>
                </a:cubicBezTo>
                <a:lnTo>
                  <a:pt x="55" y="745"/>
                </a:lnTo>
                <a:cubicBezTo>
                  <a:pt x="55" y="761"/>
                  <a:pt x="61" y="776"/>
                  <a:pt x="70" y="786"/>
                </a:cubicBezTo>
                <a:cubicBezTo>
                  <a:pt x="79" y="796"/>
                  <a:pt x="91" y="802"/>
                  <a:pt x="104" y="802"/>
                </a:cubicBezTo>
                <a:lnTo>
                  <a:pt x="776" y="802"/>
                </a:lnTo>
                <a:cubicBezTo>
                  <a:pt x="789" y="802"/>
                  <a:pt x="801" y="796"/>
                  <a:pt x="809" y="786"/>
                </a:cubicBezTo>
                <a:cubicBezTo>
                  <a:pt x="819" y="776"/>
                  <a:pt x="825" y="761"/>
                  <a:pt x="825" y="745"/>
                </a:cubicBezTo>
                <a:lnTo>
                  <a:pt x="825" y="398"/>
                </a:lnTo>
                <a:cubicBezTo>
                  <a:pt x="825" y="382"/>
                  <a:pt x="819" y="367"/>
                  <a:pt x="809" y="357"/>
                </a:cubicBezTo>
                <a:cubicBezTo>
                  <a:pt x="801" y="347"/>
                  <a:pt x="789" y="341"/>
                  <a:pt x="776" y="341"/>
                </a:cubicBezTo>
                <a:close/>
                <a:moveTo>
                  <a:pt x="177" y="118"/>
                </a:moveTo>
                <a:lnTo>
                  <a:pt x="244" y="219"/>
                </a:lnTo>
                <a:lnTo>
                  <a:pt x="244" y="219"/>
                </a:lnTo>
                <a:cubicBezTo>
                  <a:pt x="247" y="224"/>
                  <a:pt x="251" y="228"/>
                  <a:pt x="254" y="230"/>
                </a:cubicBezTo>
                <a:cubicBezTo>
                  <a:pt x="255" y="230"/>
                  <a:pt x="255" y="231"/>
                  <a:pt x="255" y="230"/>
                </a:cubicBezTo>
                <a:cubicBezTo>
                  <a:pt x="256" y="230"/>
                  <a:pt x="257" y="230"/>
                  <a:pt x="258" y="229"/>
                </a:cubicBezTo>
                <a:cubicBezTo>
                  <a:pt x="262" y="227"/>
                  <a:pt x="266" y="222"/>
                  <a:pt x="270" y="215"/>
                </a:cubicBezTo>
                <a:lnTo>
                  <a:pt x="271" y="215"/>
                </a:lnTo>
                <a:lnTo>
                  <a:pt x="401" y="0"/>
                </a:lnTo>
                <a:lnTo>
                  <a:pt x="448" y="29"/>
                </a:lnTo>
                <a:lnTo>
                  <a:pt x="318" y="243"/>
                </a:lnTo>
                <a:lnTo>
                  <a:pt x="318" y="243"/>
                </a:lnTo>
                <a:cubicBezTo>
                  <a:pt x="310" y="257"/>
                  <a:pt x="299" y="269"/>
                  <a:pt x="288" y="276"/>
                </a:cubicBezTo>
                <a:cubicBezTo>
                  <a:pt x="279" y="282"/>
                  <a:pt x="268" y="285"/>
                  <a:pt x="258" y="286"/>
                </a:cubicBezTo>
                <a:cubicBezTo>
                  <a:pt x="247" y="286"/>
                  <a:pt x="236" y="284"/>
                  <a:pt x="226" y="278"/>
                </a:cubicBezTo>
                <a:cubicBezTo>
                  <a:pt x="216" y="272"/>
                  <a:pt x="206" y="262"/>
                  <a:pt x="197" y="249"/>
                </a:cubicBezTo>
                <a:lnTo>
                  <a:pt x="131" y="148"/>
                </a:lnTo>
                <a:lnTo>
                  <a:pt x="177" y="118"/>
                </a:lnTo>
                <a:close/>
                <a:moveTo>
                  <a:pt x="296" y="877"/>
                </a:moveTo>
                <a:lnTo>
                  <a:pt x="613" y="877"/>
                </a:lnTo>
                <a:cubicBezTo>
                  <a:pt x="643" y="877"/>
                  <a:pt x="667" y="901"/>
                  <a:pt x="667" y="931"/>
                </a:cubicBezTo>
                <a:lnTo>
                  <a:pt x="667" y="952"/>
                </a:lnTo>
                <a:lnTo>
                  <a:pt x="242" y="952"/>
                </a:lnTo>
                <a:lnTo>
                  <a:pt x="242" y="931"/>
                </a:lnTo>
                <a:cubicBezTo>
                  <a:pt x="242" y="901"/>
                  <a:pt x="266" y="877"/>
                  <a:pt x="296" y="877"/>
                </a:cubicBezTo>
                <a:close/>
                <a:moveTo>
                  <a:pt x="278" y="409"/>
                </a:moveTo>
                <a:cubicBezTo>
                  <a:pt x="304" y="409"/>
                  <a:pt x="326" y="419"/>
                  <a:pt x="343" y="436"/>
                </a:cubicBezTo>
                <a:cubicBezTo>
                  <a:pt x="359" y="452"/>
                  <a:pt x="370" y="475"/>
                  <a:pt x="370" y="500"/>
                </a:cubicBezTo>
                <a:cubicBezTo>
                  <a:pt x="370" y="525"/>
                  <a:pt x="359" y="548"/>
                  <a:pt x="343" y="565"/>
                </a:cubicBezTo>
                <a:cubicBezTo>
                  <a:pt x="326" y="581"/>
                  <a:pt x="304" y="591"/>
                  <a:pt x="278" y="591"/>
                </a:cubicBezTo>
                <a:cubicBezTo>
                  <a:pt x="253" y="591"/>
                  <a:pt x="230" y="581"/>
                  <a:pt x="214" y="565"/>
                </a:cubicBezTo>
                <a:cubicBezTo>
                  <a:pt x="197" y="548"/>
                  <a:pt x="187" y="525"/>
                  <a:pt x="187" y="500"/>
                </a:cubicBezTo>
                <a:cubicBezTo>
                  <a:pt x="187" y="475"/>
                  <a:pt x="197" y="452"/>
                  <a:pt x="214" y="436"/>
                </a:cubicBezTo>
                <a:cubicBezTo>
                  <a:pt x="230" y="419"/>
                  <a:pt x="253" y="409"/>
                  <a:pt x="278" y="409"/>
                </a:cubicBezTo>
                <a:close/>
                <a:moveTo>
                  <a:pt x="275" y="633"/>
                </a:moveTo>
                <a:lnTo>
                  <a:pt x="275" y="633"/>
                </a:lnTo>
                <a:lnTo>
                  <a:pt x="255" y="727"/>
                </a:lnTo>
                <a:lnTo>
                  <a:pt x="277" y="746"/>
                </a:lnTo>
                <a:lnTo>
                  <a:pt x="299" y="727"/>
                </a:lnTo>
                <a:lnTo>
                  <a:pt x="280" y="633"/>
                </a:lnTo>
                <a:lnTo>
                  <a:pt x="288" y="627"/>
                </a:lnTo>
                <a:lnTo>
                  <a:pt x="277" y="620"/>
                </a:lnTo>
                <a:lnTo>
                  <a:pt x="266" y="627"/>
                </a:lnTo>
                <a:lnTo>
                  <a:pt x="275" y="633"/>
                </a:lnTo>
                <a:close/>
                <a:moveTo>
                  <a:pt x="316" y="598"/>
                </a:moveTo>
                <a:lnTo>
                  <a:pt x="316" y="598"/>
                </a:lnTo>
                <a:cubicBezTo>
                  <a:pt x="368" y="616"/>
                  <a:pt x="406" y="667"/>
                  <a:pt x="408" y="729"/>
                </a:cubicBezTo>
                <a:lnTo>
                  <a:pt x="314" y="729"/>
                </a:lnTo>
                <a:lnTo>
                  <a:pt x="293" y="624"/>
                </a:lnTo>
                <a:lnTo>
                  <a:pt x="316" y="598"/>
                </a:lnTo>
                <a:close/>
                <a:moveTo>
                  <a:pt x="240" y="729"/>
                </a:moveTo>
                <a:lnTo>
                  <a:pt x="240" y="729"/>
                </a:lnTo>
                <a:lnTo>
                  <a:pt x="147" y="729"/>
                </a:lnTo>
                <a:cubicBezTo>
                  <a:pt x="149" y="667"/>
                  <a:pt x="187" y="616"/>
                  <a:pt x="238" y="598"/>
                </a:cubicBezTo>
                <a:lnTo>
                  <a:pt x="261" y="624"/>
                </a:lnTo>
                <a:lnTo>
                  <a:pt x="240" y="729"/>
                </a:lnTo>
                <a:close/>
                <a:moveTo>
                  <a:pt x="290" y="466"/>
                </a:moveTo>
                <a:lnTo>
                  <a:pt x="290" y="466"/>
                </a:lnTo>
                <a:cubicBezTo>
                  <a:pt x="288" y="467"/>
                  <a:pt x="286" y="468"/>
                  <a:pt x="285" y="469"/>
                </a:cubicBezTo>
                <a:cubicBezTo>
                  <a:pt x="255" y="483"/>
                  <a:pt x="217" y="486"/>
                  <a:pt x="200" y="486"/>
                </a:cubicBezTo>
                <a:cubicBezTo>
                  <a:pt x="199" y="490"/>
                  <a:pt x="199" y="495"/>
                  <a:pt x="199" y="500"/>
                </a:cubicBezTo>
                <a:cubicBezTo>
                  <a:pt x="199" y="522"/>
                  <a:pt x="208" y="541"/>
                  <a:pt x="222" y="556"/>
                </a:cubicBezTo>
                <a:cubicBezTo>
                  <a:pt x="237" y="570"/>
                  <a:pt x="257" y="579"/>
                  <a:pt x="278" y="579"/>
                </a:cubicBezTo>
                <a:cubicBezTo>
                  <a:pt x="300" y="579"/>
                  <a:pt x="320" y="570"/>
                  <a:pt x="335" y="556"/>
                </a:cubicBezTo>
                <a:cubicBezTo>
                  <a:pt x="349" y="541"/>
                  <a:pt x="358" y="522"/>
                  <a:pt x="358" y="500"/>
                </a:cubicBezTo>
                <a:cubicBezTo>
                  <a:pt x="358" y="494"/>
                  <a:pt x="357" y="489"/>
                  <a:pt x="356" y="484"/>
                </a:cubicBezTo>
                <a:cubicBezTo>
                  <a:pt x="349" y="484"/>
                  <a:pt x="342" y="483"/>
                  <a:pt x="335" y="482"/>
                </a:cubicBezTo>
                <a:cubicBezTo>
                  <a:pt x="319" y="479"/>
                  <a:pt x="303" y="473"/>
                  <a:pt x="290" y="466"/>
                </a:cubicBezTo>
                <a:close/>
                <a:moveTo>
                  <a:pt x="514" y="602"/>
                </a:moveTo>
                <a:lnTo>
                  <a:pt x="483" y="602"/>
                </a:lnTo>
                <a:lnTo>
                  <a:pt x="463" y="530"/>
                </a:lnTo>
                <a:lnTo>
                  <a:pt x="463" y="602"/>
                </a:lnTo>
                <a:lnTo>
                  <a:pt x="439" y="602"/>
                </a:lnTo>
                <a:lnTo>
                  <a:pt x="439" y="467"/>
                </a:lnTo>
                <a:lnTo>
                  <a:pt x="472" y="467"/>
                </a:lnTo>
                <a:lnTo>
                  <a:pt x="489" y="529"/>
                </a:lnTo>
                <a:lnTo>
                  <a:pt x="489" y="467"/>
                </a:lnTo>
                <a:lnTo>
                  <a:pt x="514" y="467"/>
                </a:lnTo>
                <a:lnTo>
                  <a:pt x="514" y="602"/>
                </a:lnTo>
                <a:close/>
                <a:moveTo>
                  <a:pt x="578" y="602"/>
                </a:moveTo>
                <a:lnTo>
                  <a:pt x="578" y="602"/>
                </a:lnTo>
                <a:lnTo>
                  <a:pt x="520" y="602"/>
                </a:lnTo>
                <a:lnTo>
                  <a:pt x="520" y="467"/>
                </a:lnTo>
                <a:lnTo>
                  <a:pt x="577" y="467"/>
                </a:lnTo>
                <a:lnTo>
                  <a:pt x="577" y="485"/>
                </a:lnTo>
                <a:lnTo>
                  <a:pt x="550" y="485"/>
                </a:lnTo>
                <a:lnTo>
                  <a:pt x="550" y="521"/>
                </a:lnTo>
                <a:lnTo>
                  <a:pt x="575" y="521"/>
                </a:lnTo>
                <a:lnTo>
                  <a:pt x="575" y="537"/>
                </a:lnTo>
                <a:lnTo>
                  <a:pt x="550" y="537"/>
                </a:lnTo>
                <a:lnTo>
                  <a:pt x="550" y="584"/>
                </a:lnTo>
                <a:lnTo>
                  <a:pt x="578" y="584"/>
                </a:lnTo>
                <a:lnTo>
                  <a:pt x="578" y="602"/>
                </a:lnTo>
                <a:close/>
                <a:moveTo>
                  <a:pt x="699" y="467"/>
                </a:moveTo>
                <a:lnTo>
                  <a:pt x="699" y="467"/>
                </a:lnTo>
                <a:lnTo>
                  <a:pt x="682" y="602"/>
                </a:lnTo>
                <a:lnTo>
                  <a:pt x="647" y="602"/>
                </a:lnTo>
                <a:lnTo>
                  <a:pt x="637" y="528"/>
                </a:lnTo>
                <a:lnTo>
                  <a:pt x="627" y="602"/>
                </a:lnTo>
                <a:lnTo>
                  <a:pt x="597" y="602"/>
                </a:lnTo>
                <a:lnTo>
                  <a:pt x="580" y="467"/>
                </a:lnTo>
                <a:lnTo>
                  <a:pt x="607" y="467"/>
                </a:lnTo>
                <a:lnTo>
                  <a:pt x="614" y="529"/>
                </a:lnTo>
                <a:lnTo>
                  <a:pt x="624" y="467"/>
                </a:lnTo>
                <a:lnTo>
                  <a:pt x="657" y="467"/>
                </a:lnTo>
                <a:lnTo>
                  <a:pt x="665" y="529"/>
                </a:lnTo>
                <a:lnTo>
                  <a:pt x="675" y="467"/>
                </a:lnTo>
                <a:lnTo>
                  <a:pt x="699" y="467"/>
                </a:lnTo>
                <a:close/>
                <a:moveTo>
                  <a:pt x="703" y="548"/>
                </a:moveTo>
                <a:lnTo>
                  <a:pt x="703" y="548"/>
                </a:lnTo>
                <a:lnTo>
                  <a:pt x="730" y="548"/>
                </a:lnTo>
                <a:lnTo>
                  <a:pt x="730" y="579"/>
                </a:lnTo>
                <a:cubicBezTo>
                  <a:pt x="730" y="582"/>
                  <a:pt x="732" y="583"/>
                  <a:pt x="735" y="583"/>
                </a:cubicBezTo>
                <a:cubicBezTo>
                  <a:pt x="739" y="583"/>
                  <a:pt x="741" y="582"/>
                  <a:pt x="741" y="579"/>
                </a:cubicBezTo>
                <a:lnTo>
                  <a:pt x="741" y="563"/>
                </a:lnTo>
                <a:cubicBezTo>
                  <a:pt x="741" y="558"/>
                  <a:pt x="737" y="552"/>
                  <a:pt x="731" y="546"/>
                </a:cubicBezTo>
                <a:cubicBezTo>
                  <a:pt x="718" y="533"/>
                  <a:pt x="711" y="525"/>
                  <a:pt x="708" y="521"/>
                </a:cubicBezTo>
                <a:cubicBezTo>
                  <a:pt x="704" y="517"/>
                  <a:pt x="703" y="512"/>
                  <a:pt x="703" y="507"/>
                </a:cubicBezTo>
                <a:lnTo>
                  <a:pt x="703" y="492"/>
                </a:lnTo>
                <a:cubicBezTo>
                  <a:pt x="703" y="475"/>
                  <a:pt x="714" y="466"/>
                  <a:pt x="737" y="466"/>
                </a:cubicBezTo>
                <a:cubicBezTo>
                  <a:pt x="757" y="466"/>
                  <a:pt x="767" y="474"/>
                  <a:pt x="767" y="490"/>
                </a:cubicBezTo>
                <a:lnTo>
                  <a:pt x="767" y="513"/>
                </a:lnTo>
                <a:lnTo>
                  <a:pt x="741" y="513"/>
                </a:lnTo>
                <a:lnTo>
                  <a:pt x="741" y="488"/>
                </a:lnTo>
                <a:cubicBezTo>
                  <a:pt x="741" y="486"/>
                  <a:pt x="739" y="484"/>
                  <a:pt x="736" y="484"/>
                </a:cubicBezTo>
                <a:cubicBezTo>
                  <a:pt x="733" y="484"/>
                  <a:pt x="731" y="487"/>
                  <a:pt x="731" y="492"/>
                </a:cubicBezTo>
                <a:lnTo>
                  <a:pt x="732" y="501"/>
                </a:lnTo>
                <a:cubicBezTo>
                  <a:pt x="732" y="506"/>
                  <a:pt x="735" y="512"/>
                  <a:pt x="742" y="518"/>
                </a:cubicBezTo>
                <a:cubicBezTo>
                  <a:pt x="754" y="530"/>
                  <a:pt x="762" y="538"/>
                  <a:pt x="765" y="543"/>
                </a:cubicBezTo>
                <a:cubicBezTo>
                  <a:pt x="768" y="548"/>
                  <a:pt x="770" y="553"/>
                  <a:pt x="770" y="559"/>
                </a:cubicBezTo>
                <a:lnTo>
                  <a:pt x="770" y="576"/>
                </a:lnTo>
                <a:cubicBezTo>
                  <a:pt x="770" y="594"/>
                  <a:pt x="759" y="603"/>
                  <a:pt x="736" y="603"/>
                </a:cubicBezTo>
                <a:cubicBezTo>
                  <a:pt x="714" y="603"/>
                  <a:pt x="703" y="595"/>
                  <a:pt x="703" y="578"/>
                </a:cubicBezTo>
                <a:lnTo>
                  <a:pt x="703" y="548"/>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 name="Freeform 33"/>
          <p:cNvSpPr>
            <a:spLocks noEditPoints="1"/>
          </p:cNvSpPr>
          <p:nvPr/>
        </p:nvSpPr>
        <p:spPr bwMode="auto">
          <a:xfrm>
            <a:off x="7556369" y="4706133"/>
            <a:ext cx="479425" cy="479425"/>
          </a:xfrm>
          <a:custGeom>
            <a:avLst/>
            <a:gdLst>
              <a:gd name="T0" fmla="*/ 391 w 782"/>
              <a:gd name="T1" fmla="*/ 281 h 782"/>
              <a:gd name="T2" fmla="*/ 282 w 782"/>
              <a:gd name="T3" fmla="*/ 391 h 782"/>
              <a:gd name="T4" fmla="*/ 391 w 782"/>
              <a:gd name="T5" fmla="*/ 501 h 782"/>
              <a:gd name="T6" fmla="*/ 501 w 782"/>
              <a:gd name="T7" fmla="*/ 391 h 782"/>
              <a:gd name="T8" fmla="*/ 485 w 782"/>
              <a:gd name="T9" fmla="*/ 333 h 782"/>
              <a:gd name="T10" fmla="*/ 610 w 782"/>
              <a:gd name="T11" fmla="*/ 208 h 782"/>
              <a:gd name="T12" fmla="*/ 679 w 782"/>
              <a:gd name="T13" fmla="*/ 208 h 782"/>
              <a:gd name="T14" fmla="*/ 782 w 782"/>
              <a:gd name="T15" fmla="*/ 104 h 782"/>
              <a:gd name="T16" fmla="*/ 682 w 782"/>
              <a:gd name="T17" fmla="*/ 100 h 782"/>
              <a:gd name="T18" fmla="*/ 679 w 782"/>
              <a:gd name="T19" fmla="*/ 0 h 782"/>
              <a:gd name="T20" fmla="*/ 575 w 782"/>
              <a:gd name="T21" fmla="*/ 104 h 782"/>
              <a:gd name="T22" fmla="*/ 575 w 782"/>
              <a:gd name="T23" fmla="*/ 173 h 782"/>
              <a:gd name="T24" fmla="*/ 450 w 782"/>
              <a:gd name="T25" fmla="*/ 298 h 782"/>
              <a:gd name="T26" fmla="*/ 391 w 782"/>
              <a:gd name="T27" fmla="*/ 281 h 782"/>
              <a:gd name="T28" fmla="*/ 569 w 782"/>
              <a:gd name="T29" fmla="*/ 391 h 782"/>
              <a:gd name="T30" fmla="*/ 391 w 782"/>
              <a:gd name="T31" fmla="*/ 569 h 782"/>
              <a:gd name="T32" fmla="*/ 214 w 782"/>
              <a:gd name="T33" fmla="*/ 391 h 782"/>
              <a:gd name="T34" fmla="*/ 391 w 782"/>
              <a:gd name="T35" fmla="*/ 214 h 782"/>
              <a:gd name="T36" fmla="*/ 454 w 782"/>
              <a:gd name="T37" fmla="*/ 226 h 782"/>
              <a:gd name="T38" fmla="*/ 504 w 782"/>
              <a:gd name="T39" fmla="*/ 175 h 782"/>
              <a:gd name="T40" fmla="*/ 391 w 782"/>
              <a:gd name="T41" fmla="*/ 147 h 782"/>
              <a:gd name="T42" fmla="*/ 147 w 782"/>
              <a:gd name="T43" fmla="*/ 391 h 782"/>
              <a:gd name="T44" fmla="*/ 391 w 782"/>
              <a:gd name="T45" fmla="*/ 636 h 782"/>
              <a:gd name="T46" fmla="*/ 636 w 782"/>
              <a:gd name="T47" fmla="*/ 391 h 782"/>
              <a:gd name="T48" fmla="*/ 608 w 782"/>
              <a:gd name="T49" fmla="*/ 278 h 782"/>
              <a:gd name="T50" fmla="*/ 557 w 782"/>
              <a:gd name="T51" fmla="*/ 329 h 782"/>
              <a:gd name="T52" fmla="*/ 569 w 782"/>
              <a:gd name="T53" fmla="*/ 391 h 782"/>
              <a:gd name="T54" fmla="*/ 679 w 782"/>
              <a:gd name="T55" fmla="*/ 257 h 782"/>
              <a:gd name="T56" fmla="*/ 709 w 782"/>
              <a:gd name="T57" fmla="*/ 391 h 782"/>
              <a:gd name="T58" fmla="*/ 391 w 782"/>
              <a:gd name="T59" fmla="*/ 709 h 782"/>
              <a:gd name="T60" fmla="*/ 74 w 782"/>
              <a:gd name="T61" fmla="*/ 391 h 782"/>
              <a:gd name="T62" fmla="*/ 391 w 782"/>
              <a:gd name="T63" fmla="*/ 74 h 782"/>
              <a:gd name="T64" fmla="*/ 526 w 782"/>
              <a:gd name="T65" fmla="*/ 104 h 782"/>
              <a:gd name="T66" fmla="*/ 540 w 782"/>
              <a:gd name="T67" fmla="*/ 70 h 782"/>
              <a:gd name="T68" fmla="*/ 567 w 782"/>
              <a:gd name="T69" fmla="*/ 42 h 782"/>
              <a:gd name="T70" fmla="*/ 391 w 782"/>
              <a:gd name="T71" fmla="*/ 0 h 782"/>
              <a:gd name="T72" fmla="*/ 0 w 782"/>
              <a:gd name="T73" fmla="*/ 391 h 782"/>
              <a:gd name="T74" fmla="*/ 391 w 782"/>
              <a:gd name="T75" fmla="*/ 782 h 782"/>
              <a:gd name="T76" fmla="*/ 782 w 782"/>
              <a:gd name="T77" fmla="*/ 391 h 782"/>
              <a:gd name="T78" fmla="*/ 740 w 782"/>
              <a:gd name="T79" fmla="*/ 215 h 782"/>
              <a:gd name="T80" fmla="*/ 713 w 782"/>
              <a:gd name="T81" fmla="*/ 242 h 782"/>
              <a:gd name="T82" fmla="*/ 679 w 782"/>
              <a:gd name="T83" fmla="*/ 25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 h="782">
                <a:moveTo>
                  <a:pt x="391" y="281"/>
                </a:moveTo>
                <a:cubicBezTo>
                  <a:pt x="331" y="281"/>
                  <a:pt x="282" y="331"/>
                  <a:pt x="282" y="391"/>
                </a:cubicBezTo>
                <a:cubicBezTo>
                  <a:pt x="282" y="452"/>
                  <a:pt x="331" y="501"/>
                  <a:pt x="391" y="501"/>
                </a:cubicBezTo>
                <a:cubicBezTo>
                  <a:pt x="452" y="501"/>
                  <a:pt x="501" y="452"/>
                  <a:pt x="501" y="391"/>
                </a:cubicBezTo>
                <a:cubicBezTo>
                  <a:pt x="501" y="370"/>
                  <a:pt x="495" y="350"/>
                  <a:pt x="485" y="333"/>
                </a:cubicBezTo>
                <a:lnTo>
                  <a:pt x="610" y="208"/>
                </a:lnTo>
                <a:lnTo>
                  <a:pt x="679" y="208"/>
                </a:lnTo>
                <a:lnTo>
                  <a:pt x="782" y="104"/>
                </a:lnTo>
                <a:lnTo>
                  <a:pt x="682" y="100"/>
                </a:lnTo>
                <a:lnTo>
                  <a:pt x="679" y="0"/>
                </a:lnTo>
                <a:lnTo>
                  <a:pt x="575" y="104"/>
                </a:lnTo>
                <a:lnTo>
                  <a:pt x="575" y="173"/>
                </a:lnTo>
                <a:lnTo>
                  <a:pt x="450" y="298"/>
                </a:lnTo>
                <a:cubicBezTo>
                  <a:pt x="433" y="288"/>
                  <a:pt x="413" y="281"/>
                  <a:pt x="391" y="281"/>
                </a:cubicBezTo>
                <a:close/>
                <a:moveTo>
                  <a:pt x="569" y="391"/>
                </a:moveTo>
                <a:cubicBezTo>
                  <a:pt x="569" y="489"/>
                  <a:pt x="489" y="569"/>
                  <a:pt x="391" y="569"/>
                </a:cubicBezTo>
                <a:cubicBezTo>
                  <a:pt x="294" y="569"/>
                  <a:pt x="214" y="489"/>
                  <a:pt x="214" y="391"/>
                </a:cubicBezTo>
                <a:cubicBezTo>
                  <a:pt x="214" y="294"/>
                  <a:pt x="294" y="214"/>
                  <a:pt x="391" y="214"/>
                </a:cubicBezTo>
                <a:cubicBezTo>
                  <a:pt x="413" y="214"/>
                  <a:pt x="434" y="218"/>
                  <a:pt x="454" y="226"/>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1"/>
                  <a:pt x="626" y="312"/>
                  <a:pt x="608" y="278"/>
                </a:cubicBezTo>
                <a:lnTo>
                  <a:pt x="557" y="329"/>
                </a:lnTo>
                <a:cubicBezTo>
                  <a:pt x="565" y="349"/>
                  <a:pt x="569" y="370"/>
                  <a:pt x="569" y="391"/>
                </a:cubicBezTo>
                <a:close/>
                <a:moveTo>
                  <a:pt x="679" y="257"/>
                </a:moveTo>
                <a:cubicBezTo>
                  <a:pt x="698" y="298"/>
                  <a:pt x="709" y="343"/>
                  <a:pt x="709" y="391"/>
                </a:cubicBezTo>
                <a:cubicBezTo>
                  <a:pt x="709" y="567"/>
                  <a:pt x="567" y="709"/>
                  <a:pt x="391" y="709"/>
                </a:cubicBezTo>
                <a:cubicBezTo>
                  <a:pt x="216" y="709"/>
                  <a:pt x="74" y="567"/>
                  <a:pt x="74" y="391"/>
                </a:cubicBezTo>
                <a:cubicBezTo>
                  <a:pt x="74" y="216"/>
                  <a:pt x="216" y="74"/>
                  <a:pt x="391" y="74"/>
                </a:cubicBezTo>
                <a:cubicBezTo>
                  <a:pt x="440" y="74"/>
                  <a:pt x="485" y="85"/>
                  <a:pt x="526" y="104"/>
                </a:cubicBezTo>
                <a:cubicBezTo>
                  <a:pt x="526" y="91"/>
                  <a:pt x="531" y="79"/>
                  <a:pt x="540" y="70"/>
                </a:cubicBezTo>
                <a:lnTo>
                  <a:pt x="567" y="42"/>
                </a:lnTo>
                <a:cubicBezTo>
                  <a:pt x="515" y="16"/>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7"/>
                  <a:pt x="679" y="25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 name="Freeform 34"/>
          <p:cNvSpPr>
            <a:spLocks noEditPoints="1"/>
          </p:cNvSpPr>
          <p:nvPr/>
        </p:nvSpPr>
        <p:spPr bwMode="auto">
          <a:xfrm>
            <a:off x="8313802" y="4614058"/>
            <a:ext cx="549275" cy="585788"/>
          </a:xfrm>
          <a:custGeom>
            <a:avLst/>
            <a:gdLst>
              <a:gd name="T0" fmla="*/ 339 w 895"/>
              <a:gd name="T1" fmla="*/ 594 h 955"/>
              <a:gd name="T2" fmla="*/ 322 w 895"/>
              <a:gd name="T3" fmla="*/ 540 h 955"/>
              <a:gd name="T4" fmla="*/ 391 w 895"/>
              <a:gd name="T5" fmla="*/ 260 h 955"/>
              <a:gd name="T6" fmla="*/ 464 w 895"/>
              <a:gd name="T7" fmla="*/ 487 h 955"/>
              <a:gd name="T8" fmla="*/ 555 w 895"/>
              <a:gd name="T9" fmla="*/ 224 h 955"/>
              <a:gd name="T10" fmla="*/ 354 w 895"/>
              <a:gd name="T11" fmla="*/ 446 h 955"/>
              <a:gd name="T12" fmla="*/ 337 w 895"/>
              <a:gd name="T13" fmla="*/ 475 h 955"/>
              <a:gd name="T14" fmla="*/ 460 w 895"/>
              <a:gd name="T15" fmla="*/ 547 h 955"/>
              <a:gd name="T16" fmla="*/ 590 w 895"/>
              <a:gd name="T17" fmla="*/ 190 h 955"/>
              <a:gd name="T18" fmla="*/ 596 w 895"/>
              <a:gd name="T19" fmla="*/ 121 h 955"/>
              <a:gd name="T20" fmla="*/ 590 w 895"/>
              <a:gd name="T21" fmla="*/ 190 h 955"/>
              <a:gd name="T22" fmla="*/ 699 w 895"/>
              <a:gd name="T23" fmla="*/ 225 h 955"/>
              <a:gd name="T24" fmla="*/ 630 w 895"/>
              <a:gd name="T25" fmla="*/ 231 h 955"/>
              <a:gd name="T26" fmla="*/ 511 w 895"/>
              <a:gd name="T27" fmla="*/ 160 h 955"/>
              <a:gd name="T28" fmla="*/ 481 w 895"/>
              <a:gd name="T29" fmla="*/ 97 h 955"/>
              <a:gd name="T30" fmla="*/ 511 w 895"/>
              <a:gd name="T31" fmla="*/ 160 h 955"/>
              <a:gd name="T32" fmla="*/ 395 w 895"/>
              <a:gd name="T33" fmla="*/ 119 h 955"/>
              <a:gd name="T34" fmla="*/ 401 w 895"/>
              <a:gd name="T35" fmla="*/ 188 h 955"/>
              <a:gd name="T36" fmla="*/ 658 w 895"/>
              <a:gd name="T37" fmla="*/ 341 h 955"/>
              <a:gd name="T38" fmla="*/ 721 w 895"/>
              <a:gd name="T39" fmla="*/ 311 h 955"/>
              <a:gd name="T40" fmla="*/ 658 w 895"/>
              <a:gd name="T41" fmla="*/ 341 h 955"/>
              <a:gd name="T42" fmla="*/ 329 w 895"/>
              <a:gd name="T43" fmla="*/ 489 h 955"/>
              <a:gd name="T44" fmla="*/ 312 w 895"/>
              <a:gd name="T45" fmla="*/ 519 h 955"/>
              <a:gd name="T46" fmla="*/ 435 w 895"/>
              <a:gd name="T47" fmla="*/ 590 h 955"/>
              <a:gd name="T48" fmla="*/ 326 w 895"/>
              <a:gd name="T49" fmla="*/ 955 h 955"/>
              <a:gd name="T50" fmla="*/ 349 w 895"/>
              <a:gd name="T51" fmla="*/ 55 h 955"/>
              <a:gd name="T52" fmla="*/ 852 w 895"/>
              <a:gd name="T53" fmla="*/ 271 h 955"/>
              <a:gd name="T54" fmla="*/ 860 w 895"/>
              <a:gd name="T55" fmla="*/ 415 h 955"/>
              <a:gd name="T56" fmla="*/ 885 w 895"/>
              <a:gd name="T57" fmla="*/ 597 h 955"/>
              <a:gd name="T58" fmla="*/ 854 w 895"/>
              <a:gd name="T59" fmla="*/ 751 h 955"/>
              <a:gd name="T60" fmla="*/ 668 w 895"/>
              <a:gd name="T61" fmla="*/ 793 h 955"/>
              <a:gd name="T62" fmla="*/ 326 w 895"/>
              <a:gd name="T63"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5" h="955">
                <a:moveTo>
                  <a:pt x="322" y="540"/>
                </a:moveTo>
                <a:cubicBezTo>
                  <a:pt x="313" y="559"/>
                  <a:pt x="320" y="583"/>
                  <a:pt x="339" y="594"/>
                </a:cubicBezTo>
                <a:cubicBezTo>
                  <a:pt x="355" y="603"/>
                  <a:pt x="375" y="601"/>
                  <a:pt x="388" y="589"/>
                </a:cubicBezTo>
                <a:lnTo>
                  <a:pt x="322" y="540"/>
                </a:lnTo>
                <a:close/>
                <a:moveTo>
                  <a:pt x="555" y="224"/>
                </a:moveTo>
                <a:cubicBezTo>
                  <a:pt x="495" y="190"/>
                  <a:pt x="422" y="206"/>
                  <a:pt x="391" y="260"/>
                </a:cubicBezTo>
                <a:cubicBezTo>
                  <a:pt x="359" y="316"/>
                  <a:pt x="400" y="376"/>
                  <a:pt x="371" y="434"/>
                </a:cubicBezTo>
                <a:lnTo>
                  <a:pt x="464" y="487"/>
                </a:lnTo>
                <a:cubicBezTo>
                  <a:pt x="499" y="434"/>
                  <a:pt x="573" y="439"/>
                  <a:pt x="605" y="384"/>
                </a:cubicBezTo>
                <a:cubicBezTo>
                  <a:pt x="637" y="330"/>
                  <a:pt x="614" y="258"/>
                  <a:pt x="555" y="224"/>
                </a:cubicBezTo>
                <a:close/>
                <a:moveTo>
                  <a:pt x="455" y="522"/>
                </a:moveTo>
                <a:lnTo>
                  <a:pt x="354" y="446"/>
                </a:lnTo>
                <a:cubicBezTo>
                  <a:pt x="346" y="440"/>
                  <a:pt x="336" y="442"/>
                  <a:pt x="331" y="450"/>
                </a:cubicBezTo>
                <a:cubicBezTo>
                  <a:pt x="327" y="458"/>
                  <a:pt x="329" y="470"/>
                  <a:pt x="337" y="475"/>
                </a:cubicBezTo>
                <a:lnTo>
                  <a:pt x="437" y="552"/>
                </a:lnTo>
                <a:cubicBezTo>
                  <a:pt x="445" y="557"/>
                  <a:pt x="455" y="555"/>
                  <a:pt x="460" y="547"/>
                </a:cubicBezTo>
                <a:cubicBezTo>
                  <a:pt x="464" y="539"/>
                  <a:pt x="462" y="527"/>
                  <a:pt x="455" y="522"/>
                </a:cubicBezTo>
                <a:close/>
                <a:moveTo>
                  <a:pt x="590" y="190"/>
                </a:moveTo>
                <a:lnTo>
                  <a:pt x="622" y="136"/>
                </a:lnTo>
                <a:lnTo>
                  <a:pt x="596" y="121"/>
                </a:lnTo>
                <a:lnTo>
                  <a:pt x="565" y="176"/>
                </a:lnTo>
                <a:lnTo>
                  <a:pt x="590" y="190"/>
                </a:lnTo>
                <a:close/>
                <a:moveTo>
                  <a:pt x="644" y="256"/>
                </a:moveTo>
                <a:lnTo>
                  <a:pt x="699" y="225"/>
                </a:lnTo>
                <a:lnTo>
                  <a:pt x="684" y="200"/>
                </a:lnTo>
                <a:lnTo>
                  <a:pt x="630" y="231"/>
                </a:lnTo>
                <a:lnTo>
                  <a:pt x="644" y="256"/>
                </a:lnTo>
                <a:close/>
                <a:moveTo>
                  <a:pt x="511" y="160"/>
                </a:moveTo>
                <a:lnTo>
                  <a:pt x="511" y="97"/>
                </a:lnTo>
                <a:lnTo>
                  <a:pt x="481" y="97"/>
                </a:lnTo>
                <a:lnTo>
                  <a:pt x="481" y="160"/>
                </a:lnTo>
                <a:lnTo>
                  <a:pt x="511" y="160"/>
                </a:lnTo>
                <a:close/>
                <a:moveTo>
                  <a:pt x="426" y="174"/>
                </a:moveTo>
                <a:lnTo>
                  <a:pt x="395" y="119"/>
                </a:lnTo>
                <a:lnTo>
                  <a:pt x="370" y="134"/>
                </a:lnTo>
                <a:lnTo>
                  <a:pt x="401" y="188"/>
                </a:lnTo>
                <a:lnTo>
                  <a:pt x="426" y="174"/>
                </a:lnTo>
                <a:close/>
                <a:moveTo>
                  <a:pt x="658" y="341"/>
                </a:moveTo>
                <a:lnTo>
                  <a:pt x="721" y="341"/>
                </a:lnTo>
                <a:lnTo>
                  <a:pt x="721" y="311"/>
                </a:lnTo>
                <a:lnTo>
                  <a:pt x="658" y="311"/>
                </a:lnTo>
                <a:lnTo>
                  <a:pt x="658" y="341"/>
                </a:lnTo>
                <a:close/>
                <a:moveTo>
                  <a:pt x="430" y="565"/>
                </a:moveTo>
                <a:lnTo>
                  <a:pt x="329" y="489"/>
                </a:lnTo>
                <a:cubicBezTo>
                  <a:pt x="321" y="483"/>
                  <a:pt x="311" y="485"/>
                  <a:pt x="307" y="493"/>
                </a:cubicBezTo>
                <a:cubicBezTo>
                  <a:pt x="302" y="501"/>
                  <a:pt x="304" y="513"/>
                  <a:pt x="312" y="519"/>
                </a:cubicBezTo>
                <a:lnTo>
                  <a:pt x="412" y="595"/>
                </a:lnTo>
                <a:cubicBezTo>
                  <a:pt x="420" y="601"/>
                  <a:pt x="430" y="599"/>
                  <a:pt x="435" y="590"/>
                </a:cubicBezTo>
                <a:cubicBezTo>
                  <a:pt x="440" y="582"/>
                  <a:pt x="437" y="571"/>
                  <a:pt x="430" y="565"/>
                </a:cubicBezTo>
                <a:close/>
                <a:moveTo>
                  <a:pt x="326" y="955"/>
                </a:moveTo>
                <a:cubicBezTo>
                  <a:pt x="337" y="880"/>
                  <a:pt x="337" y="800"/>
                  <a:pt x="317" y="729"/>
                </a:cubicBezTo>
                <a:cubicBezTo>
                  <a:pt x="0" y="551"/>
                  <a:pt x="83" y="139"/>
                  <a:pt x="349" y="55"/>
                </a:cubicBezTo>
                <a:cubicBezTo>
                  <a:pt x="489" y="0"/>
                  <a:pt x="680" y="33"/>
                  <a:pt x="805" y="158"/>
                </a:cubicBezTo>
                <a:cubicBezTo>
                  <a:pt x="895" y="248"/>
                  <a:pt x="852" y="271"/>
                  <a:pt x="852" y="271"/>
                </a:cubicBezTo>
                <a:lnTo>
                  <a:pt x="832" y="282"/>
                </a:lnTo>
                <a:cubicBezTo>
                  <a:pt x="843" y="325"/>
                  <a:pt x="862" y="405"/>
                  <a:pt x="860" y="415"/>
                </a:cubicBezTo>
                <a:cubicBezTo>
                  <a:pt x="856" y="430"/>
                  <a:pt x="840" y="445"/>
                  <a:pt x="840" y="445"/>
                </a:cubicBezTo>
                <a:lnTo>
                  <a:pt x="885" y="597"/>
                </a:lnTo>
                <a:lnTo>
                  <a:pt x="845" y="614"/>
                </a:lnTo>
                <a:cubicBezTo>
                  <a:pt x="854" y="662"/>
                  <a:pt x="859" y="703"/>
                  <a:pt x="854" y="751"/>
                </a:cubicBezTo>
                <a:cubicBezTo>
                  <a:pt x="853" y="759"/>
                  <a:pt x="826" y="783"/>
                  <a:pt x="804" y="784"/>
                </a:cubicBezTo>
                <a:lnTo>
                  <a:pt x="668" y="793"/>
                </a:lnTo>
                <a:lnTo>
                  <a:pt x="677" y="955"/>
                </a:lnTo>
                <a:lnTo>
                  <a:pt x="326" y="955"/>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 name="Freeform 35"/>
          <p:cNvSpPr>
            <a:spLocks noEditPoints="1"/>
          </p:cNvSpPr>
          <p:nvPr/>
        </p:nvSpPr>
        <p:spPr bwMode="auto">
          <a:xfrm>
            <a:off x="4120808" y="5623708"/>
            <a:ext cx="547688" cy="420688"/>
          </a:xfrm>
          <a:custGeom>
            <a:avLst/>
            <a:gdLst>
              <a:gd name="T0" fmla="*/ 577 w 892"/>
              <a:gd name="T1" fmla="*/ 131 h 686"/>
              <a:gd name="T2" fmla="*/ 139 w 892"/>
              <a:gd name="T3" fmla="*/ 157 h 686"/>
              <a:gd name="T4" fmla="*/ 139 w 892"/>
              <a:gd name="T5" fmla="*/ 232 h 686"/>
              <a:gd name="T6" fmla="*/ 577 w 892"/>
              <a:gd name="T7" fmla="*/ 258 h 686"/>
              <a:gd name="T8" fmla="*/ 139 w 892"/>
              <a:gd name="T9" fmla="*/ 232 h 686"/>
              <a:gd name="T10" fmla="*/ 510 w 892"/>
              <a:gd name="T11" fmla="*/ 330 h 686"/>
              <a:gd name="T12" fmla="*/ 139 w 892"/>
              <a:gd name="T13" fmla="*/ 356 h 686"/>
              <a:gd name="T14" fmla="*/ 706 w 892"/>
              <a:gd name="T15" fmla="*/ 453 h 686"/>
              <a:gd name="T16" fmla="*/ 706 w 892"/>
              <a:gd name="T17" fmla="*/ 534 h 686"/>
              <a:gd name="T18" fmla="*/ 626 w 892"/>
              <a:gd name="T19" fmla="*/ 534 h 686"/>
              <a:gd name="T20" fmla="*/ 626 w 892"/>
              <a:gd name="T21" fmla="*/ 453 h 686"/>
              <a:gd name="T22" fmla="*/ 706 w 892"/>
              <a:gd name="T23" fmla="*/ 453 h 686"/>
              <a:gd name="T24" fmla="*/ 722 w 892"/>
              <a:gd name="T25" fmla="*/ 159 h 686"/>
              <a:gd name="T26" fmla="*/ 807 w 892"/>
              <a:gd name="T27" fmla="*/ 156 h 686"/>
              <a:gd name="T28" fmla="*/ 730 w 892"/>
              <a:gd name="T29" fmla="*/ 0 h 686"/>
              <a:gd name="T30" fmla="*/ 754 w 892"/>
              <a:gd name="T31" fmla="*/ 9 h 686"/>
              <a:gd name="T32" fmla="*/ 892 w 892"/>
              <a:gd name="T33" fmla="*/ 143 h 686"/>
              <a:gd name="T34" fmla="*/ 892 w 892"/>
              <a:gd name="T35" fmla="*/ 565 h 686"/>
              <a:gd name="T36" fmla="*/ 858 w 892"/>
              <a:gd name="T37" fmla="*/ 600 h 686"/>
              <a:gd name="T38" fmla="*/ 767 w 892"/>
              <a:gd name="T39" fmla="*/ 662 h 686"/>
              <a:gd name="T40" fmla="*/ 704 w 892"/>
              <a:gd name="T41" fmla="*/ 686 h 686"/>
              <a:gd name="T42" fmla="*/ 666 w 892"/>
              <a:gd name="T43" fmla="*/ 602 h 686"/>
              <a:gd name="T44" fmla="*/ 628 w 892"/>
              <a:gd name="T45" fmla="*/ 686 h 686"/>
              <a:gd name="T46" fmla="*/ 565 w 892"/>
              <a:gd name="T47" fmla="*/ 662 h 686"/>
              <a:gd name="T48" fmla="*/ 354 w 892"/>
              <a:gd name="T49" fmla="*/ 600 h 686"/>
              <a:gd name="T50" fmla="*/ 0 w 892"/>
              <a:gd name="T51" fmla="*/ 0 h 686"/>
              <a:gd name="T52" fmla="*/ 354 w 892"/>
              <a:gd name="T53" fmla="*/ 531 h 686"/>
              <a:gd name="T54" fmla="*/ 557 w 892"/>
              <a:gd name="T55" fmla="*/ 494 h 686"/>
              <a:gd name="T56" fmla="*/ 666 w 892"/>
              <a:gd name="T57" fmla="*/ 385 h 686"/>
              <a:gd name="T58" fmla="*/ 775 w 892"/>
              <a:gd name="T59" fmla="*/ 494 h 686"/>
              <a:gd name="T60" fmla="*/ 823 w 892"/>
              <a:gd name="T61" fmla="*/ 531 h 686"/>
              <a:gd name="T62" fmla="*/ 703 w 892"/>
              <a:gd name="T63" fmla="*/ 195 h 686"/>
              <a:gd name="T64" fmla="*/ 686 w 892"/>
              <a:gd name="T65" fmla="*/ 176 h 686"/>
              <a:gd name="T66" fmla="*/ 69 w 892"/>
              <a:gd name="T67" fmla="*/ 6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2" h="686">
                <a:moveTo>
                  <a:pt x="139" y="131"/>
                </a:moveTo>
                <a:lnTo>
                  <a:pt x="577" y="131"/>
                </a:lnTo>
                <a:lnTo>
                  <a:pt x="577" y="157"/>
                </a:lnTo>
                <a:lnTo>
                  <a:pt x="139" y="157"/>
                </a:lnTo>
                <a:lnTo>
                  <a:pt x="139" y="131"/>
                </a:lnTo>
                <a:close/>
                <a:moveTo>
                  <a:pt x="139" y="232"/>
                </a:moveTo>
                <a:lnTo>
                  <a:pt x="577" y="232"/>
                </a:lnTo>
                <a:lnTo>
                  <a:pt x="577" y="258"/>
                </a:lnTo>
                <a:lnTo>
                  <a:pt x="139" y="258"/>
                </a:lnTo>
                <a:lnTo>
                  <a:pt x="139" y="232"/>
                </a:lnTo>
                <a:close/>
                <a:moveTo>
                  <a:pt x="139" y="330"/>
                </a:moveTo>
                <a:lnTo>
                  <a:pt x="510" y="330"/>
                </a:lnTo>
                <a:lnTo>
                  <a:pt x="510" y="356"/>
                </a:lnTo>
                <a:lnTo>
                  <a:pt x="139" y="356"/>
                </a:lnTo>
                <a:lnTo>
                  <a:pt x="139" y="330"/>
                </a:lnTo>
                <a:close/>
                <a:moveTo>
                  <a:pt x="706" y="453"/>
                </a:moveTo>
                <a:cubicBezTo>
                  <a:pt x="717" y="464"/>
                  <a:pt x="723" y="478"/>
                  <a:pt x="723" y="494"/>
                </a:cubicBezTo>
                <a:cubicBezTo>
                  <a:pt x="723" y="509"/>
                  <a:pt x="717" y="524"/>
                  <a:pt x="706" y="534"/>
                </a:cubicBezTo>
                <a:cubicBezTo>
                  <a:pt x="696" y="544"/>
                  <a:pt x="682" y="551"/>
                  <a:pt x="666" y="551"/>
                </a:cubicBezTo>
                <a:cubicBezTo>
                  <a:pt x="650" y="551"/>
                  <a:pt x="636" y="544"/>
                  <a:pt x="626" y="534"/>
                </a:cubicBezTo>
                <a:cubicBezTo>
                  <a:pt x="615" y="524"/>
                  <a:pt x="609" y="509"/>
                  <a:pt x="609" y="494"/>
                </a:cubicBezTo>
                <a:cubicBezTo>
                  <a:pt x="609" y="478"/>
                  <a:pt x="615" y="464"/>
                  <a:pt x="626" y="453"/>
                </a:cubicBezTo>
                <a:cubicBezTo>
                  <a:pt x="636" y="443"/>
                  <a:pt x="650" y="437"/>
                  <a:pt x="666" y="437"/>
                </a:cubicBezTo>
                <a:cubicBezTo>
                  <a:pt x="682" y="437"/>
                  <a:pt x="696" y="443"/>
                  <a:pt x="706" y="453"/>
                </a:cubicBezTo>
                <a:close/>
                <a:moveTo>
                  <a:pt x="807" y="156"/>
                </a:moveTo>
                <a:lnTo>
                  <a:pt x="722" y="159"/>
                </a:lnTo>
                <a:lnTo>
                  <a:pt x="729" y="81"/>
                </a:lnTo>
                <a:lnTo>
                  <a:pt x="807" y="156"/>
                </a:lnTo>
                <a:close/>
                <a:moveTo>
                  <a:pt x="0" y="0"/>
                </a:moveTo>
                <a:lnTo>
                  <a:pt x="730" y="0"/>
                </a:lnTo>
                <a:lnTo>
                  <a:pt x="744" y="0"/>
                </a:lnTo>
                <a:lnTo>
                  <a:pt x="754" y="9"/>
                </a:lnTo>
                <a:lnTo>
                  <a:pt x="882" y="133"/>
                </a:lnTo>
                <a:lnTo>
                  <a:pt x="892" y="143"/>
                </a:lnTo>
                <a:lnTo>
                  <a:pt x="892" y="158"/>
                </a:lnTo>
                <a:lnTo>
                  <a:pt x="892" y="565"/>
                </a:lnTo>
                <a:lnTo>
                  <a:pt x="892" y="600"/>
                </a:lnTo>
                <a:lnTo>
                  <a:pt x="858" y="600"/>
                </a:lnTo>
                <a:lnTo>
                  <a:pt x="745" y="600"/>
                </a:lnTo>
                <a:lnTo>
                  <a:pt x="767" y="662"/>
                </a:lnTo>
                <a:lnTo>
                  <a:pt x="726" y="662"/>
                </a:lnTo>
                <a:lnTo>
                  <a:pt x="704" y="686"/>
                </a:lnTo>
                <a:lnTo>
                  <a:pt x="666" y="602"/>
                </a:lnTo>
                <a:lnTo>
                  <a:pt x="666" y="602"/>
                </a:lnTo>
                <a:lnTo>
                  <a:pt x="666" y="602"/>
                </a:lnTo>
                <a:lnTo>
                  <a:pt x="628" y="686"/>
                </a:lnTo>
                <a:lnTo>
                  <a:pt x="606" y="662"/>
                </a:lnTo>
                <a:lnTo>
                  <a:pt x="565" y="662"/>
                </a:lnTo>
                <a:lnTo>
                  <a:pt x="587" y="600"/>
                </a:lnTo>
                <a:lnTo>
                  <a:pt x="354" y="600"/>
                </a:lnTo>
                <a:lnTo>
                  <a:pt x="0" y="600"/>
                </a:lnTo>
                <a:lnTo>
                  <a:pt x="0" y="0"/>
                </a:lnTo>
                <a:close/>
                <a:moveTo>
                  <a:pt x="69" y="531"/>
                </a:moveTo>
                <a:lnTo>
                  <a:pt x="354" y="531"/>
                </a:lnTo>
                <a:lnTo>
                  <a:pt x="564" y="531"/>
                </a:lnTo>
                <a:cubicBezTo>
                  <a:pt x="559" y="519"/>
                  <a:pt x="557" y="507"/>
                  <a:pt x="557" y="494"/>
                </a:cubicBezTo>
                <a:cubicBezTo>
                  <a:pt x="557" y="464"/>
                  <a:pt x="569" y="436"/>
                  <a:pt x="589" y="417"/>
                </a:cubicBezTo>
                <a:cubicBezTo>
                  <a:pt x="609" y="397"/>
                  <a:pt x="636" y="385"/>
                  <a:pt x="666" y="385"/>
                </a:cubicBezTo>
                <a:cubicBezTo>
                  <a:pt x="696" y="385"/>
                  <a:pt x="723" y="397"/>
                  <a:pt x="743" y="417"/>
                </a:cubicBezTo>
                <a:cubicBezTo>
                  <a:pt x="763" y="436"/>
                  <a:pt x="775" y="464"/>
                  <a:pt x="775" y="494"/>
                </a:cubicBezTo>
                <a:cubicBezTo>
                  <a:pt x="775" y="507"/>
                  <a:pt x="772" y="519"/>
                  <a:pt x="768" y="531"/>
                </a:cubicBezTo>
                <a:lnTo>
                  <a:pt x="823" y="531"/>
                </a:lnTo>
                <a:lnTo>
                  <a:pt x="823" y="190"/>
                </a:lnTo>
                <a:lnTo>
                  <a:pt x="703" y="195"/>
                </a:lnTo>
                <a:lnTo>
                  <a:pt x="684" y="195"/>
                </a:lnTo>
                <a:lnTo>
                  <a:pt x="686" y="176"/>
                </a:lnTo>
                <a:lnTo>
                  <a:pt x="695" y="69"/>
                </a:lnTo>
                <a:lnTo>
                  <a:pt x="69" y="69"/>
                </a:lnTo>
                <a:lnTo>
                  <a:pt x="69" y="531"/>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 name="Freeform 36"/>
          <p:cNvSpPr>
            <a:spLocks noEditPoints="1"/>
          </p:cNvSpPr>
          <p:nvPr/>
        </p:nvSpPr>
        <p:spPr bwMode="auto">
          <a:xfrm>
            <a:off x="5004542" y="5503058"/>
            <a:ext cx="623888" cy="498475"/>
          </a:xfrm>
          <a:custGeom>
            <a:avLst/>
            <a:gdLst>
              <a:gd name="T0" fmla="*/ 787 w 1019"/>
              <a:gd name="T1" fmla="*/ 779 h 812"/>
              <a:gd name="T2" fmla="*/ 0 w 1019"/>
              <a:gd name="T3" fmla="*/ 779 h 812"/>
              <a:gd name="T4" fmla="*/ 408 w 1019"/>
              <a:gd name="T5" fmla="*/ 300 h 812"/>
              <a:gd name="T6" fmla="*/ 393 w 1019"/>
              <a:gd name="T7" fmla="*/ 286 h 812"/>
              <a:gd name="T8" fmla="*/ 743 w 1019"/>
              <a:gd name="T9" fmla="*/ 335 h 812"/>
              <a:gd name="T10" fmla="*/ 44 w 1019"/>
              <a:gd name="T11" fmla="*/ 274 h 812"/>
              <a:gd name="T12" fmla="*/ 280 w 1019"/>
              <a:gd name="T13" fmla="*/ 588 h 812"/>
              <a:gd name="T14" fmla="*/ 134 w 1019"/>
              <a:gd name="T15" fmla="*/ 495 h 812"/>
              <a:gd name="T16" fmla="*/ 134 w 1019"/>
              <a:gd name="T17" fmla="*/ 526 h 812"/>
              <a:gd name="T18" fmla="*/ 426 w 1019"/>
              <a:gd name="T19" fmla="*/ 434 h 812"/>
              <a:gd name="T20" fmla="*/ 134 w 1019"/>
              <a:gd name="T21" fmla="*/ 434 h 812"/>
              <a:gd name="T22" fmla="*/ 426 w 1019"/>
              <a:gd name="T23" fmla="*/ 404 h 812"/>
              <a:gd name="T24" fmla="*/ 755 w 1019"/>
              <a:gd name="T25" fmla="*/ 340 h 812"/>
              <a:gd name="T26" fmla="*/ 755 w 1019"/>
              <a:gd name="T27" fmla="*/ 340 h 812"/>
              <a:gd name="T28" fmla="*/ 755 w 1019"/>
              <a:gd name="T29" fmla="*/ 50 h 812"/>
              <a:gd name="T30" fmla="*/ 463 w 1019"/>
              <a:gd name="T31" fmla="*/ 183 h 812"/>
              <a:gd name="T32" fmla="*/ 797 w 1019"/>
              <a:gd name="T33" fmla="*/ 201 h 812"/>
              <a:gd name="T34" fmla="*/ 511 w 1019"/>
              <a:gd name="T35" fmla="*/ 140 h 812"/>
              <a:gd name="T36" fmla="*/ 808 w 1019"/>
              <a:gd name="T37" fmla="*/ 353 h 812"/>
              <a:gd name="T38" fmla="*/ 924 w 1019"/>
              <a:gd name="T39" fmla="*/ 211 h 812"/>
              <a:gd name="T40" fmla="*/ 954 w 1019"/>
              <a:gd name="T41" fmla="*/ 244 h 812"/>
              <a:gd name="T42" fmla="*/ 937 w 1019"/>
              <a:gd name="T43" fmla="*/ 208 h 812"/>
              <a:gd name="T44" fmla="*/ 931 w 1019"/>
              <a:gd name="T45" fmla="*/ 397 h 812"/>
              <a:gd name="T46" fmla="*/ 930 w 1019"/>
              <a:gd name="T47" fmla="*/ 435 h 812"/>
              <a:gd name="T48" fmla="*/ 962 w 1019"/>
              <a:gd name="T49" fmla="*/ 436 h 812"/>
              <a:gd name="T50" fmla="*/ 960 w 1019"/>
              <a:gd name="T51" fmla="*/ 397 h 812"/>
              <a:gd name="T52" fmla="*/ 954 w 1019"/>
              <a:gd name="T53" fmla="*/ 312 h 812"/>
              <a:gd name="T54" fmla="*/ 470 w 1019"/>
              <a:gd name="T55" fmla="*/ 437 h 812"/>
              <a:gd name="T56" fmla="*/ 515 w 1019"/>
              <a:gd name="T57" fmla="*/ 610 h 812"/>
              <a:gd name="T58" fmla="*/ 532 w 1019"/>
              <a:gd name="T59" fmla="*/ 597 h 812"/>
              <a:gd name="T60" fmla="*/ 538 w 1019"/>
              <a:gd name="T61" fmla="*/ 575 h 812"/>
              <a:gd name="T62" fmla="*/ 560 w 1019"/>
              <a:gd name="T63" fmla="*/ 588 h 812"/>
              <a:gd name="T64" fmla="*/ 575 w 1019"/>
              <a:gd name="T65" fmla="*/ 621 h 812"/>
              <a:gd name="T66" fmla="*/ 593 w 1019"/>
              <a:gd name="T67" fmla="*/ 636 h 812"/>
              <a:gd name="T68" fmla="*/ 623 w 1019"/>
              <a:gd name="T69" fmla="*/ 632 h 812"/>
              <a:gd name="T70" fmla="*/ 617 w 1019"/>
              <a:gd name="T71" fmla="*/ 615 h 812"/>
              <a:gd name="T72" fmla="*/ 602 w 1019"/>
              <a:gd name="T73" fmla="*/ 582 h 812"/>
              <a:gd name="T74" fmla="*/ 582 w 1019"/>
              <a:gd name="T75" fmla="*/ 567 h 812"/>
              <a:gd name="T76" fmla="*/ 634 w 1019"/>
              <a:gd name="T77" fmla="*/ 539 h 812"/>
              <a:gd name="T78" fmla="*/ 612 w 1019"/>
              <a:gd name="T79" fmla="*/ 533 h 812"/>
              <a:gd name="T80" fmla="*/ 599 w 1019"/>
              <a:gd name="T81" fmla="*/ 515 h 812"/>
              <a:gd name="T82" fmla="*/ 577 w 1019"/>
              <a:gd name="T83" fmla="*/ 509 h 812"/>
              <a:gd name="T84" fmla="*/ 563 w 1019"/>
              <a:gd name="T85" fmla="*/ 491 h 812"/>
              <a:gd name="T86" fmla="*/ 541 w 1019"/>
              <a:gd name="T87" fmla="*/ 485 h 812"/>
              <a:gd name="T88" fmla="*/ 527 w 1019"/>
              <a:gd name="T89" fmla="*/ 467 h 812"/>
              <a:gd name="T90" fmla="*/ 505 w 1019"/>
              <a:gd name="T91" fmla="*/ 461 h 812"/>
              <a:gd name="T92" fmla="*/ 491 w 1019"/>
              <a:gd name="T93" fmla="*/ 443 h 812"/>
              <a:gd name="T94" fmla="*/ 95 w 1019"/>
              <a:gd name="T95" fmla="*/ 327 h 812"/>
              <a:gd name="T96" fmla="*/ 95 w 1019"/>
              <a:gd name="T97" fmla="*/ 67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3" y="286"/>
                </a:moveTo>
                <a:cubicBezTo>
                  <a:pt x="401" y="286"/>
                  <a:pt x="408" y="292"/>
                  <a:pt x="408" y="300"/>
                </a:cubicBezTo>
                <a:cubicBezTo>
                  <a:pt x="408" y="308"/>
                  <a:pt x="401" y="315"/>
                  <a:pt x="393" y="315"/>
                </a:cubicBezTo>
                <a:cubicBezTo>
                  <a:pt x="385" y="315"/>
                  <a:pt x="379" y="308"/>
                  <a:pt x="379" y="300"/>
                </a:cubicBezTo>
                <a:cubicBezTo>
                  <a:pt x="379" y="292"/>
                  <a:pt x="385" y="286"/>
                  <a:pt x="393" y="286"/>
                </a:cubicBezTo>
                <a:close/>
                <a:moveTo>
                  <a:pt x="44" y="274"/>
                </a:moveTo>
                <a:lnTo>
                  <a:pt x="485" y="274"/>
                </a:lnTo>
                <a:cubicBezTo>
                  <a:pt x="575" y="280"/>
                  <a:pt x="661" y="297"/>
                  <a:pt x="743" y="335"/>
                </a:cubicBezTo>
                <a:lnTo>
                  <a:pt x="743"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40"/>
                </a:moveTo>
                <a:cubicBezTo>
                  <a:pt x="766" y="345"/>
                  <a:pt x="792" y="358"/>
                  <a:pt x="799" y="362"/>
                </a:cubicBezTo>
                <a:cubicBezTo>
                  <a:pt x="818" y="374"/>
                  <a:pt x="770" y="381"/>
                  <a:pt x="755" y="383"/>
                </a:cubicBezTo>
                <a:lnTo>
                  <a:pt x="755" y="340"/>
                </a:lnTo>
                <a:close/>
                <a:moveTo>
                  <a:pt x="924" y="211"/>
                </a:moveTo>
                <a:cubicBezTo>
                  <a:pt x="881" y="163"/>
                  <a:pt x="838" y="116"/>
                  <a:pt x="795" y="68"/>
                </a:cubicBezTo>
                <a:cubicBezTo>
                  <a:pt x="781" y="52"/>
                  <a:pt x="774" y="53"/>
                  <a:pt x="755" y="50"/>
                </a:cubicBezTo>
                <a:lnTo>
                  <a:pt x="311" y="1"/>
                </a:lnTo>
                <a:cubicBezTo>
                  <a:pt x="302" y="0"/>
                  <a:pt x="298" y="5"/>
                  <a:pt x="304" y="12"/>
                </a:cubicBezTo>
                <a:lnTo>
                  <a:pt x="463" y="183"/>
                </a:lnTo>
                <a:cubicBezTo>
                  <a:pt x="488" y="133"/>
                  <a:pt x="506" y="106"/>
                  <a:pt x="586" y="115"/>
                </a:cubicBezTo>
                <a:cubicBezTo>
                  <a:pt x="641" y="122"/>
                  <a:pt x="682" y="133"/>
                  <a:pt x="733" y="153"/>
                </a:cubicBezTo>
                <a:cubicBezTo>
                  <a:pt x="765" y="166"/>
                  <a:pt x="783" y="176"/>
                  <a:pt x="797" y="201"/>
                </a:cubicBezTo>
                <a:cubicBezTo>
                  <a:pt x="784" y="185"/>
                  <a:pt x="763" y="174"/>
                  <a:pt x="740"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7" y="297"/>
                  <a:pt x="886" y="303"/>
                  <a:pt x="924" y="308"/>
                </a:cubicBezTo>
                <a:lnTo>
                  <a:pt x="924" y="211"/>
                </a:lnTo>
                <a:close/>
                <a:moveTo>
                  <a:pt x="1009" y="320"/>
                </a:moveTo>
                <a:cubicBezTo>
                  <a:pt x="1016" y="321"/>
                  <a:pt x="1019" y="314"/>
                  <a:pt x="1014" y="309"/>
                </a:cubicBezTo>
                <a:cubicBezTo>
                  <a:pt x="994" y="287"/>
                  <a:pt x="974" y="266"/>
                  <a:pt x="954" y="244"/>
                </a:cubicBezTo>
                <a:lnTo>
                  <a:pt x="954" y="216"/>
                </a:lnTo>
                <a:cubicBezTo>
                  <a:pt x="954" y="211"/>
                  <a:pt x="950" y="208"/>
                  <a:pt x="945" y="208"/>
                </a:cubicBezTo>
                <a:lnTo>
                  <a:pt x="937" y="208"/>
                </a:lnTo>
                <a:lnTo>
                  <a:pt x="937" y="379"/>
                </a:lnTo>
                <a:cubicBezTo>
                  <a:pt x="934" y="379"/>
                  <a:pt x="933" y="381"/>
                  <a:pt x="932" y="385"/>
                </a:cubicBezTo>
                <a:lnTo>
                  <a:pt x="931" y="397"/>
                </a:lnTo>
                <a:cubicBezTo>
                  <a:pt x="931" y="403"/>
                  <a:pt x="934" y="405"/>
                  <a:pt x="934" y="410"/>
                </a:cubicBezTo>
                <a:lnTo>
                  <a:pt x="933" y="424"/>
                </a:lnTo>
                <a:cubicBezTo>
                  <a:pt x="933" y="428"/>
                  <a:pt x="930" y="430"/>
                  <a:pt x="930" y="435"/>
                </a:cubicBezTo>
                <a:lnTo>
                  <a:pt x="918" y="536"/>
                </a:lnTo>
                <a:cubicBezTo>
                  <a:pt x="924" y="548"/>
                  <a:pt x="967" y="549"/>
                  <a:pt x="974" y="537"/>
                </a:cubicBezTo>
                <a:lnTo>
                  <a:pt x="962" y="436"/>
                </a:lnTo>
                <a:cubicBezTo>
                  <a:pt x="961" y="430"/>
                  <a:pt x="958" y="429"/>
                  <a:pt x="958" y="424"/>
                </a:cubicBezTo>
                <a:lnTo>
                  <a:pt x="957" y="410"/>
                </a:lnTo>
                <a:cubicBezTo>
                  <a:pt x="957" y="404"/>
                  <a:pt x="960" y="404"/>
                  <a:pt x="960" y="397"/>
                </a:cubicBezTo>
                <a:lnTo>
                  <a:pt x="959" y="385"/>
                </a:lnTo>
                <a:cubicBezTo>
                  <a:pt x="959" y="381"/>
                  <a:pt x="957" y="379"/>
                  <a:pt x="954" y="379"/>
                </a:cubicBezTo>
                <a:lnTo>
                  <a:pt x="954" y="312"/>
                </a:lnTo>
                <a:cubicBezTo>
                  <a:pt x="972" y="315"/>
                  <a:pt x="991" y="317"/>
                  <a:pt x="1009" y="320"/>
                </a:cubicBezTo>
                <a:close/>
                <a:moveTo>
                  <a:pt x="480" y="435"/>
                </a:moveTo>
                <a:lnTo>
                  <a:pt x="470" y="437"/>
                </a:lnTo>
                <a:lnTo>
                  <a:pt x="506" y="622"/>
                </a:lnTo>
                <a:lnTo>
                  <a:pt x="516" y="620"/>
                </a:lnTo>
                <a:lnTo>
                  <a:pt x="515" y="610"/>
                </a:lnTo>
                <a:lnTo>
                  <a:pt x="524" y="608"/>
                </a:lnTo>
                <a:lnTo>
                  <a:pt x="522" y="598"/>
                </a:lnTo>
                <a:lnTo>
                  <a:pt x="532" y="597"/>
                </a:lnTo>
                <a:lnTo>
                  <a:pt x="530" y="587"/>
                </a:lnTo>
                <a:lnTo>
                  <a:pt x="540" y="585"/>
                </a:lnTo>
                <a:lnTo>
                  <a:pt x="538" y="575"/>
                </a:lnTo>
                <a:lnTo>
                  <a:pt x="548" y="573"/>
                </a:lnTo>
                <a:lnTo>
                  <a:pt x="551" y="590"/>
                </a:lnTo>
                <a:lnTo>
                  <a:pt x="560" y="588"/>
                </a:lnTo>
                <a:lnTo>
                  <a:pt x="563" y="606"/>
                </a:lnTo>
                <a:lnTo>
                  <a:pt x="571" y="604"/>
                </a:lnTo>
                <a:lnTo>
                  <a:pt x="575" y="621"/>
                </a:lnTo>
                <a:lnTo>
                  <a:pt x="583" y="620"/>
                </a:lnTo>
                <a:lnTo>
                  <a:pt x="587" y="637"/>
                </a:lnTo>
                <a:lnTo>
                  <a:pt x="593" y="636"/>
                </a:lnTo>
                <a:lnTo>
                  <a:pt x="595" y="645"/>
                </a:lnTo>
                <a:lnTo>
                  <a:pt x="624" y="640"/>
                </a:lnTo>
                <a:lnTo>
                  <a:pt x="623" y="632"/>
                </a:lnTo>
                <a:lnTo>
                  <a:pt x="629" y="630"/>
                </a:lnTo>
                <a:lnTo>
                  <a:pt x="626" y="613"/>
                </a:lnTo>
                <a:lnTo>
                  <a:pt x="617" y="615"/>
                </a:lnTo>
                <a:lnTo>
                  <a:pt x="614" y="597"/>
                </a:lnTo>
                <a:lnTo>
                  <a:pt x="606" y="599"/>
                </a:lnTo>
                <a:lnTo>
                  <a:pt x="602" y="582"/>
                </a:lnTo>
                <a:lnTo>
                  <a:pt x="594" y="583"/>
                </a:lnTo>
                <a:lnTo>
                  <a:pt x="590" y="566"/>
                </a:lnTo>
                <a:lnTo>
                  <a:pt x="582" y="567"/>
                </a:lnTo>
                <a:lnTo>
                  <a:pt x="580" y="559"/>
                </a:lnTo>
                <a:lnTo>
                  <a:pt x="635" y="548"/>
                </a:lnTo>
                <a:lnTo>
                  <a:pt x="634" y="539"/>
                </a:lnTo>
                <a:lnTo>
                  <a:pt x="624" y="541"/>
                </a:lnTo>
                <a:lnTo>
                  <a:pt x="622" y="531"/>
                </a:lnTo>
                <a:lnTo>
                  <a:pt x="612" y="533"/>
                </a:lnTo>
                <a:lnTo>
                  <a:pt x="610" y="523"/>
                </a:lnTo>
                <a:lnTo>
                  <a:pt x="600"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5"/>
                </a:lnTo>
                <a:lnTo>
                  <a:pt x="480" y="435"/>
                </a:lnTo>
                <a:close/>
                <a:moveTo>
                  <a:pt x="95" y="327"/>
                </a:moveTo>
                <a:lnTo>
                  <a:pt x="692" y="327"/>
                </a:lnTo>
                <a:lnTo>
                  <a:pt x="692" y="679"/>
                </a:lnTo>
                <a:lnTo>
                  <a:pt x="95" y="679"/>
                </a:lnTo>
                <a:lnTo>
                  <a:pt x="95" y="327"/>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 name="Freeform 37"/>
          <p:cNvSpPr>
            <a:spLocks noEditPoints="1"/>
          </p:cNvSpPr>
          <p:nvPr/>
        </p:nvSpPr>
        <p:spPr bwMode="auto">
          <a:xfrm>
            <a:off x="5818489" y="5493533"/>
            <a:ext cx="560388" cy="561975"/>
          </a:xfrm>
          <a:custGeom>
            <a:avLst/>
            <a:gdLst>
              <a:gd name="T0" fmla="*/ 0 w 915"/>
              <a:gd name="T1" fmla="*/ 458 h 915"/>
              <a:gd name="T2" fmla="*/ 915 w 915"/>
              <a:gd name="T3" fmla="*/ 458 h 915"/>
              <a:gd name="T4" fmla="*/ 672 w 915"/>
              <a:gd name="T5" fmla="*/ 498 h 915"/>
              <a:gd name="T6" fmla="*/ 806 w 915"/>
              <a:gd name="T7" fmla="*/ 498 h 915"/>
              <a:gd name="T8" fmla="*/ 662 w 915"/>
              <a:gd name="T9" fmla="*/ 608 h 915"/>
              <a:gd name="T10" fmla="*/ 662 w 915"/>
              <a:gd name="T11" fmla="*/ 307 h 915"/>
              <a:gd name="T12" fmla="*/ 762 w 915"/>
              <a:gd name="T13" fmla="*/ 285 h 915"/>
              <a:gd name="T14" fmla="*/ 672 w 915"/>
              <a:gd name="T15" fmla="*/ 417 h 915"/>
              <a:gd name="T16" fmla="*/ 592 w 915"/>
              <a:gd name="T17" fmla="*/ 498 h 915"/>
              <a:gd name="T18" fmla="*/ 582 w 915"/>
              <a:gd name="T19" fmla="*/ 597 h 915"/>
              <a:gd name="T20" fmla="*/ 334 w 915"/>
              <a:gd name="T21" fmla="*/ 597 h 915"/>
              <a:gd name="T22" fmla="*/ 592 w 915"/>
              <a:gd name="T23" fmla="*/ 498 h 915"/>
              <a:gd name="T24" fmla="*/ 582 w 915"/>
              <a:gd name="T25" fmla="*/ 317 h 915"/>
              <a:gd name="T26" fmla="*/ 324 w 915"/>
              <a:gd name="T27" fmla="*/ 417 h 915"/>
              <a:gd name="T28" fmla="*/ 582 w 915"/>
              <a:gd name="T29" fmla="*/ 317 h 915"/>
              <a:gd name="T30" fmla="*/ 710 w 915"/>
              <a:gd name="T31" fmla="*/ 215 h 915"/>
              <a:gd name="T32" fmla="*/ 617 w 915"/>
              <a:gd name="T33" fmla="*/ 146 h 915"/>
              <a:gd name="T34" fmla="*/ 710 w 915"/>
              <a:gd name="T35" fmla="*/ 215 h 915"/>
              <a:gd name="T36" fmla="*/ 564 w 915"/>
              <a:gd name="T37" fmla="*/ 238 h 915"/>
              <a:gd name="T38" fmla="*/ 374 w 915"/>
              <a:gd name="T39" fmla="*/ 175 h 915"/>
              <a:gd name="T40" fmla="*/ 504 w 915"/>
              <a:gd name="T41" fmla="*/ 111 h 915"/>
              <a:gd name="T42" fmla="*/ 564 w 915"/>
              <a:gd name="T43" fmla="*/ 238 h 915"/>
              <a:gd name="T44" fmla="*/ 298 w 915"/>
              <a:gd name="T45" fmla="*/ 146 h 915"/>
              <a:gd name="T46" fmla="*/ 205 w 915"/>
              <a:gd name="T47" fmla="*/ 215 h 915"/>
              <a:gd name="T48" fmla="*/ 298 w 915"/>
              <a:gd name="T49" fmla="*/ 146 h 915"/>
              <a:gd name="T50" fmla="*/ 298 w 915"/>
              <a:gd name="T51" fmla="*/ 769 h 915"/>
              <a:gd name="T52" fmla="*/ 205 w 915"/>
              <a:gd name="T53" fmla="*/ 700 h 915"/>
              <a:gd name="T54" fmla="*/ 298 w 915"/>
              <a:gd name="T55" fmla="*/ 769 h 915"/>
              <a:gd name="T56" fmla="*/ 351 w 915"/>
              <a:gd name="T57" fmla="*/ 677 h 915"/>
              <a:gd name="T58" fmla="*/ 542 w 915"/>
              <a:gd name="T59" fmla="*/ 741 h 915"/>
              <a:gd name="T60" fmla="*/ 411 w 915"/>
              <a:gd name="T61" fmla="*/ 805 h 915"/>
              <a:gd name="T62" fmla="*/ 351 w 915"/>
              <a:gd name="T63" fmla="*/ 677 h 915"/>
              <a:gd name="T64" fmla="*/ 617 w 915"/>
              <a:gd name="T65" fmla="*/ 769 h 915"/>
              <a:gd name="T66" fmla="*/ 710 w 915"/>
              <a:gd name="T67" fmla="*/ 700 h 915"/>
              <a:gd name="T68" fmla="*/ 617 w 915"/>
              <a:gd name="T69" fmla="*/ 769 h 915"/>
              <a:gd name="T70" fmla="*/ 254 w 915"/>
              <a:gd name="T71" fmla="*/ 608 h 915"/>
              <a:gd name="T72" fmla="*/ 110 w 915"/>
              <a:gd name="T73" fmla="*/ 498 h 915"/>
              <a:gd name="T74" fmla="*/ 254 w 915"/>
              <a:gd name="T75" fmla="*/ 608 h 915"/>
              <a:gd name="T76" fmla="*/ 243 w 915"/>
              <a:gd name="T77" fmla="*/ 417 h 915"/>
              <a:gd name="T78" fmla="*/ 153 w 915"/>
              <a:gd name="T79" fmla="*/ 285 h 915"/>
              <a:gd name="T80" fmla="*/ 243 w 915"/>
              <a:gd name="T81" fmla="*/ 41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915">
                <a:moveTo>
                  <a:pt x="458" y="0"/>
                </a:moveTo>
                <a:cubicBezTo>
                  <a:pt x="205" y="0"/>
                  <a:pt x="0" y="205"/>
                  <a:pt x="0" y="458"/>
                </a:cubicBezTo>
                <a:cubicBezTo>
                  <a:pt x="0" y="710"/>
                  <a:pt x="205" y="915"/>
                  <a:pt x="458" y="915"/>
                </a:cubicBezTo>
                <a:cubicBezTo>
                  <a:pt x="710" y="915"/>
                  <a:pt x="915" y="710"/>
                  <a:pt x="915" y="458"/>
                </a:cubicBezTo>
                <a:cubicBezTo>
                  <a:pt x="915" y="205"/>
                  <a:pt x="710" y="0"/>
                  <a:pt x="458" y="0"/>
                </a:cubicBezTo>
                <a:close/>
                <a:moveTo>
                  <a:pt x="672" y="498"/>
                </a:moveTo>
                <a:lnTo>
                  <a:pt x="672" y="498"/>
                </a:lnTo>
                <a:lnTo>
                  <a:pt x="806" y="498"/>
                </a:lnTo>
                <a:cubicBezTo>
                  <a:pt x="800" y="544"/>
                  <a:pt x="786" y="590"/>
                  <a:pt x="762" y="631"/>
                </a:cubicBezTo>
                <a:cubicBezTo>
                  <a:pt x="732" y="621"/>
                  <a:pt x="698" y="614"/>
                  <a:pt x="662" y="608"/>
                </a:cubicBezTo>
                <a:cubicBezTo>
                  <a:pt x="668" y="572"/>
                  <a:pt x="671" y="536"/>
                  <a:pt x="672" y="498"/>
                </a:cubicBezTo>
                <a:close/>
                <a:moveTo>
                  <a:pt x="662" y="307"/>
                </a:moveTo>
                <a:lnTo>
                  <a:pt x="662" y="307"/>
                </a:lnTo>
                <a:cubicBezTo>
                  <a:pt x="698" y="301"/>
                  <a:pt x="732" y="293"/>
                  <a:pt x="762" y="285"/>
                </a:cubicBezTo>
                <a:cubicBezTo>
                  <a:pt x="786" y="325"/>
                  <a:pt x="800" y="371"/>
                  <a:pt x="806" y="417"/>
                </a:cubicBezTo>
                <a:lnTo>
                  <a:pt x="672" y="417"/>
                </a:lnTo>
                <a:cubicBezTo>
                  <a:pt x="671" y="379"/>
                  <a:pt x="668" y="343"/>
                  <a:pt x="662" y="307"/>
                </a:cubicBezTo>
                <a:close/>
                <a:moveTo>
                  <a:pt x="592" y="498"/>
                </a:moveTo>
                <a:lnTo>
                  <a:pt x="592" y="498"/>
                </a:lnTo>
                <a:cubicBezTo>
                  <a:pt x="590" y="532"/>
                  <a:pt x="587" y="566"/>
                  <a:pt x="582" y="597"/>
                </a:cubicBezTo>
                <a:cubicBezTo>
                  <a:pt x="542" y="594"/>
                  <a:pt x="500" y="592"/>
                  <a:pt x="458" y="592"/>
                </a:cubicBezTo>
                <a:cubicBezTo>
                  <a:pt x="416" y="592"/>
                  <a:pt x="374" y="594"/>
                  <a:pt x="334" y="597"/>
                </a:cubicBezTo>
                <a:cubicBezTo>
                  <a:pt x="329" y="566"/>
                  <a:pt x="325" y="532"/>
                  <a:pt x="324" y="498"/>
                </a:cubicBezTo>
                <a:lnTo>
                  <a:pt x="592" y="498"/>
                </a:lnTo>
                <a:close/>
                <a:moveTo>
                  <a:pt x="582" y="317"/>
                </a:moveTo>
                <a:lnTo>
                  <a:pt x="582" y="317"/>
                </a:lnTo>
                <a:cubicBezTo>
                  <a:pt x="587" y="349"/>
                  <a:pt x="590" y="383"/>
                  <a:pt x="592" y="417"/>
                </a:cubicBezTo>
                <a:lnTo>
                  <a:pt x="324" y="417"/>
                </a:lnTo>
                <a:cubicBezTo>
                  <a:pt x="325" y="383"/>
                  <a:pt x="329" y="349"/>
                  <a:pt x="334" y="317"/>
                </a:cubicBezTo>
                <a:cubicBezTo>
                  <a:pt x="414" y="325"/>
                  <a:pt x="501" y="325"/>
                  <a:pt x="582" y="317"/>
                </a:cubicBezTo>
                <a:close/>
                <a:moveTo>
                  <a:pt x="710" y="215"/>
                </a:moveTo>
                <a:lnTo>
                  <a:pt x="710" y="215"/>
                </a:lnTo>
                <a:cubicBezTo>
                  <a:pt x="690" y="220"/>
                  <a:pt x="668" y="224"/>
                  <a:pt x="645" y="228"/>
                </a:cubicBezTo>
                <a:cubicBezTo>
                  <a:pt x="637" y="198"/>
                  <a:pt x="628" y="171"/>
                  <a:pt x="617" y="146"/>
                </a:cubicBezTo>
                <a:cubicBezTo>
                  <a:pt x="650" y="162"/>
                  <a:pt x="679" y="184"/>
                  <a:pt x="705" y="210"/>
                </a:cubicBezTo>
                <a:cubicBezTo>
                  <a:pt x="707" y="212"/>
                  <a:pt x="709" y="213"/>
                  <a:pt x="710" y="215"/>
                </a:cubicBezTo>
                <a:close/>
                <a:moveTo>
                  <a:pt x="564" y="238"/>
                </a:moveTo>
                <a:lnTo>
                  <a:pt x="564" y="238"/>
                </a:lnTo>
                <a:cubicBezTo>
                  <a:pt x="496" y="243"/>
                  <a:pt x="420" y="243"/>
                  <a:pt x="351" y="238"/>
                </a:cubicBezTo>
                <a:cubicBezTo>
                  <a:pt x="358" y="215"/>
                  <a:pt x="365" y="194"/>
                  <a:pt x="374" y="175"/>
                </a:cubicBezTo>
                <a:cubicBezTo>
                  <a:pt x="385" y="148"/>
                  <a:pt x="398" y="127"/>
                  <a:pt x="411" y="111"/>
                </a:cubicBezTo>
                <a:cubicBezTo>
                  <a:pt x="442" y="106"/>
                  <a:pt x="473" y="106"/>
                  <a:pt x="504" y="111"/>
                </a:cubicBezTo>
                <a:cubicBezTo>
                  <a:pt x="518" y="127"/>
                  <a:pt x="531" y="148"/>
                  <a:pt x="542" y="175"/>
                </a:cubicBezTo>
                <a:cubicBezTo>
                  <a:pt x="550" y="194"/>
                  <a:pt x="558" y="215"/>
                  <a:pt x="564" y="238"/>
                </a:cubicBezTo>
                <a:close/>
                <a:moveTo>
                  <a:pt x="298" y="146"/>
                </a:moveTo>
                <a:lnTo>
                  <a:pt x="298" y="146"/>
                </a:lnTo>
                <a:cubicBezTo>
                  <a:pt x="287" y="171"/>
                  <a:pt x="278" y="198"/>
                  <a:pt x="270" y="228"/>
                </a:cubicBezTo>
                <a:cubicBezTo>
                  <a:pt x="247" y="224"/>
                  <a:pt x="226" y="220"/>
                  <a:pt x="205" y="215"/>
                </a:cubicBezTo>
                <a:cubicBezTo>
                  <a:pt x="207" y="213"/>
                  <a:pt x="209" y="212"/>
                  <a:pt x="210" y="210"/>
                </a:cubicBezTo>
                <a:cubicBezTo>
                  <a:pt x="236" y="184"/>
                  <a:pt x="266" y="162"/>
                  <a:pt x="298" y="146"/>
                </a:cubicBezTo>
                <a:close/>
                <a:moveTo>
                  <a:pt x="298" y="769"/>
                </a:moveTo>
                <a:lnTo>
                  <a:pt x="298" y="769"/>
                </a:lnTo>
                <a:cubicBezTo>
                  <a:pt x="266" y="753"/>
                  <a:pt x="236" y="731"/>
                  <a:pt x="210" y="705"/>
                </a:cubicBezTo>
                <a:cubicBezTo>
                  <a:pt x="209" y="704"/>
                  <a:pt x="207" y="702"/>
                  <a:pt x="205" y="700"/>
                </a:cubicBezTo>
                <a:cubicBezTo>
                  <a:pt x="226" y="695"/>
                  <a:pt x="247" y="691"/>
                  <a:pt x="270" y="687"/>
                </a:cubicBezTo>
                <a:cubicBezTo>
                  <a:pt x="278" y="717"/>
                  <a:pt x="287" y="744"/>
                  <a:pt x="298" y="769"/>
                </a:cubicBezTo>
                <a:close/>
                <a:moveTo>
                  <a:pt x="351" y="677"/>
                </a:moveTo>
                <a:lnTo>
                  <a:pt x="351" y="677"/>
                </a:lnTo>
                <a:cubicBezTo>
                  <a:pt x="420" y="671"/>
                  <a:pt x="496" y="671"/>
                  <a:pt x="564" y="677"/>
                </a:cubicBezTo>
                <a:cubicBezTo>
                  <a:pt x="558" y="700"/>
                  <a:pt x="550" y="721"/>
                  <a:pt x="542" y="741"/>
                </a:cubicBezTo>
                <a:cubicBezTo>
                  <a:pt x="531" y="766"/>
                  <a:pt x="518" y="788"/>
                  <a:pt x="504" y="805"/>
                </a:cubicBezTo>
                <a:cubicBezTo>
                  <a:pt x="473" y="809"/>
                  <a:pt x="442" y="809"/>
                  <a:pt x="411" y="805"/>
                </a:cubicBezTo>
                <a:cubicBezTo>
                  <a:pt x="398" y="788"/>
                  <a:pt x="385" y="766"/>
                  <a:pt x="374" y="741"/>
                </a:cubicBezTo>
                <a:cubicBezTo>
                  <a:pt x="365" y="721"/>
                  <a:pt x="358" y="700"/>
                  <a:pt x="351" y="677"/>
                </a:cubicBezTo>
                <a:close/>
                <a:moveTo>
                  <a:pt x="617" y="769"/>
                </a:moveTo>
                <a:lnTo>
                  <a:pt x="617" y="769"/>
                </a:lnTo>
                <a:cubicBezTo>
                  <a:pt x="628" y="744"/>
                  <a:pt x="637" y="717"/>
                  <a:pt x="645" y="687"/>
                </a:cubicBezTo>
                <a:cubicBezTo>
                  <a:pt x="668" y="691"/>
                  <a:pt x="690" y="695"/>
                  <a:pt x="710" y="700"/>
                </a:cubicBezTo>
                <a:cubicBezTo>
                  <a:pt x="709" y="702"/>
                  <a:pt x="707" y="704"/>
                  <a:pt x="705" y="705"/>
                </a:cubicBezTo>
                <a:cubicBezTo>
                  <a:pt x="679" y="731"/>
                  <a:pt x="650" y="753"/>
                  <a:pt x="617" y="769"/>
                </a:cubicBezTo>
                <a:close/>
                <a:moveTo>
                  <a:pt x="254" y="608"/>
                </a:moveTo>
                <a:lnTo>
                  <a:pt x="254" y="608"/>
                </a:lnTo>
                <a:cubicBezTo>
                  <a:pt x="217" y="614"/>
                  <a:pt x="184" y="621"/>
                  <a:pt x="153" y="631"/>
                </a:cubicBezTo>
                <a:cubicBezTo>
                  <a:pt x="130" y="590"/>
                  <a:pt x="115" y="544"/>
                  <a:pt x="110" y="498"/>
                </a:cubicBezTo>
                <a:lnTo>
                  <a:pt x="243" y="498"/>
                </a:lnTo>
                <a:cubicBezTo>
                  <a:pt x="245" y="536"/>
                  <a:pt x="248" y="572"/>
                  <a:pt x="254" y="608"/>
                </a:cubicBezTo>
                <a:close/>
                <a:moveTo>
                  <a:pt x="243" y="417"/>
                </a:moveTo>
                <a:lnTo>
                  <a:pt x="243" y="417"/>
                </a:lnTo>
                <a:lnTo>
                  <a:pt x="110" y="417"/>
                </a:lnTo>
                <a:cubicBezTo>
                  <a:pt x="115" y="371"/>
                  <a:pt x="130" y="325"/>
                  <a:pt x="153" y="285"/>
                </a:cubicBezTo>
                <a:cubicBezTo>
                  <a:pt x="184" y="293"/>
                  <a:pt x="217" y="301"/>
                  <a:pt x="254" y="307"/>
                </a:cubicBezTo>
                <a:cubicBezTo>
                  <a:pt x="248" y="343"/>
                  <a:pt x="245" y="379"/>
                  <a:pt x="243" y="41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2" name="Freeform 38"/>
          <p:cNvSpPr>
            <a:spLocks noEditPoints="1"/>
          </p:cNvSpPr>
          <p:nvPr/>
        </p:nvSpPr>
        <p:spPr bwMode="auto">
          <a:xfrm>
            <a:off x="6674076" y="5476070"/>
            <a:ext cx="382588" cy="523875"/>
          </a:xfrm>
          <a:custGeom>
            <a:avLst/>
            <a:gdLst>
              <a:gd name="T0" fmla="*/ 82 w 625"/>
              <a:gd name="T1" fmla="*/ 138 h 853"/>
              <a:gd name="T2" fmla="*/ 69 w 625"/>
              <a:gd name="T3" fmla="*/ 853 h 853"/>
              <a:gd name="T4" fmla="*/ 625 w 625"/>
              <a:gd name="T5" fmla="*/ 210 h 853"/>
              <a:gd name="T6" fmla="*/ 577 w 625"/>
              <a:gd name="T7" fmla="*/ 225 h 853"/>
              <a:gd name="T8" fmla="*/ 71 w 625"/>
              <a:gd name="T9" fmla="*/ 803 h 853"/>
              <a:gd name="T10" fmla="*/ 270 w 625"/>
              <a:gd name="T11" fmla="*/ 91 h 853"/>
              <a:gd name="T12" fmla="*/ 354 w 625"/>
              <a:gd name="T13" fmla="*/ 91 h 853"/>
              <a:gd name="T14" fmla="*/ 311 w 625"/>
              <a:gd name="T15" fmla="*/ 136 h 853"/>
              <a:gd name="T16" fmla="*/ 218 w 625"/>
              <a:gd name="T17" fmla="*/ 93 h 853"/>
              <a:gd name="T18" fmla="*/ 114 w 625"/>
              <a:gd name="T19" fmla="*/ 216 h 853"/>
              <a:gd name="T20" fmla="*/ 510 w 625"/>
              <a:gd name="T21" fmla="*/ 216 h 853"/>
              <a:gd name="T22" fmla="*/ 406 w 625"/>
              <a:gd name="T23" fmla="*/ 93 h 853"/>
              <a:gd name="T24" fmla="*/ 218 w 625"/>
              <a:gd name="T25" fmla="*/ 93 h 853"/>
              <a:gd name="T26" fmla="*/ 220 w 625"/>
              <a:gd name="T27" fmla="*/ 648 h 853"/>
              <a:gd name="T28" fmla="*/ 151 w 625"/>
              <a:gd name="T29" fmla="*/ 667 h 853"/>
              <a:gd name="T30" fmla="*/ 136 w 625"/>
              <a:gd name="T31" fmla="*/ 682 h 853"/>
              <a:gd name="T32" fmla="*/ 220 w 625"/>
              <a:gd name="T33" fmla="*/ 689 h 853"/>
              <a:gd name="T34" fmla="*/ 132 w 625"/>
              <a:gd name="T35" fmla="*/ 732 h 853"/>
              <a:gd name="T36" fmla="*/ 242 w 625"/>
              <a:gd name="T37" fmla="*/ 678 h 853"/>
              <a:gd name="T38" fmla="*/ 242 w 625"/>
              <a:gd name="T39" fmla="*/ 643 h 853"/>
              <a:gd name="T40" fmla="*/ 110 w 625"/>
              <a:gd name="T41" fmla="*/ 650 h 853"/>
              <a:gd name="T42" fmla="*/ 214 w 625"/>
              <a:gd name="T43" fmla="*/ 760 h 853"/>
              <a:gd name="T44" fmla="*/ 214 w 625"/>
              <a:gd name="T45" fmla="*/ 335 h 853"/>
              <a:gd name="T46" fmla="*/ 151 w 625"/>
              <a:gd name="T47" fmla="*/ 354 h 853"/>
              <a:gd name="T48" fmla="*/ 173 w 625"/>
              <a:gd name="T49" fmla="*/ 410 h 853"/>
              <a:gd name="T50" fmla="*/ 132 w 625"/>
              <a:gd name="T51" fmla="*/ 425 h 853"/>
              <a:gd name="T52" fmla="*/ 214 w 625"/>
              <a:gd name="T53" fmla="*/ 313 h 853"/>
              <a:gd name="T54" fmla="*/ 110 w 625"/>
              <a:gd name="T55" fmla="*/ 423 h 853"/>
              <a:gd name="T56" fmla="*/ 241 w 625"/>
              <a:gd name="T57" fmla="*/ 360 h 853"/>
              <a:gd name="T58" fmla="*/ 240 w 625"/>
              <a:gd name="T59" fmla="*/ 330 h 853"/>
              <a:gd name="T60" fmla="*/ 220 w 625"/>
              <a:gd name="T61" fmla="*/ 503 h 853"/>
              <a:gd name="T62" fmla="*/ 136 w 625"/>
              <a:gd name="T63" fmla="*/ 525 h 853"/>
              <a:gd name="T64" fmla="*/ 220 w 625"/>
              <a:gd name="T65" fmla="*/ 581 h 853"/>
              <a:gd name="T66" fmla="*/ 241 w 625"/>
              <a:gd name="T67" fmla="*/ 487 h 853"/>
              <a:gd name="T68" fmla="*/ 110 w 625"/>
              <a:gd name="T69" fmla="*/ 492 h 853"/>
              <a:gd name="T70" fmla="*/ 220 w 625"/>
              <a:gd name="T71" fmla="*/ 602 h 853"/>
              <a:gd name="T72" fmla="*/ 289 w 625"/>
              <a:gd name="T73" fmla="*/ 465 h 853"/>
              <a:gd name="T74" fmla="*/ 326 w 625"/>
              <a:gd name="T75" fmla="*/ 723 h 853"/>
              <a:gd name="T76" fmla="*/ 501 w 625"/>
              <a:gd name="T77" fmla="*/ 669 h 853"/>
              <a:gd name="T78" fmla="*/ 320 w 625"/>
              <a:gd name="T79" fmla="*/ 717 h 853"/>
              <a:gd name="T80" fmla="*/ 501 w 625"/>
              <a:gd name="T81" fmla="*/ 507 h 853"/>
              <a:gd name="T82" fmla="*/ 320 w 625"/>
              <a:gd name="T83" fmla="*/ 410 h 853"/>
              <a:gd name="T84" fmla="*/ 320 w 625"/>
              <a:gd name="T85" fmla="*/ 3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3">
                <a:moveTo>
                  <a:pt x="47" y="225"/>
                </a:moveTo>
                <a:cubicBezTo>
                  <a:pt x="47" y="201"/>
                  <a:pt x="58" y="189"/>
                  <a:pt x="82" y="188"/>
                </a:cubicBezTo>
                <a:lnTo>
                  <a:pt x="82" y="138"/>
                </a:lnTo>
                <a:cubicBezTo>
                  <a:pt x="39" y="139"/>
                  <a:pt x="0" y="167"/>
                  <a:pt x="0" y="210"/>
                </a:cubicBezTo>
                <a:lnTo>
                  <a:pt x="0" y="784"/>
                </a:lnTo>
                <a:cubicBezTo>
                  <a:pt x="0" y="819"/>
                  <a:pt x="34" y="853"/>
                  <a:pt x="69" y="853"/>
                </a:cubicBezTo>
                <a:lnTo>
                  <a:pt x="555" y="853"/>
                </a:lnTo>
                <a:cubicBezTo>
                  <a:pt x="590" y="853"/>
                  <a:pt x="625" y="819"/>
                  <a:pt x="625" y="784"/>
                </a:cubicBezTo>
                <a:lnTo>
                  <a:pt x="625" y="210"/>
                </a:lnTo>
                <a:cubicBezTo>
                  <a:pt x="625" y="167"/>
                  <a:pt x="586" y="139"/>
                  <a:pt x="542" y="138"/>
                </a:cubicBezTo>
                <a:lnTo>
                  <a:pt x="542" y="188"/>
                </a:lnTo>
                <a:cubicBezTo>
                  <a:pt x="566" y="189"/>
                  <a:pt x="577" y="201"/>
                  <a:pt x="577" y="225"/>
                </a:cubicBezTo>
                <a:lnTo>
                  <a:pt x="577" y="768"/>
                </a:lnTo>
                <a:cubicBezTo>
                  <a:pt x="577" y="786"/>
                  <a:pt x="570" y="803"/>
                  <a:pt x="553" y="803"/>
                </a:cubicBezTo>
                <a:lnTo>
                  <a:pt x="71" y="803"/>
                </a:lnTo>
                <a:cubicBezTo>
                  <a:pt x="53" y="803"/>
                  <a:pt x="47" y="783"/>
                  <a:pt x="47" y="764"/>
                </a:cubicBezTo>
                <a:lnTo>
                  <a:pt x="47" y="225"/>
                </a:lnTo>
                <a:close/>
                <a:moveTo>
                  <a:pt x="270" y="91"/>
                </a:moveTo>
                <a:cubicBezTo>
                  <a:pt x="270" y="71"/>
                  <a:pt x="289" y="52"/>
                  <a:pt x="309" y="52"/>
                </a:cubicBezTo>
                <a:lnTo>
                  <a:pt x="315"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8"/>
                </a:cubicBezTo>
                <a:lnTo>
                  <a:pt x="114" y="216"/>
                </a:lnTo>
                <a:cubicBezTo>
                  <a:pt x="114" y="231"/>
                  <a:pt x="124" y="246"/>
                  <a:pt x="138" y="246"/>
                </a:cubicBezTo>
                <a:lnTo>
                  <a:pt x="486" y="246"/>
                </a:lnTo>
                <a:cubicBezTo>
                  <a:pt x="500" y="246"/>
                  <a:pt x="510" y="231"/>
                  <a:pt x="510" y="216"/>
                </a:cubicBezTo>
                <a:lnTo>
                  <a:pt x="510" y="128"/>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8"/>
                  <a:pt x="138" y="648"/>
                </a:cubicBezTo>
                <a:lnTo>
                  <a:pt x="220" y="648"/>
                </a:lnTo>
                <a:lnTo>
                  <a:pt x="220" y="654"/>
                </a:lnTo>
                <a:cubicBezTo>
                  <a:pt x="220" y="661"/>
                  <a:pt x="186" y="681"/>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9"/>
                </a:cubicBezTo>
                <a:cubicBezTo>
                  <a:pt x="220" y="700"/>
                  <a:pt x="225" y="738"/>
                  <a:pt x="214" y="738"/>
                </a:cubicBezTo>
                <a:lnTo>
                  <a:pt x="138" y="738"/>
                </a:lnTo>
                <a:cubicBezTo>
                  <a:pt x="133" y="738"/>
                  <a:pt x="132" y="737"/>
                  <a:pt x="132" y="732"/>
                </a:cubicBezTo>
                <a:lnTo>
                  <a:pt x="132" y="654"/>
                </a:lnTo>
                <a:close/>
                <a:moveTo>
                  <a:pt x="214" y="760"/>
                </a:moveTo>
                <a:cubicBezTo>
                  <a:pt x="255" y="760"/>
                  <a:pt x="239" y="715"/>
                  <a:pt x="242" y="678"/>
                </a:cubicBezTo>
                <a:cubicBezTo>
                  <a:pt x="243" y="659"/>
                  <a:pt x="291" y="642"/>
                  <a:pt x="296" y="624"/>
                </a:cubicBezTo>
                <a:lnTo>
                  <a:pt x="289" y="624"/>
                </a:lnTo>
                <a:cubicBezTo>
                  <a:pt x="275" y="624"/>
                  <a:pt x="253" y="638"/>
                  <a:pt x="242" y="643"/>
                </a:cubicBezTo>
                <a:cubicBezTo>
                  <a:pt x="236" y="635"/>
                  <a:pt x="232" y="626"/>
                  <a:pt x="218" y="626"/>
                </a:cubicBezTo>
                <a:lnTo>
                  <a:pt x="134" y="626"/>
                </a:lnTo>
                <a:cubicBezTo>
                  <a:pt x="121" y="626"/>
                  <a:pt x="110" y="637"/>
                  <a:pt x="110" y="650"/>
                </a:cubicBezTo>
                <a:lnTo>
                  <a:pt x="110" y="736"/>
                </a:lnTo>
                <a:cubicBezTo>
                  <a:pt x="110" y="751"/>
                  <a:pt x="123" y="760"/>
                  <a:pt x="138" y="760"/>
                </a:cubicBezTo>
                <a:lnTo>
                  <a:pt x="214" y="760"/>
                </a:lnTo>
                <a:close/>
                <a:moveTo>
                  <a:pt x="132" y="341"/>
                </a:moveTo>
                <a:cubicBezTo>
                  <a:pt x="132" y="336"/>
                  <a:pt x="133" y="335"/>
                  <a:pt x="138" y="335"/>
                </a:cubicBezTo>
                <a:lnTo>
                  <a:pt x="214" y="335"/>
                </a:lnTo>
                <a:cubicBezTo>
                  <a:pt x="219" y="335"/>
                  <a:pt x="220" y="336"/>
                  <a:pt x="220" y="341"/>
                </a:cubicBezTo>
                <a:cubicBezTo>
                  <a:pt x="220" y="347"/>
                  <a:pt x="184" y="371"/>
                  <a:pt x="179" y="371"/>
                </a:cubicBezTo>
                <a:cubicBezTo>
                  <a:pt x="175" y="371"/>
                  <a:pt x="164" y="354"/>
                  <a:pt x="151" y="354"/>
                </a:cubicBezTo>
                <a:cubicBezTo>
                  <a:pt x="145" y="354"/>
                  <a:pt x="136" y="361"/>
                  <a:pt x="136" y="367"/>
                </a:cubicBezTo>
                <a:lnTo>
                  <a:pt x="136" y="369"/>
                </a:lnTo>
                <a:cubicBezTo>
                  <a:pt x="136" y="378"/>
                  <a:pt x="166" y="407"/>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4"/>
                  <a:pt x="241" y="360"/>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5"/>
                  <a:pt x="136" y="525"/>
                </a:cubicBezTo>
                <a:cubicBezTo>
                  <a:pt x="136" y="531"/>
                  <a:pt x="167" y="566"/>
                  <a:pt x="173" y="566"/>
                </a:cubicBezTo>
                <a:cubicBezTo>
                  <a:pt x="183" y="566"/>
                  <a:pt x="209" y="536"/>
                  <a:pt x="220" y="533"/>
                </a:cubicBezTo>
                <a:lnTo>
                  <a:pt x="220" y="581"/>
                </a:lnTo>
                <a:lnTo>
                  <a:pt x="132" y="581"/>
                </a:lnTo>
                <a:lnTo>
                  <a:pt x="132" y="492"/>
                </a:lnTo>
                <a:close/>
                <a:moveTo>
                  <a:pt x="241" y="487"/>
                </a:moveTo>
                <a:cubicBezTo>
                  <a:pt x="238" y="480"/>
                  <a:pt x="233" y="471"/>
                  <a:pt x="220" y="471"/>
                </a:cubicBezTo>
                <a:lnTo>
                  <a:pt x="132" y="471"/>
                </a:lnTo>
                <a:cubicBezTo>
                  <a:pt x="121" y="471"/>
                  <a:pt x="110" y="481"/>
                  <a:pt x="110" y="492"/>
                </a:cubicBezTo>
                <a:lnTo>
                  <a:pt x="110" y="581"/>
                </a:lnTo>
                <a:cubicBezTo>
                  <a:pt x="110" y="592"/>
                  <a:pt x="121" y="602"/>
                  <a:pt x="132" y="602"/>
                </a:cubicBezTo>
                <a:lnTo>
                  <a:pt x="220" y="602"/>
                </a:lnTo>
                <a:cubicBezTo>
                  <a:pt x="252" y="602"/>
                  <a:pt x="242" y="547"/>
                  <a:pt x="241" y="515"/>
                </a:cubicBezTo>
                <a:lnTo>
                  <a:pt x="296" y="469"/>
                </a:lnTo>
                <a:lnTo>
                  <a:pt x="289" y="465"/>
                </a:lnTo>
                <a:lnTo>
                  <a:pt x="241" y="487"/>
                </a:lnTo>
                <a:close/>
                <a:moveTo>
                  <a:pt x="320" y="717"/>
                </a:moveTo>
                <a:cubicBezTo>
                  <a:pt x="320" y="722"/>
                  <a:pt x="321" y="723"/>
                  <a:pt x="326" y="723"/>
                </a:cubicBezTo>
                <a:lnTo>
                  <a:pt x="495" y="723"/>
                </a:lnTo>
                <a:cubicBezTo>
                  <a:pt x="500" y="723"/>
                  <a:pt x="501" y="722"/>
                  <a:pt x="501" y="717"/>
                </a:cubicBezTo>
                <a:lnTo>
                  <a:pt x="501" y="669"/>
                </a:lnTo>
                <a:cubicBezTo>
                  <a:pt x="501" y="664"/>
                  <a:pt x="500" y="663"/>
                  <a:pt x="495" y="663"/>
                </a:cubicBezTo>
                <a:lnTo>
                  <a:pt x="320" y="663"/>
                </a:lnTo>
                <a:lnTo>
                  <a:pt x="320" y="717"/>
                </a:lnTo>
                <a:close/>
                <a:moveTo>
                  <a:pt x="320" y="566"/>
                </a:moveTo>
                <a:lnTo>
                  <a:pt x="501" y="566"/>
                </a:lnTo>
                <a:lnTo>
                  <a:pt x="501" y="507"/>
                </a:lnTo>
                <a:lnTo>
                  <a:pt x="320" y="507"/>
                </a:lnTo>
                <a:lnTo>
                  <a:pt x="320" y="566"/>
                </a:lnTo>
                <a:close/>
                <a:moveTo>
                  <a:pt x="320" y="410"/>
                </a:moveTo>
                <a:lnTo>
                  <a:pt x="452" y="410"/>
                </a:lnTo>
                <a:lnTo>
                  <a:pt x="452" y="352"/>
                </a:lnTo>
                <a:lnTo>
                  <a:pt x="320" y="352"/>
                </a:lnTo>
                <a:lnTo>
                  <a:pt x="320" y="410"/>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3" name="Freeform 39"/>
          <p:cNvSpPr>
            <a:spLocks noEditPoints="1"/>
          </p:cNvSpPr>
          <p:nvPr/>
        </p:nvSpPr>
        <p:spPr bwMode="auto">
          <a:xfrm>
            <a:off x="7461119" y="5526870"/>
            <a:ext cx="536575" cy="538163"/>
          </a:xfrm>
          <a:custGeom>
            <a:avLst/>
            <a:gdLst>
              <a:gd name="T0" fmla="*/ 155 w 876"/>
              <a:gd name="T1" fmla="*/ 601 h 875"/>
              <a:gd name="T2" fmla="*/ 721 w 876"/>
              <a:gd name="T3" fmla="*/ 274 h 875"/>
              <a:gd name="T4" fmla="*/ 630 w 876"/>
              <a:gd name="T5" fmla="*/ 770 h 875"/>
              <a:gd name="T6" fmla="*/ 246 w 876"/>
              <a:gd name="T7" fmla="*/ 106 h 875"/>
              <a:gd name="T8" fmla="*/ 630 w 876"/>
              <a:gd name="T9" fmla="*/ 770 h 875"/>
              <a:gd name="T10" fmla="*/ 204 w 876"/>
              <a:gd name="T11" fmla="*/ 573 h 875"/>
              <a:gd name="T12" fmla="*/ 672 w 876"/>
              <a:gd name="T13" fmla="*/ 303 h 875"/>
              <a:gd name="T14" fmla="*/ 584 w 876"/>
              <a:gd name="T15" fmla="*/ 691 h 875"/>
              <a:gd name="T16" fmla="*/ 292 w 876"/>
              <a:gd name="T17" fmla="*/ 184 h 875"/>
              <a:gd name="T18" fmla="*/ 584 w 876"/>
              <a:gd name="T19" fmla="*/ 691 h 875"/>
              <a:gd name="T20" fmla="*/ 438 w 876"/>
              <a:gd name="T21" fmla="*/ 479 h 875"/>
              <a:gd name="T22" fmla="*/ 438 w 876"/>
              <a:gd name="T23" fmla="*/ 396 h 875"/>
              <a:gd name="T24" fmla="*/ 457 w 876"/>
              <a:gd name="T25" fmla="*/ 201 h 875"/>
              <a:gd name="T26" fmla="*/ 437 w 876"/>
              <a:gd name="T27" fmla="*/ 219 h 875"/>
              <a:gd name="T28" fmla="*/ 419 w 876"/>
              <a:gd name="T29" fmla="*/ 172 h 875"/>
              <a:gd name="T30" fmla="*/ 439 w 876"/>
              <a:gd name="T31" fmla="*/ 154 h 875"/>
              <a:gd name="T32" fmla="*/ 457 w 876"/>
              <a:gd name="T33" fmla="*/ 201 h 875"/>
              <a:gd name="T34" fmla="*/ 439 w 876"/>
              <a:gd name="T35" fmla="*/ 721 h 875"/>
              <a:gd name="T36" fmla="*/ 419 w 876"/>
              <a:gd name="T37" fmla="*/ 703 h 875"/>
              <a:gd name="T38" fmla="*/ 437 w 876"/>
              <a:gd name="T39" fmla="*/ 656 h 875"/>
              <a:gd name="T40" fmla="*/ 457 w 876"/>
              <a:gd name="T41" fmla="*/ 674 h 875"/>
              <a:gd name="T42" fmla="*/ 202 w 876"/>
              <a:gd name="T43" fmla="*/ 415 h 875"/>
              <a:gd name="T44" fmla="*/ 220 w 876"/>
              <a:gd name="T45" fmla="*/ 435 h 875"/>
              <a:gd name="T46" fmla="*/ 173 w 876"/>
              <a:gd name="T47" fmla="*/ 453 h 875"/>
              <a:gd name="T48" fmla="*/ 155 w 876"/>
              <a:gd name="T49" fmla="*/ 433 h 875"/>
              <a:gd name="T50" fmla="*/ 202 w 876"/>
              <a:gd name="T51" fmla="*/ 415 h 875"/>
              <a:gd name="T52" fmla="*/ 721 w 876"/>
              <a:gd name="T53" fmla="*/ 433 h 875"/>
              <a:gd name="T54" fmla="*/ 703 w 876"/>
              <a:gd name="T55" fmla="*/ 453 h 875"/>
              <a:gd name="T56" fmla="*/ 656 w 876"/>
              <a:gd name="T57" fmla="*/ 435 h 875"/>
              <a:gd name="T58" fmla="*/ 674 w 876"/>
              <a:gd name="T59" fmla="*/ 415 h 875"/>
              <a:gd name="T60" fmla="*/ 462 w 876"/>
              <a:gd name="T61" fmla="*/ 437 h 875"/>
              <a:gd name="T62" fmla="*/ 416 w 876"/>
              <a:gd name="T63" fmla="*/ 437 h 875"/>
              <a:gd name="T64" fmla="*/ 439 w 876"/>
              <a:gd name="T65" fmla="*/ 256 h 875"/>
              <a:gd name="T66" fmla="*/ 462 w 876"/>
              <a:gd name="T67" fmla="*/ 437 h 875"/>
              <a:gd name="T68" fmla="*/ 333 w 876"/>
              <a:gd name="T69" fmla="*/ 546 h 875"/>
              <a:gd name="T70" fmla="*/ 418 w 876"/>
              <a:gd name="T71" fmla="*/ 428 h 875"/>
              <a:gd name="T72" fmla="*/ 451 w 876"/>
              <a:gd name="T73" fmla="*/ 46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6" h="875">
                <a:moveTo>
                  <a:pt x="275" y="155"/>
                </a:moveTo>
                <a:cubicBezTo>
                  <a:pt x="119" y="245"/>
                  <a:pt x="65" y="445"/>
                  <a:pt x="155" y="601"/>
                </a:cubicBezTo>
                <a:cubicBezTo>
                  <a:pt x="245" y="757"/>
                  <a:pt x="445" y="810"/>
                  <a:pt x="601" y="720"/>
                </a:cubicBezTo>
                <a:cubicBezTo>
                  <a:pt x="757" y="630"/>
                  <a:pt x="811" y="430"/>
                  <a:pt x="721" y="274"/>
                </a:cubicBezTo>
                <a:cubicBezTo>
                  <a:pt x="631" y="118"/>
                  <a:pt x="431" y="65"/>
                  <a:pt x="275" y="155"/>
                </a:cubicBezTo>
                <a:close/>
                <a:moveTo>
                  <a:pt x="630" y="770"/>
                </a:moveTo>
                <a:cubicBezTo>
                  <a:pt x="447" y="875"/>
                  <a:pt x="212" y="812"/>
                  <a:pt x="106" y="629"/>
                </a:cubicBezTo>
                <a:cubicBezTo>
                  <a:pt x="0" y="446"/>
                  <a:pt x="63" y="211"/>
                  <a:pt x="246" y="106"/>
                </a:cubicBezTo>
                <a:cubicBezTo>
                  <a:pt x="429" y="0"/>
                  <a:pt x="664" y="63"/>
                  <a:pt x="770" y="246"/>
                </a:cubicBezTo>
                <a:cubicBezTo>
                  <a:pt x="876" y="429"/>
                  <a:pt x="813" y="664"/>
                  <a:pt x="630" y="770"/>
                </a:cubicBezTo>
                <a:close/>
                <a:moveTo>
                  <a:pt x="303" y="204"/>
                </a:moveTo>
                <a:cubicBezTo>
                  <a:pt x="174" y="278"/>
                  <a:pt x="130" y="444"/>
                  <a:pt x="204" y="573"/>
                </a:cubicBezTo>
                <a:cubicBezTo>
                  <a:pt x="279" y="701"/>
                  <a:pt x="444" y="746"/>
                  <a:pt x="573" y="671"/>
                </a:cubicBezTo>
                <a:cubicBezTo>
                  <a:pt x="702" y="597"/>
                  <a:pt x="746" y="432"/>
                  <a:pt x="672" y="303"/>
                </a:cubicBezTo>
                <a:cubicBezTo>
                  <a:pt x="597" y="174"/>
                  <a:pt x="432" y="130"/>
                  <a:pt x="303" y="204"/>
                </a:cubicBezTo>
                <a:close/>
                <a:moveTo>
                  <a:pt x="584" y="691"/>
                </a:moveTo>
                <a:cubicBezTo>
                  <a:pt x="445" y="772"/>
                  <a:pt x="265" y="724"/>
                  <a:pt x="185" y="584"/>
                </a:cubicBezTo>
                <a:cubicBezTo>
                  <a:pt x="104" y="444"/>
                  <a:pt x="152" y="265"/>
                  <a:pt x="292" y="184"/>
                </a:cubicBezTo>
                <a:cubicBezTo>
                  <a:pt x="431" y="104"/>
                  <a:pt x="611" y="152"/>
                  <a:pt x="691" y="291"/>
                </a:cubicBezTo>
                <a:cubicBezTo>
                  <a:pt x="772" y="431"/>
                  <a:pt x="724" y="610"/>
                  <a:pt x="584" y="691"/>
                </a:cubicBezTo>
                <a:close/>
                <a:moveTo>
                  <a:pt x="479" y="438"/>
                </a:moveTo>
                <a:cubicBezTo>
                  <a:pt x="479" y="460"/>
                  <a:pt x="461" y="479"/>
                  <a:pt x="438" y="479"/>
                </a:cubicBezTo>
                <a:cubicBezTo>
                  <a:pt x="415" y="479"/>
                  <a:pt x="397" y="460"/>
                  <a:pt x="397" y="438"/>
                </a:cubicBezTo>
                <a:cubicBezTo>
                  <a:pt x="397" y="415"/>
                  <a:pt x="415" y="396"/>
                  <a:pt x="438" y="396"/>
                </a:cubicBezTo>
                <a:cubicBezTo>
                  <a:pt x="461" y="396"/>
                  <a:pt x="479" y="415"/>
                  <a:pt x="479" y="438"/>
                </a:cubicBezTo>
                <a:close/>
                <a:moveTo>
                  <a:pt x="457" y="201"/>
                </a:moveTo>
                <a:cubicBezTo>
                  <a:pt x="457" y="211"/>
                  <a:pt x="449" y="219"/>
                  <a:pt x="439" y="219"/>
                </a:cubicBezTo>
                <a:lnTo>
                  <a:pt x="437" y="219"/>
                </a:lnTo>
                <a:cubicBezTo>
                  <a:pt x="427" y="219"/>
                  <a:pt x="419" y="211"/>
                  <a:pt x="419" y="201"/>
                </a:cubicBezTo>
                <a:lnTo>
                  <a:pt x="419" y="172"/>
                </a:lnTo>
                <a:cubicBezTo>
                  <a:pt x="419" y="162"/>
                  <a:pt x="427" y="154"/>
                  <a:pt x="437" y="154"/>
                </a:cubicBezTo>
                <a:lnTo>
                  <a:pt x="439" y="154"/>
                </a:lnTo>
                <a:cubicBezTo>
                  <a:pt x="449" y="154"/>
                  <a:pt x="457" y="162"/>
                  <a:pt x="457" y="172"/>
                </a:cubicBezTo>
                <a:lnTo>
                  <a:pt x="457" y="201"/>
                </a:lnTo>
                <a:close/>
                <a:moveTo>
                  <a:pt x="457" y="703"/>
                </a:moveTo>
                <a:cubicBezTo>
                  <a:pt x="457" y="713"/>
                  <a:pt x="449" y="721"/>
                  <a:pt x="439" y="721"/>
                </a:cubicBezTo>
                <a:lnTo>
                  <a:pt x="437" y="721"/>
                </a:lnTo>
                <a:cubicBezTo>
                  <a:pt x="427" y="721"/>
                  <a:pt x="419" y="713"/>
                  <a:pt x="419" y="703"/>
                </a:cubicBezTo>
                <a:lnTo>
                  <a:pt x="419" y="674"/>
                </a:lnTo>
                <a:cubicBezTo>
                  <a:pt x="419" y="664"/>
                  <a:pt x="427" y="656"/>
                  <a:pt x="437" y="656"/>
                </a:cubicBezTo>
                <a:lnTo>
                  <a:pt x="439" y="656"/>
                </a:lnTo>
                <a:cubicBezTo>
                  <a:pt x="449" y="656"/>
                  <a:pt x="457" y="664"/>
                  <a:pt x="457" y="674"/>
                </a:cubicBezTo>
                <a:lnTo>
                  <a:pt x="457" y="703"/>
                </a:lnTo>
                <a:close/>
                <a:moveTo>
                  <a:pt x="202" y="415"/>
                </a:moveTo>
                <a:cubicBezTo>
                  <a:pt x="212" y="415"/>
                  <a:pt x="220" y="423"/>
                  <a:pt x="220" y="433"/>
                </a:cubicBezTo>
                <a:lnTo>
                  <a:pt x="220" y="435"/>
                </a:lnTo>
                <a:cubicBezTo>
                  <a:pt x="220" y="445"/>
                  <a:pt x="212" y="453"/>
                  <a:pt x="202" y="453"/>
                </a:cubicBezTo>
                <a:lnTo>
                  <a:pt x="173" y="453"/>
                </a:lnTo>
                <a:cubicBezTo>
                  <a:pt x="163" y="453"/>
                  <a:pt x="155" y="445"/>
                  <a:pt x="155" y="435"/>
                </a:cubicBezTo>
                <a:lnTo>
                  <a:pt x="155" y="433"/>
                </a:lnTo>
                <a:cubicBezTo>
                  <a:pt x="155" y="423"/>
                  <a:pt x="163" y="415"/>
                  <a:pt x="173" y="415"/>
                </a:cubicBezTo>
                <a:lnTo>
                  <a:pt x="202" y="415"/>
                </a:lnTo>
                <a:close/>
                <a:moveTo>
                  <a:pt x="703" y="415"/>
                </a:moveTo>
                <a:cubicBezTo>
                  <a:pt x="713" y="415"/>
                  <a:pt x="721" y="423"/>
                  <a:pt x="721" y="433"/>
                </a:cubicBezTo>
                <a:lnTo>
                  <a:pt x="721" y="435"/>
                </a:lnTo>
                <a:cubicBezTo>
                  <a:pt x="721" y="445"/>
                  <a:pt x="713" y="453"/>
                  <a:pt x="703" y="453"/>
                </a:cubicBezTo>
                <a:lnTo>
                  <a:pt x="674" y="453"/>
                </a:lnTo>
                <a:cubicBezTo>
                  <a:pt x="664" y="453"/>
                  <a:pt x="656" y="445"/>
                  <a:pt x="656" y="435"/>
                </a:cubicBezTo>
                <a:lnTo>
                  <a:pt x="656" y="433"/>
                </a:lnTo>
                <a:cubicBezTo>
                  <a:pt x="656" y="423"/>
                  <a:pt x="664" y="415"/>
                  <a:pt x="674" y="415"/>
                </a:cubicBezTo>
                <a:lnTo>
                  <a:pt x="703" y="415"/>
                </a:lnTo>
                <a:close/>
                <a:moveTo>
                  <a:pt x="462" y="437"/>
                </a:moveTo>
                <a:cubicBezTo>
                  <a:pt x="462" y="450"/>
                  <a:pt x="451" y="461"/>
                  <a:pt x="439" y="461"/>
                </a:cubicBezTo>
                <a:cubicBezTo>
                  <a:pt x="426" y="461"/>
                  <a:pt x="416" y="450"/>
                  <a:pt x="416" y="437"/>
                </a:cubicBezTo>
                <a:lnTo>
                  <a:pt x="416" y="279"/>
                </a:lnTo>
                <a:cubicBezTo>
                  <a:pt x="416" y="266"/>
                  <a:pt x="426" y="256"/>
                  <a:pt x="439" y="256"/>
                </a:cubicBezTo>
                <a:cubicBezTo>
                  <a:pt x="451" y="256"/>
                  <a:pt x="462" y="266"/>
                  <a:pt x="462" y="279"/>
                </a:cubicBezTo>
                <a:lnTo>
                  <a:pt x="462" y="437"/>
                </a:lnTo>
                <a:close/>
                <a:moveTo>
                  <a:pt x="367" y="544"/>
                </a:moveTo>
                <a:cubicBezTo>
                  <a:pt x="357" y="554"/>
                  <a:pt x="342" y="554"/>
                  <a:pt x="333" y="546"/>
                </a:cubicBezTo>
                <a:cubicBezTo>
                  <a:pt x="324" y="537"/>
                  <a:pt x="325" y="521"/>
                  <a:pt x="335" y="511"/>
                </a:cubicBezTo>
                <a:lnTo>
                  <a:pt x="418" y="428"/>
                </a:lnTo>
                <a:cubicBezTo>
                  <a:pt x="428" y="418"/>
                  <a:pt x="444" y="417"/>
                  <a:pt x="453" y="426"/>
                </a:cubicBezTo>
                <a:cubicBezTo>
                  <a:pt x="462" y="434"/>
                  <a:pt x="461" y="450"/>
                  <a:pt x="451" y="460"/>
                </a:cubicBezTo>
                <a:lnTo>
                  <a:pt x="367" y="544"/>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4" name="Freeform 40"/>
          <p:cNvSpPr/>
          <p:nvPr/>
        </p:nvSpPr>
        <p:spPr bwMode="auto">
          <a:xfrm>
            <a:off x="8475727" y="5553858"/>
            <a:ext cx="339725" cy="446088"/>
          </a:xfrm>
          <a:custGeom>
            <a:avLst/>
            <a:gdLst>
              <a:gd name="T0" fmla="*/ 555 w 555"/>
              <a:gd name="T1" fmla="*/ 378 h 725"/>
              <a:gd name="T2" fmla="*/ 512 w 555"/>
              <a:gd name="T3" fmla="*/ 331 h 725"/>
              <a:gd name="T4" fmla="*/ 267 w 555"/>
              <a:gd name="T5" fmla="*/ 331 h 725"/>
              <a:gd name="T6" fmla="*/ 297 w 555"/>
              <a:gd name="T7" fmla="*/ 141 h 725"/>
              <a:gd name="T8" fmla="*/ 253 w 555"/>
              <a:gd name="T9" fmla="*/ 36 h 725"/>
              <a:gd name="T10" fmla="*/ 192 w 555"/>
              <a:gd name="T11" fmla="*/ 42 h 725"/>
              <a:gd name="T12" fmla="*/ 193 w 555"/>
              <a:gd name="T13" fmla="*/ 171 h 725"/>
              <a:gd name="T14" fmla="*/ 85 w 555"/>
              <a:gd name="T15" fmla="*/ 359 h 725"/>
              <a:gd name="T16" fmla="*/ 0 w 555"/>
              <a:gd name="T17" fmla="*/ 423 h 725"/>
              <a:gd name="T18" fmla="*/ 0 w 555"/>
              <a:gd name="T19" fmla="*/ 680 h 725"/>
              <a:gd name="T20" fmla="*/ 61 w 555"/>
              <a:gd name="T21" fmla="*/ 688 h 725"/>
              <a:gd name="T22" fmla="*/ 440 w 555"/>
              <a:gd name="T23" fmla="*/ 707 h 725"/>
              <a:gd name="T24" fmla="*/ 440 w 555"/>
              <a:gd name="T25" fmla="*/ 706 h 725"/>
              <a:gd name="T26" fmla="*/ 479 w 555"/>
              <a:gd name="T27" fmla="*/ 660 h 725"/>
              <a:gd name="T28" fmla="*/ 436 w 555"/>
              <a:gd name="T29" fmla="*/ 613 h 725"/>
              <a:gd name="T30" fmla="*/ 458 w 555"/>
              <a:gd name="T31" fmla="*/ 613 h 725"/>
              <a:gd name="T32" fmla="*/ 501 w 555"/>
              <a:gd name="T33" fmla="*/ 565 h 725"/>
              <a:gd name="T34" fmla="*/ 458 w 555"/>
              <a:gd name="T35" fmla="*/ 519 h 725"/>
              <a:gd name="T36" fmla="*/ 481 w 555"/>
              <a:gd name="T37" fmla="*/ 519 h 725"/>
              <a:gd name="T38" fmla="*/ 523 w 555"/>
              <a:gd name="T39" fmla="*/ 472 h 725"/>
              <a:gd name="T40" fmla="*/ 481 w 555"/>
              <a:gd name="T41" fmla="*/ 425 h 725"/>
              <a:gd name="T42" fmla="*/ 512 w 555"/>
              <a:gd name="T43" fmla="*/ 425 h 725"/>
              <a:gd name="T44" fmla="*/ 555 w 555"/>
              <a:gd name="T45" fmla="*/ 37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725">
                <a:moveTo>
                  <a:pt x="555" y="378"/>
                </a:moveTo>
                <a:cubicBezTo>
                  <a:pt x="555" y="352"/>
                  <a:pt x="536" y="331"/>
                  <a:pt x="512" y="331"/>
                </a:cubicBezTo>
                <a:lnTo>
                  <a:pt x="267" y="331"/>
                </a:lnTo>
                <a:cubicBezTo>
                  <a:pt x="301" y="247"/>
                  <a:pt x="297" y="141"/>
                  <a:pt x="297" y="141"/>
                </a:cubicBezTo>
                <a:cubicBezTo>
                  <a:pt x="289" y="87"/>
                  <a:pt x="275" y="55"/>
                  <a:pt x="253" y="36"/>
                </a:cubicBezTo>
                <a:cubicBezTo>
                  <a:pt x="214" y="0"/>
                  <a:pt x="192" y="42"/>
                  <a:pt x="192" y="42"/>
                </a:cubicBezTo>
                <a:cubicBezTo>
                  <a:pt x="192" y="42"/>
                  <a:pt x="207" y="123"/>
                  <a:pt x="193" y="171"/>
                </a:cubicBezTo>
                <a:cubicBezTo>
                  <a:pt x="180" y="219"/>
                  <a:pt x="85" y="359"/>
                  <a:pt x="85" y="359"/>
                </a:cubicBezTo>
                <a:cubicBezTo>
                  <a:pt x="79" y="375"/>
                  <a:pt x="20" y="413"/>
                  <a:pt x="0" y="423"/>
                </a:cubicBezTo>
                <a:lnTo>
                  <a:pt x="0" y="680"/>
                </a:lnTo>
                <a:cubicBezTo>
                  <a:pt x="0" y="680"/>
                  <a:pt x="42" y="679"/>
                  <a:pt x="61" y="688"/>
                </a:cubicBezTo>
                <a:cubicBezTo>
                  <a:pt x="135" y="725"/>
                  <a:pt x="440" y="707"/>
                  <a:pt x="440" y="707"/>
                </a:cubicBezTo>
                <a:cubicBezTo>
                  <a:pt x="440" y="707"/>
                  <a:pt x="440" y="706"/>
                  <a:pt x="440" y="706"/>
                </a:cubicBezTo>
                <a:cubicBezTo>
                  <a:pt x="461" y="704"/>
                  <a:pt x="479" y="684"/>
                  <a:pt x="479" y="660"/>
                </a:cubicBezTo>
                <a:cubicBezTo>
                  <a:pt x="479" y="634"/>
                  <a:pt x="459" y="613"/>
                  <a:pt x="436" y="613"/>
                </a:cubicBezTo>
                <a:lnTo>
                  <a:pt x="458" y="613"/>
                </a:lnTo>
                <a:cubicBezTo>
                  <a:pt x="482" y="613"/>
                  <a:pt x="501" y="592"/>
                  <a:pt x="501" y="565"/>
                </a:cubicBezTo>
                <a:cubicBezTo>
                  <a:pt x="501" y="540"/>
                  <a:pt x="482" y="519"/>
                  <a:pt x="458" y="519"/>
                </a:cubicBezTo>
                <a:lnTo>
                  <a:pt x="481" y="519"/>
                </a:lnTo>
                <a:cubicBezTo>
                  <a:pt x="504" y="519"/>
                  <a:pt x="523" y="498"/>
                  <a:pt x="523" y="472"/>
                </a:cubicBezTo>
                <a:cubicBezTo>
                  <a:pt x="523" y="446"/>
                  <a:pt x="504" y="425"/>
                  <a:pt x="481" y="425"/>
                </a:cubicBezTo>
                <a:lnTo>
                  <a:pt x="512" y="425"/>
                </a:lnTo>
                <a:cubicBezTo>
                  <a:pt x="536" y="425"/>
                  <a:pt x="555" y="404"/>
                  <a:pt x="555" y="378"/>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5" name="Freeform 41"/>
          <p:cNvSpPr>
            <a:spLocks noEditPoints="1"/>
          </p:cNvSpPr>
          <p:nvPr/>
        </p:nvSpPr>
        <p:spPr bwMode="auto">
          <a:xfrm>
            <a:off x="8337614" y="5776108"/>
            <a:ext cx="112713" cy="228600"/>
          </a:xfrm>
          <a:custGeom>
            <a:avLst/>
            <a:gdLst>
              <a:gd name="T0" fmla="*/ 0 w 184"/>
              <a:gd name="T1" fmla="*/ 43 h 371"/>
              <a:gd name="T2" fmla="*/ 42 w 184"/>
              <a:gd name="T3" fmla="*/ 0 h 371"/>
              <a:gd name="T4" fmla="*/ 141 w 184"/>
              <a:gd name="T5" fmla="*/ 0 h 371"/>
              <a:gd name="T6" fmla="*/ 184 w 184"/>
              <a:gd name="T7" fmla="*/ 43 h 371"/>
              <a:gd name="T8" fmla="*/ 184 w 184"/>
              <a:gd name="T9" fmla="*/ 329 h 371"/>
              <a:gd name="T10" fmla="*/ 141 w 184"/>
              <a:gd name="T11" fmla="*/ 371 h 371"/>
              <a:gd name="T12" fmla="*/ 42 w 184"/>
              <a:gd name="T13" fmla="*/ 371 h 371"/>
              <a:gd name="T14" fmla="*/ 0 w 184"/>
              <a:gd name="T15" fmla="*/ 329 h 371"/>
              <a:gd name="T16" fmla="*/ 0 w 184"/>
              <a:gd name="T17" fmla="*/ 43 h 371"/>
              <a:gd name="T18" fmla="*/ 106 w 184"/>
              <a:gd name="T19" fmla="*/ 267 h 371"/>
              <a:gd name="T20" fmla="*/ 106 w 184"/>
              <a:gd name="T21" fmla="*/ 267 h 371"/>
              <a:gd name="T22" fmla="*/ 74 w 184"/>
              <a:gd name="T23" fmla="*/ 299 h 371"/>
              <a:gd name="T24" fmla="*/ 106 w 184"/>
              <a:gd name="T25" fmla="*/ 330 h 371"/>
              <a:gd name="T26" fmla="*/ 137 w 184"/>
              <a:gd name="T27" fmla="*/ 299 h 371"/>
              <a:gd name="T28" fmla="*/ 106 w 184"/>
              <a:gd name="T29" fmla="*/ 2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71">
                <a:moveTo>
                  <a:pt x="0" y="43"/>
                </a:moveTo>
                <a:cubicBezTo>
                  <a:pt x="0" y="19"/>
                  <a:pt x="19" y="0"/>
                  <a:pt x="42" y="0"/>
                </a:cubicBezTo>
                <a:lnTo>
                  <a:pt x="141" y="0"/>
                </a:lnTo>
                <a:cubicBezTo>
                  <a:pt x="165" y="0"/>
                  <a:pt x="184" y="19"/>
                  <a:pt x="184" y="43"/>
                </a:cubicBezTo>
                <a:lnTo>
                  <a:pt x="184" y="329"/>
                </a:lnTo>
                <a:cubicBezTo>
                  <a:pt x="184" y="352"/>
                  <a:pt x="165" y="371"/>
                  <a:pt x="141" y="371"/>
                </a:cubicBezTo>
                <a:lnTo>
                  <a:pt x="42" y="371"/>
                </a:lnTo>
                <a:cubicBezTo>
                  <a:pt x="19" y="371"/>
                  <a:pt x="0" y="352"/>
                  <a:pt x="0" y="329"/>
                </a:cubicBezTo>
                <a:lnTo>
                  <a:pt x="0" y="43"/>
                </a:lnTo>
                <a:close/>
                <a:moveTo>
                  <a:pt x="106" y="267"/>
                </a:moveTo>
                <a:lnTo>
                  <a:pt x="106" y="267"/>
                </a:lnTo>
                <a:cubicBezTo>
                  <a:pt x="88" y="267"/>
                  <a:pt x="74" y="282"/>
                  <a:pt x="74" y="299"/>
                </a:cubicBezTo>
                <a:cubicBezTo>
                  <a:pt x="74" y="316"/>
                  <a:pt x="88" y="330"/>
                  <a:pt x="106" y="330"/>
                </a:cubicBezTo>
                <a:cubicBezTo>
                  <a:pt x="123" y="330"/>
                  <a:pt x="137" y="316"/>
                  <a:pt x="137" y="299"/>
                </a:cubicBezTo>
                <a:cubicBezTo>
                  <a:pt x="137" y="282"/>
                  <a:pt x="123" y="267"/>
                  <a:pt x="106" y="267"/>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6" name="Freeform 42"/>
          <p:cNvSpPr>
            <a:spLocks noEditPoints="1"/>
          </p:cNvSpPr>
          <p:nvPr/>
        </p:nvSpPr>
        <p:spPr bwMode="auto">
          <a:xfrm>
            <a:off x="9155367" y="1610508"/>
            <a:ext cx="560388" cy="392113"/>
          </a:xfrm>
          <a:custGeom>
            <a:avLst/>
            <a:gdLst>
              <a:gd name="T0" fmla="*/ 122 w 915"/>
              <a:gd name="T1" fmla="*/ 87 h 639"/>
              <a:gd name="T2" fmla="*/ 79 w 915"/>
              <a:gd name="T3" fmla="*/ 83 h 639"/>
              <a:gd name="T4" fmla="*/ 112 w 915"/>
              <a:gd name="T5" fmla="*/ 25 h 639"/>
              <a:gd name="T6" fmla="*/ 72 w 915"/>
              <a:gd name="T7" fmla="*/ 180 h 639"/>
              <a:gd name="T8" fmla="*/ 102 w 915"/>
              <a:gd name="T9" fmla="*/ 175 h 639"/>
              <a:gd name="T10" fmla="*/ 75 w 915"/>
              <a:gd name="T11" fmla="*/ 142 h 639"/>
              <a:gd name="T12" fmla="*/ 83 w 915"/>
              <a:gd name="T13" fmla="*/ 236 h 639"/>
              <a:gd name="T14" fmla="*/ 107 w 915"/>
              <a:gd name="T15" fmla="*/ 188 h 639"/>
              <a:gd name="T16" fmla="*/ 42 w 915"/>
              <a:gd name="T17" fmla="*/ 244 h 639"/>
              <a:gd name="T18" fmla="*/ 21 w 915"/>
              <a:gd name="T19" fmla="*/ 222 h 639"/>
              <a:gd name="T20" fmla="*/ 50 w 915"/>
              <a:gd name="T21" fmla="*/ 278 h 639"/>
              <a:gd name="T22" fmla="*/ 12 w 915"/>
              <a:gd name="T23" fmla="*/ 296 h 639"/>
              <a:gd name="T24" fmla="*/ 9 w 915"/>
              <a:gd name="T25" fmla="*/ 232 h 639"/>
              <a:gd name="T26" fmla="*/ 105 w 915"/>
              <a:gd name="T27" fmla="*/ 509 h 639"/>
              <a:gd name="T28" fmla="*/ 119 w 915"/>
              <a:gd name="T29" fmla="*/ 482 h 639"/>
              <a:gd name="T30" fmla="*/ 77 w 915"/>
              <a:gd name="T31" fmla="*/ 482 h 639"/>
              <a:gd name="T32" fmla="*/ 93 w 915"/>
              <a:gd name="T33" fmla="*/ 423 h 639"/>
              <a:gd name="T34" fmla="*/ 89 w 915"/>
              <a:gd name="T35" fmla="*/ 370 h 639"/>
              <a:gd name="T36" fmla="*/ 63 w 915"/>
              <a:gd name="T37" fmla="*/ 451 h 639"/>
              <a:gd name="T38" fmla="*/ 33 w 915"/>
              <a:gd name="T39" fmla="*/ 443 h 639"/>
              <a:gd name="T40" fmla="*/ 50 w 915"/>
              <a:gd name="T41" fmla="*/ 346 h 639"/>
              <a:gd name="T42" fmla="*/ 16 w 915"/>
              <a:gd name="T43" fmla="*/ 371 h 639"/>
              <a:gd name="T44" fmla="*/ 2 w 915"/>
              <a:gd name="T45" fmla="*/ 308 h 639"/>
              <a:gd name="T46" fmla="*/ 148 w 915"/>
              <a:gd name="T47" fmla="*/ 565 h 639"/>
              <a:gd name="T48" fmla="*/ 156 w 915"/>
              <a:gd name="T49" fmla="*/ 536 h 639"/>
              <a:gd name="T50" fmla="*/ 115 w 915"/>
              <a:gd name="T51" fmla="*/ 543 h 639"/>
              <a:gd name="T52" fmla="*/ 205 w 915"/>
              <a:gd name="T53" fmla="*/ 583 h 639"/>
              <a:gd name="T54" fmla="*/ 171 w 915"/>
              <a:gd name="T55" fmla="*/ 537 h 639"/>
              <a:gd name="T56" fmla="*/ 196 w 915"/>
              <a:gd name="T57" fmla="*/ 624 h 639"/>
              <a:gd name="T58" fmla="*/ 165 w 915"/>
              <a:gd name="T59" fmla="*/ 632 h 639"/>
              <a:gd name="T60" fmla="*/ 165 w 915"/>
              <a:gd name="T61" fmla="*/ 51 h 639"/>
              <a:gd name="T62" fmla="*/ 783 w 915"/>
              <a:gd name="T63" fmla="*/ 118 h 639"/>
              <a:gd name="T64" fmla="*/ 742 w 915"/>
              <a:gd name="T65" fmla="*/ 81 h 639"/>
              <a:gd name="T66" fmla="*/ 824 w 915"/>
              <a:gd name="T67" fmla="*/ 112 h 639"/>
              <a:gd name="T68" fmla="*/ 836 w 915"/>
              <a:gd name="T69" fmla="*/ 83 h 639"/>
              <a:gd name="T70" fmla="*/ 829 w 915"/>
              <a:gd name="T71" fmla="*/ 147 h 639"/>
              <a:gd name="T72" fmla="*/ 872 w 915"/>
              <a:gd name="T73" fmla="*/ 150 h 639"/>
              <a:gd name="T74" fmla="*/ 851 w 915"/>
              <a:gd name="T75" fmla="*/ 89 h 639"/>
              <a:gd name="T76" fmla="*/ 860 w 915"/>
              <a:gd name="T77" fmla="*/ 246 h 639"/>
              <a:gd name="T78" fmla="*/ 833 w 915"/>
              <a:gd name="T79" fmla="*/ 236 h 639"/>
              <a:gd name="T80" fmla="*/ 864 w 915"/>
              <a:gd name="T81" fmla="*/ 208 h 639"/>
              <a:gd name="T82" fmla="*/ 840 w 915"/>
              <a:gd name="T83" fmla="*/ 298 h 639"/>
              <a:gd name="T84" fmla="*/ 825 w 915"/>
              <a:gd name="T85" fmla="*/ 247 h 639"/>
              <a:gd name="T86" fmla="*/ 878 w 915"/>
              <a:gd name="T87" fmla="*/ 314 h 639"/>
              <a:gd name="T88" fmla="*/ 904 w 915"/>
              <a:gd name="T89" fmla="*/ 296 h 639"/>
              <a:gd name="T90" fmla="*/ 828 w 915"/>
              <a:gd name="T91" fmla="*/ 477 h 639"/>
              <a:gd name="T92" fmla="*/ 851 w 915"/>
              <a:gd name="T93" fmla="*/ 513 h 639"/>
              <a:gd name="T94" fmla="*/ 887 w 915"/>
              <a:gd name="T95" fmla="*/ 458 h 639"/>
              <a:gd name="T96" fmla="*/ 841 w 915"/>
              <a:gd name="T97" fmla="*/ 447 h 639"/>
              <a:gd name="T98" fmla="*/ 822 w 915"/>
              <a:gd name="T99" fmla="*/ 423 h 639"/>
              <a:gd name="T100" fmla="*/ 863 w 915"/>
              <a:gd name="T101" fmla="*/ 416 h 639"/>
              <a:gd name="T102" fmla="*/ 837 w 915"/>
              <a:gd name="T103" fmla="*/ 361 h 639"/>
              <a:gd name="T104" fmla="*/ 831 w 915"/>
              <a:gd name="T105" fmla="*/ 309 h 639"/>
              <a:gd name="T106" fmla="*/ 872 w 915"/>
              <a:gd name="T107" fmla="*/ 383 h 639"/>
              <a:gd name="T108" fmla="*/ 899 w 915"/>
              <a:gd name="T109" fmla="*/ 371 h 639"/>
              <a:gd name="T110" fmla="*/ 791 w 915"/>
              <a:gd name="T111" fmla="*/ 536 h 639"/>
              <a:gd name="T112" fmla="*/ 807 w 915"/>
              <a:gd name="T113" fmla="*/ 576 h 639"/>
              <a:gd name="T114" fmla="*/ 853 w 915"/>
              <a:gd name="T115" fmla="*/ 528 h 639"/>
              <a:gd name="T116" fmla="*/ 712 w 915"/>
              <a:gd name="T117" fmla="*/ 614 h 639"/>
              <a:gd name="T118" fmla="*/ 710 w 915"/>
              <a:gd name="T119" fmla="*/ 583 h 639"/>
              <a:gd name="T120" fmla="*/ 750 w 915"/>
              <a:gd name="T121" fmla="*/ 598 h 639"/>
              <a:gd name="T122" fmla="*/ 772 w 915"/>
              <a:gd name="T123" fmla="*/ 30 h 639"/>
              <a:gd name="T124" fmla="*/ 715 w 915"/>
              <a:gd name="T125" fmla="*/ 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5" h="639">
                <a:moveTo>
                  <a:pt x="132" y="118"/>
                </a:moveTo>
                <a:cubicBezTo>
                  <a:pt x="116" y="127"/>
                  <a:pt x="104" y="124"/>
                  <a:pt x="102" y="118"/>
                </a:cubicBezTo>
                <a:cubicBezTo>
                  <a:pt x="99" y="112"/>
                  <a:pt x="104" y="97"/>
                  <a:pt x="122" y="87"/>
                </a:cubicBezTo>
                <a:cubicBezTo>
                  <a:pt x="145" y="74"/>
                  <a:pt x="173" y="81"/>
                  <a:pt x="173" y="81"/>
                </a:cubicBezTo>
                <a:cubicBezTo>
                  <a:pt x="173" y="81"/>
                  <a:pt x="153" y="105"/>
                  <a:pt x="132" y="118"/>
                </a:cubicBezTo>
                <a:close/>
                <a:moveTo>
                  <a:pt x="79" y="83"/>
                </a:moveTo>
                <a:cubicBezTo>
                  <a:pt x="75" y="104"/>
                  <a:pt x="85" y="112"/>
                  <a:pt x="91" y="112"/>
                </a:cubicBezTo>
                <a:cubicBezTo>
                  <a:pt x="97" y="111"/>
                  <a:pt x="108" y="100"/>
                  <a:pt x="112" y="80"/>
                </a:cubicBezTo>
                <a:cubicBezTo>
                  <a:pt x="118" y="54"/>
                  <a:pt x="112" y="25"/>
                  <a:pt x="112" y="25"/>
                </a:cubicBezTo>
                <a:cubicBezTo>
                  <a:pt x="112" y="25"/>
                  <a:pt x="83" y="55"/>
                  <a:pt x="79" y="83"/>
                </a:cubicBezTo>
                <a:close/>
                <a:moveTo>
                  <a:pt x="102" y="175"/>
                </a:moveTo>
                <a:cubicBezTo>
                  <a:pt x="88" y="187"/>
                  <a:pt x="75" y="185"/>
                  <a:pt x="72" y="180"/>
                </a:cubicBezTo>
                <a:cubicBezTo>
                  <a:pt x="68" y="175"/>
                  <a:pt x="71" y="159"/>
                  <a:pt x="86" y="147"/>
                </a:cubicBezTo>
                <a:cubicBezTo>
                  <a:pt x="106" y="130"/>
                  <a:pt x="134" y="132"/>
                  <a:pt x="134" y="132"/>
                </a:cubicBezTo>
                <a:cubicBezTo>
                  <a:pt x="134" y="132"/>
                  <a:pt x="120" y="159"/>
                  <a:pt x="102" y="175"/>
                </a:cubicBezTo>
                <a:close/>
                <a:moveTo>
                  <a:pt x="43" y="150"/>
                </a:moveTo>
                <a:cubicBezTo>
                  <a:pt x="44" y="171"/>
                  <a:pt x="55" y="178"/>
                  <a:pt x="60" y="176"/>
                </a:cubicBezTo>
                <a:cubicBezTo>
                  <a:pt x="67" y="174"/>
                  <a:pt x="75" y="161"/>
                  <a:pt x="75" y="142"/>
                </a:cubicBezTo>
                <a:cubicBezTo>
                  <a:pt x="76" y="115"/>
                  <a:pt x="64" y="89"/>
                  <a:pt x="64" y="89"/>
                </a:cubicBezTo>
                <a:cubicBezTo>
                  <a:pt x="64" y="88"/>
                  <a:pt x="42" y="122"/>
                  <a:pt x="43" y="150"/>
                </a:cubicBezTo>
                <a:close/>
                <a:moveTo>
                  <a:pt x="83" y="236"/>
                </a:moveTo>
                <a:cubicBezTo>
                  <a:pt x="71" y="250"/>
                  <a:pt x="59" y="250"/>
                  <a:pt x="55" y="246"/>
                </a:cubicBezTo>
                <a:cubicBezTo>
                  <a:pt x="50" y="242"/>
                  <a:pt x="49" y="226"/>
                  <a:pt x="62" y="211"/>
                </a:cubicBezTo>
                <a:cubicBezTo>
                  <a:pt x="79" y="191"/>
                  <a:pt x="107" y="188"/>
                  <a:pt x="107" y="188"/>
                </a:cubicBezTo>
                <a:cubicBezTo>
                  <a:pt x="106" y="188"/>
                  <a:pt x="97" y="217"/>
                  <a:pt x="83" y="236"/>
                </a:cubicBezTo>
                <a:close/>
                <a:moveTo>
                  <a:pt x="21" y="222"/>
                </a:moveTo>
                <a:cubicBezTo>
                  <a:pt x="25" y="242"/>
                  <a:pt x="37" y="247"/>
                  <a:pt x="42" y="244"/>
                </a:cubicBezTo>
                <a:cubicBezTo>
                  <a:pt x="48" y="241"/>
                  <a:pt x="54" y="227"/>
                  <a:pt x="51" y="208"/>
                </a:cubicBezTo>
                <a:cubicBezTo>
                  <a:pt x="46" y="182"/>
                  <a:pt x="30" y="158"/>
                  <a:pt x="30" y="158"/>
                </a:cubicBezTo>
                <a:cubicBezTo>
                  <a:pt x="29" y="158"/>
                  <a:pt x="15" y="194"/>
                  <a:pt x="21" y="222"/>
                </a:cubicBezTo>
                <a:close/>
                <a:moveTo>
                  <a:pt x="75" y="298"/>
                </a:moveTo>
                <a:cubicBezTo>
                  <a:pt x="66" y="314"/>
                  <a:pt x="54" y="317"/>
                  <a:pt x="49" y="314"/>
                </a:cubicBezTo>
                <a:cubicBezTo>
                  <a:pt x="44" y="310"/>
                  <a:pt x="40" y="294"/>
                  <a:pt x="50" y="278"/>
                </a:cubicBezTo>
                <a:cubicBezTo>
                  <a:pt x="63" y="256"/>
                  <a:pt x="90" y="247"/>
                  <a:pt x="90" y="247"/>
                </a:cubicBezTo>
                <a:cubicBezTo>
                  <a:pt x="90" y="248"/>
                  <a:pt x="86" y="277"/>
                  <a:pt x="75" y="298"/>
                </a:cubicBezTo>
                <a:close/>
                <a:moveTo>
                  <a:pt x="12" y="296"/>
                </a:moveTo>
                <a:cubicBezTo>
                  <a:pt x="19" y="315"/>
                  <a:pt x="32" y="317"/>
                  <a:pt x="37" y="314"/>
                </a:cubicBezTo>
                <a:cubicBezTo>
                  <a:pt x="42" y="310"/>
                  <a:pt x="45" y="295"/>
                  <a:pt x="39" y="277"/>
                </a:cubicBezTo>
                <a:cubicBezTo>
                  <a:pt x="30" y="253"/>
                  <a:pt x="9" y="232"/>
                  <a:pt x="9" y="232"/>
                </a:cubicBezTo>
                <a:cubicBezTo>
                  <a:pt x="9" y="232"/>
                  <a:pt x="1" y="270"/>
                  <a:pt x="12" y="296"/>
                </a:cubicBezTo>
                <a:close/>
                <a:moveTo>
                  <a:pt x="119" y="482"/>
                </a:moveTo>
                <a:cubicBezTo>
                  <a:pt x="120" y="500"/>
                  <a:pt x="111" y="509"/>
                  <a:pt x="105" y="509"/>
                </a:cubicBezTo>
                <a:cubicBezTo>
                  <a:pt x="99" y="508"/>
                  <a:pt x="87" y="496"/>
                  <a:pt x="87" y="477"/>
                </a:cubicBezTo>
                <a:cubicBezTo>
                  <a:pt x="87" y="450"/>
                  <a:pt x="106" y="429"/>
                  <a:pt x="106" y="429"/>
                </a:cubicBezTo>
                <a:cubicBezTo>
                  <a:pt x="105" y="430"/>
                  <a:pt x="118" y="457"/>
                  <a:pt x="119" y="482"/>
                </a:cubicBezTo>
                <a:close/>
                <a:moveTo>
                  <a:pt x="64" y="513"/>
                </a:moveTo>
                <a:cubicBezTo>
                  <a:pt x="81" y="526"/>
                  <a:pt x="93" y="521"/>
                  <a:pt x="95" y="515"/>
                </a:cubicBezTo>
                <a:cubicBezTo>
                  <a:pt x="97" y="509"/>
                  <a:pt x="92" y="494"/>
                  <a:pt x="77" y="482"/>
                </a:cubicBezTo>
                <a:cubicBezTo>
                  <a:pt x="56" y="465"/>
                  <a:pt x="28" y="458"/>
                  <a:pt x="28" y="458"/>
                </a:cubicBezTo>
                <a:cubicBezTo>
                  <a:pt x="28" y="458"/>
                  <a:pt x="41" y="495"/>
                  <a:pt x="64" y="513"/>
                </a:cubicBezTo>
                <a:close/>
                <a:moveTo>
                  <a:pt x="93" y="423"/>
                </a:moveTo>
                <a:cubicBezTo>
                  <a:pt x="90" y="441"/>
                  <a:pt x="80" y="448"/>
                  <a:pt x="75" y="447"/>
                </a:cubicBezTo>
                <a:cubicBezTo>
                  <a:pt x="68" y="445"/>
                  <a:pt x="59" y="432"/>
                  <a:pt x="63" y="413"/>
                </a:cubicBezTo>
                <a:cubicBezTo>
                  <a:pt x="67" y="387"/>
                  <a:pt x="89" y="370"/>
                  <a:pt x="89" y="370"/>
                </a:cubicBezTo>
                <a:cubicBezTo>
                  <a:pt x="89" y="370"/>
                  <a:pt x="96" y="399"/>
                  <a:pt x="93" y="423"/>
                </a:cubicBezTo>
                <a:close/>
                <a:moveTo>
                  <a:pt x="33" y="443"/>
                </a:moveTo>
                <a:cubicBezTo>
                  <a:pt x="47" y="459"/>
                  <a:pt x="60" y="456"/>
                  <a:pt x="63" y="451"/>
                </a:cubicBezTo>
                <a:cubicBezTo>
                  <a:pt x="66" y="445"/>
                  <a:pt x="64" y="430"/>
                  <a:pt x="52" y="416"/>
                </a:cubicBezTo>
                <a:cubicBezTo>
                  <a:pt x="35" y="396"/>
                  <a:pt x="8" y="384"/>
                  <a:pt x="8" y="384"/>
                </a:cubicBezTo>
                <a:cubicBezTo>
                  <a:pt x="8" y="384"/>
                  <a:pt x="14" y="423"/>
                  <a:pt x="33" y="443"/>
                </a:cubicBezTo>
                <a:close/>
                <a:moveTo>
                  <a:pt x="78" y="361"/>
                </a:moveTo>
                <a:cubicBezTo>
                  <a:pt x="73" y="379"/>
                  <a:pt x="61" y="384"/>
                  <a:pt x="56" y="381"/>
                </a:cubicBezTo>
                <a:cubicBezTo>
                  <a:pt x="50" y="378"/>
                  <a:pt x="44" y="364"/>
                  <a:pt x="50" y="346"/>
                </a:cubicBezTo>
                <a:cubicBezTo>
                  <a:pt x="59" y="321"/>
                  <a:pt x="84" y="308"/>
                  <a:pt x="84" y="309"/>
                </a:cubicBezTo>
                <a:cubicBezTo>
                  <a:pt x="84" y="309"/>
                  <a:pt x="86" y="339"/>
                  <a:pt x="78" y="361"/>
                </a:cubicBezTo>
                <a:close/>
                <a:moveTo>
                  <a:pt x="16" y="371"/>
                </a:moveTo>
                <a:cubicBezTo>
                  <a:pt x="27" y="388"/>
                  <a:pt x="40" y="388"/>
                  <a:pt x="44" y="383"/>
                </a:cubicBezTo>
                <a:cubicBezTo>
                  <a:pt x="48" y="378"/>
                  <a:pt x="49" y="364"/>
                  <a:pt x="39" y="347"/>
                </a:cubicBezTo>
                <a:cubicBezTo>
                  <a:pt x="26" y="325"/>
                  <a:pt x="2" y="308"/>
                  <a:pt x="2" y="308"/>
                </a:cubicBezTo>
                <a:cubicBezTo>
                  <a:pt x="1" y="308"/>
                  <a:pt x="0" y="347"/>
                  <a:pt x="16" y="371"/>
                </a:cubicBezTo>
                <a:close/>
                <a:moveTo>
                  <a:pt x="156" y="536"/>
                </a:moveTo>
                <a:cubicBezTo>
                  <a:pt x="161" y="554"/>
                  <a:pt x="154" y="564"/>
                  <a:pt x="148" y="565"/>
                </a:cubicBezTo>
                <a:cubicBezTo>
                  <a:pt x="142" y="565"/>
                  <a:pt x="128" y="556"/>
                  <a:pt x="124" y="536"/>
                </a:cubicBezTo>
                <a:cubicBezTo>
                  <a:pt x="118" y="510"/>
                  <a:pt x="133" y="486"/>
                  <a:pt x="133" y="486"/>
                </a:cubicBezTo>
                <a:cubicBezTo>
                  <a:pt x="132" y="486"/>
                  <a:pt x="150" y="511"/>
                  <a:pt x="156" y="536"/>
                </a:cubicBezTo>
                <a:close/>
                <a:moveTo>
                  <a:pt x="108" y="576"/>
                </a:moveTo>
                <a:cubicBezTo>
                  <a:pt x="127" y="586"/>
                  <a:pt x="138" y="579"/>
                  <a:pt x="139" y="573"/>
                </a:cubicBezTo>
                <a:cubicBezTo>
                  <a:pt x="140" y="567"/>
                  <a:pt x="132" y="553"/>
                  <a:pt x="115" y="543"/>
                </a:cubicBezTo>
                <a:cubicBezTo>
                  <a:pt x="91" y="530"/>
                  <a:pt x="62" y="528"/>
                  <a:pt x="62" y="528"/>
                </a:cubicBezTo>
                <a:cubicBezTo>
                  <a:pt x="61" y="528"/>
                  <a:pt x="81" y="563"/>
                  <a:pt x="108" y="576"/>
                </a:cubicBezTo>
                <a:close/>
                <a:moveTo>
                  <a:pt x="205" y="583"/>
                </a:moveTo>
                <a:cubicBezTo>
                  <a:pt x="213" y="600"/>
                  <a:pt x="209" y="612"/>
                  <a:pt x="203" y="614"/>
                </a:cubicBezTo>
                <a:cubicBezTo>
                  <a:pt x="197" y="615"/>
                  <a:pt x="181" y="608"/>
                  <a:pt x="172" y="589"/>
                </a:cubicBezTo>
                <a:cubicBezTo>
                  <a:pt x="161" y="564"/>
                  <a:pt x="171" y="537"/>
                  <a:pt x="171" y="537"/>
                </a:cubicBezTo>
                <a:cubicBezTo>
                  <a:pt x="170" y="538"/>
                  <a:pt x="193" y="560"/>
                  <a:pt x="205" y="583"/>
                </a:cubicBezTo>
                <a:close/>
                <a:moveTo>
                  <a:pt x="165" y="632"/>
                </a:moveTo>
                <a:cubicBezTo>
                  <a:pt x="187" y="639"/>
                  <a:pt x="196" y="630"/>
                  <a:pt x="196" y="624"/>
                </a:cubicBezTo>
                <a:cubicBezTo>
                  <a:pt x="195" y="617"/>
                  <a:pt x="184" y="604"/>
                  <a:pt x="165" y="598"/>
                </a:cubicBezTo>
                <a:cubicBezTo>
                  <a:pt x="138" y="589"/>
                  <a:pt x="109" y="592"/>
                  <a:pt x="109" y="592"/>
                </a:cubicBezTo>
                <a:cubicBezTo>
                  <a:pt x="108" y="592"/>
                  <a:pt x="135" y="624"/>
                  <a:pt x="165" y="632"/>
                </a:cubicBezTo>
                <a:close/>
                <a:moveTo>
                  <a:pt x="143" y="30"/>
                </a:moveTo>
                <a:cubicBezTo>
                  <a:pt x="127" y="46"/>
                  <a:pt x="128" y="61"/>
                  <a:pt x="132" y="65"/>
                </a:cubicBezTo>
                <a:cubicBezTo>
                  <a:pt x="137" y="68"/>
                  <a:pt x="151" y="66"/>
                  <a:pt x="165" y="51"/>
                </a:cubicBezTo>
                <a:cubicBezTo>
                  <a:pt x="184" y="31"/>
                  <a:pt x="200" y="1"/>
                  <a:pt x="200" y="1"/>
                </a:cubicBezTo>
                <a:cubicBezTo>
                  <a:pt x="201" y="0"/>
                  <a:pt x="165" y="8"/>
                  <a:pt x="143" y="30"/>
                </a:cubicBezTo>
                <a:close/>
                <a:moveTo>
                  <a:pt x="783" y="118"/>
                </a:moveTo>
                <a:cubicBezTo>
                  <a:pt x="799" y="127"/>
                  <a:pt x="811" y="124"/>
                  <a:pt x="813" y="118"/>
                </a:cubicBezTo>
                <a:cubicBezTo>
                  <a:pt x="816" y="112"/>
                  <a:pt x="811" y="97"/>
                  <a:pt x="794" y="87"/>
                </a:cubicBezTo>
                <a:cubicBezTo>
                  <a:pt x="770" y="74"/>
                  <a:pt x="742" y="81"/>
                  <a:pt x="742" y="81"/>
                </a:cubicBezTo>
                <a:cubicBezTo>
                  <a:pt x="743" y="81"/>
                  <a:pt x="762" y="105"/>
                  <a:pt x="783" y="118"/>
                </a:cubicBezTo>
                <a:close/>
                <a:moveTo>
                  <a:pt x="836" y="83"/>
                </a:moveTo>
                <a:cubicBezTo>
                  <a:pt x="840" y="104"/>
                  <a:pt x="830" y="112"/>
                  <a:pt x="824" y="112"/>
                </a:cubicBezTo>
                <a:cubicBezTo>
                  <a:pt x="818" y="111"/>
                  <a:pt x="807" y="100"/>
                  <a:pt x="803" y="80"/>
                </a:cubicBezTo>
                <a:cubicBezTo>
                  <a:pt x="797" y="54"/>
                  <a:pt x="803" y="25"/>
                  <a:pt x="803" y="25"/>
                </a:cubicBezTo>
                <a:cubicBezTo>
                  <a:pt x="803" y="25"/>
                  <a:pt x="832" y="55"/>
                  <a:pt x="836" y="83"/>
                </a:cubicBezTo>
                <a:close/>
                <a:moveTo>
                  <a:pt x="814" y="175"/>
                </a:moveTo>
                <a:cubicBezTo>
                  <a:pt x="827" y="187"/>
                  <a:pt x="840" y="185"/>
                  <a:pt x="843" y="180"/>
                </a:cubicBezTo>
                <a:cubicBezTo>
                  <a:pt x="847" y="175"/>
                  <a:pt x="844" y="159"/>
                  <a:pt x="829" y="147"/>
                </a:cubicBezTo>
                <a:cubicBezTo>
                  <a:pt x="809" y="130"/>
                  <a:pt x="781" y="132"/>
                  <a:pt x="781" y="132"/>
                </a:cubicBezTo>
                <a:cubicBezTo>
                  <a:pt x="781" y="132"/>
                  <a:pt x="795" y="159"/>
                  <a:pt x="814" y="175"/>
                </a:cubicBezTo>
                <a:close/>
                <a:moveTo>
                  <a:pt x="872" y="150"/>
                </a:moveTo>
                <a:cubicBezTo>
                  <a:pt x="872" y="171"/>
                  <a:pt x="860" y="178"/>
                  <a:pt x="855" y="176"/>
                </a:cubicBezTo>
                <a:cubicBezTo>
                  <a:pt x="848" y="174"/>
                  <a:pt x="840" y="161"/>
                  <a:pt x="840" y="142"/>
                </a:cubicBezTo>
                <a:cubicBezTo>
                  <a:pt x="839" y="115"/>
                  <a:pt x="851" y="89"/>
                  <a:pt x="851" y="89"/>
                </a:cubicBezTo>
                <a:cubicBezTo>
                  <a:pt x="851" y="88"/>
                  <a:pt x="873" y="122"/>
                  <a:pt x="872" y="150"/>
                </a:cubicBezTo>
                <a:close/>
                <a:moveTo>
                  <a:pt x="833" y="236"/>
                </a:moveTo>
                <a:cubicBezTo>
                  <a:pt x="844" y="250"/>
                  <a:pt x="856" y="250"/>
                  <a:pt x="860" y="246"/>
                </a:cubicBezTo>
                <a:cubicBezTo>
                  <a:pt x="865" y="242"/>
                  <a:pt x="866" y="226"/>
                  <a:pt x="853" y="211"/>
                </a:cubicBezTo>
                <a:cubicBezTo>
                  <a:pt x="836" y="191"/>
                  <a:pt x="808" y="188"/>
                  <a:pt x="808" y="188"/>
                </a:cubicBezTo>
                <a:cubicBezTo>
                  <a:pt x="809" y="188"/>
                  <a:pt x="818" y="217"/>
                  <a:pt x="833" y="236"/>
                </a:cubicBezTo>
                <a:close/>
                <a:moveTo>
                  <a:pt x="894" y="222"/>
                </a:moveTo>
                <a:cubicBezTo>
                  <a:pt x="890" y="242"/>
                  <a:pt x="878" y="247"/>
                  <a:pt x="873" y="244"/>
                </a:cubicBezTo>
                <a:cubicBezTo>
                  <a:pt x="867" y="241"/>
                  <a:pt x="861" y="227"/>
                  <a:pt x="864" y="208"/>
                </a:cubicBezTo>
                <a:cubicBezTo>
                  <a:pt x="869" y="182"/>
                  <a:pt x="885" y="158"/>
                  <a:pt x="886" y="158"/>
                </a:cubicBezTo>
                <a:cubicBezTo>
                  <a:pt x="886" y="158"/>
                  <a:pt x="900" y="194"/>
                  <a:pt x="894" y="222"/>
                </a:cubicBezTo>
                <a:close/>
                <a:moveTo>
                  <a:pt x="840" y="298"/>
                </a:moveTo>
                <a:cubicBezTo>
                  <a:pt x="849" y="314"/>
                  <a:pt x="861" y="317"/>
                  <a:pt x="866" y="314"/>
                </a:cubicBezTo>
                <a:cubicBezTo>
                  <a:pt x="871" y="310"/>
                  <a:pt x="875" y="294"/>
                  <a:pt x="865" y="278"/>
                </a:cubicBezTo>
                <a:cubicBezTo>
                  <a:pt x="852" y="256"/>
                  <a:pt x="825" y="247"/>
                  <a:pt x="825" y="247"/>
                </a:cubicBezTo>
                <a:cubicBezTo>
                  <a:pt x="825" y="248"/>
                  <a:pt x="829" y="277"/>
                  <a:pt x="840" y="298"/>
                </a:cubicBezTo>
                <a:close/>
                <a:moveTo>
                  <a:pt x="904" y="296"/>
                </a:moveTo>
                <a:cubicBezTo>
                  <a:pt x="896" y="315"/>
                  <a:pt x="883" y="317"/>
                  <a:pt x="878" y="314"/>
                </a:cubicBezTo>
                <a:cubicBezTo>
                  <a:pt x="873" y="310"/>
                  <a:pt x="870" y="295"/>
                  <a:pt x="876" y="277"/>
                </a:cubicBezTo>
                <a:cubicBezTo>
                  <a:pt x="885" y="253"/>
                  <a:pt x="906" y="232"/>
                  <a:pt x="906" y="232"/>
                </a:cubicBezTo>
                <a:cubicBezTo>
                  <a:pt x="907" y="232"/>
                  <a:pt x="914" y="270"/>
                  <a:pt x="904" y="296"/>
                </a:cubicBezTo>
                <a:close/>
                <a:moveTo>
                  <a:pt x="796" y="482"/>
                </a:moveTo>
                <a:cubicBezTo>
                  <a:pt x="795" y="500"/>
                  <a:pt x="804" y="509"/>
                  <a:pt x="810" y="509"/>
                </a:cubicBezTo>
                <a:cubicBezTo>
                  <a:pt x="816" y="508"/>
                  <a:pt x="828" y="496"/>
                  <a:pt x="828" y="477"/>
                </a:cubicBezTo>
                <a:cubicBezTo>
                  <a:pt x="828" y="450"/>
                  <a:pt x="810" y="429"/>
                  <a:pt x="810" y="429"/>
                </a:cubicBezTo>
                <a:cubicBezTo>
                  <a:pt x="810" y="430"/>
                  <a:pt x="798" y="457"/>
                  <a:pt x="796" y="482"/>
                </a:cubicBezTo>
                <a:close/>
                <a:moveTo>
                  <a:pt x="851" y="513"/>
                </a:moveTo>
                <a:cubicBezTo>
                  <a:pt x="834" y="526"/>
                  <a:pt x="822" y="521"/>
                  <a:pt x="820" y="515"/>
                </a:cubicBezTo>
                <a:cubicBezTo>
                  <a:pt x="818" y="509"/>
                  <a:pt x="823" y="494"/>
                  <a:pt x="838" y="482"/>
                </a:cubicBezTo>
                <a:cubicBezTo>
                  <a:pt x="859" y="465"/>
                  <a:pt x="887" y="458"/>
                  <a:pt x="887" y="458"/>
                </a:cubicBezTo>
                <a:cubicBezTo>
                  <a:pt x="887" y="458"/>
                  <a:pt x="874" y="495"/>
                  <a:pt x="851" y="513"/>
                </a:cubicBezTo>
                <a:close/>
                <a:moveTo>
                  <a:pt x="822" y="423"/>
                </a:moveTo>
                <a:cubicBezTo>
                  <a:pt x="825" y="441"/>
                  <a:pt x="835" y="448"/>
                  <a:pt x="841" y="447"/>
                </a:cubicBezTo>
                <a:cubicBezTo>
                  <a:pt x="847" y="445"/>
                  <a:pt x="856" y="432"/>
                  <a:pt x="852" y="413"/>
                </a:cubicBezTo>
                <a:cubicBezTo>
                  <a:pt x="848" y="387"/>
                  <a:pt x="826" y="370"/>
                  <a:pt x="826" y="370"/>
                </a:cubicBezTo>
                <a:cubicBezTo>
                  <a:pt x="826" y="370"/>
                  <a:pt x="819" y="399"/>
                  <a:pt x="822" y="423"/>
                </a:cubicBezTo>
                <a:close/>
                <a:moveTo>
                  <a:pt x="882" y="443"/>
                </a:moveTo>
                <a:cubicBezTo>
                  <a:pt x="868" y="459"/>
                  <a:pt x="855" y="456"/>
                  <a:pt x="852" y="451"/>
                </a:cubicBezTo>
                <a:cubicBezTo>
                  <a:pt x="849" y="445"/>
                  <a:pt x="851" y="430"/>
                  <a:pt x="863" y="416"/>
                </a:cubicBezTo>
                <a:cubicBezTo>
                  <a:pt x="880" y="396"/>
                  <a:pt x="907" y="384"/>
                  <a:pt x="907" y="384"/>
                </a:cubicBezTo>
                <a:cubicBezTo>
                  <a:pt x="907" y="384"/>
                  <a:pt x="901" y="423"/>
                  <a:pt x="882" y="443"/>
                </a:cubicBezTo>
                <a:close/>
                <a:moveTo>
                  <a:pt x="837" y="361"/>
                </a:moveTo>
                <a:cubicBezTo>
                  <a:pt x="843" y="379"/>
                  <a:pt x="854" y="384"/>
                  <a:pt x="859" y="381"/>
                </a:cubicBezTo>
                <a:cubicBezTo>
                  <a:pt x="865" y="378"/>
                  <a:pt x="871" y="364"/>
                  <a:pt x="865" y="346"/>
                </a:cubicBezTo>
                <a:cubicBezTo>
                  <a:pt x="856" y="321"/>
                  <a:pt x="831" y="308"/>
                  <a:pt x="831" y="309"/>
                </a:cubicBezTo>
                <a:cubicBezTo>
                  <a:pt x="831" y="309"/>
                  <a:pt x="829" y="339"/>
                  <a:pt x="837" y="361"/>
                </a:cubicBezTo>
                <a:close/>
                <a:moveTo>
                  <a:pt x="899" y="371"/>
                </a:moveTo>
                <a:cubicBezTo>
                  <a:pt x="888" y="388"/>
                  <a:pt x="875" y="388"/>
                  <a:pt x="872" y="383"/>
                </a:cubicBezTo>
                <a:cubicBezTo>
                  <a:pt x="867" y="378"/>
                  <a:pt x="866" y="364"/>
                  <a:pt x="876" y="347"/>
                </a:cubicBezTo>
                <a:cubicBezTo>
                  <a:pt x="889" y="325"/>
                  <a:pt x="913" y="308"/>
                  <a:pt x="913" y="308"/>
                </a:cubicBezTo>
                <a:cubicBezTo>
                  <a:pt x="914" y="308"/>
                  <a:pt x="915" y="347"/>
                  <a:pt x="899" y="371"/>
                </a:cubicBezTo>
                <a:close/>
                <a:moveTo>
                  <a:pt x="759" y="536"/>
                </a:moveTo>
                <a:cubicBezTo>
                  <a:pt x="754" y="554"/>
                  <a:pt x="761" y="564"/>
                  <a:pt x="767" y="565"/>
                </a:cubicBezTo>
                <a:cubicBezTo>
                  <a:pt x="773" y="565"/>
                  <a:pt x="787" y="556"/>
                  <a:pt x="791" y="536"/>
                </a:cubicBezTo>
                <a:cubicBezTo>
                  <a:pt x="797" y="510"/>
                  <a:pt x="782" y="486"/>
                  <a:pt x="783" y="486"/>
                </a:cubicBezTo>
                <a:cubicBezTo>
                  <a:pt x="783" y="486"/>
                  <a:pt x="765" y="511"/>
                  <a:pt x="759" y="536"/>
                </a:cubicBezTo>
                <a:close/>
                <a:moveTo>
                  <a:pt x="807" y="576"/>
                </a:moveTo>
                <a:cubicBezTo>
                  <a:pt x="788" y="586"/>
                  <a:pt x="777" y="579"/>
                  <a:pt x="776" y="573"/>
                </a:cubicBezTo>
                <a:cubicBezTo>
                  <a:pt x="775" y="567"/>
                  <a:pt x="783" y="553"/>
                  <a:pt x="800" y="543"/>
                </a:cubicBezTo>
                <a:cubicBezTo>
                  <a:pt x="824" y="530"/>
                  <a:pt x="853" y="528"/>
                  <a:pt x="853" y="528"/>
                </a:cubicBezTo>
                <a:cubicBezTo>
                  <a:pt x="854" y="528"/>
                  <a:pt x="834" y="563"/>
                  <a:pt x="807" y="576"/>
                </a:cubicBezTo>
                <a:close/>
                <a:moveTo>
                  <a:pt x="710" y="583"/>
                </a:moveTo>
                <a:cubicBezTo>
                  <a:pt x="702" y="600"/>
                  <a:pt x="706" y="612"/>
                  <a:pt x="712" y="614"/>
                </a:cubicBezTo>
                <a:cubicBezTo>
                  <a:pt x="718" y="615"/>
                  <a:pt x="734" y="608"/>
                  <a:pt x="743" y="589"/>
                </a:cubicBezTo>
                <a:cubicBezTo>
                  <a:pt x="754" y="564"/>
                  <a:pt x="744" y="537"/>
                  <a:pt x="745" y="537"/>
                </a:cubicBezTo>
                <a:cubicBezTo>
                  <a:pt x="745" y="538"/>
                  <a:pt x="722" y="560"/>
                  <a:pt x="710" y="583"/>
                </a:cubicBezTo>
                <a:close/>
                <a:moveTo>
                  <a:pt x="750" y="632"/>
                </a:moveTo>
                <a:cubicBezTo>
                  <a:pt x="729" y="639"/>
                  <a:pt x="719" y="630"/>
                  <a:pt x="719" y="624"/>
                </a:cubicBezTo>
                <a:cubicBezTo>
                  <a:pt x="720" y="617"/>
                  <a:pt x="731" y="604"/>
                  <a:pt x="750" y="598"/>
                </a:cubicBezTo>
                <a:cubicBezTo>
                  <a:pt x="777" y="589"/>
                  <a:pt x="806" y="592"/>
                  <a:pt x="806" y="592"/>
                </a:cubicBezTo>
                <a:cubicBezTo>
                  <a:pt x="807" y="592"/>
                  <a:pt x="780" y="624"/>
                  <a:pt x="750" y="632"/>
                </a:cubicBezTo>
                <a:close/>
                <a:moveTo>
                  <a:pt x="772" y="30"/>
                </a:moveTo>
                <a:cubicBezTo>
                  <a:pt x="788" y="46"/>
                  <a:pt x="787" y="61"/>
                  <a:pt x="783" y="65"/>
                </a:cubicBezTo>
                <a:cubicBezTo>
                  <a:pt x="778" y="68"/>
                  <a:pt x="764" y="66"/>
                  <a:pt x="750" y="51"/>
                </a:cubicBezTo>
                <a:cubicBezTo>
                  <a:pt x="731" y="31"/>
                  <a:pt x="715" y="1"/>
                  <a:pt x="715" y="1"/>
                </a:cubicBezTo>
                <a:cubicBezTo>
                  <a:pt x="714" y="0"/>
                  <a:pt x="750" y="8"/>
                  <a:pt x="772" y="30"/>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7" name="Freeform 43"/>
          <p:cNvSpPr>
            <a:spLocks noEditPoints="1"/>
          </p:cNvSpPr>
          <p:nvPr/>
        </p:nvSpPr>
        <p:spPr bwMode="auto">
          <a:xfrm>
            <a:off x="9334754" y="2505858"/>
            <a:ext cx="298450" cy="298450"/>
          </a:xfrm>
          <a:custGeom>
            <a:avLst/>
            <a:gdLst>
              <a:gd name="T0" fmla="*/ 468 w 487"/>
              <a:gd name="T1" fmla="*/ 389 h 486"/>
              <a:gd name="T2" fmla="*/ 311 w 487"/>
              <a:gd name="T3" fmla="*/ 233 h 486"/>
              <a:gd name="T4" fmla="*/ 327 w 487"/>
              <a:gd name="T5" fmla="*/ 164 h 486"/>
              <a:gd name="T6" fmla="*/ 163 w 487"/>
              <a:gd name="T7" fmla="*/ 0 h 486"/>
              <a:gd name="T8" fmla="*/ 120 w 487"/>
              <a:gd name="T9" fmla="*/ 6 h 486"/>
              <a:gd name="T10" fmla="*/ 189 w 487"/>
              <a:gd name="T11" fmla="*/ 76 h 486"/>
              <a:gd name="T12" fmla="*/ 185 w 487"/>
              <a:gd name="T13" fmla="*/ 185 h 486"/>
              <a:gd name="T14" fmla="*/ 76 w 487"/>
              <a:gd name="T15" fmla="*/ 189 h 486"/>
              <a:gd name="T16" fmla="*/ 6 w 487"/>
              <a:gd name="T17" fmla="*/ 120 h 486"/>
              <a:gd name="T18" fmla="*/ 0 w 487"/>
              <a:gd name="T19" fmla="*/ 164 h 486"/>
              <a:gd name="T20" fmla="*/ 163 w 487"/>
              <a:gd name="T21" fmla="*/ 327 h 486"/>
              <a:gd name="T22" fmla="*/ 233 w 487"/>
              <a:gd name="T23" fmla="*/ 311 h 486"/>
              <a:gd name="T24" fmla="*/ 390 w 487"/>
              <a:gd name="T25" fmla="*/ 466 h 486"/>
              <a:gd name="T26" fmla="*/ 464 w 487"/>
              <a:gd name="T27" fmla="*/ 463 h 486"/>
              <a:gd name="T28" fmla="*/ 468 w 487"/>
              <a:gd name="T29" fmla="*/ 389 h 486"/>
              <a:gd name="T30" fmla="*/ 426 w 487"/>
              <a:gd name="T31" fmla="*/ 452 h 486"/>
              <a:gd name="T32" fmla="*/ 426 w 487"/>
              <a:gd name="T33" fmla="*/ 452 h 486"/>
              <a:gd name="T34" fmla="*/ 398 w 487"/>
              <a:gd name="T35" fmla="*/ 424 h 486"/>
              <a:gd name="T36" fmla="*/ 426 w 487"/>
              <a:gd name="T37" fmla="*/ 397 h 486"/>
              <a:gd name="T38" fmla="*/ 453 w 487"/>
              <a:gd name="T39" fmla="*/ 424 h 486"/>
              <a:gd name="T40" fmla="*/ 426 w 487"/>
              <a:gd name="T41" fmla="*/ 45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7" h="486">
                <a:moveTo>
                  <a:pt x="468" y="389"/>
                </a:moveTo>
                <a:lnTo>
                  <a:pt x="311" y="233"/>
                </a:lnTo>
                <a:cubicBezTo>
                  <a:pt x="321" y="212"/>
                  <a:pt x="327" y="189"/>
                  <a:pt x="327" y="164"/>
                </a:cubicBezTo>
                <a:cubicBezTo>
                  <a:pt x="327" y="73"/>
                  <a:pt x="254" y="0"/>
                  <a:pt x="163" y="0"/>
                </a:cubicBezTo>
                <a:cubicBezTo>
                  <a:pt x="148" y="0"/>
                  <a:pt x="134" y="3"/>
                  <a:pt x="120" y="6"/>
                </a:cubicBezTo>
                <a:lnTo>
                  <a:pt x="189" y="76"/>
                </a:lnTo>
                <a:cubicBezTo>
                  <a:pt x="218" y="105"/>
                  <a:pt x="216" y="154"/>
                  <a:pt x="185" y="185"/>
                </a:cubicBezTo>
                <a:cubicBezTo>
                  <a:pt x="153" y="216"/>
                  <a:pt x="105" y="218"/>
                  <a:pt x="76" y="189"/>
                </a:cubicBezTo>
                <a:lnTo>
                  <a:pt x="6" y="120"/>
                </a:lnTo>
                <a:cubicBezTo>
                  <a:pt x="3" y="134"/>
                  <a:pt x="0" y="148"/>
                  <a:pt x="0" y="164"/>
                </a:cubicBezTo>
                <a:cubicBezTo>
                  <a:pt x="0" y="254"/>
                  <a:pt x="73" y="327"/>
                  <a:pt x="163" y="327"/>
                </a:cubicBezTo>
                <a:cubicBezTo>
                  <a:pt x="188" y="327"/>
                  <a:pt x="212" y="321"/>
                  <a:pt x="233" y="311"/>
                </a:cubicBezTo>
                <a:lnTo>
                  <a:pt x="390" y="466"/>
                </a:lnTo>
                <a:cubicBezTo>
                  <a:pt x="410" y="486"/>
                  <a:pt x="443" y="485"/>
                  <a:pt x="464" y="463"/>
                </a:cubicBezTo>
                <a:cubicBezTo>
                  <a:pt x="486" y="442"/>
                  <a:pt x="487" y="408"/>
                  <a:pt x="468" y="389"/>
                </a:cubicBezTo>
                <a:close/>
                <a:moveTo>
                  <a:pt x="426" y="452"/>
                </a:moveTo>
                <a:lnTo>
                  <a:pt x="426" y="452"/>
                </a:lnTo>
                <a:cubicBezTo>
                  <a:pt x="410" y="452"/>
                  <a:pt x="398" y="440"/>
                  <a:pt x="398" y="424"/>
                </a:cubicBezTo>
                <a:cubicBezTo>
                  <a:pt x="398" y="409"/>
                  <a:pt x="410" y="397"/>
                  <a:pt x="426" y="397"/>
                </a:cubicBezTo>
                <a:cubicBezTo>
                  <a:pt x="441" y="397"/>
                  <a:pt x="453" y="409"/>
                  <a:pt x="453" y="424"/>
                </a:cubicBezTo>
                <a:cubicBezTo>
                  <a:pt x="453" y="440"/>
                  <a:pt x="441" y="452"/>
                  <a:pt x="426" y="452"/>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8" name="Freeform 44"/>
          <p:cNvSpPr/>
          <p:nvPr/>
        </p:nvSpPr>
        <p:spPr bwMode="auto">
          <a:xfrm>
            <a:off x="9195054" y="2366158"/>
            <a:ext cx="477838" cy="479425"/>
          </a:xfrm>
          <a:custGeom>
            <a:avLst/>
            <a:gdLst>
              <a:gd name="T0" fmla="*/ 680 w 782"/>
              <a:gd name="T1" fmla="*/ 319 h 782"/>
              <a:gd name="T2" fmla="*/ 637 w 782"/>
              <a:gd name="T3" fmla="*/ 270 h 782"/>
              <a:gd name="T4" fmla="*/ 656 w 782"/>
              <a:gd name="T5" fmla="*/ 232 h 782"/>
              <a:gd name="T6" fmla="*/ 685 w 782"/>
              <a:gd name="T7" fmla="*/ 132 h 782"/>
              <a:gd name="T8" fmla="*/ 571 w 782"/>
              <a:gd name="T9" fmla="*/ 110 h 782"/>
              <a:gd name="T10" fmla="*/ 494 w 782"/>
              <a:gd name="T11" fmla="*/ 142 h 782"/>
              <a:gd name="T12" fmla="*/ 465 w 782"/>
              <a:gd name="T13" fmla="*/ 92 h 782"/>
              <a:gd name="T14" fmla="*/ 415 w 782"/>
              <a:gd name="T15" fmla="*/ 1 h 782"/>
              <a:gd name="T16" fmla="*/ 319 w 782"/>
              <a:gd name="T17" fmla="*/ 65 h 782"/>
              <a:gd name="T18" fmla="*/ 319 w 782"/>
              <a:gd name="T19" fmla="*/ 103 h 782"/>
              <a:gd name="T20" fmla="*/ 318 w 782"/>
              <a:gd name="T21" fmla="*/ 107 h 782"/>
              <a:gd name="T22" fmla="*/ 316 w 782"/>
              <a:gd name="T23" fmla="*/ 115 h 782"/>
              <a:gd name="T24" fmla="*/ 314 w 782"/>
              <a:gd name="T25" fmla="*/ 120 h 782"/>
              <a:gd name="T26" fmla="*/ 240 w 782"/>
              <a:gd name="T27" fmla="*/ 135 h 782"/>
              <a:gd name="T28" fmla="*/ 202 w 782"/>
              <a:gd name="T29" fmla="*/ 98 h 782"/>
              <a:gd name="T30" fmla="*/ 98 w 782"/>
              <a:gd name="T31" fmla="*/ 201 h 782"/>
              <a:gd name="T32" fmla="*/ 137 w 782"/>
              <a:gd name="T33" fmla="*/ 240 h 782"/>
              <a:gd name="T34" fmla="*/ 141 w 782"/>
              <a:gd name="T35" fmla="*/ 246 h 782"/>
              <a:gd name="T36" fmla="*/ 144 w 782"/>
              <a:gd name="T37" fmla="*/ 253 h 782"/>
              <a:gd name="T38" fmla="*/ 145 w 782"/>
              <a:gd name="T39" fmla="*/ 258 h 782"/>
              <a:gd name="T40" fmla="*/ 132 w 782"/>
              <a:gd name="T41" fmla="*/ 303 h 782"/>
              <a:gd name="T42" fmla="*/ 66 w 782"/>
              <a:gd name="T43" fmla="*/ 317 h 782"/>
              <a:gd name="T44" fmla="*/ 0 w 782"/>
              <a:gd name="T45" fmla="*/ 413 h 782"/>
              <a:gd name="T46" fmla="*/ 102 w 782"/>
              <a:gd name="T47" fmla="*/ 464 h 782"/>
              <a:gd name="T48" fmla="*/ 111 w 782"/>
              <a:gd name="T49" fmla="*/ 466 h 782"/>
              <a:gd name="T50" fmla="*/ 135 w 782"/>
              <a:gd name="T51" fmla="*/ 543 h 782"/>
              <a:gd name="T52" fmla="*/ 109 w 782"/>
              <a:gd name="T53" fmla="*/ 569 h 782"/>
              <a:gd name="T54" fmla="*/ 130 w 782"/>
              <a:gd name="T55" fmla="*/ 683 h 782"/>
              <a:gd name="T56" fmla="*/ 238 w 782"/>
              <a:gd name="T57" fmla="*/ 647 h 782"/>
              <a:gd name="T58" fmla="*/ 242 w 782"/>
              <a:gd name="T59" fmla="*/ 644 h 782"/>
              <a:gd name="T60" fmla="*/ 249 w 782"/>
              <a:gd name="T61" fmla="*/ 641 h 782"/>
              <a:gd name="T62" fmla="*/ 254 w 782"/>
              <a:gd name="T63" fmla="*/ 639 h 782"/>
              <a:gd name="T64" fmla="*/ 258 w 782"/>
              <a:gd name="T65" fmla="*/ 637 h 782"/>
              <a:gd name="T66" fmla="*/ 266 w 782"/>
              <a:gd name="T67" fmla="*/ 636 h 782"/>
              <a:gd name="T68" fmla="*/ 317 w 782"/>
              <a:gd name="T69" fmla="*/ 691 h 782"/>
              <a:gd name="T70" fmla="*/ 367 w 782"/>
              <a:gd name="T71" fmla="*/ 782 h 782"/>
              <a:gd name="T72" fmla="*/ 464 w 782"/>
              <a:gd name="T73" fmla="*/ 718 h 782"/>
              <a:gd name="T74" fmla="*/ 464 w 782"/>
              <a:gd name="T75" fmla="*/ 680 h 782"/>
              <a:gd name="T76" fmla="*/ 477 w 782"/>
              <a:gd name="T77" fmla="*/ 653 h 782"/>
              <a:gd name="T78" fmla="*/ 490 w 782"/>
              <a:gd name="T79" fmla="*/ 643 h 782"/>
              <a:gd name="T80" fmla="*/ 494 w 782"/>
              <a:gd name="T81" fmla="*/ 641 h 782"/>
              <a:gd name="T82" fmla="*/ 177 w 782"/>
              <a:gd name="T83" fmla="*/ 391 h 782"/>
              <a:gd name="T84" fmla="*/ 597 w 782"/>
              <a:gd name="T85" fmla="*/ 450 h 782"/>
              <a:gd name="T86" fmla="*/ 667 w 782"/>
              <a:gd name="T87" fmla="*/ 469 h 782"/>
              <a:gd name="T88" fmla="*/ 717 w 782"/>
              <a:gd name="T89" fmla="*/ 466 h 782"/>
              <a:gd name="T90" fmla="*/ 782 w 782"/>
              <a:gd name="T91" fmla="*/ 37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782">
                <a:moveTo>
                  <a:pt x="733" y="319"/>
                </a:moveTo>
                <a:lnTo>
                  <a:pt x="717" y="319"/>
                </a:lnTo>
                <a:lnTo>
                  <a:pt x="680" y="319"/>
                </a:lnTo>
                <a:cubicBezTo>
                  <a:pt x="673" y="318"/>
                  <a:pt x="666" y="315"/>
                  <a:pt x="659" y="311"/>
                </a:cubicBezTo>
                <a:cubicBezTo>
                  <a:pt x="659" y="311"/>
                  <a:pt x="659" y="311"/>
                  <a:pt x="659" y="311"/>
                </a:cubicBezTo>
                <a:cubicBezTo>
                  <a:pt x="646" y="302"/>
                  <a:pt x="637" y="287"/>
                  <a:pt x="637" y="270"/>
                </a:cubicBezTo>
                <a:cubicBezTo>
                  <a:pt x="637" y="265"/>
                  <a:pt x="638" y="260"/>
                  <a:pt x="639" y="255"/>
                </a:cubicBezTo>
                <a:cubicBezTo>
                  <a:pt x="641" y="249"/>
                  <a:pt x="644" y="244"/>
                  <a:pt x="647" y="240"/>
                </a:cubicBezTo>
                <a:lnTo>
                  <a:pt x="656" y="232"/>
                </a:lnTo>
                <a:lnTo>
                  <a:pt x="674" y="214"/>
                </a:lnTo>
                <a:lnTo>
                  <a:pt x="685" y="202"/>
                </a:lnTo>
                <a:cubicBezTo>
                  <a:pt x="701" y="182"/>
                  <a:pt x="701" y="153"/>
                  <a:pt x="685" y="132"/>
                </a:cubicBezTo>
                <a:lnTo>
                  <a:pt x="652" y="99"/>
                </a:lnTo>
                <a:cubicBezTo>
                  <a:pt x="632" y="83"/>
                  <a:pt x="603" y="83"/>
                  <a:pt x="582" y="99"/>
                </a:cubicBezTo>
                <a:lnTo>
                  <a:pt x="571" y="110"/>
                </a:lnTo>
                <a:lnTo>
                  <a:pt x="544" y="136"/>
                </a:lnTo>
                <a:lnTo>
                  <a:pt x="544" y="136"/>
                </a:lnTo>
                <a:cubicBezTo>
                  <a:pt x="530" y="147"/>
                  <a:pt x="511" y="150"/>
                  <a:pt x="494" y="142"/>
                </a:cubicBezTo>
                <a:cubicBezTo>
                  <a:pt x="489" y="140"/>
                  <a:pt x="484" y="137"/>
                  <a:pt x="479" y="132"/>
                </a:cubicBezTo>
                <a:cubicBezTo>
                  <a:pt x="471" y="124"/>
                  <a:pt x="467" y="114"/>
                  <a:pt x="465" y="103"/>
                </a:cubicBezTo>
                <a:lnTo>
                  <a:pt x="465" y="92"/>
                </a:lnTo>
                <a:lnTo>
                  <a:pt x="466" y="66"/>
                </a:lnTo>
                <a:lnTo>
                  <a:pt x="466" y="50"/>
                </a:lnTo>
                <a:cubicBezTo>
                  <a:pt x="462" y="24"/>
                  <a:pt x="441" y="4"/>
                  <a:pt x="415" y="1"/>
                </a:cubicBezTo>
                <a:lnTo>
                  <a:pt x="369" y="0"/>
                </a:lnTo>
                <a:cubicBezTo>
                  <a:pt x="343" y="3"/>
                  <a:pt x="323" y="24"/>
                  <a:pt x="319" y="50"/>
                </a:cubicBezTo>
                <a:lnTo>
                  <a:pt x="319" y="65"/>
                </a:lnTo>
                <a:lnTo>
                  <a:pt x="319" y="92"/>
                </a:lnTo>
                <a:lnTo>
                  <a:pt x="319" y="102"/>
                </a:lnTo>
                <a:lnTo>
                  <a:pt x="319" y="103"/>
                </a:lnTo>
                <a:lnTo>
                  <a:pt x="319" y="103"/>
                </a:lnTo>
                <a:cubicBezTo>
                  <a:pt x="319" y="104"/>
                  <a:pt x="318" y="105"/>
                  <a:pt x="318" y="107"/>
                </a:cubicBezTo>
                <a:cubicBezTo>
                  <a:pt x="318" y="107"/>
                  <a:pt x="318" y="107"/>
                  <a:pt x="318" y="107"/>
                </a:cubicBezTo>
                <a:cubicBezTo>
                  <a:pt x="318" y="108"/>
                  <a:pt x="317" y="110"/>
                  <a:pt x="317" y="111"/>
                </a:cubicBezTo>
                <a:cubicBezTo>
                  <a:pt x="317" y="111"/>
                  <a:pt x="317" y="111"/>
                  <a:pt x="317" y="111"/>
                </a:cubicBezTo>
                <a:cubicBezTo>
                  <a:pt x="317" y="113"/>
                  <a:pt x="316" y="114"/>
                  <a:pt x="316" y="115"/>
                </a:cubicBezTo>
                <a:cubicBezTo>
                  <a:pt x="316" y="115"/>
                  <a:pt x="316" y="115"/>
                  <a:pt x="316" y="116"/>
                </a:cubicBezTo>
                <a:cubicBezTo>
                  <a:pt x="315" y="117"/>
                  <a:pt x="314" y="118"/>
                  <a:pt x="314" y="119"/>
                </a:cubicBezTo>
                <a:cubicBezTo>
                  <a:pt x="314" y="119"/>
                  <a:pt x="314" y="120"/>
                  <a:pt x="314" y="120"/>
                </a:cubicBezTo>
                <a:cubicBezTo>
                  <a:pt x="311" y="125"/>
                  <a:pt x="307" y="130"/>
                  <a:pt x="302" y="134"/>
                </a:cubicBezTo>
                <a:cubicBezTo>
                  <a:pt x="293" y="141"/>
                  <a:pt x="282" y="146"/>
                  <a:pt x="270" y="146"/>
                </a:cubicBezTo>
                <a:cubicBezTo>
                  <a:pt x="259" y="146"/>
                  <a:pt x="248" y="142"/>
                  <a:pt x="240" y="135"/>
                </a:cubicBezTo>
                <a:lnTo>
                  <a:pt x="232" y="127"/>
                </a:lnTo>
                <a:lnTo>
                  <a:pt x="213" y="109"/>
                </a:lnTo>
                <a:lnTo>
                  <a:pt x="202" y="98"/>
                </a:lnTo>
                <a:cubicBezTo>
                  <a:pt x="182" y="82"/>
                  <a:pt x="152" y="82"/>
                  <a:pt x="132" y="98"/>
                </a:cubicBezTo>
                <a:lnTo>
                  <a:pt x="100" y="130"/>
                </a:lnTo>
                <a:cubicBezTo>
                  <a:pt x="83" y="151"/>
                  <a:pt x="83" y="180"/>
                  <a:pt x="98" y="201"/>
                </a:cubicBezTo>
                <a:lnTo>
                  <a:pt x="110" y="212"/>
                </a:lnTo>
                <a:lnTo>
                  <a:pt x="136" y="238"/>
                </a:lnTo>
                <a:cubicBezTo>
                  <a:pt x="136" y="239"/>
                  <a:pt x="137" y="240"/>
                  <a:pt x="137" y="240"/>
                </a:cubicBezTo>
                <a:cubicBezTo>
                  <a:pt x="138" y="241"/>
                  <a:pt x="138" y="242"/>
                  <a:pt x="139" y="242"/>
                </a:cubicBezTo>
                <a:cubicBezTo>
                  <a:pt x="139" y="243"/>
                  <a:pt x="139" y="244"/>
                  <a:pt x="140" y="244"/>
                </a:cubicBezTo>
                <a:cubicBezTo>
                  <a:pt x="140" y="245"/>
                  <a:pt x="140" y="245"/>
                  <a:pt x="141" y="246"/>
                </a:cubicBezTo>
                <a:cubicBezTo>
                  <a:pt x="141" y="247"/>
                  <a:pt x="142" y="248"/>
                  <a:pt x="142" y="249"/>
                </a:cubicBezTo>
                <a:cubicBezTo>
                  <a:pt x="142" y="249"/>
                  <a:pt x="142" y="250"/>
                  <a:pt x="143" y="250"/>
                </a:cubicBezTo>
                <a:cubicBezTo>
                  <a:pt x="143" y="251"/>
                  <a:pt x="143" y="252"/>
                  <a:pt x="144" y="253"/>
                </a:cubicBezTo>
                <a:cubicBezTo>
                  <a:pt x="144" y="253"/>
                  <a:pt x="144" y="254"/>
                  <a:pt x="144" y="254"/>
                </a:cubicBezTo>
                <a:cubicBezTo>
                  <a:pt x="145" y="256"/>
                  <a:pt x="145" y="257"/>
                  <a:pt x="145" y="258"/>
                </a:cubicBezTo>
                <a:cubicBezTo>
                  <a:pt x="145" y="258"/>
                  <a:pt x="145" y="258"/>
                  <a:pt x="145" y="258"/>
                </a:cubicBezTo>
                <a:cubicBezTo>
                  <a:pt x="146" y="260"/>
                  <a:pt x="146" y="261"/>
                  <a:pt x="146" y="263"/>
                </a:cubicBezTo>
                <a:cubicBezTo>
                  <a:pt x="146" y="263"/>
                  <a:pt x="146" y="263"/>
                  <a:pt x="146" y="263"/>
                </a:cubicBezTo>
                <a:cubicBezTo>
                  <a:pt x="148" y="277"/>
                  <a:pt x="143" y="292"/>
                  <a:pt x="132" y="303"/>
                </a:cubicBezTo>
                <a:cubicBezTo>
                  <a:pt x="124" y="312"/>
                  <a:pt x="114" y="316"/>
                  <a:pt x="103" y="317"/>
                </a:cubicBezTo>
                <a:lnTo>
                  <a:pt x="92" y="317"/>
                </a:lnTo>
                <a:lnTo>
                  <a:pt x="66" y="317"/>
                </a:lnTo>
                <a:lnTo>
                  <a:pt x="50" y="317"/>
                </a:lnTo>
                <a:cubicBezTo>
                  <a:pt x="24" y="321"/>
                  <a:pt x="4" y="341"/>
                  <a:pt x="1" y="367"/>
                </a:cubicBezTo>
                <a:lnTo>
                  <a:pt x="0" y="413"/>
                </a:lnTo>
                <a:cubicBezTo>
                  <a:pt x="3" y="439"/>
                  <a:pt x="24" y="460"/>
                  <a:pt x="49" y="464"/>
                </a:cubicBezTo>
                <a:lnTo>
                  <a:pt x="65" y="464"/>
                </a:lnTo>
                <a:lnTo>
                  <a:pt x="102" y="464"/>
                </a:lnTo>
                <a:cubicBezTo>
                  <a:pt x="104" y="464"/>
                  <a:pt x="106" y="464"/>
                  <a:pt x="107" y="465"/>
                </a:cubicBezTo>
                <a:cubicBezTo>
                  <a:pt x="107" y="465"/>
                  <a:pt x="108" y="465"/>
                  <a:pt x="108" y="465"/>
                </a:cubicBezTo>
                <a:cubicBezTo>
                  <a:pt x="109" y="465"/>
                  <a:pt x="110" y="465"/>
                  <a:pt x="111" y="466"/>
                </a:cubicBezTo>
                <a:cubicBezTo>
                  <a:pt x="131" y="472"/>
                  <a:pt x="146" y="491"/>
                  <a:pt x="146" y="513"/>
                </a:cubicBezTo>
                <a:lnTo>
                  <a:pt x="146" y="513"/>
                </a:lnTo>
                <a:cubicBezTo>
                  <a:pt x="146" y="524"/>
                  <a:pt x="142" y="535"/>
                  <a:pt x="135" y="543"/>
                </a:cubicBezTo>
                <a:lnTo>
                  <a:pt x="127" y="551"/>
                </a:lnTo>
                <a:lnTo>
                  <a:pt x="127" y="551"/>
                </a:lnTo>
                <a:lnTo>
                  <a:pt x="109" y="569"/>
                </a:lnTo>
                <a:lnTo>
                  <a:pt x="97" y="580"/>
                </a:lnTo>
                <a:cubicBezTo>
                  <a:pt x="82" y="601"/>
                  <a:pt x="82" y="630"/>
                  <a:pt x="98" y="651"/>
                </a:cubicBezTo>
                <a:lnTo>
                  <a:pt x="130" y="683"/>
                </a:lnTo>
                <a:cubicBezTo>
                  <a:pt x="151" y="700"/>
                  <a:pt x="180" y="700"/>
                  <a:pt x="201" y="684"/>
                </a:cubicBezTo>
                <a:lnTo>
                  <a:pt x="212" y="673"/>
                </a:lnTo>
                <a:lnTo>
                  <a:pt x="238" y="647"/>
                </a:lnTo>
                <a:lnTo>
                  <a:pt x="238" y="647"/>
                </a:lnTo>
                <a:cubicBezTo>
                  <a:pt x="239" y="647"/>
                  <a:pt x="239" y="647"/>
                  <a:pt x="239" y="647"/>
                </a:cubicBezTo>
                <a:cubicBezTo>
                  <a:pt x="240" y="646"/>
                  <a:pt x="241" y="645"/>
                  <a:pt x="242" y="644"/>
                </a:cubicBezTo>
                <a:cubicBezTo>
                  <a:pt x="243" y="644"/>
                  <a:pt x="243" y="644"/>
                  <a:pt x="244" y="643"/>
                </a:cubicBezTo>
                <a:cubicBezTo>
                  <a:pt x="244" y="643"/>
                  <a:pt x="245" y="642"/>
                  <a:pt x="246" y="642"/>
                </a:cubicBezTo>
                <a:cubicBezTo>
                  <a:pt x="247" y="642"/>
                  <a:pt x="248" y="641"/>
                  <a:pt x="249" y="641"/>
                </a:cubicBezTo>
                <a:cubicBezTo>
                  <a:pt x="249" y="641"/>
                  <a:pt x="250" y="640"/>
                  <a:pt x="250" y="640"/>
                </a:cubicBezTo>
                <a:cubicBezTo>
                  <a:pt x="251" y="640"/>
                  <a:pt x="253" y="639"/>
                  <a:pt x="254" y="639"/>
                </a:cubicBezTo>
                <a:cubicBezTo>
                  <a:pt x="254" y="639"/>
                  <a:pt x="254" y="639"/>
                  <a:pt x="254" y="639"/>
                </a:cubicBezTo>
                <a:cubicBezTo>
                  <a:pt x="254" y="639"/>
                  <a:pt x="254" y="639"/>
                  <a:pt x="254" y="639"/>
                </a:cubicBezTo>
                <a:cubicBezTo>
                  <a:pt x="255" y="638"/>
                  <a:pt x="257" y="638"/>
                  <a:pt x="258" y="638"/>
                </a:cubicBezTo>
                <a:cubicBezTo>
                  <a:pt x="258" y="638"/>
                  <a:pt x="258" y="638"/>
                  <a:pt x="258" y="637"/>
                </a:cubicBezTo>
                <a:cubicBezTo>
                  <a:pt x="260" y="637"/>
                  <a:pt x="261" y="637"/>
                  <a:pt x="262" y="637"/>
                </a:cubicBezTo>
                <a:cubicBezTo>
                  <a:pt x="262" y="637"/>
                  <a:pt x="262" y="637"/>
                  <a:pt x="263" y="637"/>
                </a:cubicBezTo>
                <a:cubicBezTo>
                  <a:pt x="264" y="637"/>
                  <a:pt x="265" y="637"/>
                  <a:pt x="266" y="636"/>
                </a:cubicBezTo>
                <a:cubicBezTo>
                  <a:pt x="280" y="636"/>
                  <a:pt x="293" y="640"/>
                  <a:pt x="303" y="651"/>
                </a:cubicBezTo>
                <a:cubicBezTo>
                  <a:pt x="312" y="659"/>
                  <a:pt x="316" y="669"/>
                  <a:pt x="317" y="680"/>
                </a:cubicBezTo>
                <a:lnTo>
                  <a:pt x="317" y="691"/>
                </a:lnTo>
                <a:lnTo>
                  <a:pt x="317" y="717"/>
                </a:lnTo>
                <a:lnTo>
                  <a:pt x="317" y="733"/>
                </a:lnTo>
                <a:cubicBezTo>
                  <a:pt x="321" y="759"/>
                  <a:pt x="341" y="779"/>
                  <a:pt x="367" y="782"/>
                </a:cubicBezTo>
                <a:lnTo>
                  <a:pt x="413" y="782"/>
                </a:lnTo>
                <a:cubicBezTo>
                  <a:pt x="439" y="780"/>
                  <a:pt x="460" y="759"/>
                  <a:pt x="464" y="733"/>
                </a:cubicBezTo>
                <a:lnTo>
                  <a:pt x="464" y="718"/>
                </a:lnTo>
                <a:lnTo>
                  <a:pt x="464" y="691"/>
                </a:lnTo>
                <a:lnTo>
                  <a:pt x="464" y="680"/>
                </a:lnTo>
                <a:lnTo>
                  <a:pt x="464" y="680"/>
                </a:lnTo>
                <a:cubicBezTo>
                  <a:pt x="465" y="671"/>
                  <a:pt x="469" y="663"/>
                  <a:pt x="474" y="656"/>
                </a:cubicBezTo>
                <a:cubicBezTo>
                  <a:pt x="474" y="655"/>
                  <a:pt x="475" y="655"/>
                  <a:pt x="475" y="654"/>
                </a:cubicBezTo>
                <a:cubicBezTo>
                  <a:pt x="476" y="654"/>
                  <a:pt x="476" y="653"/>
                  <a:pt x="477" y="653"/>
                </a:cubicBezTo>
                <a:cubicBezTo>
                  <a:pt x="480" y="649"/>
                  <a:pt x="483" y="647"/>
                  <a:pt x="487" y="644"/>
                </a:cubicBezTo>
                <a:lnTo>
                  <a:pt x="487" y="644"/>
                </a:lnTo>
                <a:cubicBezTo>
                  <a:pt x="488" y="644"/>
                  <a:pt x="489" y="643"/>
                  <a:pt x="490" y="643"/>
                </a:cubicBezTo>
                <a:cubicBezTo>
                  <a:pt x="490" y="642"/>
                  <a:pt x="490" y="642"/>
                  <a:pt x="491" y="642"/>
                </a:cubicBezTo>
                <a:cubicBezTo>
                  <a:pt x="491" y="642"/>
                  <a:pt x="491" y="642"/>
                  <a:pt x="492" y="642"/>
                </a:cubicBezTo>
                <a:cubicBezTo>
                  <a:pt x="492" y="641"/>
                  <a:pt x="493" y="641"/>
                  <a:pt x="494" y="641"/>
                </a:cubicBezTo>
                <a:lnTo>
                  <a:pt x="450" y="597"/>
                </a:lnTo>
                <a:cubicBezTo>
                  <a:pt x="431" y="603"/>
                  <a:pt x="412" y="606"/>
                  <a:pt x="391" y="606"/>
                </a:cubicBezTo>
                <a:cubicBezTo>
                  <a:pt x="273" y="605"/>
                  <a:pt x="177" y="509"/>
                  <a:pt x="177" y="391"/>
                </a:cubicBezTo>
                <a:cubicBezTo>
                  <a:pt x="178" y="273"/>
                  <a:pt x="274" y="177"/>
                  <a:pt x="392" y="177"/>
                </a:cubicBezTo>
                <a:cubicBezTo>
                  <a:pt x="510" y="178"/>
                  <a:pt x="606" y="274"/>
                  <a:pt x="606" y="392"/>
                </a:cubicBezTo>
                <a:cubicBezTo>
                  <a:pt x="605" y="412"/>
                  <a:pt x="603" y="432"/>
                  <a:pt x="597" y="450"/>
                </a:cubicBezTo>
                <a:lnTo>
                  <a:pt x="641" y="493"/>
                </a:lnTo>
                <a:cubicBezTo>
                  <a:pt x="643" y="488"/>
                  <a:pt x="646" y="484"/>
                  <a:pt x="651" y="479"/>
                </a:cubicBezTo>
                <a:cubicBezTo>
                  <a:pt x="655" y="475"/>
                  <a:pt x="661" y="471"/>
                  <a:pt x="667" y="469"/>
                </a:cubicBezTo>
                <a:cubicBezTo>
                  <a:pt x="671" y="467"/>
                  <a:pt x="675" y="466"/>
                  <a:pt x="680" y="465"/>
                </a:cubicBezTo>
                <a:lnTo>
                  <a:pt x="691" y="466"/>
                </a:lnTo>
                <a:lnTo>
                  <a:pt x="717" y="466"/>
                </a:lnTo>
                <a:lnTo>
                  <a:pt x="733" y="466"/>
                </a:lnTo>
                <a:cubicBezTo>
                  <a:pt x="759" y="462"/>
                  <a:pt x="779" y="441"/>
                  <a:pt x="782" y="415"/>
                </a:cubicBezTo>
                <a:lnTo>
                  <a:pt x="782" y="370"/>
                </a:lnTo>
                <a:cubicBezTo>
                  <a:pt x="780" y="343"/>
                  <a:pt x="759" y="323"/>
                  <a:pt x="733" y="319"/>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9" name="Freeform 45"/>
          <p:cNvSpPr>
            <a:spLocks noEditPoints="1"/>
          </p:cNvSpPr>
          <p:nvPr/>
        </p:nvSpPr>
        <p:spPr bwMode="auto">
          <a:xfrm>
            <a:off x="9247442" y="3053545"/>
            <a:ext cx="312738" cy="503238"/>
          </a:xfrm>
          <a:custGeom>
            <a:avLst/>
            <a:gdLst>
              <a:gd name="T0" fmla="*/ 472 w 511"/>
              <a:gd name="T1" fmla="*/ 0 h 819"/>
              <a:gd name="T2" fmla="*/ 38 w 511"/>
              <a:gd name="T3" fmla="*/ 0 h 819"/>
              <a:gd name="T4" fmla="*/ 0 w 511"/>
              <a:gd name="T5" fmla="*/ 37 h 819"/>
              <a:gd name="T6" fmla="*/ 0 w 511"/>
              <a:gd name="T7" fmla="*/ 782 h 819"/>
              <a:gd name="T8" fmla="*/ 38 w 511"/>
              <a:gd name="T9" fmla="*/ 819 h 819"/>
              <a:gd name="T10" fmla="*/ 472 w 511"/>
              <a:gd name="T11" fmla="*/ 819 h 819"/>
              <a:gd name="T12" fmla="*/ 511 w 511"/>
              <a:gd name="T13" fmla="*/ 782 h 819"/>
              <a:gd name="T14" fmla="*/ 511 w 511"/>
              <a:gd name="T15" fmla="*/ 37 h 819"/>
              <a:gd name="T16" fmla="*/ 472 w 511"/>
              <a:gd name="T17" fmla="*/ 0 h 819"/>
              <a:gd name="T18" fmla="*/ 206 w 511"/>
              <a:gd name="T19" fmla="*/ 19 h 819"/>
              <a:gd name="T20" fmla="*/ 206 w 511"/>
              <a:gd name="T21" fmla="*/ 19 h 819"/>
              <a:gd name="T22" fmla="*/ 297 w 511"/>
              <a:gd name="T23" fmla="*/ 19 h 819"/>
              <a:gd name="T24" fmla="*/ 310 w 511"/>
              <a:gd name="T25" fmla="*/ 32 h 819"/>
              <a:gd name="T26" fmla="*/ 297 w 511"/>
              <a:gd name="T27" fmla="*/ 45 h 819"/>
              <a:gd name="T28" fmla="*/ 206 w 511"/>
              <a:gd name="T29" fmla="*/ 45 h 819"/>
              <a:gd name="T30" fmla="*/ 193 w 511"/>
              <a:gd name="T31" fmla="*/ 32 h 819"/>
              <a:gd name="T32" fmla="*/ 206 w 511"/>
              <a:gd name="T33" fmla="*/ 19 h 819"/>
              <a:gd name="T34" fmla="*/ 388 w 511"/>
              <a:gd name="T35" fmla="*/ 759 h 819"/>
              <a:gd name="T36" fmla="*/ 388 w 511"/>
              <a:gd name="T37" fmla="*/ 759 h 819"/>
              <a:gd name="T38" fmla="*/ 372 w 511"/>
              <a:gd name="T39" fmla="*/ 774 h 819"/>
              <a:gd name="T40" fmla="*/ 109 w 511"/>
              <a:gd name="T41" fmla="*/ 774 h 819"/>
              <a:gd name="T42" fmla="*/ 93 w 511"/>
              <a:gd name="T43" fmla="*/ 759 h 819"/>
              <a:gd name="T44" fmla="*/ 93 w 511"/>
              <a:gd name="T45" fmla="*/ 758 h 819"/>
              <a:gd name="T46" fmla="*/ 109 w 511"/>
              <a:gd name="T47" fmla="*/ 742 h 819"/>
              <a:gd name="T48" fmla="*/ 372 w 511"/>
              <a:gd name="T49" fmla="*/ 742 h 819"/>
              <a:gd name="T50" fmla="*/ 388 w 511"/>
              <a:gd name="T51" fmla="*/ 758 h 819"/>
              <a:gd name="T52" fmla="*/ 388 w 511"/>
              <a:gd name="T53" fmla="*/ 759 h 819"/>
              <a:gd name="T54" fmla="*/ 446 w 511"/>
              <a:gd name="T55" fmla="*/ 774 h 819"/>
              <a:gd name="T56" fmla="*/ 446 w 511"/>
              <a:gd name="T57" fmla="*/ 774 h 819"/>
              <a:gd name="T58" fmla="*/ 430 w 511"/>
              <a:gd name="T59" fmla="*/ 758 h 819"/>
              <a:gd name="T60" fmla="*/ 446 w 511"/>
              <a:gd name="T61" fmla="*/ 742 h 819"/>
              <a:gd name="T62" fmla="*/ 463 w 511"/>
              <a:gd name="T63" fmla="*/ 758 h 819"/>
              <a:gd name="T64" fmla="*/ 446 w 511"/>
              <a:gd name="T65" fmla="*/ 774 h 819"/>
              <a:gd name="T66" fmla="*/ 465 w 511"/>
              <a:gd name="T67" fmla="*/ 695 h 819"/>
              <a:gd name="T68" fmla="*/ 465 w 511"/>
              <a:gd name="T69" fmla="*/ 695 h 819"/>
              <a:gd name="T70" fmla="*/ 45 w 511"/>
              <a:gd name="T71" fmla="*/ 695 h 819"/>
              <a:gd name="T72" fmla="*/ 45 w 511"/>
              <a:gd name="T73" fmla="*/ 73 h 819"/>
              <a:gd name="T74" fmla="*/ 465 w 511"/>
              <a:gd name="T75" fmla="*/ 73 h 819"/>
              <a:gd name="T76" fmla="*/ 465 w 511"/>
              <a:gd name="T77" fmla="*/ 69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1" h="819">
                <a:moveTo>
                  <a:pt x="472" y="0"/>
                </a:moveTo>
                <a:lnTo>
                  <a:pt x="38" y="0"/>
                </a:lnTo>
                <a:cubicBezTo>
                  <a:pt x="17" y="0"/>
                  <a:pt x="0" y="16"/>
                  <a:pt x="0" y="37"/>
                </a:cubicBezTo>
                <a:lnTo>
                  <a:pt x="0" y="782"/>
                </a:lnTo>
                <a:cubicBezTo>
                  <a:pt x="0" y="802"/>
                  <a:pt x="17" y="819"/>
                  <a:pt x="38" y="819"/>
                </a:cubicBezTo>
                <a:lnTo>
                  <a:pt x="472" y="819"/>
                </a:lnTo>
                <a:cubicBezTo>
                  <a:pt x="493" y="819"/>
                  <a:pt x="511" y="802"/>
                  <a:pt x="511" y="782"/>
                </a:cubicBezTo>
                <a:lnTo>
                  <a:pt x="511" y="37"/>
                </a:lnTo>
                <a:cubicBezTo>
                  <a:pt x="511" y="16"/>
                  <a:pt x="493" y="0"/>
                  <a:pt x="472" y="0"/>
                </a:cubicBezTo>
                <a:close/>
                <a:moveTo>
                  <a:pt x="206" y="19"/>
                </a:moveTo>
                <a:lnTo>
                  <a:pt x="206" y="19"/>
                </a:lnTo>
                <a:lnTo>
                  <a:pt x="297" y="19"/>
                </a:lnTo>
                <a:cubicBezTo>
                  <a:pt x="304" y="19"/>
                  <a:pt x="310" y="25"/>
                  <a:pt x="310" y="32"/>
                </a:cubicBezTo>
                <a:cubicBezTo>
                  <a:pt x="310" y="39"/>
                  <a:pt x="304" y="45"/>
                  <a:pt x="297" y="45"/>
                </a:cubicBezTo>
                <a:lnTo>
                  <a:pt x="206" y="45"/>
                </a:lnTo>
                <a:cubicBezTo>
                  <a:pt x="199" y="45"/>
                  <a:pt x="193" y="39"/>
                  <a:pt x="193" y="32"/>
                </a:cubicBezTo>
                <a:cubicBezTo>
                  <a:pt x="193" y="25"/>
                  <a:pt x="199" y="19"/>
                  <a:pt x="206" y="19"/>
                </a:cubicBezTo>
                <a:close/>
                <a:moveTo>
                  <a:pt x="388" y="759"/>
                </a:moveTo>
                <a:lnTo>
                  <a:pt x="388" y="759"/>
                </a:lnTo>
                <a:cubicBezTo>
                  <a:pt x="388" y="767"/>
                  <a:pt x="381" y="774"/>
                  <a:pt x="372" y="774"/>
                </a:cubicBezTo>
                <a:lnTo>
                  <a:pt x="109" y="774"/>
                </a:lnTo>
                <a:cubicBezTo>
                  <a:pt x="100" y="774"/>
                  <a:pt x="93" y="767"/>
                  <a:pt x="93" y="759"/>
                </a:cubicBezTo>
                <a:lnTo>
                  <a:pt x="93" y="758"/>
                </a:lnTo>
                <a:cubicBezTo>
                  <a:pt x="93" y="749"/>
                  <a:pt x="100" y="742"/>
                  <a:pt x="109" y="742"/>
                </a:cubicBezTo>
                <a:lnTo>
                  <a:pt x="372" y="742"/>
                </a:lnTo>
                <a:cubicBezTo>
                  <a:pt x="381" y="742"/>
                  <a:pt x="388" y="749"/>
                  <a:pt x="388" y="758"/>
                </a:cubicBezTo>
                <a:lnTo>
                  <a:pt x="388" y="759"/>
                </a:lnTo>
                <a:close/>
                <a:moveTo>
                  <a:pt x="446" y="774"/>
                </a:moveTo>
                <a:lnTo>
                  <a:pt x="446" y="774"/>
                </a:lnTo>
                <a:cubicBezTo>
                  <a:pt x="437" y="774"/>
                  <a:pt x="430" y="767"/>
                  <a:pt x="430" y="758"/>
                </a:cubicBezTo>
                <a:cubicBezTo>
                  <a:pt x="430" y="749"/>
                  <a:pt x="437" y="742"/>
                  <a:pt x="446" y="742"/>
                </a:cubicBezTo>
                <a:cubicBezTo>
                  <a:pt x="455" y="742"/>
                  <a:pt x="463" y="749"/>
                  <a:pt x="463" y="758"/>
                </a:cubicBezTo>
                <a:cubicBezTo>
                  <a:pt x="463" y="767"/>
                  <a:pt x="455" y="774"/>
                  <a:pt x="446" y="774"/>
                </a:cubicBezTo>
                <a:close/>
                <a:moveTo>
                  <a:pt x="465" y="695"/>
                </a:moveTo>
                <a:lnTo>
                  <a:pt x="465" y="695"/>
                </a:lnTo>
                <a:lnTo>
                  <a:pt x="45" y="695"/>
                </a:lnTo>
                <a:lnTo>
                  <a:pt x="45" y="73"/>
                </a:lnTo>
                <a:lnTo>
                  <a:pt x="465" y="73"/>
                </a:lnTo>
                <a:lnTo>
                  <a:pt x="465" y="695"/>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0" name="Freeform 46"/>
          <p:cNvSpPr>
            <a:spLocks noEditPoints="1"/>
          </p:cNvSpPr>
          <p:nvPr/>
        </p:nvSpPr>
        <p:spPr bwMode="auto">
          <a:xfrm>
            <a:off x="9171242" y="3885395"/>
            <a:ext cx="576263" cy="463550"/>
          </a:xfrm>
          <a:custGeom>
            <a:avLst/>
            <a:gdLst>
              <a:gd name="T0" fmla="*/ 341 w 941"/>
              <a:gd name="T1" fmla="*/ 500 h 754"/>
              <a:gd name="T2" fmla="*/ 150 w 941"/>
              <a:gd name="T3" fmla="*/ 455 h 754"/>
              <a:gd name="T4" fmla="*/ 157 w 941"/>
              <a:gd name="T5" fmla="*/ 477 h 754"/>
              <a:gd name="T6" fmla="*/ 250 w 941"/>
              <a:gd name="T7" fmla="*/ 689 h 754"/>
              <a:gd name="T8" fmla="*/ 355 w 941"/>
              <a:gd name="T9" fmla="*/ 737 h 754"/>
              <a:gd name="T10" fmla="*/ 361 w 941"/>
              <a:gd name="T11" fmla="*/ 735 h 754"/>
              <a:gd name="T12" fmla="*/ 396 w 941"/>
              <a:gd name="T13" fmla="*/ 624 h 754"/>
              <a:gd name="T14" fmla="*/ 341 w 941"/>
              <a:gd name="T15" fmla="*/ 500 h 754"/>
              <a:gd name="T16" fmla="*/ 840 w 941"/>
              <a:gd name="T17" fmla="*/ 159 h 754"/>
              <a:gd name="T18" fmla="*/ 840 w 941"/>
              <a:gd name="T19" fmla="*/ 407 h 754"/>
              <a:gd name="T20" fmla="*/ 941 w 941"/>
              <a:gd name="T21" fmla="*/ 283 h 754"/>
              <a:gd name="T22" fmla="*/ 840 w 941"/>
              <a:gd name="T23" fmla="*/ 159 h 754"/>
              <a:gd name="T24" fmla="*/ 765 w 941"/>
              <a:gd name="T25" fmla="*/ 6 h 754"/>
              <a:gd name="T26" fmla="*/ 156 w 941"/>
              <a:gd name="T27" fmla="*/ 153 h 754"/>
              <a:gd name="T28" fmla="*/ 56 w 941"/>
              <a:gd name="T29" fmla="*/ 153 h 754"/>
              <a:gd name="T30" fmla="*/ 0 w 941"/>
              <a:gd name="T31" fmla="*/ 209 h 754"/>
              <a:gd name="T32" fmla="*/ 0 w 941"/>
              <a:gd name="T33" fmla="*/ 368 h 754"/>
              <a:gd name="T34" fmla="*/ 56 w 941"/>
              <a:gd name="T35" fmla="*/ 424 h 754"/>
              <a:gd name="T36" fmla="*/ 135 w 941"/>
              <a:gd name="T37" fmla="*/ 424 h 754"/>
              <a:gd name="T38" fmla="*/ 138 w 941"/>
              <a:gd name="T39" fmla="*/ 425 h 754"/>
              <a:gd name="T40" fmla="*/ 765 w 941"/>
              <a:gd name="T41" fmla="*/ 570 h 754"/>
              <a:gd name="T42" fmla="*/ 812 w 941"/>
              <a:gd name="T43" fmla="*/ 534 h 754"/>
              <a:gd name="T44" fmla="*/ 812 w 941"/>
              <a:gd name="T45" fmla="*/ 42 h 754"/>
              <a:gd name="T46" fmla="*/ 765 w 941"/>
              <a:gd name="T47" fmla="*/ 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1" h="754">
                <a:moveTo>
                  <a:pt x="341" y="500"/>
                </a:moveTo>
                <a:lnTo>
                  <a:pt x="150" y="455"/>
                </a:lnTo>
                <a:cubicBezTo>
                  <a:pt x="152" y="462"/>
                  <a:pt x="154" y="469"/>
                  <a:pt x="157" y="477"/>
                </a:cubicBezTo>
                <a:lnTo>
                  <a:pt x="250" y="689"/>
                </a:lnTo>
                <a:cubicBezTo>
                  <a:pt x="269" y="732"/>
                  <a:pt x="316" y="754"/>
                  <a:pt x="355" y="737"/>
                </a:cubicBezTo>
                <a:lnTo>
                  <a:pt x="361" y="735"/>
                </a:lnTo>
                <a:cubicBezTo>
                  <a:pt x="400" y="718"/>
                  <a:pt x="415" y="668"/>
                  <a:pt x="396" y="624"/>
                </a:cubicBezTo>
                <a:lnTo>
                  <a:pt x="341" y="500"/>
                </a:lnTo>
                <a:close/>
                <a:moveTo>
                  <a:pt x="840" y="159"/>
                </a:moveTo>
                <a:lnTo>
                  <a:pt x="840" y="407"/>
                </a:lnTo>
                <a:cubicBezTo>
                  <a:pt x="898" y="394"/>
                  <a:pt x="941" y="344"/>
                  <a:pt x="941" y="283"/>
                </a:cubicBezTo>
                <a:cubicBezTo>
                  <a:pt x="941" y="222"/>
                  <a:pt x="898" y="171"/>
                  <a:pt x="840" y="159"/>
                </a:cubicBezTo>
                <a:close/>
                <a:moveTo>
                  <a:pt x="765" y="6"/>
                </a:moveTo>
                <a:lnTo>
                  <a:pt x="156" y="153"/>
                </a:lnTo>
                <a:lnTo>
                  <a:pt x="56" y="153"/>
                </a:lnTo>
                <a:cubicBezTo>
                  <a:pt x="25" y="153"/>
                  <a:pt x="0" y="178"/>
                  <a:pt x="0" y="209"/>
                </a:cubicBezTo>
                <a:lnTo>
                  <a:pt x="0" y="368"/>
                </a:lnTo>
                <a:cubicBezTo>
                  <a:pt x="0" y="399"/>
                  <a:pt x="25" y="424"/>
                  <a:pt x="56" y="424"/>
                </a:cubicBezTo>
                <a:lnTo>
                  <a:pt x="135" y="424"/>
                </a:lnTo>
                <a:cubicBezTo>
                  <a:pt x="136" y="424"/>
                  <a:pt x="137" y="425"/>
                  <a:pt x="138" y="425"/>
                </a:cubicBezTo>
                <a:lnTo>
                  <a:pt x="765" y="570"/>
                </a:lnTo>
                <a:cubicBezTo>
                  <a:pt x="790" y="576"/>
                  <a:pt x="812" y="560"/>
                  <a:pt x="812" y="534"/>
                </a:cubicBezTo>
                <a:lnTo>
                  <a:pt x="812" y="42"/>
                </a:lnTo>
                <a:cubicBezTo>
                  <a:pt x="812" y="16"/>
                  <a:pt x="790" y="0"/>
                  <a:pt x="765" y="6"/>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1" name="Freeform 47"/>
          <p:cNvSpPr>
            <a:spLocks noEditPoints="1"/>
          </p:cNvSpPr>
          <p:nvPr/>
        </p:nvSpPr>
        <p:spPr bwMode="auto">
          <a:xfrm>
            <a:off x="9225217" y="4685495"/>
            <a:ext cx="431800" cy="560388"/>
          </a:xfrm>
          <a:custGeom>
            <a:avLst/>
            <a:gdLst>
              <a:gd name="T0" fmla="*/ 588 w 706"/>
              <a:gd name="T1" fmla="*/ 49 h 913"/>
              <a:gd name="T2" fmla="*/ 411 w 706"/>
              <a:gd name="T3" fmla="*/ 416 h 913"/>
              <a:gd name="T4" fmla="*/ 302 w 706"/>
              <a:gd name="T5" fmla="*/ 509 h 913"/>
              <a:gd name="T6" fmla="*/ 187 w 706"/>
              <a:gd name="T7" fmla="*/ 416 h 913"/>
              <a:gd name="T8" fmla="*/ 361 w 706"/>
              <a:gd name="T9" fmla="*/ 832 h 913"/>
              <a:gd name="T10" fmla="*/ 399 w 706"/>
              <a:gd name="T11" fmla="*/ 872 h 913"/>
              <a:gd name="T12" fmla="*/ 318 w 706"/>
              <a:gd name="T13" fmla="*/ 872 h 913"/>
              <a:gd name="T14" fmla="*/ 355 w 706"/>
              <a:gd name="T15" fmla="*/ 832 h 913"/>
              <a:gd name="T16" fmla="*/ 197 w 706"/>
              <a:gd name="T17" fmla="*/ 872 h 913"/>
              <a:gd name="T18" fmla="*/ 116 w 706"/>
              <a:gd name="T19" fmla="*/ 872 h 913"/>
              <a:gd name="T20" fmla="*/ 131 w 706"/>
              <a:gd name="T21" fmla="*/ 821 h 913"/>
              <a:gd name="T22" fmla="*/ 319 w 706"/>
              <a:gd name="T23" fmla="*/ 640 h 913"/>
              <a:gd name="T24" fmla="*/ 172 w 706"/>
              <a:gd name="T25" fmla="*/ 555 h 913"/>
              <a:gd name="T26" fmla="*/ 537 w 706"/>
              <a:gd name="T27" fmla="*/ 620 h 913"/>
              <a:gd name="T28" fmla="*/ 391 w 706"/>
              <a:gd name="T29" fmla="*/ 777 h 913"/>
              <a:gd name="T30" fmla="*/ 591 w 706"/>
              <a:gd name="T31" fmla="*/ 839 h 913"/>
              <a:gd name="T32" fmla="*/ 569 w 706"/>
              <a:gd name="T33" fmla="*/ 913 h 913"/>
              <a:gd name="T34" fmla="*/ 531 w 706"/>
              <a:gd name="T35" fmla="*/ 858 h 913"/>
              <a:gd name="T36" fmla="*/ 620 w 706"/>
              <a:gd name="T37" fmla="*/ 434 h 913"/>
              <a:gd name="T38" fmla="*/ 603 w 706"/>
              <a:gd name="T39" fmla="*/ 515 h 913"/>
              <a:gd name="T40" fmla="*/ 593 w 706"/>
              <a:gd name="T41" fmla="*/ 605 h 913"/>
              <a:gd name="T42" fmla="*/ 663 w 706"/>
              <a:gd name="T43" fmla="*/ 434 h 913"/>
              <a:gd name="T44" fmla="*/ 582 w 706"/>
              <a:gd name="T45" fmla="*/ 389 h 913"/>
              <a:gd name="T46" fmla="*/ 86 w 706"/>
              <a:gd name="T47" fmla="*/ 434 h 913"/>
              <a:gd name="T48" fmla="*/ 124 w 706"/>
              <a:gd name="T49" fmla="*/ 389 h 913"/>
              <a:gd name="T50" fmla="*/ 44 w 706"/>
              <a:gd name="T51" fmla="*/ 434 h 913"/>
              <a:gd name="T52" fmla="*/ 113 w 706"/>
              <a:gd name="T53" fmla="*/ 605 h 913"/>
              <a:gd name="T54" fmla="*/ 103 w 706"/>
              <a:gd name="T55" fmla="*/ 515 h 913"/>
              <a:gd name="T56" fmla="*/ 218 w 706"/>
              <a:gd name="T57" fmla="*/ 109 h 913"/>
              <a:gd name="T58" fmla="*/ 218 w 706"/>
              <a:gd name="T59" fmla="*/ 141 h 913"/>
              <a:gd name="T60" fmla="*/ 505 w 706"/>
              <a:gd name="T61" fmla="*/ 109 h 913"/>
              <a:gd name="T62" fmla="*/ 260 w 706"/>
              <a:gd name="T63" fmla="*/ 285 h 913"/>
              <a:gd name="T64" fmla="*/ 260 w 706"/>
              <a:gd name="T65" fmla="*/ 318 h 913"/>
              <a:gd name="T66" fmla="*/ 463 w 706"/>
              <a:gd name="T67" fmla="*/ 285 h 913"/>
              <a:gd name="T68" fmla="*/ 237 w 706"/>
              <a:gd name="T69" fmla="*/ 193 h 913"/>
              <a:gd name="T70" fmla="*/ 237 w 706"/>
              <a:gd name="T71" fmla="*/ 226 h 913"/>
              <a:gd name="T72" fmla="*/ 486 w 706"/>
              <a:gd name="T73" fmla="*/ 19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6" h="913">
                <a:moveTo>
                  <a:pt x="116" y="49"/>
                </a:moveTo>
                <a:cubicBezTo>
                  <a:pt x="272" y="3"/>
                  <a:pt x="429" y="0"/>
                  <a:pt x="588" y="49"/>
                </a:cubicBezTo>
                <a:cubicBezTo>
                  <a:pt x="579" y="191"/>
                  <a:pt x="558" y="314"/>
                  <a:pt x="525" y="416"/>
                </a:cubicBezTo>
                <a:lnTo>
                  <a:pt x="411" y="416"/>
                </a:lnTo>
                <a:lnTo>
                  <a:pt x="411" y="509"/>
                </a:lnTo>
                <a:lnTo>
                  <a:pt x="302" y="509"/>
                </a:lnTo>
                <a:lnTo>
                  <a:pt x="302" y="416"/>
                </a:lnTo>
                <a:lnTo>
                  <a:pt x="187" y="416"/>
                </a:lnTo>
                <a:cubicBezTo>
                  <a:pt x="155" y="314"/>
                  <a:pt x="128" y="199"/>
                  <a:pt x="116" y="49"/>
                </a:cubicBezTo>
                <a:close/>
                <a:moveTo>
                  <a:pt x="361" y="832"/>
                </a:moveTo>
                <a:lnTo>
                  <a:pt x="361" y="832"/>
                </a:lnTo>
                <a:cubicBezTo>
                  <a:pt x="382" y="833"/>
                  <a:pt x="399" y="851"/>
                  <a:pt x="399" y="872"/>
                </a:cubicBezTo>
                <a:cubicBezTo>
                  <a:pt x="399" y="895"/>
                  <a:pt x="381" y="913"/>
                  <a:pt x="358" y="913"/>
                </a:cubicBezTo>
                <a:cubicBezTo>
                  <a:pt x="336" y="913"/>
                  <a:pt x="318" y="895"/>
                  <a:pt x="318" y="872"/>
                </a:cubicBezTo>
                <a:cubicBezTo>
                  <a:pt x="318" y="851"/>
                  <a:pt x="335" y="833"/>
                  <a:pt x="356" y="832"/>
                </a:cubicBezTo>
                <a:lnTo>
                  <a:pt x="355" y="832"/>
                </a:lnTo>
                <a:cubicBezTo>
                  <a:pt x="299" y="832"/>
                  <a:pt x="246" y="841"/>
                  <a:pt x="194" y="858"/>
                </a:cubicBezTo>
                <a:cubicBezTo>
                  <a:pt x="196" y="862"/>
                  <a:pt x="197" y="867"/>
                  <a:pt x="197" y="872"/>
                </a:cubicBezTo>
                <a:cubicBezTo>
                  <a:pt x="197" y="895"/>
                  <a:pt x="179" y="913"/>
                  <a:pt x="157" y="913"/>
                </a:cubicBezTo>
                <a:cubicBezTo>
                  <a:pt x="134" y="913"/>
                  <a:pt x="116" y="895"/>
                  <a:pt x="116" y="872"/>
                </a:cubicBezTo>
                <a:cubicBezTo>
                  <a:pt x="116" y="857"/>
                  <a:pt x="125" y="844"/>
                  <a:pt x="138" y="837"/>
                </a:cubicBezTo>
                <a:lnTo>
                  <a:pt x="131" y="821"/>
                </a:lnTo>
                <a:cubicBezTo>
                  <a:pt x="191" y="796"/>
                  <a:pt x="254" y="781"/>
                  <a:pt x="319" y="777"/>
                </a:cubicBezTo>
                <a:lnTo>
                  <a:pt x="319" y="640"/>
                </a:lnTo>
                <a:cubicBezTo>
                  <a:pt x="270" y="638"/>
                  <a:pt x="221" y="631"/>
                  <a:pt x="172" y="620"/>
                </a:cubicBezTo>
                <a:cubicBezTo>
                  <a:pt x="172" y="593"/>
                  <a:pt x="172" y="581"/>
                  <a:pt x="172" y="555"/>
                </a:cubicBezTo>
                <a:cubicBezTo>
                  <a:pt x="294" y="555"/>
                  <a:pt x="416" y="555"/>
                  <a:pt x="537" y="555"/>
                </a:cubicBezTo>
                <a:cubicBezTo>
                  <a:pt x="537" y="581"/>
                  <a:pt x="537" y="593"/>
                  <a:pt x="537" y="620"/>
                </a:cubicBezTo>
                <a:cubicBezTo>
                  <a:pt x="488" y="631"/>
                  <a:pt x="440" y="637"/>
                  <a:pt x="391" y="640"/>
                </a:cubicBezTo>
                <a:lnTo>
                  <a:pt x="391" y="777"/>
                </a:lnTo>
                <a:cubicBezTo>
                  <a:pt x="458" y="781"/>
                  <a:pt x="526" y="795"/>
                  <a:pt x="598" y="821"/>
                </a:cubicBezTo>
                <a:lnTo>
                  <a:pt x="591" y="839"/>
                </a:lnTo>
                <a:cubicBezTo>
                  <a:pt x="602" y="846"/>
                  <a:pt x="609" y="858"/>
                  <a:pt x="609" y="872"/>
                </a:cubicBezTo>
                <a:cubicBezTo>
                  <a:pt x="609" y="895"/>
                  <a:pt x="591" y="913"/>
                  <a:pt x="569" y="913"/>
                </a:cubicBezTo>
                <a:cubicBezTo>
                  <a:pt x="547" y="913"/>
                  <a:pt x="528" y="895"/>
                  <a:pt x="528" y="872"/>
                </a:cubicBezTo>
                <a:cubicBezTo>
                  <a:pt x="528" y="867"/>
                  <a:pt x="529" y="863"/>
                  <a:pt x="531" y="858"/>
                </a:cubicBezTo>
                <a:cubicBezTo>
                  <a:pt x="472" y="841"/>
                  <a:pt x="415" y="833"/>
                  <a:pt x="361" y="832"/>
                </a:cubicBezTo>
                <a:close/>
                <a:moveTo>
                  <a:pt x="620" y="434"/>
                </a:moveTo>
                <a:lnTo>
                  <a:pt x="620" y="434"/>
                </a:lnTo>
                <a:cubicBezTo>
                  <a:pt x="618" y="466"/>
                  <a:pt x="612" y="492"/>
                  <a:pt x="603" y="515"/>
                </a:cubicBezTo>
                <a:cubicBezTo>
                  <a:pt x="594" y="539"/>
                  <a:pt x="580" y="559"/>
                  <a:pt x="564" y="575"/>
                </a:cubicBezTo>
                <a:lnTo>
                  <a:pt x="593" y="605"/>
                </a:lnTo>
                <a:cubicBezTo>
                  <a:pt x="614" y="585"/>
                  <a:pt x="630" y="561"/>
                  <a:pt x="643" y="531"/>
                </a:cubicBezTo>
                <a:cubicBezTo>
                  <a:pt x="653" y="504"/>
                  <a:pt x="660" y="472"/>
                  <a:pt x="663" y="434"/>
                </a:cubicBezTo>
                <a:cubicBezTo>
                  <a:pt x="686" y="428"/>
                  <a:pt x="705" y="413"/>
                  <a:pt x="706" y="389"/>
                </a:cubicBezTo>
                <a:lnTo>
                  <a:pt x="582" y="389"/>
                </a:lnTo>
                <a:cubicBezTo>
                  <a:pt x="581" y="413"/>
                  <a:pt x="598" y="428"/>
                  <a:pt x="620" y="434"/>
                </a:cubicBezTo>
                <a:close/>
                <a:moveTo>
                  <a:pt x="86" y="434"/>
                </a:moveTo>
                <a:lnTo>
                  <a:pt x="86" y="434"/>
                </a:lnTo>
                <a:cubicBezTo>
                  <a:pt x="108" y="428"/>
                  <a:pt x="126" y="413"/>
                  <a:pt x="124" y="389"/>
                </a:cubicBezTo>
                <a:lnTo>
                  <a:pt x="0" y="389"/>
                </a:lnTo>
                <a:cubicBezTo>
                  <a:pt x="2" y="413"/>
                  <a:pt x="21" y="428"/>
                  <a:pt x="44" y="434"/>
                </a:cubicBezTo>
                <a:cubicBezTo>
                  <a:pt x="46" y="472"/>
                  <a:pt x="53" y="504"/>
                  <a:pt x="64" y="531"/>
                </a:cubicBezTo>
                <a:cubicBezTo>
                  <a:pt x="76" y="561"/>
                  <a:pt x="93" y="585"/>
                  <a:pt x="113" y="605"/>
                </a:cubicBezTo>
                <a:lnTo>
                  <a:pt x="143" y="575"/>
                </a:lnTo>
                <a:cubicBezTo>
                  <a:pt x="126" y="559"/>
                  <a:pt x="113" y="539"/>
                  <a:pt x="103" y="515"/>
                </a:cubicBezTo>
                <a:cubicBezTo>
                  <a:pt x="94" y="492"/>
                  <a:pt x="88" y="466"/>
                  <a:pt x="86" y="434"/>
                </a:cubicBezTo>
                <a:close/>
                <a:moveTo>
                  <a:pt x="218" y="109"/>
                </a:moveTo>
                <a:lnTo>
                  <a:pt x="218" y="109"/>
                </a:lnTo>
                <a:lnTo>
                  <a:pt x="218" y="141"/>
                </a:lnTo>
                <a:lnTo>
                  <a:pt x="505" y="141"/>
                </a:lnTo>
                <a:lnTo>
                  <a:pt x="505" y="109"/>
                </a:lnTo>
                <a:lnTo>
                  <a:pt x="218" y="109"/>
                </a:lnTo>
                <a:close/>
                <a:moveTo>
                  <a:pt x="260" y="285"/>
                </a:moveTo>
                <a:lnTo>
                  <a:pt x="260" y="285"/>
                </a:lnTo>
                <a:lnTo>
                  <a:pt x="260" y="318"/>
                </a:lnTo>
                <a:lnTo>
                  <a:pt x="463" y="318"/>
                </a:lnTo>
                <a:lnTo>
                  <a:pt x="463" y="285"/>
                </a:lnTo>
                <a:lnTo>
                  <a:pt x="260" y="285"/>
                </a:lnTo>
                <a:close/>
                <a:moveTo>
                  <a:pt x="237" y="193"/>
                </a:moveTo>
                <a:lnTo>
                  <a:pt x="237" y="193"/>
                </a:lnTo>
                <a:lnTo>
                  <a:pt x="237" y="226"/>
                </a:lnTo>
                <a:lnTo>
                  <a:pt x="486" y="226"/>
                </a:lnTo>
                <a:lnTo>
                  <a:pt x="486" y="193"/>
                </a:lnTo>
                <a:lnTo>
                  <a:pt x="237" y="193"/>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2" name="Freeform 48"/>
          <p:cNvSpPr>
            <a:spLocks noEditPoints="1"/>
          </p:cNvSpPr>
          <p:nvPr/>
        </p:nvSpPr>
        <p:spPr bwMode="auto">
          <a:xfrm>
            <a:off x="6670901" y="2324883"/>
            <a:ext cx="558800" cy="430213"/>
          </a:xfrm>
          <a:custGeom>
            <a:avLst/>
            <a:gdLst>
              <a:gd name="T0" fmla="*/ 42 w 910"/>
              <a:gd name="T1" fmla="*/ 459 h 701"/>
              <a:gd name="T2" fmla="*/ 0 w 910"/>
              <a:gd name="T3" fmla="*/ 660 h 701"/>
              <a:gd name="T4" fmla="*/ 200 w 910"/>
              <a:gd name="T5" fmla="*/ 701 h 701"/>
              <a:gd name="T6" fmla="*/ 242 w 910"/>
              <a:gd name="T7" fmla="*/ 501 h 701"/>
              <a:gd name="T8" fmla="*/ 534 w 910"/>
              <a:gd name="T9" fmla="*/ 459 h 701"/>
              <a:gd name="T10" fmla="*/ 376 w 910"/>
              <a:gd name="T11" fmla="*/ 459 h 701"/>
              <a:gd name="T12" fmla="*/ 334 w 910"/>
              <a:gd name="T13" fmla="*/ 660 h 701"/>
              <a:gd name="T14" fmla="*/ 534 w 910"/>
              <a:gd name="T15" fmla="*/ 701 h 701"/>
              <a:gd name="T16" fmla="*/ 576 w 910"/>
              <a:gd name="T17" fmla="*/ 501 h 701"/>
              <a:gd name="T18" fmla="*/ 868 w 910"/>
              <a:gd name="T19" fmla="*/ 459 h 701"/>
              <a:gd name="T20" fmla="*/ 710 w 910"/>
              <a:gd name="T21" fmla="*/ 459 h 701"/>
              <a:gd name="T22" fmla="*/ 668 w 910"/>
              <a:gd name="T23" fmla="*/ 660 h 701"/>
              <a:gd name="T24" fmla="*/ 868 w 910"/>
              <a:gd name="T25" fmla="*/ 701 h 701"/>
              <a:gd name="T26" fmla="*/ 910 w 910"/>
              <a:gd name="T27" fmla="*/ 501 h 701"/>
              <a:gd name="T28" fmla="*/ 534 w 910"/>
              <a:gd name="T29" fmla="*/ 267 h 701"/>
              <a:gd name="T30" fmla="*/ 702 w 910"/>
              <a:gd name="T31" fmla="*/ 435 h 701"/>
              <a:gd name="T32" fmla="*/ 777 w 910"/>
              <a:gd name="T33" fmla="*/ 434 h 701"/>
              <a:gd name="T34" fmla="*/ 534 w 910"/>
              <a:gd name="T35" fmla="*/ 267 h 701"/>
              <a:gd name="T36" fmla="*/ 339 w 910"/>
              <a:gd name="T37" fmla="*/ 220 h 701"/>
              <a:gd name="T38" fmla="*/ 343 w 910"/>
              <a:gd name="T39" fmla="*/ 226 h 701"/>
              <a:gd name="T40" fmla="*/ 352 w 910"/>
              <a:gd name="T41" fmla="*/ 234 h 701"/>
              <a:gd name="T42" fmla="*/ 358 w 910"/>
              <a:gd name="T43" fmla="*/ 238 h 701"/>
              <a:gd name="T44" fmla="*/ 366 w 910"/>
              <a:gd name="T45" fmla="*/ 241 h 701"/>
              <a:gd name="T46" fmla="*/ 376 w 910"/>
              <a:gd name="T47" fmla="*/ 242 h 701"/>
              <a:gd name="T48" fmla="*/ 544 w 910"/>
              <a:gd name="T49" fmla="*/ 241 h 701"/>
              <a:gd name="T50" fmla="*/ 552 w 910"/>
              <a:gd name="T51" fmla="*/ 238 h 701"/>
              <a:gd name="T52" fmla="*/ 561 w 910"/>
              <a:gd name="T53" fmla="*/ 233 h 701"/>
              <a:gd name="T54" fmla="*/ 568 w 910"/>
              <a:gd name="T55" fmla="*/ 225 h 701"/>
              <a:gd name="T56" fmla="*/ 576 w 910"/>
              <a:gd name="T57" fmla="*/ 200 h 701"/>
              <a:gd name="T58" fmla="*/ 534 w 910"/>
              <a:gd name="T59" fmla="*/ 0 h 701"/>
              <a:gd name="T60" fmla="*/ 334 w 910"/>
              <a:gd name="T61" fmla="*/ 42 h 701"/>
              <a:gd name="T62" fmla="*/ 339 w 910"/>
              <a:gd name="T63" fmla="*/ 220 h 701"/>
              <a:gd name="T64" fmla="*/ 361 w 910"/>
              <a:gd name="T65" fmla="*/ 265 h 701"/>
              <a:gd name="T66" fmla="*/ 318 w 910"/>
              <a:gd name="T67" fmla="*/ 233 h 701"/>
              <a:gd name="T68" fmla="*/ 192 w 910"/>
              <a:gd name="T69" fmla="*/ 434 h 701"/>
              <a:gd name="T70" fmla="*/ 485 w 910"/>
              <a:gd name="T71" fmla="*/ 434 h 701"/>
              <a:gd name="T72" fmla="*/ 485 w 910"/>
              <a:gd name="T73" fmla="*/ 267 h 701"/>
              <a:gd name="T74" fmla="*/ 425 w 910"/>
              <a:gd name="T75" fmla="*/ 43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0" h="701">
                <a:moveTo>
                  <a:pt x="200" y="459"/>
                </a:moveTo>
                <a:lnTo>
                  <a:pt x="42" y="459"/>
                </a:lnTo>
                <a:cubicBezTo>
                  <a:pt x="19" y="459"/>
                  <a:pt x="0" y="478"/>
                  <a:pt x="0" y="501"/>
                </a:cubicBezTo>
                <a:lnTo>
                  <a:pt x="0" y="660"/>
                </a:lnTo>
                <a:cubicBezTo>
                  <a:pt x="0" y="683"/>
                  <a:pt x="19" y="701"/>
                  <a:pt x="42" y="701"/>
                </a:cubicBezTo>
                <a:lnTo>
                  <a:pt x="200" y="701"/>
                </a:lnTo>
                <a:cubicBezTo>
                  <a:pt x="223" y="701"/>
                  <a:pt x="242" y="683"/>
                  <a:pt x="242" y="660"/>
                </a:cubicBezTo>
                <a:lnTo>
                  <a:pt x="242" y="501"/>
                </a:lnTo>
                <a:cubicBezTo>
                  <a:pt x="242" y="478"/>
                  <a:pt x="223" y="459"/>
                  <a:pt x="200" y="459"/>
                </a:cubicBezTo>
                <a:close/>
                <a:moveTo>
                  <a:pt x="534" y="459"/>
                </a:moveTo>
                <a:lnTo>
                  <a:pt x="534" y="459"/>
                </a:lnTo>
                <a:lnTo>
                  <a:pt x="376" y="459"/>
                </a:lnTo>
                <a:cubicBezTo>
                  <a:pt x="353" y="459"/>
                  <a:pt x="334" y="478"/>
                  <a:pt x="334" y="501"/>
                </a:cubicBezTo>
                <a:lnTo>
                  <a:pt x="334" y="660"/>
                </a:lnTo>
                <a:cubicBezTo>
                  <a:pt x="334" y="683"/>
                  <a:pt x="353" y="701"/>
                  <a:pt x="376" y="701"/>
                </a:cubicBezTo>
                <a:lnTo>
                  <a:pt x="534" y="701"/>
                </a:lnTo>
                <a:cubicBezTo>
                  <a:pt x="557" y="701"/>
                  <a:pt x="576" y="683"/>
                  <a:pt x="576" y="660"/>
                </a:cubicBezTo>
                <a:lnTo>
                  <a:pt x="576" y="501"/>
                </a:lnTo>
                <a:cubicBezTo>
                  <a:pt x="576" y="478"/>
                  <a:pt x="557" y="459"/>
                  <a:pt x="534" y="459"/>
                </a:cubicBezTo>
                <a:close/>
                <a:moveTo>
                  <a:pt x="868" y="459"/>
                </a:moveTo>
                <a:lnTo>
                  <a:pt x="868" y="459"/>
                </a:lnTo>
                <a:lnTo>
                  <a:pt x="710" y="459"/>
                </a:lnTo>
                <a:cubicBezTo>
                  <a:pt x="687" y="459"/>
                  <a:pt x="668" y="478"/>
                  <a:pt x="668" y="501"/>
                </a:cubicBezTo>
                <a:lnTo>
                  <a:pt x="668" y="660"/>
                </a:lnTo>
                <a:cubicBezTo>
                  <a:pt x="668" y="683"/>
                  <a:pt x="687" y="701"/>
                  <a:pt x="710" y="701"/>
                </a:cubicBezTo>
                <a:lnTo>
                  <a:pt x="868" y="701"/>
                </a:lnTo>
                <a:cubicBezTo>
                  <a:pt x="891" y="701"/>
                  <a:pt x="910" y="683"/>
                  <a:pt x="910" y="660"/>
                </a:cubicBezTo>
                <a:lnTo>
                  <a:pt x="910" y="501"/>
                </a:lnTo>
                <a:cubicBezTo>
                  <a:pt x="910" y="478"/>
                  <a:pt x="891" y="459"/>
                  <a:pt x="868" y="459"/>
                </a:cubicBezTo>
                <a:close/>
                <a:moveTo>
                  <a:pt x="534" y="267"/>
                </a:moveTo>
                <a:lnTo>
                  <a:pt x="534" y="267"/>
                </a:lnTo>
                <a:lnTo>
                  <a:pt x="702" y="435"/>
                </a:lnTo>
                <a:cubicBezTo>
                  <a:pt x="704" y="435"/>
                  <a:pt x="707" y="434"/>
                  <a:pt x="710" y="434"/>
                </a:cubicBezTo>
                <a:lnTo>
                  <a:pt x="777" y="434"/>
                </a:lnTo>
                <a:lnTo>
                  <a:pt x="585" y="243"/>
                </a:lnTo>
                <a:cubicBezTo>
                  <a:pt x="573" y="258"/>
                  <a:pt x="555" y="267"/>
                  <a:pt x="534" y="267"/>
                </a:cubicBezTo>
                <a:close/>
                <a:moveTo>
                  <a:pt x="339" y="220"/>
                </a:moveTo>
                <a:lnTo>
                  <a:pt x="339" y="220"/>
                </a:lnTo>
                <a:cubicBezTo>
                  <a:pt x="340" y="222"/>
                  <a:pt x="341" y="224"/>
                  <a:pt x="342" y="225"/>
                </a:cubicBezTo>
                <a:cubicBezTo>
                  <a:pt x="343" y="225"/>
                  <a:pt x="343" y="226"/>
                  <a:pt x="343" y="226"/>
                </a:cubicBezTo>
                <a:cubicBezTo>
                  <a:pt x="345" y="229"/>
                  <a:pt x="348" y="231"/>
                  <a:pt x="350" y="233"/>
                </a:cubicBezTo>
                <a:cubicBezTo>
                  <a:pt x="351" y="234"/>
                  <a:pt x="351" y="234"/>
                  <a:pt x="352" y="234"/>
                </a:cubicBezTo>
                <a:cubicBezTo>
                  <a:pt x="353" y="235"/>
                  <a:pt x="354" y="236"/>
                  <a:pt x="355" y="236"/>
                </a:cubicBezTo>
                <a:cubicBezTo>
                  <a:pt x="356" y="237"/>
                  <a:pt x="357" y="238"/>
                  <a:pt x="358" y="238"/>
                </a:cubicBezTo>
                <a:cubicBezTo>
                  <a:pt x="359" y="239"/>
                  <a:pt x="360" y="239"/>
                  <a:pt x="361" y="239"/>
                </a:cubicBezTo>
                <a:cubicBezTo>
                  <a:pt x="363" y="240"/>
                  <a:pt x="364" y="240"/>
                  <a:pt x="366" y="241"/>
                </a:cubicBezTo>
                <a:cubicBezTo>
                  <a:pt x="366" y="241"/>
                  <a:pt x="367" y="241"/>
                  <a:pt x="368" y="241"/>
                </a:cubicBezTo>
                <a:cubicBezTo>
                  <a:pt x="371" y="242"/>
                  <a:pt x="373" y="242"/>
                  <a:pt x="376" y="242"/>
                </a:cubicBezTo>
                <a:lnTo>
                  <a:pt x="534" y="242"/>
                </a:lnTo>
                <a:cubicBezTo>
                  <a:pt x="538" y="242"/>
                  <a:pt x="541" y="242"/>
                  <a:pt x="544" y="241"/>
                </a:cubicBezTo>
                <a:cubicBezTo>
                  <a:pt x="544" y="241"/>
                  <a:pt x="545" y="241"/>
                  <a:pt x="546" y="240"/>
                </a:cubicBezTo>
                <a:cubicBezTo>
                  <a:pt x="548" y="240"/>
                  <a:pt x="550" y="239"/>
                  <a:pt x="552" y="238"/>
                </a:cubicBezTo>
                <a:cubicBezTo>
                  <a:pt x="553" y="237"/>
                  <a:pt x="554" y="237"/>
                  <a:pt x="554" y="237"/>
                </a:cubicBezTo>
                <a:cubicBezTo>
                  <a:pt x="557" y="236"/>
                  <a:pt x="559" y="234"/>
                  <a:pt x="561" y="233"/>
                </a:cubicBezTo>
                <a:cubicBezTo>
                  <a:pt x="561" y="232"/>
                  <a:pt x="561" y="232"/>
                  <a:pt x="562" y="232"/>
                </a:cubicBezTo>
                <a:cubicBezTo>
                  <a:pt x="564" y="230"/>
                  <a:pt x="566" y="228"/>
                  <a:pt x="568" y="225"/>
                </a:cubicBezTo>
                <a:lnTo>
                  <a:pt x="568" y="225"/>
                </a:lnTo>
                <a:cubicBezTo>
                  <a:pt x="573" y="218"/>
                  <a:pt x="576" y="210"/>
                  <a:pt x="576" y="200"/>
                </a:cubicBezTo>
                <a:lnTo>
                  <a:pt x="576" y="42"/>
                </a:lnTo>
                <a:cubicBezTo>
                  <a:pt x="576" y="19"/>
                  <a:pt x="557" y="0"/>
                  <a:pt x="534" y="0"/>
                </a:cubicBezTo>
                <a:lnTo>
                  <a:pt x="376" y="0"/>
                </a:lnTo>
                <a:cubicBezTo>
                  <a:pt x="353" y="0"/>
                  <a:pt x="334" y="19"/>
                  <a:pt x="334" y="42"/>
                </a:cubicBezTo>
                <a:lnTo>
                  <a:pt x="334" y="200"/>
                </a:lnTo>
                <a:cubicBezTo>
                  <a:pt x="334" y="207"/>
                  <a:pt x="336" y="214"/>
                  <a:pt x="339" y="220"/>
                </a:cubicBezTo>
                <a:cubicBezTo>
                  <a:pt x="339" y="220"/>
                  <a:pt x="339" y="220"/>
                  <a:pt x="339" y="220"/>
                </a:cubicBezTo>
                <a:close/>
                <a:moveTo>
                  <a:pt x="361" y="265"/>
                </a:moveTo>
                <a:lnTo>
                  <a:pt x="361" y="265"/>
                </a:lnTo>
                <a:cubicBezTo>
                  <a:pt x="342" y="261"/>
                  <a:pt x="327" y="249"/>
                  <a:pt x="318" y="233"/>
                </a:cubicBezTo>
                <a:lnTo>
                  <a:pt x="117" y="434"/>
                </a:lnTo>
                <a:lnTo>
                  <a:pt x="192" y="434"/>
                </a:lnTo>
                <a:lnTo>
                  <a:pt x="361" y="265"/>
                </a:lnTo>
                <a:close/>
                <a:moveTo>
                  <a:pt x="485" y="434"/>
                </a:moveTo>
                <a:lnTo>
                  <a:pt x="485" y="434"/>
                </a:lnTo>
                <a:lnTo>
                  <a:pt x="485" y="267"/>
                </a:lnTo>
                <a:lnTo>
                  <a:pt x="425" y="267"/>
                </a:lnTo>
                <a:lnTo>
                  <a:pt x="425" y="434"/>
                </a:lnTo>
                <a:lnTo>
                  <a:pt x="485" y="434"/>
                </a:ln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3" name="Freeform 49"/>
          <p:cNvSpPr>
            <a:spLocks noEditPoints="1"/>
          </p:cNvSpPr>
          <p:nvPr/>
        </p:nvSpPr>
        <p:spPr bwMode="auto">
          <a:xfrm>
            <a:off x="9182354" y="5669745"/>
            <a:ext cx="517525" cy="392113"/>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54" name="Freeform 50"/>
          <p:cNvSpPr>
            <a:spLocks noEditPoints="1"/>
          </p:cNvSpPr>
          <p:nvPr/>
        </p:nvSpPr>
        <p:spPr bwMode="auto">
          <a:xfrm>
            <a:off x="5156942" y="2223283"/>
            <a:ext cx="309563" cy="585788"/>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tx1"/>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3" name="Freeform 13"/>
          <p:cNvSpPr>
            <a:spLocks noEditPoints="1"/>
          </p:cNvSpPr>
          <p:nvPr/>
        </p:nvSpPr>
        <p:spPr bwMode="auto">
          <a:xfrm>
            <a:off x="10794046" y="3922451"/>
            <a:ext cx="590847" cy="464104"/>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69" name="Freeform 19"/>
          <p:cNvSpPr>
            <a:spLocks noEditPoints="1"/>
          </p:cNvSpPr>
          <p:nvPr/>
        </p:nvSpPr>
        <p:spPr bwMode="auto">
          <a:xfrm>
            <a:off x="10051031" y="2266004"/>
            <a:ext cx="528365" cy="500345"/>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71" name="Freeform 21"/>
          <p:cNvSpPr>
            <a:spLocks noEditPoints="1"/>
          </p:cNvSpPr>
          <p:nvPr/>
        </p:nvSpPr>
        <p:spPr bwMode="auto">
          <a:xfrm>
            <a:off x="10897791" y="4580674"/>
            <a:ext cx="438193" cy="665209"/>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76" name="Freeform 26"/>
          <p:cNvSpPr>
            <a:spLocks noEditPoints="1"/>
          </p:cNvSpPr>
          <p:nvPr/>
        </p:nvSpPr>
        <p:spPr bwMode="auto">
          <a:xfrm>
            <a:off x="10051031" y="1536859"/>
            <a:ext cx="560386" cy="520359"/>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77" name="Freeform 27"/>
          <p:cNvSpPr>
            <a:spLocks noEditPoints="1"/>
          </p:cNvSpPr>
          <p:nvPr/>
        </p:nvSpPr>
        <p:spPr bwMode="auto">
          <a:xfrm>
            <a:off x="9936173" y="3788236"/>
            <a:ext cx="564389" cy="498344"/>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78" name="Freeform 28"/>
          <p:cNvSpPr>
            <a:spLocks noEditPoints="1"/>
          </p:cNvSpPr>
          <p:nvPr/>
        </p:nvSpPr>
        <p:spPr bwMode="auto">
          <a:xfrm>
            <a:off x="10910727" y="2325674"/>
            <a:ext cx="488338" cy="490339"/>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294A5A"/>
              </a:solidFill>
              <a:latin typeface="+mn-lt"/>
              <a:ea typeface="+mn-ea"/>
              <a:cs typeface="+mn-ea"/>
              <a:sym typeface="+mn-lt"/>
            </a:endParaRPr>
          </a:p>
        </p:txBody>
      </p:sp>
      <p:sp>
        <p:nvSpPr>
          <p:cNvPr id="85" name="Freeform 35"/>
          <p:cNvSpPr>
            <a:spLocks noEditPoints="1"/>
          </p:cNvSpPr>
          <p:nvPr/>
        </p:nvSpPr>
        <p:spPr bwMode="auto">
          <a:xfrm>
            <a:off x="10897791" y="5388965"/>
            <a:ext cx="402277" cy="494342"/>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87" name="Freeform 37"/>
          <p:cNvSpPr>
            <a:spLocks noEditPoints="1"/>
          </p:cNvSpPr>
          <p:nvPr/>
        </p:nvSpPr>
        <p:spPr bwMode="auto">
          <a:xfrm>
            <a:off x="10013329" y="3085917"/>
            <a:ext cx="468323" cy="508351"/>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90" name="Freeform 40"/>
          <p:cNvSpPr/>
          <p:nvPr/>
        </p:nvSpPr>
        <p:spPr bwMode="auto">
          <a:xfrm>
            <a:off x="10897791" y="1610508"/>
            <a:ext cx="491377" cy="452730"/>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92" name="Freeform 42"/>
          <p:cNvSpPr>
            <a:spLocks noEditPoints="1"/>
          </p:cNvSpPr>
          <p:nvPr/>
        </p:nvSpPr>
        <p:spPr bwMode="auto">
          <a:xfrm>
            <a:off x="10926888" y="3182175"/>
            <a:ext cx="480030" cy="470274"/>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grpSp>
        <p:nvGrpSpPr>
          <p:cNvPr id="93" name="组合 92"/>
          <p:cNvGrpSpPr/>
          <p:nvPr/>
        </p:nvGrpSpPr>
        <p:grpSpPr>
          <a:xfrm>
            <a:off x="9895248" y="4645489"/>
            <a:ext cx="586404" cy="542375"/>
            <a:chOff x="2438399" y="4906963"/>
            <a:chExt cx="465137" cy="430213"/>
          </a:xfrm>
          <a:solidFill>
            <a:schemeClr val="tx1"/>
          </a:solidFill>
        </p:grpSpPr>
        <p:sp>
          <p:nvSpPr>
            <p:cNvPr id="94"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95"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96"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grpSp>
      <p:sp>
        <p:nvSpPr>
          <p:cNvPr id="97" name="Freeform 46"/>
          <p:cNvSpPr>
            <a:spLocks noEditPoints="1"/>
          </p:cNvSpPr>
          <p:nvPr/>
        </p:nvSpPr>
        <p:spPr bwMode="auto">
          <a:xfrm>
            <a:off x="10109046" y="5447458"/>
            <a:ext cx="436301" cy="562388"/>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latin typeface="+mn-lt"/>
              <a:ea typeface="+mn-ea"/>
              <a:cs typeface="+mn-ea"/>
              <a:sym typeface="+mn-lt"/>
            </a:endParaRPr>
          </a:p>
        </p:txBody>
      </p:sp>
      <p:sp>
        <p:nvSpPr>
          <p:cNvPr id="98" name="TextBox 49"/>
          <p:cNvSpPr txBox="1"/>
          <p:nvPr/>
        </p:nvSpPr>
        <p:spPr>
          <a:xfrm>
            <a:off x="4087818" y="655646"/>
            <a:ext cx="7408468" cy="523220"/>
          </a:xfrm>
          <a:prstGeom prst="rect">
            <a:avLst/>
          </a:prstGeom>
          <a:solidFill>
            <a:schemeClr val="tx1"/>
          </a:solidFill>
        </p:spPr>
        <p:txBody>
          <a:bodyPr wrap="square" rtlCol="0">
            <a:spAutoFit/>
          </a:bodyPr>
          <a:lstStyle/>
          <a:p>
            <a:pPr algn="ctr"/>
            <a:r>
              <a:rPr lang="zh-CN" altLang="en-US" sz="2800" b="1" dirty="0">
                <a:solidFill>
                  <a:schemeClr val="bg2"/>
                </a:solidFill>
                <a:latin typeface="+mn-lt"/>
                <a:ea typeface="+mn-ea"/>
                <a:cs typeface="+mn-ea"/>
                <a:sym typeface="+mn-lt"/>
              </a:rPr>
              <a:t>可编辑的备用图标</a:t>
            </a:r>
          </a:p>
        </p:txBody>
      </p:sp>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14" y="5144021"/>
            <a:ext cx="826076" cy="894460"/>
          </a:xfrm>
          <a:prstGeom prst="rect">
            <a:avLst/>
          </a:prstGeom>
        </p:spPr>
      </p:pic>
      <p:pic>
        <p:nvPicPr>
          <p:cNvPr id="65" name="图片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47" y="1847454"/>
            <a:ext cx="874232" cy="894252"/>
          </a:xfrm>
          <a:prstGeom prst="rect">
            <a:avLst/>
          </a:prstGeom>
        </p:spPr>
      </p:pic>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657" y="3546668"/>
            <a:ext cx="730184" cy="835304"/>
          </a:xfrm>
          <a:prstGeom prst="rect">
            <a:avLst/>
          </a:prstGeom>
        </p:spPr>
      </p:pic>
      <p:pic>
        <p:nvPicPr>
          <p:cNvPr id="67" name="图片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667" y="5105669"/>
            <a:ext cx="898472" cy="898470"/>
          </a:xfrm>
          <a:prstGeom prst="rect">
            <a:avLst/>
          </a:prstGeom>
        </p:spPr>
      </p:pic>
      <p:pic>
        <p:nvPicPr>
          <p:cNvPr id="68" name="图片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608" y="3489673"/>
            <a:ext cx="858038" cy="883608"/>
          </a:xfrm>
          <a:prstGeom prst="rect">
            <a:avLst/>
          </a:prstGeom>
        </p:spPr>
      </p:pic>
      <p:pic>
        <p:nvPicPr>
          <p:cNvPr id="70" name="Picture 2" descr="G:\WPS上传PPT\共青团委\国徵.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4501" y="1855540"/>
            <a:ext cx="865948" cy="913874"/>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0"/>
          <p:cNvSpPr txBox="1"/>
          <p:nvPr/>
        </p:nvSpPr>
        <p:spPr>
          <a:xfrm>
            <a:off x="712229" y="650018"/>
            <a:ext cx="3067377" cy="523220"/>
          </a:xfrm>
          <a:prstGeom prst="rect">
            <a:avLst/>
          </a:prstGeom>
          <a:solidFill>
            <a:schemeClr val="tx1"/>
          </a:solidFill>
        </p:spPr>
        <p:txBody>
          <a:bodyPr wrap="square" rtlCol="0">
            <a:spAutoFit/>
          </a:bodyPr>
          <a:lstStyle>
            <a:defPPr>
              <a:defRPr lang="zh-CN"/>
            </a:defPPr>
            <a:lvl1pPr algn="ctr">
              <a:defRPr sz="3200" b="1">
                <a:latin typeface="+mn-lt"/>
                <a:ea typeface="+mn-ea"/>
                <a:cs typeface="+mn-ea"/>
              </a:defRPr>
            </a:lvl1pPr>
          </a:lstStyle>
          <a:p>
            <a:r>
              <a:rPr lang="zh-CN" altLang="en-US" sz="2800" dirty="0">
                <a:solidFill>
                  <a:schemeClr val="bg2"/>
                </a:solidFill>
              </a:rPr>
              <a:t>备用党政标志</a:t>
            </a:r>
          </a:p>
        </p:txBody>
      </p:sp>
    </p:spTree>
  </p:cSld>
  <p:clrMapOvr>
    <a:masterClrMapping/>
  </p:clrMapOvr>
  <p:transition spd="slow" advTm="321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style.rotation</p:attrName>
                                        </p:attrNameLst>
                                      </p:cBhvr>
                                      <p:tavLst>
                                        <p:tav tm="0">
                                          <p:val>
                                            <p:fltVal val="90"/>
                                          </p:val>
                                        </p:tav>
                                        <p:tav tm="100000">
                                          <p:val>
                                            <p:fltVal val="0"/>
                                          </p:val>
                                        </p:tav>
                                      </p:tavLst>
                                    </p:anim>
                                    <p:animEffect transition="in" filter="fade">
                                      <p:cBhvr>
                                        <p:cTn id="10" dur="500"/>
                                        <p:tgtEl>
                                          <p:spTgt spid="7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ppt_w</p:attrName>
                                        </p:attrNameLst>
                                      </p:cBhvr>
                                      <p:tavLst>
                                        <p:tav tm="0">
                                          <p:val>
                                            <p:fltVal val="0"/>
                                          </p:val>
                                        </p:tav>
                                        <p:tav tm="100000">
                                          <p:val>
                                            <p:strVal val="#ppt_w"/>
                                          </p:val>
                                        </p:tav>
                                      </p:tavLst>
                                    </p:anim>
                                    <p:anim calcmode="lin" valueType="num">
                                      <p:cBhvr>
                                        <p:cTn id="15" dur="500" fill="hold"/>
                                        <p:tgtEl>
                                          <p:spTgt spid="64"/>
                                        </p:tgtEl>
                                        <p:attrNameLst>
                                          <p:attrName>ppt_h</p:attrName>
                                        </p:attrNameLst>
                                      </p:cBhvr>
                                      <p:tavLst>
                                        <p:tav tm="0">
                                          <p:val>
                                            <p:fltVal val="0"/>
                                          </p:val>
                                        </p:tav>
                                        <p:tav tm="100000">
                                          <p:val>
                                            <p:strVal val="#ppt_h"/>
                                          </p:val>
                                        </p:tav>
                                      </p:tavLst>
                                    </p:anim>
                                    <p:animEffect transition="in" filter="fade">
                                      <p:cBhvr>
                                        <p:cTn id="16" dur="500"/>
                                        <p:tgtEl>
                                          <p:spTgt spid="64"/>
                                        </p:tgtEl>
                                      </p:cBhvr>
                                    </p:animEffect>
                                  </p:childTnLst>
                                </p:cTn>
                              </p:par>
                              <p:par>
                                <p:cTn id="17" presetID="53" presetClass="entr" presetSubtype="16"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par>
                                <p:cTn id="22" presetID="53" presetClass="entr" presetSubtype="16"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par>
                                <p:cTn id="27" presetID="53" presetClass="entr" presetSubtype="16"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Effect transition="in" filter="fade">
                                      <p:cBhvr>
                                        <p:cTn id="36" dur="500"/>
                                        <p:tgtEl>
                                          <p:spTgt spid="68"/>
                                        </p:tgtEl>
                                      </p:cBhvr>
                                    </p:animEffect>
                                  </p:childTnLst>
                                </p:cTn>
                              </p:par>
                              <p:par>
                                <p:cTn id="37" presetID="53" presetClass="entr" presetSubtype="16"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1000"/>
                            </p:stCondLst>
                            <p:childTnLst>
                              <p:par>
                                <p:cTn id="43" presetID="31" presetClass="entr" presetSubtype="0" fill="hold" grpId="0" nodeType="after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p:cTn id="45" dur="500" fill="hold"/>
                                        <p:tgtEl>
                                          <p:spTgt spid="98"/>
                                        </p:tgtEl>
                                        <p:attrNameLst>
                                          <p:attrName>ppt_w</p:attrName>
                                        </p:attrNameLst>
                                      </p:cBhvr>
                                      <p:tavLst>
                                        <p:tav tm="0">
                                          <p:val>
                                            <p:fltVal val="0"/>
                                          </p:val>
                                        </p:tav>
                                        <p:tav tm="100000">
                                          <p:val>
                                            <p:strVal val="#ppt_w"/>
                                          </p:val>
                                        </p:tav>
                                      </p:tavLst>
                                    </p:anim>
                                    <p:anim calcmode="lin" valueType="num">
                                      <p:cBhvr>
                                        <p:cTn id="46" dur="500" fill="hold"/>
                                        <p:tgtEl>
                                          <p:spTgt spid="98"/>
                                        </p:tgtEl>
                                        <p:attrNameLst>
                                          <p:attrName>ppt_h</p:attrName>
                                        </p:attrNameLst>
                                      </p:cBhvr>
                                      <p:tavLst>
                                        <p:tav tm="0">
                                          <p:val>
                                            <p:fltVal val="0"/>
                                          </p:val>
                                        </p:tav>
                                        <p:tav tm="100000">
                                          <p:val>
                                            <p:strVal val="#ppt_h"/>
                                          </p:val>
                                        </p:tav>
                                      </p:tavLst>
                                    </p:anim>
                                    <p:anim calcmode="lin" valueType="num">
                                      <p:cBhvr>
                                        <p:cTn id="47" dur="500" fill="hold"/>
                                        <p:tgtEl>
                                          <p:spTgt spid="98"/>
                                        </p:tgtEl>
                                        <p:attrNameLst>
                                          <p:attrName>style.rotation</p:attrName>
                                        </p:attrNameLst>
                                      </p:cBhvr>
                                      <p:tavLst>
                                        <p:tav tm="0">
                                          <p:val>
                                            <p:fltVal val="90"/>
                                          </p:val>
                                        </p:tav>
                                        <p:tav tm="100000">
                                          <p:val>
                                            <p:fltVal val="0"/>
                                          </p:val>
                                        </p:tav>
                                      </p:tavLst>
                                    </p:anim>
                                    <p:animEffect transition="in" filter="fade">
                                      <p:cBhvr>
                                        <p:cTn id="48" dur="500"/>
                                        <p:tgtEl>
                                          <p:spTgt spid="98"/>
                                        </p:tgtEl>
                                      </p:cBhvr>
                                    </p:animEffect>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anim calcmode="lin" valueType="num">
                                      <p:cBhvr>
                                        <p:cTn id="53" dur="500" fill="hold"/>
                                        <p:tgtEl>
                                          <p:spTgt spid="6"/>
                                        </p:tgtEl>
                                        <p:attrNameLst>
                                          <p:attrName>ppt_x</p:attrName>
                                        </p:attrNameLst>
                                      </p:cBhvr>
                                      <p:tavLst>
                                        <p:tav tm="0">
                                          <p:val>
                                            <p:strVal val="#ppt_x"/>
                                          </p:val>
                                        </p:tav>
                                        <p:tav tm="100000">
                                          <p:val>
                                            <p:strVal val="#ppt_x"/>
                                          </p:val>
                                        </p:tav>
                                      </p:tavLst>
                                    </p:anim>
                                    <p:anim calcmode="lin" valueType="num">
                                      <p:cBhvr>
                                        <p:cTn id="54" dur="5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anim calcmode="lin" valueType="num">
                                      <p:cBhvr>
                                        <p:cTn id="63" dur="500" fill="hold"/>
                                        <p:tgtEl>
                                          <p:spTgt spid="8"/>
                                        </p:tgtEl>
                                        <p:attrNameLst>
                                          <p:attrName>ppt_x</p:attrName>
                                        </p:attrNameLst>
                                      </p:cBhvr>
                                      <p:tavLst>
                                        <p:tav tm="0">
                                          <p:val>
                                            <p:strVal val="#ppt_x"/>
                                          </p:val>
                                        </p:tav>
                                        <p:tav tm="100000">
                                          <p:val>
                                            <p:strVal val="#ppt_x"/>
                                          </p:val>
                                        </p:tav>
                                      </p:tavLst>
                                    </p:anim>
                                    <p:anim calcmode="lin" valueType="num">
                                      <p:cBhvr>
                                        <p:cTn id="64" dur="5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anim calcmode="lin" valueType="num">
                                      <p:cBhvr>
                                        <p:cTn id="68" dur="500" fill="hold"/>
                                        <p:tgtEl>
                                          <p:spTgt spid="9"/>
                                        </p:tgtEl>
                                        <p:attrNameLst>
                                          <p:attrName>ppt_x</p:attrName>
                                        </p:attrNameLst>
                                      </p:cBhvr>
                                      <p:tavLst>
                                        <p:tav tm="0">
                                          <p:val>
                                            <p:strVal val="#ppt_x"/>
                                          </p:val>
                                        </p:tav>
                                        <p:tav tm="100000">
                                          <p:val>
                                            <p:strVal val="#ppt_x"/>
                                          </p:val>
                                        </p:tav>
                                      </p:tavLst>
                                    </p:anim>
                                    <p:anim calcmode="lin" valueType="num">
                                      <p:cBhvr>
                                        <p:cTn id="69" dur="5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anim calcmode="lin" valueType="num">
                                      <p:cBhvr>
                                        <p:cTn id="83" dur="500" fill="hold"/>
                                        <p:tgtEl>
                                          <p:spTgt spid="12"/>
                                        </p:tgtEl>
                                        <p:attrNameLst>
                                          <p:attrName>ppt_x</p:attrName>
                                        </p:attrNameLst>
                                      </p:cBhvr>
                                      <p:tavLst>
                                        <p:tav tm="0">
                                          <p:val>
                                            <p:strVal val="#ppt_x"/>
                                          </p:val>
                                        </p:tav>
                                        <p:tav tm="100000">
                                          <p:val>
                                            <p:strVal val="#ppt_x"/>
                                          </p:val>
                                        </p:tav>
                                      </p:tavLst>
                                    </p:anim>
                                    <p:anim calcmode="lin" valueType="num">
                                      <p:cBhvr>
                                        <p:cTn id="84" dur="500" fill="hold"/>
                                        <p:tgtEl>
                                          <p:spTgt spid="1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anim calcmode="lin" valueType="num">
                                      <p:cBhvr>
                                        <p:cTn id="88" dur="500" fill="hold"/>
                                        <p:tgtEl>
                                          <p:spTgt spid="13"/>
                                        </p:tgtEl>
                                        <p:attrNameLst>
                                          <p:attrName>ppt_x</p:attrName>
                                        </p:attrNameLst>
                                      </p:cBhvr>
                                      <p:tavLst>
                                        <p:tav tm="0">
                                          <p:val>
                                            <p:strVal val="#ppt_x"/>
                                          </p:val>
                                        </p:tav>
                                        <p:tav tm="100000">
                                          <p:val>
                                            <p:strVal val="#ppt_x"/>
                                          </p:val>
                                        </p:tav>
                                      </p:tavLst>
                                    </p:anim>
                                    <p:anim calcmode="lin" valueType="num">
                                      <p:cBhvr>
                                        <p:cTn id="89" dur="500" fill="hold"/>
                                        <p:tgtEl>
                                          <p:spTgt spid="1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anim calcmode="lin" valueType="num">
                                      <p:cBhvr>
                                        <p:cTn id="93" dur="500" fill="hold"/>
                                        <p:tgtEl>
                                          <p:spTgt spid="14"/>
                                        </p:tgtEl>
                                        <p:attrNameLst>
                                          <p:attrName>ppt_x</p:attrName>
                                        </p:attrNameLst>
                                      </p:cBhvr>
                                      <p:tavLst>
                                        <p:tav tm="0">
                                          <p:val>
                                            <p:strVal val="#ppt_x"/>
                                          </p:val>
                                        </p:tav>
                                        <p:tav tm="100000">
                                          <p:val>
                                            <p:strVal val="#ppt_x"/>
                                          </p:val>
                                        </p:tav>
                                      </p:tavLst>
                                    </p:anim>
                                    <p:anim calcmode="lin" valueType="num">
                                      <p:cBhvr>
                                        <p:cTn id="94" dur="500" fill="hold"/>
                                        <p:tgtEl>
                                          <p:spTgt spid="1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anim calcmode="lin" valueType="num">
                                      <p:cBhvr>
                                        <p:cTn id="98" dur="500" fill="hold"/>
                                        <p:tgtEl>
                                          <p:spTgt spid="15"/>
                                        </p:tgtEl>
                                        <p:attrNameLst>
                                          <p:attrName>ppt_x</p:attrName>
                                        </p:attrNameLst>
                                      </p:cBhvr>
                                      <p:tavLst>
                                        <p:tav tm="0">
                                          <p:val>
                                            <p:strVal val="#ppt_x"/>
                                          </p:val>
                                        </p:tav>
                                        <p:tav tm="100000">
                                          <p:val>
                                            <p:strVal val="#ppt_x"/>
                                          </p:val>
                                        </p:tav>
                                      </p:tavLst>
                                    </p:anim>
                                    <p:anim calcmode="lin" valueType="num">
                                      <p:cBhvr>
                                        <p:cTn id="99" dur="500" fill="hold"/>
                                        <p:tgtEl>
                                          <p:spTgt spid="1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anim calcmode="lin" valueType="num">
                                      <p:cBhvr>
                                        <p:cTn id="103" dur="500" fill="hold"/>
                                        <p:tgtEl>
                                          <p:spTgt spid="16"/>
                                        </p:tgtEl>
                                        <p:attrNameLst>
                                          <p:attrName>ppt_x</p:attrName>
                                        </p:attrNameLst>
                                      </p:cBhvr>
                                      <p:tavLst>
                                        <p:tav tm="0">
                                          <p:val>
                                            <p:strVal val="#ppt_x"/>
                                          </p:val>
                                        </p:tav>
                                        <p:tav tm="100000">
                                          <p:val>
                                            <p:strVal val="#ppt_x"/>
                                          </p:val>
                                        </p:tav>
                                      </p:tavLst>
                                    </p:anim>
                                    <p:anim calcmode="lin" valueType="num">
                                      <p:cBhvr>
                                        <p:cTn id="104" dur="500" fill="hold"/>
                                        <p:tgtEl>
                                          <p:spTgt spid="1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anim calcmode="lin" valueType="num">
                                      <p:cBhvr>
                                        <p:cTn id="108" dur="500" fill="hold"/>
                                        <p:tgtEl>
                                          <p:spTgt spid="17"/>
                                        </p:tgtEl>
                                        <p:attrNameLst>
                                          <p:attrName>ppt_x</p:attrName>
                                        </p:attrNameLst>
                                      </p:cBhvr>
                                      <p:tavLst>
                                        <p:tav tm="0">
                                          <p:val>
                                            <p:strVal val="#ppt_x"/>
                                          </p:val>
                                        </p:tav>
                                        <p:tav tm="100000">
                                          <p:val>
                                            <p:strVal val="#ppt_x"/>
                                          </p:val>
                                        </p:tav>
                                      </p:tavLst>
                                    </p:anim>
                                    <p:anim calcmode="lin" valueType="num">
                                      <p:cBhvr>
                                        <p:cTn id="109" dur="500" fill="hold"/>
                                        <p:tgtEl>
                                          <p:spTgt spid="1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fade">
                                      <p:cBhvr>
                                        <p:cTn id="112" dur="500"/>
                                        <p:tgtEl>
                                          <p:spTgt spid="18"/>
                                        </p:tgtEl>
                                      </p:cBhvr>
                                    </p:animEffect>
                                    <p:anim calcmode="lin" valueType="num">
                                      <p:cBhvr>
                                        <p:cTn id="113" dur="500" fill="hold"/>
                                        <p:tgtEl>
                                          <p:spTgt spid="18"/>
                                        </p:tgtEl>
                                        <p:attrNameLst>
                                          <p:attrName>ppt_x</p:attrName>
                                        </p:attrNameLst>
                                      </p:cBhvr>
                                      <p:tavLst>
                                        <p:tav tm="0">
                                          <p:val>
                                            <p:strVal val="#ppt_x"/>
                                          </p:val>
                                        </p:tav>
                                        <p:tav tm="100000">
                                          <p:val>
                                            <p:strVal val="#ppt_x"/>
                                          </p:val>
                                        </p:tav>
                                      </p:tavLst>
                                    </p:anim>
                                    <p:anim calcmode="lin" valueType="num">
                                      <p:cBhvr>
                                        <p:cTn id="114" dur="500" fill="hold"/>
                                        <p:tgtEl>
                                          <p:spTgt spid="1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500"/>
                                        <p:tgtEl>
                                          <p:spTgt spid="19"/>
                                        </p:tgtEl>
                                      </p:cBhvr>
                                    </p:animEffect>
                                    <p:anim calcmode="lin" valueType="num">
                                      <p:cBhvr>
                                        <p:cTn id="118" dur="500" fill="hold"/>
                                        <p:tgtEl>
                                          <p:spTgt spid="19"/>
                                        </p:tgtEl>
                                        <p:attrNameLst>
                                          <p:attrName>ppt_x</p:attrName>
                                        </p:attrNameLst>
                                      </p:cBhvr>
                                      <p:tavLst>
                                        <p:tav tm="0">
                                          <p:val>
                                            <p:strVal val="#ppt_x"/>
                                          </p:val>
                                        </p:tav>
                                        <p:tav tm="100000">
                                          <p:val>
                                            <p:strVal val="#ppt_x"/>
                                          </p:val>
                                        </p:tav>
                                      </p:tavLst>
                                    </p:anim>
                                    <p:anim calcmode="lin" valueType="num">
                                      <p:cBhvr>
                                        <p:cTn id="119" dur="500" fill="hold"/>
                                        <p:tgtEl>
                                          <p:spTgt spid="1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anim calcmode="lin" valueType="num">
                                      <p:cBhvr>
                                        <p:cTn id="123" dur="500" fill="hold"/>
                                        <p:tgtEl>
                                          <p:spTgt spid="20"/>
                                        </p:tgtEl>
                                        <p:attrNameLst>
                                          <p:attrName>ppt_x</p:attrName>
                                        </p:attrNameLst>
                                      </p:cBhvr>
                                      <p:tavLst>
                                        <p:tav tm="0">
                                          <p:val>
                                            <p:strVal val="#ppt_x"/>
                                          </p:val>
                                        </p:tav>
                                        <p:tav tm="100000">
                                          <p:val>
                                            <p:strVal val="#ppt_x"/>
                                          </p:val>
                                        </p:tav>
                                      </p:tavLst>
                                    </p:anim>
                                    <p:anim calcmode="lin" valueType="num">
                                      <p:cBhvr>
                                        <p:cTn id="124" dur="500" fill="hold"/>
                                        <p:tgtEl>
                                          <p:spTgt spid="2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anim calcmode="lin" valueType="num">
                                      <p:cBhvr>
                                        <p:cTn id="128" dur="500" fill="hold"/>
                                        <p:tgtEl>
                                          <p:spTgt spid="21"/>
                                        </p:tgtEl>
                                        <p:attrNameLst>
                                          <p:attrName>ppt_x</p:attrName>
                                        </p:attrNameLst>
                                      </p:cBhvr>
                                      <p:tavLst>
                                        <p:tav tm="0">
                                          <p:val>
                                            <p:strVal val="#ppt_x"/>
                                          </p:val>
                                        </p:tav>
                                        <p:tav tm="100000">
                                          <p:val>
                                            <p:strVal val="#ppt_x"/>
                                          </p:val>
                                        </p:tav>
                                      </p:tavLst>
                                    </p:anim>
                                    <p:anim calcmode="lin" valueType="num">
                                      <p:cBhvr>
                                        <p:cTn id="129" dur="500" fill="hold"/>
                                        <p:tgtEl>
                                          <p:spTgt spid="2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500"/>
                                        <p:tgtEl>
                                          <p:spTgt spid="23"/>
                                        </p:tgtEl>
                                      </p:cBhvr>
                                    </p:animEffect>
                                    <p:anim calcmode="lin" valueType="num">
                                      <p:cBhvr>
                                        <p:cTn id="138" dur="500" fill="hold"/>
                                        <p:tgtEl>
                                          <p:spTgt spid="23"/>
                                        </p:tgtEl>
                                        <p:attrNameLst>
                                          <p:attrName>ppt_x</p:attrName>
                                        </p:attrNameLst>
                                      </p:cBhvr>
                                      <p:tavLst>
                                        <p:tav tm="0">
                                          <p:val>
                                            <p:strVal val="#ppt_x"/>
                                          </p:val>
                                        </p:tav>
                                        <p:tav tm="100000">
                                          <p:val>
                                            <p:strVal val="#ppt_x"/>
                                          </p:val>
                                        </p:tav>
                                      </p:tavLst>
                                    </p:anim>
                                    <p:anim calcmode="lin" valueType="num">
                                      <p:cBhvr>
                                        <p:cTn id="139" dur="500" fill="hold"/>
                                        <p:tgtEl>
                                          <p:spTgt spid="2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500"/>
                                        <p:tgtEl>
                                          <p:spTgt spid="24"/>
                                        </p:tgtEl>
                                      </p:cBhvr>
                                    </p:animEffect>
                                    <p:anim calcmode="lin" valueType="num">
                                      <p:cBhvr>
                                        <p:cTn id="143" dur="500" fill="hold"/>
                                        <p:tgtEl>
                                          <p:spTgt spid="24"/>
                                        </p:tgtEl>
                                        <p:attrNameLst>
                                          <p:attrName>ppt_x</p:attrName>
                                        </p:attrNameLst>
                                      </p:cBhvr>
                                      <p:tavLst>
                                        <p:tav tm="0">
                                          <p:val>
                                            <p:strVal val="#ppt_x"/>
                                          </p:val>
                                        </p:tav>
                                        <p:tav tm="100000">
                                          <p:val>
                                            <p:strVal val="#ppt_x"/>
                                          </p:val>
                                        </p:tav>
                                      </p:tavLst>
                                    </p:anim>
                                    <p:anim calcmode="lin" valueType="num">
                                      <p:cBhvr>
                                        <p:cTn id="144" dur="500" fill="hold"/>
                                        <p:tgtEl>
                                          <p:spTgt spid="2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fade">
                                      <p:cBhvr>
                                        <p:cTn id="147" dur="500"/>
                                        <p:tgtEl>
                                          <p:spTgt spid="25"/>
                                        </p:tgtEl>
                                      </p:cBhvr>
                                    </p:animEffect>
                                    <p:anim calcmode="lin" valueType="num">
                                      <p:cBhvr>
                                        <p:cTn id="148" dur="500" fill="hold"/>
                                        <p:tgtEl>
                                          <p:spTgt spid="25"/>
                                        </p:tgtEl>
                                        <p:attrNameLst>
                                          <p:attrName>ppt_x</p:attrName>
                                        </p:attrNameLst>
                                      </p:cBhvr>
                                      <p:tavLst>
                                        <p:tav tm="0">
                                          <p:val>
                                            <p:strVal val="#ppt_x"/>
                                          </p:val>
                                        </p:tav>
                                        <p:tav tm="100000">
                                          <p:val>
                                            <p:strVal val="#ppt_x"/>
                                          </p:val>
                                        </p:tav>
                                      </p:tavLst>
                                    </p:anim>
                                    <p:anim calcmode="lin" valueType="num">
                                      <p:cBhvr>
                                        <p:cTn id="149" dur="500" fill="hold"/>
                                        <p:tgtEl>
                                          <p:spTgt spid="25"/>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Effect transition="in" filter="fade">
                                      <p:cBhvr>
                                        <p:cTn id="152" dur="500"/>
                                        <p:tgtEl>
                                          <p:spTgt spid="29"/>
                                        </p:tgtEl>
                                      </p:cBhvr>
                                    </p:animEffect>
                                    <p:anim calcmode="lin" valueType="num">
                                      <p:cBhvr>
                                        <p:cTn id="153" dur="500" fill="hold"/>
                                        <p:tgtEl>
                                          <p:spTgt spid="29"/>
                                        </p:tgtEl>
                                        <p:attrNameLst>
                                          <p:attrName>ppt_x</p:attrName>
                                        </p:attrNameLst>
                                      </p:cBhvr>
                                      <p:tavLst>
                                        <p:tav tm="0">
                                          <p:val>
                                            <p:strVal val="#ppt_x"/>
                                          </p:val>
                                        </p:tav>
                                        <p:tav tm="100000">
                                          <p:val>
                                            <p:strVal val="#ppt_x"/>
                                          </p:val>
                                        </p:tav>
                                      </p:tavLst>
                                    </p:anim>
                                    <p:anim calcmode="lin" valueType="num">
                                      <p:cBhvr>
                                        <p:cTn id="154" dur="500" fill="hold"/>
                                        <p:tgtEl>
                                          <p:spTgt spid="2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fade">
                                      <p:cBhvr>
                                        <p:cTn id="157" dur="500"/>
                                        <p:tgtEl>
                                          <p:spTgt spid="30"/>
                                        </p:tgtEl>
                                      </p:cBhvr>
                                    </p:animEffect>
                                    <p:anim calcmode="lin" valueType="num">
                                      <p:cBhvr>
                                        <p:cTn id="158" dur="500" fill="hold"/>
                                        <p:tgtEl>
                                          <p:spTgt spid="30"/>
                                        </p:tgtEl>
                                        <p:attrNameLst>
                                          <p:attrName>ppt_x</p:attrName>
                                        </p:attrNameLst>
                                      </p:cBhvr>
                                      <p:tavLst>
                                        <p:tav tm="0">
                                          <p:val>
                                            <p:strVal val="#ppt_x"/>
                                          </p:val>
                                        </p:tav>
                                        <p:tav tm="100000">
                                          <p:val>
                                            <p:strVal val="#ppt_x"/>
                                          </p:val>
                                        </p:tav>
                                      </p:tavLst>
                                    </p:anim>
                                    <p:anim calcmode="lin" valueType="num">
                                      <p:cBhvr>
                                        <p:cTn id="159" dur="500" fill="hold"/>
                                        <p:tgtEl>
                                          <p:spTgt spid="3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500"/>
                                        <p:tgtEl>
                                          <p:spTgt spid="31"/>
                                        </p:tgtEl>
                                      </p:cBhvr>
                                    </p:animEffect>
                                    <p:anim calcmode="lin" valueType="num">
                                      <p:cBhvr>
                                        <p:cTn id="163" dur="500" fill="hold"/>
                                        <p:tgtEl>
                                          <p:spTgt spid="31"/>
                                        </p:tgtEl>
                                        <p:attrNameLst>
                                          <p:attrName>ppt_x</p:attrName>
                                        </p:attrNameLst>
                                      </p:cBhvr>
                                      <p:tavLst>
                                        <p:tav tm="0">
                                          <p:val>
                                            <p:strVal val="#ppt_x"/>
                                          </p:val>
                                        </p:tav>
                                        <p:tav tm="100000">
                                          <p:val>
                                            <p:strVal val="#ppt_x"/>
                                          </p:val>
                                        </p:tav>
                                      </p:tavLst>
                                    </p:anim>
                                    <p:anim calcmode="lin" valueType="num">
                                      <p:cBhvr>
                                        <p:cTn id="164" dur="500" fill="hold"/>
                                        <p:tgtEl>
                                          <p:spTgt spid="3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500"/>
                                        <p:tgtEl>
                                          <p:spTgt spid="32"/>
                                        </p:tgtEl>
                                      </p:cBhvr>
                                    </p:animEffect>
                                    <p:anim calcmode="lin" valueType="num">
                                      <p:cBhvr>
                                        <p:cTn id="168" dur="500" fill="hold"/>
                                        <p:tgtEl>
                                          <p:spTgt spid="32"/>
                                        </p:tgtEl>
                                        <p:attrNameLst>
                                          <p:attrName>ppt_x</p:attrName>
                                        </p:attrNameLst>
                                      </p:cBhvr>
                                      <p:tavLst>
                                        <p:tav tm="0">
                                          <p:val>
                                            <p:strVal val="#ppt_x"/>
                                          </p:val>
                                        </p:tav>
                                        <p:tav tm="100000">
                                          <p:val>
                                            <p:strVal val="#ppt_x"/>
                                          </p:val>
                                        </p:tav>
                                      </p:tavLst>
                                    </p:anim>
                                    <p:anim calcmode="lin" valueType="num">
                                      <p:cBhvr>
                                        <p:cTn id="169" dur="500" fill="hold"/>
                                        <p:tgtEl>
                                          <p:spTgt spid="32"/>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3"/>
                                        </p:tgtEl>
                                        <p:attrNameLst>
                                          <p:attrName>style.visibility</p:attrName>
                                        </p:attrNameLst>
                                      </p:cBhvr>
                                      <p:to>
                                        <p:strVal val="visible"/>
                                      </p:to>
                                    </p:set>
                                    <p:animEffect transition="in" filter="fade">
                                      <p:cBhvr>
                                        <p:cTn id="172" dur="500"/>
                                        <p:tgtEl>
                                          <p:spTgt spid="33"/>
                                        </p:tgtEl>
                                      </p:cBhvr>
                                    </p:animEffect>
                                    <p:anim calcmode="lin" valueType="num">
                                      <p:cBhvr>
                                        <p:cTn id="173" dur="500" fill="hold"/>
                                        <p:tgtEl>
                                          <p:spTgt spid="33"/>
                                        </p:tgtEl>
                                        <p:attrNameLst>
                                          <p:attrName>ppt_x</p:attrName>
                                        </p:attrNameLst>
                                      </p:cBhvr>
                                      <p:tavLst>
                                        <p:tav tm="0">
                                          <p:val>
                                            <p:strVal val="#ppt_x"/>
                                          </p:val>
                                        </p:tav>
                                        <p:tav tm="100000">
                                          <p:val>
                                            <p:strVal val="#ppt_x"/>
                                          </p:val>
                                        </p:tav>
                                      </p:tavLst>
                                    </p:anim>
                                    <p:anim calcmode="lin" valueType="num">
                                      <p:cBhvr>
                                        <p:cTn id="174" dur="500" fill="hold"/>
                                        <p:tgtEl>
                                          <p:spTgt spid="33"/>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fade">
                                      <p:cBhvr>
                                        <p:cTn id="177" dur="500"/>
                                        <p:tgtEl>
                                          <p:spTgt spid="34"/>
                                        </p:tgtEl>
                                      </p:cBhvr>
                                    </p:animEffect>
                                    <p:anim calcmode="lin" valueType="num">
                                      <p:cBhvr>
                                        <p:cTn id="178" dur="500" fill="hold"/>
                                        <p:tgtEl>
                                          <p:spTgt spid="34"/>
                                        </p:tgtEl>
                                        <p:attrNameLst>
                                          <p:attrName>ppt_x</p:attrName>
                                        </p:attrNameLst>
                                      </p:cBhvr>
                                      <p:tavLst>
                                        <p:tav tm="0">
                                          <p:val>
                                            <p:strVal val="#ppt_x"/>
                                          </p:val>
                                        </p:tav>
                                        <p:tav tm="100000">
                                          <p:val>
                                            <p:strVal val="#ppt_x"/>
                                          </p:val>
                                        </p:tav>
                                      </p:tavLst>
                                    </p:anim>
                                    <p:anim calcmode="lin" valueType="num">
                                      <p:cBhvr>
                                        <p:cTn id="179" dur="500" fill="hold"/>
                                        <p:tgtEl>
                                          <p:spTgt spid="3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fade">
                                      <p:cBhvr>
                                        <p:cTn id="182" dur="500"/>
                                        <p:tgtEl>
                                          <p:spTgt spid="35"/>
                                        </p:tgtEl>
                                      </p:cBhvr>
                                    </p:animEffect>
                                    <p:anim calcmode="lin" valueType="num">
                                      <p:cBhvr>
                                        <p:cTn id="183" dur="500" fill="hold"/>
                                        <p:tgtEl>
                                          <p:spTgt spid="35"/>
                                        </p:tgtEl>
                                        <p:attrNameLst>
                                          <p:attrName>ppt_x</p:attrName>
                                        </p:attrNameLst>
                                      </p:cBhvr>
                                      <p:tavLst>
                                        <p:tav tm="0">
                                          <p:val>
                                            <p:strVal val="#ppt_x"/>
                                          </p:val>
                                        </p:tav>
                                        <p:tav tm="100000">
                                          <p:val>
                                            <p:strVal val="#ppt_x"/>
                                          </p:val>
                                        </p:tav>
                                      </p:tavLst>
                                    </p:anim>
                                    <p:anim calcmode="lin" valueType="num">
                                      <p:cBhvr>
                                        <p:cTn id="184" dur="500" fill="hold"/>
                                        <p:tgtEl>
                                          <p:spTgt spid="35"/>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fade">
                                      <p:cBhvr>
                                        <p:cTn id="187" dur="500"/>
                                        <p:tgtEl>
                                          <p:spTgt spid="36"/>
                                        </p:tgtEl>
                                      </p:cBhvr>
                                    </p:animEffect>
                                    <p:anim calcmode="lin" valueType="num">
                                      <p:cBhvr>
                                        <p:cTn id="188" dur="500" fill="hold"/>
                                        <p:tgtEl>
                                          <p:spTgt spid="36"/>
                                        </p:tgtEl>
                                        <p:attrNameLst>
                                          <p:attrName>ppt_x</p:attrName>
                                        </p:attrNameLst>
                                      </p:cBhvr>
                                      <p:tavLst>
                                        <p:tav tm="0">
                                          <p:val>
                                            <p:strVal val="#ppt_x"/>
                                          </p:val>
                                        </p:tav>
                                        <p:tav tm="100000">
                                          <p:val>
                                            <p:strVal val="#ppt_x"/>
                                          </p:val>
                                        </p:tav>
                                      </p:tavLst>
                                    </p:anim>
                                    <p:anim calcmode="lin" valueType="num">
                                      <p:cBhvr>
                                        <p:cTn id="189" dur="500" fill="hold"/>
                                        <p:tgtEl>
                                          <p:spTgt spid="3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7"/>
                                        </p:tgtEl>
                                        <p:attrNameLst>
                                          <p:attrName>style.visibility</p:attrName>
                                        </p:attrNameLst>
                                      </p:cBhvr>
                                      <p:to>
                                        <p:strVal val="visible"/>
                                      </p:to>
                                    </p:set>
                                    <p:animEffect transition="in" filter="fade">
                                      <p:cBhvr>
                                        <p:cTn id="192" dur="500"/>
                                        <p:tgtEl>
                                          <p:spTgt spid="37"/>
                                        </p:tgtEl>
                                      </p:cBhvr>
                                    </p:animEffect>
                                    <p:anim calcmode="lin" valueType="num">
                                      <p:cBhvr>
                                        <p:cTn id="193" dur="500" fill="hold"/>
                                        <p:tgtEl>
                                          <p:spTgt spid="37"/>
                                        </p:tgtEl>
                                        <p:attrNameLst>
                                          <p:attrName>ppt_x</p:attrName>
                                        </p:attrNameLst>
                                      </p:cBhvr>
                                      <p:tavLst>
                                        <p:tav tm="0">
                                          <p:val>
                                            <p:strVal val="#ppt_x"/>
                                          </p:val>
                                        </p:tav>
                                        <p:tav tm="100000">
                                          <p:val>
                                            <p:strVal val="#ppt_x"/>
                                          </p:val>
                                        </p:tav>
                                      </p:tavLst>
                                    </p:anim>
                                    <p:anim calcmode="lin" valueType="num">
                                      <p:cBhvr>
                                        <p:cTn id="194" dur="500" fill="hold"/>
                                        <p:tgtEl>
                                          <p:spTgt spid="37"/>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38"/>
                                        </p:tgtEl>
                                        <p:attrNameLst>
                                          <p:attrName>style.visibility</p:attrName>
                                        </p:attrNameLst>
                                      </p:cBhvr>
                                      <p:to>
                                        <p:strVal val="visible"/>
                                      </p:to>
                                    </p:set>
                                    <p:animEffect transition="in" filter="fade">
                                      <p:cBhvr>
                                        <p:cTn id="197" dur="500"/>
                                        <p:tgtEl>
                                          <p:spTgt spid="38"/>
                                        </p:tgtEl>
                                      </p:cBhvr>
                                    </p:animEffect>
                                    <p:anim calcmode="lin" valueType="num">
                                      <p:cBhvr>
                                        <p:cTn id="198" dur="500" fill="hold"/>
                                        <p:tgtEl>
                                          <p:spTgt spid="38"/>
                                        </p:tgtEl>
                                        <p:attrNameLst>
                                          <p:attrName>ppt_x</p:attrName>
                                        </p:attrNameLst>
                                      </p:cBhvr>
                                      <p:tavLst>
                                        <p:tav tm="0">
                                          <p:val>
                                            <p:strVal val="#ppt_x"/>
                                          </p:val>
                                        </p:tav>
                                        <p:tav tm="100000">
                                          <p:val>
                                            <p:strVal val="#ppt_x"/>
                                          </p:val>
                                        </p:tav>
                                      </p:tavLst>
                                    </p:anim>
                                    <p:anim calcmode="lin" valueType="num">
                                      <p:cBhvr>
                                        <p:cTn id="199" dur="500" fill="hold"/>
                                        <p:tgtEl>
                                          <p:spTgt spid="38"/>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39"/>
                                        </p:tgtEl>
                                        <p:attrNameLst>
                                          <p:attrName>style.visibility</p:attrName>
                                        </p:attrNameLst>
                                      </p:cBhvr>
                                      <p:to>
                                        <p:strVal val="visible"/>
                                      </p:to>
                                    </p:set>
                                    <p:animEffect transition="in" filter="fade">
                                      <p:cBhvr>
                                        <p:cTn id="202" dur="500"/>
                                        <p:tgtEl>
                                          <p:spTgt spid="39"/>
                                        </p:tgtEl>
                                      </p:cBhvr>
                                    </p:animEffect>
                                    <p:anim calcmode="lin" valueType="num">
                                      <p:cBhvr>
                                        <p:cTn id="203" dur="500" fill="hold"/>
                                        <p:tgtEl>
                                          <p:spTgt spid="39"/>
                                        </p:tgtEl>
                                        <p:attrNameLst>
                                          <p:attrName>ppt_x</p:attrName>
                                        </p:attrNameLst>
                                      </p:cBhvr>
                                      <p:tavLst>
                                        <p:tav tm="0">
                                          <p:val>
                                            <p:strVal val="#ppt_x"/>
                                          </p:val>
                                        </p:tav>
                                        <p:tav tm="100000">
                                          <p:val>
                                            <p:strVal val="#ppt_x"/>
                                          </p:val>
                                        </p:tav>
                                      </p:tavLst>
                                    </p:anim>
                                    <p:anim calcmode="lin" valueType="num">
                                      <p:cBhvr>
                                        <p:cTn id="204" dur="500" fill="hold"/>
                                        <p:tgtEl>
                                          <p:spTgt spid="39"/>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0"/>
                                        </p:tgtEl>
                                        <p:attrNameLst>
                                          <p:attrName>style.visibility</p:attrName>
                                        </p:attrNameLst>
                                      </p:cBhvr>
                                      <p:to>
                                        <p:strVal val="visible"/>
                                      </p:to>
                                    </p:set>
                                    <p:animEffect transition="in" filter="fade">
                                      <p:cBhvr>
                                        <p:cTn id="207" dur="500"/>
                                        <p:tgtEl>
                                          <p:spTgt spid="40"/>
                                        </p:tgtEl>
                                      </p:cBhvr>
                                    </p:animEffect>
                                    <p:anim calcmode="lin" valueType="num">
                                      <p:cBhvr>
                                        <p:cTn id="208" dur="500" fill="hold"/>
                                        <p:tgtEl>
                                          <p:spTgt spid="40"/>
                                        </p:tgtEl>
                                        <p:attrNameLst>
                                          <p:attrName>ppt_x</p:attrName>
                                        </p:attrNameLst>
                                      </p:cBhvr>
                                      <p:tavLst>
                                        <p:tav tm="0">
                                          <p:val>
                                            <p:strVal val="#ppt_x"/>
                                          </p:val>
                                        </p:tav>
                                        <p:tav tm="100000">
                                          <p:val>
                                            <p:strVal val="#ppt_x"/>
                                          </p:val>
                                        </p:tav>
                                      </p:tavLst>
                                    </p:anim>
                                    <p:anim calcmode="lin" valueType="num">
                                      <p:cBhvr>
                                        <p:cTn id="209" dur="500" fill="hold"/>
                                        <p:tgtEl>
                                          <p:spTgt spid="40"/>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41"/>
                                        </p:tgtEl>
                                        <p:attrNameLst>
                                          <p:attrName>style.visibility</p:attrName>
                                        </p:attrNameLst>
                                      </p:cBhvr>
                                      <p:to>
                                        <p:strVal val="visible"/>
                                      </p:to>
                                    </p:set>
                                    <p:animEffect transition="in" filter="fade">
                                      <p:cBhvr>
                                        <p:cTn id="212" dur="500"/>
                                        <p:tgtEl>
                                          <p:spTgt spid="41"/>
                                        </p:tgtEl>
                                      </p:cBhvr>
                                    </p:animEffect>
                                    <p:anim calcmode="lin" valueType="num">
                                      <p:cBhvr>
                                        <p:cTn id="213" dur="500" fill="hold"/>
                                        <p:tgtEl>
                                          <p:spTgt spid="41"/>
                                        </p:tgtEl>
                                        <p:attrNameLst>
                                          <p:attrName>ppt_x</p:attrName>
                                        </p:attrNameLst>
                                      </p:cBhvr>
                                      <p:tavLst>
                                        <p:tav tm="0">
                                          <p:val>
                                            <p:strVal val="#ppt_x"/>
                                          </p:val>
                                        </p:tav>
                                        <p:tav tm="100000">
                                          <p:val>
                                            <p:strVal val="#ppt_x"/>
                                          </p:val>
                                        </p:tav>
                                      </p:tavLst>
                                    </p:anim>
                                    <p:anim calcmode="lin" valueType="num">
                                      <p:cBhvr>
                                        <p:cTn id="214" dur="500" fill="hold"/>
                                        <p:tgtEl>
                                          <p:spTgt spid="41"/>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42"/>
                                        </p:tgtEl>
                                        <p:attrNameLst>
                                          <p:attrName>style.visibility</p:attrName>
                                        </p:attrNameLst>
                                      </p:cBhvr>
                                      <p:to>
                                        <p:strVal val="visible"/>
                                      </p:to>
                                    </p:set>
                                    <p:animEffect transition="in" filter="fade">
                                      <p:cBhvr>
                                        <p:cTn id="217" dur="500"/>
                                        <p:tgtEl>
                                          <p:spTgt spid="42"/>
                                        </p:tgtEl>
                                      </p:cBhvr>
                                    </p:animEffect>
                                    <p:anim calcmode="lin" valueType="num">
                                      <p:cBhvr>
                                        <p:cTn id="218" dur="500" fill="hold"/>
                                        <p:tgtEl>
                                          <p:spTgt spid="42"/>
                                        </p:tgtEl>
                                        <p:attrNameLst>
                                          <p:attrName>ppt_x</p:attrName>
                                        </p:attrNameLst>
                                      </p:cBhvr>
                                      <p:tavLst>
                                        <p:tav tm="0">
                                          <p:val>
                                            <p:strVal val="#ppt_x"/>
                                          </p:val>
                                        </p:tav>
                                        <p:tav tm="100000">
                                          <p:val>
                                            <p:strVal val="#ppt_x"/>
                                          </p:val>
                                        </p:tav>
                                      </p:tavLst>
                                    </p:anim>
                                    <p:anim calcmode="lin" valueType="num">
                                      <p:cBhvr>
                                        <p:cTn id="219" dur="500" fill="hold"/>
                                        <p:tgtEl>
                                          <p:spTgt spid="42"/>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43"/>
                                        </p:tgtEl>
                                        <p:attrNameLst>
                                          <p:attrName>style.visibility</p:attrName>
                                        </p:attrNameLst>
                                      </p:cBhvr>
                                      <p:to>
                                        <p:strVal val="visible"/>
                                      </p:to>
                                    </p:set>
                                    <p:animEffect transition="in" filter="fade">
                                      <p:cBhvr>
                                        <p:cTn id="222" dur="500"/>
                                        <p:tgtEl>
                                          <p:spTgt spid="43"/>
                                        </p:tgtEl>
                                      </p:cBhvr>
                                    </p:animEffect>
                                    <p:anim calcmode="lin" valueType="num">
                                      <p:cBhvr>
                                        <p:cTn id="223" dur="500" fill="hold"/>
                                        <p:tgtEl>
                                          <p:spTgt spid="43"/>
                                        </p:tgtEl>
                                        <p:attrNameLst>
                                          <p:attrName>ppt_x</p:attrName>
                                        </p:attrNameLst>
                                      </p:cBhvr>
                                      <p:tavLst>
                                        <p:tav tm="0">
                                          <p:val>
                                            <p:strVal val="#ppt_x"/>
                                          </p:val>
                                        </p:tav>
                                        <p:tav tm="100000">
                                          <p:val>
                                            <p:strVal val="#ppt_x"/>
                                          </p:val>
                                        </p:tav>
                                      </p:tavLst>
                                    </p:anim>
                                    <p:anim calcmode="lin" valueType="num">
                                      <p:cBhvr>
                                        <p:cTn id="224" dur="500" fill="hold"/>
                                        <p:tgtEl>
                                          <p:spTgt spid="43"/>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44"/>
                                        </p:tgtEl>
                                        <p:attrNameLst>
                                          <p:attrName>style.visibility</p:attrName>
                                        </p:attrNameLst>
                                      </p:cBhvr>
                                      <p:to>
                                        <p:strVal val="visible"/>
                                      </p:to>
                                    </p:set>
                                    <p:animEffect transition="in" filter="fade">
                                      <p:cBhvr>
                                        <p:cTn id="227" dur="500"/>
                                        <p:tgtEl>
                                          <p:spTgt spid="44"/>
                                        </p:tgtEl>
                                      </p:cBhvr>
                                    </p:animEffect>
                                    <p:anim calcmode="lin" valueType="num">
                                      <p:cBhvr>
                                        <p:cTn id="228" dur="500" fill="hold"/>
                                        <p:tgtEl>
                                          <p:spTgt spid="44"/>
                                        </p:tgtEl>
                                        <p:attrNameLst>
                                          <p:attrName>ppt_x</p:attrName>
                                        </p:attrNameLst>
                                      </p:cBhvr>
                                      <p:tavLst>
                                        <p:tav tm="0">
                                          <p:val>
                                            <p:strVal val="#ppt_x"/>
                                          </p:val>
                                        </p:tav>
                                        <p:tav tm="100000">
                                          <p:val>
                                            <p:strVal val="#ppt_x"/>
                                          </p:val>
                                        </p:tav>
                                      </p:tavLst>
                                    </p:anim>
                                    <p:anim calcmode="lin" valueType="num">
                                      <p:cBhvr>
                                        <p:cTn id="229" dur="500" fill="hold"/>
                                        <p:tgtEl>
                                          <p:spTgt spid="44"/>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45"/>
                                        </p:tgtEl>
                                        <p:attrNameLst>
                                          <p:attrName>style.visibility</p:attrName>
                                        </p:attrNameLst>
                                      </p:cBhvr>
                                      <p:to>
                                        <p:strVal val="visible"/>
                                      </p:to>
                                    </p:set>
                                    <p:animEffect transition="in" filter="fade">
                                      <p:cBhvr>
                                        <p:cTn id="232" dur="500"/>
                                        <p:tgtEl>
                                          <p:spTgt spid="45"/>
                                        </p:tgtEl>
                                      </p:cBhvr>
                                    </p:animEffect>
                                    <p:anim calcmode="lin" valueType="num">
                                      <p:cBhvr>
                                        <p:cTn id="233" dur="500" fill="hold"/>
                                        <p:tgtEl>
                                          <p:spTgt spid="45"/>
                                        </p:tgtEl>
                                        <p:attrNameLst>
                                          <p:attrName>ppt_x</p:attrName>
                                        </p:attrNameLst>
                                      </p:cBhvr>
                                      <p:tavLst>
                                        <p:tav tm="0">
                                          <p:val>
                                            <p:strVal val="#ppt_x"/>
                                          </p:val>
                                        </p:tav>
                                        <p:tav tm="100000">
                                          <p:val>
                                            <p:strVal val="#ppt_x"/>
                                          </p:val>
                                        </p:tav>
                                      </p:tavLst>
                                    </p:anim>
                                    <p:anim calcmode="lin" valueType="num">
                                      <p:cBhvr>
                                        <p:cTn id="234" dur="500" fill="hold"/>
                                        <p:tgtEl>
                                          <p:spTgt spid="45"/>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46"/>
                                        </p:tgtEl>
                                        <p:attrNameLst>
                                          <p:attrName>style.visibility</p:attrName>
                                        </p:attrNameLst>
                                      </p:cBhvr>
                                      <p:to>
                                        <p:strVal val="visible"/>
                                      </p:to>
                                    </p:set>
                                    <p:animEffect transition="in" filter="fade">
                                      <p:cBhvr>
                                        <p:cTn id="237" dur="500"/>
                                        <p:tgtEl>
                                          <p:spTgt spid="46"/>
                                        </p:tgtEl>
                                      </p:cBhvr>
                                    </p:animEffect>
                                    <p:anim calcmode="lin" valueType="num">
                                      <p:cBhvr>
                                        <p:cTn id="238" dur="500" fill="hold"/>
                                        <p:tgtEl>
                                          <p:spTgt spid="46"/>
                                        </p:tgtEl>
                                        <p:attrNameLst>
                                          <p:attrName>ppt_x</p:attrName>
                                        </p:attrNameLst>
                                      </p:cBhvr>
                                      <p:tavLst>
                                        <p:tav tm="0">
                                          <p:val>
                                            <p:strVal val="#ppt_x"/>
                                          </p:val>
                                        </p:tav>
                                        <p:tav tm="100000">
                                          <p:val>
                                            <p:strVal val="#ppt_x"/>
                                          </p:val>
                                        </p:tav>
                                      </p:tavLst>
                                    </p:anim>
                                    <p:anim calcmode="lin" valueType="num">
                                      <p:cBhvr>
                                        <p:cTn id="239" dur="500" fill="hold"/>
                                        <p:tgtEl>
                                          <p:spTgt spid="46"/>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47"/>
                                        </p:tgtEl>
                                        <p:attrNameLst>
                                          <p:attrName>style.visibility</p:attrName>
                                        </p:attrNameLst>
                                      </p:cBhvr>
                                      <p:to>
                                        <p:strVal val="visible"/>
                                      </p:to>
                                    </p:set>
                                    <p:animEffect transition="in" filter="fade">
                                      <p:cBhvr>
                                        <p:cTn id="242" dur="500"/>
                                        <p:tgtEl>
                                          <p:spTgt spid="47"/>
                                        </p:tgtEl>
                                      </p:cBhvr>
                                    </p:animEffect>
                                    <p:anim calcmode="lin" valueType="num">
                                      <p:cBhvr>
                                        <p:cTn id="243" dur="500" fill="hold"/>
                                        <p:tgtEl>
                                          <p:spTgt spid="47"/>
                                        </p:tgtEl>
                                        <p:attrNameLst>
                                          <p:attrName>ppt_x</p:attrName>
                                        </p:attrNameLst>
                                      </p:cBhvr>
                                      <p:tavLst>
                                        <p:tav tm="0">
                                          <p:val>
                                            <p:strVal val="#ppt_x"/>
                                          </p:val>
                                        </p:tav>
                                        <p:tav tm="100000">
                                          <p:val>
                                            <p:strVal val="#ppt_x"/>
                                          </p:val>
                                        </p:tav>
                                      </p:tavLst>
                                    </p:anim>
                                    <p:anim calcmode="lin" valueType="num">
                                      <p:cBhvr>
                                        <p:cTn id="244" dur="500" fill="hold"/>
                                        <p:tgtEl>
                                          <p:spTgt spid="47"/>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anim calcmode="lin" valueType="num">
                                      <p:cBhvr>
                                        <p:cTn id="248" dur="500" fill="hold"/>
                                        <p:tgtEl>
                                          <p:spTgt spid="48"/>
                                        </p:tgtEl>
                                        <p:attrNameLst>
                                          <p:attrName>ppt_x</p:attrName>
                                        </p:attrNameLst>
                                      </p:cBhvr>
                                      <p:tavLst>
                                        <p:tav tm="0">
                                          <p:val>
                                            <p:strVal val="#ppt_x"/>
                                          </p:val>
                                        </p:tav>
                                        <p:tav tm="100000">
                                          <p:val>
                                            <p:strVal val="#ppt_x"/>
                                          </p:val>
                                        </p:tav>
                                      </p:tavLst>
                                    </p:anim>
                                    <p:anim calcmode="lin" valueType="num">
                                      <p:cBhvr>
                                        <p:cTn id="249" dur="500" fill="hold"/>
                                        <p:tgtEl>
                                          <p:spTgt spid="48"/>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49"/>
                                        </p:tgtEl>
                                        <p:attrNameLst>
                                          <p:attrName>style.visibility</p:attrName>
                                        </p:attrNameLst>
                                      </p:cBhvr>
                                      <p:to>
                                        <p:strVal val="visible"/>
                                      </p:to>
                                    </p:set>
                                    <p:animEffect transition="in" filter="fade">
                                      <p:cBhvr>
                                        <p:cTn id="252" dur="500"/>
                                        <p:tgtEl>
                                          <p:spTgt spid="49"/>
                                        </p:tgtEl>
                                      </p:cBhvr>
                                    </p:animEffect>
                                    <p:anim calcmode="lin" valueType="num">
                                      <p:cBhvr>
                                        <p:cTn id="253" dur="500" fill="hold"/>
                                        <p:tgtEl>
                                          <p:spTgt spid="49"/>
                                        </p:tgtEl>
                                        <p:attrNameLst>
                                          <p:attrName>ppt_x</p:attrName>
                                        </p:attrNameLst>
                                      </p:cBhvr>
                                      <p:tavLst>
                                        <p:tav tm="0">
                                          <p:val>
                                            <p:strVal val="#ppt_x"/>
                                          </p:val>
                                        </p:tav>
                                        <p:tav tm="100000">
                                          <p:val>
                                            <p:strVal val="#ppt_x"/>
                                          </p:val>
                                        </p:tav>
                                      </p:tavLst>
                                    </p:anim>
                                    <p:anim calcmode="lin" valueType="num">
                                      <p:cBhvr>
                                        <p:cTn id="254" dur="500" fill="hold"/>
                                        <p:tgtEl>
                                          <p:spTgt spid="49"/>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50"/>
                                        </p:tgtEl>
                                        <p:attrNameLst>
                                          <p:attrName>style.visibility</p:attrName>
                                        </p:attrNameLst>
                                      </p:cBhvr>
                                      <p:to>
                                        <p:strVal val="visible"/>
                                      </p:to>
                                    </p:set>
                                    <p:animEffect transition="in" filter="fade">
                                      <p:cBhvr>
                                        <p:cTn id="257" dur="500"/>
                                        <p:tgtEl>
                                          <p:spTgt spid="50"/>
                                        </p:tgtEl>
                                      </p:cBhvr>
                                    </p:animEffect>
                                    <p:anim calcmode="lin" valueType="num">
                                      <p:cBhvr>
                                        <p:cTn id="258" dur="500" fill="hold"/>
                                        <p:tgtEl>
                                          <p:spTgt spid="50"/>
                                        </p:tgtEl>
                                        <p:attrNameLst>
                                          <p:attrName>ppt_x</p:attrName>
                                        </p:attrNameLst>
                                      </p:cBhvr>
                                      <p:tavLst>
                                        <p:tav tm="0">
                                          <p:val>
                                            <p:strVal val="#ppt_x"/>
                                          </p:val>
                                        </p:tav>
                                        <p:tav tm="100000">
                                          <p:val>
                                            <p:strVal val="#ppt_x"/>
                                          </p:val>
                                        </p:tav>
                                      </p:tavLst>
                                    </p:anim>
                                    <p:anim calcmode="lin" valueType="num">
                                      <p:cBhvr>
                                        <p:cTn id="259" dur="500" fill="hold"/>
                                        <p:tgtEl>
                                          <p:spTgt spid="50"/>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51"/>
                                        </p:tgtEl>
                                        <p:attrNameLst>
                                          <p:attrName>style.visibility</p:attrName>
                                        </p:attrNameLst>
                                      </p:cBhvr>
                                      <p:to>
                                        <p:strVal val="visible"/>
                                      </p:to>
                                    </p:set>
                                    <p:animEffect transition="in" filter="fade">
                                      <p:cBhvr>
                                        <p:cTn id="262" dur="500"/>
                                        <p:tgtEl>
                                          <p:spTgt spid="51"/>
                                        </p:tgtEl>
                                      </p:cBhvr>
                                    </p:animEffect>
                                    <p:anim calcmode="lin" valueType="num">
                                      <p:cBhvr>
                                        <p:cTn id="263" dur="500" fill="hold"/>
                                        <p:tgtEl>
                                          <p:spTgt spid="51"/>
                                        </p:tgtEl>
                                        <p:attrNameLst>
                                          <p:attrName>ppt_x</p:attrName>
                                        </p:attrNameLst>
                                      </p:cBhvr>
                                      <p:tavLst>
                                        <p:tav tm="0">
                                          <p:val>
                                            <p:strVal val="#ppt_x"/>
                                          </p:val>
                                        </p:tav>
                                        <p:tav tm="100000">
                                          <p:val>
                                            <p:strVal val="#ppt_x"/>
                                          </p:val>
                                        </p:tav>
                                      </p:tavLst>
                                    </p:anim>
                                    <p:anim calcmode="lin" valueType="num">
                                      <p:cBhvr>
                                        <p:cTn id="264" dur="500" fill="hold"/>
                                        <p:tgtEl>
                                          <p:spTgt spid="51"/>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fade">
                                      <p:cBhvr>
                                        <p:cTn id="267" dur="500"/>
                                        <p:tgtEl>
                                          <p:spTgt spid="52"/>
                                        </p:tgtEl>
                                      </p:cBhvr>
                                    </p:animEffect>
                                    <p:anim calcmode="lin" valueType="num">
                                      <p:cBhvr>
                                        <p:cTn id="268" dur="500" fill="hold"/>
                                        <p:tgtEl>
                                          <p:spTgt spid="52"/>
                                        </p:tgtEl>
                                        <p:attrNameLst>
                                          <p:attrName>ppt_x</p:attrName>
                                        </p:attrNameLst>
                                      </p:cBhvr>
                                      <p:tavLst>
                                        <p:tav tm="0">
                                          <p:val>
                                            <p:strVal val="#ppt_x"/>
                                          </p:val>
                                        </p:tav>
                                        <p:tav tm="100000">
                                          <p:val>
                                            <p:strVal val="#ppt_x"/>
                                          </p:val>
                                        </p:tav>
                                      </p:tavLst>
                                    </p:anim>
                                    <p:anim calcmode="lin" valueType="num">
                                      <p:cBhvr>
                                        <p:cTn id="269" dur="500" fill="hold"/>
                                        <p:tgtEl>
                                          <p:spTgt spid="52"/>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53"/>
                                        </p:tgtEl>
                                        <p:attrNameLst>
                                          <p:attrName>style.visibility</p:attrName>
                                        </p:attrNameLst>
                                      </p:cBhvr>
                                      <p:to>
                                        <p:strVal val="visible"/>
                                      </p:to>
                                    </p:set>
                                    <p:animEffect transition="in" filter="fade">
                                      <p:cBhvr>
                                        <p:cTn id="272" dur="500"/>
                                        <p:tgtEl>
                                          <p:spTgt spid="53"/>
                                        </p:tgtEl>
                                      </p:cBhvr>
                                    </p:animEffect>
                                    <p:anim calcmode="lin" valueType="num">
                                      <p:cBhvr>
                                        <p:cTn id="273" dur="500" fill="hold"/>
                                        <p:tgtEl>
                                          <p:spTgt spid="53"/>
                                        </p:tgtEl>
                                        <p:attrNameLst>
                                          <p:attrName>ppt_x</p:attrName>
                                        </p:attrNameLst>
                                      </p:cBhvr>
                                      <p:tavLst>
                                        <p:tav tm="0">
                                          <p:val>
                                            <p:strVal val="#ppt_x"/>
                                          </p:val>
                                        </p:tav>
                                        <p:tav tm="100000">
                                          <p:val>
                                            <p:strVal val="#ppt_x"/>
                                          </p:val>
                                        </p:tav>
                                      </p:tavLst>
                                    </p:anim>
                                    <p:anim calcmode="lin" valueType="num">
                                      <p:cBhvr>
                                        <p:cTn id="274" dur="500" fill="hold"/>
                                        <p:tgtEl>
                                          <p:spTgt spid="53"/>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54"/>
                                        </p:tgtEl>
                                        <p:attrNameLst>
                                          <p:attrName>style.visibility</p:attrName>
                                        </p:attrNameLst>
                                      </p:cBhvr>
                                      <p:to>
                                        <p:strVal val="visible"/>
                                      </p:to>
                                    </p:set>
                                    <p:animEffect transition="in" filter="fade">
                                      <p:cBhvr>
                                        <p:cTn id="277" dur="500"/>
                                        <p:tgtEl>
                                          <p:spTgt spid="54"/>
                                        </p:tgtEl>
                                      </p:cBhvr>
                                    </p:animEffect>
                                    <p:anim calcmode="lin" valueType="num">
                                      <p:cBhvr>
                                        <p:cTn id="278" dur="500" fill="hold"/>
                                        <p:tgtEl>
                                          <p:spTgt spid="54"/>
                                        </p:tgtEl>
                                        <p:attrNameLst>
                                          <p:attrName>ppt_x</p:attrName>
                                        </p:attrNameLst>
                                      </p:cBhvr>
                                      <p:tavLst>
                                        <p:tav tm="0">
                                          <p:val>
                                            <p:strVal val="#ppt_x"/>
                                          </p:val>
                                        </p:tav>
                                        <p:tav tm="100000">
                                          <p:val>
                                            <p:strVal val="#ppt_x"/>
                                          </p:val>
                                        </p:tav>
                                      </p:tavLst>
                                    </p:anim>
                                    <p:anim calcmode="lin" valueType="num">
                                      <p:cBhvr>
                                        <p:cTn id="279" dur="500" fill="hold"/>
                                        <p:tgtEl>
                                          <p:spTgt spid="54"/>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63"/>
                                        </p:tgtEl>
                                        <p:attrNameLst>
                                          <p:attrName>style.visibility</p:attrName>
                                        </p:attrNameLst>
                                      </p:cBhvr>
                                      <p:to>
                                        <p:strVal val="visible"/>
                                      </p:to>
                                    </p:set>
                                    <p:animEffect transition="in" filter="fade">
                                      <p:cBhvr>
                                        <p:cTn id="282" dur="500"/>
                                        <p:tgtEl>
                                          <p:spTgt spid="63"/>
                                        </p:tgtEl>
                                      </p:cBhvr>
                                    </p:animEffect>
                                    <p:anim calcmode="lin" valueType="num">
                                      <p:cBhvr>
                                        <p:cTn id="283" dur="500" fill="hold"/>
                                        <p:tgtEl>
                                          <p:spTgt spid="63"/>
                                        </p:tgtEl>
                                        <p:attrNameLst>
                                          <p:attrName>ppt_x</p:attrName>
                                        </p:attrNameLst>
                                      </p:cBhvr>
                                      <p:tavLst>
                                        <p:tav tm="0">
                                          <p:val>
                                            <p:strVal val="#ppt_x"/>
                                          </p:val>
                                        </p:tav>
                                        <p:tav tm="100000">
                                          <p:val>
                                            <p:strVal val="#ppt_x"/>
                                          </p:val>
                                        </p:tav>
                                      </p:tavLst>
                                    </p:anim>
                                    <p:anim calcmode="lin" valueType="num">
                                      <p:cBhvr>
                                        <p:cTn id="284" dur="500" fill="hold"/>
                                        <p:tgtEl>
                                          <p:spTgt spid="63"/>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69"/>
                                        </p:tgtEl>
                                        <p:attrNameLst>
                                          <p:attrName>style.visibility</p:attrName>
                                        </p:attrNameLst>
                                      </p:cBhvr>
                                      <p:to>
                                        <p:strVal val="visible"/>
                                      </p:to>
                                    </p:set>
                                    <p:animEffect transition="in" filter="fade">
                                      <p:cBhvr>
                                        <p:cTn id="287" dur="500"/>
                                        <p:tgtEl>
                                          <p:spTgt spid="69"/>
                                        </p:tgtEl>
                                      </p:cBhvr>
                                    </p:animEffect>
                                    <p:anim calcmode="lin" valueType="num">
                                      <p:cBhvr>
                                        <p:cTn id="288" dur="500" fill="hold"/>
                                        <p:tgtEl>
                                          <p:spTgt spid="69"/>
                                        </p:tgtEl>
                                        <p:attrNameLst>
                                          <p:attrName>ppt_x</p:attrName>
                                        </p:attrNameLst>
                                      </p:cBhvr>
                                      <p:tavLst>
                                        <p:tav tm="0">
                                          <p:val>
                                            <p:strVal val="#ppt_x"/>
                                          </p:val>
                                        </p:tav>
                                        <p:tav tm="100000">
                                          <p:val>
                                            <p:strVal val="#ppt_x"/>
                                          </p:val>
                                        </p:tav>
                                      </p:tavLst>
                                    </p:anim>
                                    <p:anim calcmode="lin" valueType="num">
                                      <p:cBhvr>
                                        <p:cTn id="289" dur="500" fill="hold"/>
                                        <p:tgtEl>
                                          <p:spTgt spid="69"/>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71"/>
                                        </p:tgtEl>
                                        <p:attrNameLst>
                                          <p:attrName>style.visibility</p:attrName>
                                        </p:attrNameLst>
                                      </p:cBhvr>
                                      <p:to>
                                        <p:strVal val="visible"/>
                                      </p:to>
                                    </p:set>
                                    <p:animEffect transition="in" filter="fade">
                                      <p:cBhvr>
                                        <p:cTn id="292" dur="500"/>
                                        <p:tgtEl>
                                          <p:spTgt spid="71"/>
                                        </p:tgtEl>
                                      </p:cBhvr>
                                    </p:animEffect>
                                    <p:anim calcmode="lin" valueType="num">
                                      <p:cBhvr>
                                        <p:cTn id="293" dur="500" fill="hold"/>
                                        <p:tgtEl>
                                          <p:spTgt spid="71"/>
                                        </p:tgtEl>
                                        <p:attrNameLst>
                                          <p:attrName>ppt_x</p:attrName>
                                        </p:attrNameLst>
                                      </p:cBhvr>
                                      <p:tavLst>
                                        <p:tav tm="0">
                                          <p:val>
                                            <p:strVal val="#ppt_x"/>
                                          </p:val>
                                        </p:tav>
                                        <p:tav tm="100000">
                                          <p:val>
                                            <p:strVal val="#ppt_x"/>
                                          </p:val>
                                        </p:tav>
                                      </p:tavLst>
                                    </p:anim>
                                    <p:anim calcmode="lin" valueType="num">
                                      <p:cBhvr>
                                        <p:cTn id="294" dur="500" fill="hold"/>
                                        <p:tgtEl>
                                          <p:spTgt spid="71"/>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76"/>
                                        </p:tgtEl>
                                        <p:attrNameLst>
                                          <p:attrName>style.visibility</p:attrName>
                                        </p:attrNameLst>
                                      </p:cBhvr>
                                      <p:to>
                                        <p:strVal val="visible"/>
                                      </p:to>
                                    </p:set>
                                    <p:animEffect transition="in" filter="fade">
                                      <p:cBhvr>
                                        <p:cTn id="297" dur="500"/>
                                        <p:tgtEl>
                                          <p:spTgt spid="76"/>
                                        </p:tgtEl>
                                      </p:cBhvr>
                                    </p:animEffect>
                                    <p:anim calcmode="lin" valueType="num">
                                      <p:cBhvr>
                                        <p:cTn id="298" dur="500" fill="hold"/>
                                        <p:tgtEl>
                                          <p:spTgt spid="76"/>
                                        </p:tgtEl>
                                        <p:attrNameLst>
                                          <p:attrName>ppt_x</p:attrName>
                                        </p:attrNameLst>
                                      </p:cBhvr>
                                      <p:tavLst>
                                        <p:tav tm="0">
                                          <p:val>
                                            <p:strVal val="#ppt_x"/>
                                          </p:val>
                                        </p:tav>
                                        <p:tav tm="100000">
                                          <p:val>
                                            <p:strVal val="#ppt_x"/>
                                          </p:val>
                                        </p:tav>
                                      </p:tavLst>
                                    </p:anim>
                                    <p:anim calcmode="lin" valueType="num">
                                      <p:cBhvr>
                                        <p:cTn id="299" dur="500" fill="hold"/>
                                        <p:tgtEl>
                                          <p:spTgt spid="76"/>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77"/>
                                        </p:tgtEl>
                                        <p:attrNameLst>
                                          <p:attrName>style.visibility</p:attrName>
                                        </p:attrNameLst>
                                      </p:cBhvr>
                                      <p:to>
                                        <p:strVal val="visible"/>
                                      </p:to>
                                    </p:set>
                                    <p:animEffect transition="in" filter="fade">
                                      <p:cBhvr>
                                        <p:cTn id="302" dur="500"/>
                                        <p:tgtEl>
                                          <p:spTgt spid="77"/>
                                        </p:tgtEl>
                                      </p:cBhvr>
                                    </p:animEffect>
                                    <p:anim calcmode="lin" valueType="num">
                                      <p:cBhvr>
                                        <p:cTn id="303" dur="500" fill="hold"/>
                                        <p:tgtEl>
                                          <p:spTgt spid="77"/>
                                        </p:tgtEl>
                                        <p:attrNameLst>
                                          <p:attrName>ppt_x</p:attrName>
                                        </p:attrNameLst>
                                      </p:cBhvr>
                                      <p:tavLst>
                                        <p:tav tm="0">
                                          <p:val>
                                            <p:strVal val="#ppt_x"/>
                                          </p:val>
                                        </p:tav>
                                        <p:tav tm="100000">
                                          <p:val>
                                            <p:strVal val="#ppt_x"/>
                                          </p:val>
                                        </p:tav>
                                      </p:tavLst>
                                    </p:anim>
                                    <p:anim calcmode="lin" valueType="num">
                                      <p:cBhvr>
                                        <p:cTn id="304" dur="500" fill="hold"/>
                                        <p:tgtEl>
                                          <p:spTgt spid="77"/>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78"/>
                                        </p:tgtEl>
                                        <p:attrNameLst>
                                          <p:attrName>style.visibility</p:attrName>
                                        </p:attrNameLst>
                                      </p:cBhvr>
                                      <p:to>
                                        <p:strVal val="visible"/>
                                      </p:to>
                                    </p:set>
                                    <p:animEffect transition="in" filter="fade">
                                      <p:cBhvr>
                                        <p:cTn id="307" dur="500"/>
                                        <p:tgtEl>
                                          <p:spTgt spid="78"/>
                                        </p:tgtEl>
                                      </p:cBhvr>
                                    </p:animEffect>
                                    <p:anim calcmode="lin" valueType="num">
                                      <p:cBhvr>
                                        <p:cTn id="308" dur="500" fill="hold"/>
                                        <p:tgtEl>
                                          <p:spTgt spid="78"/>
                                        </p:tgtEl>
                                        <p:attrNameLst>
                                          <p:attrName>ppt_x</p:attrName>
                                        </p:attrNameLst>
                                      </p:cBhvr>
                                      <p:tavLst>
                                        <p:tav tm="0">
                                          <p:val>
                                            <p:strVal val="#ppt_x"/>
                                          </p:val>
                                        </p:tav>
                                        <p:tav tm="100000">
                                          <p:val>
                                            <p:strVal val="#ppt_x"/>
                                          </p:val>
                                        </p:tav>
                                      </p:tavLst>
                                    </p:anim>
                                    <p:anim calcmode="lin" valueType="num">
                                      <p:cBhvr>
                                        <p:cTn id="309" dur="500" fill="hold"/>
                                        <p:tgtEl>
                                          <p:spTgt spid="78"/>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85"/>
                                        </p:tgtEl>
                                        <p:attrNameLst>
                                          <p:attrName>style.visibility</p:attrName>
                                        </p:attrNameLst>
                                      </p:cBhvr>
                                      <p:to>
                                        <p:strVal val="visible"/>
                                      </p:to>
                                    </p:set>
                                    <p:animEffect transition="in" filter="fade">
                                      <p:cBhvr>
                                        <p:cTn id="312" dur="500"/>
                                        <p:tgtEl>
                                          <p:spTgt spid="85"/>
                                        </p:tgtEl>
                                      </p:cBhvr>
                                    </p:animEffect>
                                    <p:anim calcmode="lin" valueType="num">
                                      <p:cBhvr>
                                        <p:cTn id="313" dur="500" fill="hold"/>
                                        <p:tgtEl>
                                          <p:spTgt spid="85"/>
                                        </p:tgtEl>
                                        <p:attrNameLst>
                                          <p:attrName>ppt_x</p:attrName>
                                        </p:attrNameLst>
                                      </p:cBhvr>
                                      <p:tavLst>
                                        <p:tav tm="0">
                                          <p:val>
                                            <p:strVal val="#ppt_x"/>
                                          </p:val>
                                        </p:tav>
                                        <p:tav tm="100000">
                                          <p:val>
                                            <p:strVal val="#ppt_x"/>
                                          </p:val>
                                        </p:tav>
                                      </p:tavLst>
                                    </p:anim>
                                    <p:anim calcmode="lin" valueType="num">
                                      <p:cBhvr>
                                        <p:cTn id="314" dur="500" fill="hold"/>
                                        <p:tgtEl>
                                          <p:spTgt spid="85"/>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87"/>
                                        </p:tgtEl>
                                        <p:attrNameLst>
                                          <p:attrName>style.visibility</p:attrName>
                                        </p:attrNameLst>
                                      </p:cBhvr>
                                      <p:to>
                                        <p:strVal val="visible"/>
                                      </p:to>
                                    </p:set>
                                    <p:animEffect transition="in" filter="fade">
                                      <p:cBhvr>
                                        <p:cTn id="317" dur="500"/>
                                        <p:tgtEl>
                                          <p:spTgt spid="87"/>
                                        </p:tgtEl>
                                      </p:cBhvr>
                                    </p:animEffect>
                                    <p:anim calcmode="lin" valueType="num">
                                      <p:cBhvr>
                                        <p:cTn id="318" dur="500" fill="hold"/>
                                        <p:tgtEl>
                                          <p:spTgt spid="87"/>
                                        </p:tgtEl>
                                        <p:attrNameLst>
                                          <p:attrName>ppt_x</p:attrName>
                                        </p:attrNameLst>
                                      </p:cBhvr>
                                      <p:tavLst>
                                        <p:tav tm="0">
                                          <p:val>
                                            <p:strVal val="#ppt_x"/>
                                          </p:val>
                                        </p:tav>
                                        <p:tav tm="100000">
                                          <p:val>
                                            <p:strVal val="#ppt_x"/>
                                          </p:val>
                                        </p:tav>
                                      </p:tavLst>
                                    </p:anim>
                                    <p:anim calcmode="lin" valueType="num">
                                      <p:cBhvr>
                                        <p:cTn id="319" dur="500" fill="hold"/>
                                        <p:tgtEl>
                                          <p:spTgt spid="87"/>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90"/>
                                        </p:tgtEl>
                                        <p:attrNameLst>
                                          <p:attrName>style.visibility</p:attrName>
                                        </p:attrNameLst>
                                      </p:cBhvr>
                                      <p:to>
                                        <p:strVal val="visible"/>
                                      </p:to>
                                    </p:set>
                                    <p:animEffect transition="in" filter="fade">
                                      <p:cBhvr>
                                        <p:cTn id="322" dur="500"/>
                                        <p:tgtEl>
                                          <p:spTgt spid="90"/>
                                        </p:tgtEl>
                                      </p:cBhvr>
                                    </p:animEffect>
                                    <p:anim calcmode="lin" valueType="num">
                                      <p:cBhvr>
                                        <p:cTn id="323" dur="500" fill="hold"/>
                                        <p:tgtEl>
                                          <p:spTgt spid="90"/>
                                        </p:tgtEl>
                                        <p:attrNameLst>
                                          <p:attrName>ppt_x</p:attrName>
                                        </p:attrNameLst>
                                      </p:cBhvr>
                                      <p:tavLst>
                                        <p:tav tm="0">
                                          <p:val>
                                            <p:strVal val="#ppt_x"/>
                                          </p:val>
                                        </p:tav>
                                        <p:tav tm="100000">
                                          <p:val>
                                            <p:strVal val="#ppt_x"/>
                                          </p:val>
                                        </p:tav>
                                      </p:tavLst>
                                    </p:anim>
                                    <p:anim calcmode="lin" valueType="num">
                                      <p:cBhvr>
                                        <p:cTn id="324" dur="500" fill="hold"/>
                                        <p:tgtEl>
                                          <p:spTgt spid="90"/>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92"/>
                                        </p:tgtEl>
                                        <p:attrNameLst>
                                          <p:attrName>style.visibility</p:attrName>
                                        </p:attrNameLst>
                                      </p:cBhvr>
                                      <p:to>
                                        <p:strVal val="visible"/>
                                      </p:to>
                                    </p:set>
                                    <p:animEffect transition="in" filter="fade">
                                      <p:cBhvr>
                                        <p:cTn id="327" dur="500"/>
                                        <p:tgtEl>
                                          <p:spTgt spid="92"/>
                                        </p:tgtEl>
                                      </p:cBhvr>
                                    </p:animEffect>
                                    <p:anim calcmode="lin" valueType="num">
                                      <p:cBhvr>
                                        <p:cTn id="328" dur="500" fill="hold"/>
                                        <p:tgtEl>
                                          <p:spTgt spid="92"/>
                                        </p:tgtEl>
                                        <p:attrNameLst>
                                          <p:attrName>ppt_x</p:attrName>
                                        </p:attrNameLst>
                                      </p:cBhvr>
                                      <p:tavLst>
                                        <p:tav tm="0">
                                          <p:val>
                                            <p:strVal val="#ppt_x"/>
                                          </p:val>
                                        </p:tav>
                                        <p:tav tm="100000">
                                          <p:val>
                                            <p:strVal val="#ppt_x"/>
                                          </p:val>
                                        </p:tav>
                                      </p:tavLst>
                                    </p:anim>
                                    <p:anim calcmode="lin" valueType="num">
                                      <p:cBhvr>
                                        <p:cTn id="329" dur="500" fill="hold"/>
                                        <p:tgtEl>
                                          <p:spTgt spid="92"/>
                                        </p:tgtEl>
                                        <p:attrNameLst>
                                          <p:attrName>ppt_y</p:attrName>
                                        </p:attrNameLst>
                                      </p:cBhvr>
                                      <p:tavLst>
                                        <p:tav tm="0">
                                          <p:val>
                                            <p:strVal val="#ppt_y+.1"/>
                                          </p:val>
                                        </p:tav>
                                        <p:tav tm="100000">
                                          <p:val>
                                            <p:strVal val="#ppt_y"/>
                                          </p:val>
                                        </p:tav>
                                      </p:tavLst>
                                    </p:anim>
                                  </p:childTnLst>
                                </p:cTn>
                              </p:par>
                              <p:par>
                                <p:cTn id="330" presetID="42" presetClass="entr" presetSubtype="0" fill="hold" nodeType="withEffect">
                                  <p:stCondLst>
                                    <p:cond delay="0"/>
                                  </p:stCondLst>
                                  <p:childTnLst>
                                    <p:set>
                                      <p:cBhvr>
                                        <p:cTn id="331" dur="1" fill="hold">
                                          <p:stCondLst>
                                            <p:cond delay="0"/>
                                          </p:stCondLst>
                                        </p:cTn>
                                        <p:tgtEl>
                                          <p:spTgt spid="93"/>
                                        </p:tgtEl>
                                        <p:attrNameLst>
                                          <p:attrName>style.visibility</p:attrName>
                                        </p:attrNameLst>
                                      </p:cBhvr>
                                      <p:to>
                                        <p:strVal val="visible"/>
                                      </p:to>
                                    </p:set>
                                    <p:animEffect transition="in" filter="fade">
                                      <p:cBhvr>
                                        <p:cTn id="332" dur="500"/>
                                        <p:tgtEl>
                                          <p:spTgt spid="93"/>
                                        </p:tgtEl>
                                      </p:cBhvr>
                                    </p:animEffect>
                                    <p:anim calcmode="lin" valueType="num">
                                      <p:cBhvr>
                                        <p:cTn id="333" dur="500" fill="hold"/>
                                        <p:tgtEl>
                                          <p:spTgt spid="93"/>
                                        </p:tgtEl>
                                        <p:attrNameLst>
                                          <p:attrName>ppt_x</p:attrName>
                                        </p:attrNameLst>
                                      </p:cBhvr>
                                      <p:tavLst>
                                        <p:tav tm="0">
                                          <p:val>
                                            <p:strVal val="#ppt_x"/>
                                          </p:val>
                                        </p:tav>
                                        <p:tav tm="100000">
                                          <p:val>
                                            <p:strVal val="#ppt_x"/>
                                          </p:val>
                                        </p:tav>
                                      </p:tavLst>
                                    </p:anim>
                                    <p:anim calcmode="lin" valueType="num">
                                      <p:cBhvr>
                                        <p:cTn id="334" dur="500" fill="hold"/>
                                        <p:tgtEl>
                                          <p:spTgt spid="93"/>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97"/>
                                        </p:tgtEl>
                                        <p:attrNameLst>
                                          <p:attrName>style.visibility</p:attrName>
                                        </p:attrNameLst>
                                      </p:cBhvr>
                                      <p:to>
                                        <p:strVal val="visible"/>
                                      </p:to>
                                    </p:set>
                                    <p:animEffect transition="in" filter="fade">
                                      <p:cBhvr>
                                        <p:cTn id="337" dur="500"/>
                                        <p:tgtEl>
                                          <p:spTgt spid="97"/>
                                        </p:tgtEl>
                                      </p:cBhvr>
                                    </p:animEffect>
                                    <p:anim calcmode="lin" valueType="num">
                                      <p:cBhvr>
                                        <p:cTn id="338" dur="500" fill="hold"/>
                                        <p:tgtEl>
                                          <p:spTgt spid="97"/>
                                        </p:tgtEl>
                                        <p:attrNameLst>
                                          <p:attrName>ppt_x</p:attrName>
                                        </p:attrNameLst>
                                      </p:cBhvr>
                                      <p:tavLst>
                                        <p:tav tm="0">
                                          <p:val>
                                            <p:strVal val="#ppt_x"/>
                                          </p:val>
                                        </p:tav>
                                        <p:tav tm="100000">
                                          <p:val>
                                            <p:strVal val="#ppt_x"/>
                                          </p:val>
                                        </p:tav>
                                      </p:tavLst>
                                    </p:anim>
                                    <p:anim calcmode="lin" valueType="num">
                                      <p:cBhvr>
                                        <p:cTn id="33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3" grpId="0" animBg="1"/>
      <p:bldP spid="69" grpId="0" animBg="1"/>
      <p:bldP spid="71" grpId="0" animBg="1"/>
      <p:bldP spid="76" grpId="0" animBg="1"/>
      <p:bldP spid="77" grpId="0" animBg="1"/>
      <p:bldP spid="78" grpId="0" animBg="1"/>
      <p:bldP spid="85" grpId="0" animBg="1"/>
      <p:bldP spid="87" grpId="0" animBg="1"/>
      <p:bldP spid="90" grpId="0" animBg="1"/>
      <p:bldP spid="92" grpId="0" animBg="1"/>
      <p:bldP spid="97" grpId="0" animBg="1"/>
      <p:bldP spid="98" grpId="0" animBg="1"/>
      <p:bldP spid="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bwMode="auto">
          <a:xfrm>
            <a:off x="2307852" y="2819000"/>
            <a:ext cx="7704856" cy="2376024"/>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p>
        </p:txBody>
      </p:sp>
      <p:sp>
        <p:nvSpPr>
          <p:cNvPr id="65" name="Freeform 6"/>
          <p:cNvSpPr/>
          <p:nvPr/>
        </p:nvSpPr>
        <p:spPr bwMode="auto">
          <a:xfrm>
            <a:off x="3651802" y="3216336"/>
            <a:ext cx="5004834" cy="1543992"/>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2">
              <a:lumMod val="85000"/>
              <a:alpha val="70000"/>
            </a:schemeClr>
          </a:solidFill>
          <a:ln w="17463" cap="flat">
            <a:noFill/>
            <a:prstDash val="solid"/>
            <a:miter lim="800000"/>
          </a:ln>
        </p:spPr>
        <p:txBody>
          <a:bodyPr vert="horz" wrap="square" lIns="91440" tIns="45720" rIns="91440" bIns="45720" numCol="1" anchor="t" anchorCtr="0" compatLnSpc="1"/>
          <a:lstStyle/>
          <a:p>
            <a:endParaRPr lang="zh-CN" altLang="en-US"/>
          </a:p>
        </p:txBody>
      </p:sp>
      <p:sp>
        <p:nvSpPr>
          <p:cNvPr id="66" name="TextBox 52"/>
          <p:cNvSpPr txBox="1"/>
          <p:nvPr/>
        </p:nvSpPr>
        <p:spPr>
          <a:xfrm>
            <a:off x="1810606" y="1707381"/>
            <a:ext cx="1394635" cy="400110"/>
          </a:xfrm>
          <a:prstGeom prst="rect">
            <a:avLst/>
          </a:prstGeom>
          <a:noFill/>
        </p:spPr>
        <p:txBody>
          <a:bodyPr wrap="square">
            <a:spAutoFit/>
          </a:bodyPr>
          <a:lstStyle/>
          <a:p>
            <a:pPr algn="r">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传播形象</a:t>
            </a:r>
            <a:endParaRPr lang="en-US" altLang="zh-CN" sz="2000" dirty="0">
              <a:latin typeface="微软雅黑" panose="020B0503020204020204" pitchFamily="34" charset="-122"/>
              <a:ea typeface="微软雅黑" panose="020B0503020204020204" pitchFamily="34" charset="-122"/>
            </a:endParaRPr>
          </a:p>
        </p:txBody>
      </p:sp>
      <p:sp>
        <p:nvSpPr>
          <p:cNvPr id="67" name="TextBox 53"/>
          <p:cNvSpPr txBox="1"/>
          <p:nvPr/>
        </p:nvSpPr>
        <p:spPr>
          <a:xfrm>
            <a:off x="721656" y="2055359"/>
            <a:ext cx="2404106" cy="923330"/>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传播公司良好形象和品牌认知，促进企业发展；</a:t>
            </a:r>
          </a:p>
        </p:txBody>
      </p:sp>
      <p:sp>
        <p:nvSpPr>
          <p:cNvPr id="68" name="TextBox 54"/>
          <p:cNvSpPr txBox="1"/>
          <p:nvPr/>
        </p:nvSpPr>
        <p:spPr>
          <a:xfrm>
            <a:off x="9394441" y="1649966"/>
            <a:ext cx="1305924" cy="400110"/>
          </a:xfrm>
          <a:prstGeom prst="rect">
            <a:avLst/>
          </a:prstGeom>
          <a:noFill/>
        </p:spPr>
        <p:txBody>
          <a:bodyPr wrap="square">
            <a:spAutoFit/>
          </a:bodyPr>
          <a:lstStyle/>
          <a:p>
            <a:pPr>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发布新品</a:t>
            </a:r>
            <a:endParaRPr lang="en-US" altLang="zh-CN" sz="2000" dirty="0">
              <a:latin typeface="微软雅黑" panose="020B0503020204020204" pitchFamily="34" charset="-122"/>
              <a:ea typeface="微软雅黑" panose="020B0503020204020204" pitchFamily="34" charset="-122"/>
            </a:endParaRPr>
          </a:p>
        </p:txBody>
      </p:sp>
      <p:sp>
        <p:nvSpPr>
          <p:cNvPr id="69" name="TextBox 55"/>
          <p:cNvSpPr txBox="1"/>
          <p:nvPr/>
        </p:nvSpPr>
        <p:spPr>
          <a:xfrm>
            <a:off x="9434144" y="1979552"/>
            <a:ext cx="2378764" cy="646331"/>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以盛大发布会推出公司新产品。</a:t>
            </a:r>
          </a:p>
        </p:txBody>
      </p:sp>
      <p:sp>
        <p:nvSpPr>
          <p:cNvPr id="70" name="TextBox 56"/>
          <p:cNvSpPr txBox="1"/>
          <p:nvPr/>
        </p:nvSpPr>
        <p:spPr>
          <a:xfrm>
            <a:off x="1810606" y="5070556"/>
            <a:ext cx="1466643" cy="400110"/>
          </a:xfrm>
          <a:prstGeom prst="rect">
            <a:avLst/>
          </a:prstGeom>
          <a:noFill/>
        </p:spPr>
        <p:txBody>
          <a:bodyPr wrap="square">
            <a:spAutoFit/>
          </a:bodyPr>
          <a:lstStyle/>
          <a:p>
            <a:pPr algn="r">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走近客户</a:t>
            </a:r>
            <a:endParaRPr lang="en-US" altLang="zh-CN" sz="2000" dirty="0">
              <a:latin typeface="微软雅黑" panose="020B0503020204020204" pitchFamily="34" charset="-122"/>
              <a:ea typeface="微软雅黑" panose="020B0503020204020204" pitchFamily="34" charset="-122"/>
            </a:endParaRPr>
          </a:p>
        </p:txBody>
      </p:sp>
      <p:sp>
        <p:nvSpPr>
          <p:cNvPr id="71" name="TextBox 57"/>
          <p:cNvSpPr txBox="1"/>
          <p:nvPr/>
        </p:nvSpPr>
        <p:spPr>
          <a:xfrm>
            <a:off x="768161" y="5504601"/>
            <a:ext cx="3195829" cy="923330"/>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以本次交流会为契机，与经销商与消费者意见领袖拉近距离。</a:t>
            </a:r>
          </a:p>
        </p:txBody>
      </p:sp>
      <p:sp>
        <p:nvSpPr>
          <p:cNvPr id="72" name="TextBox 61"/>
          <p:cNvSpPr txBox="1"/>
          <p:nvPr/>
        </p:nvSpPr>
        <p:spPr>
          <a:xfrm>
            <a:off x="9556599" y="5073301"/>
            <a:ext cx="1608237" cy="400110"/>
          </a:xfrm>
          <a:prstGeom prst="rect">
            <a:avLst/>
          </a:prstGeom>
          <a:noFill/>
        </p:spPr>
        <p:txBody>
          <a:bodyPr wrap="square">
            <a:spAutoFit/>
          </a:bodyPr>
          <a:lstStyle/>
          <a:p>
            <a:pPr>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凝聚力量</a:t>
            </a:r>
            <a:endParaRPr lang="en-US" altLang="zh-CN" sz="2000" dirty="0">
              <a:latin typeface="微软雅黑" panose="020B0503020204020204" pitchFamily="34" charset="-122"/>
              <a:ea typeface="微软雅黑" panose="020B0503020204020204" pitchFamily="34" charset="-122"/>
            </a:endParaRPr>
          </a:p>
        </p:txBody>
      </p:sp>
      <p:sp>
        <p:nvSpPr>
          <p:cNvPr id="73" name="TextBox 62"/>
          <p:cNvSpPr txBox="1"/>
          <p:nvPr/>
        </p:nvSpPr>
        <p:spPr>
          <a:xfrm>
            <a:off x="8656636" y="5484827"/>
            <a:ext cx="3156272" cy="646331"/>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激励员工在未来能更好的与公司携手并进，再创佳绩！</a:t>
            </a:r>
          </a:p>
        </p:txBody>
      </p:sp>
      <p:sp>
        <p:nvSpPr>
          <p:cNvPr id="74" name="Freeform 6"/>
          <p:cNvSpPr/>
          <p:nvPr/>
        </p:nvSpPr>
        <p:spPr bwMode="auto">
          <a:xfrm>
            <a:off x="5135089" y="3685568"/>
            <a:ext cx="2074146" cy="639874"/>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440" tIns="45720" rIns="91440" bIns="45720" numCol="1" anchor="t" anchorCtr="0" compatLnSpc="1"/>
          <a:lstStyle/>
          <a:p>
            <a:endParaRPr lang="zh-CN" altLang="en-US"/>
          </a:p>
        </p:txBody>
      </p:sp>
      <p:sp>
        <p:nvSpPr>
          <p:cNvPr id="75" name="Freeform 7"/>
          <p:cNvSpPr/>
          <p:nvPr/>
        </p:nvSpPr>
        <p:spPr bwMode="auto">
          <a:xfrm>
            <a:off x="2949883" y="3012905"/>
            <a:ext cx="1014107" cy="312381"/>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76" name="Freeform 8"/>
          <p:cNvSpPr/>
          <p:nvPr/>
        </p:nvSpPr>
        <p:spPr bwMode="auto">
          <a:xfrm>
            <a:off x="2949883" y="4687991"/>
            <a:ext cx="1014107" cy="310117"/>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77" name="Freeform 9"/>
          <p:cNvSpPr/>
          <p:nvPr/>
        </p:nvSpPr>
        <p:spPr bwMode="auto">
          <a:xfrm>
            <a:off x="8380334" y="4687991"/>
            <a:ext cx="1014107" cy="310117"/>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78" name="Freeform 10"/>
          <p:cNvSpPr/>
          <p:nvPr/>
        </p:nvSpPr>
        <p:spPr bwMode="auto">
          <a:xfrm>
            <a:off x="8380334" y="3012905"/>
            <a:ext cx="1014107" cy="312381"/>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zh-CN" altLang="en-US"/>
          </a:p>
        </p:txBody>
      </p:sp>
      <p:sp>
        <p:nvSpPr>
          <p:cNvPr id="79" name="Line 11"/>
          <p:cNvSpPr>
            <a:spLocks noChangeShapeType="1"/>
          </p:cNvSpPr>
          <p:nvPr/>
        </p:nvSpPr>
        <p:spPr bwMode="auto">
          <a:xfrm flipH="1">
            <a:off x="3834962" y="4269219"/>
            <a:ext cx="1484942" cy="457253"/>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Line 12"/>
          <p:cNvSpPr>
            <a:spLocks noChangeShapeType="1"/>
          </p:cNvSpPr>
          <p:nvPr/>
        </p:nvSpPr>
        <p:spPr bwMode="auto">
          <a:xfrm flipH="1">
            <a:off x="7056110" y="3291330"/>
            <a:ext cx="1430615" cy="441407"/>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Line 13"/>
          <p:cNvSpPr>
            <a:spLocks noChangeShapeType="1"/>
          </p:cNvSpPr>
          <p:nvPr/>
        </p:nvSpPr>
        <p:spPr bwMode="auto">
          <a:xfrm flipH="1" flipV="1">
            <a:off x="3834962" y="3291330"/>
            <a:ext cx="1484942" cy="459516"/>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Line 14"/>
          <p:cNvSpPr>
            <a:spLocks noChangeShapeType="1"/>
          </p:cNvSpPr>
          <p:nvPr/>
        </p:nvSpPr>
        <p:spPr bwMode="auto">
          <a:xfrm flipH="1" flipV="1">
            <a:off x="7056110" y="4285065"/>
            <a:ext cx="1430615" cy="441407"/>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83" name="组合 82"/>
          <p:cNvGrpSpPr/>
          <p:nvPr/>
        </p:nvGrpSpPr>
        <p:grpSpPr>
          <a:xfrm>
            <a:off x="6101486" y="2163067"/>
            <a:ext cx="1549731" cy="1842438"/>
            <a:chOff x="6205538" y="2856647"/>
            <a:chExt cx="1156365" cy="1374775"/>
          </a:xfrm>
          <a:effectLst>
            <a:outerShdw blurRad="76200" dir="13500000" sy="23000" kx="1200000" algn="br" rotWithShape="0">
              <a:prstClr val="black">
                <a:alpha val="20000"/>
              </a:prstClr>
            </a:outerShdw>
          </a:effectLst>
        </p:grpSpPr>
        <p:sp>
          <p:nvSpPr>
            <p:cNvPr id="84" name="Freeform 19"/>
            <p:cNvSpPr/>
            <p:nvPr/>
          </p:nvSpPr>
          <p:spPr bwMode="auto">
            <a:xfrm>
              <a:off x="6280149"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tx1"/>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85" name="Rectangle 20"/>
            <p:cNvSpPr>
              <a:spLocks noChangeArrowheads="1"/>
            </p:cNvSpPr>
            <p:nvPr/>
          </p:nvSpPr>
          <p:spPr bwMode="auto">
            <a:xfrm>
              <a:off x="6205538" y="2856647"/>
              <a:ext cx="53975" cy="1374775"/>
            </a:xfrm>
            <a:prstGeom prst="rect">
              <a:avLst/>
            </a:prstGeom>
            <a:solidFill>
              <a:schemeClr val="tx2"/>
            </a:solidFill>
            <a:ln w="12700"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3162120" y="2028887"/>
            <a:ext cx="679822" cy="1122532"/>
            <a:chOff x="8066088" y="2327276"/>
            <a:chExt cx="719137" cy="1187450"/>
          </a:xfrm>
        </p:grpSpPr>
        <p:sp>
          <p:nvSpPr>
            <p:cNvPr id="87"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88" name="矩形 87"/>
            <p:cNvSpPr/>
            <p:nvPr/>
          </p:nvSpPr>
          <p:spPr>
            <a:xfrm>
              <a:off x="8260327" y="2431982"/>
              <a:ext cx="285219" cy="553479"/>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1</a:t>
              </a:r>
              <a:endParaRPr lang="zh-CN" altLang="en-US" sz="2800" dirty="0">
                <a:solidFill>
                  <a:schemeClr val="bg2"/>
                </a:solidFill>
                <a:latin typeface="Lifeline JL" panose="00000400000000000000" pitchFamily="2" charset="0"/>
                <a:ea typeface="+mn-ea"/>
              </a:endParaRPr>
            </a:p>
          </p:txBody>
        </p:sp>
      </p:grpSp>
      <p:sp>
        <p:nvSpPr>
          <p:cNvPr id="89" name="矩形 88"/>
          <p:cNvSpPr/>
          <p:nvPr/>
        </p:nvSpPr>
        <p:spPr>
          <a:xfrm>
            <a:off x="6319328" y="2241954"/>
            <a:ext cx="851617" cy="830997"/>
          </a:xfrm>
          <a:prstGeom prst="rect">
            <a:avLst/>
          </a:prstGeom>
        </p:spPr>
        <p:txBody>
          <a:bodyPr wrap="square">
            <a:spAutoFit/>
          </a:bodyPr>
          <a:lstStyle/>
          <a:p>
            <a:pPr algn="ctr"/>
            <a:r>
              <a:rPr lang="zh-CN" altLang="en-US" sz="2400" b="1" dirty="0">
                <a:solidFill>
                  <a:schemeClr val="bg2"/>
                </a:solidFill>
                <a:latin typeface="+mn-ea"/>
                <a:ea typeface="+mn-ea"/>
              </a:rPr>
              <a:t>四个意义</a:t>
            </a:r>
          </a:p>
        </p:txBody>
      </p:sp>
      <p:grpSp>
        <p:nvGrpSpPr>
          <p:cNvPr id="90" name="组合 89"/>
          <p:cNvGrpSpPr/>
          <p:nvPr/>
        </p:nvGrpSpPr>
        <p:grpSpPr>
          <a:xfrm>
            <a:off x="8563460" y="2028887"/>
            <a:ext cx="679822" cy="1122532"/>
            <a:chOff x="8066088" y="2327276"/>
            <a:chExt cx="719137" cy="1187450"/>
          </a:xfrm>
        </p:grpSpPr>
        <p:sp>
          <p:nvSpPr>
            <p:cNvPr id="91"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92" name="矩形 91"/>
            <p:cNvSpPr/>
            <p:nvPr/>
          </p:nvSpPr>
          <p:spPr>
            <a:xfrm>
              <a:off x="8225872" y="2431982"/>
              <a:ext cx="402221" cy="553479"/>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2</a:t>
              </a:r>
              <a:endParaRPr lang="zh-CN" altLang="en-US" sz="2800" dirty="0">
                <a:solidFill>
                  <a:schemeClr val="bg2"/>
                </a:solidFill>
                <a:latin typeface="Lifeline JL" panose="00000400000000000000" pitchFamily="2" charset="0"/>
                <a:ea typeface="+mn-ea"/>
              </a:endParaRPr>
            </a:p>
          </p:txBody>
        </p:sp>
      </p:grpSp>
      <p:grpSp>
        <p:nvGrpSpPr>
          <p:cNvPr id="93" name="组合 92"/>
          <p:cNvGrpSpPr/>
          <p:nvPr/>
        </p:nvGrpSpPr>
        <p:grpSpPr>
          <a:xfrm>
            <a:off x="3162120" y="3676934"/>
            <a:ext cx="679822" cy="1122532"/>
            <a:chOff x="8066088" y="2327276"/>
            <a:chExt cx="719137" cy="1187450"/>
          </a:xfrm>
        </p:grpSpPr>
        <p:sp>
          <p:nvSpPr>
            <p:cNvPr id="94"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95" name="矩形 94"/>
            <p:cNvSpPr/>
            <p:nvPr/>
          </p:nvSpPr>
          <p:spPr>
            <a:xfrm>
              <a:off x="8203780" y="2431982"/>
              <a:ext cx="405613" cy="553479"/>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3</a:t>
              </a:r>
              <a:endParaRPr lang="zh-CN" altLang="en-US" sz="2800" dirty="0">
                <a:solidFill>
                  <a:schemeClr val="bg2"/>
                </a:solidFill>
                <a:latin typeface="Lifeline JL" panose="00000400000000000000" pitchFamily="2" charset="0"/>
                <a:ea typeface="+mn-ea"/>
              </a:endParaRPr>
            </a:p>
          </p:txBody>
        </p:sp>
      </p:grpSp>
      <p:grpSp>
        <p:nvGrpSpPr>
          <p:cNvPr id="96" name="组合 95"/>
          <p:cNvGrpSpPr/>
          <p:nvPr/>
        </p:nvGrpSpPr>
        <p:grpSpPr>
          <a:xfrm>
            <a:off x="8563460" y="3676934"/>
            <a:ext cx="679822" cy="1122532"/>
            <a:chOff x="8066088" y="2327276"/>
            <a:chExt cx="719137" cy="1187450"/>
          </a:xfrm>
        </p:grpSpPr>
        <p:sp>
          <p:nvSpPr>
            <p:cNvPr id="97"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98" name="矩形 97"/>
            <p:cNvSpPr/>
            <p:nvPr/>
          </p:nvSpPr>
          <p:spPr>
            <a:xfrm>
              <a:off x="8203398" y="2431982"/>
              <a:ext cx="410701" cy="553479"/>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4</a:t>
              </a:r>
              <a:endParaRPr lang="zh-CN" altLang="en-US" sz="2800" dirty="0">
                <a:solidFill>
                  <a:schemeClr val="bg2"/>
                </a:solidFill>
                <a:latin typeface="Lifeline JL" panose="00000400000000000000" pitchFamily="2" charset="0"/>
                <a:ea typeface="+mn-ea"/>
              </a:endParaRPr>
            </a:p>
          </p:txBody>
        </p:sp>
      </p:grpSp>
      <p:sp>
        <p:nvSpPr>
          <p:cNvPr id="99"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dirty="0">
                <a:solidFill>
                  <a:schemeClr val="tx1"/>
                </a:solidFill>
              </a:rPr>
              <a:t>这里是备用图形</a:t>
            </a:r>
          </a:p>
        </p:txBody>
      </p:sp>
      <p:sp>
        <p:nvSpPr>
          <p:cNvPr id="100"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Line 8"/>
          <p:cNvSpPr>
            <a:spLocks noChangeShapeType="1"/>
          </p:cNvSpPr>
          <p:nvPr/>
        </p:nvSpPr>
        <p:spPr bwMode="auto">
          <a:xfrm>
            <a:off x="998621" y="670845"/>
            <a:ext cx="1050499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Tm="938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400" fill="hold"/>
                                        <p:tgtEl>
                                          <p:spTgt spid="100"/>
                                        </p:tgtEl>
                                        <p:attrNameLst>
                                          <p:attrName>ppt_w</p:attrName>
                                        </p:attrNameLst>
                                      </p:cBhvr>
                                      <p:tavLst>
                                        <p:tav tm="0">
                                          <p:val>
                                            <p:fltVal val="0"/>
                                          </p:val>
                                        </p:tav>
                                        <p:tav tm="100000">
                                          <p:val>
                                            <p:strVal val="#ppt_w"/>
                                          </p:val>
                                        </p:tav>
                                      </p:tavLst>
                                    </p:anim>
                                    <p:anim calcmode="lin" valueType="num">
                                      <p:cBhvr>
                                        <p:cTn id="8" dur="400" fill="hold"/>
                                        <p:tgtEl>
                                          <p:spTgt spid="100"/>
                                        </p:tgtEl>
                                        <p:attrNameLst>
                                          <p:attrName>ppt_h</p:attrName>
                                        </p:attrNameLst>
                                      </p:cBhvr>
                                      <p:tavLst>
                                        <p:tav tm="0">
                                          <p:val>
                                            <p:fltVal val="0"/>
                                          </p:val>
                                        </p:tav>
                                        <p:tav tm="100000">
                                          <p:val>
                                            <p:strVal val="#ppt_h"/>
                                          </p:val>
                                        </p:tav>
                                      </p:tavLst>
                                    </p:anim>
                                    <p:anim calcmode="lin" valueType="num">
                                      <p:cBhvr>
                                        <p:cTn id="9" dur="400" fill="hold"/>
                                        <p:tgtEl>
                                          <p:spTgt spid="100"/>
                                        </p:tgtEl>
                                        <p:attrNameLst>
                                          <p:attrName>style.rotation</p:attrName>
                                        </p:attrNameLst>
                                      </p:cBhvr>
                                      <p:tavLst>
                                        <p:tav tm="0">
                                          <p:val>
                                            <p:fltVal val="90"/>
                                          </p:val>
                                        </p:tav>
                                        <p:tav tm="100000">
                                          <p:val>
                                            <p:fltVal val="0"/>
                                          </p:val>
                                        </p:tav>
                                      </p:tavLst>
                                    </p:anim>
                                    <p:animEffect transition="in" filter="fade">
                                      <p:cBhvr>
                                        <p:cTn id="10" dur="400"/>
                                        <p:tgtEl>
                                          <p:spTgt spid="10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left)">
                                      <p:cBhvr>
                                        <p:cTn id="14" dur="500"/>
                                        <p:tgtEl>
                                          <p:spTgt spid="101"/>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99"/>
                                        </p:tgtEl>
                                        <p:attrNameLst>
                                          <p:attrName>style.visibility</p:attrName>
                                        </p:attrNameLst>
                                      </p:cBhvr>
                                      <p:to>
                                        <p:strVal val="visible"/>
                                      </p:to>
                                    </p:set>
                                    <p:anim calcmode="lin" valueType="num">
                                      <p:cBhvr>
                                        <p:cTn id="18" dur="4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99"/>
                                        </p:tgtEl>
                                        <p:attrNameLst>
                                          <p:attrName>ppt_y</p:attrName>
                                        </p:attrNameLst>
                                      </p:cBhvr>
                                      <p:tavLst>
                                        <p:tav tm="0">
                                          <p:val>
                                            <p:strVal val="#ppt_y"/>
                                          </p:val>
                                        </p:tav>
                                        <p:tav tm="100000">
                                          <p:val>
                                            <p:strVal val="#ppt_y"/>
                                          </p:val>
                                        </p:tav>
                                      </p:tavLst>
                                    </p:anim>
                                    <p:anim calcmode="lin" valueType="num">
                                      <p:cBhvr>
                                        <p:cTn id="20" dur="4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99"/>
                                        </p:tgtEl>
                                      </p:cBhvr>
                                    </p:animEffect>
                                  </p:childTnLst>
                                </p:cTn>
                              </p:par>
                            </p:childTnLst>
                          </p:cTn>
                        </p:par>
                        <p:par>
                          <p:cTn id="23" fill="hold">
                            <p:stCondLst>
                              <p:cond delay="1539"/>
                            </p:stCondLst>
                            <p:childTnLst>
                              <p:par>
                                <p:cTn id="24" presetID="47" presetClass="entr" presetSubtype="0" fill="hold"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strVal val="#ppt_x"/>
                                          </p:val>
                                        </p:tav>
                                        <p:tav tm="100000">
                                          <p:val>
                                            <p:strVal val="#ppt_x"/>
                                          </p:val>
                                        </p:tav>
                                      </p:tavLst>
                                    </p:anim>
                                    <p:anim calcmode="lin" valueType="num">
                                      <p:cBhvr>
                                        <p:cTn id="28" dur="500" fill="hold"/>
                                        <p:tgtEl>
                                          <p:spTgt spid="83"/>
                                        </p:tgtEl>
                                        <p:attrNameLst>
                                          <p:attrName>ppt_y</p:attrName>
                                        </p:attrNameLst>
                                      </p:cBhvr>
                                      <p:tavLst>
                                        <p:tav tm="0">
                                          <p:val>
                                            <p:strVal val="#ppt_y-.1"/>
                                          </p:val>
                                        </p:tav>
                                        <p:tav tm="100000">
                                          <p:val>
                                            <p:strVal val="#ppt_y"/>
                                          </p:val>
                                        </p:tav>
                                      </p:tavLst>
                                    </p:anim>
                                  </p:childTnLst>
                                </p:cTn>
                              </p:par>
                            </p:childTnLst>
                          </p:cTn>
                        </p:par>
                        <p:par>
                          <p:cTn id="29" fill="hold">
                            <p:stCondLst>
                              <p:cond delay="2039"/>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300" fill="hold"/>
                                        <p:tgtEl>
                                          <p:spTgt spid="74"/>
                                        </p:tgtEl>
                                        <p:attrNameLst>
                                          <p:attrName>ppt_w</p:attrName>
                                        </p:attrNameLst>
                                      </p:cBhvr>
                                      <p:tavLst>
                                        <p:tav tm="0">
                                          <p:val>
                                            <p:fltVal val="0"/>
                                          </p:val>
                                        </p:tav>
                                        <p:tav tm="100000">
                                          <p:val>
                                            <p:strVal val="#ppt_w"/>
                                          </p:val>
                                        </p:tav>
                                      </p:tavLst>
                                    </p:anim>
                                    <p:anim calcmode="lin" valueType="num">
                                      <p:cBhvr>
                                        <p:cTn id="33" dur="300" fill="hold"/>
                                        <p:tgtEl>
                                          <p:spTgt spid="74"/>
                                        </p:tgtEl>
                                        <p:attrNameLst>
                                          <p:attrName>ppt_h</p:attrName>
                                        </p:attrNameLst>
                                      </p:cBhvr>
                                      <p:tavLst>
                                        <p:tav tm="0">
                                          <p:val>
                                            <p:fltVal val="0"/>
                                          </p:val>
                                        </p:tav>
                                        <p:tav tm="100000">
                                          <p:val>
                                            <p:strVal val="#ppt_h"/>
                                          </p:val>
                                        </p:tav>
                                      </p:tavLst>
                                    </p:anim>
                                    <p:animEffect transition="in" filter="fade">
                                      <p:cBhvr>
                                        <p:cTn id="34" dur="300"/>
                                        <p:tgtEl>
                                          <p:spTgt spid="74"/>
                                        </p:tgtEl>
                                      </p:cBhvr>
                                    </p:animEffect>
                                  </p:childTnLst>
                                </p:cTn>
                              </p:par>
                            </p:childTnLst>
                          </p:cTn>
                        </p:par>
                        <p:par>
                          <p:cTn id="35" fill="hold">
                            <p:stCondLst>
                              <p:cond delay="2539"/>
                            </p:stCondLst>
                            <p:childTnLst>
                              <p:par>
                                <p:cTn id="36" presetID="53" presetClass="entr" presetSubtype="16"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300" fill="hold"/>
                                        <p:tgtEl>
                                          <p:spTgt spid="65"/>
                                        </p:tgtEl>
                                        <p:attrNameLst>
                                          <p:attrName>ppt_w</p:attrName>
                                        </p:attrNameLst>
                                      </p:cBhvr>
                                      <p:tavLst>
                                        <p:tav tm="0">
                                          <p:val>
                                            <p:fltVal val="0"/>
                                          </p:val>
                                        </p:tav>
                                        <p:tav tm="100000">
                                          <p:val>
                                            <p:strVal val="#ppt_w"/>
                                          </p:val>
                                        </p:tav>
                                      </p:tavLst>
                                    </p:anim>
                                    <p:anim calcmode="lin" valueType="num">
                                      <p:cBhvr>
                                        <p:cTn id="39" dur="300" fill="hold"/>
                                        <p:tgtEl>
                                          <p:spTgt spid="65"/>
                                        </p:tgtEl>
                                        <p:attrNameLst>
                                          <p:attrName>ppt_h</p:attrName>
                                        </p:attrNameLst>
                                      </p:cBhvr>
                                      <p:tavLst>
                                        <p:tav tm="0">
                                          <p:val>
                                            <p:fltVal val="0"/>
                                          </p:val>
                                        </p:tav>
                                        <p:tav tm="100000">
                                          <p:val>
                                            <p:strVal val="#ppt_h"/>
                                          </p:val>
                                        </p:tav>
                                      </p:tavLst>
                                    </p:anim>
                                    <p:animEffect transition="in" filter="fade">
                                      <p:cBhvr>
                                        <p:cTn id="40" dur="300"/>
                                        <p:tgtEl>
                                          <p:spTgt spid="65"/>
                                        </p:tgtEl>
                                      </p:cBhvr>
                                    </p:animEffect>
                                  </p:childTnLst>
                                </p:cTn>
                              </p:par>
                            </p:childTnLst>
                          </p:cTn>
                        </p:par>
                        <p:par>
                          <p:cTn id="41" fill="hold">
                            <p:stCondLst>
                              <p:cond delay="3039"/>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89"/>
                                        </p:tgtEl>
                                        <p:attrNameLst>
                                          <p:attrName>style.visibility</p:attrName>
                                        </p:attrNameLst>
                                      </p:cBhvr>
                                      <p:to>
                                        <p:strVal val="visible"/>
                                      </p:to>
                                    </p:set>
                                    <p:anim by="(-#ppt_w*2)" calcmode="lin" valueType="num">
                                      <p:cBhvr rctx="PPT">
                                        <p:cTn id="44" dur="250" autoRev="1" fill="hold">
                                          <p:stCondLst>
                                            <p:cond delay="0"/>
                                          </p:stCondLst>
                                        </p:cTn>
                                        <p:tgtEl>
                                          <p:spTgt spid="89"/>
                                        </p:tgtEl>
                                        <p:attrNameLst>
                                          <p:attrName>ppt_w</p:attrName>
                                        </p:attrNameLst>
                                      </p:cBhvr>
                                    </p:anim>
                                    <p:anim by="(#ppt_w*0.50)" calcmode="lin" valueType="num">
                                      <p:cBhvr>
                                        <p:cTn id="45" dur="250" decel="50000" autoRev="1" fill="hold">
                                          <p:stCondLst>
                                            <p:cond delay="0"/>
                                          </p:stCondLst>
                                        </p:cTn>
                                        <p:tgtEl>
                                          <p:spTgt spid="89"/>
                                        </p:tgtEl>
                                        <p:attrNameLst>
                                          <p:attrName>ppt_x</p:attrName>
                                        </p:attrNameLst>
                                      </p:cBhvr>
                                    </p:anim>
                                    <p:anim from="(-#ppt_h/2)" to="(#ppt_y)" calcmode="lin" valueType="num">
                                      <p:cBhvr>
                                        <p:cTn id="46" dur="500" fill="hold">
                                          <p:stCondLst>
                                            <p:cond delay="0"/>
                                          </p:stCondLst>
                                        </p:cTn>
                                        <p:tgtEl>
                                          <p:spTgt spid="89"/>
                                        </p:tgtEl>
                                        <p:attrNameLst>
                                          <p:attrName>ppt_y</p:attrName>
                                        </p:attrNameLst>
                                      </p:cBhvr>
                                    </p:anim>
                                    <p:animRot by="21600000">
                                      <p:cBhvr>
                                        <p:cTn id="47" dur="500" fill="hold">
                                          <p:stCondLst>
                                            <p:cond delay="0"/>
                                          </p:stCondLst>
                                        </p:cTn>
                                        <p:tgtEl>
                                          <p:spTgt spid="89"/>
                                        </p:tgtEl>
                                        <p:attrNameLst>
                                          <p:attrName>r</p:attrName>
                                        </p:attrNameLst>
                                      </p:cBhvr>
                                    </p:animRot>
                                  </p:childTnLst>
                                </p:cTn>
                              </p:par>
                            </p:childTnLst>
                          </p:cTn>
                        </p:par>
                        <p:par>
                          <p:cTn id="48" fill="hold">
                            <p:stCondLst>
                              <p:cond delay="3289"/>
                            </p:stCondLst>
                            <p:childTnLst>
                              <p:par>
                                <p:cTn id="49" presetID="22" presetClass="entr" presetSubtype="2"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right)">
                                      <p:cBhvr>
                                        <p:cTn id="51" dur="500"/>
                                        <p:tgtEl>
                                          <p:spTgt spid="81"/>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right)">
                                      <p:cBhvr>
                                        <p:cTn id="54" dur="500"/>
                                        <p:tgtEl>
                                          <p:spTgt spid="7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500"/>
                                        <p:tgtEl>
                                          <p:spTgt spid="8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3789"/>
                            </p:stCondLst>
                            <p:childTnLst>
                              <p:par>
                                <p:cTn id="62" presetID="53" presetClass="entr" presetSubtype="16"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400" fill="hold"/>
                                        <p:tgtEl>
                                          <p:spTgt spid="64"/>
                                        </p:tgtEl>
                                        <p:attrNameLst>
                                          <p:attrName>ppt_w</p:attrName>
                                        </p:attrNameLst>
                                      </p:cBhvr>
                                      <p:tavLst>
                                        <p:tav tm="0">
                                          <p:val>
                                            <p:fltVal val="0"/>
                                          </p:val>
                                        </p:tav>
                                        <p:tav tm="100000">
                                          <p:val>
                                            <p:strVal val="#ppt_w"/>
                                          </p:val>
                                        </p:tav>
                                      </p:tavLst>
                                    </p:anim>
                                    <p:anim calcmode="lin" valueType="num">
                                      <p:cBhvr>
                                        <p:cTn id="65" dur="400" fill="hold"/>
                                        <p:tgtEl>
                                          <p:spTgt spid="64"/>
                                        </p:tgtEl>
                                        <p:attrNameLst>
                                          <p:attrName>ppt_h</p:attrName>
                                        </p:attrNameLst>
                                      </p:cBhvr>
                                      <p:tavLst>
                                        <p:tav tm="0">
                                          <p:val>
                                            <p:fltVal val="0"/>
                                          </p:val>
                                        </p:tav>
                                        <p:tav tm="100000">
                                          <p:val>
                                            <p:strVal val="#ppt_h"/>
                                          </p:val>
                                        </p:tav>
                                      </p:tavLst>
                                    </p:anim>
                                    <p:animEffect transition="in" filter="fade">
                                      <p:cBhvr>
                                        <p:cTn id="66" dur="400"/>
                                        <p:tgtEl>
                                          <p:spTgt spid="64"/>
                                        </p:tgtEl>
                                      </p:cBhvr>
                                    </p:animEffect>
                                  </p:childTnLst>
                                </p:cTn>
                              </p:par>
                              <p:par>
                                <p:cTn id="67" presetID="47" presetClass="entr" presetSubtype="0" fill="hold"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600"/>
                                        <p:tgtEl>
                                          <p:spTgt spid="86"/>
                                        </p:tgtEl>
                                      </p:cBhvr>
                                    </p:animEffect>
                                    <p:anim calcmode="lin" valueType="num">
                                      <p:cBhvr>
                                        <p:cTn id="70" dur="600" fill="hold"/>
                                        <p:tgtEl>
                                          <p:spTgt spid="86"/>
                                        </p:tgtEl>
                                        <p:attrNameLst>
                                          <p:attrName>ppt_x</p:attrName>
                                        </p:attrNameLst>
                                      </p:cBhvr>
                                      <p:tavLst>
                                        <p:tav tm="0">
                                          <p:val>
                                            <p:strVal val="#ppt_x"/>
                                          </p:val>
                                        </p:tav>
                                        <p:tav tm="100000">
                                          <p:val>
                                            <p:strVal val="#ppt_x"/>
                                          </p:val>
                                        </p:tav>
                                      </p:tavLst>
                                    </p:anim>
                                    <p:anim calcmode="lin" valueType="num">
                                      <p:cBhvr>
                                        <p:cTn id="71" dur="600" fill="hold"/>
                                        <p:tgtEl>
                                          <p:spTgt spid="86"/>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600"/>
                                        <p:tgtEl>
                                          <p:spTgt spid="90"/>
                                        </p:tgtEl>
                                      </p:cBhvr>
                                    </p:animEffect>
                                    <p:anim calcmode="lin" valueType="num">
                                      <p:cBhvr>
                                        <p:cTn id="75" dur="600" fill="hold"/>
                                        <p:tgtEl>
                                          <p:spTgt spid="90"/>
                                        </p:tgtEl>
                                        <p:attrNameLst>
                                          <p:attrName>ppt_x</p:attrName>
                                        </p:attrNameLst>
                                      </p:cBhvr>
                                      <p:tavLst>
                                        <p:tav tm="0">
                                          <p:val>
                                            <p:strVal val="#ppt_x"/>
                                          </p:val>
                                        </p:tav>
                                        <p:tav tm="100000">
                                          <p:val>
                                            <p:strVal val="#ppt_x"/>
                                          </p:val>
                                        </p:tav>
                                      </p:tavLst>
                                    </p:anim>
                                    <p:anim calcmode="lin" valueType="num">
                                      <p:cBhvr>
                                        <p:cTn id="76" dur="600" fill="hold"/>
                                        <p:tgtEl>
                                          <p:spTgt spid="9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600"/>
                                        <p:tgtEl>
                                          <p:spTgt spid="93"/>
                                        </p:tgtEl>
                                      </p:cBhvr>
                                    </p:animEffect>
                                    <p:anim calcmode="lin" valueType="num">
                                      <p:cBhvr>
                                        <p:cTn id="80" dur="600" fill="hold"/>
                                        <p:tgtEl>
                                          <p:spTgt spid="93"/>
                                        </p:tgtEl>
                                        <p:attrNameLst>
                                          <p:attrName>ppt_x</p:attrName>
                                        </p:attrNameLst>
                                      </p:cBhvr>
                                      <p:tavLst>
                                        <p:tav tm="0">
                                          <p:val>
                                            <p:strVal val="#ppt_x"/>
                                          </p:val>
                                        </p:tav>
                                        <p:tav tm="100000">
                                          <p:val>
                                            <p:strVal val="#ppt_x"/>
                                          </p:val>
                                        </p:tav>
                                      </p:tavLst>
                                    </p:anim>
                                    <p:anim calcmode="lin" valueType="num">
                                      <p:cBhvr>
                                        <p:cTn id="81" dur="600" fill="hold"/>
                                        <p:tgtEl>
                                          <p:spTgt spid="93"/>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600"/>
                                        <p:tgtEl>
                                          <p:spTgt spid="96"/>
                                        </p:tgtEl>
                                      </p:cBhvr>
                                    </p:animEffect>
                                    <p:anim calcmode="lin" valueType="num">
                                      <p:cBhvr>
                                        <p:cTn id="85" dur="600" fill="hold"/>
                                        <p:tgtEl>
                                          <p:spTgt spid="96"/>
                                        </p:tgtEl>
                                        <p:attrNameLst>
                                          <p:attrName>ppt_x</p:attrName>
                                        </p:attrNameLst>
                                      </p:cBhvr>
                                      <p:tavLst>
                                        <p:tav tm="0">
                                          <p:val>
                                            <p:strVal val="#ppt_x"/>
                                          </p:val>
                                        </p:tav>
                                        <p:tav tm="100000">
                                          <p:val>
                                            <p:strVal val="#ppt_x"/>
                                          </p:val>
                                        </p:tav>
                                      </p:tavLst>
                                    </p:anim>
                                    <p:anim calcmode="lin" valueType="num">
                                      <p:cBhvr>
                                        <p:cTn id="86" dur="600" fill="hold"/>
                                        <p:tgtEl>
                                          <p:spTgt spid="96"/>
                                        </p:tgtEl>
                                        <p:attrNameLst>
                                          <p:attrName>ppt_y</p:attrName>
                                        </p:attrNameLst>
                                      </p:cBhvr>
                                      <p:tavLst>
                                        <p:tav tm="0">
                                          <p:val>
                                            <p:strVal val="#ppt_y-.1"/>
                                          </p:val>
                                        </p:tav>
                                        <p:tav tm="100000">
                                          <p:val>
                                            <p:strVal val="#ppt_y"/>
                                          </p:val>
                                        </p:tav>
                                      </p:tavLst>
                                    </p:anim>
                                  </p:childTnLst>
                                </p:cTn>
                              </p:par>
                            </p:childTnLst>
                          </p:cTn>
                        </p:par>
                        <p:par>
                          <p:cTn id="87" fill="hold">
                            <p:stCondLst>
                              <p:cond delay="4289"/>
                            </p:stCondLst>
                            <p:childTnLst>
                              <p:par>
                                <p:cTn id="88" presetID="53" presetClass="entr" presetSubtype="16"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 calcmode="lin" valueType="num">
                                      <p:cBhvr>
                                        <p:cTn id="90" dur="300" fill="hold"/>
                                        <p:tgtEl>
                                          <p:spTgt spid="75"/>
                                        </p:tgtEl>
                                        <p:attrNameLst>
                                          <p:attrName>ppt_w</p:attrName>
                                        </p:attrNameLst>
                                      </p:cBhvr>
                                      <p:tavLst>
                                        <p:tav tm="0">
                                          <p:val>
                                            <p:fltVal val="0"/>
                                          </p:val>
                                        </p:tav>
                                        <p:tav tm="100000">
                                          <p:val>
                                            <p:strVal val="#ppt_w"/>
                                          </p:val>
                                        </p:tav>
                                      </p:tavLst>
                                    </p:anim>
                                    <p:anim calcmode="lin" valueType="num">
                                      <p:cBhvr>
                                        <p:cTn id="91" dur="300" fill="hold"/>
                                        <p:tgtEl>
                                          <p:spTgt spid="75"/>
                                        </p:tgtEl>
                                        <p:attrNameLst>
                                          <p:attrName>ppt_h</p:attrName>
                                        </p:attrNameLst>
                                      </p:cBhvr>
                                      <p:tavLst>
                                        <p:tav tm="0">
                                          <p:val>
                                            <p:fltVal val="0"/>
                                          </p:val>
                                        </p:tav>
                                        <p:tav tm="100000">
                                          <p:val>
                                            <p:strVal val="#ppt_h"/>
                                          </p:val>
                                        </p:tav>
                                      </p:tavLst>
                                    </p:anim>
                                    <p:animEffect transition="in" filter="fade">
                                      <p:cBhvr>
                                        <p:cTn id="92" dur="300"/>
                                        <p:tgtEl>
                                          <p:spTgt spid="75"/>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300" fill="hold"/>
                                        <p:tgtEl>
                                          <p:spTgt spid="76"/>
                                        </p:tgtEl>
                                        <p:attrNameLst>
                                          <p:attrName>ppt_w</p:attrName>
                                        </p:attrNameLst>
                                      </p:cBhvr>
                                      <p:tavLst>
                                        <p:tav tm="0">
                                          <p:val>
                                            <p:fltVal val="0"/>
                                          </p:val>
                                        </p:tav>
                                        <p:tav tm="100000">
                                          <p:val>
                                            <p:strVal val="#ppt_w"/>
                                          </p:val>
                                        </p:tav>
                                      </p:tavLst>
                                    </p:anim>
                                    <p:anim calcmode="lin" valueType="num">
                                      <p:cBhvr>
                                        <p:cTn id="96" dur="300" fill="hold"/>
                                        <p:tgtEl>
                                          <p:spTgt spid="76"/>
                                        </p:tgtEl>
                                        <p:attrNameLst>
                                          <p:attrName>ppt_h</p:attrName>
                                        </p:attrNameLst>
                                      </p:cBhvr>
                                      <p:tavLst>
                                        <p:tav tm="0">
                                          <p:val>
                                            <p:fltVal val="0"/>
                                          </p:val>
                                        </p:tav>
                                        <p:tav tm="100000">
                                          <p:val>
                                            <p:strVal val="#ppt_h"/>
                                          </p:val>
                                        </p:tav>
                                      </p:tavLst>
                                    </p:anim>
                                    <p:animEffect transition="in" filter="fade">
                                      <p:cBhvr>
                                        <p:cTn id="97" dur="300"/>
                                        <p:tgtEl>
                                          <p:spTgt spid="76"/>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300" fill="hold"/>
                                        <p:tgtEl>
                                          <p:spTgt spid="78"/>
                                        </p:tgtEl>
                                        <p:attrNameLst>
                                          <p:attrName>ppt_w</p:attrName>
                                        </p:attrNameLst>
                                      </p:cBhvr>
                                      <p:tavLst>
                                        <p:tav tm="0">
                                          <p:val>
                                            <p:fltVal val="0"/>
                                          </p:val>
                                        </p:tav>
                                        <p:tav tm="100000">
                                          <p:val>
                                            <p:strVal val="#ppt_w"/>
                                          </p:val>
                                        </p:tav>
                                      </p:tavLst>
                                    </p:anim>
                                    <p:anim calcmode="lin" valueType="num">
                                      <p:cBhvr>
                                        <p:cTn id="101" dur="300" fill="hold"/>
                                        <p:tgtEl>
                                          <p:spTgt spid="78"/>
                                        </p:tgtEl>
                                        <p:attrNameLst>
                                          <p:attrName>ppt_h</p:attrName>
                                        </p:attrNameLst>
                                      </p:cBhvr>
                                      <p:tavLst>
                                        <p:tav tm="0">
                                          <p:val>
                                            <p:fltVal val="0"/>
                                          </p:val>
                                        </p:tav>
                                        <p:tav tm="100000">
                                          <p:val>
                                            <p:strVal val="#ppt_h"/>
                                          </p:val>
                                        </p:tav>
                                      </p:tavLst>
                                    </p:anim>
                                    <p:animEffect transition="in" filter="fade">
                                      <p:cBhvr>
                                        <p:cTn id="102" dur="300"/>
                                        <p:tgtEl>
                                          <p:spTgt spid="7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 calcmode="lin" valueType="num">
                                      <p:cBhvr>
                                        <p:cTn id="105" dur="300" fill="hold"/>
                                        <p:tgtEl>
                                          <p:spTgt spid="77"/>
                                        </p:tgtEl>
                                        <p:attrNameLst>
                                          <p:attrName>ppt_w</p:attrName>
                                        </p:attrNameLst>
                                      </p:cBhvr>
                                      <p:tavLst>
                                        <p:tav tm="0">
                                          <p:val>
                                            <p:fltVal val="0"/>
                                          </p:val>
                                        </p:tav>
                                        <p:tav tm="100000">
                                          <p:val>
                                            <p:strVal val="#ppt_w"/>
                                          </p:val>
                                        </p:tav>
                                      </p:tavLst>
                                    </p:anim>
                                    <p:anim calcmode="lin" valueType="num">
                                      <p:cBhvr>
                                        <p:cTn id="106" dur="300" fill="hold"/>
                                        <p:tgtEl>
                                          <p:spTgt spid="77"/>
                                        </p:tgtEl>
                                        <p:attrNameLst>
                                          <p:attrName>ppt_h</p:attrName>
                                        </p:attrNameLst>
                                      </p:cBhvr>
                                      <p:tavLst>
                                        <p:tav tm="0">
                                          <p:val>
                                            <p:fltVal val="0"/>
                                          </p:val>
                                        </p:tav>
                                        <p:tav tm="100000">
                                          <p:val>
                                            <p:strVal val="#ppt_h"/>
                                          </p:val>
                                        </p:tav>
                                      </p:tavLst>
                                    </p:anim>
                                    <p:animEffect transition="in" filter="fade">
                                      <p:cBhvr>
                                        <p:cTn id="107" dur="300"/>
                                        <p:tgtEl>
                                          <p:spTgt spid="77"/>
                                        </p:tgtEl>
                                      </p:cBhvr>
                                    </p:animEffect>
                                  </p:childTnLst>
                                </p:cTn>
                              </p:par>
                            </p:childTnLst>
                          </p:cTn>
                        </p:par>
                        <p:par>
                          <p:cTn id="108" fill="hold">
                            <p:stCondLst>
                              <p:cond delay="4789"/>
                            </p:stCondLst>
                            <p:childTnLst>
                              <p:par>
                                <p:cTn id="109" presetID="31" presetClass="entr" presetSubtype="0" fill="hold" grpId="0" nodeType="afterEffect">
                                  <p:stCondLst>
                                    <p:cond delay="0"/>
                                  </p:stCondLst>
                                  <p:childTnLst>
                                    <p:set>
                                      <p:cBhvr>
                                        <p:cTn id="110" dur="1" fill="hold">
                                          <p:stCondLst>
                                            <p:cond delay="0"/>
                                          </p:stCondLst>
                                        </p:cTn>
                                        <p:tgtEl>
                                          <p:spTgt spid="66"/>
                                        </p:tgtEl>
                                        <p:attrNameLst>
                                          <p:attrName>style.visibility</p:attrName>
                                        </p:attrNameLst>
                                      </p:cBhvr>
                                      <p:to>
                                        <p:strVal val="visible"/>
                                      </p:to>
                                    </p:set>
                                    <p:anim calcmode="lin" valueType="num">
                                      <p:cBhvr>
                                        <p:cTn id="111" dur="500" fill="hold"/>
                                        <p:tgtEl>
                                          <p:spTgt spid="66"/>
                                        </p:tgtEl>
                                        <p:attrNameLst>
                                          <p:attrName>ppt_w</p:attrName>
                                        </p:attrNameLst>
                                      </p:cBhvr>
                                      <p:tavLst>
                                        <p:tav tm="0">
                                          <p:val>
                                            <p:fltVal val="0"/>
                                          </p:val>
                                        </p:tav>
                                        <p:tav tm="100000">
                                          <p:val>
                                            <p:strVal val="#ppt_w"/>
                                          </p:val>
                                        </p:tav>
                                      </p:tavLst>
                                    </p:anim>
                                    <p:anim calcmode="lin" valueType="num">
                                      <p:cBhvr>
                                        <p:cTn id="112" dur="500" fill="hold"/>
                                        <p:tgtEl>
                                          <p:spTgt spid="66"/>
                                        </p:tgtEl>
                                        <p:attrNameLst>
                                          <p:attrName>ppt_h</p:attrName>
                                        </p:attrNameLst>
                                      </p:cBhvr>
                                      <p:tavLst>
                                        <p:tav tm="0">
                                          <p:val>
                                            <p:fltVal val="0"/>
                                          </p:val>
                                        </p:tav>
                                        <p:tav tm="100000">
                                          <p:val>
                                            <p:strVal val="#ppt_h"/>
                                          </p:val>
                                        </p:tav>
                                      </p:tavLst>
                                    </p:anim>
                                    <p:anim calcmode="lin" valueType="num">
                                      <p:cBhvr>
                                        <p:cTn id="113" dur="500" fill="hold"/>
                                        <p:tgtEl>
                                          <p:spTgt spid="66"/>
                                        </p:tgtEl>
                                        <p:attrNameLst>
                                          <p:attrName>style.rotation</p:attrName>
                                        </p:attrNameLst>
                                      </p:cBhvr>
                                      <p:tavLst>
                                        <p:tav tm="0">
                                          <p:val>
                                            <p:fltVal val="90"/>
                                          </p:val>
                                        </p:tav>
                                        <p:tav tm="100000">
                                          <p:val>
                                            <p:fltVal val="0"/>
                                          </p:val>
                                        </p:tav>
                                      </p:tavLst>
                                    </p:anim>
                                    <p:animEffect transition="in" filter="fade">
                                      <p:cBhvr>
                                        <p:cTn id="114" dur="500"/>
                                        <p:tgtEl>
                                          <p:spTgt spid="66"/>
                                        </p:tgtEl>
                                      </p:cBhvr>
                                    </p:animEffect>
                                  </p:childTnLst>
                                </p:cTn>
                              </p:par>
                            </p:childTnLst>
                          </p:cTn>
                        </p:par>
                        <p:par>
                          <p:cTn id="115" fill="hold">
                            <p:stCondLst>
                              <p:cond delay="5289"/>
                            </p:stCondLst>
                            <p:childTnLst>
                              <p:par>
                                <p:cTn id="116" presetID="22" presetClass="entr" presetSubtype="8" fill="hold" grpId="0" nodeType="after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left)">
                                      <p:cBhvr>
                                        <p:cTn id="118" dur="500"/>
                                        <p:tgtEl>
                                          <p:spTgt spid="67"/>
                                        </p:tgtEl>
                                      </p:cBhvr>
                                    </p:animEffect>
                                  </p:childTnLst>
                                </p:cTn>
                              </p:par>
                            </p:childTnLst>
                          </p:cTn>
                        </p:par>
                        <p:par>
                          <p:cTn id="119" fill="hold">
                            <p:stCondLst>
                              <p:cond delay="5789"/>
                            </p:stCondLst>
                            <p:childTnLst>
                              <p:par>
                                <p:cTn id="120" presetID="31" presetClass="entr" presetSubtype="0" fill="hold" grpId="0" nodeType="after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500" fill="hold"/>
                                        <p:tgtEl>
                                          <p:spTgt spid="68"/>
                                        </p:tgtEl>
                                        <p:attrNameLst>
                                          <p:attrName>ppt_w</p:attrName>
                                        </p:attrNameLst>
                                      </p:cBhvr>
                                      <p:tavLst>
                                        <p:tav tm="0">
                                          <p:val>
                                            <p:fltVal val="0"/>
                                          </p:val>
                                        </p:tav>
                                        <p:tav tm="100000">
                                          <p:val>
                                            <p:strVal val="#ppt_w"/>
                                          </p:val>
                                        </p:tav>
                                      </p:tavLst>
                                    </p:anim>
                                    <p:anim calcmode="lin" valueType="num">
                                      <p:cBhvr>
                                        <p:cTn id="123" dur="500" fill="hold"/>
                                        <p:tgtEl>
                                          <p:spTgt spid="68"/>
                                        </p:tgtEl>
                                        <p:attrNameLst>
                                          <p:attrName>ppt_h</p:attrName>
                                        </p:attrNameLst>
                                      </p:cBhvr>
                                      <p:tavLst>
                                        <p:tav tm="0">
                                          <p:val>
                                            <p:fltVal val="0"/>
                                          </p:val>
                                        </p:tav>
                                        <p:tav tm="100000">
                                          <p:val>
                                            <p:strVal val="#ppt_h"/>
                                          </p:val>
                                        </p:tav>
                                      </p:tavLst>
                                    </p:anim>
                                    <p:anim calcmode="lin" valueType="num">
                                      <p:cBhvr>
                                        <p:cTn id="124" dur="500" fill="hold"/>
                                        <p:tgtEl>
                                          <p:spTgt spid="68"/>
                                        </p:tgtEl>
                                        <p:attrNameLst>
                                          <p:attrName>style.rotation</p:attrName>
                                        </p:attrNameLst>
                                      </p:cBhvr>
                                      <p:tavLst>
                                        <p:tav tm="0">
                                          <p:val>
                                            <p:fltVal val="90"/>
                                          </p:val>
                                        </p:tav>
                                        <p:tav tm="100000">
                                          <p:val>
                                            <p:fltVal val="0"/>
                                          </p:val>
                                        </p:tav>
                                      </p:tavLst>
                                    </p:anim>
                                    <p:animEffect transition="in" filter="fade">
                                      <p:cBhvr>
                                        <p:cTn id="125" dur="500"/>
                                        <p:tgtEl>
                                          <p:spTgt spid="68"/>
                                        </p:tgtEl>
                                      </p:cBhvr>
                                    </p:animEffect>
                                  </p:childTnLst>
                                </p:cTn>
                              </p:par>
                            </p:childTnLst>
                          </p:cTn>
                        </p:par>
                        <p:par>
                          <p:cTn id="126" fill="hold">
                            <p:stCondLst>
                              <p:cond delay="6289"/>
                            </p:stCondLst>
                            <p:childTnLst>
                              <p:par>
                                <p:cTn id="127" presetID="22" presetClass="entr" presetSubtype="8"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wipe(left)">
                                      <p:cBhvr>
                                        <p:cTn id="129" dur="500"/>
                                        <p:tgtEl>
                                          <p:spTgt spid="69"/>
                                        </p:tgtEl>
                                      </p:cBhvr>
                                    </p:animEffect>
                                  </p:childTnLst>
                                </p:cTn>
                              </p:par>
                            </p:childTnLst>
                          </p:cTn>
                        </p:par>
                        <p:par>
                          <p:cTn id="130" fill="hold">
                            <p:stCondLst>
                              <p:cond delay="6789"/>
                            </p:stCondLst>
                            <p:childTnLst>
                              <p:par>
                                <p:cTn id="131" presetID="31" presetClass="entr" presetSubtype="0" fill="hold" grpId="0" nodeType="afterEffect">
                                  <p:stCondLst>
                                    <p:cond delay="0"/>
                                  </p:stCondLst>
                                  <p:childTnLst>
                                    <p:set>
                                      <p:cBhvr>
                                        <p:cTn id="132" dur="1" fill="hold">
                                          <p:stCondLst>
                                            <p:cond delay="0"/>
                                          </p:stCondLst>
                                        </p:cTn>
                                        <p:tgtEl>
                                          <p:spTgt spid="70"/>
                                        </p:tgtEl>
                                        <p:attrNameLst>
                                          <p:attrName>style.visibility</p:attrName>
                                        </p:attrNameLst>
                                      </p:cBhvr>
                                      <p:to>
                                        <p:strVal val="visible"/>
                                      </p:to>
                                    </p:set>
                                    <p:anim calcmode="lin" valueType="num">
                                      <p:cBhvr>
                                        <p:cTn id="133" dur="500" fill="hold"/>
                                        <p:tgtEl>
                                          <p:spTgt spid="70"/>
                                        </p:tgtEl>
                                        <p:attrNameLst>
                                          <p:attrName>ppt_w</p:attrName>
                                        </p:attrNameLst>
                                      </p:cBhvr>
                                      <p:tavLst>
                                        <p:tav tm="0">
                                          <p:val>
                                            <p:fltVal val="0"/>
                                          </p:val>
                                        </p:tav>
                                        <p:tav tm="100000">
                                          <p:val>
                                            <p:strVal val="#ppt_w"/>
                                          </p:val>
                                        </p:tav>
                                      </p:tavLst>
                                    </p:anim>
                                    <p:anim calcmode="lin" valueType="num">
                                      <p:cBhvr>
                                        <p:cTn id="134" dur="500" fill="hold"/>
                                        <p:tgtEl>
                                          <p:spTgt spid="70"/>
                                        </p:tgtEl>
                                        <p:attrNameLst>
                                          <p:attrName>ppt_h</p:attrName>
                                        </p:attrNameLst>
                                      </p:cBhvr>
                                      <p:tavLst>
                                        <p:tav tm="0">
                                          <p:val>
                                            <p:fltVal val="0"/>
                                          </p:val>
                                        </p:tav>
                                        <p:tav tm="100000">
                                          <p:val>
                                            <p:strVal val="#ppt_h"/>
                                          </p:val>
                                        </p:tav>
                                      </p:tavLst>
                                    </p:anim>
                                    <p:anim calcmode="lin" valueType="num">
                                      <p:cBhvr>
                                        <p:cTn id="135" dur="500" fill="hold"/>
                                        <p:tgtEl>
                                          <p:spTgt spid="70"/>
                                        </p:tgtEl>
                                        <p:attrNameLst>
                                          <p:attrName>style.rotation</p:attrName>
                                        </p:attrNameLst>
                                      </p:cBhvr>
                                      <p:tavLst>
                                        <p:tav tm="0">
                                          <p:val>
                                            <p:fltVal val="90"/>
                                          </p:val>
                                        </p:tav>
                                        <p:tav tm="100000">
                                          <p:val>
                                            <p:fltVal val="0"/>
                                          </p:val>
                                        </p:tav>
                                      </p:tavLst>
                                    </p:anim>
                                    <p:animEffect transition="in" filter="fade">
                                      <p:cBhvr>
                                        <p:cTn id="136" dur="500"/>
                                        <p:tgtEl>
                                          <p:spTgt spid="70"/>
                                        </p:tgtEl>
                                      </p:cBhvr>
                                    </p:animEffect>
                                  </p:childTnLst>
                                </p:cTn>
                              </p:par>
                            </p:childTnLst>
                          </p:cTn>
                        </p:par>
                        <p:par>
                          <p:cTn id="137" fill="hold">
                            <p:stCondLst>
                              <p:cond delay="7289"/>
                            </p:stCondLst>
                            <p:childTnLst>
                              <p:par>
                                <p:cTn id="138" presetID="22" presetClass="entr" presetSubtype="8"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wipe(left)">
                                      <p:cBhvr>
                                        <p:cTn id="140" dur="500"/>
                                        <p:tgtEl>
                                          <p:spTgt spid="71"/>
                                        </p:tgtEl>
                                      </p:cBhvr>
                                    </p:animEffect>
                                  </p:childTnLst>
                                </p:cTn>
                              </p:par>
                            </p:childTnLst>
                          </p:cTn>
                        </p:par>
                        <p:par>
                          <p:cTn id="141" fill="hold">
                            <p:stCondLst>
                              <p:cond delay="7789"/>
                            </p:stCondLst>
                            <p:childTnLst>
                              <p:par>
                                <p:cTn id="142" presetID="31" presetClass="entr" presetSubtype="0" fill="hold" grpId="0" nodeType="afterEffect">
                                  <p:stCondLst>
                                    <p:cond delay="0"/>
                                  </p:stCondLst>
                                  <p:childTnLst>
                                    <p:set>
                                      <p:cBhvr>
                                        <p:cTn id="143" dur="1" fill="hold">
                                          <p:stCondLst>
                                            <p:cond delay="0"/>
                                          </p:stCondLst>
                                        </p:cTn>
                                        <p:tgtEl>
                                          <p:spTgt spid="72"/>
                                        </p:tgtEl>
                                        <p:attrNameLst>
                                          <p:attrName>style.visibility</p:attrName>
                                        </p:attrNameLst>
                                      </p:cBhvr>
                                      <p:to>
                                        <p:strVal val="visible"/>
                                      </p:to>
                                    </p:set>
                                    <p:anim calcmode="lin" valueType="num">
                                      <p:cBhvr>
                                        <p:cTn id="144" dur="500" fill="hold"/>
                                        <p:tgtEl>
                                          <p:spTgt spid="72"/>
                                        </p:tgtEl>
                                        <p:attrNameLst>
                                          <p:attrName>ppt_w</p:attrName>
                                        </p:attrNameLst>
                                      </p:cBhvr>
                                      <p:tavLst>
                                        <p:tav tm="0">
                                          <p:val>
                                            <p:fltVal val="0"/>
                                          </p:val>
                                        </p:tav>
                                        <p:tav tm="100000">
                                          <p:val>
                                            <p:strVal val="#ppt_w"/>
                                          </p:val>
                                        </p:tav>
                                      </p:tavLst>
                                    </p:anim>
                                    <p:anim calcmode="lin" valueType="num">
                                      <p:cBhvr>
                                        <p:cTn id="145" dur="500" fill="hold"/>
                                        <p:tgtEl>
                                          <p:spTgt spid="72"/>
                                        </p:tgtEl>
                                        <p:attrNameLst>
                                          <p:attrName>ppt_h</p:attrName>
                                        </p:attrNameLst>
                                      </p:cBhvr>
                                      <p:tavLst>
                                        <p:tav tm="0">
                                          <p:val>
                                            <p:fltVal val="0"/>
                                          </p:val>
                                        </p:tav>
                                        <p:tav tm="100000">
                                          <p:val>
                                            <p:strVal val="#ppt_h"/>
                                          </p:val>
                                        </p:tav>
                                      </p:tavLst>
                                    </p:anim>
                                    <p:anim calcmode="lin" valueType="num">
                                      <p:cBhvr>
                                        <p:cTn id="146" dur="500" fill="hold"/>
                                        <p:tgtEl>
                                          <p:spTgt spid="72"/>
                                        </p:tgtEl>
                                        <p:attrNameLst>
                                          <p:attrName>style.rotation</p:attrName>
                                        </p:attrNameLst>
                                      </p:cBhvr>
                                      <p:tavLst>
                                        <p:tav tm="0">
                                          <p:val>
                                            <p:fltVal val="90"/>
                                          </p:val>
                                        </p:tav>
                                        <p:tav tm="100000">
                                          <p:val>
                                            <p:fltVal val="0"/>
                                          </p:val>
                                        </p:tav>
                                      </p:tavLst>
                                    </p:anim>
                                    <p:animEffect transition="in" filter="fade">
                                      <p:cBhvr>
                                        <p:cTn id="147" dur="500"/>
                                        <p:tgtEl>
                                          <p:spTgt spid="72"/>
                                        </p:tgtEl>
                                      </p:cBhvr>
                                    </p:animEffect>
                                  </p:childTnLst>
                                </p:cTn>
                              </p:par>
                            </p:childTnLst>
                          </p:cTn>
                        </p:par>
                        <p:par>
                          <p:cTn id="148" fill="hold">
                            <p:stCondLst>
                              <p:cond delay="8289"/>
                            </p:stCondLst>
                            <p:childTnLst>
                              <p:par>
                                <p:cTn id="149" presetID="22" presetClass="entr" presetSubtype="8" fill="hold" grpId="0"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wipe(left)">
                                      <p:cBhvr>
                                        <p:cTn id="1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p:bldP spid="67" grpId="0"/>
      <p:bldP spid="68" grpId="0"/>
      <p:bldP spid="69" grpId="0"/>
      <p:bldP spid="70" grpId="0"/>
      <p:bldP spid="71" grpId="0"/>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animBg="1"/>
      <p:bldP spid="89" grpId="0"/>
      <p:bldP spid="99" grpId="0"/>
      <p:bldP spid="100" grpId="0" animBg="1"/>
      <p:bldP spid="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1466121" y="2945923"/>
            <a:ext cx="2457450" cy="1957333"/>
          </a:xfrm>
          <a:custGeom>
            <a:avLst/>
            <a:gdLst>
              <a:gd name="T0" fmla="*/ 3382 w 3382"/>
              <a:gd name="T1" fmla="*/ 2943 h 2943"/>
              <a:gd name="T2" fmla="*/ 1799 w 3382"/>
              <a:gd name="T3" fmla="*/ 0 h 2943"/>
              <a:gd name="T4" fmla="*/ 0 w 3382"/>
              <a:gd name="T5" fmla="*/ 0 h 2943"/>
              <a:gd name="T6" fmla="*/ 1582 w 3382"/>
              <a:gd name="T7" fmla="*/ 2943 h 2943"/>
              <a:gd name="T8" fmla="*/ 3382 w 3382"/>
              <a:gd name="T9" fmla="*/ 2943 h 2943"/>
            </a:gdLst>
            <a:ahLst/>
            <a:cxnLst>
              <a:cxn ang="0">
                <a:pos x="T0" y="T1"/>
              </a:cxn>
              <a:cxn ang="0">
                <a:pos x="T2" y="T3"/>
              </a:cxn>
              <a:cxn ang="0">
                <a:pos x="T4" y="T5"/>
              </a:cxn>
              <a:cxn ang="0">
                <a:pos x="T6" y="T7"/>
              </a:cxn>
              <a:cxn ang="0">
                <a:pos x="T8" y="T9"/>
              </a:cxn>
            </a:cxnLst>
            <a:rect l="0" t="0" r="r" b="b"/>
            <a:pathLst>
              <a:path w="3382" h="2943">
                <a:moveTo>
                  <a:pt x="3382" y="2943"/>
                </a:moveTo>
                <a:lnTo>
                  <a:pt x="1799" y="0"/>
                </a:lnTo>
                <a:lnTo>
                  <a:pt x="0" y="0"/>
                </a:lnTo>
                <a:lnTo>
                  <a:pt x="1582" y="2943"/>
                </a:lnTo>
                <a:lnTo>
                  <a:pt x="3382" y="2943"/>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250471" y="2945923"/>
            <a:ext cx="2460625" cy="1957333"/>
          </a:xfrm>
          <a:custGeom>
            <a:avLst/>
            <a:gdLst>
              <a:gd name="T0" fmla="*/ 3386 w 3386"/>
              <a:gd name="T1" fmla="*/ 2943 h 2943"/>
              <a:gd name="T2" fmla="*/ 1799 w 3386"/>
              <a:gd name="T3" fmla="*/ 0 h 2943"/>
              <a:gd name="T4" fmla="*/ 0 w 3386"/>
              <a:gd name="T5" fmla="*/ 0 h 2943"/>
              <a:gd name="T6" fmla="*/ 1587 w 3386"/>
              <a:gd name="T7" fmla="*/ 2943 h 2943"/>
              <a:gd name="T8" fmla="*/ 3386 w 3386"/>
              <a:gd name="T9" fmla="*/ 2943 h 2943"/>
            </a:gdLst>
            <a:ahLst/>
            <a:cxnLst>
              <a:cxn ang="0">
                <a:pos x="T0" y="T1"/>
              </a:cxn>
              <a:cxn ang="0">
                <a:pos x="T2" y="T3"/>
              </a:cxn>
              <a:cxn ang="0">
                <a:pos x="T4" y="T5"/>
              </a:cxn>
              <a:cxn ang="0">
                <a:pos x="T6" y="T7"/>
              </a:cxn>
              <a:cxn ang="0">
                <a:pos x="T8" y="T9"/>
              </a:cxn>
            </a:cxnLst>
            <a:rect l="0" t="0" r="r" b="b"/>
            <a:pathLst>
              <a:path w="3386" h="2943">
                <a:moveTo>
                  <a:pt x="3386" y="2943"/>
                </a:moveTo>
                <a:lnTo>
                  <a:pt x="1799" y="0"/>
                </a:lnTo>
                <a:lnTo>
                  <a:pt x="0" y="0"/>
                </a:lnTo>
                <a:lnTo>
                  <a:pt x="1587" y="2943"/>
                </a:lnTo>
                <a:lnTo>
                  <a:pt x="3386" y="2943"/>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5041171" y="2945923"/>
            <a:ext cx="2451100" cy="1957333"/>
          </a:xfrm>
          <a:custGeom>
            <a:avLst/>
            <a:gdLst>
              <a:gd name="T0" fmla="*/ 3372 w 3372"/>
              <a:gd name="T1" fmla="*/ 2943 h 2943"/>
              <a:gd name="T2" fmla="*/ 1799 w 3372"/>
              <a:gd name="T3" fmla="*/ 0 h 2943"/>
              <a:gd name="T4" fmla="*/ 0 w 3372"/>
              <a:gd name="T5" fmla="*/ 0 h 2943"/>
              <a:gd name="T6" fmla="*/ 1573 w 3372"/>
              <a:gd name="T7" fmla="*/ 2943 h 2943"/>
              <a:gd name="T8" fmla="*/ 3372 w 3372"/>
              <a:gd name="T9" fmla="*/ 2943 h 2943"/>
            </a:gdLst>
            <a:ahLst/>
            <a:cxnLst>
              <a:cxn ang="0">
                <a:pos x="T0" y="T1"/>
              </a:cxn>
              <a:cxn ang="0">
                <a:pos x="T2" y="T3"/>
              </a:cxn>
              <a:cxn ang="0">
                <a:pos x="T4" y="T5"/>
              </a:cxn>
              <a:cxn ang="0">
                <a:pos x="T6" y="T7"/>
              </a:cxn>
              <a:cxn ang="0">
                <a:pos x="T8" y="T9"/>
              </a:cxn>
            </a:cxnLst>
            <a:rect l="0" t="0" r="r" b="b"/>
            <a:pathLst>
              <a:path w="3372" h="2943">
                <a:moveTo>
                  <a:pt x="3372" y="2943"/>
                </a:moveTo>
                <a:lnTo>
                  <a:pt x="1799" y="0"/>
                </a:lnTo>
                <a:lnTo>
                  <a:pt x="0" y="0"/>
                </a:lnTo>
                <a:lnTo>
                  <a:pt x="1573" y="2943"/>
                </a:lnTo>
                <a:lnTo>
                  <a:pt x="3372" y="2943"/>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6828696" y="2945923"/>
            <a:ext cx="2460625" cy="1957333"/>
          </a:xfrm>
          <a:custGeom>
            <a:avLst/>
            <a:gdLst>
              <a:gd name="T0" fmla="*/ 3387 w 3387"/>
              <a:gd name="T1" fmla="*/ 2943 h 2943"/>
              <a:gd name="T2" fmla="*/ 1800 w 3387"/>
              <a:gd name="T3" fmla="*/ 0 h 2943"/>
              <a:gd name="T4" fmla="*/ 0 w 3387"/>
              <a:gd name="T5" fmla="*/ 0 h 2943"/>
              <a:gd name="T6" fmla="*/ 1588 w 3387"/>
              <a:gd name="T7" fmla="*/ 2943 h 2943"/>
              <a:gd name="T8" fmla="*/ 3387 w 3387"/>
              <a:gd name="T9" fmla="*/ 2943 h 2943"/>
            </a:gdLst>
            <a:ahLst/>
            <a:cxnLst>
              <a:cxn ang="0">
                <a:pos x="T0" y="T1"/>
              </a:cxn>
              <a:cxn ang="0">
                <a:pos x="T2" y="T3"/>
              </a:cxn>
              <a:cxn ang="0">
                <a:pos x="T4" y="T5"/>
              </a:cxn>
              <a:cxn ang="0">
                <a:pos x="T6" y="T7"/>
              </a:cxn>
              <a:cxn ang="0">
                <a:pos x="T8" y="T9"/>
              </a:cxn>
            </a:cxnLst>
            <a:rect l="0" t="0" r="r" b="b"/>
            <a:pathLst>
              <a:path w="3387" h="2943">
                <a:moveTo>
                  <a:pt x="3387" y="2943"/>
                </a:moveTo>
                <a:lnTo>
                  <a:pt x="1800" y="0"/>
                </a:lnTo>
                <a:lnTo>
                  <a:pt x="0" y="0"/>
                </a:lnTo>
                <a:lnTo>
                  <a:pt x="1588" y="2943"/>
                </a:lnTo>
                <a:lnTo>
                  <a:pt x="3387" y="2943"/>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8959121" y="2945923"/>
            <a:ext cx="1708150" cy="1162302"/>
          </a:xfrm>
          <a:custGeom>
            <a:avLst/>
            <a:gdLst>
              <a:gd name="T0" fmla="*/ 2351 w 2351"/>
              <a:gd name="T1" fmla="*/ 1748 h 1748"/>
              <a:gd name="T2" fmla="*/ 1331 w 2351"/>
              <a:gd name="T3" fmla="*/ 0 h 1748"/>
              <a:gd name="T4" fmla="*/ 0 w 2351"/>
              <a:gd name="T5" fmla="*/ 0 h 1748"/>
              <a:gd name="T6" fmla="*/ 1020 w 2351"/>
              <a:gd name="T7" fmla="*/ 1748 h 1748"/>
              <a:gd name="T8" fmla="*/ 2351 w 2351"/>
              <a:gd name="T9" fmla="*/ 1748 h 1748"/>
            </a:gdLst>
            <a:ahLst/>
            <a:cxnLst>
              <a:cxn ang="0">
                <a:pos x="T0" y="T1"/>
              </a:cxn>
              <a:cxn ang="0">
                <a:pos x="T2" y="T3"/>
              </a:cxn>
              <a:cxn ang="0">
                <a:pos x="T4" y="T5"/>
              </a:cxn>
              <a:cxn ang="0">
                <a:pos x="T6" y="T7"/>
              </a:cxn>
              <a:cxn ang="0">
                <a:pos x="T8" y="T9"/>
              </a:cxn>
            </a:cxnLst>
            <a:rect l="0" t="0" r="r" b="b"/>
            <a:pathLst>
              <a:path w="2351" h="1748">
                <a:moveTo>
                  <a:pt x="2351" y="1748"/>
                </a:moveTo>
                <a:lnTo>
                  <a:pt x="1331" y="0"/>
                </a:lnTo>
                <a:lnTo>
                  <a:pt x="0" y="0"/>
                </a:lnTo>
                <a:lnTo>
                  <a:pt x="1020" y="1748"/>
                </a:lnTo>
                <a:lnTo>
                  <a:pt x="2351" y="1748"/>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7938" y="2773090"/>
            <a:ext cx="11967940" cy="2415340"/>
          </a:xfrm>
          <a:custGeom>
            <a:avLst/>
            <a:gdLst>
              <a:gd name="T0" fmla="*/ 15500 w 15612"/>
              <a:gd name="T1" fmla="*/ 1982 h 3630"/>
              <a:gd name="T2" fmla="*/ 13915 w 15612"/>
              <a:gd name="T3" fmla="*/ 3536 h 3630"/>
              <a:gd name="T4" fmla="*/ 13685 w 15612"/>
              <a:gd name="T5" fmla="*/ 3447 h 3630"/>
              <a:gd name="T6" fmla="*/ 13685 w 15612"/>
              <a:gd name="T7" fmla="*/ 2769 h 3630"/>
              <a:gd name="T8" fmla="*/ 0 w 15612"/>
              <a:gd name="T9" fmla="*/ 2769 h 3630"/>
              <a:gd name="T10" fmla="*/ 0 w 15612"/>
              <a:gd name="T11" fmla="*/ 848 h 3630"/>
              <a:gd name="T12" fmla="*/ 13685 w 15612"/>
              <a:gd name="T13" fmla="*/ 848 h 3630"/>
              <a:gd name="T14" fmla="*/ 13685 w 15612"/>
              <a:gd name="T15" fmla="*/ 178 h 3630"/>
              <a:gd name="T16" fmla="*/ 13939 w 15612"/>
              <a:gd name="T17" fmla="*/ 113 h 3630"/>
              <a:gd name="T18" fmla="*/ 15500 w 15612"/>
              <a:gd name="T19" fmla="*/ 1648 h 3630"/>
              <a:gd name="T20" fmla="*/ 15500 w 15612"/>
              <a:gd name="T21" fmla="*/ 1982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12" h="3630">
                <a:moveTo>
                  <a:pt x="15500" y="1982"/>
                </a:moveTo>
                <a:cubicBezTo>
                  <a:pt x="14971" y="2499"/>
                  <a:pt x="14444" y="3019"/>
                  <a:pt x="13915" y="3536"/>
                </a:cubicBezTo>
                <a:cubicBezTo>
                  <a:pt x="13830" y="3601"/>
                  <a:pt x="13702" y="3630"/>
                  <a:pt x="13685" y="3447"/>
                </a:cubicBezTo>
                <a:lnTo>
                  <a:pt x="13685" y="2769"/>
                </a:lnTo>
                <a:lnTo>
                  <a:pt x="0" y="2769"/>
                </a:lnTo>
                <a:lnTo>
                  <a:pt x="0" y="848"/>
                </a:lnTo>
                <a:lnTo>
                  <a:pt x="13685" y="848"/>
                </a:lnTo>
                <a:lnTo>
                  <a:pt x="13685" y="178"/>
                </a:lnTo>
                <a:cubicBezTo>
                  <a:pt x="13704" y="0"/>
                  <a:pt x="13849" y="27"/>
                  <a:pt x="13939" y="113"/>
                </a:cubicBezTo>
                <a:cubicBezTo>
                  <a:pt x="14460" y="624"/>
                  <a:pt x="14978" y="1138"/>
                  <a:pt x="15500" y="1648"/>
                </a:cubicBezTo>
                <a:cubicBezTo>
                  <a:pt x="15600" y="1755"/>
                  <a:pt x="15612" y="1882"/>
                  <a:pt x="15500" y="1982"/>
                </a:cubicBezTo>
                <a:close/>
              </a:path>
            </a:pathLst>
          </a:custGeom>
          <a:solidFill>
            <a:schemeClr val="bg2"/>
          </a:solidFill>
          <a:ln w="14288" cap="flat">
            <a:solidFill>
              <a:srgbClr val="B3B3B3"/>
            </a:solidFill>
            <a:prstDash val="solid"/>
            <a:miter lim="800000"/>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2617059" y="2945923"/>
            <a:ext cx="1944688" cy="1957333"/>
          </a:xfrm>
          <a:custGeom>
            <a:avLst/>
            <a:gdLst>
              <a:gd name="T0" fmla="*/ 2677 w 2677"/>
              <a:gd name="T1" fmla="*/ 0 h 2943"/>
              <a:gd name="T2" fmla="*/ 1799 w 2677"/>
              <a:gd name="T3" fmla="*/ 2943 h 2943"/>
              <a:gd name="T4" fmla="*/ 0 w 2677"/>
              <a:gd name="T5" fmla="*/ 2943 h 2943"/>
              <a:gd name="T6" fmla="*/ 878 w 2677"/>
              <a:gd name="T7" fmla="*/ 0 h 2943"/>
              <a:gd name="T8" fmla="*/ 2677 w 2677"/>
              <a:gd name="T9" fmla="*/ 0 h 2943"/>
            </a:gdLst>
            <a:ahLst/>
            <a:cxnLst>
              <a:cxn ang="0">
                <a:pos x="T0" y="T1"/>
              </a:cxn>
              <a:cxn ang="0">
                <a:pos x="T2" y="T3"/>
              </a:cxn>
              <a:cxn ang="0">
                <a:pos x="T4" y="T5"/>
              </a:cxn>
              <a:cxn ang="0">
                <a:pos x="T6" y="T7"/>
              </a:cxn>
              <a:cxn ang="0">
                <a:pos x="T8" y="T9"/>
              </a:cxn>
            </a:cxnLst>
            <a:rect l="0" t="0" r="r" b="b"/>
            <a:pathLst>
              <a:path w="2677" h="2943">
                <a:moveTo>
                  <a:pt x="2677" y="0"/>
                </a:moveTo>
                <a:lnTo>
                  <a:pt x="1799" y="2943"/>
                </a:lnTo>
                <a:lnTo>
                  <a:pt x="0" y="2943"/>
                </a:lnTo>
                <a:lnTo>
                  <a:pt x="878" y="0"/>
                </a:lnTo>
                <a:lnTo>
                  <a:pt x="2677"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4404584" y="2945923"/>
            <a:ext cx="1944688" cy="1957333"/>
          </a:xfrm>
          <a:custGeom>
            <a:avLst/>
            <a:gdLst>
              <a:gd name="T0" fmla="*/ 2677 w 2677"/>
              <a:gd name="T1" fmla="*/ 0 h 2943"/>
              <a:gd name="T2" fmla="*/ 1799 w 2677"/>
              <a:gd name="T3" fmla="*/ 2943 h 2943"/>
              <a:gd name="T4" fmla="*/ 0 w 2677"/>
              <a:gd name="T5" fmla="*/ 2943 h 2943"/>
              <a:gd name="T6" fmla="*/ 878 w 2677"/>
              <a:gd name="T7" fmla="*/ 0 h 2943"/>
              <a:gd name="T8" fmla="*/ 2677 w 2677"/>
              <a:gd name="T9" fmla="*/ 0 h 2943"/>
            </a:gdLst>
            <a:ahLst/>
            <a:cxnLst>
              <a:cxn ang="0">
                <a:pos x="T0" y="T1"/>
              </a:cxn>
              <a:cxn ang="0">
                <a:pos x="T2" y="T3"/>
              </a:cxn>
              <a:cxn ang="0">
                <a:pos x="T4" y="T5"/>
              </a:cxn>
              <a:cxn ang="0">
                <a:pos x="T6" y="T7"/>
              </a:cxn>
              <a:cxn ang="0">
                <a:pos x="T8" y="T9"/>
              </a:cxn>
            </a:cxnLst>
            <a:rect l="0" t="0" r="r" b="b"/>
            <a:pathLst>
              <a:path w="2677" h="2943">
                <a:moveTo>
                  <a:pt x="2677" y="0"/>
                </a:moveTo>
                <a:lnTo>
                  <a:pt x="1799" y="2943"/>
                </a:lnTo>
                <a:lnTo>
                  <a:pt x="0" y="2943"/>
                </a:lnTo>
                <a:lnTo>
                  <a:pt x="878" y="0"/>
                </a:lnTo>
                <a:lnTo>
                  <a:pt x="2677"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6192109" y="2945923"/>
            <a:ext cx="1946275" cy="1957333"/>
          </a:xfrm>
          <a:custGeom>
            <a:avLst/>
            <a:gdLst>
              <a:gd name="T0" fmla="*/ 2677 w 2677"/>
              <a:gd name="T1" fmla="*/ 0 h 2943"/>
              <a:gd name="T2" fmla="*/ 1799 w 2677"/>
              <a:gd name="T3" fmla="*/ 2943 h 2943"/>
              <a:gd name="T4" fmla="*/ 0 w 2677"/>
              <a:gd name="T5" fmla="*/ 2943 h 2943"/>
              <a:gd name="T6" fmla="*/ 878 w 2677"/>
              <a:gd name="T7" fmla="*/ 0 h 2943"/>
              <a:gd name="T8" fmla="*/ 2677 w 2677"/>
              <a:gd name="T9" fmla="*/ 0 h 2943"/>
            </a:gdLst>
            <a:ahLst/>
            <a:cxnLst>
              <a:cxn ang="0">
                <a:pos x="T0" y="T1"/>
              </a:cxn>
              <a:cxn ang="0">
                <a:pos x="T2" y="T3"/>
              </a:cxn>
              <a:cxn ang="0">
                <a:pos x="T4" y="T5"/>
              </a:cxn>
              <a:cxn ang="0">
                <a:pos x="T6" y="T7"/>
              </a:cxn>
              <a:cxn ang="0">
                <a:pos x="T8" y="T9"/>
              </a:cxn>
            </a:cxnLst>
            <a:rect l="0" t="0" r="r" b="b"/>
            <a:pathLst>
              <a:path w="2677" h="2943">
                <a:moveTo>
                  <a:pt x="2677" y="0"/>
                </a:moveTo>
                <a:lnTo>
                  <a:pt x="1799" y="2943"/>
                </a:lnTo>
                <a:lnTo>
                  <a:pt x="0" y="2943"/>
                </a:lnTo>
                <a:lnTo>
                  <a:pt x="878" y="0"/>
                </a:lnTo>
                <a:lnTo>
                  <a:pt x="2677"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 name="Freeform 14"/>
          <p:cNvSpPr/>
          <p:nvPr/>
        </p:nvSpPr>
        <p:spPr bwMode="auto">
          <a:xfrm>
            <a:off x="7981221" y="2945923"/>
            <a:ext cx="1944688" cy="1957333"/>
          </a:xfrm>
          <a:custGeom>
            <a:avLst/>
            <a:gdLst>
              <a:gd name="T0" fmla="*/ 2678 w 2678"/>
              <a:gd name="T1" fmla="*/ 0 h 2943"/>
              <a:gd name="T2" fmla="*/ 1800 w 2678"/>
              <a:gd name="T3" fmla="*/ 2943 h 2943"/>
              <a:gd name="T4" fmla="*/ 0 w 2678"/>
              <a:gd name="T5" fmla="*/ 2943 h 2943"/>
              <a:gd name="T6" fmla="*/ 878 w 2678"/>
              <a:gd name="T7" fmla="*/ 0 h 2943"/>
              <a:gd name="T8" fmla="*/ 2678 w 2678"/>
              <a:gd name="T9" fmla="*/ 0 h 2943"/>
            </a:gdLst>
            <a:ahLst/>
            <a:cxnLst>
              <a:cxn ang="0">
                <a:pos x="T0" y="T1"/>
              </a:cxn>
              <a:cxn ang="0">
                <a:pos x="T2" y="T3"/>
              </a:cxn>
              <a:cxn ang="0">
                <a:pos x="T4" y="T5"/>
              </a:cxn>
              <a:cxn ang="0">
                <a:pos x="T6" y="T7"/>
              </a:cxn>
              <a:cxn ang="0">
                <a:pos x="T8" y="T9"/>
              </a:cxn>
            </a:cxnLst>
            <a:rect l="0" t="0" r="r" b="b"/>
            <a:pathLst>
              <a:path w="2678" h="2943">
                <a:moveTo>
                  <a:pt x="2678" y="0"/>
                </a:moveTo>
                <a:lnTo>
                  <a:pt x="1800" y="2943"/>
                </a:lnTo>
                <a:lnTo>
                  <a:pt x="0" y="2943"/>
                </a:lnTo>
                <a:lnTo>
                  <a:pt x="878" y="0"/>
                </a:lnTo>
                <a:lnTo>
                  <a:pt x="2678"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827946" y="2945923"/>
            <a:ext cx="1946275" cy="1957333"/>
          </a:xfrm>
          <a:custGeom>
            <a:avLst/>
            <a:gdLst>
              <a:gd name="T0" fmla="*/ 2678 w 2678"/>
              <a:gd name="T1" fmla="*/ 0 h 2943"/>
              <a:gd name="T2" fmla="*/ 1800 w 2678"/>
              <a:gd name="T3" fmla="*/ 2943 h 2943"/>
              <a:gd name="T4" fmla="*/ 0 w 2678"/>
              <a:gd name="T5" fmla="*/ 2943 h 2943"/>
              <a:gd name="T6" fmla="*/ 878 w 2678"/>
              <a:gd name="T7" fmla="*/ 0 h 2943"/>
              <a:gd name="T8" fmla="*/ 2678 w 2678"/>
              <a:gd name="T9" fmla="*/ 0 h 2943"/>
            </a:gdLst>
            <a:ahLst/>
            <a:cxnLst>
              <a:cxn ang="0">
                <a:pos x="T0" y="T1"/>
              </a:cxn>
              <a:cxn ang="0">
                <a:pos x="T2" y="T3"/>
              </a:cxn>
              <a:cxn ang="0">
                <a:pos x="T4" y="T5"/>
              </a:cxn>
              <a:cxn ang="0">
                <a:pos x="T6" y="T7"/>
              </a:cxn>
              <a:cxn ang="0">
                <a:pos x="T8" y="T9"/>
              </a:cxn>
            </a:cxnLst>
            <a:rect l="0" t="0" r="r" b="b"/>
            <a:pathLst>
              <a:path w="2678" h="2943">
                <a:moveTo>
                  <a:pt x="2678" y="0"/>
                </a:moveTo>
                <a:lnTo>
                  <a:pt x="1800" y="2943"/>
                </a:lnTo>
                <a:lnTo>
                  <a:pt x="0" y="2943"/>
                </a:lnTo>
                <a:lnTo>
                  <a:pt x="878" y="0"/>
                </a:lnTo>
                <a:lnTo>
                  <a:pt x="2678"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6" name="TextBox 19"/>
          <p:cNvSpPr txBox="1"/>
          <p:nvPr/>
        </p:nvSpPr>
        <p:spPr>
          <a:xfrm>
            <a:off x="1527020" y="1616871"/>
            <a:ext cx="1548910" cy="400110"/>
          </a:xfrm>
          <a:prstGeom prst="rect">
            <a:avLst/>
          </a:prstGeom>
          <a:noFill/>
        </p:spPr>
        <p:txBody>
          <a:bodyPr wrap="square" rtlCol="0">
            <a:spAutoFit/>
          </a:bodyPr>
          <a:lstStyle>
            <a:defPPr>
              <a:defRPr lang="zh-CN"/>
            </a:defPPr>
            <a:lvl1pPr algn="ctr">
              <a:defRPr sz="2000" b="1">
                <a:solidFill>
                  <a:schemeClr val="tx2"/>
                </a:solidFill>
                <a:latin typeface="+mj-ea"/>
                <a:ea typeface="+mj-ea"/>
              </a:defRPr>
            </a:lvl1pPr>
          </a:lstStyle>
          <a:p>
            <a:pPr algn="l"/>
            <a:r>
              <a:rPr lang="zh-CN" altLang="en-US" dirty="0">
                <a:solidFill>
                  <a:schemeClr val="tx1"/>
                </a:solidFill>
              </a:rPr>
              <a:t>报纸传媒</a:t>
            </a:r>
          </a:p>
        </p:txBody>
      </p:sp>
      <p:sp>
        <p:nvSpPr>
          <p:cNvPr id="17" name="TextBox 20"/>
          <p:cNvSpPr txBox="1"/>
          <p:nvPr/>
        </p:nvSpPr>
        <p:spPr>
          <a:xfrm>
            <a:off x="1507659" y="1936770"/>
            <a:ext cx="2261610" cy="923330"/>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在合作伙伴武汉晚报、湖北日报刊登广告信息。</a:t>
            </a:r>
          </a:p>
        </p:txBody>
      </p:sp>
      <p:sp>
        <p:nvSpPr>
          <p:cNvPr id="18" name="TextBox 19"/>
          <p:cNvSpPr txBox="1"/>
          <p:nvPr/>
        </p:nvSpPr>
        <p:spPr>
          <a:xfrm>
            <a:off x="2564400" y="4993487"/>
            <a:ext cx="1997346" cy="400110"/>
          </a:xfrm>
          <a:prstGeom prst="rect">
            <a:avLst/>
          </a:prstGeom>
          <a:noFill/>
        </p:spPr>
        <p:txBody>
          <a:bodyPr wrap="square" rtlCol="0">
            <a:spAutoFit/>
          </a:bodyPr>
          <a:lstStyle>
            <a:defPPr>
              <a:defRPr lang="zh-CN"/>
            </a:defPPr>
            <a:lvl1pPr algn="ctr">
              <a:defRPr sz="2400" b="1">
                <a:solidFill>
                  <a:schemeClr val="accent1"/>
                </a:solidFill>
                <a:latin typeface="+mj-ea"/>
                <a:ea typeface="+mj-ea"/>
              </a:defRPr>
            </a:lvl1pPr>
          </a:lstStyle>
          <a:p>
            <a:pPr algn="l"/>
            <a:r>
              <a:rPr lang="zh-CN" altLang="en-US" sz="2000" dirty="0">
                <a:solidFill>
                  <a:schemeClr val="tx1"/>
                </a:solidFill>
              </a:rPr>
              <a:t>微博微信</a:t>
            </a:r>
          </a:p>
        </p:txBody>
      </p:sp>
      <p:sp>
        <p:nvSpPr>
          <p:cNvPr id="19" name="TextBox 20"/>
          <p:cNvSpPr txBox="1"/>
          <p:nvPr/>
        </p:nvSpPr>
        <p:spPr>
          <a:xfrm>
            <a:off x="2591757" y="5349830"/>
            <a:ext cx="2602141" cy="923330"/>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在公司官博、官微举行粉丝互动，为活动造势宣传。</a:t>
            </a:r>
          </a:p>
        </p:txBody>
      </p:sp>
      <p:sp>
        <p:nvSpPr>
          <p:cNvPr id="21" name="TextBox 19"/>
          <p:cNvSpPr txBox="1"/>
          <p:nvPr/>
        </p:nvSpPr>
        <p:spPr>
          <a:xfrm rot="21566616">
            <a:off x="5025312" y="1627548"/>
            <a:ext cx="1548910" cy="400110"/>
          </a:xfrm>
          <a:prstGeom prst="rect">
            <a:avLst/>
          </a:prstGeom>
          <a:noFill/>
        </p:spPr>
        <p:txBody>
          <a:bodyPr wrap="square" rtlCol="0">
            <a:spAutoFit/>
          </a:bodyPr>
          <a:lstStyle>
            <a:defPPr>
              <a:defRPr lang="zh-CN"/>
            </a:defPPr>
            <a:lvl1pPr algn="ctr">
              <a:defRPr sz="2000" b="1">
                <a:solidFill>
                  <a:schemeClr val="tx2"/>
                </a:solidFill>
                <a:latin typeface="+mj-ea"/>
                <a:ea typeface="+mj-ea"/>
              </a:defRPr>
            </a:lvl1pPr>
          </a:lstStyle>
          <a:p>
            <a:pPr algn="l"/>
            <a:r>
              <a:rPr lang="zh-CN" altLang="en-US" dirty="0">
                <a:solidFill>
                  <a:schemeClr val="tx1"/>
                </a:solidFill>
              </a:rPr>
              <a:t>户外广告</a:t>
            </a:r>
          </a:p>
        </p:txBody>
      </p:sp>
      <p:sp>
        <p:nvSpPr>
          <p:cNvPr id="22" name="TextBox 20"/>
          <p:cNvSpPr txBox="1"/>
          <p:nvPr/>
        </p:nvSpPr>
        <p:spPr>
          <a:xfrm>
            <a:off x="5044312" y="1936770"/>
            <a:ext cx="2413083" cy="923330"/>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在举办城市置办大型户外广告、地铁、公交广告。</a:t>
            </a:r>
          </a:p>
        </p:txBody>
      </p:sp>
      <p:sp>
        <p:nvSpPr>
          <p:cNvPr id="23" name="TextBox 19"/>
          <p:cNvSpPr txBox="1"/>
          <p:nvPr/>
        </p:nvSpPr>
        <p:spPr>
          <a:xfrm rot="21562911">
            <a:off x="6138936" y="5004250"/>
            <a:ext cx="1997346" cy="400110"/>
          </a:xfrm>
          <a:prstGeom prst="rect">
            <a:avLst/>
          </a:prstGeom>
          <a:noFill/>
        </p:spPr>
        <p:txBody>
          <a:bodyPr wrap="square" rtlCol="0">
            <a:spAutoFit/>
          </a:bodyPr>
          <a:lstStyle/>
          <a:p>
            <a:r>
              <a:rPr lang="zh-CN" altLang="en-US" sz="2000" b="1" dirty="0">
                <a:latin typeface="+mj-ea"/>
                <a:ea typeface="+mj-ea"/>
              </a:rPr>
              <a:t>短信群发</a:t>
            </a:r>
          </a:p>
        </p:txBody>
      </p:sp>
      <p:sp>
        <p:nvSpPr>
          <p:cNvPr id="24" name="TextBox 20"/>
          <p:cNvSpPr txBox="1"/>
          <p:nvPr/>
        </p:nvSpPr>
        <p:spPr>
          <a:xfrm>
            <a:off x="6122582" y="5349830"/>
            <a:ext cx="2377231" cy="646331"/>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通过某某公司短信群发，为活动造势。</a:t>
            </a:r>
          </a:p>
        </p:txBody>
      </p:sp>
      <p:sp>
        <p:nvSpPr>
          <p:cNvPr id="25" name="TextBox 19"/>
          <p:cNvSpPr txBox="1"/>
          <p:nvPr/>
        </p:nvSpPr>
        <p:spPr>
          <a:xfrm rot="21538996">
            <a:off x="8503242" y="1603034"/>
            <a:ext cx="1548910" cy="400110"/>
          </a:xfrm>
          <a:prstGeom prst="rect">
            <a:avLst/>
          </a:prstGeom>
          <a:noFill/>
        </p:spPr>
        <p:txBody>
          <a:bodyPr wrap="square" rtlCol="0">
            <a:spAutoFit/>
          </a:bodyPr>
          <a:lstStyle>
            <a:defPPr>
              <a:defRPr lang="zh-CN"/>
            </a:defPPr>
            <a:lvl1pPr algn="ctr">
              <a:defRPr sz="2000" b="1">
                <a:solidFill>
                  <a:schemeClr val="tx2"/>
                </a:solidFill>
                <a:latin typeface="+mj-ea"/>
                <a:ea typeface="+mj-ea"/>
              </a:defRPr>
            </a:lvl1pPr>
          </a:lstStyle>
          <a:p>
            <a:pPr algn="l"/>
            <a:r>
              <a:rPr lang="zh-CN" altLang="en-US" dirty="0">
                <a:solidFill>
                  <a:schemeClr val="tx1"/>
                </a:solidFill>
              </a:rPr>
              <a:t>网络活动</a:t>
            </a:r>
          </a:p>
        </p:txBody>
      </p:sp>
      <p:sp>
        <p:nvSpPr>
          <p:cNvPr id="26" name="TextBox 20"/>
          <p:cNvSpPr txBox="1"/>
          <p:nvPr/>
        </p:nvSpPr>
        <p:spPr>
          <a:xfrm>
            <a:off x="8499813" y="1924539"/>
            <a:ext cx="2489029" cy="923330"/>
          </a:xfrm>
          <a:prstGeom prst="rect">
            <a:avLst/>
          </a:prstGeom>
          <a:noFill/>
        </p:spPr>
        <p:txBody>
          <a:bodyPr wrap="square" rtlCol="0">
            <a:spAutoFit/>
          </a:bodyPr>
          <a:lstStyle>
            <a:defPPr>
              <a:defRPr lang="zh-CN"/>
            </a:defPPr>
            <a:lvl1pPr algn="just" eaLnBrk="1">
              <a:defRPr>
                <a:solidFill>
                  <a:schemeClr val="accent1"/>
                </a:solidFill>
                <a:latin typeface="方正宋一简体" panose="03000509000000000000" pitchFamily="65" charset="-122"/>
                <a:ea typeface="方正宋一简体" panose="03000509000000000000" pitchFamily="65" charset="-122"/>
              </a:defRPr>
            </a:lvl1pPr>
          </a:lstStyle>
          <a:p>
            <a:r>
              <a:rPr lang="zh-CN" altLang="en-US" dirty="0">
                <a:latin typeface="+mj-ea"/>
                <a:ea typeface="+mj-ea"/>
              </a:rPr>
              <a:t>在天猫、京东举办众筹、预约购买等活动，为新品打开知名度。</a:t>
            </a:r>
          </a:p>
        </p:txBody>
      </p:sp>
      <p:sp>
        <p:nvSpPr>
          <p:cNvPr id="27" name="Freeform 5"/>
          <p:cNvSpPr>
            <a:spLocks noEditPoints="1"/>
          </p:cNvSpPr>
          <p:nvPr/>
        </p:nvSpPr>
        <p:spPr bwMode="auto">
          <a:xfrm>
            <a:off x="5030590" y="3560273"/>
            <a:ext cx="710038" cy="663158"/>
          </a:xfrm>
          <a:custGeom>
            <a:avLst/>
            <a:gdLst>
              <a:gd name="T0" fmla="*/ 272 w 545"/>
              <a:gd name="T1" fmla="*/ 0 h 413"/>
              <a:gd name="T2" fmla="*/ 299 w 545"/>
              <a:gd name="T3" fmla="*/ 25 h 413"/>
              <a:gd name="T4" fmla="*/ 245 w 545"/>
              <a:gd name="T5" fmla="*/ 25 h 413"/>
              <a:gd name="T6" fmla="*/ 272 w 545"/>
              <a:gd name="T7" fmla="*/ 0 h 413"/>
              <a:gd name="T8" fmla="*/ 119 w 545"/>
              <a:gd name="T9" fmla="*/ 0 h 413"/>
              <a:gd name="T10" fmla="*/ 146 w 545"/>
              <a:gd name="T11" fmla="*/ 25 h 413"/>
              <a:gd name="T12" fmla="*/ 92 w 545"/>
              <a:gd name="T13" fmla="*/ 25 h 413"/>
              <a:gd name="T14" fmla="*/ 119 w 545"/>
              <a:gd name="T15" fmla="*/ 0 h 413"/>
              <a:gd name="T16" fmla="*/ 10 w 545"/>
              <a:gd name="T17" fmla="*/ 39 h 413"/>
              <a:gd name="T18" fmla="*/ 534 w 545"/>
              <a:gd name="T19" fmla="*/ 39 h 413"/>
              <a:gd name="T20" fmla="*/ 545 w 545"/>
              <a:gd name="T21" fmla="*/ 50 h 413"/>
              <a:gd name="T22" fmla="*/ 545 w 545"/>
              <a:gd name="T23" fmla="*/ 287 h 413"/>
              <a:gd name="T24" fmla="*/ 534 w 545"/>
              <a:gd name="T25" fmla="*/ 297 h 413"/>
              <a:gd name="T26" fmla="*/ 337 w 545"/>
              <a:gd name="T27" fmla="*/ 297 h 413"/>
              <a:gd name="T28" fmla="*/ 337 w 545"/>
              <a:gd name="T29" fmla="*/ 413 h 413"/>
              <a:gd name="T30" fmla="*/ 312 w 545"/>
              <a:gd name="T31" fmla="*/ 413 h 413"/>
              <a:gd name="T32" fmla="*/ 312 w 545"/>
              <a:gd name="T33" fmla="*/ 297 h 413"/>
              <a:gd name="T34" fmla="*/ 231 w 545"/>
              <a:gd name="T35" fmla="*/ 297 h 413"/>
              <a:gd name="T36" fmla="*/ 231 w 545"/>
              <a:gd name="T37" fmla="*/ 413 h 413"/>
              <a:gd name="T38" fmla="*/ 206 w 545"/>
              <a:gd name="T39" fmla="*/ 413 h 413"/>
              <a:gd name="T40" fmla="*/ 206 w 545"/>
              <a:gd name="T41" fmla="*/ 297 h 413"/>
              <a:gd name="T42" fmla="*/ 10 w 545"/>
              <a:gd name="T43" fmla="*/ 297 h 413"/>
              <a:gd name="T44" fmla="*/ 0 w 545"/>
              <a:gd name="T45" fmla="*/ 287 h 413"/>
              <a:gd name="T46" fmla="*/ 0 w 545"/>
              <a:gd name="T47" fmla="*/ 50 h 413"/>
              <a:gd name="T48" fmla="*/ 10 w 545"/>
              <a:gd name="T49" fmla="*/ 39 h 413"/>
              <a:gd name="T50" fmla="*/ 23 w 545"/>
              <a:gd name="T51" fmla="*/ 62 h 413"/>
              <a:gd name="T52" fmla="*/ 522 w 545"/>
              <a:gd name="T53" fmla="*/ 62 h 413"/>
              <a:gd name="T54" fmla="*/ 522 w 545"/>
              <a:gd name="T55" fmla="*/ 276 h 413"/>
              <a:gd name="T56" fmla="*/ 23 w 545"/>
              <a:gd name="T57" fmla="*/ 276 h 413"/>
              <a:gd name="T58" fmla="*/ 23 w 545"/>
              <a:gd name="T59" fmla="*/ 62 h 413"/>
              <a:gd name="T60" fmla="*/ 430 w 545"/>
              <a:gd name="T61" fmla="*/ 0 h 413"/>
              <a:gd name="T62" fmla="*/ 457 w 545"/>
              <a:gd name="T63" fmla="*/ 25 h 413"/>
              <a:gd name="T64" fmla="*/ 403 w 545"/>
              <a:gd name="T65" fmla="*/ 25 h 413"/>
              <a:gd name="T66" fmla="*/ 430 w 545"/>
              <a:gd name="T67"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5" h="413">
                <a:moveTo>
                  <a:pt x="272" y="0"/>
                </a:moveTo>
                <a:cubicBezTo>
                  <a:pt x="286" y="0"/>
                  <a:pt x="298" y="11"/>
                  <a:pt x="299" y="25"/>
                </a:cubicBezTo>
                <a:lnTo>
                  <a:pt x="245" y="25"/>
                </a:lnTo>
                <a:cubicBezTo>
                  <a:pt x="246" y="11"/>
                  <a:pt x="258" y="0"/>
                  <a:pt x="272" y="0"/>
                </a:cubicBezTo>
                <a:close/>
                <a:moveTo>
                  <a:pt x="119" y="0"/>
                </a:moveTo>
                <a:cubicBezTo>
                  <a:pt x="133" y="0"/>
                  <a:pt x="145" y="11"/>
                  <a:pt x="146" y="25"/>
                </a:cubicBezTo>
                <a:lnTo>
                  <a:pt x="92" y="25"/>
                </a:lnTo>
                <a:cubicBezTo>
                  <a:pt x="93" y="11"/>
                  <a:pt x="105" y="0"/>
                  <a:pt x="119" y="0"/>
                </a:cubicBezTo>
                <a:close/>
                <a:moveTo>
                  <a:pt x="10" y="39"/>
                </a:moveTo>
                <a:lnTo>
                  <a:pt x="534" y="39"/>
                </a:lnTo>
                <a:cubicBezTo>
                  <a:pt x="540" y="39"/>
                  <a:pt x="545" y="44"/>
                  <a:pt x="545" y="50"/>
                </a:cubicBezTo>
                <a:lnTo>
                  <a:pt x="545" y="287"/>
                </a:lnTo>
                <a:cubicBezTo>
                  <a:pt x="545" y="293"/>
                  <a:pt x="540" y="297"/>
                  <a:pt x="534" y="297"/>
                </a:cubicBezTo>
                <a:lnTo>
                  <a:pt x="337" y="297"/>
                </a:lnTo>
                <a:lnTo>
                  <a:pt x="337" y="413"/>
                </a:lnTo>
                <a:lnTo>
                  <a:pt x="312" y="413"/>
                </a:lnTo>
                <a:lnTo>
                  <a:pt x="312" y="297"/>
                </a:lnTo>
                <a:lnTo>
                  <a:pt x="231" y="297"/>
                </a:lnTo>
                <a:lnTo>
                  <a:pt x="231" y="413"/>
                </a:lnTo>
                <a:lnTo>
                  <a:pt x="206" y="413"/>
                </a:lnTo>
                <a:lnTo>
                  <a:pt x="206" y="297"/>
                </a:lnTo>
                <a:lnTo>
                  <a:pt x="10" y="297"/>
                </a:lnTo>
                <a:cubicBezTo>
                  <a:pt x="4" y="297"/>
                  <a:pt x="0" y="293"/>
                  <a:pt x="0" y="287"/>
                </a:cubicBezTo>
                <a:lnTo>
                  <a:pt x="0" y="50"/>
                </a:lnTo>
                <a:cubicBezTo>
                  <a:pt x="0" y="44"/>
                  <a:pt x="4" y="39"/>
                  <a:pt x="10" y="39"/>
                </a:cubicBezTo>
                <a:close/>
                <a:moveTo>
                  <a:pt x="23" y="62"/>
                </a:moveTo>
                <a:lnTo>
                  <a:pt x="522" y="62"/>
                </a:lnTo>
                <a:lnTo>
                  <a:pt x="522" y="276"/>
                </a:lnTo>
                <a:lnTo>
                  <a:pt x="23" y="276"/>
                </a:lnTo>
                <a:lnTo>
                  <a:pt x="23" y="62"/>
                </a:lnTo>
                <a:close/>
                <a:moveTo>
                  <a:pt x="430" y="0"/>
                </a:moveTo>
                <a:cubicBezTo>
                  <a:pt x="444" y="0"/>
                  <a:pt x="456" y="11"/>
                  <a:pt x="457" y="25"/>
                </a:cubicBezTo>
                <a:lnTo>
                  <a:pt x="403" y="25"/>
                </a:lnTo>
                <a:cubicBezTo>
                  <a:pt x="404" y="11"/>
                  <a:pt x="416" y="0"/>
                  <a:pt x="430"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8551787" y="3446058"/>
            <a:ext cx="825374" cy="762818"/>
          </a:xfrm>
          <a:custGeom>
            <a:avLst/>
            <a:gdLst>
              <a:gd name="T0" fmla="*/ 392 w 600"/>
              <a:gd name="T1" fmla="*/ 230 h 563"/>
              <a:gd name="T2" fmla="*/ 312 w 600"/>
              <a:gd name="T3" fmla="*/ 152 h 563"/>
              <a:gd name="T4" fmla="*/ 239 w 600"/>
              <a:gd name="T5" fmla="*/ 230 h 563"/>
              <a:gd name="T6" fmla="*/ 392 w 600"/>
              <a:gd name="T7" fmla="*/ 230 h 563"/>
              <a:gd name="T8" fmla="*/ 549 w 600"/>
              <a:gd name="T9" fmla="*/ 126 h 563"/>
              <a:gd name="T10" fmla="*/ 489 w 600"/>
              <a:gd name="T11" fmla="*/ 27 h 563"/>
              <a:gd name="T12" fmla="*/ 381 w 600"/>
              <a:gd name="T13" fmla="*/ 63 h 563"/>
              <a:gd name="T14" fmla="*/ 534 w 600"/>
              <a:gd name="T15" fmla="*/ 294 h 563"/>
              <a:gd name="T16" fmla="*/ 236 w 600"/>
              <a:gd name="T17" fmla="*/ 294 h 563"/>
              <a:gd name="T18" fmla="*/ 388 w 600"/>
              <a:gd name="T19" fmla="*/ 331 h 563"/>
              <a:gd name="T20" fmla="*/ 526 w 600"/>
              <a:gd name="T21" fmla="*/ 331 h 563"/>
              <a:gd name="T22" fmla="*/ 298 w 600"/>
              <a:gd name="T23" fmla="*/ 483 h 563"/>
              <a:gd name="T24" fmla="*/ 115 w 600"/>
              <a:gd name="T25" fmla="*/ 357 h 563"/>
              <a:gd name="T26" fmla="*/ 88 w 600"/>
              <a:gd name="T27" fmla="*/ 449 h 563"/>
              <a:gd name="T28" fmla="*/ 247 w 600"/>
              <a:gd name="T29" fmla="*/ 478 h 563"/>
              <a:gd name="T30" fmla="*/ 53 w 600"/>
              <a:gd name="T31" fmla="*/ 505 h 563"/>
              <a:gd name="T32" fmla="*/ 173 w 600"/>
              <a:gd name="T33" fmla="*/ 184 h 563"/>
              <a:gd name="T34" fmla="*/ 325 w 600"/>
              <a:gd name="T35" fmla="*/ 55 h 563"/>
              <a:gd name="T36" fmla="*/ 163 w 600"/>
              <a:gd name="T37" fmla="*/ 181 h 563"/>
              <a:gd name="T38" fmla="*/ 94 w 600"/>
              <a:gd name="T39" fmla="*/ 269 h 563"/>
              <a:gd name="T40" fmla="*/ 275 w 600"/>
              <a:gd name="T41" fmla="*/ 53 h 563"/>
              <a:gd name="T42" fmla="*/ 329 w 600"/>
              <a:gd name="T43" fmla="*/ 53 h 563"/>
              <a:gd name="T44" fmla="*/ 497 w 600"/>
              <a:gd name="T45" fmla="*/ 6 h 563"/>
              <a:gd name="T46" fmla="*/ 549 w 600"/>
              <a:gd name="T47" fmla="*/ 12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0" h="563">
                <a:moveTo>
                  <a:pt x="392" y="230"/>
                </a:moveTo>
                <a:cubicBezTo>
                  <a:pt x="392" y="230"/>
                  <a:pt x="385" y="149"/>
                  <a:pt x="312" y="152"/>
                </a:cubicBezTo>
                <a:cubicBezTo>
                  <a:pt x="239" y="156"/>
                  <a:pt x="239" y="230"/>
                  <a:pt x="239" y="230"/>
                </a:cubicBezTo>
                <a:lnTo>
                  <a:pt x="392" y="230"/>
                </a:lnTo>
                <a:close/>
                <a:moveTo>
                  <a:pt x="549" y="126"/>
                </a:moveTo>
                <a:cubicBezTo>
                  <a:pt x="549" y="126"/>
                  <a:pt x="573" y="34"/>
                  <a:pt x="489" y="27"/>
                </a:cubicBezTo>
                <a:cubicBezTo>
                  <a:pt x="457" y="24"/>
                  <a:pt x="420" y="38"/>
                  <a:pt x="381" y="63"/>
                </a:cubicBezTo>
                <a:cubicBezTo>
                  <a:pt x="529" y="111"/>
                  <a:pt x="534" y="294"/>
                  <a:pt x="534" y="294"/>
                </a:cubicBezTo>
                <a:lnTo>
                  <a:pt x="236" y="294"/>
                </a:lnTo>
                <a:cubicBezTo>
                  <a:pt x="235" y="411"/>
                  <a:pt x="358" y="409"/>
                  <a:pt x="388" y="331"/>
                </a:cubicBezTo>
                <a:cubicBezTo>
                  <a:pt x="388" y="331"/>
                  <a:pt x="388" y="333"/>
                  <a:pt x="526" y="331"/>
                </a:cubicBezTo>
                <a:cubicBezTo>
                  <a:pt x="497" y="425"/>
                  <a:pt x="382" y="489"/>
                  <a:pt x="298" y="483"/>
                </a:cubicBezTo>
                <a:cubicBezTo>
                  <a:pt x="207" y="477"/>
                  <a:pt x="145" y="424"/>
                  <a:pt x="115" y="357"/>
                </a:cubicBezTo>
                <a:cubicBezTo>
                  <a:pt x="96" y="395"/>
                  <a:pt x="90" y="423"/>
                  <a:pt x="88" y="449"/>
                </a:cubicBezTo>
                <a:cubicBezTo>
                  <a:pt x="84" y="496"/>
                  <a:pt x="107" y="536"/>
                  <a:pt x="247" y="478"/>
                </a:cubicBezTo>
                <a:cubicBezTo>
                  <a:pt x="219" y="517"/>
                  <a:pt x="106" y="563"/>
                  <a:pt x="53" y="505"/>
                </a:cubicBezTo>
                <a:cubicBezTo>
                  <a:pt x="0" y="447"/>
                  <a:pt x="81" y="288"/>
                  <a:pt x="173" y="184"/>
                </a:cubicBezTo>
                <a:cubicBezTo>
                  <a:pt x="218" y="133"/>
                  <a:pt x="271" y="88"/>
                  <a:pt x="325" y="55"/>
                </a:cubicBezTo>
                <a:cubicBezTo>
                  <a:pt x="268" y="87"/>
                  <a:pt x="210" y="131"/>
                  <a:pt x="163" y="181"/>
                </a:cubicBezTo>
                <a:cubicBezTo>
                  <a:pt x="139" y="208"/>
                  <a:pt x="115" y="238"/>
                  <a:pt x="94" y="269"/>
                </a:cubicBezTo>
                <a:cubicBezTo>
                  <a:pt x="89" y="167"/>
                  <a:pt x="148" y="65"/>
                  <a:pt x="275" y="53"/>
                </a:cubicBezTo>
                <a:cubicBezTo>
                  <a:pt x="295" y="52"/>
                  <a:pt x="312" y="52"/>
                  <a:pt x="329" y="53"/>
                </a:cubicBezTo>
                <a:cubicBezTo>
                  <a:pt x="386" y="19"/>
                  <a:pt x="445" y="0"/>
                  <a:pt x="497" y="6"/>
                </a:cubicBezTo>
                <a:cubicBezTo>
                  <a:pt x="600" y="18"/>
                  <a:pt x="557" y="121"/>
                  <a:pt x="549" y="126"/>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Freeform 7"/>
          <p:cNvSpPr>
            <a:spLocks noEditPoints="1"/>
          </p:cNvSpPr>
          <p:nvPr/>
        </p:nvSpPr>
        <p:spPr bwMode="auto">
          <a:xfrm>
            <a:off x="1491220" y="3554432"/>
            <a:ext cx="691580" cy="639448"/>
          </a:xfrm>
          <a:custGeom>
            <a:avLst/>
            <a:gdLst>
              <a:gd name="T0" fmla="*/ 408 w 503"/>
              <a:gd name="T1" fmla="*/ 15 h 473"/>
              <a:gd name="T2" fmla="*/ 418 w 503"/>
              <a:gd name="T3" fmla="*/ 429 h 473"/>
              <a:gd name="T4" fmla="*/ 473 w 503"/>
              <a:gd name="T5" fmla="*/ 382 h 473"/>
              <a:gd name="T6" fmla="*/ 488 w 503"/>
              <a:gd name="T7" fmla="*/ 23 h 473"/>
              <a:gd name="T8" fmla="*/ 503 w 503"/>
              <a:gd name="T9" fmla="*/ 382 h 473"/>
              <a:gd name="T10" fmla="*/ 449 w 503"/>
              <a:gd name="T11" fmla="*/ 473 h 473"/>
              <a:gd name="T12" fmla="*/ 71 w 503"/>
              <a:gd name="T13" fmla="*/ 473 h 473"/>
              <a:gd name="T14" fmla="*/ 0 w 503"/>
              <a:gd name="T15" fmla="*/ 397 h 473"/>
              <a:gd name="T16" fmla="*/ 70 w 503"/>
              <a:gd name="T17" fmla="*/ 371 h 473"/>
              <a:gd name="T18" fmla="*/ 150 w 503"/>
              <a:gd name="T19" fmla="*/ 391 h 473"/>
              <a:gd name="T20" fmla="*/ 70 w 503"/>
              <a:gd name="T21" fmla="*/ 325 h 473"/>
              <a:gd name="T22" fmla="*/ 333 w 503"/>
              <a:gd name="T23" fmla="*/ 345 h 473"/>
              <a:gd name="T24" fmla="*/ 70 w 503"/>
              <a:gd name="T25" fmla="*/ 274 h 473"/>
              <a:gd name="T26" fmla="*/ 333 w 503"/>
              <a:gd name="T27" fmla="*/ 294 h 473"/>
              <a:gd name="T28" fmla="*/ 70 w 503"/>
              <a:gd name="T29" fmla="*/ 226 h 473"/>
              <a:gd name="T30" fmla="*/ 333 w 503"/>
              <a:gd name="T31" fmla="*/ 246 h 473"/>
              <a:gd name="T32" fmla="*/ 132 w 503"/>
              <a:gd name="T33" fmla="*/ 188 h 473"/>
              <a:gd name="T34" fmla="*/ 112 w 503"/>
              <a:gd name="T35" fmla="*/ 79 h 473"/>
              <a:gd name="T36" fmla="*/ 72 w 503"/>
              <a:gd name="T37" fmla="*/ 79 h 473"/>
              <a:gd name="T38" fmla="*/ 91 w 503"/>
              <a:gd name="T39" fmla="*/ 130 h 473"/>
              <a:gd name="T40" fmla="*/ 184 w 503"/>
              <a:gd name="T41" fmla="*/ 188 h 473"/>
              <a:gd name="T42" fmla="*/ 161 w 503"/>
              <a:gd name="T43" fmla="*/ 174 h 473"/>
              <a:gd name="T44" fmla="*/ 182 w 503"/>
              <a:gd name="T45" fmla="*/ 122 h 473"/>
              <a:gd name="T46" fmla="*/ 184 w 503"/>
              <a:gd name="T47" fmla="*/ 93 h 473"/>
              <a:gd name="T48" fmla="*/ 137 w 503"/>
              <a:gd name="T49" fmla="*/ 188 h 473"/>
              <a:gd name="T50" fmla="*/ 282 w 503"/>
              <a:gd name="T51" fmla="*/ 79 h 473"/>
              <a:gd name="T52" fmla="*/ 248 w 503"/>
              <a:gd name="T53" fmla="*/ 79 h 473"/>
              <a:gd name="T54" fmla="*/ 207 w 503"/>
              <a:gd name="T55" fmla="*/ 79 h 473"/>
              <a:gd name="T56" fmla="*/ 224 w 503"/>
              <a:gd name="T57" fmla="*/ 188 h 473"/>
              <a:gd name="T58" fmla="*/ 269 w 503"/>
              <a:gd name="T59" fmla="*/ 188 h 473"/>
              <a:gd name="T60" fmla="*/ 285 w 503"/>
              <a:gd name="T61" fmla="*/ 144 h 473"/>
              <a:gd name="T62" fmla="*/ 340 w 503"/>
              <a:gd name="T63" fmla="*/ 167 h 473"/>
              <a:gd name="T64" fmla="*/ 317 w 503"/>
              <a:gd name="T65" fmla="*/ 120 h 473"/>
              <a:gd name="T66" fmla="*/ 312 w 503"/>
              <a:gd name="T67" fmla="*/ 93 h 473"/>
              <a:gd name="T68" fmla="*/ 338 w 503"/>
              <a:gd name="T69" fmla="*/ 116 h 473"/>
              <a:gd name="T70" fmla="*/ 285 w 503"/>
              <a:gd name="T71" fmla="*/ 99 h 473"/>
              <a:gd name="T72" fmla="*/ 308 w 503"/>
              <a:gd name="T73" fmla="*/ 142 h 473"/>
              <a:gd name="T74" fmla="*/ 312 w 503"/>
              <a:gd name="T75" fmla="*/ 173 h 473"/>
              <a:gd name="T76" fmla="*/ 285 w 503"/>
              <a:gd name="T77" fmla="*/ 144 h 473"/>
              <a:gd name="T78" fmla="*/ 427 w 503"/>
              <a:gd name="T79" fmla="*/ 399 h 473"/>
              <a:gd name="T80" fmla="*/ 458 w 503"/>
              <a:gd name="T81" fmla="*/ 24 h 473"/>
              <a:gd name="T82" fmla="*/ 377 w 503"/>
              <a:gd name="T83" fmla="*/ 30 h 473"/>
              <a:gd name="T84" fmla="*/ 31 w 503"/>
              <a:gd name="T85" fmla="*/ 397 h 473"/>
              <a:gd name="T86" fmla="*/ 72 w 503"/>
              <a:gd name="T87" fmla="*/ 442 h 473"/>
              <a:gd name="T88" fmla="*/ 377 w 503"/>
              <a:gd name="T89" fmla="*/ 39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473">
                <a:moveTo>
                  <a:pt x="16" y="0"/>
                </a:moveTo>
                <a:lnTo>
                  <a:pt x="392" y="0"/>
                </a:lnTo>
                <a:cubicBezTo>
                  <a:pt x="401" y="0"/>
                  <a:pt x="408" y="7"/>
                  <a:pt x="408" y="15"/>
                </a:cubicBezTo>
                <a:lnTo>
                  <a:pt x="408" y="393"/>
                </a:lnTo>
                <a:cubicBezTo>
                  <a:pt x="408" y="394"/>
                  <a:pt x="407" y="394"/>
                  <a:pt x="407" y="395"/>
                </a:cubicBezTo>
                <a:cubicBezTo>
                  <a:pt x="407" y="411"/>
                  <a:pt x="411" y="422"/>
                  <a:pt x="418" y="429"/>
                </a:cubicBezTo>
                <a:cubicBezTo>
                  <a:pt x="424" y="436"/>
                  <a:pt x="435" y="441"/>
                  <a:pt x="449" y="442"/>
                </a:cubicBezTo>
                <a:cubicBezTo>
                  <a:pt x="455" y="441"/>
                  <a:pt x="460" y="438"/>
                  <a:pt x="464" y="431"/>
                </a:cubicBezTo>
                <a:cubicBezTo>
                  <a:pt x="469" y="422"/>
                  <a:pt x="473" y="406"/>
                  <a:pt x="473" y="382"/>
                </a:cubicBezTo>
                <a:cubicBezTo>
                  <a:pt x="472" y="382"/>
                  <a:pt x="472" y="381"/>
                  <a:pt x="472" y="381"/>
                </a:cubicBezTo>
                <a:lnTo>
                  <a:pt x="472" y="39"/>
                </a:lnTo>
                <a:cubicBezTo>
                  <a:pt x="472" y="30"/>
                  <a:pt x="479" y="23"/>
                  <a:pt x="488" y="23"/>
                </a:cubicBezTo>
                <a:cubicBezTo>
                  <a:pt x="496" y="23"/>
                  <a:pt x="503" y="30"/>
                  <a:pt x="503" y="39"/>
                </a:cubicBezTo>
                <a:lnTo>
                  <a:pt x="503" y="381"/>
                </a:lnTo>
                <a:cubicBezTo>
                  <a:pt x="503" y="381"/>
                  <a:pt x="503" y="382"/>
                  <a:pt x="503" y="382"/>
                </a:cubicBezTo>
                <a:cubicBezTo>
                  <a:pt x="503" y="412"/>
                  <a:pt x="499" y="433"/>
                  <a:pt x="490" y="447"/>
                </a:cubicBezTo>
                <a:cubicBezTo>
                  <a:pt x="481" y="463"/>
                  <a:pt x="467" y="471"/>
                  <a:pt x="451" y="473"/>
                </a:cubicBezTo>
                <a:cubicBezTo>
                  <a:pt x="450" y="473"/>
                  <a:pt x="450" y="473"/>
                  <a:pt x="449" y="473"/>
                </a:cubicBezTo>
                <a:lnTo>
                  <a:pt x="449" y="473"/>
                </a:lnTo>
                <a:lnTo>
                  <a:pt x="73" y="473"/>
                </a:lnTo>
                <a:cubicBezTo>
                  <a:pt x="72" y="473"/>
                  <a:pt x="71" y="473"/>
                  <a:pt x="71" y="473"/>
                </a:cubicBezTo>
                <a:cubicBezTo>
                  <a:pt x="51" y="472"/>
                  <a:pt x="33" y="467"/>
                  <a:pt x="21" y="454"/>
                </a:cubicBezTo>
                <a:cubicBezTo>
                  <a:pt x="8" y="442"/>
                  <a:pt x="0" y="424"/>
                  <a:pt x="0" y="397"/>
                </a:cubicBezTo>
                <a:lnTo>
                  <a:pt x="0" y="397"/>
                </a:lnTo>
                <a:lnTo>
                  <a:pt x="0" y="15"/>
                </a:lnTo>
                <a:cubicBezTo>
                  <a:pt x="0" y="7"/>
                  <a:pt x="7" y="0"/>
                  <a:pt x="16" y="0"/>
                </a:cubicBezTo>
                <a:close/>
                <a:moveTo>
                  <a:pt x="70" y="371"/>
                </a:moveTo>
                <a:lnTo>
                  <a:pt x="70" y="371"/>
                </a:lnTo>
                <a:lnTo>
                  <a:pt x="70" y="391"/>
                </a:lnTo>
                <a:lnTo>
                  <a:pt x="150" y="391"/>
                </a:lnTo>
                <a:lnTo>
                  <a:pt x="150" y="371"/>
                </a:lnTo>
                <a:lnTo>
                  <a:pt x="70" y="371"/>
                </a:lnTo>
                <a:close/>
                <a:moveTo>
                  <a:pt x="70" y="325"/>
                </a:moveTo>
                <a:lnTo>
                  <a:pt x="70" y="325"/>
                </a:lnTo>
                <a:lnTo>
                  <a:pt x="70" y="345"/>
                </a:lnTo>
                <a:lnTo>
                  <a:pt x="333" y="345"/>
                </a:lnTo>
                <a:lnTo>
                  <a:pt x="333" y="325"/>
                </a:lnTo>
                <a:lnTo>
                  <a:pt x="70" y="325"/>
                </a:lnTo>
                <a:close/>
                <a:moveTo>
                  <a:pt x="70" y="274"/>
                </a:moveTo>
                <a:lnTo>
                  <a:pt x="70" y="274"/>
                </a:lnTo>
                <a:lnTo>
                  <a:pt x="70" y="294"/>
                </a:lnTo>
                <a:lnTo>
                  <a:pt x="333" y="294"/>
                </a:lnTo>
                <a:lnTo>
                  <a:pt x="333" y="274"/>
                </a:lnTo>
                <a:lnTo>
                  <a:pt x="70" y="274"/>
                </a:lnTo>
                <a:close/>
                <a:moveTo>
                  <a:pt x="70" y="226"/>
                </a:moveTo>
                <a:lnTo>
                  <a:pt x="70" y="226"/>
                </a:lnTo>
                <a:lnTo>
                  <a:pt x="70" y="246"/>
                </a:lnTo>
                <a:lnTo>
                  <a:pt x="333" y="246"/>
                </a:lnTo>
                <a:lnTo>
                  <a:pt x="333" y="226"/>
                </a:lnTo>
                <a:lnTo>
                  <a:pt x="70" y="226"/>
                </a:lnTo>
                <a:close/>
                <a:moveTo>
                  <a:pt x="132" y="188"/>
                </a:moveTo>
                <a:lnTo>
                  <a:pt x="132" y="188"/>
                </a:lnTo>
                <a:lnTo>
                  <a:pt x="132" y="79"/>
                </a:lnTo>
                <a:lnTo>
                  <a:pt x="112" y="79"/>
                </a:lnTo>
                <a:lnTo>
                  <a:pt x="112" y="129"/>
                </a:lnTo>
                <a:lnTo>
                  <a:pt x="99" y="79"/>
                </a:lnTo>
                <a:lnTo>
                  <a:pt x="72" y="79"/>
                </a:lnTo>
                <a:lnTo>
                  <a:pt x="72" y="188"/>
                </a:lnTo>
                <a:lnTo>
                  <a:pt x="91" y="188"/>
                </a:lnTo>
                <a:lnTo>
                  <a:pt x="91" y="130"/>
                </a:lnTo>
                <a:lnTo>
                  <a:pt x="108" y="188"/>
                </a:lnTo>
                <a:lnTo>
                  <a:pt x="132" y="188"/>
                </a:lnTo>
                <a:close/>
                <a:moveTo>
                  <a:pt x="184" y="188"/>
                </a:moveTo>
                <a:lnTo>
                  <a:pt x="184" y="188"/>
                </a:lnTo>
                <a:lnTo>
                  <a:pt x="184" y="174"/>
                </a:lnTo>
                <a:lnTo>
                  <a:pt x="161" y="174"/>
                </a:lnTo>
                <a:lnTo>
                  <a:pt x="161" y="136"/>
                </a:lnTo>
                <a:lnTo>
                  <a:pt x="182" y="136"/>
                </a:lnTo>
                <a:lnTo>
                  <a:pt x="182" y="122"/>
                </a:lnTo>
                <a:lnTo>
                  <a:pt x="161" y="122"/>
                </a:lnTo>
                <a:lnTo>
                  <a:pt x="161" y="93"/>
                </a:lnTo>
                <a:lnTo>
                  <a:pt x="184" y="93"/>
                </a:lnTo>
                <a:lnTo>
                  <a:pt x="184" y="79"/>
                </a:lnTo>
                <a:lnTo>
                  <a:pt x="137" y="79"/>
                </a:lnTo>
                <a:lnTo>
                  <a:pt x="137" y="188"/>
                </a:lnTo>
                <a:lnTo>
                  <a:pt x="184" y="188"/>
                </a:lnTo>
                <a:close/>
                <a:moveTo>
                  <a:pt x="282" y="79"/>
                </a:moveTo>
                <a:lnTo>
                  <a:pt x="282" y="79"/>
                </a:lnTo>
                <a:lnTo>
                  <a:pt x="263" y="79"/>
                </a:lnTo>
                <a:lnTo>
                  <a:pt x="255" y="129"/>
                </a:lnTo>
                <a:lnTo>
                  <a:pt x="248" y="79"/>
                </a:lnTo>
                <a:lnTo>
                  <a:pt x="222" y="79"/>
                </a:lnTo>
                <a:lnTo>
                  <a:pt x="213" y="129"/>
                </a:lnTo>
                <a:lnTo>
                  <a:pt x="207" y="79"/>
                </a:lnTo>
                <a:lnTo>
                  <a:pt x="186" y="79"/>
                </a:lnTo>
                <a:lnTo>
                  <a:pt x="199" y="188"/>
                </a:lnTo>
                <a:lnTo>
                  <a:pt x="224" y="188"/>
                </a:lnTo>
                <a:lnTo>
                  <a:pt x="232" y="128"/>
                </a:lnTo>
                <a:lnTo>
                  <a:pt x="240" y="188"/>
                </a:lnTo>
                <a:lnTo>
                  <a:pt x="269" y="188"/>
                </a:lnTo>
                <a:lnTo>
                  <a:pt x="282" y="79"/>
                </a:lnTo>
                <a:close/>
                <a:moveTo>
                  <a:pt x="285" y="144"/>
                </a:moveTo>
                <a:lnTo>
                  <a:pt x="285" y="144"/>
                </a:lnTo>
                <a:lnTo>
                  <a:pt x="285" y="169"/>
                </a:lnTo>
                <a:cubicBezTo>
                  <a:pt x="285" y="182"/>
                  <a:pt x="294" y="189"/>
                  <a:pt x="312" y="189"/>
                </a:cubicBezTo>
                <a:cubicBezTo>
                  <a:pt x="330" y="189"/>
                  <a:pt x="340" y="181"/>
                  <a:pt x="340" y="167"/>
                </a:cubicBezTo>
                <a:lnTo>
                  <a:pt x="340" y="153"/>
                </a:lnTo>
                <a:cubicBezTo>
                  <a:pt x="340" y="148"/>
                  <a:pt x="338" y="144"/>
                  <a:pt x="336" y="140"/>
                </a:cubicBezTo>
                <a:cubicBezTo>
                  <a:pt x="333" y="137"/>
                  <a:pt x="327" y="130"/>
                  <a:pt x="317" y="120"/>
                </a:cubicBezTo>
                <a:cubicBezTo>
                  <a:pt x="311" y="115"/>
                  <a:pt x="309" y="110"/>
                  <a:pt x="309" y="106"/>
                </a:cubicBezTo>
                <a:lnTo>
                  <a:pt x="308" y="99"/>
                </a:lnTo>
                <a:cubicBezTo>
                  <a:pt x="308" y="95"/>
                  <a:pt x="310" y="93"/>
                  <a:pt x="312" y="93"/>
                </a:cubicBezTo>
                <a:cubicBezTo>
                  <a:pt x="315" y="93"/>
                  <a:pt x="316" y="94"/>
                  <a:pt x="316" y="96"/>
                </a:cubicBezTo>
                <a:lnTo>
                  <a:pt x="316" y="116"/>
                </a:lnTo>
                <a:lnTo>
                  <a:pt x="338" y="116"/>
                </a:lnTo>
                <a:lnTo>
                  <a:pt x="338" y="97"/>
                </a:lnTo>
                <a:cubicBezTo>
                  <a:pt x="338" y="85"/>
                  <a:pt x="329" y="78"/>
                  <a:pt x="313" y="78"/>
                </a:cubicBezTo>
                <a:cubicBezTo>
                  <a:pt x="295" y="78"/>
                  <a:pt x="285" y="85"/>
                  <a:pt x="285" y="99"/>
                </a:cubicBezTo>
                <a:lnTo>
                  <a:pt x="285" y="111"/>
                </a:lnTo>
                <a:cubicBezTo>
                  <a:pt x="285" y="115"/>
                  <a:pt x="287" y="119"/>
                  <a:pt x="289" y="123"/>
                </a:cubicBezTo>
                <a:cubicBezTo>
                  <a:pt x="292" y="126"/>
                  <a:pt x="298" y="133"/>
                  <a:pt x="308" y="142"/>
                </a:cubicBezTo>
                <a:cubicBezTo>
                  <a:pt x="313" y="148"/>
                  <a:pt x="316" y="152"/>
                  <a:pt x="316" y="156"/>
                </a:cubicBezTo>
                <a:lnTo>
                  <a:pt x="316" y="169"/>
                </a:lnTo>
                <a:cubicBezTo>
                  <a:pt x="316" y="172"/>
                  <a:pt x="314" y="173"/>
                  <a:pt x="312" y="173"/>
                </a:cubicBezTo>
                <a:cubicBezTo>
                  <a:pt x="309" y="173"/>
                  <a:pt x="307" y="172"/>
                  <a:pt x="307" y="169"/>
                </a:cubicBezTo>
                <a:lnTo>
                  <a:pt x="307" y="144"/>
                </a:lnTo>
                <a:lnTo>
                  <a:pt x="285" y="144"/>
                </a:lnTo>
                <a:close/>
                <a:moveTo>
                  <a:pt x="427" y="24"/>
                </a:moveTo>
                <a:lnTo>
                  <a:pt x="427" y="24"/>
                </a:lnTo>
                <a:lnTo>
                  <a:pt x="427" y="399"/>
                </a:lnTo>
                <a:cubicBezTo>
                  <a:pt x="427" y="407"/>
                  <a:pt x="434" y="414"/>
                  <a:pt x="442" y="414"/>
                </a:cubicBezTo>
                <a:cubicBezTo>
                  <a:pt x="451" y="414"/>
                  <a:pt x="458" y="407"/>
                  <a:pt x="458" y="399"/>
                </a:cubicBezTo>
                <a:lnTo>
                  <a:pt x="458" y="24"/>
                </a:lnTo>
                <a:cubicBezTo>
                  <a:pt x="458" y="16"/>
                  <a:pt x="451" y="9"/>
                  <a:pt x="442" y="9"/>
                </a:cubicBezTo>
                <a:cubicBezTo>
                  <a:pt x="434" y="9"/>
                  <a:pt x="427" y="16"/>
                  <a:pt x="427" y="24"/>
                </a:cubicBezTo>
                <a:close/>
                <a:moveTo>
                  <a:pt x="377" y="30"/>
                </a:moveTo>
                <a:lnTo>
                  <a:pt x="377" y="30"/>
                </a:lnTo>
                <a:lnTo>
                  <a:pt x="31" y="30"/>
                </a:lnTo>
                <a:lnTo>
                  <a:pt x="31" y="397"/>
                </a:lnTo>
                <a:lnTo>
                  <a:pt x="31" y="397"/>
                </a:lnTo>
                <a:cubicBezTo>
                  <a:pt x="31" y="414"/>
                  <a:pt x="35" y="426"/>
                  <a:pt x="42" y="432"/>
                </a:cubicBezTo>
                <a:cubicBezTo>
                  <a:pt x="49" y="439"/>
                  <a:pt x="59" y="442"/>
                  <a:pt x="72" y="442"/>
                </a:cubicBezTo>
                <a:lnTo>
                  <a:pt x="73" y="442"/>
                </a:lnTo>
                <a:lnTo>
                  <a:pt x="389" y="442"/>
                </a:lnTo>
                <a:cubicBezTo>
                  <a:pt x="381" y="430"/>
                  <a:pt x="377" y="414"/>
                  <a:pt x="377" y="394"/>
                </a:cubicBezTo>
                <a:cubicBezTo>
                  <a:pt x="377" y="394"/>
                  <a:pt x="377" y="394"/>
                  <a:pt x="377" y="393"/>
                </a:cubicBezTo>
                <a:lnTo>
                  <a:pt x="377" y="3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3199088" y="3548464"/>
            <a:ext cx="851037" cy="686775"/>
          </a:xfrm>
          <a:custGeom>
            <a:avLst/>
            <a:gdLst>
              <a:gd name="T0" fmla="*/ 478 w 688"/>
              <a:gd name="T1" fmla="*/ 174 h 564"/>
              <a:gd name="T2" fmla="*/ 489 w 688"/>
              <a:gd name="T3" fmla="*/ 174 h 564"/>
              <a:gd name="T4" fmla="*/ 246 w 688"/>
              <a:gd name="T5" fmla="*/ 0 h 564"/>
              <a:gd name="T6" fmla="*/ 0 w 688"/>
              <a:gd name="T7" fmla="*/ 205 h 564"/>
              <a:gd name="T8" fmla="*/ 96 w 688"/>
              <a:gd name="T9" fmla="*/ 369 h 564"/>
              <a:gd name="T10" fmla="*/ 99 w 688"/>
              <a:gd name="T11" fmla="*/ 370 h 564"/>
              <a:gd name="T12" fmla="*/ 75 w 688"/>
              <a:gd name="T13" fmla="*/ 444 h 564"/>
              <a:gd name="T14" fmla="*/ 164 w 688"/>
              <a:gd name="T15" fmla="*/ 399 h 564"/>
              <a:gd name="T16" fmla="*/ 168 w 688"/>
              <a:gd name="T17" fmla="*/ 400 h 564"/>
              <a:gd name="T18" fmla="*/ 246 w 688"/>
              <a:gd name="T19" fmla="*/ 411 h 564"/>
              <a:gd name="T20" fmla="*/ 262 w 688"/>
              <a:gd name="T21" fmla="*/ 410 h 564"/>
              <a:gd name="T22" fmla="*/ 254 w 688"/>
              <a:gd name="T23" fmla="*/ 361 h 564"/>
              <a:gd name="T24" fmla="*/ 478 w 688"/>
              <a:gd name="T25" fmla="*/ 174 h 564"/>
              <a:gd name="T26" fmla="*/ 273 w 688"/>
              <a:gd name="T27" fmla="*/ 362 h 564"/>
              <a:gd name="T28" fmla="*/ 480 w 688"/>
              <a:gd name="T29" fmla="*/ 536 h 564"/>
              <a:gd name="T30" fmla="*/ 546 w 688"/>
              <a:gd name="T31" fmla="*/ 527 h 564"/>
              <a:gd name="T32" fmla="*/ 549 w 688"/>
              <a:gd name="T33" fmla="*/ 526 h 564"/>
              <a:gd name="T34" fmla="*/ 624 w 688"/>
              <a:gd name="T35" fmla="*/ 564 h 564"/>
              <a:gd name="T36" fmla="*/ 604 w 688"/>
              <a:gd name="T37" fmla="*/ 502 h 564"/>
              <a:gd name="T38" fmla="*/ 606 w 688"/>
              <a:gd name="T39" fmla="*/ 500 h 564"/>
              <a:gd name="T40" fmla="*/ 688 w 688"/>
              <a:gd name="T41" fmla="*/ 362 h 564"/>
              <a:gd name="T42" fmla="*/ 480 w 688"/>
              <a:gd name="T43" fmla="*/ 189 h 564"/>
              <a:gd name="T44" fmla="*/ 273 w 688"/>
              <a:gd name="T45" fmla="*/ 362 h 564"/>
              <a:gd name="T46" fmla="*/ 523 w 688"/>
              <a:gd name="T47" fmla="*/ 303 h 564"/>
              <a:gd name="T48" fmla="*/ 523 w 688"/>
              <a:gd name="T49" fmla="*/ 303 h 564"/>
              <a:gd name="T50" fmla="*/ 552 w 688"/>
              <a:gd name="T51" fmla="*/ 274 h 564"/>
              <a:gd name="T52" fmla="*/ 581 w 688"/>
              <a:gd name="T53" fmla="*/ 303 h 564"/>
              <a:gd name="T54" fmla="*/ 552 w 688"/>
              <a:gd name="T55" fmla="*/ 331 h 564"/>
              <a:gd name="T56" fmla="*/ 523 w 688"/>
              <a:gd name="T57" fmla="*/ 303 h 564"/>
              <a:gd name="T58" fmla="*/ 379 w 688"/>
              <a:gd name="T59" fmla="*/ 303 h 564"/>
              <a:gd name="T60" fmla="*/ 379 w 688"/>
              <a:gd name="T61" fmla="*/ 303 h 564"/>
              <a:gd name="T62" fmla="*/ 408 w 688"/>
              <a:gd name="T63" fmla="*/ 274 h 564"/>
              <a:gd name="T64" fmla="*/ 437 w 688"/>
              <a:gd name="T65" fmla="*/ 303 h 564"/>
              <a:gd name="T66" fmla="*/ 408 w 688"/>
              <a:gd name="T67" fmla="*/ 331 h 564"/>
              <a:gd name="T68" fmla="*/ 379 w 688"/>
              <a:gd name="T69" fmla="*/ 303 h 564"/>
              <a:gd name="T70" fmla="*/ 331 w 688"/>
              <a:gd name="T71" fmla="*/ 101 h 564"/>
              <a:gd name="T72" fmla="*/ 331 w 688"/>
              <a:gd name="T73" fmla="*/ 101 h 564"/>
              <a:gd name="T74" fmla="*/ 366 w 688"/>
              <a:gd name="T75" fmla="*/ 135 h 564"/>
              <a:gd name="T76" fmla="*/ 331 w 688"/>
              <a:gd name="T77" fmla="*/ 168 h 564"/>
              <a:gd name="T78" fmla="*/ 297 w 688"/>
              <a:gd name="T79" fmla="*/ 135 h 564"/>
              <a:gd name="T80" fmla="*/ 331 w 688"/>
              <a:gd name="T81" fmla="*/ 101 h 564"/>
              <a:gd name="T82" fmla="*/ 160 w 688"/>
              <a:gd name="T83" fmla="*/ 168 h 564"/>
              <a:gd name="T84" fmla="*/ 160 w 688"/>
              <a:gd name="T85" fmla="*/ 168 h 564"/>
              <a:gd name="T86" fmla="*/ 126 w 688"/>
              <a:gd name="T87" fmla="*/ 135 h 564"/>
              <a:gd name="T88" fmla="*/ 160 w 688"/>
              <a:gd name="T89" fmla="*/ 101 h 564"/>
              <a:gd name="T90" fmla="*/ 195 w 688"/>
              <a:gd name="T91" fmla="*/ 135 h 564"/>
              <a:gd name="T92" fmla="*/ 160 w 688"/>
              <a:gd name="T93" fmla="*/ 16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8" h="564">
                <a:moveTo>
                  <a:pt x="478" y="174"/>
                </a:moveTo>
                <a:cubicBezTo>
                  <a:pt x="482" y="174"/>
                  <a:pt x="485" y="174"/>
                  <a:pt x="489" y="174"/>
                </a:cubicBezTo>
                <a:cubicBezTo>
                  <a:pt x="470" y="75"/>
                  <a:pt x="369" y="0"/>
                  <a:pt x="246" y="0"/>
                </a:cubicBezTo>
                <a:cubicBezTo>
                  <a:pt x="110" y="0"/>
                  <a:pt x="0" y="92"/>
                  <a:pt x="0" y="205"/>
                </a:cubicBezTo>
                <a:cubicBezTo>
                  <a:pt x="0" y="272"/>
                  <a:pt x="38" y="331"/>
                  <a:pt x="96" y="369"/>
                </a:cubicBezTo>
                <a:cubicBezTo>
                  <a:pt x="97" y="369"/>
                  <a:pt x="99" y="370"/>
                  <a:pt x="99" y="370"/>
                </a:cubicBezTo>
                <a:lnTo>
                  <a:pt x="75" y="444"/>
                </a:lnTo>
                <a:lnTo>
                  <a:pt x="164" y="399"/>
                </a:lnTo>
                <a:cubicBezTo>
                  <a:pt x="164" y="399"/>
                  <a:pt x="167" y="400"/>
                  <a:pt x="168" y="400"/>
                </a:cubicBezTo>
                <a:cubicBezTo>
                  <a:pt x="192" y="407"/>
                  <a:pt x="219" y="411"/>
                  <a:pt x="246" y="411"/>
                </a:cubicBezTo>
                <a:cubicBezTo>
                  <a:pt x="251" y="411"/>
                  <a:pt x="257" y="411"/>
                  <a:pt x="262" y="410"/>
                </a:cubicBezTo>
                <a:cubicBezTo>
                  <a:pt x="257" y="395"/>
                  <a:pt x="254" y="378"/>
                  <a:pt x="254" y="361"/>
                </a:cubicBezTo>
                <a:cubicBezTo>
                  <a:pt x="254" y="258"/>
                  <a:pt x="355" y="174"/>
                  <a:pt x="478" y="174"/>
                </a:cubicBezTo>
                <a:close/>
                <a:moveTo>
                  <a:pt x="273" y="362"/>
                </a:moveTo>
                <a:cubicBezTo>
                  <a:pt x="273" y="458"/>
                  <a:pt x="365" y="536"/>
                  <a:pt x="480" y="536"/>
                </a:cubicBezTo>
                <a:cubicBezTo>
                  <a:pt x="503" y="536"/>
                  <a:pt x="525" y="533"/>
                  <a:pt x="546" y="527"/>
                </a:cubicBezTo>
                <a:cubicBezTo>
                  <a:pt x="547" y="527"/>
                  <a:pt x="549" y="526"/>
                  <a:pt x="549" y="526"/>
                </a:cubicBezTo>
                <a:lnTo>
                  <a:pt x="624" y="564"/>
                </a:lnTo>
                <a:lnTo>
                  <a:pt x="604" y="502"/>
                </a:lnTo>
                <a:cubicBezTo>
                  <a:pt x="604" y="502"/>
                  <a:pt x="606" y="501"/>
                  <a:pt x="606" y="500"/>
                </a:cubicBezTo>
                <a:cubicBezTo>
                  <a:pt x="656" y="469"/>
                  <a:pt x="688" y="419"/>
                  <a:pt x="688" y="362"/>
                </a:cubicBezTo>
                <a:cubicBezTo>
                  <a:pt x="688" y="267"/>
                  <a:pt x="595" y="189"/>
                  <a:pt x="480" y="189"/>
                </a:cubicBezTo>
                <a:cubicBezTo>
                  <a:pt x="365" y="189"/>
                  <a:pt x="273" y="267"/>
                  <a:pt x="273" y="362"/>
                </a:cubicBezTo>
                <a:close/>
                <a:moveTo>
                  <a:pt x="523" y="303"/>
                </a:moveTo>
                <a:lnTo>
                  <a:pt x="523" y="303"/>
                </a:lnTo>
                <a:cubicBezTo>
                  <a:pt x="523" y="287"/>
                  <a:pt x="536" y="274"/>
                  <a:pt x="552" y="274"/>
                </a:cubicBezTo>
                <a:cubicBezTo>
                  <a:pt x="568" y="274"/>
                  <a:pt x="581" y="287"/>
                  <a:pt x="581" y="303"/>
                </a:cubicBezTo>
                <a:cubicBezTo>
                  <a:pt x="581" y="318"/>
                  <a:pt x="568" y="331"/>
                  <a:pt x="552" y="331"/>
                </a:cubicBezTo>
                <a:cubicBezTo>
                  <a:pt x="536" y="331"/>
                  <a:pt x="523" y="318"/>
                  <a:pt x="523" y="303"/>
                </a:cubicBezTo>
                <a:close/>
                <a:moveTo>
                  <a:pt x="379" y="303"/>
                </a:moveTo>
                <a:lnTo>
                  <a:pt x="379" y="303"/>
                </a:lnTo>
                <a:cubicBezTo>
                  <a:pt x="379" y="287"/>
                  <a:pt x="392" y="274"/>
                  <a:pt x="408" y="274"/>
                </a:cubicBezTo>
                <a:cubicBezTo>
                  <a:pt x="424" y="274"/>
                  <a:pt x="437" y="287"/>
                  <a:pt x="437" y="303"/>
                </a:cubicBezTo>
                <a:cubicBezTo>
                  <a:pt x="437" y="318"/>
                  <a:pt x="424" y="331"/>
                  <a:pt x="408" y="331"/>
                </a:cubicBezTo>
                <a:cubicBezTo>
                  <a:pt x="392" y="331"/>
                  <a:pt x="379" y="318"/>
                  <a:pt x="379" y="303"/>
                </a:cubicBezTo>
                <a:close/>
                <a:moveTo>
                  <a:pt x="331" y="101"/>
                </a:moveTo>
                <a:lnTo>
                  <a:pt x="331" y="101"/>
                </a:lnTo>
                <a:cubicBezTo>
                  <a:pt x="350" y="101"/>
                  <a:pt x="366" y="116"/>
                  <a:pt x="366" y="135"/>
                </a:cubicBezTo>
                <a:cubicBezTo>
                  <a:pt x="366" y="153"/>
                  <a:pt x="350" y="168"/>
                  <a:pt x="331" y="168"/>
                </a:cubicBezTo>
                <a:cubicBezTo>
                  <a:pt x="312" y="168"/>
                  <a:pt x="297" y="153"/>
                  <a:pt x="297" y="135"/>
                </a:cubicBezTo>
                <a:cubicBezTo>
                  <a:pt x="297" y="116"/>
                  <a:pt x="312" y="101"/>
                  <a:pt x="331" y="101"/>
                </a:cubicBezTo>
                <a:close/>
                <a:moveTo>
                  <a:pt x="160" y="168"/>
                </a:moveTo>
                <a:lnTo>
                  <a:pt x="160" y="168"/>
                </a:lnTo>
                <a:cubicBezTo>
                  <a:pt x="141" y="168"/>
                  <a:pt x="126" y="153"/>
                  <a:pt x="126" y="135"/>
                </a:cubicBezTo>
                <a:cubicBezTo>
                  <a:pt x="126" y="116"/>
                  <a:pt x="141" y="101"/>
                  <a:pt x="160" y="101"/>
                </a:cubicBezTo>
                <a:cubicBezTo>
                  <a:pt x="179" y="101"/>
                  <a:pt x="195" y="116"/>
                  <a:pt x="195" y="135"/>
                </a:cubicBezTo>
                <a:cubicBezTo>
                  <a:pt x="195" y="153"/>
                  <a:pt x="179" y="168"/>
                  <a:pt x="160" y="168"/>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6805019" y="3554432"/>
            <a:ext cx="712074" cy="507156"/>
          </a:xfrm>
          <a:custGeom>
            <a:avLst/>
            <a:gdLst>
              <a:gd name="T0" fmla="*/ 282 w 563"/>
              <a:gd name="T1" fmla="*/ 270 h 428"/>
              <a:gd name="T2" fmla="*/ 272 w 563"/>
              <a:gd name="T3" fmla="*/ 268 h 428"/>
              <a:gd name="T4" fmla="*/ 0 w 563"/>
              <a:gd name="T5" fmla="*/ 97 h 428"/>
              <a:gd name="T6" fmla="*/ 0 w 563"/>
              <a:gd name="T7" fmla="*/ 336 h 428"/>
              <a:gd name="T8" fmla="*/ 92 w 563"/>
              <a:gd name="T9" fmla="*/ 428 h 428"/>
              <a:gd name="T10" fmla="*/ 471 w 563"/>
              <a:gd name="T11" fmla="*/ 428 h 428"/>
              <a:gd name="T12" fmla="*/ 563 w 563"/>
              <a:gd name="T13" fmla="*/ 336 h 428"/>
              <a:gd name="T14" fmla="*/ 563 w 563"/>
              <a:gd name="T15" fmla="*/ 97 h 428"/>
              <a:gd name="T16" fmla="*/ 291 w 563"/>
              <a:gd name="T17" fmla="*/ 268 h 428"/>
              <a:gd name="T18" fmla="*/ 282 w 563"/>
              <a:gd name="T19" fmla="*/ 270 h 428"/>
              <a:gd name="T20" fmla="*/ 471 w 563"/>
              <a:gd name="T21" fmla="*/ 0 h 428"/>
              <a:gd name="T22" fmla="*/ 92 w 563"/>
              <a:gd name="T23" fmla="*/ 0 h 428"/>
              <a:gd name="T24" fmla="*/ 8 w 563"/>
              <a:gd name="T25" fmla="*/ 55 h 428"/>
              <a:gd name="T26" fmla="*/ 282 w 563"/>
              <a:gd name="T27" fmla="*/ 226 h 428"/>
              <a:gd name="T28" fmla="*/ 555 w 563"/>
              <a:gd name="T29" fmla="*/ 55 h 428"/>
              <a:gd name="T30" fmla="*/ 471 w 563"/>
              <a:gd name="T3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 h="428">
                <a:moveTo>
                  <a:pt x="282" y="270"/>
                </a:moveTo>
                <a:cubicBezTo>
                  <a:pt x="278" y="270"/>
                  <a:pt x="275" y="269"/>
                  <a:pt x="272" y="268"/>
                </a:cubicBezTo>
                <a:lnTo>
                  <a:pt x="0" y="97"/>
                </a:lnTo>
                <a:lnTo>
                  <a:pt x="0" y="336"/>
                </a:lnTo>
                <a:cubicBezTo>
                  <a:pt x="0" y="387"/>
                  <a:pt x="41" y="428"/>
                  <a:pt x="92" y="428"/>
                </a:cubicBezTo>
                <a:lnTo>
                  <a:pt x="471" y="428"/>
                </a:lnTo>
                <a:cubicBezTo>
                  <a:pt x="522" y="428"/>
                  <a:pt x="563" y="387"/>
                  <a:pt x="563" y="336"/>
                </a:cubicBezTo>
                <a:lnTo>
                  <a:pt x="563" y="97"/>
                </a:lnTo>
                <a:lnTo>
                  <a:pt x="291" y="268"/>
                </a:lnTo>
                <a:cubicBezTo>
                  <a:pt x="288" y="269"/>
                  <a:pt x="285" y="270"/>
                  <a:pt x="282" y="270"/>
                </a:cubicBezTo>
                <a:close/>
                <a:moveTo>
                  <a:pt x="471" y="0"/>
                </a:moveTo>
                <a:lnTo>
                  <a:pt x="92" y="0"/>
                </a:lnTo>
                <a:cubicBezTo>
                  <a:pt x="55" y="0"/>
                  <a:pt x="22" y="23"/>
                  <a:pt x="8" y="55"/>
                </a:cubicBezTo>
                <a:lnTo>
                  <a:pt x="282" y="226"/>
                </a:lnTo>
                <a:lnTo>
                  <a:pt x="555" y="55"/>
                </a:lnTo>
                <a:cubicBezTo>
                  <a:pt x="541" y="23"/>
                  <a:pt x="508" y="0"/>
                  <a:pt x="471"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2"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dirty="0">
                <a:solidFill>
                  <a:schemeClr val="tx1"/>
                </a:solidFill>
              </a:rPr>
              <a:t>这里是备用图形</a:t>
            </a:r>
          </a:p>
        </p:txBody>
      </p:sp>
      <p:sp>
        <p:nvSpPr>
          <p:cNvPr id="33"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Line 8"/>
          <p:cNvSpPr>
            <a:spLocks noChangeShapeType="1"/>
          </p:cNvSpPr>
          <p:nvPr/>
        </p:nvSpPr>
        <p:spPr bwMode="auto">
          <a:xfrm>
            <a:off x="998621" y="670845"/>
            <a:ext cx="1050499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Tm="1358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400" fill="hold"/>
                                        <p:tgtEl>
                                          <p:spTgt spid="33"/>
                                        </p:tgtEl>
                                        <p:attrNameLst>
                                          <p:attrName>ppt_w</p:attrName>
                                        </p:attrNameLst>
                                      </p:cBhvr>
                                      <p:tavLst>
                                        <p:tav tm="0">
                                          <p:val>
                                            <p:fltVal val="0"/>
                                          </p:val>
                                        </p:tav>
                                        <p:tav tm="100000">
                                          <p:val>
                                            <p:strVal val="#ppt_w"/>
                                          </p:val>
                                        </p:tav>
                                      </p:tavLst>
                                    </p:anim>
                                    <p:anim calcmode="lin" valueType="num">
                                      <p:cBhvr>
                                        <p:cTn id="8" dur="400" fill="hold"/>
                                        <p:tgtEl>
                                          <p:spTgt spid="33"/>
                                        </p:tgtEl>
                                        <p:attrNameLst>
                                          <p:attrName>ppt_h</p:attrName>
                                        </p:attrNameLst>
                                      </p:cBhvr>
                                      <p:tavLst>
                                        <p:tav tm="0">
                                          <p:val>
                                            <p:fltVal val="0"/>
                                          </p:val>
                                        </p:tav>
                                        <p:tav tm="100000">
                                          <p:val>
                                            <p:strVal val="#ppt_h"/>
                                          </p:val>
                                        </p:tav>
                                      </p:tavLst>
                                    </p:anim>
                                    <p:anim calcmode="lin" valueType="num">
                                      <p:cBhvr>
                                        <p:cTn id="9" dur="400" fill="hold"/>
                                        <p:tgtEl>
                                          <p:spTgt spid="33"/>
                                        </p:tgtEl>
                                        <p:attrNameLst>
                                          <p:attrName>style.rotation</p:attrName>
                                        </p:attrNameLst>
                                      </p:cBhvr>
                                      <p:tavLst>
                                        <p:tav tm="0">
                                          <p:val>
                                            <p:fltVal val="90"/>
                                          </p:val>
                                        </p:tav>
                                        <p:tav tm="100000">
                                          <p:val>
                                            <p:fltVal val="0"/>
                                          </p:val>
                                        </p:tav>
                                      </p:tavLst>
                                    </p:anim>
                                    <p:animEffect transition="in" filter="fade">
                                      <p:cBhvr>
                                        <p:cTn id="10" dur="400"/>
                                        <p:tgtEl>
                                          <p:spTgt spid="3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2"/>
                                        </p:tgtEl>
                                        <p:attrNameLst>
                                          <p:attrName>style.visibility</p:attrName>
                                        </p:attrNameLst>
                                      </p:cBhvr>
                                      <p:to>
                                        <p:strVal val="visible"/>
                                      </p:to>
                                    </p:set>
                                    <p:anim calcmode="lin" valueType="num">
                                      <p:cBhvr>
                                        <p:cTn id="18"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32"/>
                                        </p:tgtEl>
                                        <p:attrNameLst>
                                          <p:attrName>ppt_y</p:attrName>
                                        </p:attrNameLst>
                                      </p:cBhvr>
                                      <p:tavLst>
                                        <p:tav tm="0">
                                          <p:val>
                                            <p:strVal val="#ppt_y"/>
                                          </p:val>
                                        </p:tav>
                                        <p:tav tm="100000">
                                          <p:val>
                                            <p:strVal val="#ppt_y"/>
                                          </p:val>
                                        </p:tav>
                                      </p:tavLst>
                                    </p:anim>
                                    <p:anim calcmode="lin" valueType="num">
                                      <p:cBhvr>
                                        <p:cTn id="20"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32"/>
                                        </p:tgtEl>
                                      </p:cBhvr>
                                    </p:animEffect>
                                  </p:childTnLst>
                                </p:cTn>
                              </p:par>
                            </p:childTnLst>
                          </p:cTn>
                        </p:par>
                        <p:par>
                          <p:cTn id="23" fill="hold">
                            <p:stCondLst>
                              <p:cond delay="1539"/>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039"/>
                            </p:stCondLst>
                            <p:childTnLst>
                              <p:par>
                                <p:cTn id="28" presetID="2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2539"/>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400"/>
                                        <p:tgtEl>
                                          <p:spTgt spid="5"/>
                                        </p:tgtEl>
                                      </p:cBhvr>
                                    </p:animEffect>
                                  </p:childTnLst>
                                </p:cTn>
                              </p:par>
                            </p:childTnLst>
                          </p:cTn>
                        </p:par>
                        <p:par>
                          <p:cTn id="35" fill="hold">
                            <p:stCondLst>
                              <p:cond delay="3039"/>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p:stCondLst>
                              <p:cond delay="3539"/>
                            </p:stCondLst>
                            <p:childTnLst>
                              <p:par>
                                <p:cTn id="40" presetID="22"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400"/>
                                        <p:tgtEl>
                                          <p:spTgt spid="6"/>
                                        </p:tgtEl>
                                      </p:cBhvr>
                                    </p:animEffect>
                                  </p:childTnLst>
                                </p:cTn>
                              </p:par>
                            </p:childTnLst>
                          </p:cTn>
                        </p:par>
                        <p:par>
                          <p:cTn id="43" fill="hold">
                            <p:stCondLst>
                              <p:cond delay="4039"/>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par>
                          <p:cTn id="47" fill="hold">
                            <p:stCondLst>
                              <p:cond delay="4539"/>
                            </p:stCondLst>
                            <p:childTnLst>
                              <p:par>
                                <p:cTn id="48" presetID="22" presetClass="entr" presetSubtype="1"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400"/>
                                        <p:tgtEl>
                                          <p:spTgt spid="7"/>
                                        </p:tgtEl>
                                      </p:cBhvr>
                                    </p:animEffect>
                                  </p:childTnLst>
                                </p:cTn>
                              </p:par>
                            </p:childTnLst>
                          </p:cTn>
                        </p:par>
                        <p:par>
                          <p:cTn id="51" fill="hold">
                            <p:stCondLst>
                              <p:cond delay="5039"/>
                            </p:stCondLst>
                            <p:childTnLst>
                              <p:par>
                                <p:cTn id="52" presetID="22" presetClass="entr" presetSubtype="4"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par>
                          <p:cTn id="55" fill="hold">
                            <p:stCondLst>
                              <p:cond delay="5539"/>
                            </p:stCondLst>
                            <p:childTnLst>
                              <p:par>
                                <p:cTn id="56" presetID="22" presetClass="entr" presetSubtype="1"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400"/>
                                        <p:tgtEl>
                                          <p:spTgt spid="8"/>
                                        </p:tgtEl>
                                      </p:cBhvr>
                                    </p:animEffect>
                                  </p:childTnLst>
                                </p:cTn>
                              </p:par>
                            </p:childTnLst>
                          </p:cTn>
                        </p:par>
                        <p:par>
                          <p:cTn id="59" fill="hold">
                            <p:stCondLst>
                              <p:cond delay="6039"/>
                            </p:stCondLst>
                            <p:childTnLst>
                              <p:par>
                                <p:cTn id="60" presetID="2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par>
                          <p:cTn id="63" fill="hold">
                            <p:stCondLst>
                              <p:cond delay="653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400"/>
                                        <p:tgtEl>
                                          <p:spTgt spid="9"/>
                                        </p:tgtEl>
                                      </p:cBhvr>
                                    </p:animEffect>
                                  </p:childTnLst>
                                </p:cTn>
                              </p:par>
                            </p:childTnLst>
                          </p:cTn>
                        </p:par>
                        <p:par>
                          <p:cTn id="67" fill="hold">
                            <p:stCondLst>
                              <p:cond delay="7039"/>
                            </p:stCondLst>
                            <p:childTnLst>
                              <p:par>
                                <p:cTn id="68" presetID="53" presetClass="entr" presetSubtype="16"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400" fill="hold"/>
                                        <p:tgtEl>
                                          <p:spTgt spid="29"/>
                                        </p:tgtEl>
                                        <p:attrNameLst>
                                          <p:attrName>ppt_w</p:attrName>
                                        </p:attrNameLst>
                                      </p:cBhvr>
                                      <p:tavLst>
                                        <p:tav tm="0">
                                          <p:val>
                                            <p:fltVal val="0"/>
                                          </p:val>
                                        </p:tav>
                                        <p:tav tm="100000">
                                          <p:val>
                                            <p:strVal val="#ppt_w"/>
                                          </p:val>
                                        </p:tav>
                                      </p:tavLst>
                                    </p:anim>
                                    <p:anim calcmode="lin" valueType="num">
                                      <p:cBhvr>
                                        <p:cTn id="71" dur="400" fill="hold"/>
                                        <p:tgtEl>
                                          <p:spTgt spid="29"/>
                                        </p:tgtEl>
                                        <p:attrNameLst>
                                          <p:attrName>ppt_h</p:attrName>
                                        </p:attrNameLst>
                                      </p:cBhvr>
                                      <p:tavLst>
                                        <p:tav tm="0">
                                          <p:val>
                                            <p:fltVal val="0"/>
                                          </p:val>
                                        </p:tav>
                                        <p:tav tm="100000">
                                          <p:val>
                                            <p:strVal val="#ppt_h"/>
                                          </p:val>
                                        </p:tav>
                                      </p:tavLst>
                                    </p:anim>
                                    <p:animEffect transition="in" filter="fade">
                                      <p:cBhvr>
                                        <p:cTn id="72" dur="400"/>
                                        <p:tgtEl>
                                          <p:spTgt spid="29"/>
                                        </p:tgtEl>
                                      </p:cBhvr>
                                    </p:animEffect>
                                  </p:childTnLst>
                                </p:cTn>
                              </p:par>
                            </p:childTnLst>
                          </p:cTn>
                        </p:par>
                        <p:par>
                          <p:cTn id="73" fill="hold">
                            <p:stCondLst>
                              <p:cond delay="7539"/>
                            </p:stCondLst>
                            <p:childTnLst>
                              <p:par>
                                <p:cTn id="74" presetID="31" presetClass="entr" presetSubtype="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400" fill="hold"/>
                                        <p:tgtEl>
                                          <p:spTgt spid="16"/>
                                        </p:tgtEl>
                                        <p:attrNameLst>
                                          <p:attrName>ppt_w</p:attrName>
                                        </p:attrNameLst>
                                      </p:cBhvr>
                                      <p:tavLst>
                                        <p:tav tm="0">
                                          <p:val>
                                            <p:fltVal val="0"/>
                                          </p:val>
                                        </p:tav>
                                        <p:tav tm="100000">
                                          <p:val>
                                            <p:strVal val="#ppt_w"/>
                                          </p:val>
                                        </p:tav>
                                      </p:tavLst>
                                    </p:anim>
                                    <p:anim calcmode="lin" valueType="num">
                                      <p:cBhvr>
                                        <p:cTn id="77" dur="400" fill="hold"/>
                                        <p:tgtEl>
                                          <p:spTgt spid="16"/>
                                        </p:tgtEl>
                                        <p:attrNameLst>
                                          <p:attrName>ppt_h</p:attrName>
                                        </p:attrNameLst>
                                      </p:cBhvr>
                                      <p:tavLst>
                                        <p:tav tm="0">
                                          <p:val>
                                            <p:fltVal val="0"/>
                                          </p:val>
                                        </p:tav>
                                        <p:tav tm="100000">
                                          <p:val>
                                            <p:strVal val="#ppt_h"/>
                                          </p:val>
                                        </p:tav>
                                      </p:tavLst>
                                    </p:anim>
                                    <p:anim calcmode="lin" valueType="num">
                                      <p:cBhvr>
                                        <p:cTn id="78" dur="400" fill="hold"/>
                                        <p:tgtEl>
                                          <p:spTgt spid="16"/>
                                        </p:tgtEl>
                                        <p:attrNameLst>
                                          <p:attrName>style.rotation</p:attrName>
                                        </p:attrNameLst>
                                      </p:cBhvr>
                                      <p:tavLst>
                                        <p:tav tm="0">
                                          <p:val>
                                            <p:fltVal val="90"/>
                                          </p:val>
                                        </p:tav>
                                        <p:tav tm="100000">
                                          <p:val>
                                            <p:fltVal val="0"/>
                                          </p:val>
                                        </p:tav>
                                      </p:tavLst>
                                    </p:anim>
                                    <p:animEffect transition="in" filter="fade">
                                      <p:cBhvr>
                                        <p:cTn id="79" dur="400"/>
                                        <p:tgtEl>
                                          <p:spTgt spid="16"/>
                                        </p:tgtEl>
                                      </p:cBhvr>
                                    </p:animEffect>
                                  </p:childTnLst>
                                </p:cTn>
                              </p:par>
                            </p:childTnLst>
                          </p:cTn>
                        </p:par>
                        <p:par>
                          <p:cTn id="80" fill="hold">
                            <p:stCondLst>
                              <p:cond delay="8039"/>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par>
                          <p:cTn id="84" fill="hold">
                            <p:stCondLst>
                              <p:cond delay="8539"/>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400" fill="hold"/>
                                        <p:tgtEl>
                                          <p:spTgt spid="30"/>
                                        </p:tgtEl>
                                        <p:attrNameLst>
                                          <p:attrName>ppt_w</p:attrName>
                                        </p:attrNameLst>
                                      </p:cBhvr>
                                      <p:tavLst>
                                        <p:tav tm="0">
                                          <p:val>
                                            <p:fltVal val="0"/>
                                          </p:val>
                                        </p:tav>
                                        <p:tav tm="100000">
                                          <p:val>
                                            <p:strVal val="#ppt_w"/>
                                          </p:val>
                                        </p:tav>
                                      </p:tavLst>
                                    </p:anim>
                                    <p:anim calcmode="lin" valueType="num">
                                      <p:cBhvr>
                                        <p:cTn id="88" dur="400" fill="hold"/>
                                        <p:tgtEl>
                                          <p:spTgt spid="30"/>
                                        </p:tgtEl>
                                        <p:attrNameLst>
                                          <p:attrName>ppt_h</p:attrName>
                                        </p:attrNameLst>
                                      </p:cBhvr>
                                      <p:tavLst>
                                        <p:tav tm="0">
                                          <p:val>
                                            <p:fltVal val="0"/>
                                          </p:val>
                                        </p:tav>
                                        <p:tav tm="100000">
                                          <p:val>
                                            <p:strVal val="#ppt_h"/>
                                          </p:val>
                                        </p:tav>
                                      </p:tavLst>
                                    </p:anim>
                                    <p:animEffect transition="in" filter="fade">
                                      <p:cBhvr>
                                        <p:cTn id="89" dur="400"/>
                                        <p:tgtEl>
                                          <p:spTgt spid="30"/>
                                        </p:tgtEl>
                                      </p:cBhvr>
                                    </p:animEffect>
                                  </p:childTnLst>
                                </p:cTn>
                              </p:par>
                            </p:childTnLst>
                          </p:cTn>
                        </p:par>
                        <p:par>
                          <p:cTn id="90" fill="hold">
                            <p:stCondLst>
                              <p:cond delay="9039"/>
                            </p:stCondLst>
                            <p:childTnLst>
                              <p:par>
                                <p:cTn id="91" presetID="31" presetClass="entr" presetSubtype="0"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400" fill="hold"/>
                                        <p:tgtEl>
                                          <p:spTgt spid="18"/>
                                        </p:tgtEl>
                                        <p:attrNameLst>
                                          <p:attrName>ppt_w</p:attrName>
                                        </p:attrNameLst>
                                      </p:cBhvr>
                                      <p:tavLst>
                                        <p:tav tm="0">
                                          <p:val>
                                            <p:fltVal val="0"/>
                                          </p:val>
                                        </p:tav>
                                        <p:tav tm="100000">
                                          <p:val>
                                            <p:strVal val="#ppt_w"/>
                                          </p:val>
                                        </p:tav>
                                      </p:tavLst>
                                    </p:anim>
                                    <p:anim calcmode="lin" valueType="num">
                                      <p:cBhvr>
                                        <p:cTn id="94" dur="400" fill="hold"/>
                                        <p:tgtEl>
                                          <p:spTgt spid="18"/>
                                        </p:tgtEl>
                                        <p:attrNameLst>
                                          <p:attrName>ppt_h</p:attrName>
                                        </p:attrNameLst>
                                      </p:cBhvr>
                                      <p:tavLst>
                                        <p:tav tm="0">
                                          <p:val>
                                            <p:fltVal val="0"/>
                                          </p:val>
                                        </p:tav>
                                        <p:tav tm="100000">
                                          <p:val>
                                            <p:strVal val="#ppt_h"/>
                                          </p:val>
                                        </p:tav>
                                      </p:tavLst>
                                    </p:anim>
                                    <p:anim calcmode="lin" valueType="num">
                                      <p:cBhvr>
                                        <p:cTn id="95" dur="400" fill="hold"/>
                                        <p:tgtEl>
                                          <p:spTgt spid="18"/>
                                        </p:tgtEl>
                                        <p:attrNameLst>
                                          <p:attrName>style.rotation</p:attrName>
                                        </p:attrNameLst>
                                      </p:cBhvr>
                                      <p:tavLst>
                                        <p:tav tm="0">
                                          <p:val>
                                            <p:fltVal val="90"/>
                                          </p:val>
                                        </p:tav>
                                        <p:tav tm="100000">
                                          <p:val>
                                            <p:fltVal val="0"/>
                                          </p:val>
                                        </p:tav>
                                      </p:tavLst>
                                    </p:anim>
                                    <p:animEffect transition="in" filter="fade">
                                      <p:cBhvr>
                                        <p:cTn id="96" dur="400"/>
                                        <p:tgtEl>
                                          <p:spTgt spid="18"/>
                                        </p:tgtEl>
                                      </p:cBhvr>
                                    </p:animEffect>
                                  </p:childTnLst>
                                </p:cTn>
                              </p:par>
                            </p:childTnLst>
                          </p:cTn>
                        </p:par>
                        <p:par>
                          <p:cTn id="97" fill="hold">
                            <p:stCondLst>
                              <p:cond delay="9539"/>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500"/>
                                        <p:tgtEl>
                                          <p:spTgt spid="19"/>
                                        </p:tgtEl>
                                      </p:cBhvr>
                                    </p:animEffect>
                                  </p:childTnLst>
                                </p:cTn>
                              </p:par>
                            </p:childTnLst>
                          </p:cTn>
                        </p:par>
                        <p:par>
                          <p:cTn id="101" fill="hold">
                            <p:stCondLst>
                              <p:cond delay="10039"/>
                            </p:stCondLst>
                            <p:childTnLst>
                              <p:par>
                                <p:cTn id="102" presetID="53" presetClass="entr" presetSubtype="16"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400" fill="hold"/>
                                        <p:tgtEl>
                                          <p:spTgt spid="27"/>
                                        </p:tgtEl>
                                        <p:attrNameLst>
                                          <p:attrName>ppt_w</p:attrName>
                                        </p:attrNameLst>
                                      </p:cBhvr>
                                      <p:tavLst>
                                        <p:tav tm="0">
                                          <p:val>
                                            <p:fltVal val="0"/>
                                          </p:val>
                                        </p:tav>
                                        <p:tav tm="100000">
                                          <p:val>
                                            <p:strVal val="#ppt_w"/>
                                          </p:val>
                                        </p:tav>
                                      </p:tavLst>
                                    </p:anim>
                                    <p:anim calcmode="lin" valueType="num">
                                      <p:cBhvr>
                                        <p:cTn id="105" dur="400" fill="hold"/>
                                        <p:tgtEl>
                                          <p:spTgt spid="27"/>
                                        </p:tgtEl>
                                        <p:attrNameLst>
                                          <p:attrName>ppt_h</p:attrName>
                                        </p:attrNameLst>
                                      </p:cBhvr>
                                      <p:tavLst>
                                        <p:tav tm="0">
                                          <p:val>
                                            <p:fltVal val="0"/>
                                          </p:val>
                                        </p:tav>
                                        <p:tav tm="100000">
                                          <p:val>
                                            <p:strVal val="#ppt_h"/>
                                          </p:val>
                                        </p:tav>
                                      </p:tavLst>
                                    </p:anim>
                                    <p:animEffect transition="in" filter="fade">
                                      <p:cBhvr>
                                        <p:cTn id="106" dur="400"/>
                                        <p:tgtEl>
                                          <p:spTgt spid="27"/>
                                        </p:tgtEl>
                                      </p:cBhvr>
                                    </p:animEffect>
                                  </p:childTnLst>
                                </p:cTn>
                              </p:par>
                            </p:childTnLst>
                          </p:cTn>
                        </p:par>
                        <p:par>
                          <p:cTn id="107" fill="hold">
                            <p:stCondLst>
                              <p:cond delay="10539"/>
                            </p:stCondLst>
                            <p:childTnLst>
                              <p:par>
                                <p:cTn id="108" presetID="31" presetClass="entr" presetSubtype="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400" fill="hold"/>
                                        <p:tgtEl>
                                          <p:spTgt spid="21"/>
                                        </p:tgtEl>
                                        <p:attrNameLst>
                                          <p:attrName>ppt_w</p:attrName>
                                        </p:attrNameLst>
                                      </p:cBhvr>
                                      <p:tavLst>
                                        <p:tav tm="0">
                                          <p:val>
                                            <p:fltVal val="0"/>
                                          </p:val>
                                        </p:tav>
                                        <p:tav tm="100000">
                                          <p:val>
                                            <p:strVal val="#ppt_w"/>
                                          </p:val>
                                        </p:tav>
                                      </p:tavLst>
                                    </p:anim>
                                    <p:anim calcmode="lin" valueType="num">
                                      <p:cBhvr>
                                        <p:cTn id="111" dur="400" fill="hold"/>
                                        <p:tgtEl>
                                          <p:spTgt spid="21"/>
                                        </p:tgtEl>
                                        <p:attrNameLst>
                                          <p:attrName>ppt_h</p:attrName>
                                        </p:attrNameLst>
                                      </p:cBhvr>
                                      <p:tavLst>
                                        <p:tav tm="0">
                                          <p:val>
                                            <p:fltVal val="0"/>
                                          </p:val>
                                        </p:tav>
                                        <p:tav tm="100000">
                                          <p:val>
                                            <p:strVal val="#ppt_h"/>
                                          </p:val>
                                        </p:tav>
                                      </p:tavLst>
                                    </p:anim>
                                    <p:anim calcmode="lin" valueType="num">
                                      <p:cBhvr>
                                        <p:cTn id="112" dur="400" fill="hold"/>
                                        <p:tgtEl>
                                          <p:spTgt spid="21"/>
                                        </p:tgtEl>
                                        <p:attrNameLst>
                                          <p:attrName>style.rotation</p:attrName>
                                        </p:attrNameLst>
                                      </p:cBhvr>
                                      <p:tavLst>
                                        <p:tav tm="0">
                                          <p:val>
                                            <p:fltVal val="90"/>
                                          </p:val>
                                        </p:tav>
                                        <p:tav tm="100000">
                                          <p:val>
                                            <p:fltVal val="0"/>
                                          </p:val>
                                        </p:tav>
                                      </p:tavLst>
                                    </p:anim>
                                    <p:animEffect transition="in" filter="fade">
                                      <p:cBhvr>
                                        <p:cTn id="113" dur="400"/>
                                        <p:tgtEl>
                                          <p:spTgt spid="21"/>
                                        </p:tgtEl>
                                      </p:cBhvr>
                                    </p:animEffect>
                                  </p:childTnLst>
                                </p:cTn>
                              </p:par>
                            </p:childTnLst>
                          </p:cTn>
                        </p:par>
                        <p:par>
                          <p:cTn id="114" fill="hold">
                            <p:stCondLst>
                              <p:cond delay="11039"/>
                            </p:stCondLst>
                            <p:childTnLst>
                              <p:par>
                                <p:cTn id="115" presetID="22" presetClass="entr" presetSubtype="8"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wipe(left)">
                                      <p:cBhvr>
                                        <p:cTn id="117" dur="500"/>
                                        <p:tgtEl>
                                          <p:spTgt spid="22"/>
                                        </p:tgtEl>
                                      </p:cBhvr>
                                    </p:animEffect>
                                  </p:childTnLst>
                                </p:cTn>
                              </p:par>
                            </p:childTnLst>
                          </p:cTn>
                        </p:par>
                        <p:par>
                          <p:cTn id="118" fill="hold">
                            <p:stCondLst>
                              <p:cond delay="11539"/>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400" fill="hold"/>
                                        <p:tgtEl>
                                          <p:spTgt spid="31"/>
                                        </p:tgtEl>
                                        <p:attrNameLst>
                                          <p:attrName>ppt_w</p:attrName>
                                        </p:attrNameLst>
                                      </p:cBhvr>
                                      <p:tavLst>
                                        <p:tav tm="0">
                                          <p:val>
                                            <p:fltVal val="0"/>
                                          </p:val>
                                        </p:tav>
                                        <p:tav tm="100000">
                                          <p:val>
                                            <p:strVal val="#ppt_w"/>
                                          </p:val>
                                        </p:tav>
                                      </p:tavLst>
                                    </p:anim>
                                    <p:anim calcmode="lin" valueType="num">
                                      <p:cBhvr>
                                        <p:cTn id="122" dur="400" fill="hold"/>
                                        <p:tgtEl>
                                          <p:spTgt spid="31"/>
                                        </p:tgtEl>
                                        <p:attrNameLst>
                                          <p:attrName>ppt_h</p:attrName>
                                        </p:attrNameLst>
                                      </p:cBhvr>
                                      <p:tavLst>
                                        <p:tav tm="0">
                                          <p:val>
                                            <p:fltVal val="0"/>
                                          </p:val>
                                        </p:tav>
                                        <p:tav tm="100000">
                                          <p:val>
                                            <p:strVal val="#ppt_h"/>
                                          </p:val>
                                        </p:tav>
                                      </p:tavLst>
                                    </p:anim>
                                    <p:animEffect transition="in" filter="fade">
                                      <p:cBhvr>
                                        <p:cTn id="123" dur="400"/>
                                        <p:tgtEl>
                                          <p:spTgt spid="31"/>
                                        </p:tgtEl>
                                      </p:cBhvr>
                                    </p:animEffect>
                                  </p:childTnLst>
                                </p:cTn>
                              </p:par>
                            </p:childTnLst>
                          </p:cTn>
                        </p:par>
                        <p:par>
                          <p:cTn id="124" fill="hold">
                            <p:stCondLst>
                              <p:cond delay="12039"/>
                            </p:stCondLst>
                            <p:childTnLst>
                              <p:par>
                                <p:cTn id="125" presetID="31" presetClass="entr" presetSubtype="0" fill="hold" grpId="0" nodeType="after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400" fill="hold"/>
                                        <p:tgtEl>
                                          <p:spTgt spid="23"/>
                                        </p:tgtEl>
                                        <p:attrNameLst>
                                          <p:attrName>ppt_w</p:attrName>
                                        </p:attrNameLst>
                                      </p:cBhvr>
                                      <p:tavLst>
                                        <p:tav tm="0">
                                          <p:val>
                                            <p:fltVal val="0"/>
                                          </p:val>
                                        </p:tav>
                                        <p:tav tm="100000">
                                          <p:val>
                                            <p:strVal val="#ppt_w"/>
                                          </p:val>
                                        </p:tav>
                                      </p:tavLst>
                                    </p:anim>
                                    <p:anim calcmode="lin" valueType="num">
                                      <p:cBhvr>
                                        <p:cTn id="128" dur="400" fill="hold"/>
                                        <p:tgtEl>
                                          <p:spTgt spid="23"/>
                                        </p:tgtEl>
                                        <p:attrNameLst>
                                          <p:attrName>ppt_h</p:attrName>
                                        </p:attrNameLst>
                                      </p:cBhvr>
                                      <p:tavLst>
                                        <p:tav tm="0">
                                          <p:val>
                                            <p:fltVal val="0"/>
                                          </p:val>
                                        </p:tav>
                                        <p:tav tm="100000">
                                          <p:val>
                                            <p:strVal val="#ppt_h"/>
                                          </p:val>
                                        </p:tav>
                                      </p:tavLst>
                                    </p:anim>
                                    <p:anim calcmode="lin" valueType="num">
                                      <p:cBhvr>
                                        <p:cTn id="129" dur="400" fill="hold"/>
                                        <p:tgtEl>
                                          <p:spTgt spid="23"/>
                                        </p:tgtEl>
                                        <p:attrNameLst>
                                          <p:attrName>style.rotation</p:attrName>
                                        </p:attrNameLst>
                                      </p:cBhvr>
                                      <p:tavLst>
                                        <p:tav tm="0">
                                          <p:val>
                                            <p:fltVal val="90"/>
                                          </p:val>
                                        </p:tav>
                                        <p:tav tm="100000">
                                          <p:val>
                                            <p:fltVal val="0"/>
                                          </p:val>
                                        </p:tav>
                                      </p:tavLst>
                                    </p:anim>
                                    <p:animEffect transition="in" filter="fade">
                                      <p:cBhvr>
                                        <p:cTn id="130" dur="400"/>
                                        <p:tgtEl>
                                          <p:spTgt spid="23"/>
                                        </p:tgtEl>
                                      </p:cBhvr>
                                    </p:animEffect>
                                  </p:childTnLst>
                                </p:cTn>
                              </p:par>
                            </p:childTnLst>
                          </p:cTn>
                        </p:par>
                        <p:par>
                          <p:cTn id="131" fill="hold">
                            <p:stCondLst>
                              <p:cond delay="12539"/>
                            </p:stCondLst>
                            <p:childTnLst>
                              <p:par>
                                <p:cTn id="132" presetID="22" presetClass="entr" presetSubtype="8" fill="hold" grpId="0"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left)">
                                      <p:cBhvr>
                                        <p:cTn id="134" dur="500"/>
                                        <p:tgtEl>
                                          <p:spTgt spid="24"/>
                                        </p:tgtEl>
                                      </p:cBhvr>
                                    </p:animEffect>
                                  </p:childTnLst>
                                </p:cTn>
                              </p:par>
                            </p:childTnLst>
                          </p:cTn>
                        </p:par>
                        <p:par>
                          <p:cTn id="135" fill="hold">
                            <p:stCondLst>
                              <p:cond delay="13039"/>
                            </p:stCondLst>
                            <p:childTnLst>
                              <p:par>
                                <p:cTn id="136" presetID="53" presetClass="entr" presetSubtype="16" fill="hold" grpId="0" nodeType="after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400" fill="hold"/>
                                        <p:tgtEl>
                                          <p:spTgt spid="28"/>
                                        </p:tgtEl>
                                        <p:attrNameLst>
                                          <p:attrName>ppt_w</p:attrName>
                                        </p:attrNameLst>
                                      </p:cBhvr>
                                      <p:tavLst>
                                        <p:tav tm="0">
                                          <p:val>
                                            <p:fltVal val="0"/>
                                          </p:val>
                                        </p:tav>
                                        <p:tav tm="100000">
                                          <p:val>
                                            <p:strVal val="#ppt_w"/>
                                          </p:val>
                                        </p:tav>
                                      </p:tavLst>
                                    </p:anim>
                                    <p:anim calcmode="lin" valueType="num">
                                      <p:cBhvr>
                                        <p:cTn id="139" dur="400" fill="hold"/>
                                        <p:tgtEl>
                                          <p:spTgt spid="28"/>
                                        </p:tgtEl>
                                        <p:attrNameLst>
                                          <p:attrName>ppt_h</p:attrName>
                                        </p:attrNameLst>
                                      </p:cBhvr>
                                      <p:tavLst>
                                        <p:tav tm="0">
                                          <p:val>
                                            <p:fltVal val="0"/>
                                          </p:val>
                                        </p:tav>
                                        <p:tav tm="100000">
                                          <p:val>
                                            <p:strVal val="#ppt_h"/>
                                          </p:val>
                                        </p:tav>
                                      </p:tavLst>
                                    </p:anim>
                                    <p:animEffect transition="in" filter="fade">
                                      <p:cBhvr>
                                        <p:cTn id="140" dur="400"/>
                                        <p:tgtEl>
                                          <p:spTgt spid="28"/>
                                        </p:tgtEl>
                                      </p:cBhvr>
                                    </p:animEffect>
                                  </p:childTnLst>
                                </p:cTn>
                              </p:par>
                            </p:childTnLst>
                          </p:cTn>
                        </p:par>
                        <p:par>
                          <p:cTn id="141" fill="hold">
                            <p:stCondLst>
                              <p:cond delay="13539"/>
                            </p:stCondLst>
                            <p:childTnLst>
                              <p:par>
                                <p:cTn id="142" presetID="31" presetClass="entr" presetSubtype="0"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400" fill="hold"/>
                                        <p:tgtEl>
                                          <p:spTgt spid="25"/>
                                        </p:tgtEl>
                                        <p:attrNameLst>
                                          <p:attrName>ppt_w</p:attrName>
                                        </p:attrNameLst>
                                      </p:cBhvr>
                                      <p:tavLst>
                                        <p:tav tm="0">
                                          <p:val>
                                            <p:fltVal val="0"/>
                                          </p:val>
                                        </p:tav>
                                        <p:tav tm="100000">
                                          <p:val>
                                            <p:strVal val="#ppt_w"/>
                                          </p:val>
                                        </p:tav>
                                      </p:tavLst>
                                    </p:anim>
                                    <p:anim calcmode="lin" valueType="num">
                                      <p:cBhvr>
                                        <p:cTn id="145" dur="400" fill="hold"/>
                                        <p:tgtEl>
                                          <p:spTgt spid="25"/>
                                        </p:tgtEl>
                                        <p:attrNameLst>
                                          <p:attrName>ppt_h</p:attrName>
                                        </p:attrNameLst>
                                      </p:cBhvr>
                                      <p:tavLst>
                                        <p:tav tm="0">
                                          <p:val>
                                            <p:fltVal val="0"/>
                                          </p:val>
                                        </p:tav>
                                        <p:tav tm="100000">
                                          <p:val>
                                            <p:strVal val="#ppt_h"/>
                                          </p:val>
                                        </p:tav>
                                      </p:tavLst>
                                    </p:anim>
                                    <p:anim calcmode="lin" valueType="num">
                                      <p:cBhvr>
                                        <p:cTn id="146" dur="400" fill="hold"/>
                                        <p:tgtEl>
                                          <p:spTgt spid="25"/>
                                        </p:tgtEl>
                                        <p:attrNameLst>
                                          <p:attrName>style.rotation</p:attrName>
                                        </p:attrNameLst>
                                      </p:cBhvr>
                                      <p:tavLst>
                                        <p:tav tm="0">
                                          <p:val>
                                            <p:fltVal val="90"/>
                                          </p:val>
                                        </p:tav>
                                        <p:tav tm="100000">
                                          <p:val>
                                            <p:fltVal val="0"/>
                                          </p:val>
                                        </p:tav>
                                      </p:tavLst>
                                    </p:anim>
                                    <p:animEffect transition="in" filter="fade">
                                      <p:cBhvr>
                                        <p:cTn id="147" dur="400"/>
                                        <p:tgtEl>
                                          <p:spTgt spid="25"/>
                                        </p:tgtEl>
                                      </p:cBhvr>
                                    </p:animEffect>
                                  </p:childTnLst>
                                </p:cTn>
                              </p:par>
                            </p:childTnLst>
                          </p:cTn>
                        </p:par>
                        <p:par>
                          <p:cTn id="148" fill="hold">
                            <p:stCondLst>
                              <p:cond delay="14039"/>
                            </p:stCondLst>
                            <p:childTnLst>
                              <p:par>
                                <p:cTn id="149" presetID="22" presetClass="entr" presetSubtype="8"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wipe(left)">
                                      <p:cBhvr>
                                        <p:cTn id="1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1" grpId="0"/>
      <p:bldP spid="22" grpId="0"/>
      <p:bldP spid="23" grpId="0"/>
      <p:bldP spid="24" grpId="0"/>
      <p:bldP spid="25" grpId="0"/>
      <p:bldP spid="26" grpId="0"/>
      <p:bldP spid="27" grpId="0" animBg="1"/>
      <p:bldP spid="28" grpId="0" animBg="1"/>
      <p:bldP spid="29" grpId="0" animBg="1"/>
      <p:bldP spid="30" grpId="0" animBg="1"/>
      <p:bldP spid="31" grpId="0" animBg="1"/>
      <p:bldP spid="32" grpId="0"/>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1491" y="5583613"/>
            <a:ext cx="5588000" cy="6111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6" name="矩形 5"/>
          <p:cNvSpPr/>
          <p:nvPr/>
        </p:nvSpPr>
        <p:spPr>
          <a:xfrm>
            <a:off x="1517453" y="4723188"/>
            <a:ext cx="4175125" cy="6127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bg2"/>
              </a:solidFill>
            </a:endParaRPr>
          </a:p>
        </p:txBody>
      </p:sp>
      <p:sp>
        <p:nvSpPr>
          <p:cNvPr id="7" name="矩形 6"/>
          <p:cNvSpPr/>
          <p:nvPr/>
        </p:nvSpPr>
        <p:spPr>
          <a:xfrm>
            <a:off x="2165153" y="3873875"/>
            <a:ext cx="2879725" cy="6127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bg2"/>
              </a:solidFill>
            </a:endParaRPr>
          </a:p>
        </p:txBody>
      </p:sp>
      <p:sp>
        <p:nvSpPr>
          <p:cNvPr id="8" name="任意多边形 5"/>
          <p:cNvSpPr/>
          <p:nvPr/>
        </p:nvSpPr>
        <p:spPr>
          <a:xfrm>
            <a:off x="811016" y="5329613"/>
            <a:ext cx="5588000" cy="257175"/>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9" name="任意多边形 6"/>
          <p:cNvSpPr/>
          <p:nvPr/>
        </p:nvSpPr>
        <p:spPr>
          <a:xfrm>
            <a:off x="1501578" y="4469188"/>
            <a:ext cx="4211638"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bg2"/>
              </a:solidFill>
            </a:endParaRPr>
          </a:p>
        </p:txBody>
      </p:sp>
      <p:sp>
        <p:nvSpPr>
          <p:cNvPr id="10" name="右箭头 8"/>
          <p:cNvSpPr/>
          <p:nvPr/>
        </p:nvSpPr>
        <p:spPr>
          <a:xfrm rot="16200000">
            <a:off x="2396928" y="1032250"/>
            <a:ext cx="2398713" cy="2808288"/>
          </a:xfrm>
          <a:prstGeom prst="rightArrow">
            <a:avLst>
              <a:gd name="adj1" fmla="val 71174"/>
              <a:gd name="adj2" fmla="val 663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11" name="任意多边形 9"/>
          <p:cNvSpPr/>
          <p:nvPr/>
        </p:nvSpPr>
        <p:spPr>
          <a:xfrm>
            <a:off x="2165153" y="3619875"/>
            <a:ext cx="2843213"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bg2"/>
              </a:solidFill>
            </a:endParaRPr>
          </a:p>
        </p:txBody>
      </p:sp>
      <p:sp>
        <p:nvSpPr>
          <p:cNvPr id="12" name="文本框 20"/>
          <p:cNvSpPr txBox="1"/>
          <p:nvPr/>
        </p:nvSpPr>
        <p:spPr>
          <a:xfrm flipH="1">
            <a:off x="2841434" y="2632450"/>
            <a:ext cx="1580772" cy="707886"/>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企业品牌影响力提升</a:t>
            </a:r>
          </a:p>
        </p:txBody>
      </p:sp>
      <p:sp>
        <p:nvSpPr>
          <p:cNvPr id="13" name="文本框 20"/>
          <p:cNvSpPr txBox="1"/>
          <p:nvPr/>
        </p:nvSpPr>
        <p:spPr>
          <a:xfrm flipH="1">
            <a:off x="2653012" y="3960742"/>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产品曝光度增加</a:t>
            </a:r>
          </a:p>
        </p:txBody>
      </p:sp>
      <p:sp>
        <p:nvSpPr>
          <p:cNvPr id="14" name="文本框 20"/>
          <p:cNvSpPr txBox="1"/>
          <p:nvPr/>
        </p:nvSpPr>
        <p:spPr>
          <a:xfrm flipH="1">
            <a:off x="2641403" y="4805292"/>
            <a:ext cx="1995488"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活动间接收益</a:t>
            </a:r>
          </a:p>
        </p:txBody>
      </p:sp>
      <p:sp>
        <p:nvSpPr>
          <p:cNvPr id="15" name="文本框 20"/>
          <p:cNvSpPr txBox="1"/>
          <p:nvPr/>
        </p:nvSpPr>
        <p:spPr>
          <a:xfrm flipH="1">
            <a:off x="2627116" y="5660954"/>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活动直接收益</a:t>
            </a:r>
          </a:p>
        </p:txBody>
      </p:sp>
      <p:cxnSp>
        <p:nvCxnSpPr>
          <p:cNvPr id="16" name="直接连接符 15"/>
          <p:cNvCxnSpPr/>
          <p:nvPr/>
        </p:nvCxnSpPr>
        <p:spPr bwMode="auto">
          <a:xfrm>
            <a:off x="6404336" y="5889207"/>
            <a:ext cx="136815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5713216" y="4974807"/>
            <a:ext cx="205927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5144468" y="4132596"/>
            <a:ext cx="262802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4784428" y="2773028"/>
            <a:ext cx="298806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文本框 20"/>
          <p:cNvSpPr txBox="1"/>
          <p:nvPr/>
        </p:nvSpPr>
        <p:spPr>
          <a:xfrm>
            <a:off x="7839175" y="5660954"/>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本资活动预计带来的广告收益、门票收入</a:t>
            </a:r>
            <a:r>
              <a:rPr lang="en-US" altLang="zh-CN" sz="1600" dirty="0">
                <a:solidFill>
                  <a:schemeClr val="bg2">
                    <a:lumMod val="25000"/>
                  </a:schemeClr>
                </a:solidFill>
                <a:latin typeface="微软雅黑" panose="020B0503020204020204" pitchFamily="34" charset="-122"/>
                <a:ea typeface="微软雅黑" panose="020B0503020204020204" pitchFamily="34" charset="-122"/>
              </a:rPr>
              <a:t>20</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万元。</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839175" y="4710459"/>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借助了合作伙伴和政府的影响力，为公司形象带来正面影响。</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839175" y="3880280"/>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新产品的推出，产品曝光度的增加，将大力提升产品销量。</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839175" y="2484617"/>
            <a:ext cx="3497981" cy="830997"/>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通过举办这次活动，使得企业的品牌形象得到提升，为公司的发展带来巨大的机遇。</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dirty="0">
                <a:solidFill>
                  <a:schemeClr val="tx1"/>
                </a:solidFill>
              </a:rPr>
              <a:t>这里是备用图形</a:t>
            </a:r>
          </a:p>
        </p:txBody>
      </p:sp>
      <p:sp>
        <p:nvSpPr>
          <p:cNvPr id="26"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Line 8"/>
          <p:cNvSpPr>
            <a:spLocks noChangeShapeType="1"/>
          </p:cNvSpPr>
          <p:nvPr/>
        </p:nvSpPr>
        <p:spPr bwMode="auto">
          <a:xfrm>
            <a:off x="998621" y="670845"/>
            <a:ext cx="1050499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Tm="1116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 calcmode="lin" valueType="num">
                                      <p:cBhvr>
                                        <p:cTn id="9" dur="400" fill="hold"/>
                                        <p:tgtEl>
                                          <p:spTgt spid="26"/>
                                        </p:tgtEl>
                                        <p:attrNameLst>
                                          <p:attrName>style.rotation</p:attrName>
                                        </p:attrNameLst>
                                      </p:cBhvr>
                                      <p:tavLst>
                                        <p:tav tm="0">
                                          <p:val>
                                            <p:fltVal val="90"/>
                                          </p:val>
                                        </p:tav>
                                        <p:tav tm="100000">
                                          <p:val>
                                            <p:fltVal val="0"/>
                                          </p:val>
                                        </p:tav>
                                      </p:tavLst>
                                    </p:anim>
                                    <p:animEffect transition="in" filter="fade">
                                      <p:cBhvr>
                                        <p:cTn id="10" dur="4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p:cTn id="18"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5"/>
                                        </p:tgtEl>
                                        <p:attrNameLst>
                                          <p:attrName>ppt_y</p:attrName>
                                        </p:attrNameLst>
                                      </p:cBhvr>
                                      <p:tavLst>
                                        <p:tav tm="0">
                                          <p:val>
                                            <p:strVal val="#ppt_y"/>
                                          </p:val>
                                        </p:tav>
                                        <p:tav tm="100000">
                                          <p:val>
                                            <p:strVal val="#ppt_y"/>
                                          </p:val>
                                        </p:tav>
                                      </p:tavLst>
                                    </p:anim>
                                    <p:anim calcmode="lin" valueType="num">
                                      <p:cBhvr>
                                        <p:cTn id="20"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5"/>
                                        </p:tgtEl>
                                      </p:cBhvr>
                                    </p:animEffect>
                                  </p:childTnLst>
                                </p:cTn>
                              </p:par>
                            </p:childTnLst>
                          </p:cTn>
                        </p:par>
                        <p:par>
                          <p:cTn id="23" fill="hold">
                            <p:stCondLst>
                              <p:cond delay="1539"/>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300"/>
                                        <p:tgtEl>
                                          <p:spTgt spid="5"/>
                                        </p:tgtEl>
                                      </p:cBhvr>
                                    </p:animEffect>
                                  </p:childTnLst>
                                </p:cTn>
                              </p:par>
                            </p:childTnLst>
                          </p:cTn>
                        </p:par>
                        <p:par>
                          <p:cTn id="27" fill="hold">
                            <p:stCondLst>
                              <p:cond delay="2039"/>
                            </p:stCondLst>
                            <p:childTnLst>
                              <p:par>
                                <p:cTn id="28" presetID="2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300"/>
                                        <p:tgtEl>
                                          <p:spTgt spid="8"/>
                                        </p:tgtEl>
                                      </p:cBhvr>
                                    </p:animEffect>
                                  </p:childTnLst>
                                </p:cTn>
                              </p:par>
                            </p:childTnLst>
                          </p:cTn>
                        </p:par>
                        <p:par>
                          <p:cTn id="31" fill="hold">
                            <p:stCondLst>
                              <p:cond delay="2539"/>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400"/>
                                        <p:tgtEl>
                                          <p:spTgt spid="6"/>
                                        </p:tgtEl>
                                      </p:cBhvr>
                                    </p:animEffect>
                                  </p:childTnLst>
                                </p:cTn>
                              </p:par>
                            </p:childTnLst>
                          </p:cTn>
                        </p:par>
                        <p:par>
                          <p:cTn id="35" fill="hold">
                            <p:stCondLst>
                              <p:cond delay="3039"/>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300"/>
                                        <p:tgtEl>
                                          <p:spTgt spid="9"/>
                                        </p:tgtEl>
                                      </p:cBhvr>
                                    </p:animEffect>
                                  </p:childTnLst>
                                </p:cTn>
                              </p:par>
                            </p:childTnLst>
                          </p:cTn>
                        </p:par>
                        <p:par>
                          <p:cTn id="39" fill="hold">
                            <p:stCondLst>
                              <p:cond delay="3539"/>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400"/>
                                        <p:tgtEl>
                                          <p:spTgt spid="7"/>
                                        </p:tgtEl>
                                      </p:cBhvr>
                                    </p:animEffect>
                                  </p:childTnLst>
                                </p:cTn>
                              </p:par>
                            </p:childTnLst>
                          </p:cTn>
                        </p:par>
                        <p:par>
                          <p:cTn id="43" fill="hold">
                            <p:stCondLst>
                              <p:cond delay="4039"/>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300"/>
                                        <p:tgtEl>
                                          <p:spTgt spid="11"/>
                                        </p:tgtEl>
                                      </p:cBhvr>
                                    </p:animEffect>
                                  </p:childTnLst>
                                </p:cTn>
                              </p:par>
                            </p:childTnLst>
                          </p:cTn>
                        </p:par>
                        <p:par>
                          <p:cTn id="47" fill="hold">
                            <p:stCondLst>
                              <p:cond delay="4539"/>
                            </p:stCondLst>
                            <p:childTnLst>
                              <p:par>
                                <p:cTn id="48" presetID="2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par>
                          <p:cTn id="51" fill="hold">
                            <p:stCondLst>
                              <p:cond delay="5039"/>
                            </p:stCondLst>
                            <p:childTnLst>
                              <p:par>
                                <p:cTn id="52" presetID="3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childTnLst>
                          </p:cTn>
                        </p:par>
                        <p:par>
                          <p:cTn id="58" fill="hold">
                            <p:stCondLst>
                              <p:cond delay="5539"/>
                            </p:stCondLst>
                            <p:childTnLst>
                              <p:par>
                                <p:cTn id="59" presetID="22" presetClass="entr" presetSubtype="8"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6039"/>
                            </p:stCondLst>
                            <p:childTnLst>
                              <p:par>
                                <p:cTn id="63" presetID="2" presetClass="entr" presetSubtype="2"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1+#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par>
                          <p:cTn id="67" fill="hold">
                            <p:stCondLst>
                              <p:cond delay="6539"/>
                            </p:stCondLst>
                            <p:childTnLst>
                              <p:par>
                                <p:cTn id="68" presetID="3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 calcmode="lin" valueType="num">
                                      <p:cBhvr>
                                        <p:cTn id="72" dur="500" fill="hold"/>
                                        <p:tgtEl>
                                          <p:spTgt spid="14"/>
                                        </p:tgtEl>
                                        <p:attrNameLst>
                                          <p:attrName>style.rotation</p:attrName>
                                        </p:attrNameLst>
                                      </p:cBhvr>
                                      <p:tavLst>
                                        <p:tav tm="0">
                                          <p:val>
                                            <p:fltVal val="90"/>
                                          </p:val>
                                        </p:tav>
                                        <p:tav tm="100000">
                                          <p:val>
                                            <p:fltVal val="0"/>
                                          </p:val>
                                        </p:tav>
                                      </p:tavLst>
                                    </p:anim>
                                    <p:animEffect transition="in" filter="fade">
                                      <p:cBhvr>
                                        <p:cTn id="73" dur="500"/>
                                        <p:tgtEl>
                                          <p:spTgt spid="14"/>
                                        </p:tgtEl>
                                      </p:cBhvr>
                                    </p:animEffect>
                                  </p:childTnLst>
                                </p:cTn>
                              </p:par>
                            </p:childTnLst>
                          </p:cTn>
                        </p:par>
                        <p:par>
                          <p:cTn id="74" fill="hold">
                            <p:stCondLst>
                              <p:cond delay="7039"/>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7539"/>
                            </p:stCondLst>
                            <p:childTnLst>
                              <p:par>
                                <p:cTn id="79" presetID="2" presetClass="entr" presetSubtype="2"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1+#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par>
                          <p:cTn id="83" fill="hold">
                            <p:stCondLst>
                              <p:cond delay="8039"/>
                            </p:stCondLst>
                            <p:childTnLst>
                              <p:par>
                                <p:cTn id="84" presetID="3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90"/>
                                          </p:val>
                                        </p:tav>
                                        <p:tav tm="100000">
                                          <p:val>
                                            <p:fltVal val="0"/>
                                          </p:val>
                                        </p:tav>
                                      </p:tavLst>
                                    </p:anim>
                                    <p:animEffect transition="in" filter="fade">
                                      <p:cBhvr>
                                        <p:cTn id="89" dur="500"/>
                                        <p:tgtEl>
                                          <p:spTgt spid="13"/>
                                        </p:tgtEl>
                                      </p:cBhvr>
                                    </p:animEffect>
                                  </p:childTnLst>
                                </p:cTn>
                              </p:par>
                            </p:childTnLst>
                          </p:cTn>
                        </p:par>
                        <p:par>
                          <p:cTn id="90" fill="hold">
                            <p:stCondLst>
                              <p:cond delay="8539"/>
                            </p:stCondLst>
                            <p:childTnLst>
                              <p:par>
                                <p:cTn id="91" presetID="22"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left)">
                                      <p:cBhvr>
                                        <p:cTn id="93" dur="500"/>
                                        <p:tgtEl>
                                          <p:spTgt spid="18"/>
                                        </p:tgtEl>
                                      </p:cBhvr>
                                    </p:animEffect>
                                  </p:childTnLst>
                                </p:cTn>
                              </p:par>
                            </p:childTnLst>
                          </p:cTn>
                        </p:par>
                        <p:par>
                          <p:cTn id="94" fill="hold">
                            <p:stCondLst>
                              <p:cond delay="9039"/>
                            </p:stCondLst>
                            <p:childTnLst>
                              <p:par>
                                <p:cTn id="95" presetID="2" presetClass="entr" presetSubtype="2"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1+#ppt_w/2"/>
                                          </p:val>
                                        </p:tav>
                                        <p:tav tm="100000">
                                          <p:val>
                                            <p:strVal val="#ppt_x"/>
                                          </p:val>
                                        </p:tav>
                                      </p:tavLst>
                                    </p:anim>
                                    <p:anim calcmode="lin" valueType="num">
                                      <p:cBhvr additive="base">
                                        <p:cTn id="98" dur="500" fill="hold"/>
                                        <p:tgtEl>
                                          <p:spTgt spid="23"/>
                                        </p:tgtEl>
                                        <p:attrNameLst>
                                          <p:attrName>ppt_y</p:attrName>
                                        </p:attrNameLst>
                                      </p:cBhvr>
                                      <p:tavLst>
                                        <p:tav tm="0">
                                          <p:val>
                                            <p:strVal val="#ppt_y"/>
                                          </p:val>
                                        </p:tav>
                                        <p:tav tm="100000">
                                          <p:val>
                                            <p:strVal val="#ppt_y"/>
                                          </p:val>
                                        </p:tav>
                                      </p:tavLst>
                                    </p:anim>
                                  </p:childTnLst>
                                </p:cTn>
                              </p:par>
                            </p:childTnLst>
                          </p:cTn>
                        </p:par>
                        <p:par>
                          <p:cTn id="99" fill="hold">
                            <p:stCondLst>
                              <p:cond delay="9539"/>
                            </p:stCondLst>
                            <p:childTnLst>
                              <p:par>
                                <p:cTn id="100" presetID="31" presetClass="entr" presetSubtype="0"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fltVal val="0"/>
                                          </p:val>
                                        </p:tav>
                                        <p:tav tm="100000">
                                          <p:val>
                                            <p:strVal val="#ppt_h"/>
                                          </p:val>
                                        </p:tav>
                                      </p:tavLst>
                                    </p:anim>
                                    <p:anim calcmode="lin" valueType="num">
                                      <p:cBhvr>
                                        <p:cTn id="104" dur="500" fill="hold"/>
                                        <p:tgtEl>
                                          <p:spTgt spid="12"/>
                                        </p:tgtEl>
                                        <p:attrNameLst>
                                          <p:attrName>style.rotation</p:attrName>
                                        </p:attrNameLst>
                                      </p:cBhvr>
                                      <p:tavLst>
                                        <p:tav tm="0">
                                          <p:val>
                                            <p:fltVal val="90"/>
                                          </p:val>
                                        </p:tav>
                                        <p:tav tm="100000">
                                          <p:val>
                                            <p:fltVal val="0"/>
                                          </p:val>
                                        </p:tav>
                                      </p:tavLst>
                                    </p:anim>
                                    <p:animEffect transition="in" filter="fade">
                                      <p:cBhvr>
                                        <p:cTn id="105" dur="500"/>
                                        <p:tgtEl>
                                          <p:spTgt spid="12"/>
                                        </p:tgtEl>
                                      </p:cBhvr>
                                    </p:animEffect>
                                  </p:childTnLst>
                                </p:cTn>
                              </p:par>
                            </p:childTnLst>
                          </p:cTn>
                        </p:par>
                        <p:par>
                          <p:cTn id="106" fill="hold">
                            <p:stCondLst>
                              <p:cond delay="10039"/>
                            </p:stCondLst>
                            <p:childTnLst>
                              <p:par>
                                <p:cTn id="107" presetID="22" presetClass="entr" presetSubtype="8" fill="hold"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left)">
                                      <p:cBhvr>
                                        <p:cTn id="109" dur="500"/>
                                        <p:tgtEl>
                                          <p:spTgt spid="19"/>
                                        </p:tgtEl>
                                      </p:cBhvr>
                                    </p:animEffect>
                                  </p:childTnLst>
                                </p:cTn>
                              </p:par>
                            </p:childTnLst>
                          </p:cTn>
                        </p:par>
                        <p:par>
                          <p:cTn id="110" fill="hold">
                            <p:stCondLst>
                              <p:cond delay="10539"/>
                            </p:stCondLst>
                            <p:childTnLst>
                              <p:par>
                                <p:cTn id="111" presetID="2" presetClass="entr" presetSubtype="2"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additive="base">
                                        <p:cTn id="113" dur="500" fill="hold"/>
                                        <p:tgtEl>
                                          <p:spTgt spid="24"/>
                                        </p:tgtEl>
                                        <p:attrNameLst>
                                          <p:attrName>ppt_x</p:attrName>
                                        </p:attrNameLst>
                                      </p:cBhvr>
                                      <p:tavLst>
                                        <p:tav tm="0">
                                          <p:val>
                                            <p:strVal val="1+#ppt_w/2"/>
                                          </p:val>
                                        </p:tav>
                                        <p:tav tm="100000">
                                          <p:val>
                                            <p:strVal val="#ppt_x"/>
                                          </p:val>
                                        </p:tav>
                                      </p:tavLst>
                                    </p:anim>
                                    <p:anim calcmode="lin" valueType="num">
                                      <p:cBhvr additive="base">
                                        <p:cTn id="1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21" grpId="0"/>
      <p:bldP spid="22" grpId="0"/>
      <p:bldP spid="23" grpId="0"/>
      <p:bldP spid="24" grpId="0"/>
      <p:bldP spid="25" grpId="0"/>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24"/>
          <p:cNvSpPr txBox="1"/>
          <p:nvPr/>
        </p:nvSpPr>
        <p:spPr>
          <a:xfrm>
            <a:off x="3633681" y="1552832"/>
            <a:ext cx="1210588" cy="400110"/>
          </a:xfrm>
          <a:prstGeom prst="rect">
            <a:avLst/>
          </a:prstGeom>
          <a:noFill/>
        </p:spPr>
        <p:txBody>
          <a:bodyPr wrap="none" rtlCol="0">
            <a:spAutoFit/>
          </a:bodyPr>
          <a:lstStyle/>
          <a:p>
            <a:r>
              <a:rPr lang="zh-CN" altLang="en-US" sz="2000" b="1" dirty="0">
                <a:latin typeface="+mj-ea"/>
                <a:ea typeface="+mj-ea"/>
              </a:rPr>
              <a:t>客观务实</a:t>
            </a:r>
          </a:p>
        </p:txBody>
      </p:sp>
      <p:sp>
        <p:nvSpPr>
          <p:cNvPr id="33" name="TextBox 26"/>
          <p:cNvSpPr txBox="1"/>
          <p:nvPr/>
        </p:nvSpPr>
        <p:spPr>
          <a:xfrm>
            <a:off x="3658689" y="1920373"/>
            <a:ext cx="2650454" cy="1323439"/>
          </a:xfrm>
          <a:prstGeom prst="rect">
            <a:avLst/>
          </a:prstGeom>
          <a:noFill/>
        </p:spPr>
        <p:txBody>
          <a:bodyPr wrap="square" rtlCol="0">
            <a:spAutoFit/>
          </a:bodyPr>
          <a:lstStyle/>
          <a:p>
            <a:pPr algn="just"/>
            <a:r>
              <a:rPr lang="zh-CN" altLang="en-US" sz="1600" dirty="0">
                <a:solidFill>
                  <a:schemeClr val="bg1"/>
                </a:solidFill>
                <a:latin typeface="+mj-ea"/>
                <a:ea typeface="+mj-ea"/>
              </a:rPr>
              <a:t>唯物主义者和实干家们最注重的就是客观务实，这是一种一切从实际出发的工作理念，也是干实事的基本要求。</a:t>
            </a:r>
          </a:p>
        </p:txBody>
      </p:sp>
      <p:sp>
        <p:nvSpPr>
          <p:cNvPr id="34" name="TextBox 27"/>
          <p:cNvSpPr txBox="1"/>
          <p:nvPr/>
        </p:nvSpPr>
        <p:spPr>
          <a:xfrm>
            <a:off x="8552084" y="1039056"/>
            <a:ext cx="2042693" cy="400110"/>
          </a:xfrm>
          <a:prstGeom prst="rect">
            <a:avLst/>
          </a:prstGeom>
          <a:noFill/>
        </p:spPr>
        <p:txBody>
          <a:bodyPr wrap="square" rtlCol="0">
            <a:spAutoFit/>
          </a:bodyPr>
          <a:lstStyle/>
          <a:p>
            <a:r>
              <a:rPr lang="zh-CN" altLang="en-US" sz="2000" b="1" dirty="0">
                <a:latin typeface="+mj-ea"/>
                <a:ea typeface="+mj-ea"/>
              </a:rPr>
              <a:t>科学管理</a:t>
            </a:r>
          </a:p>
        </p:txBody>
      </p:sp>
      <p:sp>
        <p:nvSpPr>
          <p:cNvPr id="35" name="TextBox 28"/>
          <p:cNvSpPr txBox="1"/>
          <p:nvPr/>
        </p:nvSpPr>
        <p:spPr>
          <a:xfrm>
            <a:off x="8526909" y="1369020"/>
            <a:ext cx="3089970" cy="1077218"/>
          </a:xfrm>
          <a:prstGeom prst="rect">
            <a:avLst/>
          </a:prstGeom>
          <a:noFill/>
        </p:spPr>
        <p:txBody>
          <a:bodyPr wrap="square" rtlCol="0">
            <a:spAutoFit/>
          </a:bodyPr>
          <a:lstStyle/>
          <a:p>
            <a:pPr algn="just"/>
            <a:r>
              <a:rPr lang="zh-CN" altLang="en-US" sz="1600" dirty="0">
                <a:solidFill>
                  <a:schemeClr val="bg1"/>
                </a:solidFill>
                <a:latin typeface="+mj-ea"/>
                <a:ea typeface="+mj-ea"/>
              </a:rPr>
              <a:t>运用最新的科技手段和管理理念，结合部门现实状况，将部门的管理、成绩提升到一个新的层次。</a:t>
            </a:r>
          </a:p>
        </p:txBody>
      </p:sp>
      <p:sp>
        <p:nvSpPr>
          <p:cNvPr id="36" name="TextBox 29"/>
          <p:cNvSpPr txBox="1"/>
          <p:nvPr/>
        </p:nvSpPr>
        <p:spPr>
          <a:xfrm>
            <a:off x="7087174" y="5191694"/>
            <a:ext cx="1911656" cy="400110"/>
          </a:xfrm>
          <a:prstGeom prst="rect">
            <a:avLst/>
          </a:prstGeom>
          <a:noFill/>
        </p:spPr>
        <p:txBody>
          <a:bodyPr wrap="square" rtlCol="0">
            <a:spAutoFit/>
          </a:bodyPr>
          <a:lstStyle/>
          <a:p>
            <a:r>
              <a:rPr lang="zh-CN" altLang="en-US" sz="2000" b="1" dirty="0">
                <a:latin typeface="+mj-ea"/>
                <a:ea typeface="+mj-ea"/>
              </a:rPr>
              <a:t>服务大局</a:t>
            </a:r>
          </a:p>
        </p:txBody>
      </p:sp>
      <p:sp>
        <p:nvSpPr>
          <p:cNvPr id="39" name="TextBox 30"/>
          <p:cNvSpPr txBox="1"/>
          <p:nvPr/>
        </p:nvSpPr>
        <p:spPr>
          <a:xfrm>
            <a:off x="7061998" y="5521658"/>
            <a:ext cx="2863401" cy="1077218"/>
          </a:xfrm>
          <a:prstGeom prst="rect">
            <a:avLst/>
          </a:prstGeom>
          <a:noFill/>
        </p:spPr>
        <p:txBody>
          <a:bodyPr wrap="square" rtlCol="0">
            <a:spAutoFit/>
          </a:bodyPr>
          <a:lstStyle/>
          <a:p>
            <a:pPr algn="just"/>
            <a:r>
              <a:rPr lang="zh-CN" altLang="en-US" sz="1600" dirty="0">
                <a:solidFill>
                  <a:schemeClr val="bg1"/>
                </a:solidFill>
                <a:latin typeface="+mj-ea"/>
                <a:ea typeface="+mj-ea"/>
              </a:rPr>
              <a:t>坚决服务服从本局制定的工作规划，找准部门的位置，摆正自身的位置，做好该做的事，管好该管的人。</a:t>
            </a:r>
          </a:p>
        </p:txBody>
      </p:sp>
      <p:sp>
        <p:nvSpPr>
          <p:cNvPr id="40" name="TextBox 31"/>
          <p:cNvSpPr txBox="1"/>
          <p:nvPr/>
        </p:nvSpPr>
        <p:spPr>
          <a:xfrm>
            <a:off x="3671130" y="3627875"/>
            <a:ext cx="1210588" cy="400110"/>
          </a:xfrm>
          <a:prstGeom prst="rect">
            <a:avLst/>
          </a:prstGeom>
          <a:noFill/>
        </p:spPr>
        <p:txBody>
          <a:bodyPr wrap="none" rtlCol="0">
            <a:spAutoFit/>
          </a:bodyPr>
          <a:lstStyle/>
          <a:p>
            <a:r>
              <a:rPr lang="zh-CN" altLang="en-US" sz="2000" b="1" dirty="0">
                <a:latin typeface="+mj-ea"/>
                <a:ea typeface="+mj-ea"/>
              </a:rPr>
              <a:t>积极进取</a:t>
            </a:r>
          </a:p>
        </p:txBody>
      </p:sp>
      <p:sp>
        <p:nvSpPr>
          <p:cNvPr id="41" name="TextBox 32"/>
          <p:cNvSpPr txBox="1"/>
          <p:nvPr/>
        </p:nvSpPr>
        <p:spPr>
          <a:xfrm>
            <a:off x="3672888" y="3973595"/>
            <a:ext cx="2663304" cy="1077218"/>
          </a:xfrm>
          <a:prstGeom prst="rect">
            <a:avLst/>
          </a:prstGeom>
          <a:noFill/>
        </p:spPr>
        <p:txBody>
          <a:bodyPr wrap="square" rtlCol="0">
            <a:spAutoFit/>
          </a:bodyPr>
          <a:lstStyle/>
          <a:p>
            <a:pPr algn="just"/>
            <a:r>
              <a:rPr lang="zh-CN" altLang="en-US" sz="1600" dirty="0">
                <a:solidFill>
                  <a:schemeClr val="bg1"/>
                </a:solidFill>
                <a:latin typeface="+mj-ea"/>
                <a:ea typeface="+mj-ea"/>
              </a:rPr>
              <a:t>在其位谋其政，在新岗位上努力部门工作成绩提升到一个新的层次，将自身的能力提升到一个新的层次。</a:t>
            </a:r>
          </a:p>
        </p:txBody>
      </p:sp>
      <p:sp>
        <p:nvSpPr>
          <p:cNvPr id="42" name="Line 5"/>
          <p:cNvSpPr>
            <a:spLocks noChangeShapeType="1"/>
          </p:cNvSpPr>
          <p:nvPr/>
        </p:nvSpPr>
        <p:spPr bwMode="auto">
          <a:xfrm>
            <a:off x="8221218" y="1483711"/>
            <a:ext cx="0" cy="2189163"/>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43" name="Line 6"/>
          <p:cNvSpPr>
            <a:spLocks noChangeShapeType="1"/>
          </p:cNvSpPr>
          <p:nvPr/>
        </p:nvSpPr>
        <p:spPr bwMode="auto">
          <a:xfrm>
            <a:off x="6821043" y="1480536"/>
            <a:ext cx="1400175" cy="3175"/>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44" name="Line 7"/>
          <p:cNvSpPr>
            <a:spLocks noChangeShapeType="1"/>
          </p:cNvSpPr>
          <p:nvPr/>
        </p:nvSpPr>
        <p:spPr bwMode="auto">
          <a:xfrm flipV="1">
            <a:off x="6821043" y="1502761"/>
            <a:ext cx="0" cy="4632325"/>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45" name="Line 8"/>
          <p:cNvSpPr>
            <a:spLocks noChangeShapeType="1"/>
          </p:cNvSpPr>
          <p:nvPr/>
        </p:nvSpPr>
        <p:spPr bwMode="auto">
          <a:xfrm>
            <a:off x="3425381" y="6135086"/>
            <a:ext cx="3395663"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46" name="Line 9"/>
          <p:cNvSpPr>
            <a:spLocks noChangeShapeType="1"/>
          </p:cNvSpPr>
          <p:nvPr/>
        </p:nvSpPr>
        <p:spPr bwMode="auto">
          <a:xfrm>
            <a:off x="3425381" y="2080611"/>
            <a:ext cx="0" cy="4054475"/>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sp>
        <p:nvSpPr>
          <p:cNvPr id="47" name="Line 10"/>
          <p:cNvSpPr>
            <a:spLocks noChangeShapeType="1"/>
          </p:cNvSpPr>
          <p:nvPr/>
        </p:nvSpPr>
        <p:spPr bwMode="auto">
          <a:xfrm>
            <a:off x="2095056" y="2080611"/>
            <a:ext cx="1330325" cy="0"/>
          </a:xfrm>
          <a:prstGeom prst="line">
            <a:avLst/>
          </a:prstGeom>
          <a:noFill/>
          <a:ln w="12700" cap="flat">
            <a:solidFill>
              <a:schemeClr val="tx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2"/>
              </a:solidFill>
            </a:endParaRPr>
          </a:p>
        </p:txBody>
      </p:sp>
      <p:grpSp>
        <p:nvGrpSpPr>
          <p:cNvPr id="48" name="组合 47"/>
          <p:cNvGrpSpPr/>
          <p:nvPr/>
        </p:nvGrpSpPr>
        <p:grpSpPr>
          <a:xfrm>
            <a:off x="788543" y="1451961"/>
            <a:ext cx="1303338" cy="1306513"/>
            <a:chOff x="788543" y="1451961"/>
            <a:chExt cx="1303338" cy="1306513"/>
          </a:xfrm>
          <a:solidFill>
            <a:schemeClr val="tx1"/>
          </a:solidFill>
        </p:grpSpPr>
        <p:sp>
          <p:nvSpPr>
            <p:cNvPr id="49" name="Oval 11"/>
            <p:cNvSpPr>
              <a:spLocks noChangeArrowheads="1"/>
            </p:cNvSpPr>
            <p:nvPr/>
          </p:nvSpPr>
          <p:spPr bwMode="auto">
            <a:xfrm>
              <a:off x="788543" y="1451961"/>
              <a:ext cx="1303338" cy="1306513"/>
            </a:xfrm>
            <a:prstGeom prst="ellipse">
              <a:avLst/>
            </a:pr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50" name="Freeform 12"/>
            <p:cNvSpPr>
              <a:spLocks noEditPoints="1"/>
            </p:cNvSpPr>
            <p:nvPr/>
          </p:nvSpPr>
          <p:spPr bwMode="auto">
            <a:xfrm>
              <a:off x="1087990" y="1690775"/>
              <a:ext cx="717146" cy="786022"/>
            </a:xfrm>
            <a:custGeom>
              <a:avLst/>
              <a:gdLst>
                <a:gd name="T0" fmla="*/ 567 w 1094"/>
                <a:gd name="T1" fmla="*/ 278 h 1197"/>
                <a:gd name="T2" fmla="*/ 646 w 1094"/>
                <a:gd name="T3" fmla="*/ 433 h 1197"/>
                <a:gd name="T4" fmla="*/ 623 w 1094"/>
                <a:gd name="T5" fmla="*/ 456 h 1197"/>
                <a:gd name="T6" fmla="*/ 600 w 1094"/>
                <a:gd name="T7" fmla="*/ 433 h 1197"/>
                <a:gd name="T8" fmla="*/ 542 w 1094"/>
                <a:gd name="T9" fmla="*/ 315 h 1197"/>
                <a:gd name="T10" fmla="*/ 536 w 1094"/>
                <a:gd name="T11" fmla="*/ 284 h 1197"/>
                <a:gd name="T12" fmla="*/ 567 w 1094"/>
                <a:gd name="T13" fmla="*/ 278 h 1197"/>
                <a:gd name="T14" fmla="*/ 31 w 1094"/>
                <a:gd name="T15" fmla="*/ 379 h 1197"/>
                <a:gd name="T16" fmla="*/ 493 w 1094"/>
                <a:gd name="T17" fmla="*/ 19 h 1197"/>
                <a:gd name="T18" fmla="*/ 886 w 1094"/>
                <a:gd name="T19" fmla="*/ 150 h 1197"/>
                <a:gd name="T20" fmla="*/ 1007 w 1094"/>
                <a:gd name="T21" fmla="*/ 483 h 1197"/>
                <a:gd name="T22" fmla="*/ 979 w 1094"/>
                <a:gd name="T23" fmla="*/ 549 h 1197"/>
                <a:gd name="T24" fmla="*/ 1049 w 1094"/>
                <a:gd name="T25" fmla="*/ 670 h 1197"/>
                <a:gd name="T26" fmla="*/ 1091 w 1094"/>
                <a:gd name="T27" fmla="*/ 737 h 1197"/>
                <a:gd name="T28" fmla="*/ 989 w 1094"/>
                <a:gd name="T29" fmla="*/ 798 h 1197"/>
                <a:gd name="T30" fmla="*/ 1013 w 1094"/>
                <a:gd name="T31" fmla="*/ 855 h 1197"/>
                <a:gd name="T32" fmla="*/ 981 w 1094"/>
                <a:gd name="T33" fmla="*/ 888 h 1197"/>
                <a:gd name="T34" fmla="*/ 989 w 1094"/>
                <a:gd name="T35" fmla="*/ 932 h 1197"/>
                <a:gd name="T36" fmla="*/ 976 w 1094"/>
                <a:gd name="T37" fmla="*/ 984 h 1197"/>
                <a:gd name="T38" fmla="*/ 1006 w 1094"/>
                <a:gd name="T39" fmla="*/ 1053 h 1197"/>
                <a:gd name="T40" fmla="*/ 800 w 1094"/>
                <a:gd name="T41" fmla="*/ 1098 h 1197"/>
                <a:gd name="T42" fmla="*/ 659 w 1094"/>
                <a:gd name="T43" fmla="*/ 1197 h 1197"/>
                <a:gd name="T44" fmla="*/ 140 w 1094"/>
                <a:gd name="T45" fmla="*/ 1197 h 1197"/>
                <a:gd name="T46" fmla="*/ 164 w 1094"/>
                <a:gd name="T47" fmla="*/ 1045 h 1197"/>
                <a:gd name="T48" fmla="*/ 55 w 1094"/>
                <a:gd name="T49" fmla="*/ 698 h 1197"/>
                <a:gd name="T50" fmla="*/ 31 w 1094"/>
                <a:gd name="T51" fmla="*/ 379 h 1197"/>
                <a:gd name="T52" fmla="*/ 506 w 1094"/>
                <a:gd name="T53" fmla="*/ 918 h 1197"/>
                <a:gd name="T54" fmla="*/ 506 w 1094"/>
                <a:gd name="T55" fmla="*/ 918 h 1197"/>
                <a:gd name="T56" fmla="*/ 620 w 1094"/>
                <a:gd name="T57" fmla="*/ 848 h 1197"/>
                <a:gd name="T58" fmla="*/ 393 w 1094"/>
                <a:gd name="T59" fmla="*/ 848 h 1197"/>
                <a:gd name="T60" fmla="*/ 506 w 1094"/>
                <a:gd name="T61" fmla="*/ 918 h 1197"/>
                <a:gd name="T62" fmla="*/ 416 w 1094"/>
                <a:gd name="T63" fmla="*/ 801 h 1197"/>
                <a:gd name="T64" fmla="*/ 416 w 1094"/>
                <a:gd name="T65" fmla="*/ 801 h 1197"/>
                <a:gd name="T66" fmla="*/ 597 w 1094"/>
                <a:gd name="T67" fmla="*/ 801 h 1197"/>
                <a:gd name="T68" fmla="*/ 620 w 1094"/>
                <a:gd name="T69" fmla="*/ 777 h 1197"/>
                <a:gd name="T70" fmla="*/ 597 w 1094"/>
                <a:gd name="T71" fmla="*/ 754 h 1197"/>
                <a:gd name="T72" fmla="*/ 416 w 1094"/>
                <a:gd name="T73" fmla="*/ 754 h 1197"/>
                <a:gd name="T74" fmla="*/ 393 w 1094"/>
                <a:gd name="T75" fmla="*/ 777 h 1197"/>
                <a:gd name="T76" fmla="*/ 416 w 1094"/>
                <a:gd name="T77" fmla="*/ 801 h 1197"/>
                <a:gd name="T78" fmla="*/ 416 w 1094"/>
                <a:gd name="T79" fmla="*/ 701 h 1197"/>
                <a:gd name="T80" fmla="*/ 416 w 1094"/>
                <a:gd name="T81" fmla="*/ 701 h 1197"/>
                <a:gd name="T82" fmla="*/ 597 w 1094"/>
                <a:gd name="T83" fmla="*/ 701 h 1197"/>
                <a:gd name="T84" fmla="*/ 734 w 1094"/>
                <a:gd name="T85" fmla="*/ 425 h 1197"/>
                <a:gd name="T86" fmla="*/ 506 w 1094"/>
                <a:gd name="T87" fmla="*/ 191 h 1197"/>
                <a:gd name="T88" fmla="*/ 280 w 1094"/>
                <a:gd name="T89" fmla="*/ 425 h 1197"/>
                <a:gd name="T90" fmla="*/ 416 w 1094"/>
                <a:gd name="T91" fmla="*/ 70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4" h="1197">
                  <a:moveTo>
                    <a:pt x="567" y="278"/>
                  </a:moveTo>
                  <a:cubicBezTo>
                    <a:pt x="570" y="280"/>
                    <a:pt x="646" y="331"/>
                    <a:pt x="646" y="433"/>
                  </a:cubicBezTo>
                  <a:cubicBezTo>
                    <a:pt x="646" y="445"/>
                    <a:pt x="635" y="456"/>
                    <a:pt x="623" y="456"/>
                  </a:cubicBezTo>
                  <a:cubicBezTo>
                    <a:pt x="610" y="456"/>
                    <a:pt x="600" y="445"/>
                    <a:pt x="600" y="433"/>
                  </a:cubicBezTo>
                  <a:cubicBezTo>
                    <a:pt x="600" y="356"/>
                    <a:pt x="545" y="317"/>
                    <a:pt x="542" y="315"/>
                  </a:cubicBezTo>
                  <a:cubicBezTo>
                    <a:pt x="532" y="308"/>
                    <a:pt x="529" y="294"/>
                    <a:pt x="536" y="284"/>
                  </a:cubicBezTo>
                  <a:cubicBezTo>
                    <a:pt x="543" y="274"/>
                    <a:pt x="557" y="271"/>
                    <a:pt x="567" y="278"/>
                  </a:cubicBezTo>
                  <a:close/>
                  <a:moveTo>
                    <a:pt x="31" y="379"/>
                  </a:moveTo>
                  <a:cubicBezTo>
                    <a:pt x="112" y="0"/>
                    <a:pt x="493" y="19"/>
                    <a:pt x="493" y="19"/>
                  </a:cubicBezTo>
                  <a:cubicBezTo>
                    <a:pt x="757" y="8"/>
                    <a:pt x="886" y="150"/>
                    <a:pt x="886" y="150"/>
                  </a:cubicBezTo>
                  <a:cubicBezTo>
                    <a:pt x="957" y="206"/>
                    <a:pt x="1053" y="445"/>
                    <a:pt x="1007" y="483"/>
                  </a:cubicBezTo>
                  <a:cubicBezTo>
                    <a:pt x="961" y="521"/>
                    <a:pt x="979" y="549"/>
                    <a:pt x="979" y="549"/>
                  </a:cubicBezTo>
                  <a:cubicBezTo>
                    <a:pt x="979" y="549"/>
                    <a:pt x="1003" y="621"/>
                    <a:pt x="1049" y="670"/>
                  </a:cubicBezTo>
                  <a:cubicBezTo>
                    <a:pt x="1094" y="718"/>
                    <a:pt x="1091" y="737"/>
                    <a:pt x="1091" y="737"/>
                  </a:cubicBezTo>
                  <a:cubicBezTo>
                    <a:pt x="1088" y="808"/>
                    <a:pt x="992" y="785"/>
                    <a:pt x="989" y="798"/>
                  </a:cubicBezTo>
                  <a:cubicBezTo>
                    <a:pt x="986" y="810"/>
                    <a:pt x="1011" y="840"/>
                    <a:pt x="1013" y="855"/>
                  </a:cubicBezTo>
                  <a:cubicBezTo>
                    <a:pt x="1016" y="870"/>
                    <a:pt x="981" y="888"/>
                    <a:pt x="981" y="888"/>
                  </a:cubicBezTo>
                  <a:lnTo>
                    <a:pt x="989" y="932"/>
                  </a:lnTo>
                  <a:cubicBezTo>
                    <a:pt x="989" y="932"/>
                    <a:pt x="940" y="961"/>
                    <a:pt x="976" y="984"/>
                  </a:cubicBezTo>
                  <a:cubicBezTo>
                    <a:pt x="1013" y="1006"/>
                    <a:pt x="1006" y="1053"/>
                    <a:pt x="1006" y="1053"/>
                  </a:cubicBezTo>
                  <a:cubicBezTo>
                    <a:pt x="998" y="1137"/>
                    <a:pt x="800" y="1098"/>
                    <a:pt x="800" y="1098"/>
                  </a:cubicBezTo>
                  <a:cubicBezTo>
                    <a:pt x="690" y="1095"/>
                    <a:pt x="659" y="1197"/>
                    <a:pt x="659" y="1197"/>
                  </a:cubicBezTo>
                  <a:lnTo>
                    <a:pt x="140" y="1197"/>
                  </a:lnTo>
                  <a:cubicBezTo>
                    <a:pt x="148" y="1131"/>
                    <a:pt x="158" y="1100"/>
                    <a:pt x="164" y="1045"/>
                  </a:cubicBezTo>
                  <a:cubicBezTo>
                    <a:pt x="186" y="863"/>
                    <a:pt x="112" y="804"/>
                    <a:pt x="55" y="698"/>
                  </a:cubicBezTo>
                  <a:cubicBezTo>
                    <a:pt x="0" y="596"/>
                    <a:pt x="31" y="379"/>
                    <a:pt x="31" y="379"/>
                  </a:cubicBezTo>
                  <a:close/>
                  <a:moveTo>
                    <a:pt x="506" y="918"/>
                  </a:moveTo>
                  <a:lnTo>
                    <a:pt x="506" y="918"/>
                  </a:lnTo>
                  <a:cubicBezTo>
                    <a:pt x="569" y="918"/>
                    <a:pt x="620" y="886"/>
                    <a:pt x="620" y="848"/>
                  </a:cubicBezTo>
                  <a:lnTo>
                    <a:pt x="393" y="848"/>
                  </a:lnTo>
                  <a:cubicBezTo>
                    <a:pt x="393" y="886"/>
                    <a:pt x="444" y="918"/>
                    <a:pt x="506" y="918"/>
                  </a:cubicBezTo>
                  <a:close/>
                  <a:moveTo>
                    <a:pt x="416" y="801"/>
                  </a:moveTo>
                  <a:lnTo>
                    <a:pt x="416" y="801"/>
                  </a:lnTo>
                  <a:lnTo>
                    <a:pt x="597" y="801"/>
                  </a:lnTo>
                  <a:cubicBezTo>
                    <a:pt x="610" y="801"/>
                    <a:pt x="620" y="790"/>
                    <a:pt x="620" y="777"/>
                  </a:cubicBezTo>
                  <a:cubicBezTo>
                    <a:pt x="620" y="764"/>
                    <a:pt x="610" y="754"/>
                    <a:pt x="597" y="754"/>
                  </a:cubicBezTo>
                  <a:lnTo>
                    <a:pt x="416" y="754"/>
                  </a:lnTo>
                  <a:cubicBezTo>
                    <a:pt x="403" y="754"/>
                    <a:pt x="393" y="764"/>
                    <a:pt x="393" y="777"/>
                  </a:cubicBezTo>
                  <a:cubicBezTo>
                    <a:pt x="393" y="790"/>
                    <a:pt x="403" y="801"/>
                    <a:pt x="416" y="801"/>
                  </a:cubicBezTo>
                  <a:close/>
                  <a:moveTo>
                    <a:pt x="416" y="701"/>
                  </a:moveTo>
                  <a:lnTo>
                    <a:pt x="416" y="701"/>
                  </a:lnTo>
                  <a:lnTo>
                    <a:pt x="597" y="701"/>
                  </a:lnTo>
                  <a:cubicBezTo>
                    <a:pt x="618" y="636"/>
                    <a:pt x="734" y="519"/>
                    <a:pt x="734" y="425"/>
                  </a:cubicBezTo>
                  <a:cubicBezTo>
                    <a:pt x="734" y="296"/>
                    <a:pt x="632" y="191"/>
                    <a:pt x="506" y="191"/>
                  </a:cubicBezTo>
                  <a:cubicBezTo>
                    <a:pt x="381" y="191"/>
                    <a:pt x="280" y="296"/>
                    <a:pt x="280" y="425"/>
                  </a:cubicBezTo>
                  <a:cubicBezTo>
                    <a:pt x="280" y="519"/>
                    <a:pt x="395" y="636"/>
                    <a:pt x="416" y="701"/>
                  </a:cubicBezTo>
                  <a:close/>
                </a:path>
              </a:pathLst>
            </a:custGeom>
            <a:solidFill>
              <a:schemeClr val="bg2"/>
            </a:solidFill>
            <a:ln w="38100"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3176143" y="1856773"/>
            <a:ext cx="474663" cy="476250"/>
            <a:chOff x="3176143" y="1856773"/>
            <a:chExt cx="474663" cy="476250"/>
          </a:xfrm>
        </p:grpSpPr>
        <p:sp>
          <p:nvSpPr>
            <p:cNvPr id="52" name="Oval 13"/>
            <p:cNvSpPr>
              <a:spLocks noChangeArrowheads="1"/>
            </p:cNvSpPr>
            <p:nvPr/>
          </p:nvSpPr>
          <p:spPr bwMode="auto">
            <a:xfrm>
              <a:off x="3176143" y="1856773"/>
              <a:ext cx="474663" cy="476250"/>
            </a:xfrm>
            <a:prstGeom prst="ellipse">
              <a:avLst/>
            </a:pr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bg2"/>
                </a:solidFill>
              </a:endParaRPr>
            </a:p>
          </p:txBody>
        </p:sp>
        <p:sp>
          <p:nvSpPr>
            <p:cNvPr id="53" name="文本框 52"/>
            <p:cNvSpPr txBox="1"/>
            <p:nvPr/>
          </p:nvSpPr>
          <p:spPr>
            <a:xfrm>
              <a:off x="3214542" y="1880556"/>
              <a:ext cx="386644" cy="400110"/>
            </a:xfrm>
            <a:prstGeom prst="rect">
              <a:avLst/>
            </a:prstGeom>
            <a:noFill/>
          </p:spPr>
          <p:txBody>
            <a:bodyPr wrap="none" rtlCol="0">
              <a:spAutoFit/>
            </a:bodyPr>
            <a:lstStyle>
              <a:defPPr>
                <a:defRPr lang="zh-CN"/>
              </a:defPPr>
              <a:lvl1pPr>
                <a:defRPr sz="4000">
                  <a:solidFill>
                    <a:schemeClr val="accent2"/>
                  </a:solidFill>
                  <a:latin typeface="Lifeline JL" panose="00000400000000000000" pitchFamily="2" charset="0"/>
                  <a:ea typeface="+mj-ea"/>
                </a:defRPr>
              </a:lvl1pPr>
            </a:lstStyle>
            <a:p>
              <a:pPr algn="ctr"/>
              <a:r>
                <a:rPr lang="en-US" altLang="zh-CN" sz="2000" dirty="0">
                  <a:solidFill>
                    <a:schemeClr val="bg2"/>
                  </a:solidFill>
                </a:rPr>
                <a:t>01</a:t>
              </a:r>
              <a:endParaRPr lang="zh-CN" altLang="en-US" sz="2000" dirty="0">
                <a:solidFill>
                  <a:schemeClr val="bg2"/>
                </a:solidFill>
              </a:endParaRPr>
            </a:p>
          </p:txBody>
        </p:sp>
      </p:grpSp>
      <p:grpSp>
        <p:nvGrpSpPr>
          <p:cNvPr id="54" name="组合 53"/>
          <p:cNvGrpSpPr/>
          <p:nvPr/>
        </p:nvGrpSpPr>
        <p:grpSpPr>
          <a:xfrm>
            <a:off x="3176143" y="3871311"/>
            <a:ext cx="474663" cy="476250"/>
            <a:chOff x="3176143" y="3871311"/>
            <a:chExt cx="474663" cy="476250"/>
          </a:xfrm>
        </p:grpSpPr>
        <p:sp>
          <p:nvSpPr>
            <p:cNvPr id="55" name="Oval 16"/>
            <p:cNvSpPr>
              <a:spLocks noChangeArrowheads="1"/>
            </p:cNvSpPr>
            <p:nvPr/>
          </p:nvSpPr>
          <p:spPr bwMode="auto">
            <a:xfrm>
              <a:off x="3176143" y="3871311"/>
              <a:ext cx="474663" cy="476250"/>
            </a:xfrm>
            <a:prstGeom prst="ellipse">
              <a:avLst/>
            </a:prstGeom>
            <a:solidFill>
              <a:schemeClr val="tx2"/>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endParaRPr>
            </a:p>
          </p:txBody>
        </p:sp>
        <p:sp>
          <p:nvSpPr>
            <p:cNvPr id="56" name="文本框 55"/>
            <p:cNvSpPr txBox="1"/>
            <p:nvPr/>
          </p:nvSpPr>
          <p:spPr>
            <a:xfrm>
              <a:off x="3184026" y="3914072"/>
              <a:ext cx="465192" cy="400110"/>
            </a:xfrm>
            <a:prstGeom prst="rect">
              <a:avLst/>
            </a:prstGeom>
            <a:noFill/>
          </p:spPr>
          <p:txBody>
            <a:bodyPr wrap="none" rtlCol="0">
              <a:spAutoFit/>
            </a:bodyPr>
            <a:lstStyle>
              <a:defPPr>
                <a:defRPr lang="zh-CN"/>
              </a:defPPr>
              <a:lvl1pPr>
                <a:defRPr sz="4000">
                  <a:solidFill>
                    <a:schemeClr val="accent2"/>
                  </a:solidFill>
                  <a:latin typeface="Lifeline JL" panose="00000400000000000000" pitchFamily="2" charset="0"/>
                  <a:ea typeface="+mj-ea"/>
                </a:defRPr>
              </a:lvl1pPr>
            </a:lstStyle>
            <a:p>
              <a:r>
                <a:rPr lang="en-US" altLang="zh-CN" sz="2000" dirty="0">
                  <a:solidFill>
                    <a:schemeClr val="bg2"/>
                  </a:solidFill>
                </a:rPr>
                <a:t>02</a:t>
              </a:r>
              <a:endParaRPr lang="zh-CN" altLang="en-US" sz="2000" dirty="0">
                <a:solidFill>
                  <a:schemeClr val="bg2"/>
                </a:solidFill>
              </a:endParaRPr>
            </a:p>
          </p:txBody>
        </p:sp>
      </p:grpSp>
      <p:grpSp>
        <p:nvGrpSpPr>
          <p:cNvPr id="57" name="组合 56"/>
          <p:cNvGrpSpPr/>
          <p:nvPr/>
        </p:nvGrpSpPr>
        <p:grpSpPr>
          <a:xfrm>
            <a:off x="6571806" y="5871561"/>
            <a:ext cx="477307" cy="476250"/>
            <a:chOff x="6571806" y="5871561"/>
            <a:chExt cx="477307" cy="476250"/>
          </a:xfrm>
        </p:grpSpPr>
        <p:sp>
          <p:nvSpPr>
            <p:cNvPr id="58" name="Oval 19"/>
            <p:cNvSpPr>
              <a:spLocks noChangeArrowheads="1"/>
            </p:cNvSpPr>
            <p:nvPr/>
          </p:nvSpPr>
          <p:spPr bwMode="auto">
            <a:xfrm>
              <a:off x="6571806" y="5871561"/>
              <a:ext cx="474663" cy="476250"/>
            </a:xfrm>
            <a:prstGeom prst="ellipse">
              <a:avLst/>
            </a:pr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endParaRPr>
            </a:p>
          </p:txBody>
        </p:sp>
        <p:sp>
          <p:nvSpPr>
            <p:cNvPr id="59" name="文本框 58"/>
            <p:cNvSpPr txBox="1"/>
            <p:nvPr/>
          </p:nvSpPr>
          <p:spPr>
            <a:xfrm>
              <a:off x="6582319" y="5892997"/>
              <a:ext cx="466794" cy="400110"/>
            </a:xfrm>
            <a:prstGeom prst="rect">
              <a:avLst/>
            </a:prstGeom>
            <a:noFill/>
          </p:spPr>
          <p:txBody>
            <a:bodyPr wrap="none" rtlCol="0">
              <a:spAutoFit/>
            </a:bodyPr>
            <a:lstStyle>
              <a:defPPr>
                <a:defRPr lang="zh-CN"/>
              </a:defPPr>
              <a:lvl1pPr>
                <a:defRPr sz="4000">
                  <a:solidFill>
                    <a:schemeClr val="accent2"/>
                  </a:solidFill>
                  <a:latin typeface="Lifeline JL" panose="00000400000000000000" pitchFamily="2" charset="0"/>
                  <a:ea typeface="+mj-ea"/>
                </a:defRPr>
              </a:lvl1pPr>
            </a:lstStyle>
            <a:p>
              <a:r>
                <a:rPr lang="en-US" altLang="zh-CN" sz="2000" dirty="0">
                  <a:solidFill>
                    <a:schemeClr val="bg2"/>
                  </a:solidFill>
                </a:rPr>
                <a:t>03</a:t>
              </a:r>
              <a:endParaRPr lang="zh-CN" altLang="en-US" sz="2000" dirty="0">
                <a:solidFill>
                  <a:schemeClr val="bg2"/>
                </a:solidFill>
              </a:endParaRPr>
            </a:p>
          </p:txBody>
        </p:sp>
      </p:grpSp>
      <p:grpSp>
        <p:nvGrpSpPr>
          <p:cNvPr id="60" name="组合 59"/>
          <p:cNvGrpSpPr/>
          <p:nvPr/>
        </p:nvGrpSpPr>
        <p:grpSpPr>
          <a:xfrm>
            <a:off x="7997381" y="1231298"/>
            <a:ext cx="475909" cy="476250"/>
            <a:chOff x="7997381" y="1231298"/>
            <a:chExt cx="475909" cy="476250"/>
          </a:xfrm>
        </p:grpSpPr>
        <p:sp>
          <p:nvSpPr>
            <p:cNvPr id="61" name="Oval 22"/>
            <p:cNvSpPr>
              <a:spLocks noChangeArrowheads="1"/>
            </p:cNvSpPr>
            <p:nvPr/>
          </p:nvSpPr>
          <p:spPr bwMode="auto">
            <a:xfrm>
              <a:off x="7997381" y="1231298"/>
              <a:ext cx="474663" cy="476250"/>
            </a:xfrm>
            <a:prstGeom prst="ellipse">
              <a:avLst/>
            </a:prstGeom>
            <a:solidFill>
              <a:schemeClr val="tx2"/>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endParaRPr>
            </a:p>
          </p:txBody>
        </p:sp>
        <p:sp>
          <p:nvSpPr>
            <p:cNvPr id="62" name="文本框 61"/>
            <p:cNvSpPr txBox="1"/>
            <p:nvPr/>
          </p:nvSpPr>
          <p:spPr>
            <a:xfrm>
              <a:off x="8001686" y="1239111"/>
              <a:ext cx="471604" cy="400110"/>
            </a:xfrm>
            <a:prstGeom prst="rect">
              <a:avLst/>
            </a:prstGeom>
            <a:noFill/>
          </p:spPr>
          <p:txBody>
            <a:bodyPr wrap="none" rtlCol="0">
              <a:spAutoFit/>
            </a:bodyPr>
            <a:lstStyle>
              <a:defPPr>
                <a:defRPr lang="zh-CN"/>
              </a:defPPr>
              <a:lvl1pPr>
                <a:defRPr sz="4000">
                  <a:solidFill>
                    <a:schemeClr val="accent2"/>
                  </a:solidFill>
                  <a:latin typeface="Lifeline JL" panose="00000400000000000000" pitchFamily="2" charset="0"/>
                  <a:ea typeface="+mj-ea"/>
                </a:defRPr>
              </a:lvl1pPr>
            </a:lstStyle>
            <a:p>
              <a:r>
                <a:rPr lang="en-US" altLang="zh-CN" sz="2000" dirty="0">
                  <a:solidFill>
                    <a:schemeClr val="bg2"/>
                  </a:solidFill>
                </a:rPr>
                <a:t>04</a:t>
              </a:r>
              <a:endParaRPr lang="zh-CN" altLang="en-US" sz="2000" dirty="0">
                <a:solidFill>
                  <a:schemeClr val="bg2"/>
                </a:solidFill>
              </a:endParaRPr>
            </a:p>
          </p:txBody>
        </p:sp>
      </p:grpSp>
      <p:grpSp>
        <p:nvGrpSpPr>
          <p:cNvPr id="63" name="组合 62"/>
          <p:cNvGrpSpPr/>
          <p:nvPr/>
        </p:nvGrpSpPr>
        <p:grpSpPr>
          <a:xfrm>
            <a:off x="7997381" y="3463323"/>
            <a:ext cx="474663" cy="476250"/>
            <a:chOff x="7997381" y="3463323"/>
            <a:chExt cx="474663" cy="476250"/>
          </a:xfrm>
        </p:grpSpPr>
        <p:sp>
          <p:nvSpPr>
            <p:cNvPr id="64" name="Oval 25"/>
            <p:cNvSpPr>
              <a:spLocks noChangeArrowheads="1"/>
            </p:cNvSpPr>
            <p:nvPr/>
          </p:nvSpPr>
          <p:spPr bwMode="auto">
            <a:xfrm>
              <a:off x="7997381" y="3463323"/>
              <a:ext cx="474663" cy="476250"/>
            </a:xfrm>
            <a:prstGeom prst="ellipse">
              <a:avLst/>
            </a:pr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2"/>
                </a:solidFill>
              </a:endParaRPr>
            </a:p>
          </p:txBody>
        </p:sp>
        <p:sp>
          <p:nvSpPr>
            <p:cNvPr id="65" name="文本框 64"/>
            <p:cNvSpPr txBox="1"/>
            <p:nvPr/>
          </p:nvSpPr>
          <p:spPr>
            <a:xfrm>
              <a:off x="8001686" y="3504639"/>
              <a:ext cx="465192" cy="400110"/>
            </a:xfrm>
            <a:prstGeom prst="rect">
              <a:avLst/>
            </a:prstGeom>
            <a:noFill/>
          </p:spPr>
          <p:txBody>
            <a:bodyPr wrap="none" rtlCol="0">
              <a:spAutoFit/>
            </a:bodyPr>
            <a:lstStyle>
              <a:defPPr>
                <a:defRPr lang="zh-CN"/>
              </a:defPPr>
              <a:lvl1pPr>
                <a:defRPr sz="4000">
                  <a:solidFill>
                    <a:schemeClr val="accent2"/>
                  </a:solidFill>
                  <a:latin typeface="Lifeline JL" panose="00000400000000000000" pitchFamily="2" charset="0"/>
                  <a:ea typeface="+mj-ea"/>
                </a:defRPr>
              </a:lvl1pPr>
            </a:lstStyle>
            <a:p>
              <a:r>
                <a:rPr lang="en-US" altLang="zh-CN" sz="2000" dirty="0">
                  <a:solidFill>
                    <a:schemeClr val="bg2"/>
                  </a:solidFill>
                </a:rPr>
                <a:t>05</a:t>
              </a:r>
              <a:endParaRPr lang="zh-CN" altLang="en-US" sz="2000" dirty="0">
                <a:solidFill>
                  <a:schemeClr val="bg2"/>
                </a:solidFill>
              </a:endParaRPr>
            </a:p>
          </p:txBody>
        </p:sp>
      </p:grpSp>
      <p:sp>
        <p:nvSpPr>
          <p:cNvPr id="66" name="TextBox 27"/>
          <p:cNvSpPr txBox="1"/>
          <p:nvPr/>
        </p:nvSpPr>
        <p:spPr>
          <a:xfrm>
            <a:off x="8552084" y="3154459"/>
            <a:ext cx="2042693" cy="400110"/>
          </a:xfrm>
          <a:prstGeom prst="rect">
            <a:avLst/>
          </a:prstGeom>
          <a:noFill/>
        </p:spPr>
        <p:txBody>
          <a:bodyPr wrap="square" rtlCol="0">
            <a:spAutoFit/>
          </a:bodyPr>
          <a:lstStyle/>
          <a:p>
            <a:r>
              <a:rPr lang="zh-CN" altLang="en-US" sz="2000" b="1" dirty="0">
                <a:latin typeface="+mj-ea"/>
                <a:ea typeface="+mj-ea"/>
              </a:rPr>
              <a:t>开拓创新</a:t>
            </a:r>
          </a:p>
        </p:txBody>
      </p:sp>
      <p:sp>
        <p:nvSpPr>
          <p:cNvPr id="67" name="TextBox 28"/>
          <p:cNvSpPr txBox="1"/>
          <p:nvPr/>
        </p:nvSpPr>
        <p:spPr>
          <a:xfrm>
            <a:off x="8526909" y="3484423"/>
            <a:ext cx="3089970" cy="830997"/>
          </a:xfrm>
          <a:prstGeom prst="rect">
            <a:avLst/>
          </a:prstGeom>
          <a:noFill/>
        </p:spPr>
        <p:txBody>
          <a:bodyPr wrap="square" rtlCol="0">
            <a:spAutoFit/>
          </a:bodyPr>
          <a:lstStyle/>
          <a:p>
            <a:pPr algn="just"/>
            <a:r>
              <a:rPr lang="zh-CN" altLang="en-US" sz="1600" dirty="0">
                <a:solidFill>
                  <a:schemeClr val="bg1"/>
                </a:solidFill>
                <a:latin typeface="+mj-ea"/>
                <a:ea typeface="+mj-ea"/>
              </a:rPr>
              <a:t>创新是一种时代精神，也是推进工作质量提升的动力源泉。我将结合本岗实际，积极改革创新。</a:t>
            </a:r>
          </a:p>
        </p:txBody>
      </p:sp>
      <p:sp>
        <p:nvSpPr>
          <p:cNvPr id="68"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dirty="0">
                <a:solidFill>
                  <a:schemeClr val="tx1"/>
                </a:solidFill>
              </a:rPr>
              <a:t>这里是备用图形</a:t>
            </a:r>
          </a:p>
        </p:txBody>
      </p:sp>
      <p:sp>
        <p:nvSpPr>
          <p:cNvPr id="69"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Line 8"/>
          <p:cNvSpPr>
            <a:spLocks noChangeShapeType="1"/>
          </p:cNvSpPr>
          <p:nvPr/>
        </p:nvSpPr>
        <p:spPr bwMode="auto">
          <a:xfrm>
            <a:off x="998621" y="670845"/>
            <a:ext cx="1050499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Tm="1212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400" fill="hold"/>
                                        <p:tgtEl>
                                          <p:spTgt spid="69"/>
                                        </p:tgtEl>
                                        <p:attrNameLst>
                                          <p:attrName>ppt_w</p:attrName>
                                        </p:attrNameLst>
                                      </p:cBhvr>
                                      <p:tavLst>
                                        <p:tav tm="0">
                                          <p:val>
                                            <p:fltVal val="0"/>
                                          </p:val>
                                        </p:tav>
                                        <p:tav tm="100000">
                                          <p:val>
                                            <p:strVal val="#ppt_w"/>
                                          </p:val>
                                        </p:tav>
                                      </p:tavLst>
                                    </p:anim>
                                    <p:anim calcmode="lin" valueType="num">
                                      <p:cBhvr>
                                        <p:cTn id="8" dur="400" fill="hold"/>
                                        <p:tgtEl>
                                          <p:spTgt spid="69"/>
                                        </p:tgtEl>
                                        <p:attrNameLst>
                                          <p:attrName>ppt_h</p:attrName>
                                        </p:attrNameLst>
                                      </p:cBhvr>
                                      <p:tavLst>
                                        <p:tav tm="0">
                                          <p:val>
                                            <p:fltVal val="0"/>
                                          </p:val>
                                        </p:tav>
                                        <p:tav tm="100000">
                                          <p:val>
                                            <p:strVal val="#ppt_h"/>
                                          </p:val>
                                        </p:tav>
                                      </p:tavLst>
                                    </p:anim>
                                    <p:anim calcmode="lin" valueType="num">
                                      <p:cBhvr>
                                        <p:cTn id="9" dur="400" fill="hold"/>
                                        <p:tgtEl>
                                          <p:spTgt spid="69"/>
                                        </p:tgtEl>
                                        <p:attrNameLst>
                                          <p:attrName>style.rotation</p:attrName>
                                        </p:attrNameLst>
                                      </p:cBhvr>
                                      <p:tavLst>
                                        <p:tav tm="0">
                                          <p:val>
                                            <p:fltVal val="90"/>
                                          </p:val>
                                        </p:tav>
                                        <p:tav tm="100000">
                                          <p:val>
                                            <p:fltVal val="0"/>
                                          </p:val>
                                        </p:tav>
                                      </p:tavLst>
                                    </p:anim>
                                    <p:animEffect transition="in" filter="fade">
                                      <p:cBhvr>
                                        <p:cTn id="10" dur="400"/>
                                        <p:tgtEl>
                                          <p:spTgt spid="6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left)">
                                      <p:cBhvr>
                                        <p:cTn id="14" dur="500"/>
                                        <p:tgtEl>
                                          <p:spTgt spid="70"/>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8"/>
                                        </p:tgtEl>
                                        <p:attrNameLst>
                                          <p:attrName>style.visibility</p:attrName>
                                        </p:attrNameLst>
                                      </p:cBhvr>
                                      <p:to>
                                        <p:strVal val="visible"/>
                                      </p:to>
                                    </p:set>
                                    <p:anim calcmode="lin" valueType="num">
                                      <p:cBhvr>
                                        <p:cTn id="18" dur="4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68"/>
                                        </p:tgtEl>
                                        <p:attrNameLst>
                                          <p:attrName>ppt_y</p:attrName>
                                        </p:attrNameLst>
                                      </p:cBhvr>
                                      <p:tavLst>
                                        <p:tav tm="0">
                                          <p:val>
                                            <p:strVal val="#ppt_y"/>
                                          </p:val>
                                        </p:tav>
                                        <p:tav tm="100000">
                                          <p:val>
                                            <p:strVal val="#ppt_y"/>
                                          </p:val>
                                        </p:tav>
                                      </p:tavLst>
                                    </p:anim>
                                    <p:anim calcmode="lin" valueType="num">
                                      <p:cBhvr>
                                        <p:cTn id="20" dur="4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68"/>
                                        </p:tgtEl>
                                      </p:cBhvr>
                                    </p:animEffect>
                                  </p:childTnLst>
                                </p:cTn>
                              </p:par>
                            </p:childTnLst>
                          </p:cTn>
                        </p:par>
                        <p:par>
                          <p:cTn id="23" fill="hold">
                            <p:stCondLst>
                              <p:cond delay="1539"/>
                            </p:stCondLst>
                            <p:childTnLst>
                              <p:par>
                                <p:cTn id="24" presetID="53" presetClass="entr" presetSubtype="16"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2039"/>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539"/>
                            </p:stCondLst>
                            <p:childTnLst>
                              <p:par>
                                <p:cTn id="34" presetID="53" presetClass="entr" presetSubtype="16"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400" fill="hold"/>
                                        <p:tgtEl>
                                          <p:spTgt spid="51"/>
                                        </p:tgtEl>
                                        <p:attrNameLst>
                                          <p:attrName>ppt_w</p:attrName>
                                        </p:attrNameLst>
                                      </p:cBhvr>
                                      <p:tavLst>
                                        <p:tav tm="0">
                                          <p:val>
                                            <p:fltVal val="0"/>
                                          </p:val>
                                        </p:tav>
                                        <p:tav tm="100000">
                                          <p:val>
                                            <p:strVal val="#ppt_w"/>
                                          </p:val>
                                        </p:tav>
                                      </p:tavLst>
                                    </p:anim>
                                    <p:anim calcmode="lin" valueType="num">
                                      <p:cBhvr>
                                        <p:cTn id="37" dur="400" fill="hold"/>
                                        <p:tgtEl>
                                          <p:spTgt spid="51"/>
                                        </p:tgtEl>
                                        <p:attrNameLst>
                                          <p:attrName>ppt_h</p:attrName>
                                        </p:attrNameLst>
                                      </p:cBhvr>
                                      <p:tavLst>
                                        <p:tav tm="0">
                                          <p:val>
                                            <p:fltVal val="0"/>
                                          </p:val>
                                        </p:tav>
                                        <p:tav tm="100000">
                                          <p:val>
                                            <p:strVal val="#ppt_h"/>
                                          </p:val>
                                        </p:tav>
                                      </p:tavLst>
                                    </p:anim>
                                    <p:animEffect transition="in" filter="fade">
                                      <p:cBhvr>
                                        <p:cTn id="38" dur="400"/>
                                        <p:tgtEl>
                                          <p:spTgt spid="51"/>
                                        </p:tgtEl>
                                      </p:cBhvr>
                                    </p:animEffect>
                                  </p:childTnLst>
                                </p:cTn>
                              </p:par>
                            </p:childTnLst>
                          </p:cTn>
                        </p:par>
                        <p:par>
                          <p:cTn id="39" fill="hold">
                            <p:stCondLst>
                              <p:cond delay="3039"/>
                            </p:stCondLst>
                            <p:childTnLst>
                              <p:par>
                                <p:cTn id="40" presetID="3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400" fill="hold"/>
                                        <p:tgtEl>
                                          <p:spTgt spid="32"/>
                                        </p:tgtEl>
                                        <p:attrNameLst>
                                          <p:attrName>ppt_w</p:attrName>
                                        </p:attrNameLst>
                                      </p:cBhvr>
                                      <p:tavLst>
                                        <p:tav tm="0">
                                          <p:val>
                                            <p:fltVal val="0"/>
                                          </p:val>
                                        </p:tav>
                                        <p:tav tm="100000">
                                          <p:val>
                                            <p:strVal val="#ppt_w"/>
                                          </p:val>
                                        </p:tav>
                                      </p:tavLst>
                                    </p:anim>
                                    <p:anim calcmode="lin" valueType="num">
                                      <p:cBhvr>
                                        <p:cTn id="43" dur="400" fill="hold"/>
                                        <p:tgtEl>
                                          <p:spTgt spid="32"/>
                                        </p:tgtEl>
                                        <p:attrNameLst>
                                          <p:attrName>ppt_h</p:attrName>
                                        </p:attrNameLst>
                                      </p:cBhvr>
                                      <p:tavLst>
                                        <p:tav tm="0">
                                          <p:val>
                                            <p:fltVal val="0"/>
                                          </p:val>
                                        </p:tav>
                                        <p:tav tm="100000">
                                          <p:val>
                                            <p:strVal val="#ppt_h"/>
                                          </p:val>
                                        </p:tav>
                                      </p:tavLst>
                                    </p:anim>
                                    <p:anim calcmode="lin" valueType="num">
                                      <p:cBhvr>
                                        <p:cTn id="44" dur="400" fill="hold"/>
                                        <p:tgtEl>
                                          <p:spTgt spid="32"/>
                                        </p:tgtEl>
                                        <p:attrNameLst>
                                          <p:attrName>style.rotation</p:attrName>
                                        </p:attrNameLst>
                                      </p:cBhvr>
                                      <p:tavLst>
                                        <p:tav tm="0">
                                          <p:val>
                                            <p:fltVal val="90"/>
                                          </p:val>
                                        </p:tav>
                                        <p:tav tm="100000">
                                          <p:val>
                                            <p:fltVal val="0"/>
                                          </p:val>
                                        </p:tav>
                                      </p:tavLst>
                                    </p:anim>
                                    <p:animEffect transition="in" filter="fade">
                                      <p:cBhvr>
                                        <p:cTn id="45" dur="400"/>
                                        <p:tgtEl>
                                          <p:spTgt spid="32"/>
                                        </p:tgtEl>
                                      </p:cBhvr>
                                    </p:animEffect>
                                  </p:childTnLst>
                                </p:cTn>
                              </p:par>
                            </p:childTnLst>
                          </p:cTn>
                        </p:par>
                        <p:par>
                          <p:cTn id="46" fill="hold">
                            <p:stCondLst>
                              <p:cond delay="3539"/>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4039"/>
                            </p:stCondLst>
                            <p:childTnLst>
                              <p:par>
                                <p:cTn id="51" presetID="22" presetClass="entr" presetSubtype="1"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up)">
                                      <p:cBhvr>
                                        <p:cTn id="53" dur="500"/>
                                        <p:tgtEl>
                                          <p:spTgt spid="46"/>
                                        </p:tgtEl>
                                      </p:cBhvr>
                                    </p:animEffect>
                                  </p:childTnLst>
                                </p:cTn>
                              </p:par>
                            </p:childTnLst>
                          </p:cTn>
                        </p:par>
                        <p:par>
                          <p:cTn id="54" fill="hold">
                            <p:stCondLst>
                              <p:cond delay="4539"/>
                            </p:stCondLst>
                            <p:childTnLst>
                              <p:par>
                                <p:cTn id="55" presetID="53" presetClass="entr" presetSubtype="16"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400" fill="hold"/>
                                        <p:tgtEl>
                                          <p:spTgt spid="54"/>
                                        </p:tgtEl>
                                        <p:attrNameLst>
                                          <p:attrName>ppt_w</p:attrName>
                                        </p:attrNameLst>
                                      </p:cBhvr>
                                      <p:tavLst>
                                        <p:tav tm="0">
                                          <p:val>
                                            <p:fltVal val="0"/>
                                          </p:val>
                                        </p:tav>
                                        <p:tav tm="100000">
                                          <p:val>
                                            <p:strVal val="#ppt_w"/>
                                          </p:val>
                                        </p:tav>
                                      </p:tavLst>
                                    </p:anim>
                                    <p:anim calcmode="lin" valueType="num">
                                      <p:cBhvr>
                                        <p:cTn id="58" dur="400" fill="hold"/>
                                        <p:tgtEl>
                                          <p:spTgt spid="54"/>
                                        </p:tgtEl>
                                        <p:attrNameLst>
                                          <p:attrName>ppt_h</p:attrName>
                                        </p:attrNameLst>
                                      </p:cBhvr>
                                      <p:tavLst>
                                        <p:tav tm="0">
                                          <p:val>
                                            <p:fltVal val="0"/>
                                          </p:val>
                                        </p:tav>
                                        <p:tav tm="100000">
                                          <p:val>
                                            <p:strVal val="#ppt_h"/>
                                          </p:val>
                                        </p:tav>
                                      </p:tavLst>
                                    </p:anim>
                                    <p:animEffect transition="in" filter="fade">
                                      <p:cBhvr>
                                        <p:cTn id="59" dur="400"/>
                                        <p:tgtEl>
                                          <p:spTgt spid="54"/>
                                        </p:tgtEl>
                                      </p:cBhvr>
                                    </p:animEffect>
                                  </p:childTnLst>
                                </p:cTn>
                              </p:par>
                            </p:childTnLst>
                          </p:cTn>
                        </p:par>
                        <p:par>
                          <p:cTn id="60" fill="hold">
                            <p:stCondLst>
                              <p:cond delay="5039"/>
                            </p:stCondLst>
                            <p:childTnLst>
                              <p:par>
                                <p:cTn id="61" presetID="31"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400" fill="hold"/>
                                        <p:tgtEl>
                                          <p:spTgt spid="40"/>
                                        </p:tgtEl>
                                        <p:attrNameLst>
                                          <p:attrName>ppt_w</p:attrName>
                                        </p:attrNameLst>
                                      </p:cBhvr>
                                      <p:tavLst>
                                        <p:tav tm="0">
                                          <p:val>
                                            <p:fltVal val="0"/>
                                          </p:val>
                                        </p:tav>
                                        <p:tav tm="100000">
                                          <p:val>
                                            <p:strVal val="#ppt_w"/>
                                          </p:val>
                                        </p:tav>
                                      </p:tavLst>
                                    </p:anim>
                                    <p:anim calcmode="lin" valueType="num">
                                      <p:cBhvr>
                                        <p:cTn id="64" dur="400" fill="hold"/>
                                        <p:tgtEl>
                                          <p:spTgt spid="40"/>
                                        </p:tgtEl>
                                        <p:attrNameLst>
                                          <p:attrName>ppt_h</p:attrName>
                                        </p:attrNameLst>
                                      </p:cBhvr>
                                      <p:tavLst>
                                        <p:tav tm="0">
                                          <p:val>
                                            <p:fltVal val="0"/>
                                          </p:val>
                                        </p:tav>
                                        <p:tav tm="100000">
                                          <p:val>
                                            <p:strVal val="#ppt_h"/>
                                          </p:val>
                                        </p:tav>
                                      </p:tavLst>
                                    </p:anim>
                                    <p:anim calcmode="lin" valueType="num">
                                      <p:cBhvr>
                                        <p:cTn id="65" dur="400" fill="hold"/>
                                        <p:tgtEl>
                                          <p:spTgt spid="40"/>
                                        </p:tgtEl>
                                        <p:attrNameLst>
                                          <p:attrName>style.rotation</p:attrName>
                                        </p:attrNameLst>
                                      </p:cBhvr>
                                      <p:tavLst>
                                        <p:tav tm="0">
                                          <p:val>
                                            <p:fltVal val="90"/>
                                          </p:val>
                                        </p:tav>
                                        <p:tav tm="100000">
                                          <p:val>
                                            <p:fltVal val="0"/>
                                          </p:val>
                                        </p:tav>
                                      </p:tavLst>
                                    </p:anim>
                                    <p:animEffect transition="in" filter="fade">
                                      <p:cBhvr>
                                        <p:cTn id="66" dur="400"/>
                                        <p:tgtEl>
                                          <p:spTgt spid="40"/>
                                        </p:tgtEl>
                                      </p:cBhvr>
                                    </p:animEffect>
                                  </p:childTnLst>
                                </p:cTn>
                              </p:par>
                            </p:childTnLst>
                          </p:cTn>
                        </p:par>
                        <p:par>
                          <p:cTn id="67" fill="hold">
                            <p:stCondLst>
                              <p:cond delay="5539"/>
                            </p:stCondLst>
                            <p:childTnLst>
                              <p:par>
                                <p:cTn id="68" presetID="22" presetClass="entr" presetSubtype="1"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up)">
                                      <p:cBhvr>
                                        <p:cTn id="70" dur="500"/>
                                        <p:tgtEl>
                                          <p:spTgt spid="41"/>
                                        </p:tgtEl>
                                      </p:cBhvr>
                                    </p:animEffect>
                                  </p:childTnLst>
                                </p:cTn>
                              </p:par>
                            </p:childTnLst>
                          </p:cTn>
                        </p:par>
                        <p:par>
                          <p:cTn id="71" fill="hold">
                            <p:stCondLst>
                              <p:cond delay="6039"/>
                            </p:stCondLst>
                            <p:childTnLst>
                              <p:par>
                                <p:cTn id="72" presetID="22" presetClass="entr" presetSubtype="8"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childTnLst>
                          </p:cTn>
                        </p:par>
                        <p:par>
                          <p:cTn id="75" fill="hold">
                            <p:stCondLst>
                              <p:cond delay="6539"/>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400" fill="hold"/>
                                        <p:tgtEl>
                                          <p:spTgt spid="57"/>
                                        </p:tgtEl>
                                        <p:attrNameLst>
                                          <p:attrName>ppt_w</p:attrName>
                                        </p:attrNameLst>
                                      </p:cBhvr>
                                      <p:tavLst>
                                        <p:tav tm="0">
                                          <p:val>
                                            <p:fltVal val="0"/>
                                          </p:val>
                                        </p:tav>
                                        <p:tav tm="100000">
                                          <p:val>
                                            <p:strVal val="#ppt_w"/>
                                          </p:val>
                                        </p:tav>
                                      </p:tavLst>
                                    </p:anim>
                                    <p:anim calcmode="lin" valueType="num">
                                      <p:cBhvr>
                                        <p:cTn id="79" dur="400" fill="hold"/>
                                        <p:tgtEl>
                                          <p:spTgt spid="57"/>
                                        </p:tgtEl>
                                        <p:attrNameLst>
                                          <p:attrName>ppt_h</p:attrName>
                                        </p:attrNameLst>
                                      </p:cBhvr>
                                      <p:tavLst>
                                        <p:tav tm="0">
                                          <p:val>
                                            <p:fltVal val="0"/>
                                          </p:val>
                                        </p:tav>
                                        <p:tav tm="100000">
                                          <p:val>
                                            <p:strVal val="#ppt_h"/>
                                          </p:val>
                                        </p:tav>
                                      </p:tavLst>
                                    </p:anim>
                                    <p:animEffect transition="in" filter="fade">
                                      <p:cBhvr>
                                        <p:cTn id="80" dur="400"/>
                                        <p:tgtEl>
                                          <p:spTgt spid="57"/>
                                        </p:tgtEl>
                                      </p:cBhvr>
                                    </p:animEffect>
                                  </p:childTnLst>
                                </p:cTn>
                              </p:par>
                            </p:childTnLst>
                          </p:cTn>
                        </p:par>
                        <p:par>
                          <p:cTn id="81" fill="hold">
                            <p:stCondLst>
                              <p:cond delay="7039"/>
                            </p:stCondLst>
                            <p:childTnLst>
                              <p:par>
                                <p:cTn id="82" presetID="31"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400" fill="hold"/>
                                        <p:tgtEl>
                                          <p:spTgt spid="36"/>
                                        </p:tgtEl>
                                        <p:attrNameLst>
                                          <p:attrName>ppt_w</p:attrName>
                                        </p:attrNameLst>
                                      </p:cBhvr>
                                      <p:tavLst>
                                        <p:tav tm="0">
                                          <p:val>
                                            <p:fltVal val="0"/>
                                          </p:val>
                                        </p:tav>
                                        <p:tav tm="100000">
                                          <p:val>
                                            <p:strVal val="#ppt_w"/>
                                          </p:val>
                                        </p:tav>
                                      </p:tavLst>
                                    </p:anim>
                                    <p:anim calcmode="lin" valueType="num">
                                      <p:cBhvr>
                                        <p:cTn id="85" dur="400" fill="hold"/>
                                        <p:tgtEl>
                                          <p:spTgt spid="36"/>
                                        </p:tgtEl>
                                        <p:attrNameLst>
                                          <p:attrName>ppt_h</p:attrName>
                                        </p:attrNameLst>
                                      </p:cBhvr>
                                      <p:tavLst>
                                        <p:tav tm="0">
                                          <p:val>
                                            <p:fltVal val="0"/>
                                          </p:val>
                                        </p:tav>
                                        <p:tav tm="100000">
                                          <p:val>
                                            <p:strVal val="#ppt_h"/>
                                          </p:val>
                                        </p:tav>
                                      </p:tavLst>
                                    </p:anim>
                                    <p:anim calcmode="lin" valueType="num">
                                      <p:cBhvr>
                                        <p:cTn id="86" dur="400" fill="hold"/>
                                        <p:tgtEl>
                                          <p:spTgt spid="36"/>
                                        </p:tgtEl>
                                        <p:attrNameLst>
                                          <p:attrName>style.rotation</p:attrName>
                                        </p:attrNameLst>
                                      </p:cBhvr>
                                      <p:tavLst>
                                        <p:tav tm="0">
                                          <p:val>
                                            <p:fltVal val="90"/>
                                          </p:val>
                                        </p:tav>
                                        <p:tav tm="100000">
                                          <p:val>
                                            <p:fltVal val="0"/>
                                          </p:val>
                                        </p:tav>
                                      </p:tavLst>
                                    </p:anim>
                                    <p:animEffect transition="in" filter="fade">
                                      <p:cBhvr>
                                        <p:cTn id="87" dur="400"/>
                                        <p:tgtEl>
                                          <p:spTgt spid="36"/>
                                        </p:tgtEl>
                                      </p:cBhvr>
                                    </p:animEffect>
                                  </p:childTnLst>
                                </p:cTn>
                              </p:par>
                            </p:childTnLst>
                          </p:cTn>
                        </p:par>
                        <p:par>
                          <p:cTn id="88" fill="hold">
                            <p:stCondLst>
                              <p:cond delay="7539"/>
                            </p:stCondLst>
                            <p:childTnLst>
                              <p:par>
                                <p:cTn id="89" presetID="22" presetClass="entr" presetSubtype="1"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up)">
                                      <p:cBhvr>
                                        <p:cTn id="91" dur="500"/>
                                        <p:tgtEl>
                                          <p:spTgt spid="39"/>
                                        </p:tgtEl>
                                      </p:cBhvr>
                                    </p:animEffect>
                                  </p:childTnLst>
                                </p:cTn>
                              </p:par>
                            </p:childTnLst>
                          </p:cTn>
                        </p:par>
                        <p:par>
                          <p:cTn id="92" fill="hold">
                            <p:stCondLst>
                              <p:cond delay="8039"/>
                            </p:stCondLst>
                            <p:childTnLst>
                              <p:par>
                                <p:cTn id="93" presetID="22" presetClass="entr" presetSubtype="4"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par>
                          <p:cTn id="96" fill="hold">
                            <p:stCondLst>
                              <p:cond delay="8539"/>
                            </p:stCondLst>
                            <p:childTnLst>
                              <p:par>
                                <p:cTn id="97" presetID="22" presetClass="entr" presetSubtype="8"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300"/>
                                        <p:tgtEl>
                                          <p:spTgt spid="43"/>
                                        </p:tgtEl>
                                      </p:cBhvr>
                                    </p:animEffect>
                                  </p:childTnLst>
                                </p:cTn>
                              </p:par>
                            </p:childTnLst>
                          </p:cTn>
                        </p:par>
                        <p:par>
                          <p:cTn id="100" fill="hold">
                            <p:stCondLst>
                              <p:cond delay="9039"/>
                            </p:stCondLst>
                            <p:childTnLst>
                              <p:par>
                                <p:cTn id="101" presetID="53" presetClass="entr" presetSubtype="16" fill="hold" nodeType="after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400" fill="hold"/>
                                        <p:tgtEl>
                                          <p:spTgt spid="60"/>
                                        </p:tgtEl>
                                        <p:attrNameLst>
                                          <p:attrName>ppt_w</p:attrName>
                                        </p:attrNameLst>
                                      </p:cBhvr>
                                      <p:tavLst>
                                        <p:tav tm="0">
                                          <p:val>
                                            <p:fltVal val="0"/>
                                          </p:val>
                                        </p:tav>
                                        <p:tav tm="100000">
                                          <p:val>
                                            <p:strVal val="#ppt_w"/>
                                          </p:val>
                                        </p:tav>
                                      </p:tavLst>
                                    </p:anim>
                                    <p:anim calcmode="lin" valueType="num">
                                      <p:cBhvr>
                                        <p:cTn id="104" dur="400" fill="hold"/>
                                        <p:tgtEl>
                                          <p:spTgt spid="60"/>
                                        </p:tgtEl>
                                        <p:attrNameLst>
                                          <p:attrName>ppt_h</p:attrName>
                                        </p:attrNameLst>
                                      </p:cBhvr>
                                      <p:tavLst>
                                        <p:tav tm="0">
                                          <p:val>
                                            <p:fltVal val="0"/>
                                          </p:val>
                                        </p:tav>
                                        <p:tav tm="100000">
                                          <p:val>
                                            <p:strVal val="#ppt_h"/>
                                          </p:val>
                                        </p:tav>
                                      </p:tavLst>
                                    </p:anim>
                                    <p:animEffect transition="in" filter="fade">
                                      <p:cBhvr>
                                        <p:cTn id="105" dur="400"/>
                                        <p:tgtEl>
                                          <p:spTgt spid="60"/>
                                        </p:tgtEl>
                                      </p:cBhvr>
                                    </p:animEffect>
                                  </p:childTnLst>
                                </p:cTn>
                              </p:par>
                            </p:childTnLst>
                          </p:cTn>
                        </p:par>
                        <p:par>
                          <p:cTn id="106" fill="hold">
                            <p:stCondLst>
                              <p:cond delay="9539"/>
                            </p:stCondLst>
                            <p:childTnLst>
                              <p:par>
                                <p:cTn id="107" presetID="31"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400" fill="hold"/>
                                        <p:tgtEl>
                                          <p:spTgt spid="34"/>
                                        </p:tgtEl>
                                        <p:attrNameLst>
                                          <p:attrName>ppt_w</p:attrName>
                                        </p:attrNameLst>
                                      </p:cBhvr>
                                      <p:tavLst>
                                        <p:tav tm="0">
                                          <p:val>
                                            <p:fltVal val="0"/>
                                          </p:val>
                                        </p:tav>
                                        <p:tav tm="100000">
                                          <p:val>
                                            <p:strVal val="#ppt_w"/>
                                          </p:val>
                                        </p:tav>
                                      </p:tavLst>
                                    </p:anim>
                                    <p:anim calcmode="lin" valueType="num">
                                      <p:cBhvr>
                                        <p:cTn id="110" dur="400" fill="hold"/>
                                        <p:tgtEl>
                                          <p:spTgt spid="34"/>
                                        </p:tgtEl>
                                        <p:attrNameLst>
                                          <p:attrName>ppt_h</p:attrName>
                                        </p:attrNameLst>
                                      </p:cBhvr>
                                      <p:tavLst>
                                        <p:tav tm="0">
                                          <p:val>
                                            <p:fltVal val="0"/>
                                          </p:val>
                                        </p:tav>
                                        <p:tav tm="100000">
                                          <p:val>
                                            <p:strVal val="#ppt_h"/>
                                          </p:val>
                                        </p:tav>
                                      </p:tavLst>
                                    </p:anim>
                                    <p:anim calcmode="lin" valueType="num">
                                      <p:cBhvr>
                                        <p:cTn id="111" dur="400" fill="hold"/>
                                        <p:tgtEl>
                                          <p:spTgt spid="34"/>
                                        </p:tgtEl>
                                        <p:attrNameLst>
                                          <p:attrName>style.rotation</p:attrName>
                                        </p:attrNameLst>
                                      </p:cBhvr>
                                      <p:tavLst>
                                        <p:tav tm="0">
                                          <p:val>
                                            <p:fltVal val="90"/>
                                          </p:val>
                                        </p:tav>
                                        <p:tav tm="100000">
                                          <p:val>
                                            <p:fltVal val="0"/>
                                          </p:val>
                                        </p:tav>
                                      </p:tavLst>
                                    </p:anim>
                                    <p:animEffect transition="in" filter="fade">
                                      <p:cBhvr>
                                        <p:cTn id="112" dur="400"/>
                                        <p:tgtEl>
                                          <p:spTgt spid="34"/>
                                        </p:tgtEl>
                                      </p:cBhvr>
                                    </p:animEffect>
                                  </p:childTnLst>
                                </p:cTn>
                              </p:par>
                            </p:childTnLst>
                          </p:cTn>
                        </p:par>
                        <p:par>
                          <p:cTn id="113" fill="hold">
                            <p:stCondLst>
                              <p:cond delay="10039"/>
                            </p:stCondLst>
                            <p:childTnLst>
                              <p:par>
                                <p:cTn id="114" presetID="22" presetClass="entr" presetSubtype="1"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up)">
                                      <p:cBhvr>
                                        <p:cTn id="116" dur="500"/>
                                        <p:tgtEl>
                                          <p:spTgt spid="35"/>
                                        </p:tgtEl>
                                      </p:cBhvr>
                                    </p:animEffect>
                                  </p:childTnLst>
                                </p:cTn>
                              </p:par>
                            </p:childTnLst>
                          </p:cTn>
                        </p:par>
                        <p:par>
                          <p:cTn id="117" fill="hold">
                            <p:stCondLst>
                              <p:cond delay="10539"/>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11039"/>
                            </p:stCondLst>
                            <p:childTnLst>
                              <p:par>
                                <p:cTn id="122" presetID="53" presetClass="entr" presetSubtype="16" fill="hold" nodeType="afterEffect">
                                  <p:stCondLst>
                                    <p:cond delay="0"/>
                                  </p:stCondLst>
                                  <p:childTnLst>
                                    <p:set>
                                      <p:cBhvr>
                                        <p:cTn id="123" dur="1" fill="hold">
                                          <p:stCondLst>
                                            <p:cond delay="0"/>
                                          </p:stCondLst>
                                        </p:cTn>
                                        <p:tgtEl>
                                          <p:spTgt spid="63"/>
                                        </p:tgtEl>
                                        <p:attrNameLst>
                                          <p:attrName>style.visibility</p:attrName>
                                        </p:attrNameLst>
                                      </p:cBhvr>
                                      <p:to>
                                        <p:strVal val="visible"/>
                                      </p:to>
                                    </p:set>
                                    <p:anim calcmode="lin" valueType="num">
                                      <p:cBhvr>
                                        <p:cTn id="124" dur="400" fill="hold"/>
                                        <p:tgtEl>
                                          <p:spTgt spid="63"/>
                                        </p:tgtEl>
                                        <p:attrNameLst>
                                          <p:attrName>ppt_w</p:attrName>
                                        </p:attrNameLst>
                                      </p:cBhvr>
                                      <p:tavLst>
                                        <p:tav tm="0">
                                          <p:val>
                                            <p:fltVal val="0"/>
                                          </p:val>
                                        </p:tav>
                                        <p:tav tm="100000">
                                          <p:val>
                                            <p:strVal val="#ppt_w"/>
                                          </p:val>
                                        </p:tav>
                                      </p:tavLst>
                                    </p:anim>
                                    <p:anim calcmode="lin" valueType="num">
                                      <p:cBhvr>
                                        <p:cTn id="125" dur="400" fill="hold"/>
                                        <p:tgtEl>
                                          <p:spTgt spid="63"/>
                                        </p:tgtEl>
                                        <p:attrNameLst>
                                          <p:attrName>ppt_h</p:attrName>
                                        </p:attrNameLst>
                                      </p:cBhvr>
                                      <p:tavLst>
                                        <p:tav tm="0">
                                          <p:val>
                                            <p:fltVal val="0"/>
                                          </p:val>
                                        </p:tav>
                                        <p:tav tm="100000">
                                          <p:val>
                                            <p:strVal val="#ppt_h"/>
                                          </p:val>
                                        </p:tav>
                                      </p:tavLst>
                                    </p:anim>
                                    <p:animEffect transition="in" filter="fade">
                                      <p:cBhvr>
                                        <p:cTn id="126" dur="400"/>
                                        <p:tgtEl>
                                          <p:spTgt spid="63"/>
                                        </p:tgtEl>
                                      </p:cBhvr>
                                    </p:animEffect>
                                  </p:childTnLst>
                                </p:cTn>
                              </p:par>
                            </p:childTnLst>
                          </p:cTn>
                        </p:par>
                        <p:par>
                          <p:cTn id="127" fill="hold">
                            <p:stCondLst>
                              <p:cond delay="11539"/>
                            </p:stCondLst>
                            <p:childTnLst>
                              <p:par>
                                <p:cTn id="128" presetID="31" presetClass="entr" presetSubtype="0" fill="hold" grpId="0" nodeType="afterEffect">
                                  <p:stCondLst>
                                    <p:cond delay="0"/>
                                  </p:stCondLst>
                                  <p:childTnLst>
                                    <p:set>
                                      <p:cBhvr>
                                        <p:cTn id="129" dur="1" fill="hold">
                                          <p:stCondLst>
                                            <p:cond delay="0"/>
                                          </p:stCondLst>
                                        </p:cTn>
                                        <p:tgtEl>
                                          <p:spTgt spid="66"/>
                                        </p:tgtEl>
                                        <p:attrNameLst>
                                          <p:attrName>style.visibility</p:attrName>
                                        </p:attrNameLst>
                                      </p:cBhvr>
                                      <p:to>
                                        <p:strVal val="visible"/>
                                      </p:to>
                                    </p:set>
                                    <p:anim calcmode="lin" valueType="num">
                                      <p:cBhvr>
                                        <p:cTn id="130" dur="400" fill="hold"/>
                                        <p:tgtEl>
                                          <p:spTgt spid="66"/>
                                        </p:tgtEl>
                                        <p:attrNameLst>
                                          <p:attrName>ppt_w</p:attrName>
                                        </p:attrNameLst>
                                      </p:cBhvr>
                                      <p:tavLst>
                                        <p:tav tm="0">
                                          <p:val>
                                            <p:fltVal val="0"/>
                                          </p:val>
                                        </p:tav>
                                        <p:tav tm="100000">
                                          <p:val>
                                            <p:strVal val="#ppt_w"/>
                                          </p:val>
                                        </p:tav>
                                      </p:tavLst>
                                    </p:anim>
                                    <p:anim calcmode="lin" valueType="num">
                                      <p:cBhvr>
                                        <p:cTn id="131" dur="400" fill="hold"/>
                                        <p:tgtEl>
                                          <p:spTgt spid="66"/>
                                        </p:tgtEl>
                                        <p:attrNameLst>
                                          <p:attrName>ppt_h</p:attrName>
                                        </p:attrNameLst>
                                      </p:cBhvr>
                                      <p:tavLst>
                                        <p:tav tm="0">
                                          <p:val>
                                            <p:fltVal val="0"/>
                                          </p:val>
                                        </p:tav>
                                        <p:tav tm="100000">
                                          <p:val>
                                            <p:strVal val="#ppt_h"/>
                                          </p:val>
                                        </p:tav>
                                      </p:tavLst>
                                    </p:anim>
                                    <p:anim calcmode="lin" valueType="num">
                                      <p:cBhvr>
                                        <p:cTn id="132" dur="400" fill="hold"/>
                                        <p:tgtEl>
                                          <p:spTgt spid="66"/>
                                        </p:tgtEl>
                                        <p:attrNameLst>
                                          <p:attrName>style.rotation</p:attrName>
                                        </p:attrNameLst>
                                      </p:cBhvr>
                                      <p:tavLst>
                                        <p:tav tm="0">
                                          <p:val>
                                            <p:fltVal val="90"/>
                                          </p:val>
                                        </p:tav>
                                        <p:tav tm="100000">
                                          <p:val>
                                            <p:fltVal val="0"/>
                                          </p:val>
                                        </p:tav>
                                      </p:tavLst>
                                    </p:anim>
                                    <p:animEffect transition="in" filter="fade">
                                      <p:cBhvr>
                                        <p:cTn id="133" dur="400"/>
                                        <p:tgtEl>
                                          <p:spTgt spid="66"/>
                                        </p:tgtEl>
                                      </p:cBhvr>
                                    </p:animEffect>
                                  </p:childTnLst>
                                </p:cTn>
                              </p:par>
                            </p:childTnLst>
                          </p:cTn>
                        </p:par>
                        <p:par>
                          <p:cTn id="134" fill="hold">
                            <p:stCondLst>
                              <p:cond delay="12039"/>
                            </p:stCondLst>
                            <p:childTnLst>
                              <p:par>
                                <p:cTn id="135" presetID="22" presetClass="entr" presetSubtype="1" fill="hold" grpId="0" nodeType="after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wipe(up)">
                                      <p:cBhvr>
                                        <p:cTn id="13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9" grpId="0"/>
      <p:bldP spid="40" grpId="0"/>
      <p:bldP spid="41" grpId="0"/>
      <p:bldP spid="42" grpId="0" animBg="1"/>
      <p:bldP spid="43" grpId="0" animBg="1"/>
      <p:bldP spid="44" grpId="0" animBg="1"/>
      <p:bldP spid="45" grpId="0" animBg="1"/>
      <p:bldP spid="46" grpId="0" animBg="1"/>
      <p:bldP spid="47" grpId="0" animBg="1"/>
      <p:bldP spid="66" grpId="0"/>
      <p:bldP spid="67" grpId="0"/>
      <p:bldP spid="68" grpId="0"/>
      <p:bldP spid="69" grpId="0" animBg="1"/>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837817" y="5009570"/>
            <a:ext cx="4926013" cy="1393825"/>
          </a:xfrm>
          <a:custGeom>
            <a:avLst/>
            <a:gdLst>
              <a:gd name="T0" fmla="*/ 0 w 6039"/>
              <a:gd name="T1" fmla="*/ 1714 h 1714"/>
              <a:gd name="T2" fmla="*/ 6039 w 6039"/>
              <a:gd name="T3" fmla="*/ 686 h 1714"/>
              <a:gd name="T4" fmla="*/ 5677 w 6039"/>
              <a:gd name="T5" fmla="*/ 0 h 1714"/>
              <a:gd name="T6" fmla="*/ 363 w 6039"/>
              <a:gd name="T7" fmla="*/ 1028 h 1714"/>
              <a:gd name="T8" fmla="*/ 0 w 6039"/>
              <a:gd name="T9" fmla="*/ 1714 h 1714"/>
            </a:gdLst>
            <a:ahLst/>
            <a:cxnLst>
              <a:cxn ang="0">
                <a:pos x="T0" y="T1"/>
              </a:cxn>
              <a:cxn ang="0">
                <a:pos x="T2" y="T3"/>
              </a:cxn>
              <a:cxn ang="0">
                <a:pos x="T4" y="T5"/>
              </a:cxn>
              <a:cxn ang="0">
                <a:pos x="T6" y="T7"/>
              </a:cxn>
              <a:cxn ang="0">
                <a:pos x="T8" y="T9"/>
              </a:cxn>
            </a:cxnLst>
            <a:rect l="0" t="0" r="r" b="b"/>
            <a:pathLst>
              <a:path w="6039" h="1714">
                <a:moveTo>
                  <a:pt x="0" y="1714"/>
                </a:moveTo>
                <a:lnTo>
                  <a:pt x="6039" y="686"/>
                </a:lnTo>
                <a:lnTo>
                  <a:pt x="5677" y="0"/>
                </a:lnTo>
                <a:lnTo>
                  <a:pt x="363" y="1028"/>
                </a:lnTo>
                <a:lnTo>
                  <a:pt x="0" y="1714"/>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1280730" y="4172958"/>
            <a:ext cx="4038600" cy="1393825"/>
          </a:xfrm>
          <a:custGeom>
            <a:avLst/>
            <a:gdLst>
              <a:gd name="T0" fmla="*/ 0 w 4951"/>
              <a:gd name="T1" fmla="*/ 1715 h 1715"/>
              <a:gd name="T2" fmla="*/ 4951 w 4951"/>
              <a:gd name="T3" fmla="*/ 686 h 1715"/>
              <a:gd name="T4" fmla="*/ 4588 w 4951"/>
              <a:gd name="T5" fmla="*/ 0 h 1715"/>
              <a:gd name="T6" fmla="*/ 363 w 4951"/>
              <a:gd name="T7" fmla="*/ 1029 h 1715"/>
              <a:gd name="T8" fmla="*/ 0 w 4951"/>
              <a:gd name="T9" fmla="*/ 1715 h 1715"/>
            </a:gdLst>
            <a:ahLst/>
            <a:cxnLst>
              <a:cxn ang="0">
                <a:pos x="T0" y="T1"/>
              </a:cxn>
              <a:cxn ang="0">
                <a:pos x="T2" y="T3"/>
              </a:cxn>
              <a:cxn ang="0">
                <a:pos x="T4" y="T5"/>
              </a:cxn>
              <a:cxn ang="0">
                <a:pos x="T6" y="T7"/>
              </a:cxn>
              <a:cxn ang="0">
                <a:pos x="T8" y="T9"/>
              </a:cxn>
            </a:cxnLst>
            <a:rect l="0" t="0" r="r" b="b"/>
            <a:pathLst>
              <a:path w="4951" h="1715">
                <a:moveTo>
                  <a:pt x="0" y="1715"/>
                </a:moveTo>
                <a:lnTo>
                  <a:pt x="4951" y="686"/>
                </a:lnTo>
                <a:lnTo>
                  <a:pt x="4588" y="0"/>
                </a:lnTo>
                <a:lnTo>
                  <a:pt x="363" y="1029"/>
                </a:lnTo>
                <a:lnTo>
                  <a:pt x="0" y="1715"/>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1725230" y="3336345"/>
            <a:ext cx="3151188" cy="1393825"/>
          </a:xfrm>
          <a:custGeom>
            <a:avLst/>
            <a:gdLst>
              <a:gd name="T0" fmla="*/ 0 w 3862"/>
              <a:gd name="T1" fmla="*/ 1714 h 1714"/>
              <a:gd name="T2" fmla="*/ 3862 w 3862"/>
              <a:gd name="T3" fmla="*/ 685 h 1714"/>
              <a:gd name="T4" fmla="*/ 3499 w 3862"/>
              <a:gd name="T5" fmla="*/ 0 h 1714"/>
              <a:gd name="T6" fmla="*/ 363 w 3862"/>
              <a:gd name="T7" fmla="*/ 1028 h 1714"/>
              <a:gd name="T8" fmla="*/ 0 w 3862"/>
              <a:gd name="T9" fmla="*/ 1714 h 1714"/>
            </a:gdLst>
            <a:ahLst/>
            <a:cxnLst>
              <a:cxn ang="0">
                <a:pos x="T0" y="T1"/>
              </a:cxn>
              <a:cxn ang="0">
                <a:pos x="T2" y="T3"/>
              </a:cxn>
              <a:cxn ang="0">
                <a:pos x="T4" y="T5"/>
              </a:cxn>
              <a:cxn ang="0">
                <a:pos x="T6" y="T7"/>
              </a:cxn>
              <a:cxn ang="0">
                <a:pos x="T8" y="T9"/>
              </a:cxn>
            </a:cxnLst>
            <a:rect l="0" t="0" r="r" b="b"/>
            <a:pathLst>
              <a:path w="3862" h="1714">
                <a:moveTo>
                  <a:pt x="0" y="1714"/>
                </a:moveTo>
                <a:lnTo>
                  <a:pt x="3862" y="685"/>
                </a:lnTo>
                <a:lnTo>
                  <a:pt x="3499" y="0"/>
                </a:lnTo>
                <a:lnTo>
                  <a:pt x="363" y="1028"/>
                </a:lnTo>
                <a:lnTo>
                  <a:pt x="0" y="1714"/>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2169730" y="2499733"/>
            <a:ext cx="2262188" cy="1393825"/>
          </a:xfrm>
          <a:custGeom>
            <a:avLst/>
            <a:gdLst>
              <a:gd name="T0" fmla="*/ 0 w 2773"/>
              <a:gd name="T1" fmla="*/ 1714 h 1714"/>
              <a:gd name="T2" fmla="*/ 2773 w 2773"/>
              <a:gd name="T3" fmla="*/ 686 h 1714"/>
              <a:gd name="T4" fmla="*/ 2410 w 2773"/>
              <a:gd name="T5" fmla="*/ 0 h 1714"/>
              <a:gd name="T6" fmla="*/ 363 w 2773"/>
              <a:gd name="T7" fmla="*/ 1029 h 1714"/>
              <a:gd name="T8" fmla="*/ 0 w 2773"/>
              <a:gd name="T9" fmla="*/ 1714 h 1714"/>
            </a:gdLst>
            <a:ahLst/>
            <a:cxnLst>
              <a:cxn ang="0">
                <a:pos x="T0" y="T1"/>
              </a:cxn>
              <a:cxn ang="0">
                <a:pos x="T2" y="T3"/>
              </a:cxn>
              <a:cxn ang="0">
                <a:pos x="T4" y="T5"/>
              </a:cxn>
              <a:cxn ang="0">
                <a:pos x="T6" y="T7"/>
              </a:cxn>
              <a:cxn ang="0">
                <a:pos x="T8" y="T9"/>
              </a:cxn>
            </a:cxnLst>
            <a:rect l="0" t="0" r="r" b="b"/>
            <a:pathLst>
              <a:path w="2773" h="1714">
                <a:moveTo>
                  <a:pt x="0" y="1714"/>
                </a:moveTo>
                <a:lnTo>
                  <a:pt x="2773" y="686"/>
                </a:lnTo>
                <a:lnTo>
                  <a:pt x="2410" y="0"/>
                </a:lnTo>
                <a:lnTo>
                  <a:pt x="363" y="1029"/>
                </a:lnTo>
                <a:lnTo>
                  <a:pt x="0" y="1714"/>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2614230" y="1677408"/>
            <a:ext cx="1373188" cy="1381125"/>
          </a:xfrm>
          <a:custGeom>
            <a:avLst/>
            <a:gdLst>
              <a:gd name="T0" fmla="*/ 0 w 1684"/>
              <a:gd name="T1" fmla="*/ 1697 h 1697"/>
              <a:gd name="T2" fmla="*/ 1684 w 1684"/>
              <a:gd name="T3" fmla="*/ 668 h 1697"/>
              <a:gd name="T4" fmla="*/ 1330 w 1684"/>
              <a:gd name="T5" fmla="*/ 0 h 1697"/>
              <a:gd name="T6" fmla="*/ 362 w 1684"/>
              <a:gd name="T7" fmla="*/ 1011 h 1697"/>
              <a:gd name="T8" fmla="*/ 0 w 1684"/>
              <a:gd name="T9" fmla="*/ 1697 h 1697"/>
            </a:gdLst>
            <a:ahLst/>
            <a:cxnLst>
              <a:cxn ang="0">
                <a:pos x="T0" y="T1"/>
              </a:cxn>
              <a:cxn ang="0">
                <a:pos x="T2" y="T3"/>
              </a:cxn>
              <a:cxn ang="0">
                <a:pos x="T4" y="T5"/>
              </a:cxn>
              <a:cxn ang="0">
                <a:pos x="T6" y="T7"/>
              </a:cxn>
              <a:cxn ang="0">
                <a:pos x="T8" y="T9"/>
              </a:cxn>
            </a:cxnLst>
            <a:rect l="0" t="0" r="r" b="b"/>
            <a:pathLst>
              <a:path w="1684" h="1697">
                <a:moveTo>
                  <a:pt x="0" y="1697"/>
                </a:moveTo>
                <a:lnTo>
                  <a:pt x="1684" y="668"/>
                </a:lnTo>
                <a:lnTo>
                  <a:pt x="1330" y="0"/>
                </a:lnTo>
                <a:lnTo>
                  <a:pt x="362" y="1011"/>
                </a:lnTo>
                <a:lnTo>
                  <a:pt x="0" y="1697"/>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837817" y="5846183"/>
            <a:ext cx="5370513" cy="557213"/>
          </a:xfrm>
          <a:custGeom>
            <a:avLst/>
            <a:gdLst>
              <a:gd name="T0" fmla="*/ 6221 w 6584"/>
              <a:gd name="T1" fmla="*/ 0 h 686"/>
              <a:gd name="T2" fmla="*/ 6584 w 6584"/>
              <a:gd name="T3" fmla="*/ 686 h 686"/>
              <a:gd name="T4" fmla="*/ 3292 w 6584"/>
              <a:gd name="T5" fmla="*/ 686 h 686"/>
              <a:gd name="T6" fmla="*/ 0 w 6584"/>
              <a:gd name="T7" fmla="*/ 686 h 686"/>
              <a:gd name="T8" fmla="*/ 363 w 6584"/>
              <a:gd name="T9" fmla="*/ 0 h 686"/>
              <a:gd name="T10" fmla="*/ 6221 w 6584"/>
              <a:gd name="T11" fmla="*/ 0 h 686"/>
            </a:gdLst>
            <a:ahLst/>
            <a:cxnLst>
              <a:cxn ang="0">
                <a:pos x="T0" y="T1"/>
              </a:cxn>
              <a:cxn ang="0">
                <a:pos x="T2" y="T3"/>
              </a:cxn>
              <a:cxn ang="0">
                <a:pos x="T4" y="T5"/>
              </a:cxn>
              <a:cxn ang="0">
                <a:pos x="T6" y="T7"/>
              </a:cxn>
              <a:cxn ang="0">
                <a:pos x="T8" y="T9"/>
              </a:cxn>
              <a:cxn ang="0">
                <a:pos x="T10" y="T11"/>
              </a:cxn>
            </a:cxnLst>
            <a:rect l="0" t="0" r="r" b="b"/>
            <a:pathLst>
              <a:path w="6584" h="686">
                <a:moveTo>
                  <a:pt x="6221" y="0"/>
                </a:moveTo>
                <a:lnTo>
                  <a:pt x="6584" y="686"/>
                </a:lnTo>
                <a:lnTo>
                  <a:pt x="3292" y="686"/>
                </a:lnTo>
                <a:lnTo>
                  <a:pt x="0" y="686"/>
                </a:lnTo>
                <a:lnTo>
                  <a:pt x="363" y="0"/>
                </a:lnTo>
                <a:lnTo>
                  <a:pt x="6221"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1280730" y="5009570"/>
            <a:ext cx="4483100" cy="557213"/>
          </a:xfrm>
          <a:custGeom>
            <a:avLst/>
            <a:gdLst>
              <a:gd name="T0" fmla="*/ 5133 w 5495"/>
              <a:gd name="T1" fmla="*/ 0 h 686"/>
              <a:gd name="T2" fmla="*/ 5495 w 5495"/>
              <a:gd name="T3" fmla="*/ 686 h 686"/>
              <a:gd name="T4" fmla="*/ 0 w 5495"/>
              <a:gd name="T5" fmla="*/ 686 h 686"/>
              <a:gd name="T6" fmla="*/ 363 w 5495"/>
              <a:gd name="T7" fmla="*/ 0 h 686"/>
              <a:gd name="T8" fmla="*/ 5133 w 5495"/>
              <a:gd name="T9" fmla="*/ 0 h 686"/>
            </a:gdLst>
            <a:ahLst/>
            <a:cxnLst>
              <a:cxn ang="0">
                <a:pos x="T0" y="T1"/>
              </a:cxn>
              <a:cxn ang="0">
                <a:pos x="T2" y="T3"/>
              </a:cxn>
              <a:cxn ang="0">
                <a:pos x="T4" y="T5"/>
              </a:cxn>
              <a:cxn ang="0">
                <a:pos x="T6" y="T7"/>
              </a:cxn>
              <a:cxn ang="0">
                <a:pos x="T8" y="T9"/>
              </a:cxn>
            </a:cxnLst>
            <a:rect l="0" t="0" r="r" b="b"/>
            <a:pathLst>
              <a:path w="5495" h="686">
                <a:moveTo>
                  <a:pt x="5133" y="0"/>
                </a:moveTo>
                <a:lnTo>
                  <a:pt x="5495" y="686"/>
                </a:lnTo>
                <a:lnTo>
                  <a:pt x="0" y="686"/>
                </a:lnTo>
                <a:lnTo>
                  <a:pt x="363" y="0"/>
                </a:lnTo>
                <a:lnTo>
                  <a:pt x="5133"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1725230" y="4172958"/>
            <a:ext cx="3594100" cy="557213"/>
          </a:xfrm>
          <a:custGeom>
            <a:avLst/>
            <a:gdLst>
              <a:gd name="T0" fmla="*/ 4043 w 4406"/>
              <a:gd name="T1" fmla="*/ 0 h 686"/>
              <a:gd name="T2" fmla="*/ 4406 w 4406"/>
              <a:gd name="T3" fmla="*/ 686 h 686"/>
              <a:gd name="T4" fmla="*/ 0 w 4406"/>
              <a:gd name="T5" fmla="*/ 686 h 686"/>
              <a:gd name="T6" fmla="*/ 363 w 4406"/>
              <a:gd name="T7" fmla="*/ 0 h 686"/>
              <a:gd name="T8" fmla="*/ 4043 w 4406"/>
              <a:gd name="T9" fmla="*/ 0 h 686"/>
            </a:gdLst>
            <a:ahLst/>
            <a:cxnLst>
              <a:cxn ang="0">
                <a:pos x="T0" y="T1"/>
              </a:cxn>
              <a:cxn ang="0">
                <a:pos x="T2" y="T3"/>
              </a:cxn>
              <a:cxn ang="0">
                <a:pos x="T4" y="T5"/>
              </a:cxn>
              <a:cxn ang="0">
                <a:pos x="T6" y="T7"/>
              </a:cxn>
              <a:cxn ang="0">
                <a:pos x="T8" y="T9"/>
              </a:cxn>
            </a:cxnLst>
            <a:rect l="0" t="0" r="r" b="b"/>
            <a:pathLst>
              <a:path w="4406" h="686">
                <a:moveTo>
                  <a:pt x="4043" y="0"/>
                </a:moveTo>
                <a:lnTo>
                  <a:pt x="4406" y="686"/>
                </a:lnTo>
                <a:lnTo>
                  <a:pt x="0" y="686"/>
                </a:lnTo>
                <a:lnTo>
                  <a:pt x="363" y="0"/>
                </a:lnTo>
                <a:lnTo>
                  <a:pt x="4043"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2169730" y="3336345"/>
            <a:ext cx="2706688" cy="557213"/>
          </a:xfrm>
          <a:custGeom>
            <a:avLst/>
            <a:gdLst>
              <a:gd name="T0" fmla="*/ 2955 w 3318"/>
              <a:gd name="T1" fmla="*/ 0 h 685"/>
              <a:gd name="T2" fmla="*/ 3305 w 3318"/>
              <a:gd name="T3" fmla="*/ 661 h 685"/>
              <a:gd name="T4" fmla="*/ 3318 w 3318"/>
              <a:gd name="T5" fmla="*/ 685 h 685"/>
              <a:gd name="T6" fmla="*/ 0 w 3318"/>
              <a:gd name="T7" fmla="*/ 685 h 685"/>
              <a:gd name="T8" fmla="*/ 13 w 3318"/>
              <a:gd name="T9" fmla="*/ 661 h 685"/>
              <a:gd name="T10" fmla="*/ 363 w 3318"/>
              <a:gd name="T11" fmla="*/ 0 h 685"/>
              <a:gd name="T12" fmla="*/ 2955 w 3318"/>
              <a:gd name="T13" fmla="*/ 0 h 685"/>
            </a:gdLst>
            <a:ahLst/>
            <a:cxnLst>
              <a:cxn ang="0">
                <a:pos x="T0" y="T1"/>
              </a:cxn>
              <a:cxn ang="0">
                <a:pos x="T2" y="T3"/>
              </a:cxn>
              <a:cxn ang="0">
                <a:pos x="T4" y="T5"/>
              </a:cxn>
              <a:cxn ang="0">
                <a:pos x="T6" y="T7"/>
              </a:cxn>
              <a:cxn ang="0">
                <a:pos x="T8" y="T9"/>
              </a:cxn>
              <a:cxn ang="0">
                <a:pos x="T10" y="T11"/>
              </a:cxn>
              <a:cxn ang="0">
                <a:pos x="T12" y="T13"/>
              </a:cxn>
            </a:cxnLst>
            <a:rect l="0" t="0" r="r" b="b"/>
            <a:pathLst>
              <a:path w="3318" h="685">
                <a:moveTo>
                  <a:pt x="2955" y="0"/>
                </a:moveTo>
                <a:lnTo>
                  <a:pt x="3305" y="661"/>
                </a:lnTo>
                <a:lnTo>
                  <a:pt x="3318" y="685"/>
                </a:lnTo>
                <a:lnTo>
                  <a:pt x="0" y="685"/>
                </a:lnTo>
                <a:lnTo>
                  <a:pt x="13" y="661"/>
                </a:lnTo>
                <a:lnTo>
                  <a:pt x="363" y="0"/>
                </a:lnTo>
                <a:lnTo>
                  <a:pt x="2955"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 name="Freeform 14"/>
          <p:cNvSpPr/>
          <p:nvPr/>
        </p:nvSpPr>
        <p:spPr bwMode="auto">
          <a:xfrm>
            <a:off x="2614230" y="2499733"/>
            <a:ext cx="1817688" cy="558800"/>
          </a:xfrm>
          <a:custGeom>
            <a:avLst/>
            <a:gdLst>
              <a:gd name="T0" fmla="*/ 1865 w 2228"/>
              <a:gd name="T1" fmla="*/ 0 h 686"/>
              <a:gd name="T2" fmla="*/ 2228 w 2228"/>
              <a:gd name="T3" fmla="*/ 686 h 686"/>
              <a:gd name="T4" fmla="*/ 0 w 2228"/>
              <a:gd name="T5" fmla="*/ 686 h 686"/>
              <a:gd name="T6" fmla="*/ 362 w 2228"/>
              <a:gd name="T7" fmla="*/ 0 h 686"/>
              <a:gd name="T8" fmla="*/ 1865 w 2228"/>
              <a:gd name="T9" fmla="*/ 0 h 686"/>
            </a:gdLst>
            <a:ahLst/>
            <a:cxnLst>
              <a:cxn ang="0">
                <a:pos x="T0" y="T1"/>
              </a:cxn>
              <a:cxn ang="0">
                <a:pos x="T2" y="T3"/>
              </a:cxn>
              <a:cxn ang="0">
                <a:pos x="T4" y="T5"/>
              </a:cxn>
              <a:cxn ang="0">
                <a:pos x="T6" y="T7"/>
              </a:cxn>
              <a:cxn ang="0">
                <a:pos x="T8" y="T9"/>
              </a:cxn>
            </a:cxnLst>
            <a:rect l="0" t="0" r="r" b="b"/>
            <a:pathLst>
              <a:path w="2228" h="686">
                <a:moveTo>
                  <a:pt x="1865" y="0"/>
                </a:moveTo>
                <a:lnTo>
                  <a:pt x="2228" y="686"/>
                </a:lnTo>
                <a:lnTo>
                  <a:pt x="0" y="686"/>
                </a:lnTo>
                <a:lnTo>
                  <a:pt x="362" y="0"/>
                </a:lnTo>
                <a:lnTo>
                  <a:pt x="1865"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3057142" y="1345620"/>
            <a:ext cx="930275" cy="876300"/>
          </a:xfrm>
          <a:custGeom>
            <a:avLst/>
            <a:gdLst>
              <a:gd name="T0" fmla="*/ 570 w 1140"/>
              <a:gd name="T1" fmla="*/ 0 h 1077"/>
              <a:gd name="T2" fmla="*/ 1140 w 1140"/>
              <a:gd name="T3" fmla="*/ 1077 h 1077"/>
              <a:gd name="T4" fmla="*/ 0 w 1140"/>
              <a:gd name="T5" fmla="*/ 1077 h 1077"/>
              <a:gd name="T6" fmla="*/ 570 w 1140"/>
              <a:gd name="T7" fmla="*/ 0 h 1077"/>
            </a:gdLst>
            <a:ahLst/>
            <a:cxnLst>
              <a:cxn ang="0">
                <a:pos x="T0" y="T1"/>
              </a:cxn>
              <a:cxn ang="0">
                <a:pos x="T2" y="T3"/>
              </a:cxn>
              <a:cxn ang="0">
                <a:pos x="T4" y="T5"/>
              </a:cxn>
              <a:cxn ang="0">
                <a:pos x="T6" y="T7"/>
              </a:cxn>
            </a:cxnLst>
            <a:rect l="0" t="0" r="r" b="b"/>
            <a:pathLst>
              <a:path w="1140" h="1077">
                <a:moveTo>
                  <a:pt x="570" y="0"/>
                </a:moveTo>
                <a:lnTo>
                  <a:pt x="1140" y="1077"/>
                </a:lnTo>
                <a:lnTo>
                  <a:pt x="0" y="1077"/>
                </a:lnTo>
                <a:lnTo>
                  <a:pt x="570"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6" name="TextBox 15"/>
          <p:cNvSpPr txBox="1"/>
          <p:nvPr/>
        </p:nvSpPr>
        <p:spPr>
          <a:xfrm>
            <a:off x="3979294" y="1605655"/>
            <a:ext cx="7159647" cy="338554"/>
          </a:xfrm>
          <a:prstGeom prst="rect">
            <a:avLst/>
          </a:prstGeom>
          <a:noFill/>
        </p:spPr>
        <p:txBody>
          <a:bodyPr wrap="square" rtlCol="0">
            <a:spAutoFit/>
          </a:bodyPr>
          <a:lstStyle/>
          <a:p>
            <a:pPr algn="just"/>
            <a:r>
              <a:rPr lang="zh-CN" altLang="zh-CN" sz="1600" dirty="0">
                <a:solidFill>
                  <a:schemeClr val="bg1"/>
                </a:solidFill>
                <a:latin typeface="微软雅黑" panose="020B0503020204020204" pitchFamily="34" charset="-122"/>
                <a:ea typeface="微软雅黑" panose="020B0503020204020204" pitchFamily="34" charset="-122"/>
              </a:rPr>
              <a:t>推广手机</a:t>
            </a:r>
            <a:r>
              <a:rPr lang="en-US" altLang="zh-CN" sz="1600" dirty="0">
                <a:solidFill>
                  <a:schemeClr val="bg1"/>
                </a:solidFill>
                <a:latin typeface="微软雅黑" panose="020B0503020204020204" pitchFamily="34" charset="-122"/>
                <a:ea typeface="微软雅黑" panose="020B0503020204020204" pitchFamily="34" charset="-122"/>
              </a:rPr>
              <a:t>APP</a:t>
            </a:r>
            <a:r>
              <a:rPr lang="zh-CN" altLang="en-US" sz="1600" dirty="0">
                <a:solidFill>
                  <a:schemeClr val="bg1"/>
                </a:solidFill>
                <a:latin typeface="微软雅黑" panose="020B0503020204020204" pitchFamily="34" charset="-122"/>
                <a:ea typeface="微软雅黑" panose="020B0503020204020204" pitchFamily="34" charset="-122"/>
              </a:rPr>
              <a:t>、管理</a:t>
            </a:r>
            <a:r>
              <a:rPr lang="zh-CN" altLang="zh-CN" sz="1600" dirty="0">
                <a:solidFill>
                  <a:schemeClr val="bg1"/>
                </a:solidFill>
                <a:latin typeface="微软雅黑" panose="020B0503020204020204" pitchFamily="34" charset="-122"/>
                <a:ea typeface="微软雅黑" panose="020B0503020204020204" pitchFamily="34" charset="-122"/>
              </a:rPr>
              <a:t>数据分析</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运用仓储管理软件</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提升电子信息管理</a:t>
            </a:r>
            <a:r>
              <a:rPr lang="zh-CN" altLang="en-US" sz="1600" dirty="0">
                <a:solidFill>
                  <a:schemeClr val="bg1"/>
                </a:solidFill>
                <a:latin typeface="微软雅黑" panose="020B0503020204020204" pitchFamily="34" charset="-122"/>
                <a:ea typeface="微软雅黑" panose="020B0503020204020204" pitchFamily="34" charset="-122"/>
              </a:rPr>
              <a:t>等。</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4378932" y="2546767"/>
            <a:ext cx="6639530" cy="338554"/>
          </a:xfrm>
          <a:prstGeom prst="rect">
            <a:avLst/>
          </a:prstGeom>
          <a:noFill/>
        </p:spPr>
        <p:txBody>
          <a:bodyPr wrap="square" rtlCol="0">
            <a:spAutoFit/>
          </a:bodyPr>
          <a:lstStyle/>
          <a:p>
            <a:pPr algn="just"/>
            <a:r>
              <a:rPr lang="zh-CN" altLang="zh-CN" sz="1600" dirty="0">
                <a:solidFill>
                  <a:schemeClr val="bg1"/>
                </a:solidFill>
                <a:latin typeface="微软雅黑" panose="020B0503020204020204" pitchFamily="34" charset="-122"/>
                <a:ea typeface="微软雅黑" panose="020B0503020204020204" pitchFamily="34" charset="-122"/>
              </a:rPr>
              <a:t>调整运输线路，降低运输时限</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提升处理能力</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建设同城配送</a:t>
            </a:r>
            <a:r>
              <a:rPr lang="zh-CN" altLang="en-US" sz="1600" dirty="0">
                <a:solidFill>
                  <a:schemeClr val="bg1"/>
                </a:solidFill>
                <a:latin typeface="微软雅黑" panose="020B0503020204020204" pitchFamily="34" charset="-122"/>
                <a:ea typeface="微软雅黑" panose="020B0503020204020204" pitchFamily="34" charset="-122"/>
              </a:rPr>
              <a:t>等。</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8" name="TextBox 15"/>
          <p:cNvSpPr txBox="1"/>
          <p:nvPr/>
        </p:nvSpPr>
        <p:spPr>
          <a:xfrm>
            <a:off x="4969195" y="3394895"/>
            <a:ext cx="6169746" cy="338554"/>
          </a:xfrm>
          <a:prstGeom prst="rect">
            <a:avLst/>
          </a:prstGeom>
          <a:noFill/>
        </p:spPr>
        <p:txBody>
          <a:bodyPr wrap="square" rtlCol="0">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强化客服体系建设</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客服管理职责落实，重点城市推行主动客服。</a:t>
            </a:r>
            <a:endParaRPr lang="zh-CN" altLang="en-US" sz="1600" dirty="0">
              <a:solidFill>
                <a:schemeClr val="bg1"/>
              </a:solidFill>
              <a:latin typeface="+mn-ea"/>
              <a:ea typeface="+mn-ea"/>
            </a:endParaRPr>
          </a:p>
        </p:txBody>
      </p:sp>
      <p:sp>
        <p:nvSpPr>
          <p:cNvPr id="19" name="TextBox 15"/>
          <p:cNvSpPr txBox="1"/>
          <p:nvPr/>
        </p:nvSpPr>
        <p:spPr>
          <a:xfrm>
            <a:off x="5416017" y="4255393"/>
            <a:ext cx="5722924" cy="584775"/>
          </a:xfrm>
          <a:prstGeom prst="rect">
            <a:avLst/>
          </a:prstGeom>
          <a:noFill/>
        </p:spPr>
        <p:txBody>
          <a:bodyPr wrap="square" rtlCol="0">
            <a:spAutoFit/>
          </a:bodyPr>
          <a:lstStyle/>
          <a:p>
            <a:pPr algn="just"/>
            <a:r>
              <a:rPr lang="zh-CN" altLang="zh-CN" sz="1600" dirty="0">
                <a:solidFill>
                  <a:schemeClr val="bg1"/>
                </a:solidFill>
                <a:latin typeface="微软雅黑" panose="020B0503020204020204" pitchFamily="34" charset="-122"/>
                <a:ea typeface="微软雅黑" panose="020B0503020204020204" pitchFamily="34" charset="-122"/>
              </a:rPr>
              <a:t>建立先赔后理的机制，按照业务收入</a:t>
            </a:r>
            <a:r>
              <a:rPr lang="en-US" altLang="zh-CN" sz="1600" dirty="0">
                <a:solidFill>
                  <a:schemeClr val="bg1"/>
                </a:solidFill>
                <a:latin typeface="微软雅黑" panose="020B0503020204020204" pitchFamily="34" charset="-122"/>
                <a:ea typeface="微软雅黑" panose="020B0503020204020204" pitchFamily="34" charset="-122"/>
              </a:rPr>
              <a:t>1.5%</a:t>
            </a:r>
            <a:r>
              <a:rPr lang="zh-CN" altLang="zh-CN" sz="1600" dirty="0">
                <a:solidFill>
                  <a:schemeClr val="bg1"/>
                </a:solidFill>
                <a:latin typeface="微软雅黑" panose="020B0503020204020204" pitchFamily="34" charset="-122"/>
                <a:ea typeface="微软雅黑" panose="020B0503020204020204" pitchFamily="34" charset="-122"/>
              </a:rPr>
              <a:t>设立理赔专用资金。</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1" name="TextBox 15"/>
          <p:cNvSpPr txBox="1"/>
          <p:nvPr/>
        </p:nvSpPr>
        <p:spPr>
          <a:xfrm>
            <a:off x="5813779" y="5086650"/>
            <a:ext cx="4927399" cy="338554"/>
          </a:xfrm>
          <a:prstGeom prst="rect">
            <a:avLst/>
          </a:prstGeom>
          <a:noFill/>
        </p:spPr>
        <p:txBody>
          <a:bodyPr wrap="square" rtlCol="0">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建立客服定期沟通机制，及时协调处理突出问题。</a:t>
            </a:r>
            <a:endParaRPr lang="zh-CN" altLang="en-US" sz="1600" dirty="0">
              <a:solidFill>
                <a:schemeClr val="bg1"/>
              </a:solidFill>
              <a:latin typeface="+mn-ea"/>
              <a:ea typeface="+mn-ea"/>
            </a:endParaRPr>
          </a:p>
        </p:txBody>
      </p:sp>
      <p:sp>
        <p:nvSpPr>
          <p:cNvPr id="22" name="TextBox 15"/>
          <p:cNvSpPr txBox="1"/>
          <p:nvPr/>
        </p:nvSpPr>
        <p:spPr>
          <a:xfrm>
            <a:off x="6208330" y="5917907"/>
            <a:ext cx="5370016" cy="584775"/>
          </a:xfrm>
          <a:prstGeom prst="rect">
            <a:avLst/>
          </a:prstGeom>
          <a:noFill/>
        </p:spPr>
        <p:txBody>
          <a:bodyPr wrap="square" rtlCol="0">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落实相关监管与考核，提升业务管理水平，防范经营风险。</a:t>
            </a:r>
            <a:endParaRPr lang="zh-CN" altLang="en-US" sz="1600" dirty="0">
              <a:solidFill>
                <a:schemeClr val="bg1"/>
              </a:solidFill>
              <a:latin typeface="+mn-ea"/>
              <a:ea typeface="+mn-ea"/>
            </a:endParaRPr>
          </a:p>
        </p:txBody>
      </p:sp>
      <p:sp>
        <p:nvSpPr>
          <p:cNvPr id="23" name="文本框 22"/>
          <p:cNvSpPr txBox="1"/>
          <p:nvPr/>
        </p:nvSpPr>
        <p:spPr>
          <a:xfrm>
            <a:off x="3261581" y="5738054"/>
            <a:ext cx="470000" cy="646331"/>
          </a:xfrm>
          <a:prstGeom prst="rect">
            <a:avLst/>
          </a:prstGeom>
          <a:noFill/>
          <a:ln w="381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en-US" altLang="zh-CN" sz="3600" b="0" dirty="0">
                <a:solidFill>
                  <a:schemeClr val="bg2"/>
                </a:solidFill>
                <a:latin typeface="Lifeline JL" panose="00000400000000000000" pitchFamily="2" charset="0"/>
              </a:rPr>
              <a:t>1</a:t>
            </a:r>
            <a:endParaRPr lang="zh-CN" altLang="en-US" sz="3600" b="0" dirty="0">
              <a:solidFill>
                <a:schemeClr val="bg2"/>
              </a:solidFill>
              <a:latin typeface="Lifeline JL" panose="00000400000000000000" pitchFamily="2" charset="0"/>
            </a:endParaRPr>
          </a:p>
        </p:txBody>
      </p:sp>
      <p:sp>
        <p:nvSpPr>
          <p:cNvPr id="24" name="文本框 23"/>
          <p:cNvSpPr txBox="1"/>
          <p:nvPr/>
        </p:nvSpPr>
        <p:spPr>
          <a:xfrm>
            <a:off x="3261581" y="4919906"/>
            <a:ext cx="470000" cy="646331"/>
          </a:xfrm>
          <a:prstGeom prst="rect">
            <a:avLst/>
          </a:prstGeom>
          <a:noFill/>
          <a:ln w="381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en-US" altLang="zh-CN" sz="3600" b="0" dirty="0">
                <a:solidFill>
                  <a:schemeClr val="bg2"/>
                </a:solidFill>
                <a:latin typeface="Lifeline JL" panose="00000400000000000000" pitchFamily="2" charset="0"/>
              </a:rPr>
              <a:t>2</a:t>
            </a:r>
            <a:endParaRPr lang="zh-CN" altLang="en-US" sz="3600" b="0" dirty="0">
              <a:solidFill>
                <a:schemeClr val="bg2"/>
              </a:solidFill>
              <a:latin typeface="Lifeline JL" panose="00000400000000000000" pitchFamily="2" charset="0"/>
            </a:endParaRPr>
          </a:p>
        </p:txBody>
      </p:sp>
      <p:sp>
        <p:nvSpPr>
          <p:cNvPr id="25" name="文本框 24"/>
          <p:cNvSpPr txBox="1"/>
          <p:nvPr/>
        </p:nvSpPr>
        <p:spPr>
          <a:xfrm>
            <a:off x="3261581" y="4101759"/>
            <a:ext cx="470000" cy="646331"/>
          </a:xfrm>
          <a:prstGeom prst="rect">
            <a:avLst/>
          </a:prstGeom>
          <a:noFill/>
          <a:ln w="381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en-US" altLang="zh-CN" sz="3600" b="0" dirty="0">
                <a:solidFill>
                  <a:schemeClr val="bg2"/>
                </a:solidFill>
                <a:latin typeface="Lifeline JL" panose="00000400000000000000" pitchFamily="2" charset="0"/>
              </a:rPr>
              <a:t>3</a:t>
            </a:r>
            <a:endParaRPr lang="zh-CN" altLang="en-US" sz="3600" b="0" dirty="0">
              <a:solidFill>
                <a:schemeClr val="bg2"/>
              </a:solidFill>
              <a:latin typeface="Lifeline JL" panose="00000400000000000000" pitchFamily="2" charset="0"/>
            </a:endParaRPr>
          </a:p>
        </p:txBody>
      </p:sp>
      <p:sp>
        <p:nvSpPr>
          <p:cNvPr id="26" name="文本框 25"/>
          <p:cNvSpPr txBox="1"/>
          <p:nvPr/>
        </p:nvSpPr>
        <p:spPr>
          <a:xfrm>
            <a:off x="3261581" y="3251527"/>
            <a:ext cx="470000" cy="646331"/>
          </a:xfrm>
          <a:prstGeom prst="rect">
            <a:avLst/>
          </a:prstGeom>
          <a:noFill/>
          <a:ln w="381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en-US" altLang="zh-CN" sz="3600" b="0" dirty="0">
                <a:solidFill>
                  <a:schemeClr val="bg2"/>
                </a:solidFill>
                <a:latin typeface="Lifeline JL" panose="00000400000000000000" pitchFamily="2" charset="0"/>
              </a:rPr>
              <a:t>4</a:t>
            </a:r>
            <a:endParaRPr lang="zh-CN" altLang="en-US" sz="3600" b="0" dirty="0">
              <a:solidFill>
                <a:schemeClr val="bg2"/>
              </a:solidFill>
              <a:latin typeface="Lifeline JL" panose="00000400000000000000" pitchFamily="2" charset="0"/>
            </a:endParaRPr>
          </a:p>
        </p:txBody>
      </p:sp>
      <p:sp>
        <p:nvSpPr>
          <p:cNvPr id="27" name="文本框 26"/>
          <p:cNvSpPr txBox="1"/>
          <p:nvPr/>
        </p:nvSpPr>
        <p:spPr>
          <a:xfrm>
            <a:off x="3261581" y="2433380"/>
            <a:ext cx="470000" cy="646331"/>
          </a:xfrm>
          <a:prstGeom prst="rect">
            <a:avLst/>
          </a:prstGeom>
          <a:noFill/>
          <a:ln w="381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en-US" altLang="zh-CN" sz="3600" b="0" dirty="0">
                <a:solidFill>
                  <a:schemeClr val="bg2"/>
                </a:solidFill>
                <a:latin typeface="Lifeline JL" panose="00000400000000000000" pitchFamily="2" charset="0"/>
              </a:rPr>
              <a:t>5</a:t>
            </a:r>
            <a:endParaRPr lang="zh-CN" altLang="en-US" sz="3600" b="0" dirty="0">
              <a:solidFill>
                <a:schemeClr val="bg2"/>
              </a:solidFill>
              <a:latin typeface="Lifeline JL" panose="00000400000000000000" pitchFamily="2" charset="0"/>
            </a:endParaRPr>
          </a:p>
        </p:txBody>
      </p:sp>
      <p:sp>
        <p:nvSpPr>
          <p:cNvPr id="28" name="文本框 27"/>
          <p:cNvSpPr txBox="1"/>
          <p:nvPr/>
        </p:nvSpPr>
        <p:spPr>
          <a:xfrm>
            <a:off x="3261581" y="1567106"/>
            <a:ext cx="470000" cy="646331"/>
          </a:xfrm>
          <a:prstGeom prst="rect">
            <a:avLst/>
          </a:prstGeom>
          <a:noFill/>
          <a:ln w="381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zh-CN"/>
            </a:defPPr>
            <a:lvl1pPr algn="ctr">
              <a:defRPr sz="2000" b="1">
                <a:solidFill>
                  <a:schemeClr val="accent1"/>
                </a:solidFill>
                <a:latin typeface="+mj-ea"/>
                <a:ea typeface="+mj-ea"/>
              </a:defRPr>
            </a:lvl1pPr>
          </a:lstStyle>
          <a:p>
            <a:r>
              <a:rPr lang="en-US" altLang="zh-CN" sz="3600" b="0" dirty="0">
                <a:solidFill>
                  <a:schemeClr val="bg2"/>
                </a:solidFill>
                <a:latin typeface="Lifeline JL" panose="00000400000000000000" pitchFamily="2" charset="0"/>
              </a:rPr>
              <a:t>6</a:t>
            </a:r>
            <a:endParaRPr lang="zh-CN" altLang="en-US" sz="3600" b="0" dirty="0">
              <a:solidFill>
                <a:schemeClr val="bg2"/>
              </a:solidFill>
              <a:latin typeface="Lifeline JL" panose="00000400000000000000" pitchFamily="2" charset="0"/>
            </a:endParaRPr>
          </a:p>
        </p:txBody>
      </p:sp>
      <p:sp>
        <p:nvSpPr>
          <p:cNvPr id="29"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lgn="ctr">
              <a:buFontTx/>
              <a:buNone/>
              <a:defRPr sz="2800" b="0">
                <a:solidFill>
                  <a:schemeClr val="bg2"/>
                </a:solidFill>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dirty="0">
                <a:solidFill>
                  <a:schemeClr val="tx1"/>
                </a:solidFill>
              </a:rPr>
              <a:t>这里是备用图形</a:t>
            </a:r>
          </a:p>
        </p:txBody>
      </p:sp>
      <p:sp>
        <p:nvSpPr>
          <p:cNvPr id="30"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Line 8"/>
          <p:cNvSpPr>
            <a:spLocks noChangeShapeType="1"/>
          </p:cNvSpPr>
          <p:nvPr/>
        </p:nvSpPr>
        <p:spPr bwMode="auto">
          <a:xfrm>
            <a:off x="998621" y="670845"/>
            <a:ext cx="10504990" cy="0"/>
          </a:xfrm>
          <a:prstGeom prst="line">
            <a:avLst/>
          </a:prstGeom>
          <a:noFill/>
          <a:ln w="158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Tm="1197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400" fill="hold"/>
                                        <p:tgtEl>
                                          <p:spTgt spid="30"/>
                                        </p:tgtEl>
                                        <p:attrNameLst>
                                          <p:attrName>ppt_w</p:attrName>
                                        </p:attrNameLst>
                                      </p:cBhvr>
                                      <p:tavLst>
                                        <p:tav tm="0">
                                          <p:val>
                                            <p:fltVal val="0"/>
                                          </p:val>
                                        </p:tav>
                                        <p:tav tm="100000">
                                          <p:val>
                                            <p:strVal val="#ppt_w"/>
                                          </p:val>
                                        </p:tav>
                                      </p:tavLst>
                                    </p:anim>
                                    <p:anim calcmode="lin" valueType="num">
                                      <p:cBhvr>
                                        <p:cTn id="8" dur="400" fill="hold"/>
                                        <p:tgtEl>
                                          <p:spTgt spid="30"/>
                                        </p:tgtEl>
                                        <p:attrNameLst>
                                          <p:attrName>ppt_h</p:attrName>
                                        </p:attrNameLst>
                                      </p:cBhvr>
                                      <p:tavLst>
                                        <p:tav tm="0">
                                          <p:val>
                                            <p:fltVal val="0"/>
                                          </p:val>
                                        </p:tav>
                                        <p:tav tm="100000">
                                          <p:val>
                                            <p:strVal val="#ppt_h"/>
                                          </p:val>
                                        </p:tav>
                                      </p:tavLst>
                                    </p:anim>
                                    <p:anim calcmode="lin" valueType="num">
                                      <p:cBhvr>
                                        <p:cTn id="9" dur="400" fill="hold"/>
                                        <p:tgtEl>
                                          <p:spTgt spid="30"/>
                                        </p:tgtEl>
                                        <p:attrNameLst>
                                          <p:attrName>style.rotation</p:attrName>
                                        </p:attrNameLst>
                                      </p:cBhvr>
                                      <p:tavLst>
                                        <p:tav tm="0">
                                          <p:val>
                                            <p:fltVal val="90"/>
                                          </p:val>
                                        </p:tav>
                                        <p:tav tm="100000">
                                          <p:val>
                                            <p:fltVal val="0"/>
                                          </p:val>
                                        </p:tav>
                                      </p:tavLst>
                                    </p:anim>
                                    <p:animEffect transition="in" filter="fade">
                                      <p:cBhvr>
                                        <p:cTn id="10" dur="400"/>
                                        <p:tgtEl>
                                          <p:spTgt spid="3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9"/>
                                        </p:tgtEl>
                                        <p:attrNameLst>
                                          <p:attrName>style.visibility</p:attrName>
                                        </p:attrNameLst>
                                      </p:cBhvr>
                                      <p:to>
                                        <p:strVal val="visible"/>
                                      </p:to>
                                    </p:set>
                                    <p:anim calcmode="lin" valueType="num">
                                      <p:cBhvr>
                                        <p:cTn id="18" dur="4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9"/>
                                        </p:tgtEl>
                                        <p:attrNameLst>
                                          <p:attrName>ppt_y</p:attrName>
                                        </p:attrNameLst>
                                      </p:cBhvr>
                                      <p:tavLst>
                                        <p:tav tm="0">
                                          <p:val>
                                            <p:strVal val="#ppt_y"/>
                                          </p:val>
                                        </p:tav>
                                        <p:tav tm="100000">
                                          <p:val>
                                            <p:strVal val="#ppt_y"/>
                                          </p:val>
                                        </p:tav>
                                      </p:tavLst>
                                    </p:anim>
                                    <p:anim calcmode="lin" valueType="num">
                                      <p:cBhvr>
                                        <p:cTn id="20" dur="4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9"/>
                                        </p:tgtEl>
                                      </p:cBhvr>
                                    </p:animEffect>
                                  </p:childTnLst>
                                </p:cTn>
                              </p:par>
                            </p:childTnLst>
                          </p:cTn>
                        </p:par>
                        <p:par>
                          <p:cTn id="23" fill="hold">
                            <p:stCondLst>
                              <p:cond delay="1539"/>
                            </p:stCondLst>
                            <p:childTnLst>
                              <p:par>
                                <p:cTn id="24" presetID="2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par>
                          <p:cTn id="27" fill="hold">
                            <p:stCondLst>
                              <p:cond delay="2039"/>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400"/>
                                        <p:tgtEl>
                                          <p:spTgt spid="5"/>
                                        </p:tgtEl>
                                      </p:cBhvr>
                                    </p:animEffect>
                                  </p:childTnLst>
                                </p:cTn>
                              </p:par>
                            </p:childTnLst>
                          </p:cTn>
                        </p:par>
                        <p:par>
                          <p:cTn id="31" fill="hold">
                            <p:stCondLst>
                              <p:cond delay="2539"/>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3039"/>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400"/>
                                        <p:tgtEl>
                                          <p:spTgt spid="6"/>
                                        </p:tgtEl>
                                      </p:cBhvr>
                                    </p:animEffect>
                                  </p:childTnLst>
                                </p:cTn>
                              </p:par>
                            </p:childTnLst>
                          </p:cTn>
                        </p:par>
                        <p:par>
                          <p:cTn id="39" fill="hold">
                            <p:stCondLst>
                              <p:cond delay="3539"/>
                            </p:stCondLst>
                            <p:childTnLst>
                              <p:par>
                                <p:cTn id="40" presetID="2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4039"/>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400"/>
                                        <p:tgtEl>
                                          <p:spTgt spid="7"/>
                                        </p:tgtEl>
                                      </p:cBhvr>
                                    </p:animEffect>
                                  </p:childTnLst>
                                </p:cTn>
                              </p:par>
                            </p:childTnLst>
                          </p:cTn>
                        </p:par>
                        <p:par>
                          <p:cTn id="47" fill="hold">
                            <p:stCondLst>
                              <p:cond delay="4539"/>
                            </p:stCondLst>
                            <p:childTnLst>
                              <p:par>
                                <p:cTn id="48" presetID="22" presetClass="entr" presetSubtype="2"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400"/>
                                        <p:tgtEl>
                                          <p:spTgt spid="13"/>
                                        </p:tgtEl>
                                      </p:cBhvr>
                                    </p:animEffect>
                                  </p:childTnLst>
                                </p:cTn>
                              </p:par>
                            </p:childTnLst>
                          </p:cTn>
                        </p:par>
                        <p:par>
                          <p:cTn id="51" fill="hold">
                            <p:stCondLst>
                              <p:cond delay="5039"/>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300"/>
                                        <p:tgtEl>
                                          <p:spTgt spid="8"/>
                                        </p:tgtEl>
                                      </p:cBhvr>
                                    </p:animEffect>
                                  </p:childTnLst>
                                </p:cTn>
                              </p:par>
                            </p:childTnLst>
                          </p:cTn>
                        </p:par>
                        <p:par>
                          <p:cTn id="55" fill="hold">
                            <p:stCondLst>
                              <p:cond delay="5539"/>
                            </p:stCondLst>
                            <p:childTnLst>
                              <p:par>
                                <p:cTn id="56" presetID="22" presetClass="entr" presetSubtype="2"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300"/>
                                        <p:tgtEl>
                                          <p:spTgt spid="14"/>
                                        </p:tgtEl>
                                      </p:cBhvr>
                                    </p:animEffect>
                                  </p:childTnLst>
                                </p:cTn>
                              </p:par>
                            </p:childTnLst>
                          </p:cTn>
                        </p:par>
                        <p:par>
                          <p:cTn id="59" fill="hold">
                            <p:stCondLst>
                              <p:cond delay="6039"/>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300"/>
                                        <p:tgtEl>
                                          <p:spTgt spid="9"/>
                                        </p:tgtEl>
                                      </p:cBhvr>
                                    </p:animEffect>
                                  </p:childTnLst>
                                </p:cTn>
                              </p:par>
                            </p:childTnLst>
                          </p:cTn>
                        </p:par>
                        <p:par>
                          <p:cTn id="63" fill="hold">
                            <p:stCondLst>
                              <p:cond delay="6539"/>
                            </p:stCondLst>
                            <p:childTnLst>
                              <p:par>
                                <p:cTn id="64" presetID="22" presetClass="entr" presetSubtype="2"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300"/>
                                        <p:tgtEl>
                                          <p:spTgt spid="15"/>
                                        </p:tgtEl>
                                      </p:cBhvr>
                                    </p:animEffect>
                                  </p:childTnLst>
                                </p:cTn>
                              </p:par>
                            </p:childTnLst>
                          </p:cTn>
                        </p:par>
                        <p:par>
                          <p:cTn id="67" fill="hold">
                            <p:stCondLst>
                              <p:cond delay="7039"/>
                            </p:stCondLst>
                            <p:childTnLst>
                              <p:par>
                                <p:cTn id="68" presetID="31"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 calcmode="lin" valueType="num">
                                      <p:cBhvr>
                                        <p:cTn id="72" dur="400" fill="hold"/>
                                        <p:tgtEl>
                                          <p:spTgt spid="23"/>
                                        </p:tgtEl>
                                        <p:attrNameLst>
                                          <p:attrName>style.rotation</p:attrName>
                                        </p:attrNameLst>
                                      </p:cBhvr>
                                      <p:tavLst>
                                        <p:tav tm="0">
                                          <p:val>
                                            <p:fltVal val="90"/>
                                          </p:val>
                                        </p:tav>
                                        <p:tav tm="100000">
                                          <p:val>
                                            <p:fltVal val="0"/>
                                          </p:val>
                                        </p:tav>
                                      </p:tavLst>
                                    </p:anim>
                                    <p:animEffect transition="in" filter="fade">
                                      <p:cBhvr>
                                        <p:cTn id="73" dur="400"/>
                                        <p:tgtEl>
                                          <p:spTgt spid="23"/>
                                        </p:tgtEl>
                                      </p:cBhvr>
                                    </p:animEffect>
                                  </p:childTnLst>
                                </p:cTn>
                              </p:par>
                            </p:childTnLst>
                          </p:cTn>
                        </p:par>
                        <p:par>
                          <p:cTn id="74" fill="hold">
                            <p:stCondLst>
                              <p:cond delay="7539"/>
                            </p:stCondLst>
                            <p:childTnLst>
                              <p:par>
                                <p:cTn id="75" presetID="2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par>
                          <p:cTn id="78" fill="hold">
                            <p:stCondLst>
                              <p:cond delay="8039"/>
                            </p:stCondLst>
                            <p:childTnLst>
                              <p:par>
                                <p:cTn id="79" presetID="31"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400" fill="hold"/>
                                        <p:tgtEl>
                                          <p:spTgt spid="24"/>
                                        </p:tgtEl>
                                        <p:attrNameLst>
                                          <p:attrName>ppt_w</p:attrName>
                                        </p:attrNameLst>
                                      </p:cBhvr>
                                      <p:tavLst>
                                        <p:tav tm="0">
                                          <p:val>
                                            <p:fltVal val="0"/>
                                          </p:val>
                                        </p:tav>
                                        <p:tav tm="100000">
                                          <p:val>
                                            <p:strVal val="#ppt_w"/>
                                          </p:val>
                                        </p:tav>
                                      </p:tavLst>
                                    </p:anim>
                                    <p:anim calcmode="lin" valueType="num">
                                      <p:cBhvr>
                                        <p:cTn id="82" dur="400" fill="hold"/>
                                        <p:tgtEl>
                                          <p:spTgt spid="24"/>
                                        </p:tgtEl>
                                        <p:attrNameLst>
                                          <p:attrName>ppt_h</p:attrName>
                                        </p:attrNameLst>
                                      </p:cBhvr>
                                      <p:tavLst>
                                        <p:tav tm="0">
                                          <p:val>
                                            <p:fltVal val="0"/>
                                          </p:val>
                                        </p:tav>
                                        <p:tav tm="100000">
                                          <p:val>
                                            <p:strVal val="#ppt_h"/>
                                          </p:val>
                                        </p:tav>
                                      </p:tavLst>
                                    </p:anim>
                                    <p:anim calcmode="lin" valueType="num">
                                      <p:cBhvr>
                                        <p:cTn id="83" dur="400" fill="hold"/>
                                        <p:tgtEl>
                                          <p:spTgt spid="24"/>
                                        </p:tgtEl>
                                        <p:attrNameLst>
                                          <p:attrName>style.rotation</p:attrName>
                                        </p:attrNameLst>
                                      </p:cBhvr>
                                      <p:tavLst>
                                        <p:tav tm="0">
                                          <p:val>
                                            <p:fltVal val="90"/>
                                          </p:val>
                                        </p:tav>
                                        <p:tav tm="100000">
                                          <p:val>
                                            <p:fltVal val="0"/>
                                          </p:val>
                                        </p:tav>
                                      </p:tavLst>
                                    </p:anim>
                                    <p:animEffect transition="in" filter="fade">
                                      <p:cBhvr>
                                        <p:cTn id="84" dur="400"/>
                                        <p:tgtEl>
                                          <p:spTgt spid="24"/>
                                        </p:tgtEl>
                                      </p:cBhvr>
                                    </p:animEffect>
                                  </p:childTnLst>
                                </p:cTn>
                              </p:par>
                            </p:childTnLst>
                          </p:cTn>
                        </p:par>
                        <p:par>
                          <p:cTn id="85" fill="hold">
                            <p:stCondLst>
                              <p:cond delay="8539"/>
                            </p:stCondLst>
                            <p:childTnLst>
                              <p:par>
                                <p:cTn id="86" presetID="22" presetClass="entr" presetSubtype="8"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500"/>
                                        <p:tgtEl>
                                          <p:spTgt spid="21"/>
                                        </p:tgtEl>
                                      </p:cBhvr>
                                    </p:animEffect>
                                  </p:childTnLst>
                                </p:cTn>
                              </p:par>
                            </p:childTnLst>
                          </p:cTn>
                        </p:par>
                        <p:par>
                          <p:cTn id="89" fill="hold">
                            <p:stCondLst>
                              <p:cond delay="9039"/>
                            </p:stCondLst>
                            <p:childTnLst>
                              <p:par>
                                <p:cTn id="90" presetID="31"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400" fill="hold"/>
                                        <p:tgtEl>
                                          <p:spTgt spid="25"/>
                                        </p:tgtEl>
                                        <p:attrNameLst>
                                          <p:attrName>ppt_w</p:attrName>
                                        </p:attrNameLst>
                                      </p:cBhvr>
                                      <p:tavLst>
                                        <p:tav tm="0">
                                          <p:val>
                                            <p:fltVal val="0"/>
                                          </p:val>
                                        </p:tav>
                                        <p:tav tm="100000">
                                          <p:val>
                                            <p:strVal val="#ppt_w"/>
                                          </p:val>
                                        </p:tav>
                                      </p:tavLst>
                                    </p:anim>
                                    <p:anim calcmode="lin" valueType="num">
                                      <p:cBhvr>
                                        <p:cTn id="93" dur="400" fill="hold"/>
                                        <p:tgtEl>
                                          <p:spTgt spid="25"/>
                                        </p:tgtEl>
                                        <p:attrNameLst>
                                          <p:attrName>ppt_h</p:attrName>
                                        </p:attrNameLst>
                                      </p:cBhvr>
                                      <p:tavLst>
                                        <p:tav tm="0">
                                          <p:val>
                                            <p:fltVal val="0"/>
                                          </p:val>
                                        </p:tav>
                                        <p:tav tm="100000">
                                          <p:val>
                                            <p:strVal val="#ppt_h"/>
                                          </p:val>
                                        </p:tav>
                                      </p:tavLst>
                                    </p:anim>
                                    <p:anim calcmode="lin" valueType="num">
                                      <p:cBhvr>
                                        <p:cTn id="94" dur="400" fill="hold"/>
                                        <p:tgtEl>
                                          <p:spTgt spid="25"/>
                                        </p:tgtEl>
                                        <p:attrNameLst>
                                          <p:attrName>style.rotation</p:attrName>
                                        </p:attrNameLst>
                                      </p:cBhvr>
                                      <p:tavLst>
                                        <p:tav tm="0">
                                          <p:val>
                                            <p:fltVal val="90"/>
                                          </p:val>
                                        </p:tav>
                                        <p:tav tm="100000">
                                          <p:val>
                                            <p:fltVal val="0"/>
                                          </p:val>
                                        </p:tav>
                                      </p:tavLst>
                                    </p:anim>
                                    <p:animEffect transition="in" filter="fade">
                                      <p:cBhvr>
                                        <p:cTn id="95" dur="400"/>
                                        <p:tgtEl>
                                          <p:spTgt spid="25"/>
                                        </p:tgtEl>
                                      </p:cBhvr>
                                    </p:animEffect>
                                  </p:childTnLst>
                                </p:cTn>
                              </p:par>
                            </p:childTnLst>
                          </p:cTn>
                        </p:par>
                        <p:par>
                          <p:cTn id="96" fill="hold">
                            <p:stCondLst>
                              <p:cond delay="9539"/>
                            </p:stCondLst>
                            <p:childTnLst>
                              <p:par>
                                <p:cTn id="97" presetID="22" presetClass="entr" presetSubtype="8"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childTnLst>
                          </p:cTn>
                        </p:par>
                        <p:par>
                          <p:cTn id="100" fill="hold">
                            <p:stCondLst>
                              <p:cond delay="10039"/>
                            </p:stCondLst>
                            <p:childTnLst>
                              <p:par>
                                <p:cTn id="101" presetID="31" presetClass="entr" presetSubtype="0"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400" fill="hold"/>
                                        <p:tgtEl>
                                          <p:spTgt spid="26"/>
                                        </p:tgtEl>
                                        <p:attrNameLst>
                                          <p:attrName>ppt_w</p:attrName>
                                        </p:attrNameLst>
                                      </p:cBhvr>
                                      <p:tavLst>
                                        <p:tav tm="0">
                                          <p:val>
                                            <p:fltVal val="0"/>
                                          </p:val>
                                        </p:tav>
                                        <p:tav tm="100000">
                                          <p:val>
                                            <p:strVal val="#ppt_w"/>
                                          </p:val>
                                        </p:tav>
                                      </p:tavLst>
                                    </p:anim>
                                    <p:anim calcmode="lin" valueType="num">
                                      <p:cBhvr>
                                        <p:cTn id="104" dur="400" fill="hold"/>
                                        <p:tgtEl>
                                          <p:spTgt spid="26"/>
                                        </p:tgtEl>
                                        <p:attrNameLst>
                                          <p:attrName>ppt_h</p:attrName>
                                        </p:attrNameLst>
                                      </p:cBhvr>
                                      <p:tavLst>
                                        <p:tav tm="0">
                                          <p:val>
                                            <p:fltVal val="0"/>
                                          </p:val>
                                        </p:tav>
                                        <p:tav tm="100000">
                                          <p:val>
                                            <p:strVal val="#ppt_h"/>
                                          </p:val>
                                        </p:tav>
                                      </p:tavLst>
                                    </p:anim>
                                    <p:anim calcmode="lin" valueType="num">
                                      <p:cBhvr>
                                        <p:cTn id="105" dur="400" fill="hold"/>
                                        <p:tgtEl>
                                          <p:spTgt spid="26"/>
                                        </p:tgtEl>
                                        <p:attrNameLst>
                                          <p:attrName>style.rotation</p:attrName>
                                        </p:attrNameLst>
                                      </p:cBhvr>
                                      <p:tavLst>
                                        <p:tav tm="0">
                                          <p:val>
                                            <p:fltVal val="90"/>
                                          </p:val>
                                        </p:tav>
                                        <p:tav tm="100000">
                                          <p:val>
                                            <p:fltVal val="0"/>
                                          </p:val>
                                        </p:tav>
                                      </p:tavLst>
                                    </p:anim>
                                    <p:animEffect transition="in" filter="fade">
                                      <p:cBhvr>
                                        <p:cTn id="106" dur="400"/>
                                        <p:tgtEl>
                                          <p:spTgt spid="26"/>
                                        </p:tgtEl>
                                      </p:cBhvr>
                                    </p:animEffect>
                                  </p:childTnLst>
                                </p:cTn>
                              </p:par>
                            </p:childTnLst>
                          </p:cTn>
                        </p:par>
                        <p:par>
                          <p:cTn id="107" fill="hold">
                            <p:stCondLst>
                              <p:cond delay="10539"/>
                            </p:stCondLst>
                            <p:childTnLst>
                              <p:par>
                                <p:cTn id="108" presetID="22" presetClass="entr" presetSubtype="8"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left)">
                                      <p:cBhvr>
                                        <p:cTn id="110" dur="500"/>
                                        <p:tgtEl>
                                          <p:spTgt spid="18"/>
                                        </p:tgtEl>
                                      </p:cBhvr>
                                    </p:animEffect>
                                  </p:childTnLst>
                                </p:cTn>
                              </p:par>
                            </p:childTnLst>
                          </p:cTn>
                        </p:par>
                        <p:par>
                          <p:cTn id="111" fill="hold">
                            <p:stCondLst>
                              <p:cond delay="11039"/>
                            </p:stCondLst>
                            <p:childTnLst>
                              <p:par>
                                <p:cTn id="112" presetID="31"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400" fill="hold"/>
                                        <p:tgtEl>
                                          <p:spTgt spid="27"/>
                                        </p:tgtEl>
                                        <p:attrNameLst>
                                          <p:attrName>ppt_w</p:attrName>
                                        </p:attrNameLst>
                                      </p:cBhvr>
                                      <p:tavLst>
                                        <p:tav tm="0">
                                          <p:val>
                                            <p:fltVal val="0"/>
                                          </p:val>
                                        </p:tav>
                                        <p:tav tm="100000">
                                          <p:val>
                                            <p:strVal val="#ppt_w"/>
                                          </p:val>
                                        </p:tav>
                                      </p:tavLst>
                                    </p:anim>
                                    <p:anim calcmode="lin" valueType="num">
                                      <p:cBhvr>
                                        <p:cTn id="115" dur="400" fill="hold"/>
                                        <p:tgtEl>
                                          <p:spTgt spid="27"/>
                                        </p:tgtEl>
                                        <p:attrNameLst>
                                          <p:attrName>ppt_h</p:attrName>
                                        </p:attrNameLst>
                                      </p:cBhvr>
                                      <p:tavLst>
                                        <p:tav tm="0">
                                          <p:val>
                                            <p:fltVal val="0"/>
                                          </p:val>
                                        </p:tav>
                                        <p:tav tm="100000">
                                          <p:val>
                                            <p:strVal val="#ppt_h"/>
                                          </p:val>
                                        </p:tav>
                                      </p:tavLst>
                                    </p:anim>
                                    <p:anim calcmode="lin" valueType="num">
                                      <p:cBhvr>
                                        <p:cTn id="116" dur="400" fill="hold"/>
                                        <p:tgtEl>
                                          <p:spTgt spid="27"/>
                                        </p:tgtEl>
                                        <p:attrNameLst>
                                          <p:attrName>style.rotation</p:attrName>
                                        </p:attrNameLst>
                                      </p:cBhvr>
                                      <p:tavLst>
                                        <p:tav tm="0">
                                          <p:val>
                                            <p:fltVal val="90"/>
                                          </p:val>
                                        </p:tav>
                                        <p:tav tm="100000">
                                          <p:val>
                                            <p:fltVal val="0"/>
                                          </p:val>
                                        </p:tav>
                                      </p:tavLst>
                                    </p:anim>
                                    <p:animEffect transition="in" filter="fade">
                                      <p:cBhvr>
                                        <p:cTn id="117" dur="400"/>
                                        <p:tgtEl>
                                          <p:spTgt spid="27"/>
                                        </p:tgtEl>
                                      </p:cBhvr>
                                    </p:animEffect>
                                  </p:childTnLst>
                                </p:cTn>
                              </p:par>
                            </p:childTnLst>
                          </p:cTn>
                        </p:par>
                        <p:par>
                          <p:cTn id="118" fill="hold">
                            <p:stCondLst>
                              <p:cond delay="11539"/>
                            </p:stCondLst>
                            <p:childTnLst>
                              <p:par>
                                <p:cTn id="119" presetID="22" presetClass="entr" presetSubtype="8"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left)">
                                      <p:cBhvr>
                                        <p:cTn id="121" dur="500"/>
                                        <p:tgtEl>
                                          <p:spTgt spid="17"/>
                                        </p:tgtEl>
                                      </p:cBhvr>
                                    </p:animEffect>
                                  </p:childTnLst>
                                </p:cTn>
                              </p:par>
                            </p:childTnLst>
                          </p:cTn>
                        </p:par>
                        <p:par>
                          <p:cTn id="122" fill="hold">
                            <p:stCondLst>
                              <p:cond delay="12039"/>
                            </p:stCondLst>
                            <p:childTnLst>
                              <p:par>
                                <p:cTn id="123" presetID="31" presetClass="entr" presetSubtype="0"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p:cTn id="125" dur="400" fill="hold"/>
                                        <p:tgtEl>
                                          <p:spTgt spid="28"/>
                                        </p:tgtEl>
                                        <p:attrNameLst>
                                          <p:attrName>ppt_w</p:attrName>
                                        </p:attrNameLst>
                                      </p:cBhvr>
                                      <p:tavLst>
                                        <p:tav tm="0">
                                          <p:val>
                                            <p:fltVal val="0"/>
                                          </p:val>
                                        </p:tav>
                                        <p:tav tm="100000">
                                          <p:val>
                                            <p:strVal val="#ppt_w"/>
                                          </p:val>
                                        </p:tav>
                                      </p:tavLst>
                                    </p:anim>
                                    <p:anim calcmode="lin" valueType="num">
                                      <p:cBhvr>
                                        <p:cTn id="126" dur="400" fill="hold"/>
                                        <p:tgtEl>
                                          <p:spTgt spid="28"/>
                                        </p:tgtEl>
                                        <p:attrNameLst>
                                          <p:attrName>ppt_h</p:attrName>
                                        </p:attrNameLst>
                                      </p:cBhvr>
                                      <p:tavLst>
                                        <p:tav tm="0">
                                          <p:val>
                                            <p:fltVal val="0"/>
                                          </p:val>
                                        </p:tav>
                                        <p:tav tm="100000">
                                          <p:val>
                                            <p:strVal val="#ppt_h"/>
                                          </p:val>
                                        </p:tav>
                                      </p:tavLst>
                                    </p:anim>
                                    <p:anim calcmode="lin" valueType="num">
                                      <p:cBhvr>
                                        <p:cTn id="127" dur="400" fill="hold"/>
                                        <p:tgtEl>
                                          <p:spTgt spid="28"/>
                                        </p:tgtEl>
                                        <p:attrNameLst>
                                          <p:attrName>style.rotation</p:attrName>
                                        </p:attrNameLst>
                                      </p:cBhvr>
                                      <p:tavLst>
                                        <p:tav tm="0">
                                          <p:val>
                                            <p:fltVal val="90"/>
                                          </p:val>
                                        </p:tav>
                                        <p:tav tm="100000">
                                          <p:val>
                                            <p:fltVal val="0"/>
                                          </p:val>
                                        </p:tav>
                                      </p:tavLst>
                                    </p:anim>
                                    <p:animEffect transition="in" filter="fade">
                                      <p:cBhvr>
                                        <p:cTn id="128" dur="400"/>
                                        <p:tgtEl>
                                          <p:spTgt spid="28"/>
                                        </p:tgtEl>
                                      </p:cBhvr>
                                    </p:animEffect>
                                  </p:childTnLst>
                                </p:cTn>
                              </p:par>
                            </p:childTnLst>
                          </p:cTn>
                        </p:par>
                        <p:par>
                          <p:cTn id="129" fill="hold">
                            <p:stCondLst>
                              <p:cond delay="12539"/>
                            </p:stCondLst>
                            <p:childTnLst>
                              <p:par>
                                <p:cTn id="130" presetID="22" presetClass="entr" presetSubtype="8"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wipe(left)">
                                      <p:cBhvr>
                                        <p:cTn id="1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1" grpId="0"/>
      <p:bldP spid="22" grpId="0"/>
      <p:bldP spid="23" grpId="0"/>
      <p:bldP spid="24" grpId="0"/>
      <p:bldP spid="25" grpId="0"/>
      <p:bldP spid="26" grpId="0"/>
      <p:bldP spid="27" grpId="0"/>
      <p:bldP spid="28" grpId="0"/>
      <p:bldP spid="29" grpId="0"/>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925" r="1692" b="2930"/>
          <a:stretch>
            <a:fillRect/>
          </a:stretch>
        </p:blipFill>
        <p:spPr>
          <a:xfrm>
            <a:off x="9301" y="4440004"/>
            <a:ext cx="12187461" cy="2417996"/>
          </a:xfrm>
          <a:prstGeom prst="rect">
            <a:avLst/>
          </a:prstGeom>
        </p:spPr>
      </p:pic>
      <p:sp>
        <p:nvSpPr>
          <p:cNvPr id="26" name="Freeform 6"/>
          <p:cNvSpPr>
            <a:spLocks noEditPoints="1"/>
          </p:cNvSpPr>
          <p:nvPr/>
        </p:nvSpPr>
        <p:spPr bwMode="auto">
          <a:xfrm>
            <a:off x="4575426" y="750627"/>
            <a:ext cx="3242158" cy="2316702"/>
          </a:xfrm>
          <a:custGeom>
            <a:avLst/>
            <a:gdLst>
              <a:gd name="T0" fmla="*/ 2442 w 3542"/>
              <a:gd name="T1" fmla="*/ 24 h 2514"/>
              <a:gd name="T2" fmla="*/ 1405 w 3542"/>
              <a:gd name="T3" fmla="*/ 6 h 2514"/>
              <a:gd name="T4" fmla="*/ 951 w 3542"/>
              <a:gd name="T5" fmla="*/ 70 h 2514"/>
              <a:gd name="T6" fmla="*/ 1009 w 3542"/>
              <a:gd name="T7" fmla="*/ 60 h 2514"/>
              <a:gd name="T8" fmla="*/ 1484 w 3542"/>
              <a:gd name="T9" fmla="*/ 85 h 2514"/>
              <a:gd name="T10" fmla="*/ 1892 w 3542"/>
              <a:gd name="T11" fmla="*/ 189 h 2514"/>
              <a:gd name="T12" fmla="*/ 2201 w 3542"/>
              <a:gd name="T13" fmla="*/ 258 h 2514"/>
              <a:gd name="T14" fmla="*/ 2544 w 3542"/>
              <a:gd name="T15" fmla="*/ 246 h 2514"/>
              <a:gd name="T16" fmla="*/ 2442 w 3542"/>
              <a:gd name="T17" fmla="*/ 24 h 2514"/>
              <a:gd name="T18" fmla="*/ 247 w 3542"/>
              <a:gd name="T19" fmla="*/ 353 h 2514"/>
              <a:gd name="T20" fmla="*/ 1065 w 3542"/>
              <a:gd name="T21" fmla="*/ 103 h 2514"/>
              <a:gd name="T22" fmla="*/ 1954 w 3542"/>
              <a:gd name="T23" fmla="*/ 324 h 2514"/>
              <a:gd name="T24" fmla="*/ 2781 w 3542"/>
              <a:gd name="T25" fmla="*/ 544 h 2514"/>
              <a:gd name="T26" fmla="*/ 3006 w 3542"/>
              <a:gd name="T27" fmla="*/ 522 h 2514"/>
              <a:gd name="T28" fmla="*/ 3044 w 3542"/>
              <a:gd name="T29" fmla="*/ 819 h 2514"/>
              <a:gd name="T30" fmla="*/ 3542 w 3542"/>
              <a:gd name="T31" fmla="*/ 1501 h 2514"/>
              <a:gd name="T32" fmla="*/ 3274 w 3542"/>
              <a:gd name="T33" fmla="*/ 1748 h 2514"/>
              <a:gd name="T34" fmla="*/ 2380 w 3542"/>
              <a:gd name="T35" fmla="*/ 2040 h 2514"/>
              <a:gd name="T36" fmla="*/ 2380 w 3542"/>
              <a:gd name="T37" fmla="*/ 2040 h 2514"/>
              <a:gd name="T38" fmla="*/ 2302 w 3542"/>
              <a:gd name="T39" fmla="*/ 2038 h 2514"/>
              <a:gd name="T40" fmla="*/ 2170 w 3542"/>
              <a:gd name="T41" fmla="*/ 2035 h 2514"/>
              <a:gd name="T42" fmla="*/ 1172 w 3542"/>
              <a:gd name="T43" fmla="*/ 2267 h 2514"/>
              <a:gd name="T44" fmla="*/ 843 w 3542"/>
              <a:gd name="T45" fmla="*/ 2499 h 2514"/>
              <a:gd name="T46" fmla="*/ 809 w 3542"/>
              <a:gd name="T47" fmla="*/ 2377 h 2514"/>
              <a:gd name="T48" fmla="*/ 809 w 3542"/>
              <a:gd name="T49" fmla="*/ 2377 h 2514"/>
              <a:gd name="T50" fmla="*/ 802 w 3542"/>
              <a:gd name="T51" fmla="*/ 2353 h 2514"/>
              <a:gd name="T52" fmla="*/ 791 w 3542"/>
              <a:gd name="T53" fmla="*/ 2313 h 2514"/>
              <a:gd name="T54" fmla="*/ 791 w 3542"/>
              <a:gd name="T55" fmla="*/ 2312 h 2514"/>
              <a:gd name="T56" fmla="*/ 247 w 3542"/>
              <a:gd name="T57" fmla="*/ 353 h 2514"/>
              <a:gd name="T58" fmla="*/ 2763 w 3542"/>
              <a:gd name="T59" fmla="*/ 184 h 2514"/>
              <a:gd name="T60" fmla="*/ 2200 w 3542"/>
              <a:gd name="T61" fmla="*/ 273 h 2514"/>
              <a:gd name="T62" fmla="*/ 1547 w 3542"/>
              <a:gd name="T63" fmla="*/ 114 h 2514"/>
              <a:gd name="T64" fmla="*/ 1971 w 3542"/>
              <a:gd name="T65" fmla="*/ 273 h 2514"/>
              <a:gd name="T66" fmla="*/ 2796 w 3542"/>
              <a:gd name="T67" fmla="*/ 490 h 2514"/>
              <a:gd name="T68" fmla="*/ 2774 w 3542"/>
              <a:gd name="T69" fmla="*/ 315 h 2514"/>
              <a:gd name="T70" fmla="*/ 2763 w 3542"/>
              <a:gd name="T71" fmla="*/ 184 h 2514"/>
              <a:gd name="T72" fmla="*/ 221 w 3542"/>
              <a:gd name="T73" fmla="*/ 434 h 2514"/>
              <a:gd name="T74" fmla="*/ 39 w 3542"/>
              <a:gd name="T75" fmla="*/ 607 h 2514"/>
              <a:gd name="T76" fmla="*/ 736 w 3542"/>
              <a:gd name="T77" fmla="*/ 2289 h 2514"/>
              <a:gd name="T78" fmla="*/ 221 w 3542"/>
              <a:gd name="T79" fmla="*/ 434 h 2514"/>
              <a:gd name="T80" fmla="*/ 95 w 3542"/>
              <a:gd name="T81" fmla="*/ 777 h 2514"/>
              <a:gd name="T82" fmla="*/ 0 w 3542"/>
              <a:gd name="T83" fmla="*/ 944 h 2514"/>
              <a:gd name="T84" fmla="*/ 786 w 3542"/>
              <a:gd name="T85" fmla="*/ 2514 h 2514"/>
              <a:gd name="T86" fmla="*/ 797 w 3542"/>
              <a:gd name="T87" fmla="*/ 2503 h 2514"/>
              <a:gd name="T88" fmla="*/ 811 w 3542"/>
              <a:gd name="T89" fmla="*/ 2488 h 2514"/>
              <a:gd name="T90" fmla="*/ 749 w 3542"/>
              <a:gd name="T91" fmla="*/ 2354 h 2514"/>
              <a:gd name="T92" fmla="*/ 749 w 3542"/>
              <a:gd name="T93" fmla="*/ 2354 h 2514"/>
              <a:gd name="T94" fmla="*/ 95 w 3542"/>
              <a:gd name="T95" fmla="*/ 777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2" h="2514">
                <a:moveTo>
                  <a:pt x="2442" y="24"/>
                </a:moveTo>
                <a:cubicBezTo>
                  <a:pt x="2322" y="151"/>
                  <a:pt x="1650" y="14"/>
                  <a:pt x="1405" y="6"/>
                </a:cubicBezTo>
                <a:cubicBezTo>
                  <a:pt x="1238" y="0"/>
                  <a:pt x="1087" y="25"/>
                  <a:pt x="951" y="70"/>
                </a:cubicBezTo>
                <a:cubicBezTo>
                  <a:pt x="970" y="66"/>
                  <a:pt x="990" y="63"/>
                  <a:pt x="1009" y="60"/>
                </a:cubicBezTo>
                <a:cubicBezTo>
                  <a:pt x="1164" y="35"/>
                  <a:pt x="1331" y="55"/>
                  <a:pt x="1484" y="85"/>
                </a:cubicBezTo>
                <a:cubicBezTo>
                  <a:pt x="1621" y="113"/>
                  <a:pt x="1756" y="151"/>
                  <a:pt x="1892" y="189"/>
                </a:cubicBezTo>
                <a:cubicBezTo>
                  <a:pt x="1989" y="216"/>
                  <a:pt x="2102" y="250"/>
                  <a:pt x="2201" y="258"/>
                </a:cubicBezTo>
                <a:cubicBezTo>
                  <a:pt x="2311" y="267"/>
                  <a:pt x="2430" y="268"/>
                  <a:pt x="2544" y="246"/>
                </a:cubicBezTo>
                <a:cubicBezTo>
                  <a:pt x="2501" y="163"/>
                  <a:pt x="2465" y="87"/>
                  <a:pt x="2442" y="24"/>
                </a:cubicBezTo>
                <a:close/>
                <a:moveTo>
                  <a:pt x="247" y="353"/>
                </a:moveTo>
                <a:cubicBezTo>
                  <a:pt x="332" y="289"/>
                  <a:pt x="618" y="103"/>
                  <a:pt x="1065" y="103"/>
                </a:cubicBezTo>
                <a:cubicBezTo>
                  <a:pt x="1349" y="103"/>
                  <a:pt x="1648" y="177"/>
                  <a:pt x="1954" y="324"/>
                </a:cubicBezTo>
                <a:cubicBezTo>
                  <a:pt x="2258" y="470"/>
                  <a:pt x="2536" y="544"/>
                  <a:pt x="2781" y="544"/>
                </a:cubicBezTo>
                <a:cubicBezTo>
                  <a:pt x="2859" y="544"/>
                  <a:pt x="2935" y="537"/>
                  <a:pt x="3006" y="522"/>
                </a:cubicBezTo>
                <a:cubicBezTo>
                  <a:pt x="3004" y="589"/>
                  <a:pt x="3009" y="694"/>
                  <a:pt x="3044" y="819"/>
                </a:cubicBezTo>
                <a:cubicBezTo>
                  <a:pt x="3095" y="1004"/>
                  <a:pt x="3223" y="1268"/>
                  <a:pt x="3542" y="1501"/>
                </a:cubicBezTo>
                <a:cubicBezTo>
                  <a:pt x="3495" y="1557"/>
                  <a:pt x="3405" y="1653"/>
                  <a:pt x="3274" y="1748"/>
                </a:cubicBezTo>
                <a:cubicBezTo>
                  <a:pt x="3091" y="1881"/>
                  <a:pt x="2787" y="2040"/>
                  <a:pt x="2380" y="2040"/>
                </a:cubicBezTo>
                <a:lnTo>
                  <a:pt x="2380" y="2040"/>
                </a:lnTo>
                <a:cubicBezTo>
                  <a:pt x="2354" y="2040"/>
                  <a:pt x="2328" y="2040"/>
                  <a:pt x="2302" y="2038"/>
                </a:cubicBezTo>
                <a:cubicBezTo>
                  <a:pt x="2258" y="2036"/>
                  <a:pt x="2213" y="2035"/>
                  <a:pt x="2170" y="2035"/>
                </a:cubicBezTo>
                <a:cubicBezTo>
                  <a:pt x="1797" y="2035"/>
                  <a:pt x="1462" y="2113"/>
                  <a:pt x="1172" y="2267"/>
                </a:cubicBezTo>
                <a:cubicBezTo>
                  <a:pt x="1014" y="2352"/>
                  <a:pt x="905" y="2441"/>
                  <a:pt x="843" y="2499"/>
                </a:cubicBezTo>
                <a:lnTo>
                  <a:pt x="809" y="2377"/>
                </a:lnTo>
                <a:lnTo>
                  <a:pt x="809" y="2377"/>
                </a:lnTo>
                <a:lnTo>
                  <a:pt x="802" y="2353"/>
                </a:lnTo>
                <a:lnTo>
                  <a:pt x="791" y="2313"/>
                </a:lnTo>
                <a:lnTo>
                  <a:pt x="791" y="2312"/>
                </a:lnTo>
                <a:lnTo>
                  <a:pt x="247" y="353"/>
                </a:lnTo>
                <a:close/>
                <a:moveTo>
                  <a:pt x="2763" y="184"/>
                </a:moveTo>
                <a:cubicBezTo>
                  <a:pt x="2596" y="277"/>
                  <a:pt x="2392" y="289"/>
                  <a:pt x="2200" y="273"/>
                </a:cubicBezTo>
                <a:cubicBezTo>
                  <a:pt x="2056" y="261"/>
                  <a:pt x="1808" y="172"/>
                  <a:pt x="1547" y="114"/>
                </a:cubicBezTo>
                <a:cubicBezTo>
                  <a:pt x="1680" y="150"/>
                  <a:pt x="1821" y="201"/>
                  <a:pt x="1971" y="273"/>
                </a:cubicBezTo>
                <a:cubicBezTo>
                  <a:pt x="2310" y="436"/>
                  <a:pt x="2581" y="492"/>
                  <a:pt x="2796" y="490"/>
                </a:cubicBezTo>
                <a:cubicBezTo>
                  <a:pt x="2786" y="435"/>
                  <a:pt x="2779" y="377"/>
                  <a:pt x="2774" y="315"/>
                </a:cubicBezTo>
                <a:lnTo>
                  <a:pt x="2763" y="184"/>
                </a:lnTo>
                <a:close/>
                <a:moveTo>
                  <a:pt x="221" y="434"/>
                </a:moveTo>
                <a:cubicBezTo>
                  <a:pt x="128" y="509"/>
                  <a:pt x="66" y="575"/>
                  <a:pt x="39" y="607"/>
                </a:cubicBezTo>
                <a:lnTo>
                  <a:pt x="736" y="2289"/>
                </a:lnTo>
                <a:lnTo>
                  <a:pt x="221" y="434"/>
                </a:lnTo>
                <a:close/>
                <a:moveTo>
                  <a:pt x="95" y="777"/>
                </a:moveTo>
                <a:cubicBezTo>
                  <a:pt x="31" y="876"/>
                  <a:pt x="0" y="944"/>
                  <a:pt x="0" y="944"/>
                </a:cubicBezTo>
                <a:lnTo>
                  <a:pt x="786" y="2514"/>
                </a:lnTo>
                <a:cubicBezTo>
                  <a:pt x="786" y="2514"/>
                  <a:pt x="790" y="2510"/>
                  <a:pt x="797" y="2503"/>
                </a:cubicBezTo>
                <a:lnTo>
                  <a:pt x="811" y="2488"/>
                </a:lnTo>
                <a:lnTo>
                  <a:pt x="749" y="2354"/>
                </a:lnTo>
                <a:lnTo>
                  <a:pt x="749" y="2354"/>
                </a:lnTo>
                <a:lnTo>
                  <a:pt x="95" y="77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5" name="文本框 34"/>
          <p:cNvSpPr txBox="1"/>
          <p:nvPr/>
        </p:nvSpPr>
        <p:spPr>
          <a:xfrm>
            <a:off x="1769872" y="3424340"/>
            <a:ext cx="8657018" cy="1107996"/>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dirty="0">
                <a:solidFill>
                  <a:schemeClr val="tx1"/>
                </a:solidFill>
              </a:rPr>
              <a:t>学习和思想政治情况</a:t>
            </a:r>
          </a:p>
        </p:txBody>
      </p:sp>
      <p:grpSp>
        <p:nvGrpSpPr>
          <p:cNvPr id="3" name="组合 2"/>
          <p:cNvGrpSpPr/>
          <p:nvPr/>
        </p:nvGrpSpPr>
        <p:grpSpPr>
          <a:xfrm>
            <a:off x="5533479" y="1316877"/>
            <a:ext cx="1122744" cy="1122744"/>
            <a:chOff x="5533479" y="1316877"/>
            <a:chExt cx="1122744" cy="1122744"/>
          </a:xfrm>
        </p:grpSpPr>
        <p:sp>
          <p:nvSpPr>
            <p:cNvPr id="43" name="任意多边形: 形状 42"/>
            <p:cNvSpPr/>
            <p:nvPr/>
          </p:nvSpPr>
          <p:spPr bwMode="auto">
            <a:xfrm>
              <a:off x="5533479" y="1316877"/>
              <a:ext cx="1122744" cy="1122744"/>
            </a:xfrm>
            <a:custGeom>
              <a:avLst/>
              <a:gdLst>
                <a:gd name="connsiteX0" fmla="*/ 417327 w 834654"/>
                <a:gd name="connsiteY0" fmla="*/ 47625 h 834654"/>
                <a:gd name="connsiteX1" fmla="*/ 47625 w 834654"/>
                <a:gd name="connsiteY1" fmla="*/ 417327 h 834654"/>
                <a:gd name="connsiteX2" fmla="*/ 417327 w 834654"/>
                <a:gd name="connsiteY2" fmla="*/ 787029 h 834654"/>
                <a:gd name="connsiteX3" fmla="*/ 787029 w 834654"/>
                <a:gd name="connsiteY3" fmla="*/ 417327 h 834654"/>
                <a:gd name="connsiteX4" fmla="*/ 417327 w 834654"/>
                <a:gd name="connsiteY4" fmla="*/ 47625 h 834654"/>
                <a:gd name="connsiteX5" fmla="*/ 417327 w 834654"/>
                <a:gd name="connsiteY5" fmla="*/ 0 h 834654"/>
                <a:gd name="connsiteX6" fmla="*/ 834654 w 834654"/>
                <a:gd name="connsiteY6" fmla="*/ 417327 h 834654"/>
                <a:gd name="connsiteX7" fmla="*/ 417327 w 834654"/>
                <a:gd name="connsiteY7" fmla="*/ 834654 h 834654"/>
                <a:gd name="connsiteX8" fmla="*/ 0 w 834654"/>
                <a:gd name="connsiteY8" fmla="*/ 417327 h 834654"/>
                <a:gd name="connsiteX9" fmla="*/ 417327 w 834654"/>
                <a:gd name="connsiteY9" fmla="*/ 0 h 8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654" h="834654">
                  <a:moveTo>
                    <a:pt x="417327" y="47625"/>
                  </a:moveTo>
                  <a:cubicBezTo>
                    <a:pt x="213146" y="47625"/>
                    <a:pt x="47625" y="213146"/>
                    <a:pt x="47625" y="417327"/>
                  </a:cubicBezTo>
                  <a:cubicBezTo>
                    <a:pt x="47625" y="621508"/>
                    <a:pt x="213146" y="787029"/>
                    <a:pt x="417327" y="787029"/>
                  </a:cubicBezTo>
                  <a:cubicBezTo>
                    <a:pt x="621508" y="787029"/>
                    <a:pt x="787029" y="621508"/>
                    <a:pt x="787029" y="417327"/>
                  </a:cubicBezTo>
                  <a:cubicBezTo>
                    <a:pt x="787029" y="213146"/>
                    <a:pt x="621508" y="47625"/>
                    <a:pt x="417327" y="47625"/>
                  </a:cubicBezTo>
                  <a:close/>
                  <a:moveTo>
                    <a:pt x="417327" y="0"/>
                  </a:moveTo>
                  <a:cubicBezTo>
                    <a:pt x="647810" y="0"/>
                    <a:pt x="834654" y="186844"/>
                    <a:pt x="834654" y="417327"/>
                  </a:cubicBezTo>
                  <a:cubicBezTo>
                    <a:pt x="834654" y="647810"/>
                    <a:pt x="647810" y="834654"/>
                    <a:pt x="417327" y="834654"/>
                  </a:cubicBezTo>
                  <a:cubicBezTo>
                    <a:pt x="186844" y="834654"/>
                    <a:pt x="0" y="647810"/>
                    <a:pt x="0" y="417327"/>
                  </a:cubicBezTo>
                  <a:cubicBezTo>
                    <a:pt x="0" y="186844"/>
                    <a:pt x="186844" y="0"/>
                    <a:pt x="417327" y="0"/>
                  </a:cubicBez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Rectangle 9"/>
            <p:cNvSpPr>
              <a:spLocks noChangeArrowheads="1"/>
            </p:cNvSpPr>
            <p:nvPr/>
          </p:nvSpPr>
          <p:spPr bwMode="auto">
            <a:xfrm>
              <a:off x="5660519" y="1396494"/>
              <a:ext cx="8686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6000" b="0" i="0" u="none" strike="noStrike" kern="1200" cap="none" spc="0" normalizeH="0" baseline="0" noProof="0" dirty="0">
                  <a:ln>
                    <a:noFill/>
                  </a:ln>
                  <a:solidFill>
                    <a:schemeClr val="accent3"/>
                  </a:solidFill>
                  <a:effectLst/>
                  <a:uLnTx/>
                  <a:uFillTx/>
                  <a:latin typeface="Lifeline JL" panose="00000400000000000000" pitchFamily="2" charset="0"/>
                  <a:ea typeface="微软雅黑" panose="020B0503020204020204" pitchFamily="34" charset="-122"/>
                  <a:cs typeface="IrisUPC" panose="020B0604020202020204" pitchFamily="34" charset="-34"/>
                </a:rPr>
                <a:t>01</a:t>
              </a:r>
              <a:endParaRPr kumimoji="0" lang="zh-CN" altLang="zh-CN" sz="6000" b="0" i="0" u="none" strike="noStrike" kern="1200" cap="none" spc="0" normalizeH="0" baseline="0" noProof="0" dirty="0">
                <a:ln>
                  <a:noFill/>
                </a:ln>
                <a:solidFill>
                  <a:schemeClr val="accent3"/>
                </a:solidFill>
                <a:effectLst/>
                <a:uLnTx/>
                <a:uFillTx/>
                <a:latin typeface="Lifeline JL" panose="00000400000000000000" pitchFamily="2" charset="0"/>
                <a:ea typeface="微软雅黑" panose="020B0503020204020204" pitchFamily="34" charset="-122"/>
                <a:cs typeface="IrisUPC" panose="020B0604020202020204" pitchFamily="34"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364">
        <p15:prstTrans prst="pageCurlDouble"/>
      </p:transition>
    </mc:Choice>
    <mc:Fallback xmlns="">
      <p:transition spd="slow" advTm="33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7" presetClass="entr" presetSubtype="1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5"/>
                                        </p:tgtEl>
                                        <p:attrNameLst>
                                          <p:attrName>style.visibility</p:attrName>
                                        </p:attrNameLst>
                                      </p:cBhvr>
                                      <p:to>
                                        <p:strVal val="visible"/>
                                      </p:to>
                                    </p:set>
                                    <p:anim by="(-#ppt_w*2)" calcmode="lin" valueType="num">
                                      <p:cBhvr rctx="PPT">
                                        <p:cTn id="29" dur="200" autoRev="1" fill="hold">
                                          <p:stCondLst>
                                            <p:cond delay="0"/>
                                          </p:stCondLst>
                                        </p:cTn>
                                        <p:tgtEl>
                                          <p:spTgt spid="35"/>
                                        </p:tgtEl>
                                        <p:attrNameLst>
                                          <p:attrName>ppt_w</p:attrName>
                                        </p:attrNameLst>
                                      </p:cBhvr>
                                    </p:anim>
                                    <p:anim by="(#ppt_w*0.50)" calcmode="lin" valueType="num">
                                      <p:cBhvr>
                                        <p:cTn id="30" dur="200" decel="50000" autoRev="1" fill="hold">
                                          <p:stCondLst>
                                            <p:cond delay="0"/>
                                          </p:stCondLst>
                                        </p:cTn>
                                        <p:tgtEl>
                                          <p:spTgt spid="35"/>
                                        </p:tgtEl>
                                        <p:attrNameLst>
                                          <p:attrName>ppt_x</p:attrName>
                                        </p:attrNameLst>
                                      </p:cBhvr>
                                    </p:anim>
                                    <p:anim from="(-#ppt_h/2)" to="(#ppt_y)" calcmode="lin" valueType="num">
                                      <p:cBhvr>
                                        <p:cTn id="31" dur="400" fill="hold">
                                          <p:stCondLst>
                                            <p:cond delay="0"/>
                                          </p:stCondLst>
                                        </p:cTn>
                                        <p:tgtEl>
                                          <p:spTgt spid="35"/>
                                        </p:tgtEl>
                                        <p:attrNameLst>
                                          <p:attrName>ppt_y</p:attrName>
                                        </p:attrNameLst>
                                      </p:cBhvr>
                                    </p:anim>
                                    <p:animRot by="21600000">
                                      <p:cBhvr>
                                        <p:cTn id="32" dur="4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6" grpId="1"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坚持学习，加强自身素质</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Freeform 5"/>
          <p:cNvSpPr/>
          <p:nvPr/>
        </p:nvSpPr>
        <p:spPr bwMode="auto">
          <a:xfrm>
            <a:off x="1024512" y="1507588"/>
            <a:ext cx="4763884" cy="425346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bg2"/>
          </a:solidFill>
          <a:ln w="12700">
            <a:solidFill>
              <a:schemeClr val="bg2">
                <a:lumMod val="75000"/>
              </a:schemeClr>
            </a:solidFill>
            <a:round/>
          </a:ln>
          <a:effectLst/>
        </p:spPr>
        <p:txBody>
          <a:bodyPr vert="horz" wrap="square" lIns="91440" tIns="45720" rIns="91440" bIns="45720" numCol="1" anchor="t" anchorCtr="0" compatLnSpc="1"/>
          <a:lstStyle/>
          <a:p>
            <a:endParaRPr lang="zh-CN" altLang="en-US"/>
          </a:p>
        </p:txBody>
      </p:sp>
      <p:sp>
        <p:nvSpPr>
          <p:cNvPr id="35" name="Freeform 5"/>
          <p:cNvSpPr/>
          <p:nvPr/>
        </p:nvSpPr>
        <p:spPr bwMode="auto">
          <a:xfrm>
            <a:off x="6265252" y="1507588"/>
            <a:ext cx="4763884" cy="425346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bg2"/>
          </a:solidFill>
          <a:ln w="12700">
            <a:solidFill>
              <a:schemeClr val="bg2">
                <a:lumMod val="75000"/>
              </a:schemeClr>
            </a:solidFill>
            <a:round/>
          </a:ln>
          <a:effectLst/>
        </p:spPr>
        <p:txBody>
          <a:bodyPr vert="horz" wrap="square" lIns="91440" tIns="45720" rIns="91440" bIns="45720" numCol="1" anchor="t" anchorCtr="0" compatLnSpc="1"/>
          <a:lstStyle/>
          <a:p>
            <a:endParaRPr lang="zh-CN" altLang="en-US"/>
          </a:p>
        </p:txBody>
      </p:sp>
      <p:grpSp>
        <p:nvGrpSpPr>
          <p:cNvPr id="39" name="组合 38"/>
          <p:cNvGrpSpPr/>
          <p:nvPr/>
        </p:nvGrpSpPr>
        <p:grpSpPr>
          <a:xfrm>
            <a:off x="4950188" y="2504353"/>
            <a:ext cx="2387818" cy="2389794"/>
            <a:chOff x="769938" y="1685926"/>
            <a:chExt cx="3833813" cy="3836988"/>
          </a:xfrm>
        </p:grpSpPr>
        <p:sp>
          <p:nvSpPr>
            <p:cNvPr id="40" name="Oval 9"/>
            <p:cNvSpPr>
              <a:spLocks noChangeArrowheads="1"/>
            </p:cNvSpPr>
            <p:nvPr/>
          </p:nvSpPr>
          <p:spPr bwMode="auto">
            <a:xfrm>
              <a:off x="769938" y="1685926"/>
              <a:ext cx="3833813" cy="3836988"/>
            </a:xfrm>
            <a:prstGeom prst="ellipse">
              <a:avLst/>
            </a:prstGeom>
            <a:solidFill>
              <a:schemeClr val="tx1"/>
            </a:solidFill>
            <a:ln w="3810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 name="Oval 10"/>
            <p:cNvSpPr>
              <a:spLocks noChangeArrowheads="1"/>
            </p:cNvSpPr>
            <p:nvPr/>
          </p:nvSpPr>
          <p:spPr bwMode="auto">
            <a:xfrm>
              <a:off x="865188" y="1781176"/>
              <a:ext cx="3643313" cy="3646488"/>
            </a:xfrm>
            <a:prstGeom prst="ellipse">
              <a:avLst/>
            </a:prstGeom>
            <a:noFill/>
            <a:ln w="635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 name="矩形 1"/>
          <p:cNvSpPr/>
          <p:nvPr/>
        </p:nvSpPr>
        <p:spPr>
          <a:xfrm>
            <a:off x="5326859" y="3224498"/>
            <a:ext cx="1723549" cy="461665"/>
          </a:xfrm>
          <a:prstGeom prst="rect">
            <a:avLst/>
          </a:prstGeom>
        </p:spPr>
        <p:txBody>
          <a:bodyPr wrap="none">
            <a:spAutoFit/>
          </a:bodyPr>
          <a:lstStyle/>
          <a:p>
            <a:pPr algn="ctr"/>
            <a:r>
              <a:rPr lang="zh-CN" altLang="en-US" sz="2400" dirty="0">
                <a:solidFill>
                  <a:schemeClr val="bg2"/>
                </a:solidFill>
                <a:latin typeface="+mj-ea"/>
                <a:ea typeface="+mj-ea"/>
              </a:rPr>
              <a:t>坚持学习的</a:t>
            </a:r>
          </a:p>
        </p:txBody>
      </p:sp>
      <p:sp>
        <p:nvSpPr>
          <p:cNvPr id="42" name="矩形 41"/>
          <p:cNvSpPr/>
          <p:nvPr/>
        </p:nvSpPr>
        <p:spPr>
          <a:xfrm>
            <a:off x="5172971" y="3599712"/>
            <a:ext cx="2031325" cy="646331"/>
          </a:xfrm>
          <a:prstGeom prst="rect">
            <a:avLst/>
          </a:prstGeom>
        </p:spPr>
        <p:txBody>
          <a:bodyPr wrap="none">
            <a:spAutoFit/>
          </a:bodyPr>
          <a:lstStyle/>
          <a:p>
            <a:r>
              <a:rPr lang="zh-CN" altLang="en-US" sz="3600" b="1" dirty="0">
                <a:solidFill>
                  <a:schemeClr val="bg2"/>
                </a:solidFill>
                <a:latin typeface="+mj-ea"/>
                <a:ea typeface="+mj-ea"/>
              </a:rPr>
              <a:t>两个意义</a:t>
            </a:r>
          </a:p>
        </p:txBody>
      </p:sp>
      <p:sp>
        <p:nvSpPr>
          <p:cNvPr id="3" name="矩形 2"/>
          <p:cNvSpPr/>
          <p:nvPr/>
        </p:nvSpPr>
        <p:spPr>
          <a:xfrm>
            <a:off x="2110808" y="2410210"/>
            <a:ext cx="2339102" cy="461665"/>
          </a:xfrm>
          <a:prstGeom prst="rect">
            <a:avLst/>
          </a:prstGeom>
        </p:spPr>
        <p:txBody>
          <a:bodyPr wrap="none">
            <a:spAutoFit/>
          </a:bodyPr>
          <a:lstStyle/>
          <a:p>
            <a:r>
              <a:rPr lang="zh-CN" altLang="en-US" sz="2400" b="1" dirty="0">
                <a:latin typeface="+mj-ea"/>
                <a:ea typeface="+mj-ea"/>
              </a:rPr>
              <a:t>政治成熟的表现</a:t>
            </a:r>
          </a:p>
        </p:txBody>
      </p:sp>
      <p:sp>
        <p:nvSpPr>
          <p:cNvPr id="29" name="矩形 28"/>
          <p:cNvSpPr/>
          <p:nvPr/>
        </p:nvSpPr>
        <p:spPr>
          <a:xfrm>
            <a:off x="1816107" y="2910182"/>
            <a:ext cx="2905247" cy="1631216"/>
          </a:xfrm>
          <a:prstGeom prst="rect">
            <a:avLst/>
          </a:prstGeom>
          <a:noFill/>
        </p:spPr>
        <p:txBody>
          <a:bodyPr wrap="square" rtlCol="0">
            <a:spAutoFit/>
          </a:bodyPr>
          <a:lstStyle/>
          <a:p>
            <a:pPr algn="just" eaLnBrk="1"/>
            <a:r>
              <a:rPr lang="zh-CN" altLang="en-US" sz="2000" dirty="0">
                <a:solidFill>
                  <a:schemeClr val="bg1"/>
                </a:solidFill>
                <a:latin typeface="+mn-ea"/>
                <a:ea typeface="+mn-ea"/>
              </a:rPr>
              <a:t>作为一名党员干部，我深感加强学习、不断提高思想理论水平是政治上成熟、思想上追求进步的表现。</a:t>
            </a:r>
            <a:endParaRPr lang="en-US" altLang="zh-CN" sz="2000" dirty="0">
              <a:solidFill>
                <a:schemeClr val="bg1"/>
              </a:solidFill>
              <a:latin typeface="+mn-ea"/>
              <a:ea typeface="+mn-ea"/>
            </a:endParaRPr>
          </a:p>
        </p:txBody>
      </p:sp>
      <p:sp>
        <p:nvSpPr>
          <p:cNvPr id="43" name="矩形 42"/>
          <p:cNvSpPr/>
          <p:nvPr/>
        </p:nvSpPr>
        <p:spPr>
          <a:xfrm>
            <a:off x="7638524" y="2410210"/>
            <a:ext cx="2339102" cy="461665"/>
          </a:xfrm>
          <a:prstGeom prst="rect">
            <a:avLst/>
          </a:prstGeom>
        </p:spPr>
        <p:txBody>
          <a:bodyPr wrap="none">
            <a:spAutoFit/>
          </a:bodyPr>
          <a:lstStyle/>
          <a:p>
            <a:r>
              <a:rPr lang="zh-CN" altLang="en-US" sz="2400" b="1" dirty="0">
                <a:latin typeface="+mj-ea"/>
                <a:ea typeface="+mj-ea"/>
              </a:rPr>
              <a:t>实际工作的需要</a:t>
            </a:r>
          </a:p>
        </p:txBody>
      </p:sp>
      <p:sp>
        <p:nvSpPr>
          <p:cNvPr id="44" name="矩形 43"/>
          <p:cNvSpPr/>
          <p:nvPr/>
        </p:nvSpPr>
        <p:spPr>
          <a:xfrm>
            <a:off x="7476117" y="2910182"/>
            <a:ext cx="2905247" cy="2246769"/>
          </a:xfrm>
          <a:prstGeom prst="rect">
            <a:avLst/>
          </a:prstGeom>
          <a:noFill/>
        </p:spPr>
        <p:txBody>
          <a:bodyPr wrap="square" rtlCol="0">
            <a:spAutoFit/>
          </a:bodyPr>
          <a:lstStyle/>
          <a:p>
            <a:pPr algn="just" eaLnBrk="1"/>
            <a:r>
              <a:rPr lang="zh-CN" altLang="en-US" sz="2000" dirty="0">
                <a:solidFill>
                  <a:schemeClr val="bg1"/>
                </a:solidFill>
                <a:latin typeface="+mn-ea"/>
                <a:ea typeface="+mn-ea"/>
              </a:rPr>
              <a:t>党员干部的能力及素质的高低往往对支部的战斗力、凝聚力、号召力起到关键性的作用。加强学习，提高自身素质，努力成为支部的表率，显得尤其重要。</a:t>
            </a:r>
          </a:p>
        </p:txBody>
      </p:sp>
    </p:spTree>
  </p:cSld>
  <p:clrMapOvr>
    <a:masterClrMapping/>
  </p:clrMapOvr>
  <p:transition spd="slow" advTm="665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99"/>
                            </p:stCondLst>
                            <p:childTnLst>
                              <p:par>
                                <p:cTn id="24" presetID="53" presetClass="entr" presetSubtype="16"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2199"/>
                            </p:stCondLst>
                            <p:childTnLst>
                              <p:par>
                                <p:cTn id="30" presetID="31"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 calcmode="lin" valueType="num">
                                      <p:cBhvr>
                                        <p:cTn id="34" dur="500" fill="hold"/>
                                        <p:tgtEl>
                                          <p:spTgt spid="2"/>
                                        </p:tgtEl>
                                        <p:attrNameLst>
                                          <p:attrName>style.rotation</p:attrName>
                                        </p:attrNameLst>
                                      </p:cBhvr>
                                      <p:tavLst>
                                        <p:tav tm="0">
                                          <p:val>
                                            <p:fltVal val="90"/>
                                          </p:val>
                                        </p:tav>
                                        <p:tav tm="100000">
                                          <p:val>
                                            <p:fltVal val="0"/>
                                          </p:val>
                                        </p:tav>
                                      </p:tavLst>
                                    </p:anim>
                                    <p:animEffect transition="in" filter="fade">
                                      <p:cBhvr>
                                        <p:cTn id="35" dur="500"/>
                                        <p:tgtEl>
                                          <p:spTgt spid="2"/>
                                        </p:tgtEl>
                                      </p:cBhvr>
                                    </p:animEffect>
                                  </p:childTnLst>
                                </p:cTn>
                              </p:par>
                            </p:childTnLst>
                          </p:cTn>
                        </p:par>
                        <p:par>
                          <p:cTn id="36" fill="hold">
                            <p:stCondLst>
                              <p:cond delay="2699"/>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3199"/>
                            </p:stCondLst>
                            <p:childTnLst>
                              <p:par>
                                <p:cTn id="41" presetID="22" presetClass="entr" presetSubtype="2"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childTnLst>
                          </p:cTn>
                        </p:par>
                        <p:par>
                          <p:cTn id="44" fill="hold">
                            <p:stCondLst>
                              <p:cond delay="3699"/>
                            </p:stCondLst>
                            <p:childTnLst>
                              <p:par>
                                <p:cTn id="45" presetID="31"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400" fill="hold"/>
                                        <p:tgtEl>
                                          <p:spTgt spid="3"/>
                                        </p:tgtEl>
                                        <p:attrNameLst>
                                          <p:attrName>ppt_w</p:attrName>
                                        </p:attrNameLst>
                                      </p:cBhvr>
                                      <p:tavLst>
                                        <p:tav tm="0">
                                          <p:val>
                                            <p:fltVal val="0"/>
                                          </p:val>
                                        </p:tav>
                                        <p:tav tm="100000">
                                          <p:val>
                                            <p:strVal val="#ppt_w"/>
                                          </p:val>
                                        </p:tav>
                                      </p:tavLst>
                                    </p:anim>
                                    <p:anim calcmode="lin" valueType="num">
                                      <p:cBhvr>
                                        <p:cTn id="48" dur="400" fill="hold"/>
                                        <p:tgtEl>
                                          <p:spTgt spid="3"/>
                                        </p:tgtEl>
                                        <p:attrNameLst>
                                          <p:attrName>ppt_h</p:attrName>
                                        </p:attrNameLst>
                                      </p:cBhvr>
                                      <p:tavLst>
                                        <p:tav tm="0">
                                          <p:val>
                                            <p:fltVal val="0"/>
                                          </p:val>
                                        </p:tav>
                                        <p:tav tm="100000">
                                          <p:val>
                                            <p:strVal val="#ppt_h"/>
                                          </p:val>
                                        </p:tav>
                                      </p:tavLst>
                                    </p:anim>
                                    <p:anim calcmode="lin" valueType="num">
                                      <p:cBhvr>
                                        <p:cTn id="49" dur="400" fill="hold"/>
                                        <p:tgtEl>
                                          <p:spTgt spid="3"/>
                                        </p:tgtEl>
                                        <p:attrNameLst>
                                          <p:attrName>style.rotation</p:attrName>
                                        </p:attrNameLst>
                                      </p:cBhvr>
                                      <p:tavLst>
                                        <p:tav tm="0">
                                          <p:val>
                                            <p:fltVal val="90"/>
                                          </p:val>
                                        </p:tav>
                                        <p:tav tm="100000">
                                          <p:val>
                                            <p:fltVal val="0"/>
                                          </p:val>
                                        </p:tav>
                                      </p:tavLst>
                                    </p:anim>
                                    <p:animEffect transition="in" filter="fade">
                                      <p:cBhvr>
                                        <p:cTn id="50" dur="400"/>
                                        <p:tgtEl>
                                          <p:spTgt spid="3"/>
                                        </p:tgtEl>
                                      </p:cBhvr>
                                    </p:animEffect>
                                  </p:childTnLst>
                                </p:cTn>
                              </p:par>
                            </p:childTnLst>
                          </p:cTn>
                        </p:par>
                        <p:par>
                          <p:cTn id="51" fill="hold">
                            <p:stCondLst>
                              <p:cond delay="4199"/>
                            </p:stCondLst>
                            <p:childTnLst>
                              <p:par>
                                <p:cTn id="52" presetID="22" presetClass="entr" presetSubtype="1"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childTnLst>
                          </p:cTn>
                        </p:par>
                        <p:par>
                          <p:cTn id="55" fill="hold">
                            <p:stCondLst>
                              <p:cond delay="4699"/>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par>
                          <p:cTn id="59" fill="hold">
                            <p:stCondLst>
                              <p:cond delay="5199"/>
                            </p:stCondLst>
                            <p:childTnLst>
                              <p:par>
                                <p:cTn id="60" presetID="31"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400" fill="hold"/>
                                        <p:tgtEl>
                                          <p:spTgt spid="43"/>
                                        </p:tgtEl>
                                        <p:attrNameLst>
                                          <p:attrName>ppt_w</p:attrName>
                                        </p:attrNameLst>
                                      </p:cBhvr>
                                      <p:tavLst>
                                        <p:tav tm="0">
                                          <p:val>
                                            <p:fltVal val="0"/>
                                          </p:val>
                                        </p:tav>
                                        <p:tav tm="100000">
                                          <p:val>
                                            <p:strVal val="#ppt_w"/>
                                          </p:val>
                                        </p:tav>
                                      </p:tavLst>
                                    </p:anim>
                                    <p:anim calcmode="lin" valueType="num">
                                      <p:cBhvr>
                                        <p:cTn id="63" dur="400" fill="hold"/>
                                        <p:tgtEl>
                                          <p:spTgt spid="43"/>
                                        </p:tgtEl>
                                        <p:attrNameLst>
                                          <p:attrName>ppt_h</p:attrName>
                                        </p:attrNameLst>
                                      </p:cBhvr>
                                      <p:tavLst>
                                        <p:tav tm="0">
                                          <p:val>
                                            <p:fltVal val="0"/>
                                          </p:val>
                                        </p:tav>
                                        <p:tav tm="100000">
                                          <p:val>
                                            <p:strVal val="#ppt_h"/>
                                          </p:val>
                                        </p:tav>
                                      </p:tavLst>
                                    </p:anim>
                                    <p:anim calcmode="lin" valueType="num">
                                      <p:cBhvr>
                                        <p:cTn id="64" dur="400" fill="hold"/>
                                        <p:tgtEl>
                                          <p:spTgt spid="43"/>
                                        </p:tgtEl>
                                        <p:attrNameLst>
                                          <p:attrName>style.rotation</p:attrName>
                                        </p:attrNameLst>
                                      </p:cBhvr>
                                      <p:tavLst>
                                        <p:tav tm="0">
                                          <p:val>
                                            <p:fltVal val="90"/>
                                          </p:val>
                                        </p:tav>
                                        <p:tav tm="100000">
                                          <p:val>
                                            <p:fltVal val="0"/>
                                          </p:val>
                                        </p:tav>
                                      </p:tavLst>
                                    </p:anim>
                                    <p:animEffect transition="in" filter="fade">
                                      <p:cBhvr>
                                        <p:cTn id="65" dur="400"/>
                                        <p:tgtEl>
                                          <p:spTgt spid="43"/>
                                        </p:tgtEl>
                                      </p:cBhvr>
                                    </p:animEffect>
                                  </p:childTnLst>
                                </p:cTn>
                              </p:par>
                            </p:childTnLst>
                          </p:cTn>
                        </p:par>
                        <p:par>
                          <p:cTn id="66" fill="hold">
                            <p:stCondLst>
                              <p:cond delay="5699"/>
                            </p:stCondLst>
                            <p:childTnLst>
                              <p:par>
                                <p:cTn id="67" presetID="22" presetClass="entr" presetSubtype="1"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32" grpId="0" animBg="1"/>
      <p:bldP spid="35" grpId="0" animBg="1"/>
      <p:bldP spid="2" grpId="0"/>
      <p:bldP spid="42" grpId="0"/>
      <p:bldP spid="3" grpId="0"/>
      <p:bldP spid="29"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9"/>
          <p:cNvSpPr>
            <a:spLocks noChangeArrowheads="1"/>
          </p:cNvSpPr>
          <p:nvPr/>
        </p:nvSpPr>
        <p:spPr bwMode="auto">
          <a:xfrm>
            <a:off x="786232" y="2857500"/>
            <a:ext cx="3373025" cy="1694634"/>
          </a:xfrm>
          <a:prstGeom prst="rect">
            <a:avLst/>
          </a:prstGeom>
          <a:solidFill>
            <a:schemeClr val="bg2"/>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p>
        </p:txBody>
      </p:sp>
      <p:grpSp>
        <p:nvGrpSpPr>
          <p:cNvPr id="41" name="组合 40"/>
          <p:cNvGrpSpPr/>
          <p:nvPr/>
        </p:nvGrpSpPr>
        <p:grpSpPr>
          <a:xfrm>
            <a:off x="3335050" y="2647666"/>
            <a:ext cx="2381822" cy="2126628"/>
            <a:chOff x="1235090" y="1108075"/>
            <a:chExt cx="2000250" cy="1785938"/>
          </a:xfrm>
        </p:grpSpPr>
        <p:sp>
          <p:nvSpPr>
            <p:cNvPr id="42"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tx1"/>
            </a:solidFill>
            <a:ln w="38100">
              <a:solidFill>
                <a:schemeClr val="bg2"/>
              </a:solidFill>
              <a:round/>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solidFill>
              <a:schemeClr val="tx1"/>
            </a:solidFill>
            <a:ln w="12700" cap="flat">
              <a:solidFill>
                <a:schemeClr val="bg2"/>
              </a:solidFill>
              <a:prstDash val="solid"/>
              <a:miter lim="800000"/>
            </a:ln>
          </p:spPr>
          <p:txBody>
            <a:bodyPr vert="horz" wrap="square" lIns="91440" tIns="45720" rIns="91440" bIns="45720" numCol="1" anchor="t" anchorCtr="0" compatLnSpc="1"/>
            <a:lstStyle/>
            <a:p>
              <a:endParaRPr lang="zh-CN" altLang="en-US"/>
            </a:p>
          </p:txBody>
        </p:sp>
      </p:grpSp>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一个重点，三个方向</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矩形 7"/>
          <p:cNvSpPr/>
          <p:nvPr/>
        </p:nvSpPr>
        <p:spPr>
          <a:xfrm>
            <a:off x="1021528" y="2991009"/>
            <a:ext cx="2102672" cy="1477328"/>
          </a:xfrm>
          <a:prstGeom prst="rect">
            <a:avLst/>
          </a:prstGeom>
        </p:spPr>
        <p:txBody>
          <a:bodyPr wrap="square">
            <a:spAutoFit/>
          </a:bodyPr>
          <a:lstStyle/>
          <a:p>
            <a:pPr algn="just"/>
            <a:r>
              <a:rPr lang="zh-CN" altLang="en-US" b="1" dirty="0">
                <a:solidFill>
                  <a:schemeClr val="bg1"/>
                </a:solidFill>
                <a:latin typeface="+mj-ea"/>
                <a:ea typeface="+mj-ea"/>
              </a:rPr>
              <a:t>重点</a:t>
            </a:r>
            <a:r>
              <a:rPr lang="zh-CN" altLang="en-US" dirty="0">
                <a:solidFill>
                  <a:schemeClr val="bg1"/>
                </a:solidFill>
                <a:latin typeface="+mj-ea"/>
                <a:ea typeface="+mj-ea"/>
              </a:rPr>
              <a:t>是学习十八届六中全会精神，集团第七次党代会精神和“两学一做”学习教育活动。</a:t>
            </a:r>
          </a:p>
        </p:txBody>
      </p:sp>
      <p:sp>
        <p:nvSpPr>
          <p:cNvPr id="25" name="Rectangle 9"/>
          <p:cNvSpPr>
            <a:spLocks noChangeArrowheads="1"/>
          </p:cNvSpPr>
          <p:nvPr/>
        </p:nvSpPr>
        <p:spPr bwMode="auto">
          <a:xfrm>
            <a:off x="6106318" y="1213550"/>
            <a:ext cx="5299902" cy="1324934"/>
          </a:xfrm>
          <a:prstGeom prst="rect">
            <a:avLst/>
          </a:prstGeom>
          <a:solidFill>
            <a:schemeClr val="bg2"/>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p>
        </p:txBody>
      </p:sp>
      <p:sp>
        <p:nvSpPr>
          <p:cNvPr id="27" name="Rectangle 11"/>
          <p:cNvSpPr>
            <a:spLocks noChangeArrowheads="1"/>
          </p:cNvSpPr>
          <p:nvPr/>
        </p:nvSpPr>
        <p:spPr bwMode="auto">
          <a:xfrm>
            <a:off x="6106318" y="3096617"/>
            <a:ext cx="5299902" cy="1292225"/>
          </a:xfrm>
          <a:prstGeom prst="rect">
            <a:avLst/>
          </a:prstGeom>
          <a:solidFill>
            <a:schemeClr val="bg2"/>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p>
        </p:txBody>
      </p:sp>
      <p:sp>
        <p:nvSpPr>
          <p:cNvPr id="23" name="Line 7"/>
          <p:cNvSpPr>
            <a:spLocks noChangeShapeType="1"/>
          </p:cNvSpPr>
          <p:nvPr/>
        </p:nvSpPr>
        <p:spPr bwMode="auto">
          <a:xfrm flipV="1">
            <a:off x="5208108" y="1980605"/>
            <a:ext cx="895034" cy="667061"/>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8"/>
          <p:cNvSpPr>
            <a:spLocks noChangeShapeType="1"/>
          </p:cNvSpPr>
          <p:nvPr/>
        </p:nvSpPr>
        <p:spPr bwMode="auto">
          <a:xfrm flipV="1">
            <a:off x="5767665" y="3710980"/>
            <a:ext cx="338651" cy="0"/>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13"/>
          <p:cNvSpPr>
            <a:spLocks noChangeShapeType="1"/>
          </p:cNvSpPr>
          <p:nvPr/>
        </p:nvSpPr>
        <p:spPr bwMode="auto">
          <a:xfrm>
            <a:off x="5235404" y="4790363"/>
            <a:ext cx="867738" cy="646229"/>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Rectangle 14"/>
          <p:cNvSpPr>
            <a:spLocks noChangeArrowheads="1"/>
          </p:cNvSpPr>
          <p:nvPr/>
        </p:nvSpPr>
        <p:spPr bwMode="auto">
          <a:xfrm>
            <a:off x="6106318" y="5066088"/>
            <a:ext cx="5299902" cy="1293813"/>
          </a:xfrm>
          <a:prstGeom prst="rect">
            <a:avLst/>
          </a:prstGeom>
          <a:solidFill>
            <a:schemeClr val="bg2"/>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p>
        </p:txBody>
      </p:sp>
      <p:sp>
        <p:nvSpPr>
          <p:cNvPr id="32" name="TextBox 17"/>
          <p:cNvSpPr txBox="1"/>
          <p:nvPr/>
        </p:nvSpPr>
        <p:spPr>
          <a:xfrm>
            <a:off x="6528961" y="941834"/>
            <a:ext cx="4404468" cy="400110"/>
          </a:xfrm>
          <a:prstGeom prst="rect">
            <a:avLst/>
          </a:prstGeom>
          <a:solidFill>
            <a:schemeClr val="tx1"/>
          </a:solidFill>
        </p:spPr>
        <p:txBody>
          <a:bodyPr wrap="square" rtlCol="0">
            <a:spAutoFit/>
          </a:bodyPr>
          <a:lstStyle/>
          <a:p>
            <a:pPr algn="ctr"/>
            <a:r>
              <a:rPr lang="zh-CN" altLang="en-US" sz="2000" b="1" dirty="0">
                <a:solidFill>
                  <a:schemeClr val="bg2"/>
                </a:solidFill>
                <a:latin typeface="+mn-ea"/>
                <a:ea typeface="+mn-ea"/>
              </a:rPr>
              <a:t>方向一：努力提高政治素质</a:t>
            </a:r>
            <a:endParaRPr lang="en-US" altLang="zh-CN" sz="2000" b="1" dirty="0">
              <a:solidFill>
                <a:schemeClr val="bg2"/>
              </a:solidFill>
              <a:latin typeface="+mn-ea"/>
              <a:ea typeface="+mn-ea"/>
            </a:endParaRPr>
          </a:p>
        </p:txBody>
      </p:sp>
      <p:sp>
        <p:nvSpPr>
          <p:cNvPr id="33" name="TextBox 18"/>
          <p:cNvSpPr txBox="1"/>
          <p:nvPr/>
        </p:nvSpPr>
        <p:spPr>
          <a:xfrm>
            <a:off x="6184013" y="1416122"/>
            <a:ext cx="5112568" cy="1077218"/>
          </a:xfrm>
          <a:prstGeom prst="rect">
            <a:avLst/>
          </a:prstGeom>
          <a:noFill/>
        </p:spPr>
        <p:txBody>
          <a:bodyPr wrap="square" rtlCol="0">
            <a:spAutoFit/>
          </a:bodyPr>
          <a:lstStyle/>
          <a:p>
            <a:pPr algn="just"/>
            <a:r>
              <a:rPr lang="zh-CN" altLang="en-US" sz="1600" dirty="0">
                <a:solidFill>
                  <a:srgbClr val="595959"/>
                </a:solidFill>
                <a:latin typeface="微软雅黑" panose="020B0503020204020204" pitchFamily="34" charset="-122"/>
                <a:ea typeface="微软雅黑" panose="020B0503020204020204" pitchFamily="34" charset="-122"/>
              </a:rPr>
              <a:t>单位的性质决定了支部领导人必须有过硬的政治素质，我带头学习理论，正确把握党的路线、方针和政策，牢牢把握住正确的宣传舆论导向，从而带动整个支部的政治敏锐性。</a:t>
            </a:r>
            <a:endParaRPr lang="zh-CN" altLang="en-US" sz="1600" dirty="0">
              <a:solidFill>
                <a:schemeClr val="accent1"/>
              </a:solidFill>
              <a:latin typeface="+mn-ea"/>
              <a:ea typeface="+mn-ea"/>
            </a:endParaRPr>
          </a:p>
        </p:txBody>
      </p:sp>
      <p:sp>
        <p:nvSpPr>
          <p:cNvPr id="34" name="TextBox 19"/>
          <p:cNvSpPr txBox="1"/>
          <p:nvPr/>
        </p:nvSpPr>
        <p:spPr>
          <a:xfrm>
            <a:off x="6528961" y="2810330"/>
            <a:ext cx="4404468" cy="400110"/>
          </a:xfrm>
          <a:prstGeom prst="rect">
            <a:avLst/>
          </a:prstGeom>
          <a:solidFill>
            <a:schemeClr val="tx1"/>
          </a:solidFill>
        </p:spPr>
        <p:txBody>
          <a:bodyPr wrap="square" rtlCol="0">
            <a:spAutoFit/>
          </a:bodyPr>
          <a:lstStyle/>
          <a:p>
            <a:pPr algn="ctr"/>
            <a:r>
              <a:rPr lang="zh-CN" altLang="en-US" sz="2000" b="1" dirty="0">
                <a:solidFill>
                  <a:schemeClr val="bg2"/>
                </a:solidFill>
                <a:latin typeface="+mn-ea"/>
                <a:ea typeface="+mn-ea"/>
              </a:rPr>
              <a:t>方向二：努力提高个人素质</a:t>
            </a:r>
            <a:endParaRPr lang="en-US" altLang="zh-CN" sz="2000" b="1" dirty="0">
              <a:solidFill>
                <a:schemeClr val="bg2"/>
              </a:solidFill>
              <a:latin typeface="+mn-ea"/>
              <a:ea typeface="+mn-ea"/>
            </a:endParaRPr>
          </a:p>
        </p:txBody>
      </p:sp>
      <p:sp>
        <p:nvSpPr>
          <p:cNvPr id="35" name="TextBox 20"/>
          <p:cNvSpPr txBox="1"/>
          <p:nvPr/>
        </p:nvSpPr>
        <p:spPr>
          <a:xfrm>
            <a:off x="6184013" y="3285281"/>
            <a:ext cx="5112568" cy="1077218"/>
          </a:xfrm>
          <a:prstGeom prst="rect">
            <a:avLst/>
          </a:prstGeom>
          <a:noFill/>
        </p:spPr>
        <p:txBody>
          <a:bodyPr wrap="square" rtlCol="0">
            <a:spAutoFit/>
          </a:bodyPr>
          <a:lstStyle/>
          <a:p>
            <a:pPr algn="just"/>
            <a:r>
              <a:rPr lang="zh-CN" altLang="en-US" sz="1600" dirty="0">
                <a:solidFill>
                  <a:srgbClr val="595959"/>
                </a:solidFill>
                <a:latin typeface="微软雅黑" panose="020B0503020204020204" pitchFamily="34" charset="-122"/>
                <a:ea typeface="微软雅黑" panose="020B0503020204020204" pitchFamily="34" charset="-122"/>
              </a:rPr>
              <a:t>身先才能率人，律己才能服人。我作为支部书记，切实履行“领头雁”职能，身先力行，尽心尽职，树立良好的形象带动他人，用自己的人格魅力感召他人，从而打造出乐观向上、积极工作、乐于奉献的党支部。</a:t>
            </a:r>
            <a:endParaRPr lang="zh-CN" altLang="en-US" sz="1600" dirty="0">
              <a:solidFill>
                <a:schemeClr val="accent1"/>
              </a:solidFill>
              <a:latin typeface="+mn-ea"/>
              <a:ea typeface="+mn-ea"/>
            </a:endParaRPr>
          </a:p>
        </p:txBody>
      </p:sp>
      <p:sp>
        <p:nvSpPr>
          <p:cNvPr id="36" name="TextBox 21"/>
          <p:cNvSpPr txBox="1"/>
          <p:nvPr/>
        </p:nvSpPr>
        <p:spPr>
          <a:xfrm>
            <a:off x="6528961" y="4775702"/>
            <a:ext cx="4404468" cy="400110"/>
          </a:xfrm>
          <a:prstGeom prst="rect">
            <a:avLst/>
          </a:prstGeom>
          <a:solidFill>
            <a:schemeClr val="tx1"/>
          </a:solidFill>
        </p:spPr>
        <p:txBody>
          <a:bodyPr wrap="square" rtlCol="0">
            <a:spAutoFit/>
          </a:bodyPr>
          <a:lstStyle/>
          <a:p>
            <a:pPr algn="ctr"/>
            <a:r>
              <a:rPr lang="zh-CN" altLang="en-US" sz="2000" b="1" dirty="0">
                <a:solidFill>
                  <a:schemeClr val="bg2"/>
                </a:solidFill>
                <a:latin typeface="+mn-ea"/>
                <a:ea typeface="+mn-ea"/>
              </a:rPr>
              <a:t>方向三：努力培养创新意识</a:t>
            </a:r>
            <a:endParaRPr lang="en-US" altLang="zh-CN" sz="2000" b="1" dirty="0">
              <a:solidFill>
                <a:schemeClr val="bg2"/>
              </a:solidFill>
              <a:latin typeface="+mn-ea"/>
              <a:ea typeface="+mn-ea"/>
            </a:endParaRPr>
          </a:p>
        </p:txBody>
      </p:sp>
      <p:sp>
        <p:nvSpPr>
          <p:cNvPr id="39" name="TextBox 22"/>
          <p:cNvSpPr txBox="1"/>
          <p:nvPr/>
        </p:nvSpPr>
        <p:spPr>
          <a:xfrm>
            <a:off x="6184013" y="5236715"/>
            <a:ext cx="5112568" cy="1077218"/>
          </a:xfrm>
          <a:prstGeom prst="rect">
            <a:avLst/>
          </a:prstGeom>
          <a:noFill/>
        </p:spPr>
        <p:txBody>
          <a:bodyPr wrap="square" rtlCol="0">
            <a:spAutoFit/>
          </a:bodyPr>
          <a:lstStyle/>
          <a:p>
            <a:pPr algn="just"/>
            <a:r>
              <a:rPr lang="zh-CN" altLang="en-US" sz="1600" dirty="0">
                <a:solidFill>
                  <a:srgbClr val="595959"/>
                </a:solidFill>
                <a:latin typeface="微软雅黑" panose="020B0503020204020204" pitchFamily="34" charset="-122"/>
                <a:ea typeface="微软雅黑" panose="020B0503020204020204" pitchFamily="34" charset="-122"/>
              </a:rPr>
              <a:t>作为单位和党支部的领导人，本人善于接受新事物，学习新东西，敢于尝试，鼓励党员干部创新，激发党员干部活力，为提升县广播电视台的品牌形象和美誉度作出贡献。</a:t>
            </a:r>
            <a:endParaRPr lang="zh-CN" altLang="en-US" sz="1600" dirty="0">
              <a:solidFill>
                <a:schemeClr val="accent1"/>
              </a:solidFill>
              <a:latin typeface="+mn-ea"/>
              <a:ea typeface="+mn-ea"/>
            </a:endParaRPr>
          </a:p>
        </p:txBody>
      </p:sp>
      <p:sp>
        <p:nvSpPr>
          <p:cNvPr id="40" name="TextBox 23"/>
          <p:cNvSpPr txBox="1"/>
          <p:nvPr/>
        </p:nvSpPr>
        <p:spPr>
          <a:xfrm>
            <a:off x="3765430" y="3827701"/>
            <a:ext cx="1545114" cy="461665"/>
          </a:xfrm>
          <a:prstGeom prst="rect">
            <a:avLst/>
          </a:prstGeom>
          <a:noFill/>
        </p:spPr>
        <p:txBody>
          <a:bodyPr wrap="square" rtlCol="0">
            <a:spAutoFit/>
          </a:bodyPr>
          <a:lstStyle/>
          <a:p>
            <a:pPr algn="ctr"/>
            <a:r>
              <a:rPr lang="zh-CN" altLang="en-US" sz="2400" b="1" dirty="0">
                <a:solidFill>
                  <a:schemeClr val="bg2"/>
                </a:solidFill>
                <a:latin typeface="+mn-ea"/>
                <a:ea typeface="+mn-ea"/>
              </a:rPr>
              <a:t>一个重点</a:t>
            </a:r>
            <a:endParaRPr lang="en-US" altLang="zh-CN" sz="2400" b="1" dirty="0">
              <a:solidFill>
                <a:schemeClr val="bg2"/>
              </a:solidFill>
              <a:latin typeface="+mn-ea"/>
              <a:ea typeface="+mn-ea"/>
            </a:endParaRPr>
          </a:p>
        </p:txBody>
      </p:sp>
      <p:sp>
        <p:nvSpPr>
          <p:cNvPr id="7" name="Freeform 5"/>
          <p:cNvSpPr>
            <a:spLocks noEditPoints="1"/>
          </p:cNvSpPr>
          <p:nvPr/>
        </p:nvSpPr>
        <p:spPr bwMode="auto">
          <a:xfrm>
            <a:off x="4120916" y="3096617"/>
            <a:ext cx="810090" cy="788103"/>
          </a:xfrm>
          <a:custGeom>
            <a:avLst/>
            <a:gdLst>
              <a:gd name="T0" fmla="*/ 34 w 857"/>
              <a:gd name="T1" fmla="*/ 609 h 854"/>
              <a:gd name="T2" fmla="*/ 562 w 857"/>
              <a:gd name="T3" fmla="*/ 854 h 854"/>
              <a:gd name="T4" fmla="*/ 562 w 857"/>
              <a:gd name="T5" fmla="*/ 796 h 854"/>
              <a:gd name="T6" fmla="*/ 34 w 857"/>
              <a:gd name="T7" fmla="*/ 553 h 854"/>
              <a:gd name="T8" fmla="*/ 34 w 857"/>
              <a:gd name="T9" fmla="*/ 609 h 854"/>
              <a:gd name="T10" fmla="*/ 575 w 857"/>
              <a:gd name="T11" fmla="*/ 842 h 854"/>
              <a:gd name="T12" fmla="*/ 856 w 857"/>
              <a:gd name="T13" fmla="*/ 563 h 854"/>
              <a:gd name="T14" fmla="*/ 856 w 857"/>
              <a:gd name="T15" fmla="*/ 536 h 854"/>
              <a:gd name="T16" fmla="*/ 575 w 857"/>
              <a:gd name="T17" fmla="*/ 815 h 854"/>
              <a:gd name="T18" fmla="*/ 575 w 857"/>
              <a:gd name="T19" fmla="*/ 842 h 854"/>
              <a:gd name="T20" fmla="*/ 0 w 857"/>
              <a:gd name="T21" fmla="*/ 421 h 854"/>
              <a:gd name="T22" fmla="*/ 0 w 857"/>
              <a:gd name="T23" fmla="*/ 478 h 854"/>
              <a:gd name="T24" fmla="*/ 524 w 857"/>
              <a:gd name="T25" fmla="*/ 721 h 854"/>
              <a:gd name="T26" fmla="*/ 524 w 857"/>
              <a:gd name="T27" fmla="*/ 662 h 854"/>
              <a:gd name="T28" fmla="*/ 0 w 857"/>
              <a:gd name="T29" fmla="*/ 421 h 854"/>
              <a:gd name="T30" fmla="*/ 535 w 857"/>
              <a:gd name="T31" fmla="*/ 652 h 854"/>
              <a:gd name="T32" fmla="*/ 820 w 857"/>
              <a:gd name="T33" fmla="*/ 375 h 854"/>
              <a:gd name="T34" fmla="*/ 778 w 857"/>
              <a:gd name="T35" fmla="*/ 358 h 854"/>
              <a:gd name="T36" fmla="*/ 857 w 857"/>
              <a:gd name="T37" fmla="*/ 278 h 854"/>
              <a:gd name="T38" fmla="*/ 857 w 857"/>
              <a:gd name="T39" fmla="*/ 252 h 854"/>
              <a:gd name="T40" fmla="*/ 575 w 857"/>
              <a:gd name="T41" fmla="*/ 533 h 854"/>
              <a:gd name="T42" fmla="*/ 575 w 857"/>
              <a:gd name="T43" fmla="*/ 553 h 854"/>
              <a:gd name="T44" fmla="*/ 563 w 857"/>
              <a:gd name="T45" fmla="*/ 565 h 854"/>
              <a:gd name="T46" fmla="*/ 563 w 857"/>
              <a:gd name="T47" fmla="*/ 512 h 854"/>
              <a:gd name="T48" fmla="*/ 35 w 857"/>
              <a:gd name="T49" fmla="*/ 269 h 854"/>
              <a:gd name="T50" fmla="*/ 35 w 857"/>
              <a:gd name="T51" fmla="*/ 325 h 854"/>
              <a:gd name="T52" fmla="*/ 71 w 857"/>
              <a:gd name="T53" fmla="*/ 344 h 854"/>
              <a:gd name="T54" fmla="*/ 0 w 857"/>
              <a:gd name="T55" fmla="*/ 408 h 854"/>
              <a:gd name="T56" fmla="*/ 535 w 857"/>
              <a:gd name="T57" fmla="*/ 652 h 854"/>
              <a:gd name="T58" fmla="*/ 296 w 857"/>
              <a:gd name="T59" fmla="*/ 263 h 854"/>
              <a:gd name="T60" fmla="*/ 179 w 857"/>
              <a:gd name="T61" fmla="*/ 212 h 854"/>
              <a:gd name="T62" fmla="*/ 305 w 857"/>
              <a:gd name="T63" fmla="*/ 105 h 854"/>
              <a:gd name="T64" fmla="*/ 415 w 857"/>
              <a:gd name="T65" fmla="*/ 149 h 854"/>
              <a:gd name="T66" fmla="*/ 296 w 857"/>
              <a:gd name="T67" fmla="*/ 263 h 854"/>
              <a:gd name="T68" fmla="*/ 855 w 857"/>
              <a:gd name="T69" fmla="*/ 223 h 854"/>
              <a:gd name="T70" fmla="*/ 320 w 857"/>
              <a:gd name="T71" fmla="*/ 0 h 854"/>
              <a:gd name="T72" fmla="*/ 35 w 857"/>
              <a:gd name="T73" fmla="*/ 255 h 854"/>
              <a:gd name="T74" fmla="*/ 571 w 857"/>
              <a:gd name="T75" fmla="*/ 500 h 854"/>
              <a:gd name="T76" fmla="*/ 855 w 857"/>
              <a:gd name="T77" fmla="*/ 223 h 854"/>
              <a:gd name="T78" fmla="*/ 537 w 857"/>
              <a:gd name="T79" fmla="*/ 709 h 854"/>
              <a:gd name="T80" fmla="*/ 822 w 857"/>
              <a:gd name="T81" fmla="*/ 425 h 854"/>
              <a:gd name="T82" fmla="*/ 822 w 857"/>
              <a:gd name="T83" fmla="*/ 398 h 854"/>
              <a:gd name="T84" fmla="*/ 537 w 857"/>
              <a:gd name="T85" fmla="*/ 682 h 854"/>
              <a:gd name="T86" fmla="*/ 537 w 857"/>
              <a:gd name="T87" fmla="*/ 709 h 854"/>
              <a:gd name="T88" fmla="*/ 776 w 857"/>
              <a:gd name="T89" fmla="*/ 470 h 854"/>
              <a:gd name="T90" fmla="*/ 537 w 857"/>
              <a:gd name="T91" fmla="*/ 709 h 854"/>
              <a:gd name="T92" fmla="*/ 537 w 857"/>
              <a:gd name="T93" fmla="*/ 708 h 854"/>
              <a:gd name="T94" fmla="*/ 524 w 857"/>
              <a:gd name="T95" fmla="*/ 721 h 854"/>
              <a:gd name="T96" fmla="*/ 68 w 857"/>
              <a:gd name="T97" fmla="*/ 509 h 854"/>
              <a:gd name="T98" fmla="*/ 34 w 857"/>
              <a:gd name="T99" fmla="*/ 539 h 854"/>
              <a:gd name="T100" fmla="*/ 570 w 857"/>
              <a:gd name="T101" fmla="*/ 784 h 854"/>
              <a:gd name="T102" fmla="*/ 854 w 857"/>
              <a:gd name="T103" fmla="*/ 507 h 854"/>
              <a:gd name="T104" fmla="*/ 776 w 857"/>
              <a:gd name="T105" fmla="*/ 47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854">
                <a:moveTo>
                  <a:pt x="34" y="609"/>
                </a:moveTo>
                <a:lnTo>
                  <a:pt x="562" y="854"/>
                </a:lnTo>
                <a:lnTo>
                  <a:pt x="562" y="796"/>
                </a:lnTo>
                <a:lnTo>
                  <a:pt x="34" y="553"/>
                </a:lnTo>
                <a:lnTo>
                  <a:pt x="34" y="609"/>
                </a:lnTo>
                <a:close/>
                <a:moveTo>
                  <a:pt x="575" y="842"/>
                </a:moveTo>
                <a:lnTo>
                  <a:pt x="856" y="563"/>
                </a:lnTo>
                <a:lnTo>
                  <a:pt x="856" y="536"/>
                </a:lnTo>
                <a:lnTo>
                  <a:pt x="575" y="815"/>
                </a:lnTo>
                <a:lnTo>
                  <a:pt x="575" y="842"/>
                </a:lnTo>
                <a:close/>
                <a:moveTo>
                  <a:pt x="0" y="421"/>
                </a:moveTo>
                <a:lnTo>
                  <a:pt x="0" y="478"/>
                </a:lnTo>
                <a:lnTo>
                  <a:pt x="524" y="721"/>
                </a:lnTo>
                <a:lnTo>
                  <a:pt x="524" y="662"/>
                </a:lnTo>
                <a:lnTo>
                  <a:pt x="0" y="421"/>
                </a:lnTo>
                <a:close/>
                <a:moveTo>
                  <a:pt x="535" y="652"/>
                </a:moveTo>
                <a:lnTo>
                  <a:pt x="820" y="375"/>
                </a:lnTo>
                <a:lnTo>
                  <a:pt x="778" y="358"/>
                </a:lnTo>
                <a:lnTo>
                  <a:pt x="857" y="278"/>
                </a:lnTo>
                <a:lnTo>
                  <a:pt x="857" y="252"/>
                </a:lnTo>
                <a:lnTo>
                  <a:pt x="575" y="533"/>
                </a:lnTo>
                <a:lnTo>
                  <a:pt x="575" y="553"/>
                </a:lnTo>
                <a:lnTo>
                  <a:pt x="563" y="565"/>
                </a:lnTo>
                <a:lnTo>
                  <a:pt x="563" y="512"/>
                </a:lnTo>
                <a:lnTo>
                  <a:pt x="35" y="269"/>
                </a:lnTo>
                <a:lnTo>
                  <a:pt x="35" y="325"/>
                </a:lnTo>
                <a:lnTo>
                  <a:pt x="71" y="344"/>
                </a:lnTo>
                <a:lnTo>
                  <a:pt x="0" y="408"/>
                </a:lnTo>
                <a:lnTo>
                  <a:pt x="535" y="652"/>
                </a:lnTo>
                <a:close/>
                <a:moveTo>
                  <a:pt x="296" y="263"/>
                </a:moveTo>
                <a:lnTo>
                  <a:pt x="179" y="212"/>
                </a:lnTo>
                <a:lnTo>
                  <a:pt x="305" y="105"/>
                </a:lnTo>
                <a:lnTo>
                  <a:pt x="415" y="149"/>
                </a:lnTo>
                <a:lnTo>
                  <a:pt x="296" y="263"/>
                </a:lnTo>
                <a:close/>
                <a:moveTo>
                  <a:pt x="855" y="223"/>
                </a:moveTo>
                <a:lnTo>
                  <a:pt x="320" y="0"/>
                </a:lnTo>
                <a:lnTo>
                  <a:pt x="35" y="255"/>
                </a:lnTo>
                <a:lnTo>
                  <a:pt x="571" y="500"/>
                </a:lnTo>
                <a:lnTo>
                  <a:pt x="855" y="223"/>
                </a:lnTo>
                <a:close/>
                <a:moveTo>
                  <a:pt x="537" y="709"/>
                </a:moveTo>
                <a:lnTo>
                  <a:pt x="822" y="425"/>
                </a:lnTo>
                <a:lnTo>
                  <a:pt x="822" y="398"/>
                </a:lnTo>
                <a:lnTo>
                  <a:pt x="537" y="682"/>
                </a:lnTo>
                <a:lnTo>
                  <a:pt x="537" y="709"/>
                </a:lnTo>
                <a:close/>
                <a:moveTo>
                  <a:pt x="776" y="470"/>
                </a:moveTo>
                <a:lnTo>
                  <a:pt x="537" y="709"/>
                </a:lnTo>
                <a:lnTo>
                  <a:pt x="537" y="708"/>
                </a:lnTo>
                <a:lnTo>
                  <a:pt x="524" y="721"/>
                </a:lnTo>
                <a:lnTo>
                  <a:pt x="68" y="509"/>
                </a:lnTo>
                <a:lnTo>
                  <a:pt x="34" y="539"/>
                </a:lnTo>
                <a:lnTo>
                  <a:pt x="570" y="784"/>
                </a:lnTo>
                <a:lnTo>
                  <a:pt x="854" y="507"/>
                </a:lnTo>
                <a:lnTo>
                  <a:pt x="776" y="47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832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620"/>
                            </p:stCondLst>
                            <p:childTnLst>
                              <p:par>
                                <p:cTn id="24" presetID="31"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 calcmode="lin" valueType="num">
                                      <p:cBhvr>
                                        <p:cTn id="28" dur="500" fill="hold"/>
                                        <p:tgtEl>
                                          <p:spTgt spid="41"/>
                                        </p:tgtEl>
                                        <p:attrNameLst>
                                          <p:attrName>style.rotation</p:attrName>
                                        </p:attrNameLst>
                                      </p:cBhvr>
                                      <p:tavLst>
                                        <p:tav tm="0">
                                          <p:val>
                                            <p:fltVal val="90"/>
                                          </p:val>
                                        </p:tav>
                                        <p:tav tm="100000">
                                          <p:val>
                                            <p:fltVal val="0"/>
                                          </p:val>
                                        </p:tav>
                                      </p:tavLst>
                                    </p:anim>
                                    <p:animEffect transition="in" filter="fade">
                                      <p:cBhvr>
                                        <p:cTn id="29" dur="500"/>
                                        <p:tgtEl>
                                          <p:spTgt spid="41"/>
                                        </p:tgtEl>
                                      </p:cBhvr>
                                    </p:animEffect>
                                  </p:childTnLst>
                                </p:cTn>
                              </p:par>
                              <p:par>
                                <p:cTn id="30" presetID="8" presetClass="emph" presetSubtype="0" fill="hold" nodeType="withEffect">
                                  <p:stCondLst>
                                    <p:cond delay="0"/>
                                  </p:stCondLst>
                                  <p:childTnLst>
                                    <p:animRot by="21600000">
                                      <p:cBhvr>
                                        <p:cTn id="31" dur="500" fill="hold"/>
                                        <p:tgtEl>
                                          <p:spTgt spid="41"/>
                                        </p:tgtEl>
                                        <p:attrNameLst>
                                          <p:attrName>r</p:attrName>
                                        </p:attrNameLst>
                                      </p:cBhvr>
                                    </p:animRot>
                                  </p:childTnLst>
                                </p:cTn>
                              </p:par>
                            </p:childTnLst>
                          </p:cTn>
                        </p:par>
                        <p:par>
                          <p:cTn id="32" fill="hold">
                            <p:stCondLst>
                              <p:cond delay="212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262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40"/>
                                        </p:tgtEl>
                                        <p:attrNameLst>
                                          <p:attrName>style.visibility</p:attrName>
                                        </p:attrNameLst>
                                      </p:cBhvr>
                                      <p:to>
                                        <p:strVal val="visible"/>
                                      </p:to>
                                    </p:set>
                                    <p:anim by="(-#ppt_w*2)" calcmode="lin" valueType="num">
                                      <p:cBhvr rctx="PPT">
                                        <p:cTn id="41" dur="200" autoRev="1" fill="hold">
                                          <p:stCondLst>
                                            <p:cond delay="0"/>
                                          </p:stCondLst>
                                        </p:cTn>
                                        <p:tgtEl>
                                          <p:spTgt spid="40"/>
                                        </p:tgtEl>
                                        <p:attrNameLst>
                                          <p:attrName>ppt_w</p:attrName>
                                        </p:attrNameLst>
                                      </p:cBhvr>
                                    </p:anim>
                                    <p:anim by="(#ppt_w*0.50)" calcmode="lin" valueType="num">
                                      <p:cBhvr>
                                        <p:cTn id="42" dur="200" decel="50000" autoRev="1" fill="hold">
                                          <p:stCondLst>
                                            <p:cond delay="0"/>
                                          </p:stCondLst>
                                        </p:cTn>
                                        <p:tgtEl>
                                          <p:spTgt spid="40"/>
                                        </p:tgtEl>
                                        <p:attrNameLst>
                                          <p:attrName>ppt_x</p:attrName>
                                        </p:attrNameLst>
                                      </p:cBhvr>
                                    </p:anim>
                                    <p:anim from="(-#ppt_h/2)" to="(#ppt_y)" calcmode="lin" valueType="num">
                                      <p:cBhvr>
                                        <p:cTn id="43" dur="400" fill="hold">
                                          <p:stCondLst>
                                            <p:cond delay="0"/>
                                          </p:stCondLst>
                                        </p:cTn>
                                        <p:tgtEl>
                                          <p:spTgt spid="40"/>
                                        </p:tgtEl>
                                        <p:attrNameLst>
                                          <p:attrName>ppt_y</p:attrName>
                                        </p:attrNameLst>
                                      </p:cBhvr>
                                    </p:anim>
                                    <p:animRot by="21600000">
                                      <p:cBhvr>
                                        <p:cTn id="44" dur="400" fill="hold">
                                          <p:stCondLst>
                                            <p:cond delay="0"/>
                                          </p:stCondLst>
                                        </p:cTn>
                                        <p:tgtEl>
                                          <p:spTgt spid="40"/>
                                        </p:tgtEl>
                                        <p:attrNameLst>
                                          <p:attrName>r</p:attrName>
                                        </p:attrNameLst>
                                      </p:cBhvr>
                                    </p:animRot>
                                  </p:childTnLst>
                                </p:cTn>
                              </p:par>
                            </p:childTnLst>
                          </p:cTn>
                        </p:par>
                        <p:par>
                          <p:cTn id="45" fill="hold">
                            <p:stCondLst>
                              <p:cond delay="3140"/>
                            </p:stCondLst>
                            <p:childTnLst>
                              <p:par>
                                <p:cTn id="46" presetID="22" presetClass="entr" presetSubtype="2"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400"/>
                                        <p:tgtEl>
                                          <p:spTgt spid="44"/>
                                        </p:tgtEl>
                                      </p:cBhvr>
                                    </p:animEffect>
                                  </p:childTnLst>
                                </p:cTn>
                              </p:par>
                            </p:childTnLst>
                          </p:cTn>
                        </p:par>
                        <p:par>
                          <p:cTn id="49" fill="hold">
                            <p:stCondLst>
                              <p:cond delay="364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400"/>
                                        <p:tgtEl>
                                          <p:spTgt spid="8"/>
                                        </p:tgtEl>
                                      </p:cBhvr>
                                    </p:animEffect>
                                  </p:childTnLst>
                                </p:cTn>
                              </p:par>
                            </p:childTnLst>
                          </p:cTn>
                        </p:par>
                        <p:par>
                          <p:cTn id="53" fill="hold">
                            <p:stCondLst>
                              <p:cond delay="4140"/>
                            </p:stCondLst>
                            <p:childTnLst>
                              <p:par>
                                <p:cTn id="54" presetID="2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464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par>
                                <p:cTn id="67" presetID="22" presetClass="entr" presetSubtype="8" fill="hold" grpId="0" nodeType="withEffect">
                                  <p:stCondLst>
                                    <p:cond delay="10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20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par>
                          <p:cTn id="73" fill="hold">
                            <p:stCondLst>
                              <p:cond delay="5140"/>
                            </p:stCondLst>
                            <p:childTnLst>
                              <p:par>
                                <p:cTn id="74" presetID="31"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400" fill="hold"/>
                                        <p:tgtEl>
                                          <p:spTgt spid="32"/>
                                        </p:tgtEl>
                                        <p:attrNameLst>
                                          <p:attrName>ppt_w</p:attrName>
                                        </p:attrNameLst>
                                      </p:cBhvr>
                                      <p:tavLst>
                                        <p:tav tm="0">
                                          <p:val>
                                            <p:fltVal val="0"/>
                                          </p:val>
                                        </p:tav>
                                        <p:tav tm="100000">
                                          <p:val>
                                            <p:strVal val="#ppt_w"/>
                                          </p:val>
                                        </p:tav>
                                      </p:tavLst>
                                    </p:anim>
                                    <p:anim calcmode="lin" valueType="num">
                                      <p:cBhvr>
                                        <p:cTn id="77" dur="400" fill="hold"/>
                                        <p:tgtEl>
                                          <p:spTgt spid="32"/>
                                        </p:tgtEl>
                                        <p:attrNameLst>
                                          <p:attrName>ppt_h</p:attrName>
                                        </p:attrNameLst>
                                      </p:cBhvr>
                                      <p:tavLst>
                                        <p:tav tm="0">
                                          <p:val>
                                            <p:fltVal val="0"/>
                                          </p:val>
                                        </p:tav>
                                        <p:tav tm="100000">
                                          <p:val>
                                            <p:strVal val="#ppt_h"/>
                                          </p:val>
                                        </p:tav>
                                      </p:tavLst>
                                    </p:anim>
                                    <p:anim calcmode="lin" valueType="num">
                                      <p:cBhvr>
                                        <p:cTn id="78" dur="400" fill="hold"/>
                                        <p:tgtEl>
                                          <p:spTgt spid="32"/>
                                        </p:tgtEl>
                                        <p:attrNameLst>
                                          <p:attrName>style.rotation</p:attrName>
                                        </p:attrNameLst>
                                      </p:cBhvr>
                                      <p:tavLst>
                                        <p:tav tm="0">
                                          <p:val>
                                            <p:fltVal val="90"/>
                                          </p:val>
                                        </p:tav>
                                        <p:tav tm="100000">
                                          <p:val>
                                            <p:fltVal val="0"/>
                                          </p:val>
                                        </p:tav>
                                      </p:tavLst>
                                    </p:anim>
                                    <p:animEffect transition="in" filter="fade">
                                      <p:cBhvr>
                                        <p:cTn id="79" dur="400"/>
                                        <p:tgtEl>
                                          <p:spTgt spid="32"/>
                                        </p:tgtEl>
                                      </p:cBhvr>
                                    </p:animEffect>
                                  </p:childTnLst>
                                </p:cTn>
                              </p:par>
                            </p:childTnLst>
                          </p:cTn>
                        </p:par>
                        <p:par>
                          <p:cTn id="80" fill="hold">
                            <p:stCondLst>
                              <p:cond delay="5640"/>
                            </p:stCondLst>
                            <p:childTnLst>
                              <p:par>
                                <p:cTn id="81" presetID="22" presetClass="entr" presetSubtype="1"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childTnLst>
                          </p:cTn>
                        </p:par>
                        <p:par>
                          <p:cTn id="84" fill="hold">
                            <p:stCondLst>
                              <p:cond delay="6140"/>
                            </p:stCondLst>
                            <p:childTnLst>
                              <p:par>
                                <p:cTn id="85" presetID="31"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400" fill="hold"/>
                                        <p:tgtEl>
                                          <p:spTgt spid="34"/>
                                        </p:tgtEl>
                                        <p:attrNameLst>
                                          <p:attrName>ppt_w</p:attrName>
                                        </p:attrNameLst>
                                      </p:cBhvr>
                                      <p:tavLst>
                                        <p:tav tm="0">
                                          <p:val>
                                            <p:fltVal val="0"/>
                                          </p:val>
                                        </p:tav>
                                        <p:tav tm="100000">
                                          <p:val>
                                            <p:strVal val="#ppt_w"/>
                                          </p:val>
                                        </p:tav>
                                      </p:tavLst>
                                    </p:anim>
                                    <p:anim calcmode="lin" valueType="num">
                                      <p:cBhvr>
                                        <p:cTn id="88" dur="400" fill="hold"/>
                                        <p:tgtEl>
                                          <p:spTgt spid="34"/>
                                        </p:tgtEl>
                                        <p:attrNameLst>
                                          <p:attrName>ppt_h</p:attrName>
                                        </p:attrNameLst>
                                      </p:cBhvr>
                                      <p:tavLst>
                                        <p:tav tm="0">
                                          <p:val>
                                            <p:fltVal val="0"/>
                                          </p:val>
                                        </p:tav>
                                        <p:tav tm="100000">
                                          <p:val>
                                            <p:strVal val="#ppt_h"/>
                                          </p:val>
                                        </p:tav>
                                      </p:tavLst>
                                    </p:anim>
                                    <p:anim calcmode="lin" valueType="num">
                                      <p:cBhvr>
                                        <p:cTn id="89" dur="400" fill="hold"/>
                                        <p:tgtEl>
                                          <p:spTgt spid="34"/>
                                        </p:tgtEl>
                                        <p:attrNameLst>
                                          <p:attrName>style.rotation</p:attrName>
                                        </p:attrNameLst>
                                      </p:cBhvr>
                                      <p:tavLst>
                                        <p:tav tm="0">
                                          <p:val>
                                            <p:fltVal val="90"/>
                                          </p:val>
                                        </p:tav>
                                        <p:tav tm="100000">
                                          <p:val>
                                            <p:fltVal val="0"/>
                                          </p:val>
                                        </p:tav>
                                      </p:tavLst>
                                    </p:anim>
                                    <p:animEffect transition="in" filter="fade">
                                      <p:cBhvr>
                                        <p:cTn id="90" dur="400"/>
                                        <p:tgtEl>
                                          <p:spTgt spid="34"/>
                                        </p:tgtEl>
                                      </p:cBhvr>
                                    </p:animEffect>
                                  </p:childTnLst>
                                </p:cTn>
                              </p:par>
                            </p:childTnLst>
                          </p:cTn>
                        </p:par>
                        <p:par>
                          <p:cTn id="91" fill="hold">
                            <p:stCondLst>
                              <p:cond delay="6640"/>
                            </p:stCondLst>
                            <p:childTnLst>
                              <p:par>
                                <p:cTn id="92" presetID="22" presetClass="entr" presetSubtype="1"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up)">
                                      <p:cBhvr>
                                        <p:cTn id="94" dur="500"/>
                                        <p:tgtEl>
                                          <p:spTgt spid="35"/>
                                        </p:tgtEl>
                                      </p:cBhvr>
                                    </p:animEffect>
                                  </p:childTnLst>
                                </p:cTn>
                              </p:par>
                            </p:childTnLst>
                          </p:cTn>
                        </p:par>
                        <p:par>
                          <p:cTn id="95" fill="hold">
                            <p:stCondLst>
                              <p:cond delay="7140"/>
                            </p:stCondLst>
                            <p:childTnLst>
                              <p:par>
                                <p:cTn id="96" presetID="31" presetClass="entr" presetSubtype="0"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400" fill="hold"/>
                                        <p:tgtEl>
                                          <p:spTgt spid="36"/>
                                        </p:tgtEl>
                                        <p:attrNameLst>
                                          <p:attrName>ppt_w</p:attrName>
                                        </p:attrNameLst>
                                      </p:cBhvr>
                                      <p:tavLst>
                                        <p:tav tm="0">
                                          <p:val>
                                            <p:fltVal val="0"/>
                                          </p:val>
                                        </p:tav>
                                        <p:tav tm="100000">
                                          <p:val>
                                            <p:strVal val="#ppt_w"/>
                                          </p:val>
                                        </p:tav>
                                      </p:tavLst>
                                    </p:anim>
                                    <p:anim calcmode="lin" valueType="num">
                                      <p:cBhvr>
                                        <p:cTn id="99" dur="400" fill="hold"/>
                                        <p:tgtEl>
                                          <p:spTgt spid="36"/>
                                        </p:tgtEl>
                                        <p:attrNameLst>
                                          <p:attrName>ppt_h</p:attrName>
                                        </p:attrNameLst>
                                      </p:cBhvr>
                                      <p:tavLst>
                                        <p:tav tm="0">
                                          <p:val>
                                            <p:fltVal val="0"/>
                                          </p:val>
                                        </p:tav>
                                        <p:tav tm="100000">
                                          <p:val>
                                            <p:strVal val="#ppt_h"/>
                                          </p:val>
                                        </p:tav>
                                      </p:tavLst>
                                    </p:anim>
                                    <p:anim calcmode="lin" valueType="num">
                                      <p:cBhvr>
                                        <p:cTn id="100" dur="400" fill="hold"/>
                                        <p:tgtEl>
                                          <p:spTgt spid="36"/>
                                        </p:tgtEl>
                                        <p:attrNameLst>
                                          <p:attrName>style.rotation</p:attrName>
                                        </p:attrNameLst>
                                      </p:cBhvr>
                                      <p:tavLst>
                                        <p:tav tm="0">
                                          <p:val>
                                            <p:fltVal val="90"/>
                                          </p:val>
                                        </p:tav>
                                        <p:tav tm="100000">
                                          <p:val>
                                            <p:fltVal val="0"/>
                                          </p:val>
                                        </p:tav>
                                      </p:tavLst>
                                    </p:anim>
                                    <p:animEffect transition="in" filter="fade">
                                      <p:cBhvr>
                                        <p:cTn id="101" dur="400"/>
                                        <p:tgtEl>
                                          <p:spTgt spid="36"/>
                                        </p:tgtEl>
                                      </p:cBhvr>
                                    </p:animEffect>
                                  </p:childTnLst>
                                </p:cTn>
                              </p:par>
                            </p:childTnLst>
                          </p:cTn>
                        </p:par>
                        <p:par>
                          <p:cTn id="102" fill="hold">
                            <p:stCondLst>
                              <p:cond delay="7640"/>
                            </p:stCondLst>
                            <p:childTnLst>
                              <p:par>
                                <p:cTn id="103" presetID="22" presetClass="entr" presetSubtype="1"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up)">
                                      <p:cBhvr>
                                        <p:cTn id="10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0" grpId="0"/>
      <p:bldP spid="37" grpId="0" animBg="1"/>
      <p:bldP spid="38" grpId="0" animBg="1"/>
      <p:bldP spid="8" grpId="0"/>
      <p:bldP spid="25" grpId="0" animBg="1"/>
      <p:bldP spid="27" grpId="0" animBg="1"/>
      <p:bldP spid="23" grpId="0" animBg="1"/>
      <p:bldP spid="24" grpId="0" animBg="1"/>
      <p:bldP spid="29" grpId="0" animBg="1"/>
      <p:bldP spid="30" grpId="0" animBg="1"/>
      <p:bldP spid="32" grpId="0" animBg="1"/>
      <p:bldP spid="33" grpId="0"/>
      <p:bldP spid="34" grpId="0" animBg="1"/>
      <p:bldP spid="35" grpId="0"/>
      <p:bldP spid="36" grpId="0" animBg="1"/>
      <p:bldP spid="39" grpId="0"/>
      <p:bldP spid="4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学习成效</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TextBox 23"/>
          <p:cNvSpPr txBox="1"/>
          <p:nvPr/>
        </p:nvSpPr>
        <p:spPr>
          <a:xfrm>
            <a:off x="2400943" y="3525657"/>
            <a:ext cx="1415772" cy="461665"/>
          </a:xfrm>
          <a:prstGeom prst="rect">
            <a:avLst/>
          </a:prstGeom>
          <a:noFill/>
        </p:spPr>
        <p:txBody>
          <a:bodyPr wrap="none" rtlCol="0">
            <a:spAutoFit/>
          </a:bodyPr>
          <a:lstStyle/>
          <a:p>
            <a:r>
              <a:rPr lang="zh-CN" altLang="en-US" sz="2400" dirty="0">
                <a:solidFill>
                  <a:schemeClr val="bg1"/>
                </a:solidFill>
                <a:latin typeface="+mj-ea"/>
                <a:ea typeface="+mj-ea"/>
              </a:rPr>
              <a:t>读书笔记</a:t>
            </a:r>
          </a:p>
        </p:txBody>
      </p:sp>
      <p:sp>
        <p:nvSpPr>
          <p:cNvPr id="17" name="TextBox 27"/>
          <p:cNvSpPr txBox="1"/>
          <p:nvPr/>
        </p:nvSpPr>
        <p:spPr>
          <a:xfrm>
            <a:off x="5303615" y="3525657"/>
            <a:ext cx="1415772" cy="461665"/>
          </a:xfrm>
          <a:prstGeom prst="rect">
            <a:avLst/>
          </a:prstGeom>
          <a:noFill/>
        </p:spPr>
        <p:txBody>
          <a:bodyPr wrap="none" rtlCol="0">
            <a:spAutoFit/>
          </a:bodyPr>
          <a:lstStyle/>
          <a:p>
            <a:r>
              <a:rPr lang="zh-CN" altLang="en-US" sz="2400">
                <a:solidFill>
                  <a:schemeClr val="bg1"/>
                </a:solidFill>
                <a:latin typeface="+mj-ea"/>
                <a:ea typeface="+mj-ea"/>
              </a:rPr>
              <a:t>学习心得</a:t>
            </a:r>
            <a:endParaRPr lang="zh-CN" altLang="en-US" sz="2400" dirty="0">
              <a:solidFill>
                <a:schemeClr val="bg1"/>
              </a:solidFill>
              <a:latin typeface="+mj-ea"/>
              <a:ea typeface="+mj-ea"/>
            </a:endParaRPr>
          </a:p>
        </p:txBody>
      </p:sp>
      <p:sp>
        <p:nvSpPr>
          <p:cNvPr id="18" name="TextBox 28"/>
          <p:cNvSpPr txBox="1"/>
          <p:nvPr/>
        </p:nvSpPr>
        <p:spPr>
          <a:xfrm>
            <a:off x="8303284" y="3525657"/>
            <a:ext cx="1083199" cy="461665"/>
          </a:xfrm>
          <a:prstGeom prst="rect">
            <a:avLst/>
          </a:prstGeom>
          <a:noFill/>
        </p:spPr>
        <p:txBody>
          <a:bodyPr wrap="square" rtlCol="0">
            <a:spAutoFit/>
          </a:bodyPr>
          <a:lstStyle/>
          <a:p>
            <a:pPr algn="ctr"/>
            <a:r>
              <a:rPr lang="zh-CN" altLang="en-US" sz="2400" dirty="0">
                <a:solidFill>
                  <a:schemeClr val="bg1"/>
                </a:solidFill>
                <a:latin typeface="+mj-ea"/>
                <a:ea typeface="+mj-ea"/>
              </a:rPr>
              <a:t>论文</a:t>
            </a:r>
          </a:p>
        </p:txBody>
      </p:sp>
      <p:grpSp>
        <p:nvGrpSpPr>
          <p:cNvPr id="24" name="组合 23"/>
          <p:cNvGrpSpPr/>
          <p:nvPr/>
        </p:nvGrpSpPr>
        <p:grpSpPr>
          <a:xfrm>
            <a:off x="1904480" y="1213683"/>
            <a:ext cx="2422272" cy="2162744"/>
            <a:chOff x="1235090" y="1108075"/>
            <a:chExt cx="2000250" cy="1785938"/>
          </a:xfrm>
        </p:grpSpPr>
        <p:sp>
          <p:nvSpPr>
            <p:cNvPr id="25"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tx1"/>
            </a:solidFill>
            <a:ln w="38100">
              <a:solidFill>
                <a:schemeClr val="bg2"/>
              </a:solidFill>
              <a:round/>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solidFill>
              <a:schemeClr val="tx1"/>
            </a:solidFill>
            <a:ln w="12700" cap="flat">
              <a:solidFill>
                <a:schemeClr val="bg2"/>
              </a:solidFill>
              <a:prstDash val="solid"/>
              <a:miter lim="800000"/>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4777685" y="1213683"/>
            <a:ext cx="2422272" cy="2162744"/>
            <a:chOff x="1235090" y="1108075"/>
            <a:chExt cx="2000250" cy="1785938"/>
          </a:xfrm>
        </p:grpSpPr>
        <p:sp>
          <p:nvSpPr>
            <p:cNvPr id="28"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bg1"/>
            </a:solidFill>
            <a:ln w="38100">
              <a:solidFill>
                <a:schemeClr val="bg2"/>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noFill/>
            <a:ln w="12700" cap="flat">
              <a:solidFill>
                <a:schemeClr val="bg2"/>
              </a:solidFill>
              <a:prstDash val="solid"/>
              <a:miter lim="800000"/>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7658607" y="1213683"/>
            <a:ext cx="2422272" cy="2162744"/>
            <a:chOff x="1235090" y="1108075"/>
            <a:chExt cx="2000250" cy="1785938"/>
          </a:xfrm>
        </p:grpSpPr>
        <p:sp>
          <p:nvSpPr>
            <p:cNvPr id="31"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tx1"/>
            </a:solidFill>
            <a:ln w="38100">
              <a:solidFill>
                <a:schemeClr val="bg2"/>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p>
          </p:txBody>
        </p:sp>
        <p:sp>
          <p:nvSpPr>
            <p:cNvPr id="32"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solidFill>
              <a:schemeClr val="tx1"/>
            </a:solidFill>
            <a:ln w="12700" cap="flat">
              <a:solidFill>
                <a:schemeClr val="bg2"/>
              </a:solidFill>
              <a:prstDash val="solid"/>
              <a:miter lim="800000"/>
            </a:ln>
          </p:spPr>
          <p:txBody>
            <a:bodyPr vert="horz" wrap="square" lIns="91440" tIns="45720" rIns="91440" bIns="45720" numCol="1" anchor="t" anchorCtr="0" compatLnSpc="1"/>
            <a:lstStyle/>
            <a:p>
              <a:endParaRPr lang="zh-CN" altLang="en-US"/>
            </a:p>
          </p:txBody>
        </p:sp>
      </p:grpSp>
      <p:grpSp>
        <p:nvGrpSpPr>
          <p:cNvPr id="33" name="组合 32"/>
          <p:cNvGrpSpPr>
            <a:grpSpLocks noChangeAspect="1"/>
          </p:cNvGrpSpPr>
          <p:nvPr/>
        </p:nvGrpSpPr>
        <p:grpSpPr>
          <a:xfrm rot="16200000" flipH="1">
            <a:off x="4481888" y="1783565"/>
            <a:ext cx="146916" cy="1002696"/>
            <a:chOff x="5677623" y="2119313"/>
            <a:chExt cx="63500" cy="433388"/>
          </a:xfrm>
        </p:grpSpPr>
        <p:sp>
          <p:nvSpPr>
            <p:cNvPr id="34" name="Oval 19"/>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35" name="Oval 20"/>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36" name="Freeform 21"/>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a:grpSpLocks noChangeAspect="1"/>
          </p:cNvGrpSpPr>
          <p:nvPr/>
        </p:nvGrpSpPr>
        <p:grpSpPr>
          <a:xfrm rot="16200000" flipH="1">
            <a:off x="7365914" y="1783565"/>
            <a:ext cx="146916" cy="1002696"/>
            <a:chOff x="5677623" y="2119313"/>
            <a:chExt cx="63500" cy="433388"/>
          </a:xfrm>
        </p:grpSpPr>
        <p:sp>
          <p:nvSpPr>
            <p:cNvPr id="40" name="Oval 19"/>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41" name="Oval 20"/>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42" name="Freeform 21"/>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2587135" y="2745333"/>
            <a:ext cx="1056961" cy="461665"/>
          </a:xfrm>
          <a:prstGeom prst="rect">
            <a:avLst/>
          </a:prstGeom>
        </p:spPr>
        <p:txBody>
          <a:bodyPr wrap="square">
            <a:spAutoFit/>
          </a:bodyPr>
          <a:lstStyle/>
          <a:p>
            <a:pPr algn="ctr"/>
            <a:r>
              <a:rPr lang="zh-CN" altLang="en-US" sz="2400" dirty="0">
                <a:solidFill>
                  <a:schemeClr val="bg2"/>
                </a:solidFill>
                <a:latin typeface="+mj-ea"/>
                <a:ea typeface="+mj-ea"/>
              </a:rPr>
              <a:t>万字</a:t>
            </a:r>
          </a:p>
        </p:txBody>
      </p:sp>
      <p:sp>
        <p:nvSpPr>
          <p:cNvPr id="46" name="矩形 45"/>
          <p:cNvSpPr/>
          <p:nvPr/>
        </p:nvSpPr>
        <p:spPr>
          <a:xfrm>
            <a:off x="2249685" y="1303140"/>
            <a:ext cx="1847067" cy="1569660"/>
          </a:xfrm>
          <a:prstGeom prst="rect">
            <a:avLst/>
          </a:prstGeom>
        </p:spPr>
        <p:txBody>
          <a:bodyPr wrap="square">
            <a:spAutoFit/>
          </a:bodyPr>
          <a:lstStyle/>
          <a:p>
            <a:pPr algn="ctr"/>
            <a:r>
              <a:rPr lang="en-US" altLang="zh-CN" sz="9600" dirty="0">
                <a:solidFill>
                  <a:schemeClr val="bg2"/>
                </a:solidFill>
                <a:latin typeface="Lifeline JL" panose="00000400000000000000" pitchFamily="2" charset="0"/>
                <a:ea typeface="+mj-ea"/>
              </a:rPr>
              <a:t>2.5</a:t>
            </a:r>
            <a:endParaRPr lang="zh-CN" altLang="en-US" sz="9600" dirty="0">
              <a:solidFill>
                <a:schemeClr val="bg2"/>
              </a:solidFill>
              <a:latin typeface="Lifeline JL" panose="00000400000000000000" pitchFamily="2" charset="0"/>
              <a:ea typeface="+mj-ea"/>
            </a:endParaRPr>
          </a:p>
        </p:txBody>
      </p:sp>
      <p:sp>
        <p:nvSpPr>
          <p:cNvPr id="47" name="矩形 46"/>
          <p:cNvSpPr/>
          <p:nvPr/>
        </p:nvSpPr>
        <p:spPr>
          <a:xfrm>
            <a:off x="5507466" y="2745333"/>
            <a:ext cx="1056961" cy="461665"/>
          </a:xfrm>
          <a:prstGeom prst="rect">
            <a:avLst/>
          </a:prstGeom>
        </p:spPr>
        <p:txBody>
          <a:bodyPr wrap="square">
            <a:spAutoFit/>
          </a:bodyPr>
          <a:lstStyle/>
          <a:p>
            <a:pPr algn="ctr"/>
            <a:r>
              <a:rPr lang="zh-CN" altLang="en-US" sz="2400" dirty="0">
                <a:solidFill>
                  <a:schemeClr val="bg2"/>
                </a:solidFill>
                <a:latin typeface="+mj-ea"/>
                <a:ea typeface="+mj-ea"/>
              </a:rPr>
              <a:t>篇</a:t>
            </a:r>
          </a:p>
        </p:txBody>
      </p:sp>
      <p:sp>
        <p:nvSpPr>
          <p:cNvPr id="48" name="矩形 47"/>
          <p:cNvSpPr/>
          <p:nvPr/>
        </p:nvSpPr>
        <p:spPr>
          <a:xfrm>
            <a:off x="5227167" y="1303140"/>
            <a:ext cx="1602534" cy="1569660"/>
          </a:xfrm>
          <a:prstGeom prst="rect">
            <a:avLst/>
          </a:prstGeom>
        </p:spPr>
        <p:txBody>
          <a:bodyPr wrap="square">
            <a:spAutoFit/>
          </a:bodyPr>
          <a:lstStyle/>
          <a:p>
            <a:pPr algn="ctr"/>
            <a:r>
              <a:rPr lang="en-US" altLang="zh-CN" sz="9600" dirty="0">
                <a:solidFill>
                  <a:schemeClr val="bg2"/>
                </a:solidFill>
                <a:latin typeface="Lifeline JL" panose="00000400000000000000" pitchFamily="2" charset="0"/>
                <a:ea typeface="+mj-ea"/>
              </a:rPr>
              <a:t>1 3</a:t>
            </a:r>
            <a:endParaRPr lang="zh-CN" altLang="en-US" sz="9600" dirty="0">
              <a:solidFill>
                <a:schemeClr val="bg2"/>
              </a:solidFill>
              <a:latin typeface="Lifeline JL" panose="00000400000000000000" pitchFamily="2" charset="0"/>
              <a:ea typeface="+mj-ea"/>
            </a:endParaRPr>
          </a:p>
        </p:txBody>
      </p:sp>
      <p:sp>
        <p:nvSpPr>
          <p:cNvPr id="49" name="矩形 48"/>
          <p:cNvSpPr/>
          <p:nvPr/>
        </p:nvSpPr>
        <p:spPr>
          <a:xfrm>
            <a:off x="8442182" y="2745333"/>
            <a:ext cx="1056961" cy="461665"/>
          </a:xfrm>
          <a:prstGeom prst="rect">
            <a:avLst/>
          </a:prstGeom>
        </p:spPr>
        <p:txBody>
          <a:bodyPr wrap="square">
            <a:spAutoFit/>
          </a:bodyPr>
          <a:lstStyle/>
          <a:p>
            <a:pPr algn="ctr"/>
            <a:r>
              <a:rPr lang="zh-CN" altLang="en-US" sz="2400" dirty="0">
                <a:solidFill>
                  <a:schemeClr val="bg2"/>
                </a:solidFill>
                <a:latin typeface="+mj-ea"/>
                <a:ea typeface="+mj-ea"/>
              </a:rPr>
              <a:t>篇</a:t>
            </a:r>
          </a:p>
        </p:txBody>
      </p:sp>
      <p:sp>
        <p:nvSpPr>
          <p:cNvPr id="50" name="矩形 49"/>
          <p:cNvSpPr/>
          <p:nvPr/>
        </p:nvSpPr>
        <p:spPr>
          <a:xfrm>
            <a:off x="8161883" y="1303140"/>
            <a:ext cx="1602534" cy="1569660"/>
          </a:xfrm>
          <a:prstGeom prst="rect">
            <a:avLst/>
          </a:prstGeom>
        </p:spPr>
        <p:txBody>
          <a:bodyPr wrap="square">
            <a:spAutoFit/>
          </a:bodyPr>
          <a:lstStyle/>
          <a:p>
            <a:pPr algn="ctr"/>
            <a:r>
              <a:rPr lang="en-US" altLang="zh-CN" sz="9600" dirty="0">
                <a:solidFill>
                  <a:schemeClr val="bg2"/>
                </a:solidFill>
                <a:latin typeface="Lifeline JL" panose="00000400000000000000" pitchFamily="2" charset="0"/>
                <a:ea typeface="+mj-ea"/>
              </a:rPr>
              <a:t>5</a:t>
            </a:r>
            <a:endParaRPr lang="zh-CN" altLang="en-US" sz="9600" dirty="0">
              <a:solidFill>
                <a:schemeClr val="bg2"/>
              </a:solidFill>
              <a:latin typeface="Lifeline JL" panose="00000400000000000000" pitchFamily="2" charset="0"/>
              <a:ea typeface="+mj-ea"/>
            </a:endParaRPr>
          </a:p>
        </p:txBody>
      </p:sp>
      <p:sp>
        <p:nvSpPr>
          <p:cNvPr id="51" name="矩形 50"/>
          <p:cNvSpPr/>
          <p:nvPr/>
        </p:nvSpPr>
        <p:spPr bwMode="auto">
          <a:xfrm>
            <a:off x="1274796" y="4474811"/>
            <a:ext cx="9696835" cy="1678692"/>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矩形 51"/>
          <p:cNvSpPr/>
          <p:nvPr/>
        </p:nvSpPr>
        <p:spPr bwMode="auto">
          <a:xfrm>
            <a:off x="1240176" y="4754547"/>
            <a:ext cx="109787" cy="115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矩形 52"/>
          <p:cNvSpPr/>
          <p:nvPr/>
        </p:nvSpPr>
        <p:spPr bwMode="auto">
          <a:xfrm>
            <a:off x="10894314" y="4754547"/>
            <a:ext cx="109787" cy="1152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矩形 53"/>
          <p:cNvSpPr/>
          <p:nvPr/>
        </p:nvSpPr>
        <p:spPr>
          <a:xfrm>
            <a:off x="1579997" y="4553774"/>
            <a:ext cx="89969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dirty="0">
                <a:solidFill>
                  <a:schemeClr val="bg1"/>
                </a:solidFill>
                <a:latin typeface="+mj-ea"/>
                <a:ea typeface="微软雅黑" panose="020B0503020204020204" pitchFamily="34" charset="-122"/>
              </a:rPr>
              <a:t>在学习中，我努力把理论学习与总结实践经验，与分析社区的实际情况，与解决社区各种突出矛盾和提高自身的思想政治素质结合起来。做到重实际、说实话、办实事</a:t>
            </a:r>
            <a:r>
              <a:rPr lang="en-US" altLang="zh-CN" sz="2000" dirty="0">
                <a:solidFill>
                  <a:schemeClr val="bg1"/>
                </a:solidFill>
                <a:latin typeface="+mj-ea"/>
                <a:ea typeface="微软雅黑" panose="020B0503020204020204" pitchFamily="34" charset="-122"/>
              </a:rPr>
              <a:t>,</a:t>
            </a:r>
            <a:r>
              <a:rPr lang="zh-CN" altLang="en-US" sz="2000" dirty="0">
                <a:solidFill>
                  <a:schemeClr val="bg1"/>
                </a:solidFill>
                <a:latin typeface="+mj-ea"/>
                <a:ea typeface="微软雅黑" panose="020B0503020204020204" pitchFamily="34" charset="-122"/>
              </a:rPr>
              <a:t>认真撰写读书笔记</a:t>
            </a:r>
            <a:r>
              <a:rPr lang="en-US" altLang="zh-CN" sz="2000" dirty="0">
                <a:solidFill>
                  <a:schemeClr val="bg1"/>
                </a:solidFill>
                <a:latin typeface="+mj-ea"/>
                <a:ea typeface="微软雅黑" panose="020B0503020204020204" pitchFamily="34" charset="-122"/>
              </a:rPr>
              <a:t>2.5</a:t>
            </a:r>
            <a:r>
              <a:rPr lang="zh-CN" altLang="en-US" sz="2000" dirty="0">
                <a:solidFill>
                  <a:schemeClr val="bg1"/>
                </a:solidFill>
                <a:latin typeface="+mj-ea"/>
                <a:ea typeface="微软雅黑" panose="020B0503020204020204" pitchFamily="34" charset="-122"/>
              </a:rPr>
              <a:t>万字，学习心得</a:t>
            </a:r>
            <a:r>
              <a:rPr lang="en-US" altLang="zh-CN" sz="2000" dirty="0">
                <a:solidFill>
                  <a:schemeClr val="bg1"/>
                </a:solidFill>
                <a:latin typeface="+mj-ea"/>
                <a:ea typeface="微软雅黑" panose="020B0503020204020204" pitchFamily="34" charset="-122"/>
              </a:rPr>
              <a:t>13</a:t>
            </a:r>
            <a:r>
              <a:rPr lang="zh-CN" altLang="en-US" sz="2000" dirty="0">
                <a:solidFill>
                  <a:schemeClr val="bg1"/>
                </a:solidFill>
                <a:latin typeface="+mj-ea"/>
                <a:ea typeface="微软雅黑" panose="020B0503020204020204" pitchFamily="34" charset="-122"/>
              </a:rPr>
              <a:t>篇，有关论文</a:t>
            </a:r>
            <a:r>
              <a:rPr lang="en-US" altLang="zh-CN" sz="2000" dirty="0">
                <a:solidFill>
                  <a:schemeClr val="bg1"/>
                </a:solidFill>
                <a:latin typeface="+mj-ea"/>
                <a:ea typeface="微软雅黑" panose="020B0503020204020204" pitchFamily="34" charset="-122"/>
              </a:rPr>
              <a:t>5</a:t>
            </a:r>
            <a:r>
              <a:rPr lang="zh-CN" altLang="en-US" sz="2000" dirty="0">
                <a:solidFill>
                  <a:schemeClr val="bg1"/>
                </a:solidFill>
                <a:latin typeface="+mj-ea"/>
                <a:ea typeface="微软雅黑" panose="020B0503020204020204" pitchFamily="34" charset="-122"/>
              </a:rPr>
              <a:t>篇。</a:t>
            </a:r>
          </a:p>
        </p:txBody>
      </p:sp>
    </p:spTree>
  </p:cSld>
  <p:clrMapOvr>
    <a:masterClrMapping/>
  </p:clrMapOvr>
  <p:transition spd="slow" advTm="1018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419"/>
                            </p:stCondLst>
                            <p:childTnLst>
                              <p:par>
                                <p:cTn id="24" presetID="31"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 calcmode="lin" valueType="num">
                                      <p:cBhvr>
                                        <p:cTn id="28" dur="500" fill="hold"/>
                                        <p:tgtEl>
                                          <p:spTgt spid="24"/>
                                        </p:tgtEl>
                                        <p:attrNameLst>
                                          <p:attrName>style.rotation</p:attrName>
                                        </p:attrNameLst>
                                      </p:cBhvr>
                                      <p:tavLst>
                                        <p:tav tm="0">
                                          <p:val>
                                            <p:fltVal val="90"/>
                                          </p:val>
                                        </p:tav>
                                        <p:tav tm="100000">
                                          <p:val>
                                            <p:fltVal val="0"/>
                                          </p:val>
                                        </p:tav>
                                      </p:tavLst>
                                    </p:anim>
                                    <p:animEffect transition="in" filter="fade">
                                      <p:cBhvr>
                                        <p:cTn id="29" dur="500"/>
                                        <p:tgtEl>
                                          <p:spTgt spid="24"/>
                                        </p:tgtEl>
                                      </p:cBhvr>
                                    </p:animEffect>
                                  </p:childTnLst>
                                </p:cTn>
                              </p:par>
                              <p:par>
                                <p:cTn id="30" presetID="8" presetClass="emph" presetSubtype="0" fill="hold" nodeType="withEffect">
                                  <p:stCondLst>
                                    <p:cond delay="0"/>
                                  </p:stCondLst>
                                  <p:childTnLst>
                                    <p:animRot by="21600000">
                                      <p:cBhvr>
                                        <p:cTn id="31" dur="500" fill="hold"/>
                                        <p:tgtEl>
                                          <p:spTgt spid="24"/>
                                        </p:tgtEl>
                                        <p:attrNameLst>
                                          <p:attrName>r</p:attrName>
                                        </p:attrNameLst>
                                      </p:cBhvr>
                                    </p:animRot>
                                  </p:childTnLst>
                                </p:cTn>
                              </p:par>
                            </p:childTnLst>
                          </p:cTn>
                        </p:par>
                        <p:par>
                          <p:cTn id="32" fill="hold">
                            <p:stCondLst>
                              <p:cond delay="1919"/>
                            </p:stCondLst>
                            <p:childTnLst>
                              <p:par>
                                <p:cTn id="33" presetID="31"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 calcmode="lin" valueType="num">
                                      <p:cBhvr>
                                        <p:cTn id="37" dur="500" fill="hold"/>
                                        <p:tgtEl>
                                          <p:spTgt spid="46"/>
                                        </p:tgtEl>
                                        <p:attrNameLst>
                                          <p:attrName>style.rotation</p:attrName>
                                        </p:attrNameLst>
                                      </p:cBhvr>
                                      <p:tavLst>
                                        <p:tav tm="0">
                                          <p:val>
                                            <p:fltVal val="90"/>
                                          </p:val>
                                        </p:tav>
                                        <p:tav tm="100000">
                                          <p:val>
                                            <p:fltVal val="0"/>
                                          </p:val>
                                        </p:tav>
                                      </p:tavLst>
                                    </p:anim>
                                    <p:animEffect transition="in" filter="fade">
                                      <p:cBhvr>
                                        <p:cTn id="38" dur="500"/>
                                        <p:tgtEl>
                                          <p:spTgt spid="46"/>
                                        </p:tgtEl>
                                      </p:cBhvr>
                                    </p:animEffect>
                                  </p:childTnLst>
                                </p:cTn>
                              </p:par>
                            </p:childTnLst>
                          </p:cTn>
                        </p:par>
                        <p:par>
                          <p:cTn id="39" fill="hold">
                            <p:stCondLst>
                              <p:cond delay="2419"/>
                            </p:stCondLst>
                            <p:childTnLst>
                              <p:par>
                                <p:cTn id="40" presetID="22" presetClass="entr" presetSubtype="8"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919"/>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3419"/>
                            </p:stCondLst>
                            <p:childTnLst>
                              <p:par>
                                <p:cTn id="48" presetID="22" presetClass="entr" presetSubtype="8"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par>
                          <p:cTn id="51" fill="hold">
                            <p:stCondLst>
                              <p:cond delay="3919"/>
                            </p:stCondLst>
                            <p:childTnLst>
                              <p:par>
                                <p:cTn id="52" presetID="31"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 calcmode="lin" valueType="num">
                                      <p:cBhvr>
                                        <p:cTn id="56" dur="500" fill="hold"/>
                                        <p:tgtEl>
                                          <p:spTgt spid="27"/>
                                        </p:tgtEl>
                                        <p:attrNameLst>
                                          <p:attrName>style.rotation</p:attrName>
                                        </p:attrNameLst>
                                      </p:cBhvr>
                                      <p:tavLst>
                                        <p:tav tm="0">
                                          <p:val>
                                            <p:fltVal val="90"/>
                                          </p:val>
                                        </p:tav>
                                        <p:tav tm="100000">
                                          <p:val>
                                            <p:fltVal val="0"/>
                                          </p:val>
                                        </p:tav>
                                      </p:tavLst>
                                    </p:anim>
                                    <p:animEffect transition="in" filter="fade">
                                      <p:cBhvr>
                                        <p:cTn id="57" dur="500"/>
                                        <p:tgtEl>
                                          <p:spTgt spid="27"/>
                                        </p:tgtEl>
                                      </p:cBhvr>
                                    </p:animEffect>
                                  </p:childTnLst>
                                </p:cTn>
                              </p:par>
                              <p:par>
                                <p:cTn id="58" presetID="8" presetClass="emph" presetSubtype="0" fill="hold" nodeType="withEffect">
                                  <p:stCondLst>
                                    <p:cond delay="0"/>
                                  </p:stCondLst>
                                  <p:childTnLst>
                                    <p:animRot by="21600000">
                                      <p:cBhvr>
                                        <p:cTn id="59" dur="500" fill="hold"/>
                                        <p:tgtEl>
                                          <p:spTgt spid="27"/>
                                        </p:tgtEl>
                                        <p:attrNameLst>
                                          <p:attrName>r</p:attrName>
                                        </p:attrNameLst>
                                      </p:cBhvr>
                                    </p:animRot>
                                  </p:childTnLst>
                                </p:cTn>
                              </p:par>
                            </p:childTnLst>
                          </p:cTn>
                        </p:par>
                        <p:par>
                          <p:cTn id="60" fill="hold">
                            <p:stCondLst>
                              <p:cond delay="4419"/>
                            </p:stCondLst>
                            <p:childTnLst>
                              <p:par>
                                <p:cTn id="61" presetID="31"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 calcmode="lin" valueType="num">
                                      <p:cBhvr>
                                        <p:cTn id="65" dur="500" fill="hold"/>
                                        <p:tgtEl>
                                          <p:spTgt spid="48"/>
                                        </p:tgtEl>
                                        <p:attrNameLst>
                                          <p:attrName>style.rotation</p:attrName>
                                        </p:attrNameLst>
                                      </p:cBhvr>
                                      <p:tavLst>
                                        <p:tav tm="0">
                                          <p:val>
                                            <p:fltVal val="90"/>
                                          </p:val>
                                        </p:tav>
                                        <p:tav tm="100000">
                                          <p:val>
                                            <p:fltVal val="0"/>
                                          </p:val>
                                        </p:tav>
                                      </p:tavLst>
                                    </p:anim>
                                    <p:animEffect transition="in" filter="fade">
                                      <p:cBhvr>
                                        <p:cTn id="66" dur="500"/>
                                        <p:tgtEl>
                                          <p:spTgt spid="48"/>
                                        </p:tgtEl>
                                      </p:cBhvr>
                                    </p:animEffect>
                                  </p:childTnLst>
                                </p:cTn>
                              </p:par>
                            </p:childTnLst>
                          </p:cTn>
                        </p:par>
                        <p:par>
                          <p:cTn id="67" fill="hold">
                            <p:stCondLst>
                              <p:cond delay="4919"/>
                            </p:stCondLst>
                            <p:childTnLst>
                              <p:par>
                                <p:cTn id="68" presetID="22" presetClass="entr" presetSubtype="8"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5419"/>
                            </p:stCondLst>
                            <p:childTnLst>
                              <p:par>
                                <p:cTn id="72" presetID="22" presetClass="entr" presetSubtype="1"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childTnLst>
                          </p:cTn>
                        </p:par>
                        <p:par>
                          <p:cTn id="75" fill="hold">
                            <p:stCondLst>
                              <p:cond delay="5919"/>
                            </p:stCondLst>
                            <p:childTnLst>
                              <p:par>
                                <p:cTn id="76" presetID="22" presetClass="entr" presetSubtype="8"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6419"/>
                            </p:stCondLst>
                            <p:childTnLst>
                              <p:par>
                                <p:cTn id="80" presetID="31"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 calcmode="lin" valueType="num">
                                      <p:cBhvr>
                                        <p:cTn id="84" dur="500" fill="hold"/>
                                        <p:tgtEl>
                                          <p:spTgt spid="30"/>
                                        </p:tgtEl>
                                        <p:attrNameLst>
                                          <p:attrName>style.rotation</p:attrName>
                                        </p:attrNameLst>
                                      </p:cBhvr>
                                      <p:tavLst>
                                        <p:tav tm="0">
                                          <p:val>
                                            <p:fltVal val="90"/>
                                          </p:val>
                                        </p:tav>
                                        <p:tav tm="100000">
                                          <p:val>
                                            <p:fltVal val="0"/>
                                          </p:val>
                                        </p:tav>
                                      </p:tavLst>
                                    </p:anim>
                                    <p:animEffect transition="in" filter="fade">
                                      <p:cBhvr>
                                        <p:cTn id="85" dur="500"/>
                                        <p:tgtEl>
                                          <p:spTgt spid="30"/>
                                        </p:tgtEl>
                                      </p:cBhvr>
                                    </p:animEffect>
                                  </p:childTnLst>
                                </p:cTn>
                              </p:par>
                              <p:par>
                                <p:cTn id="86" presetID="8" presetClass="emph" presetSubtype="0" fill="hold" nodeType="withEffect">
                                  <p:stCondLst>
                                    <p:cond delay="0"/>
                                  </p:stCondLst>
                                  <p:childTnLst>
                                    <p:animRot by="21600000">
                                      <p:cBhvr>
                                        <p:cTn id="87" dur="500" fill="hold"/>
                                        <p:tgtEl>
                                          <p:spTgt spid="30"/>
                                        </p:tgtEl>
                                        <p:attrNameLst>
                                          <p:attrName>r</p:attrName>
                                        </p:attrNameLst>
                                      </p:cBhvr>
                                    </p:animRot>
                                  </p:childTnLst>
                                </p:cTn>
                              </p:par>
                            </p:childTnLst>
                          </p:cTn>
                        </p:par>
                        <p:par>
                          <p:cTn id="88" fill="hold">
                            <p:stCondLst>
                              <p:cond delay="6919"/>
                            </p:stCondLst>
                            <p:childTnLst>
                              <p:par>
                                <p:cTn id="89" presetID="31"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 calcmode="lin" valueType="num">
                                      <p:cBhvr>
                                        <p:cTn id="93" dur="500" fill="hold"/>
                                        <p:tgtEl>
                                          <p:spTgt spid="50"/>
                                        </p:tgtEl>
                                        <p:attrNameLst>
                                          <p:attrName>style.rotation</p:attrName>
                                        </p:attrNameLst>
                                      </p:cBhvr>
                                      <p:tavLst>
                                        <p:tav tm="0">
                                          <p:val>
                                            <p:fltVal val="90"/>
                                          </p:val>
                                        </p:tav>
                                        <p:tav tm="100000">
                                          <p:val>
                                            <p:fltVal val="0"/>
                                          </p:val>
                                        </p:tav>
                                      </p:tavLst>
                                    </p:anim>
                                    <p:animEffect transition="in" filter="fade">
                                      <p:cBhvr>
                                        <p:cTn id="94" dur="500"/>
                                        <p:tgtEl>
                                          <p:spTgt spid="50"/>
                                        </p:tgtEl>
                                      </p:cBhvr>
                                    </p:animEffect>
                                  </p:childTnLst>
                                </p:cTn>
                              </p:par>
                            </p:childTnLst>
                          </p:cTn>
                        </p:par>
                        <p:par>
                          <p:cTn id="95" fill="hold">
                            <p:stCondLst>
                              <p:cond delay="7419"/>
                            </p:stCondLst>
                            <p:childTnLst>
                              <p:par>
                                <p:cTn id="96" presetID="22" presetClass="entr" presetSubtype="8"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left)">
                                      <p:cBhvr>
                                        <p:cTn id="98" dur="500"/>
                                        <p:tgtEl>
                                          <p:spTgt spid="49"/>
                                        </p:tgtEl>
                                      </p:cBhvr>
                                    </p:animEffect>
                                  </p:childTnLst>
                                </p:cTn>
                              </p:par>
                            </p:childTnLst>
                          </p:cTn>
                        </p:par>
                        <p:par>
                          <p:cTn id="99" fill="hold">
                            <p:stCondLst>
                              <p:cond delay="7919"/>
                            </p:stCondLst>
                            <p:childTnLst>
                              <p:par>
                                <p:cTn id="100" presetID="22" presetClass="entr" presetSubtype="1"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up)">
                                      <p:cBhvr>
                                        <p:cTn id="102" dur="500"/>
                                        <p:tgtEl>
                                          <p:spTgt spid="18"/>
                                        </p:tgtEl>
                                      </p:cBhvr>
                                    </p:animEffect>
                                  </p:childTnLst>
                                </p:cTn>
                              </p:par>
                            </p:childTnLst>
                          </p:cTn>
                        </p:par>
                        <p:par>
                          <p:cTn id="103" fill="hold">
                            <p:stCondLst>
                              <p:cond delay="8419"/>
                            </p:stCondLst>
                            <p:childTnLst>
                              <p:par>
                                <p:cTn id="104" presetID="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additive="base">
                                        <p:cTn id="106" dur="500" fill="hold"/>
                                        <p:tgtEl>
                                          <p:spTgt spid="51"/>
                                        </p:tgtEl>
                                        <p:attrNameLst>
                                          <p:attrName>ppt_x</p:attrName>
                                        </p:attrNameLst>
                                      </p:cBhvr>
                                      <p:tavLst>
                                        <p:tav tm="0">
                                          <p:val>
                                            <p:strVal val="#ppt_x"/>
                                          </p:val>
                                        </p:tav>
                                        <p:tav tm="100000">
                                          <p:val>
                                            <p:strVal val="#ppt_x"/>
                                          </p:val>
                                        </p:tav>
                                      </p:tavLst>
                                    </p:anim>
                                    <p:anim calcmode="lin" valueType="num">
                                      <p:cBhvr additive="base">
                                        <p:cTn id="107" dur="500" fill="hold"/>
                                        <p:tgtEl>
                                          <p:spTgt spid="51"/>
                                        </p:tgtEl>
                                        <p:attrNameLst>
                                          <p:attrName>ppt_y</p:attrName>
                                        </p:attrNameLst>
                                      </p:cBhvr>
                                      <p:tavLst>
                                        <p:tav tm="0">
                                          <p:val>
                                            <p:strVal val="1+#ppt_h/2"/>
                                          </p:val>
                                        </p:tav>
                                        <p:tav tm="100000">
                                          <p:val>
                                            <p:strVal val="#ppt_y"/>
                                          </p:val>
                                        </p:tav>
                                      </p:tavLst>
                                    </p:anim>
                                  </p:childTnLst>
                                </p:cTn>
                              </p:par>
                              <p:par>
                                <p:cTn id="108" presetID="53" presetClass="entr" presetSubtype="16" fill="hold" grpId="1" nodeType="withEffect">
                                  <p:stCondLst>
                                    <p:cond delay="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Effect transition="in" filter="fade">
                                      <p:cBhvr>
                                        <p:cTn id="112" dur="500"/>
                                        <p:tgtEl>
                                          <p:spTgt spid="51"/>
                                        </p:tgtEl>
                                      </p:cBhvr>
                                    </p:animEffect>
                                  </p:childTnLst>
                                </p:cTn>
                              </p:par>
                            </p:childTnLst>
                          </p:cTn>
                        </p:par>
                        <p:par>
                          <p:cTn id="113" fill="hold">
                            <p:stCondLst>
                              <p:cond delay="8919"/>
                            </p:stCondLst>
                            <p:childTnLst>
                              <p:par>
                                <p:cTn id="114" presetID="1"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childTnLst>
                                </p:cTn>
                              </p:par>
                              <p:par>
                                <p:cTn id="116" presetID="42" presetClass="path" presetSubtype="0" accel="50000" decel="50000" fill="hold" grpId="1" nodeType="withEffect">
                                  <p:stCondLst>
                                    <p:cond delay="0"/>
                                  </p:stCondLst>
                                  <p:childTnLst>
                                    <p:animMotion origin="layout" path="M 1.64519E-6 -4.81481E-6 L 0.39385 0.00973 " pathEditMode="relative" rAng="0" ptsTypes="AA">
                                      <p:cBhvr>
                                        <p:cTn id="117" dur="500" spd="-100000" fill="hold"/>
                                        <p:tgtEl>
                                          <p:spTgt spid="52"/>
                                        </p:tgtEl>
                                        <p:attrNameLst>
                                          <p:attrName>ppt_x</p:attrName>
                                          <p:attrName>ppt_y</p:attrName>
                                        </p:attrNameLst>
                                      </p:cBhvr>
                                      <p:rCtr x="19693" y="486"/>
                                    </p:animMotion>
                                  </p:childTnLst>
                                </p:cTn>
                              </p:par>
                              <p:par>
                                <p:cTn id="118" presetID="1" presetClass="entr" presetSubtype="0" fill="hold" grpId="0" nodeType="withEffect">
                                  <p:stCondLst>
                                    <p:cond delay="0"/>
                                  </p:stCondLst>
                                  <p:childTnLst>
                                    <p:set>
                                      <p:cBhvr>
                                        <p:cTn id="119" dur="1" fill="hold">
                                          <p:stCondLst>
                                            <p:cond delay="0"/>
                                          </p:stCondLst>
                                        </p:cTn>
                                        <p:tgtEl>
                                          <p:spTgt spid="53"/>
                                        </p:tgtEl>
                                        <p:attrNameLst>
                                          <p:attrName>style.visibility</p:attrName>
                                        </p:attrNameLst>
                                      </p:cBhvr>
                                      <p:to>
                                        <p:strVal val="visible"/>
                                      </p:to>
                                    </p:set>
                                  </p:childTnLst>
                                </p:cTn>
                              </p:par>
                              <p:par>
                                <p:cTn id="120" presetID="42" presetClass="path" presetSubtype="0" accel="50000" decel="50000" fill="hold" grpId="1" nodeType="withEffect">
                                  <p:stCondLst>
                                    <p:cond delay="0"/>
                                  </p:stCondLst>
                                  <p:childTnLst>
                                    <p:animMotion origin="layout" path="M 3.78758E-6 -4.81481E-6 L -0.39178 0.01088 " pathEditMode="relative" rAng="0" ptsTypes="AA">
                                      <p:cBhvr>
                                        <p:cTn id="121" dur="500" spd="-100000" fill="hold"/>
                                        <p:tgtEl>
                                          <p:spTgt spid="53"/>
                                        </p:tgtEl>
                                        <p:attrNameLst>
                                          <p:attrName>ppt_x</p:attrName>
                                          <p:attrName>ppt_y</p:attrName>
                                        </p:attrNameLst>
                                      </p:cBhvr>
                                      <p:rCtr x="-19589" y="532"/>
                                    </p:animMotion>
                                  </p:childTnLst>
                                </p:cTn>
                              </p:par>
                              <p:par>
                                <p:cTn id="122" presetID="16" presetClass="entr" presetSubtype="37" fill="hold" grpId="0" nodeType="withEffect">
                                  <p:stCondLst>
                                    <p:cond delay="100"/>
                                  </p:stCondLst>
                                  <p:childTnLst>
                                    <p:set>
                                      <p:cBhvr>
                                        <p:cTn id="123" dur="1" fill="hold">
                                          <p:stCondLst>
                                            <p:cond delay="0"/>
                                          </p:stCondLst>
                                        </p:cTn>
                                        <p:tgtEl>
                                          <p:spTgt spid="54"/>
                                        </p:tgtEl>
                                        <p:attrNameLst>
                                          <p:attrName>style.visibility</p:attrName>
                                        </p:attrNameLst>
                                      </p:cBhvr>
                                      <p:to>
                                        <p:strVal val="visible"/>
                                      </p:to>
                                    </p:set>
                                    <p:animEffect transition="in" filter="barn(outVertical)">
                                      <p:cBhvr>
                                        <p:cTn id="1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16" grpId="0"/>
      <p:bldP spid="17" grpId="0"/>
      <p:bldP spid="18" grpId="0"/>
      <p:bldP spid="43" grpId="0"/>
      <p:bldP spid="46" grpId="0"/>
      <p:bldP spid="47" grpId="0"/>
      <p:bldP spid="48" grpId="0"/>
      <p:bldP spid="49" grpId="0"/>
      <p:bldP spid="50" grpId="0"/>
      <p:bldP spid="51" grpId="0" animBg="1"/>
      <p:bldP spid="51" grpId="1" animBg="1"/>
      <p:bldP spid="52" grpId="0" animBg="1"/>
      <p:bldP spid="52" grpId="1" animBg="1"/>
      <p:bldP spid="53" grpId="0" animBg="1"/>
      <p:bldP spid="53" grpId="1"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4"/>
          <p:cNvSpPr txBox="1"/>
          <p:nvPr/>
        </p:nvSpPr>
        <p:spPr>
          <a:xfrm>
            <a:off x="1033576" y="183046"/>
            <a:ext cx="855253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marL="0" indent="0">
              <a:buFontTx/>
              <a:buNone/>
              <a:defRPr sz="2800" b="0">
                <a:latin typeface="方正特雅宋_GBK" panose="02000000000000000000" pitchFamily="2" charset="-122"/>
                <a:ea typeface="方正特雅宋_GBK" panose="02000000000000000000" pitchFamily="2" charset="-122"/>
                <a:cs typeface="+mj-cs"/>
              </a:defRPr>
            </a:lvl1pPr>
            <a:lvl2pPr marL="742950" indent="-285750">
              <a:spcBef>
                <a:spcPct val="20000"/>
              </a:spcBef>
              <a:buChar char="–"/>
              <a:defRPr sz="2000">
                <a:latin typeface="+mn-lt"/>
                <a:ea typeface="仿宋_GB2312" pitchFamily="49" charset="-122"/>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t>为单位员工的学习创造条件</a:t>
            </a:r>
          </a:p>
        </p:txBody>
      </p:sp>
      <p:sp>
        <p:nvSpPr>
          <p:cNvPr id="37" name="Freeform 6"/>
          <p:cNvSpPr/>
          <p:nvPr/>
        </p:nvSpPr>
        <p:spPr bwMode="auto">
          <a:xfrm>
            <a:off x="288758" y="135355"/>
            <a:ext cx="697831" cy="610001"/>
          </a:xfrm>
          <a:custGeom>
            <a:avLst/>
            <a:gdLst>
              <a:gd name="T0" fmla="*/ 57 w 1209"/>
              <a:gd name="T1" fmla="*/ 764 h 1054"/>
              <a:gd name="T2" fmla="*/ 130 w 1209"/>
              <a:gd name="T3" fmla="*/ 691 h 1054"/>
              <a:gd name="T4" fmla="*/ 690 w 1209"/>
              <a:gd name="T5" fmla="*/ 798 h 1054"/>
              <a:gd name="T6" fmla="*/ 356 w 1209"/>
              <a:gd name="T7" fmla="*/ 460 h 1054"/>
              <a:gd name="T8" fmla="*/ 265 w 1209"/>
              <a:gd name="T9" fmla="*/ 554 h 1054"/>
              <a:gd name="T10" fmla="*/ 123 w 1209"/>
              <a:gd name="T11" fmla="*/ 414 h 1054"/>
              <a:gd name="T12" fmla="*/ 373 w 1209"/>
              <a:gd name="T13" fmla="*/ 159 h 1054"/>
              <a:gd name="T14" fmla="*/ 534 w 1209"/>
              <a:gd name="T15" fmla="*/ 130 h 1054"/>
              <a:gd name="T16" fmla="*/ 606 w 1209"/>
              <a:gd name="T17" fmla="*/ 204 h 1054"/>
              <a:gd name="T18" fmla="*/ 481 w 1209"/>
              <a:gd name="T19" fmla="*/ 333 h 1054"/>
              <a:gd name="T20" fmla="*/ 819 w 1209"/>
              <a:gd name="T21" fmla="*/ 673 h 1054"/>
              <a:gd name="T22" fmla="*/ 551 w 1209"/>
              <a:gd name="T23" fmla="*/ 0 h 1054"/>
              <a:gd name="T24" fmla="*/ 946 w 1209"/>
              <a:gd name="T25" fmla="*/ 799 h 1054"/>
              <a:gd name="T26" fmla="*/ 1037 w 1209"/>
              <a:gd name="T27" fmla="*/ 893 h 1054"/>
              <a:gd name="T28" fmla="*/ 917 w 1209"/>
              <a:gd name="T29" fmla="*/ 1010 h 1054"/>
              <a:gd name="T30" fmla="*/ 822 w 1209"/>
              <a:gd name="T31" fmla="*/ 922 h 1054"/>
              <a:gd name="T32" fmla="*/ 185 w 1209"/>
              <a:gd name="T33" fmla="*/ 901 h 1054"/>
              <a:gd name="T34" fmla="*/ 144 w 1209"/>
              <a:gd name="T35" fmla="*/ 991 h 1054"/>
              <a:gd name="T36" fmla="*/ 41 w 1209"/>
              <a:gd name="T37" fmla="*/ 973 h 1054"/>
              <a:gd name="T38" fmla="*/ 131 w 1209"/>
              <a:gd name="T39" fmla="*/ 852 h 1054"/>
              <a:gd name="T40" fmla="*/ 57 w 1209"/>
              <a:gd name="T41" fmla="*/ 76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9" h="1054">
                <a:moveTo>
                  <a:pt x="57" y="764"/>
                </a:moveTo>
                <a:lnTo>
                  <a:pt x="130" y="691"/>
                </a:lnTo>
                <a:cubicBezTo>
                  <a:pt x="283" y="823"/>
                  <a:pt x="461" y="909"/>
                  <a:pt x="690" y="798"/>
                </a:cubicBezTo>
                <a:lnTo>
                  <a:pt x="356" y="460"/>
                </a:lnTo>
                <a:lnTo>
                  <a:pt x="265" y="554"/>
                </a:lnTo>
                <a:lnTo>
                  <a:pt x="123" y="414"/>
                </a:lnTo>
                <a:lnTo>
                  <a:pt x="373" y="159"/>
                </a:lnTo>
                <a:cubicBezTo>
                  <a:pt x="409" y="177"/>
                  <a:pt x="467" y="179"/>
                  <a:pt x="534" y="130"/>
                </a:cubicBezTo>
                <a:lnTo>
                  <a:pt x="606" y="204"/>
                </a:lnTo>
                <a:lnTo>
                  <a:pt x="481" y="333"/>
                </a:lnTo>
                <a:lnTo>
                  <a:pt x="819" y="673"/>
                </a:lnTo>
                <a:cubicBezTo>
                  <a:pt x="944" y="461"/>
                  <a:pt x="841" y="145"/>
                  <a:pt x="551" y="0"/>
                </a:cubicBezTo>
                <a:cubicBezTo>
                  <a:pt x="838" y="14"/>
                  <a:pt x="1209" y="342"/>
                  <a:pt x="946" y="799"/>
                </a:cubicBezTo>
                <a:lnTo>
                  <a:pt x="1037" y="893"/>
                </a:lnTo>
                <a:lnTo>
                  <a:pt x="917" y="1010"/>
                </a:lnTo>
                <a:lnTo>
                  <a:pt x="822" y="922"/>
                </a:lnTo>
                <a:cubicBezTo>
                  <a:pt x="580" y="1054"/>
                  <a:pt x="358" y="1039"/>
                  <a:pt x="185" y="901"/>
                </a:cubicBezTo>
                <a:cubicBezTo>
                  <a:pt x="195" y="933"/>
                  <a:pt x="175" y="970"/>
                  <a:pt x="144" y="991"/>
                </a:cubicBezTo>
                <a:cubicBezTo>
                  <a:pt x="106" y="1016"/>
                  <a:pt x="64" y="1008"/>
                  <a:pt x="41" y="973"/>
                </a:cubicBezTo>
                <a:cubicBezTo>
                  <a:pt x="0" y="912"/>
                  <a:pt x="65" y="838"/>
                  <a:pt x="131" y="852"/>
                </a:cubicBezTo>
                <a:cubicBezTo>
                  <a:pt x="105" y="826"/>
                  <a:pt x="80" y="797"/>
                  <a:pt x="57" y="764"/>
                </a:cubicBezTo>
                <a:close/>
              </a:path>
            </a:pathLst>
          </a:custGeom>
          <a:solidFill>
            <a:srgbClr val="B51B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Line 8"/>
          <p:cNvSpPr>
            <a:spLocks noChangeShapeType="1"/>
          </p:cNvSpPr>
          <p:nvPr/>
        </p:nvSpPr>
        <p:spPr bwMode="auto">
          <a:xfrm>
            <a:off x="998621" y="670845"/>
            <a:ext cx="1050499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100" y="980728"/>
            <a:ext cx="4030029" cy="268563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871" y="3834908"/>
            <a:ext cx="4016486" cy="2676612"/>
          </a:xfrm>
          <a:prstGeom prst="rect">
            <a:avLst/>
          </a:prstGeom>
        </p:spPr>
      </p:pic>
      <p:sp>
        <p:nvSpPr>
          <p:cNvPr id="8" name="矩形 7"/>
          <p:cNvSpPr/>
          <p:nvPr/>
        </p:nvSpPr>
        <p:spPr bwMode="auto">
          <a:xfrm>
            <a:off x="4989968" y="1408008"/>
            <a:ext cx="6292990" cy="43972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1" hangingPunct="1"/>
            <a:endParaRPr lang="zh-CN" altLang="en-US"/>
          </a:p>
        </p:txBody>
      </p:sp>
      <p:sp>
        <p:nvSpPr>
          <p:cNvPr id="9" name="矩形 8"/>
          <p:cNvSpPr/>
          <p:nvPr/>
        </p:nvSpPr>
        <p:spPr>
          <a:xfrm>
            <a:off x="5309844" y="2090880"/>
            <a:ext cx="5556630" cy="923330"/>
          </a:xfrm>
          <a:prstGeom prst="rect">
            <a:avLst/>
          </a:prstGeom>
          <a:noFill/>
          <a:ln>
            <a:noFill/>
          </a:ln>
        </p:spPr>
        <p:txBody>
          <a:bodyPr wrap="square">
            <a:spAutoFit/>
          </a:bodyPr>
          <a:lstStyle/>
          <a:p>
            <a:pPr algn="just" eaLnBrk="1" hangingPunct="0"/>
            <a:r>
              <a:rPr lang="zh-CN" altLang="en-US" dirty="0">
                <a:solidFill>
                  <a:schemeClr val="bg2"/>
                </a:solidFill>
                <a:latin typeface="+mj-ea"/>
                <a:ea typeface="微软雅黑" panose="020B0503020204020204" pitchFamily="34" charset="-122"/>
              </a:rPr>
              <a:t>在自己认真学习的基础上，加强党员、干部的学习培训，扎实创建“学习型”党组织，定期开展读书交流会。</a:t>
            </a:r>
          </a:p>
        </p:txBody>
      </p:sp>
      <p:sp>
        <p:nvSpPr>
          <p:cNvPr id="13" name="矩形 12"/>
          <p:cNvSpPr/>
          <p:nvPr/>
        </p:nvSpPr>
        <p:spPr>
          <a:xfrm>
            <a:off x="5340042" y="1647538"/>
            <a:ext cx="2326278" cy="400110"/>
          </a:xfrm>
          <a:prstGeom prst="rect">
            <a:avLst/>
          </a:prstGeom>
        </p:spPr>
        <p:txBody>
          <a:bodyPr wrap="none">
            <a:spAutoFit/>
          </a:bodyPr>
          <a:lstStyle/>
          <a:p>
            <a:pPr marL="342900" indent="-342900">
              <a:buFont typeface="Wingdings" panose="05000000000000000000" pitchFamily="2" charset="2"/>
              <a:buChar char="n"/>
            </a:pPr>
            <a:r>
              <a:rPr lang="zh-CN" altLang="en-US" sz="2000" b="1" dirty="0">
                <a:solidFill>
                  <a:schemeClr val="bg2"/>
                </a:solidFill>
                <a:latin typeface="+mj-ea"/>
                <a:ea typeface="+mj-ea"/>
              </a:rPr>
              <a:t>创学习型党组织</a:t>
            </a:r>
          </a:p>
        </p:txBody>
      </p:sp>
      <p:sp>
        <p:nvSpPr>
          <p:cNvPr id="14" name="矩形 13"/>
          <p:cNvSpPr/>
          <p:nvPr/>
        </p:nvSpPr>
        <p:spPr>
          <a:xfrm>
            <a:off x="5309844" y="3993227"/>
            <a:ext cx="5556630" cy="1200329"/>
          </a:xfrm>
          <a:prstGeom prst="rect">
            <a:avLst/>
          </a:prstGeom>
          <a:noFill/>
          <a:ln>
            <a:noFill/>
          </a:ln>
        </p:spPr>
        <p:txBody>
          <a:bodyPr wrap="square">
            <a:spAutoFit/>
          </a:bodyPr>
          <a:lstStyle/>
          <a:p>
            <a:pPr algn="just" eaLnBrk="1" hangingPunct="0"/>
            <a:r>
              <a:rPr lang="zh-CN" altLang="en-US" dirty="0">
                <a:solidFill>
                  <a:schemeClr val="bg2"/>
                </a:solidFill>
                <a:latin typeface="+mj-ea"/>
                <a:ea typeface="微软雅黑" panose="020B0503020204020204" pitchFamily="34" charset="-122"/>
              </a:rPr>
              <a:t>专门为连队支部文化室添置一批业务和党建方面新书，文化室窗户蒙定塑料布、挂门帘，确保各连队文化室烧得热，便于冬天学习和举办职工科技培训、文化活动，形成了人人参与学习的浓厚氛围。</a:t>
            </a:r>
          </a:p>
        </p:txBody>
      </p:sp>
      <p:sp>
        <p:nvSpPr>
          <p:cNvPr id="15" name="矩形 14"/>
          <p:cNvSpPr/>
          <p:nvPr/>
        </p:nvSpPr>
        <p:spPr>
          <a:xfrm>
            <a:off x="5340042" y="3549885"/>
            <a:ext cx="2069797" cy="400110"/>
          </a:xfrm>
          <a:prstGeom prst="rect">
            <a:avLst/>
          </a:prstGeom>
        </p:spPr>
        <p:txBody>
          <a:bodyPr wrap="none">
            <a:spAutoFit/>
          </a:bodyPr>
          <a:lstStyle/>
          <a:p>
            <a:pPr marL="342900" indent="-342900">
              <a:buFont typeface="Wingdings" panose="05000000000000000000" pitchFamily="2" charset="2"/>
              <a:buChar char="n"/>
            </a:pPr>
            <a:r>
              <a:rPr lang="zh-CN" altLang="en-US" sz="2000" b="1" dirty="0">
                <a:solidFill>
                  <a:schemeClr val="bg2"/>
                </a:solidFill>
                <a:latin typeface="+mj-ea"/>
                <a:ea typeface="+mj-ea"/>
              </a:rPr>
              <a:t>改进学习条件</a:t>
            </a:r>
          </a:p>
        </p:txBody>
      </p:sp>
    </p:spTree>
  </p:cSld>
  <p:clrMapOvr>
    <a:masterClrMapping/>
  </p:clrMapOvr>
  <p:transition spd="slow" advTm="610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400" fill="hold"/>
                                        <p:tgtEl>
                                          <p:spTgt spid="37"/>
                                        </p:tgtEl>
                                        <p:attrNameLst>
                                          <p:attrName>ppt_w</p:attrName>
                                        </p:attrNameLst>
                                      </p:cBhvr>
                                      <p:tavLst>
                                        <p:tav tm="0">
                                          <p:val>
                                            <p:fltVal val="0"/>
                                          </p:val>
                                        </p:tav>
                                        <p:tav tm="100000">
                                          <p:val>
                                            <p:strVal val="#ppt_w"/>
                                          </p:val>
                                        </p:tav>
                                      </p:tavLst>
                                    </p:anim>
                                    <p:anim calcmode="lin" valueType="num">
                                      <p:cBhvr>
                                        <p:cTn id="8" dur="400" fill="hold"/>
                                        <p:tgtEl>
                                          <p:spTgt spid="37"/>
                                        </p:tgtEl>
                                        <p:attrNameLst>
                                          <p:attrName>ppt_h</p:attrName>
                                        </p:attrNameLst>
                                      </p:cBhvr>
                                      <p:tavLst>
                                        <p:tav tm="0">
                                          <p:val>
                                            <p:fltVal val="0"/>
                                          </p:val>
                                        </p:tav>
                                        <p:tav tm="100000">
                                          <p:val>
                                            <p:strVal val="#ppt_h"/>
                                          </p:val>
                                        </p:tav>
                                      </p:tavLst>
                                    </p:anim>
                                    <p:anim calcmode="lin" valueType="num">
                                      <p:cBhvr>
                                        <p:cTn id="9" dur="400" fill="hold"/>
                                        <p:tgtEl>
                                          <p:spTgt spid="37"/>
                                        </p:tgtEl>
                                        <p:attrNameLst>
                                          <p:attrName>style.rotation</p:attrName>
                                        </p:attrNameLst>
                                      </p:cBhvr>
                                      <p:tavLst>
                                        <p:tav tm="0">
                                          <p:val>
                                            <p:fltVal val="90"/>
                                          </p:val>
                                        </p:tav>
                                        <p:tav tm="100000">
                                          <p:val>
                                            <p:fltVal val="0"/>
                                          </p:val>
                                        </p:tav>
                                      </p:tavLst>
                                    </p:anim>
                                    <p:animEffect transition="in" filter="fade">
                                      <p:cBhvr>
                                        <p:cTn id="10" dur="4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400" fill="hold"/>
                                        <p:tgtEl>
                                          <p:spTgt spid="20"/>
                                        </p:tgtEl>
                                        <p:attrNameLst>
                                          <p:attrName>ppt_y</p:attrName>
                                        </p:attrNameLst>
                                      </p:cBhvr>
                                      <p:tavLst>
                                        <p:tav tm="0">
                                          <p:val>
                                            <p:strVal val="#ppt_y"/>
                                          </p:val>
                                        </p:tav>
                                        <p:tav tm="100000">
                                          <p:val>
                                            <p:strVal val="#ppt_y"/>
                                          </p:val>
                                        </p:tav>
                                      </p:tavLst>
                                    </p:anim>
                                    <p:anim calcmode="lin" valueType="num">
                                      <p:cBhvr>
                                        <p:cTn id="20"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400" tmFilter="0,0; .5, 1; 1, 1"/>
                                        <p:tgtEl>
                                          <p:spTgt spid="20"/>
                                        </p:tgtEl>
                                      </p:cBhvr>
                                    </p:animEffect>
                                  </p:childTnLst>
                                </p:cTn>
                              </p:par>
                            </p:childTnLst>
                          </p:cTn>
                        </p:par>
                        <p:par>
                          <p:cTn id="23" fill="hold">
                            <p:stCondLst>
                              <p:cond delay="1740"/>
                            </p:stCondLst>
                            <p:childTnLst>
                              <p:par>
                                <p:cTn id="24" presetID="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0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24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2740"/>
                            </p:stCondLst>
                            <p:childTnLst>
                              <p:par>
                                <p:cTn id="37" presetID="3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400" fill="hold"/>
                                        <p:tgtEl>
                                          <p:spTgt spid="13"/>
                                        </p:tgtEl>
                                        <p:attrNameLst>
                                          <p:attrName>ppt_w</p:attrName>
                                        </p:attrNameLst>
                                      </p:cBhvr>
                                      <p:tavLst>
                                        <p:tav tm="0">
                                          <p:val>
                                            <p:fltVal val="0"/>
                                          </p:val>
                                        </p:tav>
                                        <p:tav tm="100000">
                                          <p:val>
                                            <p:strVal val="#ppt_w"/>
                                          </p:val>
                                        </p:tav>
                                      </p:tavLst>
                                    </p:anim>
                                    <p:anim calcmode="lin" valueType="num">
                                      <p:cBhvr>
                                        <p:cTn id="40" dur="400" fill="hold"/>
                                        <p:tgtEl>
                                          <p:spTgt spid="13"/>
                                        </p:tgtEl>
                                        <p:attrNameLst>
                                          <p:attrName>ppt_h</p:attrName>
                                        </p:attrNameLst>
                                      </p:cBhvr>
                                      <p:tavLst>
                                        <p:tav tm="0">
                                          <p:val>
                                            <p:fltVal val="0"/>
                                          </p:val>
                                        </p:tav>
                                        <p:tav tm="100000">
                                          <p:val>
                                            <p:strVal val="#ppt_h"/>
                                          </p:val>
                                        </p:tav>
                                      </p:tavLst>
                                    </p:anim>
                                    <p:anim calcmode="lin" valueType="num">
                                      <p:cBhvr>
                                        <p:cTn id="41" dur="400" fill="hold"/>
                                        <p:tgtEl>
                                          <p:spTgt spid="13"/>
                                        </p:tgtEl>
                                        <p:attrNameLst>
                                          <p:attrName>style.rotation</p:attrName>
                                        </p:attrNameLst>
                                      </p:cBhvr>
                                      <p:tavLst>
                                        <p:tav tm="0">
                                          <p:val>
                                            <p:fltVal val="90"/>
                                          </p:val>
                                        </p:tav>
                                        <p:tav tm="100000">
                                          <p:val>
                                            <p:fltVal val="0"/>
                                          </p:val>
                                        </p:tav>
                                      </p:tavLst>
                                    </p:anim>
                                    <p:animEffect transition="in" filter="fade">
                                      <p:cBhvr>
                                        <p:cTn id="42" dur="400"/>
                                        <p:tgtEl>
                                          <p:spTgt spid="13"/>
                                        </p:tgtEl>
                                      </p:cBhvr>
                                    </p:animEffect>
                                  </p:childTnLst>
                                </p:cTn>
                              </p:par>
                            </p:childTnLst>
                          </p:cTn>
                        </p:par>
                        <p:par>
                          <p:cTn id="43" fill="hold">
                            <p:stCondLst>
                              <p:cond delay="324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ppt_x</p:attrName>
                                        </p:attrNameLst>
                                      </p:cBhvr>
                                      <p:tavLst>
                                        <p:tav tm="0">
                                          <p:val>
                                            <p:strVal val="#ppt_x"/>
                                          </p:val>
                                        </p:tav>
                                        <p:tav tm="100000">
                                          <p:val>
                                            <p:strVal val="#ppt_x"/>
                                          </p:val>
                                        </p:tav>
                                      </p:tavLst>
                                    </p:anim>
                                    <p:anim calcmode="lin" valueType="num">
                                      <p:cBhvr>
                                        <p:cTn id="48" dur="5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3740"/>
                            </p:stCondLst>
                            <p:childTnLst>
                              <p:par>
                                <p:cTn id="50" presetID="31"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400" fill="hold"/>
                                        <p:tgtEl>
                                          <p:spTgt spid="15"/>
                                        </p:tgtEl>
                                        <p:attrNameLst>
                                          <p:attrName>ppt_w</p:attrName>
                                        </p:attrNameLst>
                                      </p:cBhvr>
                                      <p:tavLst>
                                        <p:tav tm="0">
                                          <p:val>
                                            <p:fltVal val="0"/>
                                          </p:val>
                                        </p:tav>
                                        <p:tav tm="100000">
                                          <p:val>
                                            <p:strVal val="#ppt_w"/>
                                          </p:val>
                                        </p:tav>
                                      </p:tavLst>
                                    </p:anim>
                                    <p:anim calcmode="lin" valueType="num">
                                      <p:cBhvr>
                                        <p:cTn id="53" dur="400" fill="hold"/>
                                        <p:tgtEl>
                                          <p:spTgt spid="15"/>
                                        </p:tgtEl>
                                        <p:attrNameLst>
                                          <p:attrName>ppt_h</p:attrName>
                                        </p:attrNameLst>
                                      </p:cBhvr>
                                      <p:tavLst>
                                        <p:tav tm="0">
                                          <p:val>
                                            <p:fltVal val="0"/>
                                          </p:val>
                                        </p:tav>
                                        <p:tav tm="100000">
                                          <p:val>
                                            <p:strVal val="#ppt_h"/>
                                          </p:val>
                                        </p:tav>
                                      </p:tavLst>
                                    </p:anim>
                                    <p:anim calcmode="lin" valueType="num">
                                      <p:cBhvr>
                                        <p:cTn id="54" dur="400" fill="hold"/>
                                        <p:tgtEl>
                                          <p:spTgt spid="15"/>
                                        </p:tgtEl>
                                        <p:attrNameLst>
                                          <p:attrName>style.rotation</p:attrName>
                                        </p:attrNameLst>
                                      </p:cBhvr>
                                      <p:tavLst>
                                        <p:tav tm="0">
                                          <p:val>
                                            <p:fltVal val="90"/>
                                          </p:val>
                                        </p:tav>
                                        <p:tav tm="100000">
                                          <p:val>
                                            <p:fltVal val="0"/>
                                          </p:val>
                                        </p:tav>
                                      </p:tavLst>
                                    </p:anim>
                                    <p:animEffect transition="in" filter="fade">
                                      <p:cBhvr>
                                        <p:cTn id="55" dur="400"/>
                                        <p:tgtEl>
                                          <p:spTgt spid="15"/>
                                        </p:tgtEl>
                                      </p:cBhvr>
                                    </p:animEffect>
                                  </p:childTnLst>
                                </p:cTn>
                              </p:par>
                            </p:childTnLst>
                          </p:cTn>
                        </p:par>
                        <p:par>
                          <p:cTn id="56" fill="hold">
                            <p:stCondLst>
                              <p:cond delay="424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animBg="1"/>
      <p:bldP spid="38" grpId="0" animBg="1"/>
      <p:bldP spid="8" grpId="0" animBg="1"/>
      <p:bldP spid="9"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0" y="6741368"/>
            <a:ext cx="12196763" cy="11663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925" r="1692" b="2930"/>
          <a:stretch>
            <a:fillRect/>
          </a:stretch>
        </p:blipFill>
        <p:spPr>
          <a:xfrm>
            <a:off x="9301" y="4440004"/>
            <a:ext cx="12187461" cy="2417996"/>
          </a:xfrm>
          <a:prstGeom prst="rect">
            <a:avLst/>
          </a:prstGeom>
        </p:spPr>
      </p:pic>
      <p:sp>
        <p:nvSpPr>
          <p:cNvPr id="26" name="Freeform 6"/>
          <p:cNvSpPr>
            <a:spLocks noEditPoints="1"/>
          </p:cNvSpPr>
          <p:nvPr/>
        </p:nvSpPr>
        <p:spPr bwMode="auto">
          <a:xfrm>
            <a:off x="4575426" y="750627"/>
            <a:ext cx="3242158" cy="2316702"/>
          </a:xfrm>
          <a:custGeom>
            <a:avLst/>
            <a:gdLst>
              <a:gd name="T0" fmla="*/ 2442 w 3542"/>
              <a:gd name="T1" fmla="*/ 24 h 2514"/>
              <a:gd name="T2" fmla="*/ 1405 w 3542"/>
              <a:gd name="T3" fmla="*/ 6 h 2514"/>
              <a:gd name="T4" fmla="*/ 951 w 3542"/>
              <a:gd name="T5" fmla="*/ 70 h 2514"/>
              <a:gd name="T6" fmla="*/ 1009 w 3542"/>
              <a:gd name="T7" fmla="*/ 60 h 2514"/>
              <a:gd name="T8" fmla="*/ 1484 w 3542"/>
              <a:gd name="T9" fmla="*/ 85 h 2514"/>
              <a:gd name="T10" fmla="*/ 1892 w 3542"/>
              <a:gd name="T11" fmla="*/ 189 h 2514"/>
              <a:gd name="T12" fmla="*/ 2201 w 3542"/>
              <a:gd name="T13" fmla="*/ 258 h 2514"/>
              <a:gd name="T14" fmla="*/ 2544 w 3542"/>
              <a:gd name="T15" fmla="*/ 246 h 2514"/>
              <a:gd name="T16" fmla="*/ 2442 w 3542"/>
              <a:gd name="T17" fmla="*/ 24 h 2514"/>
              <a:gd name="T18" fmla="*/ 247 w 3542"/>
              <a:gd name="T19" fmla="*/ 353 h 2514"/>
              <a:gd name="T20" fmla="*/ 1065 w 3542"/>
              <a:gd name="T21" fmla="*/ 103 h 2514"/>
              <a:gd name="T22" fmla="*/ 1954 w 3542"/>
              <a:gd name="T23" fmla="*/ 324 h 2514"/>
              <a:gd name="T24" fmla="*/ 2781 w 3542"/>
              <a:gd name="T25" fmla="*/ 544 h 2514"/>
              <a:gd name="T26" fmla="*/ 3006 w 3542"/>
              <a:gd name="T27" fmla="*/ 522 h 2514"/>
              <a:gd name="T28" fmla="*/ 3044 w 3542"/>
              <a:gd name="T29" fmla="*/ 819 h 2514"/>
              <a:gd name="T30" fmla="*/ 3542 w 3542"/>
              <a:gd name="T31" fmla="*/ 1501 h 2514"/>
              <a:gd name="T32" fmla="*/ 3274 w 3542"/>
              <a:gd name="T33" fmla="*/ 1748 h 2514"/>
              <a:gd name="T34" fmla="*/ 2380 w 3542"/>
              <a:gd name="T35" fmla="*/ 2040 h 2514"/>
              <a:gd name="T36" fmla="*/ 2380 w 3542"/>
              <a:gd name="T37" fmla="*/ 2040 h 2514"/>
              <a:gd name="T38" fmla="*/ 2302 w 3542"/>
              <a:gd name="T39" fmla="*/ 2038 h 2514"/>
              <a:gd name="T40" fmla="*/ 2170 w 3542"/>
              <a:gd name="T41" fmla="*/ 2035 h 2514"/>
              <a:gd name="T42" fmla="*/ 1172 w 3542"/>
              <a:gd name="T43" fmla="*/ 2267 h 2514"/>
              <a:gd name="T44" fmla="*/ 843 w 3542"/>
              <a:gd name="T45" fmla="*/ 2499 h 2514"/>
              <a:gd name="T46" fmla="*/ 809 w 3542"/>
              <a:gd name="T47" fmla="*/ 2377 h 2514"/>
              <a:gd name="T48" fmla="*/ 809 w 3542"/>
              <a:gd name="T49" fmla="*/ 2377 h 2514"/>
              <a:gd name="T50" fmla="*/ 802 w 3542"/>
              <a:gd name="T51" fmla="*/ 2353 h 2514"/>
              <a:gd name="T52" fmla="*/ 791 w 3542"/>
              <a:gd name="T53" fmla="*/ 2313 h 2514"/>
              <a:gd name="T54" fmla="*/ 791 w 3542"/>
              <a:gd name="T55" fmla="*/ 2312 h 2514"/>
              <a:gd name="T56" fmla="*/ 247 w 3542"/>
              <a:gd name="T57" fmla="*/ 353 h 2514"/>
              <a:gd name="T58" fmla="*/ 2763 w 3542"/>
              <a:gd name="T59" fmla="*/ 184 h 2514"/>
              <a:gd name="T60" fmla="*/ 2200 w 3542"/>
              <a:gd name="T61" fmla="*/ 273 h 2514"/>
              <a:gd name="T62" fmla="*/ 1547 w 3542"/>
              <a:gd name="T63" fmla="*/ 114 h 2514"/>
              <a:gd name="T64" fmla="*/ 1971 w 3542"/>
              <a:gd name="T65" fmla="*/ 273 h 2514"/>
              <a:gd name="T66" fmla="*/ 2796 w 3542"/>
              <a:gd name="T67" fmla="*/ 490 h 2514"/>
              <a:gd name="T68" fmla="*/ 2774 w 3542"/>
              <a:gd name="T69" fmla="*/ 315 h 2514"/>
              <a:gd name="T70" fmla="*/ 2763 w 3542"/>
              <a:gd name="T71" fmla="*/ 184 h 2514"/>
              <a:gd name="T72" fmla="*/ 221 w 3542"/>
              <a:gd name="T73" fmla="*/ 434 h 2514"/>
              <a:gd name="T74" fmla="*/ 39 w 3542"/>
              <a:gd name="T75" fmla="*/ 607 h 2514"/>
              <a:gd name="T76" fmla="*/ 736 w 3542"/>
              <a:gd name="T77" fmla="*/ 2289 h 2514"/>
              <a:gd name="T78" fmla="*/ 221 w 3542"/>
              <a:gd name="T79" fmla="*/ 434 h 2514"/>
              <a:gd name="T80" fmla="*/ 95 w 3542"/>
              <a:gd name="T81" fmla="*/ 777 h 2514"/>
              <a:gd name="T82" fmla="*/ 0 w 3542"/>
              <a:gd name="T83" fmla="*/ 944 h 2514"/>
              <a:gd name="T84" fmla="*/ 786 w 3542"/>
              <a:gd name="T85" fmla="*/ 2514 h 2514"/>
              <a:gd name="T86" fmla="*/ 797 w 3542"/>
              <a:gd name="T87" fmla="*/ 2503 h 2514"/>
              <a:gd name="T88" fmla="*/ 811 w 3542"/>
              <a:gd name="T89" fmla="*/ 2488 h 2514"/>
              <a:gd name="T90" fmla="*/ 749 w 3542"/>
              <a:gd name="T91" fmla="*/ 2354 h 2514"/>
              <a:gd name="T92" fmla="*/ 749 w 3542"/>
              <a:gd name="T93" fmla="*/ 2354 h 2514"/>
              <a:gd name="T94" fmla="*/ 95 w 3542"/>
              <a:gd name="T95" fmla="*/ 777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2" h="2514">
                <a:moveTo>
                  <a:pt x="2442" y="24"/>
                </a:moveTo>
                <a:cubicBezTo>
                  <a:pt x="2322" y="151"/>
                  <a:pt x="1650" y="14"/>
                  <a:pt x="1405" y="6"/>
                </a:cubicBezTo>
                <a:cubicBezTo>
                  <a:pt x="1238" y="0"/>
                  <a:pt x="1087" y="25"/>
                  <a:pt x="951" y="70"/>
                </a:cubicBezTo>
                <a:cubicBezTo>
                  <a:pt x="970" y="66"/>
                  <a:pt x="990" y="63"/>
                  <a:pt x="1009" y="60"/>
                </a:cubicBezTo>
                <a:cubicBezTo>
                  <a:pt x="1164" y="35"/>
                  <a:pt x="1331" y="55"/>
                  <a:pt x="1484" y="85"/>
                </a:cubicBezTo>
                <a:cubicBezTo>
                  <a:pt x="1621" y="113"/>
                  <a:pt x="1756" y="151"/>
                  <a:pt x="1892" y="189"/>
                </a:cubicBezTo>
                <a:cubicBezTo>
                  <a:pt x="1989" y="216"/>
                  <a:pt x="2102" y="250"/>
                  <a:pt x="2201" y="258"/>
                </a:cubicBezTo>
                <a:cubicBezTo>
                  <a:pt x="2311" y="267"/>
                  <a:pt x="2430" y="268"/>
                  <a:pt x="2544" y="246"/>
                </a:cubicBezTo>
                <a:cubicBezTo>
                  <a:pt x="2501" y="163"/>
                  <a:pt x="2465" y="87"/>
                  <a:pt x="2442" y="24"/>
                </a:cubicBezTo>
                <a:close/>
                <a:moveTo>
                  <a:pt x="247" y="353"/>
                </a:moveTo>
                <a:cubicBezTo>
                  <a:pt x="332" y="289"/>
                  <a:pt x="618" y="103"/>
                  <a:pt x="1065" y="103"/>
                </a:cubicBezTo>
                <a:cubicBezTo>
                  <a:pt x="1349" y="103"/>
                  <a:pt x="1648" y="177"/>
                  <a:pt x="1954" y="324"/>
                </a:cubicBezTo>
                <a:cubicBezTo>
                  <a:pt x="2258" y="470"/>
                  <a:pt x="2536" y="544"/>
                  <a:pt x="2781" y="544"/>
                </a:cubicBezTo>
                <a:cubicBezTo>
                  <a:pt x="2859" y="544"/>
                  <a:pt x="2935" y="537"/>
                  <a:pt x="3006" y="522"/>
                </a:cubicBezTo>
                <a:cubicBezTo>
                  <a:pt x="3004" y="589"/>
                  <a:pt x="3009" y="694"/>
                  <a:pt x="3044" y="819"/>
                </a:cubicBezTo>
                <a:cubicBezTo>
                  <a:pt x="3095" y="1004"/>
                  <a:pt x="3223" y="1268"/>
                  <a:pt x="3542" y="1501"/>
                </a:cubicBezTo>
                <a:cubicBezTo>
                  <a:pt x="3495" y="1557"/>
                  <a:pt x="3405" y="1653"/>
                  <a:pt x="3274" y="1748"/>
                </a:cubicBezTo>
                <a:cubicBezTo>
                  <a:pt x="3091" y="1881"/>
                  <a:pt x="2787" y="2040"/>
                  <a:pt x="2380" y="2040"/>
                </a:cubicBezTo>
                <a:lnTo>
                  <a:pt x="2380" y="2040"/>
                </a:lnTo>
                <a:cubicBezTo>
                  <a:pt x="2354" y="2040"/>
                  <a:pt x="2328" y="2040"/>
                  <a:pt x="2302" y="2038"/>
                </a:cubicBezTo>
                <a:cubicBezTo>
                  <a:pt x="2258" y="2036"/>
                  <a:pt x="2213" y="2035"/>
                  <a:pt x="2170" y="2035"/>
                </a:cubicBezTo>
                <a:cubicBezTo>
                  <a:pt x="1797" y="2035"/>
                  <a:pt x="1462" y="2113"/>
                  <a:pt x="1172" y="2267"/>
                </a:cubicBezTo>
                <a:cubicBezTo>
                  <a:pt x="1014" y="2352"/>
                  <a:pt x="905" y="2441"/>
                  <a:pt x="843" y="2499"/>
                </a:cubicBezTo>
                <a:lnTo>
                  <a:pt x="809" y="2377"/>
                </a:lnTo>
                <a:lnTo>
                  <a:pt x="809" y="2377"/>
                </a:lnTo>
                <a:lnTo>
                  <a:pt x="802" y="2353"/>
                </a:lnTo>
                <a:lnTo>
                  <a:pt x="791" y="2313"/>
                </a:lnTo>
                <a:lnTo>
                  <a:pt x="791" y="2312"/>
                </a:lnTo>
                <a:lnTo>
                  <a:pt x="247" y="353"/>
                </a:lnTo>
                <a:close/>
                <a:moveTo>
                  <a:pt x="2763" y="184"/>
                </a:moveTo>
                <a:cubicBezTo>
                  <a:pt x="2596" y="277"/>
                  <a:pt x="2392" y="289"/>
                  <a:pt x="2200" y="273"/>
                </a:cubicBezTo>
                <a:cubicBezTo>
                  <a:pt x="2056" y="261"/>
                  <a:pt x="1808" y="172"/>
                  <a:pt x="1547" y="114"/>
                </a:cubicBezTo>
                <a:cubicBezTo>
                  <a:pt x="1680" y="150"/>
                  <a:pt x="1821" y="201"/>
                  <a:pt x="1971" y="273"/>
                </a:cubicBezTo>
                <a:cubicBezTo>
                  <a:pt x="2310" y="436"/>
                  <a:pt x="2581" y="492"/>
                  <a:pt x="2796" y="490"/>
                </a:cubicBezTo>
                <a:cubicBezTo>
                  <a:pt x="2786" y="435"/>
                  <a:pt x="2779" y="377"/>
                  <a:pt x="2774" y="315"/>
                </a:cubicBezTo>
                <a:lnTo>
                  <a:pt x="2763" y="184"/>
                </a:lnTo>
                <a:close/>
                <a:moveTo>
                  <a:pt x="221" y="434"/>
                </a:moveTo>
                <a:cubicBezTo>
                  <a:pt x="128" y="509"/>
                  <a:pt x="66" y="575"/>
                  <a:pt x="39" y="607"/>
                </a:cubicBezTo>
                <a:lnTo>
                  <a:pt x="736" y="2289"/>
                </a:lnTo>
                <a:lnTo>
                  <a:pt x="221" y="434"/>
                </a:lnTo>
                <a:close/>
                <a:moveTo>
                  <a:pt x="95" y="777"/>
                </a:moveTo>
                <a:cubicBezTo>
                  <a:pt x="31" y="876"/>
                  <a:pt x="0" y="944"/>
                  <a:pt x="0" y="944"/>
                </a:cubicBezTo>
                <a:lnTo>
                  <a:pt x="786" y="2514"/>
                </a:lnTo>
                <a:cubicBezTo>
                  <a:pt x="786" y="2514"/>
                  <a:pt x="790" y="2510"/>
                  <a:pt x="797" y="2503"/>
                </a:cubicBezTo>
                <a:lnTo>
                  <a:pt x="811" y="2488"/>
                </a:lnTo>
                <a:lnTo>
                  <a:pt x="749" y="2354"/>
                </a:lnTo>
                <a:lnTo>
                  <a:pt x="749" y="2354"/>
                </a:lnTo>
                <a:lnTo>
                  <a:pt x="95" y="777"/>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35" name="文本框 34"/>
          <p:cNvSpPr txBox="1"/>
          <p:nvPr/>
        </p:nvSpPr>
        <p:spPr>
          <a:xfrm>
            <a:off x="1769872" y="3424340"/>
            <a:ext cx="8657018" cy="1015663"/>
          </a:xfrm>
          <a:prstGeom prst="rect">
            <a:avLst/>
          </a:prstGeom>
          <a:noFill/>
        </p:spPr>
        <p:txBody>
          <a:bodyPr wrap="square" rtlCol="0">
            <a:spAutoFit/>
          </a:bodyPr>
          <a:lstStyle>
            <a:defPPr>
              <a:defRPr lang="zh-CN"/>
            </a:defPPr>
            <a:lvl1pPr algn="ctr">
              <a:defRPr sz="6600">
                <a:solidFill>
                  <a:schemeClr val="bg2"/>
                </a:solidFill>
                <a:latin typeface="方正特雅宋_GBK" panose="02000000000000000000" pitchFamily="2" charset="-122"/>
                <a:ea typeface="方正特雅宋_GBK" panose="02000000000000000000" pitchFamily="2" charset="-122"/>
                <a:cs typeface="+mn-ea"/>
              </a:defRPr>
            </a:lvl1pPr>
          </a:lstStyle>
          <a:p>
            <a:r>
              <a:rPr lang="zh-CN" altLang="en-US" sz="6000">
                <a:solidFill>
                  <a:schemeClr val="tx1"/>
                </a:solidFill>
              </a:rPr>
              <a:t>领导能力和工作作风方面</a:t>
            </a:r>
            <a:endParaRPr lang="zh-CN" altLang="en-US" sz="6000" dirty="0">
              <a:solidFill>
                <a:schemeClr val="tx1"/>
              </a:solidFill>
            </a:endParaRPr>
          </a:p>
        </p:txBody>
      </p:sp>
      <p:grpSp>
        <p:nvGrpSpPr>
          <p:cNvPr id="3" name="组合 2"/>
          <p:cNvGrpSpPr/>
          <p:nvPr/>
        </p:nvGrpSpPr>
        <p:grpSpPr>
          <a:xfrm>
            <a:off x="5533479" y="1316877"/>
            <a:ext cx="1122744" cy="1122744"/>
            <a:chOff x="5533479" y="1316877"/>
            <a:chExt cx="1122744" cy="1122744"/>
          </a:xfrm>
        </p:grpSpPr>
        <p:sp>
          <p:nvSpPr>
            <p:cNvPr id="43" name="任意多边形: 形状 42"/>
            <p:cNvSpPr/>
            <p:nvPr/>
          </p:nvSpPr>
          <p:spPr bwMode="auto">
            <a:xfrm>
              <a:off x="5533479" y="1316877"/>
              <a:ext cx="1122744" cy="1122744"/>
            </a:xfrm>
            <a:custGeom>
              <a:avLst/>
              <a:gdLst>
                <a:gd name="connsiteX0" fmla="*/ 417327 w 834654"/>
                <a:gd name="connsiteY0" fmla="*/ 47625 h 834654"/>
                <a:gd name="connsiteX1" fmla="*/ 47625 w 834654"/>
                <a:gd name="connsiteY1" fmla="*/ 417327 h 834654"/>
                <a:gd name="connsiteX2" fmla="*/ 417327 w 834654"/>
                <a:gd name="connsiteY2" fmla="*/ 787029 h 834654"/>
                <a:gd name="connsiteX3" fmla="*/ 787029 w 834654"/>
                <a:gd name="connsiteY3" fmla="*/ 417327 h 834654"/>
                <a:gd name="connsiteX4" fmla="*/ 417327 w 834654"/>
                <a:gd name="connsiteY4" fmla="*/ 47625 h 834654"/>
                <a:gd name="connsiteX5" fmla="*/ 417327 w 834654"/>
                <a:gd name="connsiteY5" fmla="*/ 0 h 834654"/>
                <a:gd name="connsiteX6" fmla="*/ 834654 w 834654"/>
                <a:gd name="connsiteY6" fmla="*/ 417327 h 834654"/>
                <a:gd name="connsiteX7" fmla="*/ 417327 w 834654"/>
                <a:gd name="connsiteY7" fmla="*/ 834654 h 834654"/>
                <a:gd name="connsiteX8" fmla="*/ 0 w 834654"/>
                <a:gd name="connsiteY8" fmla="*/ 417327 h 834654"/>
                <a:gd name="connsiteX9" fmla="*/ 417327 w 834654"/>
                <a:gd name="connsiteY9" fmla="*/ 0 h 8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654" h="834654">
                  <a:moveTo>
                    <a:pt x="417327" y="47625"/>
                  </a:moveTo>
                  <a:cubicBezTo>
                    <a:pt x="213146" y="47625"/>
                    <a:pt x="47625" y="213146"/>
                    <a:pt x="47625" y="417327"/>
                  </a:cubicBezTo>
                  <a:cubicBezTo>
                    <a:pt x="47625" y="621508"/>
                    <a:pt x="213146" y="787029"/>
                    <a:pt x="417327" y="787029"/>
                  </a:cubicBezTo>
                  <a:cubicBezTo>
                    <a:pt x="621508" y="787029"/>
                    <a:pt x="787029" y="621508"/>
                    <a:pt x="787029" y="417327"/>
                  </a:cubicBezTo>
                  <a:cubicBezTo>
                    <a:pt x="787029" y="213146"/>
                    <a:pt x="621508" y="47625"/>
                    <a:pt x="417327" y="47625"/>
                  </a:cubicBezTo>
                  <a:close/>
                  <a:moveTo>
                    <a:pt x="417327" y="0"/>
                  </a:moveTo>
                  <a:cubicBezTo>
                    <a:pt x="647810" y="0"/>
                    <a:pt x="834654" y="186844"/>
                    <a:pt x="834654" y="417327"/>
                  </a:cubicBezTo>
                  <a:cubicBezTo>
                    <a:pt x="834654" y="647810"/>
                    <a:pt x="647810" y="834654"/>
                    <a:pt x="417327" y="834654"/>
                  </a:cubicBezTo>
                  <a:cubicBezTo>
                    <a:pt x="186844" y="834654"/>
                    <a:pt x="0" y="647810"/>
                    <a:pt x="0" y="417327"/>
                  </a:cubicBezTo>
                  <a:cubicBezTo>
                    <a:pt x="0" y="186844"/>
                    <a:pt x="186844" y="0"/>
                    <a:pt x="417327" y="0"/>
                  </a:cubicBezTo>
                  <a:close/>
                </a:path>
              </a:pathLst>
            </a:cu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宋体" panose="02010600030101010101" pitchFamily="2" charset="-122"/>
                <a:cs typeface="+mn-cs"/>
              </a:endParaRPr>
            </a:p>
          </p:txBody>
        </p:sp>
        <p:sp>
          <p:nvSpPr>
            <p:cNvPr id="44" name="Rectangle 9"/>
            <p:cNvSpPr>
              <a:spLocks noChangeArrowheads="1"/>
            </p:cNvSpPr>
            <p:nvPr/>
          </p:nvSpPr>
          <p:spPr bwMode="auto">
            <a:xfrm>
              <a:off x="5698936" y="1403235"/>
              <a:ext cx="829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rPr>
                <a:t>02</a:t>
              </a:r>
              <a:endParaRPr kumimoji="0" lang="zh-CN" altLang="zh-CN" sz="5400" b="0" i="0" u="none" strike="noStrike" kern="1200" cap="none" spc="0" normalizeH="0" baseline="0" noProof="0" dirty="0">
                <a:ln>
                  <a:noFill/>
                </a:ln>
                <a:solidFill>
                  <a:srgbClr val="FFFFFF"/>
                </a:solidFill>
                <a:effectLst/>
                <a:uLnTx/>
                <a:uFillTx/>
                <a:latin typeface="Lifeline JL" panose="00000400000000000000" pitchFamily="2" charset="0"/>
                <a:ea typeface="微软雅黑" panose="020B0503020204020204" pitchFamily="34" charset="-122"/>
                <a:cs typeface="IrisUPC" panose="020B0604020202020204" pitchFamily="34" charset="-34"/>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973">
        <p15:prstTrans prst="pageCurlDouble"/>
      </p:transition>
    </mc:Choice>
    <mc:Fallback xmlns="">
      <p:transition spd="slow" advTm="29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7" presetClass="entr" presetSubtype="1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35"/>
                                        </p:tgtEl>
                                        <p:attrNameLst>
                                          <p:attrName>style.visibility</p:attrName>
                                        </p:attrNameLst>
                                      </p:cBhvr>
                                      <p:to>
                                        <p:strVal val="visible"/>
                                      </p:to>
                                    </p:set>
                                    <p:anim by="(-#ppt_w*2)" calcmode="lin" valueType="num">
                                      <p:cBhvr rctx="PPT">
                                        <p:cTn id="29" dur="200" autoRev="1" fill="hold">
                                          <p:stCondLst>
                                            <p:cond delay="0"/>
                                          </p:stCondLst>
                                        </p:cTn>
                                        <p:tgtEl>
                                          <p:spTgt spid="35"/>
                                        </p:tgtEl>
                                        <p:attrNameLst>
                                          <p:attrName>ppt_w</p:attrName>
                                        </p:attrNameLst>
                                      </p:cBhvr>
                                    </p:anim>
                                    <p:anim by="(#ppt_w*0.50)" calcmode="lin" valueType="num">
                                      <p:cBhvr>
                                        <p:cTn id="30" dur="200" decel="50000" autoRev="1" fill="hold">
                                          <p:stCondLst>
                                            <p:cond delay="0"/>
                                          </p:stCondLst>
                                        </p:cTn>
                                        <p:tgtEl>
                                          <p:spTgt spid="35"/>
                                        </p:tgtEl>
                                        <p:attrNameLst>
                                          <p:attrName>ppt_x</p:attrName>
                                        </p:attrNameLst>
                                      </p:cBhvr>
                                    </p:anim>
                                    <p:anim from="(-#ppt_h/2)" to="(#ppt_y)" calcmode="lin" valueType="num">
                                      <p:cBhvr>
                                        <p:cTn id="31" dur="400" fill="hold">
                                          <p:stCondLst>
                                            <p:cond delay="0"/>
                                          </p:stCondLst>
                                        </p:cTn>
                                        <p:tgtEl>
                                          <p:spTgt spid="35"/>
                                        </p:tgtEl>
                                        <p:attrNameLst>
                                          <p:attrName>ppt_y</p:attrName>
                                        </p:attrNameLst>
                                      </p:cBhvr>
                                    </p:anim>
                                    <p:animRot by="21600000">
                                      <p:cBhvr>
                                        <p:cTn id="32" dur="4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6" grpId="1"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 name="ISPRING_ULTRA_SCORM_COURSE_ID" val="1B6D952A-F6DB-478D-8E8F-657F6D5CAB00"/>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tukuppt3"/>
</p:tagLst>
</file>

<file path=ppt/theme/theme1.xml><?xml version="1.0" encoding="utf-8"?>
<a:theme xmlns:a="http://schemas.openxmlformats.org/drawingml/2006/main" name="1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自定义</PresentationFormat>
  <Paragraphs>297</Paragraphs>
  <Slides>35</Slides>
  <Notes>35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Lifeline JL</vt:lpstr>
      <vt:lpstr>方正宋三简体</vt:lpstr>
      <vt:lpstr>方正特雅宋_GBK</vt:lpstr>
      <vt:lpstr>微软雅黑</vt:lpstr>
      <vt:lpstr>Arial</vt:lpstr>
      <vt:lpstr>Calibri</vt:lpstr>
      <vt:lpstr>Wingdings</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14</cp:revision>
  <dcterms:created xsi:type="dcterms:W3CDTF">2013-01-25T01:44:00Z</dcterms:created>
  <dcterms:modified xsi:type="dcterms:W3CDTF">2021-01-19T07:15:08Z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