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3"/>
  </p:notesMasterIdLst>
  <p:sldIdLst>
    <p:sldId id="267" r:id="rId7"/>
    <p:sldId id="264" r:id="rId8"/>
    <p:sldId id="268" r:id="rId9"/>
    <p:sldId id="269" r:id="rId10"/>
    <p:sldId id="270" r:id="rId11"/>
    <p:sldId id="265" r:id="rId1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5530D"/>
    <a:srgbClr val="558515"/>
    <a:srgbClr val="EEEBDE"/>
    <a:srgbClr val="FF61BB"/>
    <a:srgbClr val="EB0087"/>
    <a:srgbClr val="1B1B1B"/>
    <a:srgbClr val="0079C5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  <p:guide pos="71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D0A999D0-415F-40AE-A7A0-0DC113B596CC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924A230D-5C8E-4FAA-ACEF-5A78C46A713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4B0F-9D0D-4EE0-97C0-D26388FC8F51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BDAE-A84E-48CA-A947-FDC44F6424E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1C5E-2E13-4CD2-88AF-F1D68452C0CE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4245A-08B9-4FBE-8B93-A6A36CF0619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7085" y="714375"/>
            <a:ext cx="2745316" cy="55721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134" y="714375"/>
            <a:ext cx="8032751" cy="55721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0DBE-BF6F-4546-BBC6-EF971114BEF8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FFE1-5D53-4145-88D5-21A04C9842B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D666-D349-45B1-8B57-60A041FF6A86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DC46-859D-4542-A99D-1BA11C71A15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0F38-6009-4914-9B5E-0A887111B22F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B13B-D744-44BE-94FB-35CCB1A4043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4BEB-EFED-4B04-87F6-88E89DD3D974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78ED-5854-43E6-9D90-8FEC18D9DA6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85876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85876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1C23-46B4-4C60-8940-0D27D4803935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6962-758E-4516-BEAE-4F1464C99C1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267C-F4FC-4358-90AB-534590BBF93E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8282-AEDA-4454-AC8E-EEFC14F777C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26F5-D6B9-4C82-ABBB-BBCF34DC96BB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C5CA-F723-455E-839B-5E0FB683762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9548-8684-40D9-8405-0445F904D190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2ED6-7964-41ED-8C4C-37A663C2D59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3C2E-3928-4963-9CB8-D6EE100B3DB7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309A-B04F-464E-94B6-4404F7FFB7C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F956-FABB-4420-A806-EC23EBB2A2D5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8A4A-B7BE-438E-99C2-7B15DE51452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DA20-3BAE-40AA-AB70-5BC49328420A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03D6-2E6F-4B50-B76E-C97DCAAA0FD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CCB8-3EE6-419C-92A1-6347A1ACC0A4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BA19-94A6-4D9A-8B69-4B950FCBDD6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7085" y="714375"/>
            <a:ext cx="2745316" cy="55721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134" y="714375"/>
            <a:ext cx="8032751" cy="55721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B1C9-B6B7-4FC1-8BFA-A09A06910142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EFB5-8123-412B-81DA-4290F81DEFD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E3D5-DA7A-4F15-A431-6BCFC4F31BB1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FA3E-52A8-4AAA-B847-1AF5F507892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1C65-8DB3-44BA-88F5-83CD3C6ADCCA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AB39-E940-442E-A299-0173E5D3744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B643-6A53-4C2C-9C89-FD24CD3A85D1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C112-7170-4BB8-B30C-D637D6C6839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85878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85878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17D7-AE51-4D4D-8753-2CFE29E7570B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00F8-8278-44C2-9976-CECC33BA96C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840A-EAC1-4F15-B974-F78F8AA5DDC4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237DB-09BE-4537-8DC0-2C7D5FAD2031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0B05-8F67-4486-8868-3C5DA96B4CDB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B7C7-DE88-4053-93A5-A4862B2D5D1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EFF8-3213-465F-959C-22AD0641A126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2F63-2A76-4BEB-8267-9199693F166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8D24-5C57-419B-8393-D29B1A6472F2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9242-AB2C-4496-9DCD-39A27BD96E4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7896-092A-4116-A353-09A427A7ADE6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4488-B17F-4BEB-BCDE-12D218F4F5C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E088-DB88-42E5-9C05-58FB2FC4577A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DF99-3AC8-492C-BBE2-A1CD4B815CC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B8FE-FD6B-4F30-A39B-C37778DECF9A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CA1E-75E6-4C50-830D-136BF38F012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7086" y="714375"/>
            <a:ext cx="2745316" cy="55721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135" y="714375"/>
            <a:ext cx="8032751" cy="55721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5A03-A63B-411D-A9D3-116514362619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25D0-5C12-42DA-9B30-6866DD849F4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A18C-FF74-48DA-A5FD-7F70FB73D6A4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5BB9-53F0-4041-986B-E0CCEB4DCC7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7685-24FA-4B3F-AF3B-0425B68AE464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7A1C-3290-4895-829D-6AD250D0C82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83A4-1D3A-45FF-93AC-D0ABDA3DAAF0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C6BB-A280-4827-9B05-DF1580D316B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85878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85878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FE8E6-CA1A-41B0-8B13-6A23A309DEE8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8C8C-7261-47EE-BF23-A804458E9B6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4288-7698-4B7D-9331-21B37EA7D625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3A78-9007-45D7-85FD-EC679B32754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5B36-A33D-4DD6-A393-7C723FC53A73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34E7-1EC5-440B-9A83-A8376B1C0A1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85876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85876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DD8D-5959-4D83-A979-48733F12DDEB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04EB-1AF5-4F49-AC26-BBAB02BFD9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683D-F3F0-4B4E-B785-048B725BE67C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551A-CFDC-47AF-8160-58A343E8A10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A2E98-9249-41AD-94A0-17C02E6ED03F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2588-2126-4E56-A4FD-AFA1392CEE3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8B14-E6DE-47A6-810E-9140472E6E4C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247E-B430-40B4-BECA-4BA3741536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D9CA-78C7-4FA3-92C5-DD9CE2EDCB7F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513B-ED18-418E-ACC5-BA967F2C2C4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7086" y="714375"/>
            <a:ext cx="2745316" cy="55721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135" y="714375"/>
            <a:ext cx="8032751" cy="55721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34F3-F40B-4015-B0FC-1FB1A0546F4F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F57D-92B8-43F1-855B-6C6E481D7C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BD17-6B96-428E-A230-7E628A3DE779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B80A7-4066-4244-9636-DC8AF5F9DB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7548E-109E-43A3-84D2-EA3FD58BEF77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88FC-FE0F-4064-8860-31E03FFE0CF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C4BB-870F-4646-B8B0-575853341034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7F65-0E62-4065-B2A7-522CA10A82A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85878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85878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36EAE-36A9-4BCA-96A6-9C65A2A48EEC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45A0-BB95-4F6F-A047-16D209253CF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54CC-4B67-427B-9597-F79665A7A528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9234-1F4B-47DA-8C17-C4AA32F707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4EB4E-6D2F-4E46-B5F5-A6C17A5B6552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EFDC-352E-42E4-909E-DC02E3A060D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B8C7-0886-471E-AF0F-8404E6C81BD6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E94F-94C0-4AC8-B0C1-79EFFDB4CB1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03DD-B2D7-4A08-8B2F-AD216C4D4BF2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85EC-4CA9-4F3F-B15A-9A4AF677D0D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DF66-5FDA-4D97-B659-59C0EA793F4D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6ED7A-89A3-474C-AF2F-2C04212734E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7C05-AFB6-4231-BB85-418E9B433EEB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B27BD-B29D-4CB5-A79D-A8241569756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DBCA-BA50-49B6-A85C-1414F077B643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151B-B1B5-469E-A99D-AA4F9D1BECA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7086" y="714375"/>
            <a:ext cx="2745316" cy="55721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135" y="714375"/>
            <a:ext cx="8032751" cy="55721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CEE8-1617-4E45-98BA-F69B3CAC98E7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12B3-1899-43EA-A3B9-E705C7B26BD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FDDF-AD51-4819-9745-17F7A2C97634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CAEE-D8CB-4521-85CA-9DE4D758ADD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6472D-8AA4-4FAA-80AB-DB942382D343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C228-643F-4395-B0D2-3C41F6F9935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712B-16D8-439F-A305-1C2E54C871EF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DD6B-64D7-47AC-8CAA-2B3BFADD9DE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85878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85878"/>
            <a:ext cx="5384800" cy="500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BD3C-4B4E-434E-9332-2C146C3C05B0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BB07-78F0-496B-814A-C4A296B82A2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A9AF-5A10-48A2-B4FA-5D41F9DA049E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7CC4-5BA2-4DDE-A59D-26091D5FB4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87E0-C0C2-4496-AAB3-954CA6B71214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E261-D24C-49E7-81B6-9BB0D571F89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EBC4-A7DC-4726-9D43-65B41598BF85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F3CF-4121-404C-A8B0-3F46C078E90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900C-D949-45E9-9594-A6A368E241C6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F8F7-A949-4F04-81B4-C23ABBADE1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F7E3-773A-42EC-BCC2-A3083F64A432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6D279-EBD3-47C5-8E27-FE082426C47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D860-CA41-4F30-893F-2540493D6BDC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EBDF-345A-4B42-B189-101E0BA2078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4313-BEC4-48FE-90F8-8B6844076D08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AF3A-C9AD-46F0-9B44-758A5512D63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7086" y="714375"/>
            <a:ext cx="2745316" cy="55721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135" y="714375"/>
            <a:ext cx="8032751" cy="55721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9258-06FE-4475-9113-A2C6FA2EC7A3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2942-E4FE-478B-A409-EE9510885D0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0A49-BD97-4E5A-A87D-EA41139D6305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C82C-E71B-49C6-8CAF-2EC07CC9072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A21C-202A-4B19-8AFC-E9B7C6924CFE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6F6A-4108-42F8-A3E2-8E536B055D6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86B2-0A5D-4ACE-B4F2-682E57A18603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3BCD-F389-4E32-ABC7-4A0A967CFAF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E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 descr="首页副本2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833" b="19792"/>
          <a:stretch>
            <a:fillRect/>
          </a:stretch>
        </p:blipFill>
        <p:spPr bwMode="auto">
          <a:xfrm>
            <a:off x="6096000" y="3143250"/>
            <a:ext cx="6096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8" descr="首页副本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4"/>
          <a:stretch>
            <a:fillRect/>
          </a:stretch>
        </p:blipFill>
        <p:spPr bwMode="auto">
          <a:xfrm>
            <a:off x="0" y="0"/>
            <a:ext cx="1219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9" descr="首页 副本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4"/>
          <a:stretch>
            <a:fillRect/>
          </a:stretch>
        </p:blipFill>
        <p:spPr bwMode="auto">
          <a:xfrm>
            <a:off x="0" y="0"/>
            <a:ext cx="1219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图片 10" descr="首页副 本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2" r="47656" b="18750"/>
          <a:stretch>
            <a:fillRect/>
          </a:stretch>
        </p:blipFill>
        <p:spPr bwMode="auto">
          <a:xfrm>
            <a:off x="0" y="2214563"/>
            <a:ext cx="6381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图片 11" descr="首页副本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7"/>
          <a:stretch>
            <a:fillRect/>
          </a:stretch>
        </p:blipFill>
        <p:spPr bwMode="auto">
          <a:xfrm>
            <a:off x="0" y="5429250"/>
            <a:ext cx="12192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12" descr="首页 副本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4"/>
          <a:stretch>
            <a:fillRect/>
          </a:stretch>
        </p:blipFill>
        <p:spPr bwMode="auto">
          <a:xfrm>
            <a:off x="0" y="5429250"/>
            <a:ext cx="1219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图片 13" descr="2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63542" b="15625"/>
          <a:stretch>
            <a:fillRect/>
          </a:stretch>
        </p:blipFill>
        <p:spPr bwMode="auto">
          <a:xfrm>
            <a:off x="6191250" y="4357688"/>
            <a:ext cx="600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图片 14" descr="3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46875" r="28125" b="18750"/>
          <a:stretch>
            <a:fillRect/>
          </a:stretch>
        </p:blipFill>
        <p:spPr bwMode="auto">
          <a:xfrm>
            <a:off x="5715000" y="3214688"/>
            <a:ext cx="3048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图片 15" descr="6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375" r="31250" b="25000"/>
          <a:stretch>
            <a:fillRect/>
          </a:stretch>
        </p:blipFill>
        <p:spPr bwMode="auto">
          <a:xfrm>
            <a:off x="6096000" y="4071938"/>
            <a:ext cx="22860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16" descr="1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47917" r="3906" b="15625"/>
          <a:stretch>
            <a:fillRect/>
          </a:stretch>
        </p:blipFill>
        <p:spPr bwMode="auto">
          <a:xfrm>
            <a:off x="6191250" y="3286125"/>
            <a:ext cx="55245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1663" y="714375"/>
            <a:ext cx="10972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3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85875"/>
            <a:ext cx="10972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6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EC5301-F218-4B3E-8ACC-9050EC05F712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206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6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0C289C-4318-4D5F-BACB-90BC7AB8104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553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000" kern="1200">
          <a:solidFill>
            <a:srgbClr val="3553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5530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35530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35530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3553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 descr="首页副本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1663" y="714375"/>
            <a:ext cx="10972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85875"/>
            <a:ext cx="10972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410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59B5AA-2C7F-44CA-843D-63C6A77EB010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410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0259FE-C3F9-49D5-9DE7-3108D5F569E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553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000" kern="1200">
          <a:solidFill>
            <a:srgbClr val="3553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5530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35530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35530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3553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 descr="内页副本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714378"/>
            <a:ext cx="10972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85878"/>
            <a:ext cx="10972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EC5301-F218-4B3E-8ACC-9050EC05F712}" type="datetimeFigureOut">
              <a:rPr lang="zh-CN" altLang="en-US" smtClean="0"/>
              <a:t>2021/1/6</a:t>
            </a:fld>
            <a:endParaRPr lang="en-US" altLang="zh-CN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0C289C-4318-4D5F-BACB-90BC7AB8104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5530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000" kern="1200">
          <a:solidFill>
            <a:srgbClr val="35530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5530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35530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35530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3553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EE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 descr="首页副本2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833" b="19792"/>
          <a:stretch>
            <a:fillRect/>
          </a:stretch>
        </p:blipFill>
        <p:spPr bwMode="auto">
          <a:xfrm>
            <a:off x="6096000" y="3143250"/>
            <a:ext cx="6096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 descr="首页副本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4"/>
          <a:stretch>
            <a:fillRect/>
          </a:stretch>
        </p:blipFill>
        <p:spPr bwMode="auto">
          <a:xfrm>
            <a:off x="0" y="3"/>
            <a:ext cx="1219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 descr="首页 副本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4"/>
          <a:stretch>
            <a:fillRect/>
          </a:stretch>
        </p:blipFill>
        <p:spPr bwMode="auto">
          <a:xfrm>
            <a:off x="0" y="3"/>
            <a:ext cx="1219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10" descr="首页副 本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2" r="47656" b="18750"/>
          <a:stretch>
            <a:fillRect/>
          </a:stretch>
        </p:blipFill>
        <p:spPr bwMode="auto">
          <a:xfrm>
            <a:off x="2" y="2214563"/>
            <a:ext cx="6381751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11" descr="首页副本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7"/>
          <a:stretch>
            <a:fillRect/>
          </a:stretch>
        </p:blipFill>
        <p:spPr bwMode="auto">
          <a:xfrm>
            <a:off x="0" y="5429250"/>
            <a:ext cx="12192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12" descr="首页 副本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4"/>
          <a:stretch>
            <a:fillRect/>
          </a:stretch>
        </p:blipFill>
        <p:spPr bwMode="auto">
          <a:xfrm>
            <a:off x="0" y="5429253"/>
            <a:ext cx="1219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13" descr="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63542" b="15625"/>
          <a:stretch>
            <a:fillRect/>
          </a:stretch>
        </p:blipFill>
        <p:spPr bwMode="auto">
          <a:xfrm>
            <a:off x="6191252" y="4357688"/>
            <a:ext cx="6000749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14" descr="3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46875" r="28125" b="18750"/>
          <a:stretch>
            <a:fillRect/>
          </a:stretch>
        </p:blipFill>
        <p:spPr bwMode="auto">
          <a:xfrm>
            <a:off x="5715000" y="3214691"/>
            <a:ext cx="3048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图片 15" descr="6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375" r="31250" b="25000"/>
          <a:stretch>
            <a:fillRect/>
          </a:stretch>
        </p:blipFill>
        <p:spPr bwMode="auto">
          <a:xfrm>
            <a:off x="6096000" y="4071938"/>
            <a:ext cx="22860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16" descr="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47917" r="3906" b="15625"/>
          <a:stretch>
            <a:fillRect/>
          </a:stretch>
        </p:blipFill>
        <p:spPr bwMode="auto">
          <a:xfrm>
            <a:off x="6191251" y="3286128"/>
            <a:ext cx="55245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714378"/>
            <a:ext cx="10972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6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85878"/>
            <a:ext cx="10972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6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9B349E-9B5D-4F14-BCFC-E2D3E301F30E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206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6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D28C31-6AD7-433B-B634-3A04292365D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5530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000" kern="1200">
          <a:solidFill>
            <a:srgbClr val="35530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5530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35530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35530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3553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714378"/>
            <a:ext cx="10972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85878"/>
            <a:ext cx="10972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D9080F-5C3B-4EF1-9539-ADBFFFD20006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FA2E07-0228-43CF-B53F-7515D51E01A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5530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000" kern="1200">
          <a:solidFill>
            <a:srgbClr val="35530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5530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35530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35530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3553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" descr="首页副本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714378"/>
            <a:ext cx="10972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4100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85878"/>
            <a:ext cx="10972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410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EE26C6-62A9-480C-A8DB-D66B5E87F210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410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A2FAA8-841E-4B73-A27F-2FAE5E39DBC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5530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5530D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000" kern="1200">
          <a:solidFill>
            <a:srgbClr val="35530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5530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35530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35530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3553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EE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 descr="首页副本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833" b="19792"/>
          <a:stretch>
            <a:fillRect/>
          </a:stretch>
        </p:blipFill>
        <p:spPr bwMode="auto">
          <a:xfrm>
            <a:off x="7651750" y="3170238"/>
            <a:ext cx="4572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4" descr="首页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4"/>
          <a:stretch>
            <a:fillRect/>
          </a:stretch>
        </p:blipFill>
        <p:spPr bwMode="auto">
          <a:xfrm>
            <a:off x="0" y="0"/>
            <a:ext cx="12209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5" descr="首页 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4"/>
          <a:stretch>
            <a:fillRect/>
          </a:stretch>
        </p:blipFill>
        <p:spPr bwMode="auto">
          <a:xfrm>
            <a:off x="125413" y="0"/>
            <a:ext cx="120665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6" descr="首页副 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2" r="47656" b="18750"/>
          <a:stretch>
            <a:fillRect/>
          </a:stretch>
        </p:blipFill>
        <p:spPr bwMode="auto">
          <a:xfrm>
            <a:off x="-12700" y="2214563"/>
            <a:ext cx="47863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 descr="首页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7"/>
          <a:stretch>
            <a:fillRect/>
          </a:stretch>
        </p:blipFill>
        <p:spPr bwMode="auto">
          <a:xfrm>
            <a:off x="0" y="5429250"/>
            <a:ext cx="12192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 descr="首页 副本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4"/>
          <a:stretch>
            <a:fillRect/>
          </a:stretch>
        </p:blipFill>
        <p:spPr bwMode="auto">
          <a:xfrm>
            <a:off x="0" y="5429250"/>
            <a:ext cx="1219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9" descr="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63542" b="15625"/>
          <a:stretch>
            <a:fillRect/>
          </a:stretch>
        </p:blipFill>
        <p:spPr bwMode="auto">
          <a:xfrm>
            <a:off x="6924675" y="4357688"/>
            <a:ext cx="45005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10" descr="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46875" r="28125" b="18750"/>
          <a:stretch>
            <a:fillRect/>
          </a:stretch>
        </p:blipFill>
        <p:spPr bwMode="auto">
          <a:xfrm>
            <a:off x="6186488" y="3214688"/>
            <a:ext cx="2286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11" descr="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375" r="31250" b="25000"/>
          <a:stretch>
            <a:fillRect/>
          </a:stretch>
        </p:blipFill>
        <p:spPr bwMode="auto">
          <a:xfrm>
            <a:off x="6397625" y="4071938"/>
            <a:ext cx="17145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12" descr="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47917" r="3906" b="15625"/>
          <a:stretch>
            <a:fillRect/>
          </a:stretch>
        </p:blipFill>
        <p:spPr bwMode="auto">
          <a:xfrm>
            <a:off x="6992938" y="3286125"/>
            <a:ext cx="41433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4" descr="未标题-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571625"/>
            <a:ext cx="25717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14" descr="未标题-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571625"/>
            <a:ext cx="2263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图片 3" descr="未标题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928688"/>
            <a:ext cx="4968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6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8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6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6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7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7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2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2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879 L -8.33333E-7 -8.40083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8" descr="图片1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938213"/>
            <a:ext cx="4286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166938" y="928688"/>
            <a:ext cx="1878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3553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端午节</a:t>
            </a:r>
          </a:p>
        </p:txBody>
      </p:sp>
      <p:pic>
        <p:nvPicPr>
          <p:cNvPr id="7172" name="图片 6" descr="图片1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522413"/>
            <a:ext cx="6699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2238375" y="2071688"/>
            <a:ext cx="76739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端午节，又称端阳节、午日节、五月节、艾节、端五、重午、午日、夏节等；</a:t>
            </a:r>
            <a:endParaRPr lang="en-US" altLang="zh-CN" sz="16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2006</a:t>
            </a: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</a:t>
            </a: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en-US" altLang="zh-CN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</a:t>
            </a: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日，该民俗经国务院批准列入第一批国家级非物质文化遗产名录；</a:t>
            </a:r>
            <a:endParaRPr lang="en-US" altLang="zh-CN" sz="16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从</a:t>
            </a:r>
            <a:r>
              <a:rPr lang="en-US" altLang="zh-CN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2008</a:t>
            </a: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年起被列为国家法定节假日，放假</a:t>
            </a:r>
            <a:r>
              <a:rPr lang="en-US" altLang="zh-CN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天</a:t>
            </a:r>
            <a:r>
              <a:rPr lang="en-US" altLang="zh-CN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农历端午当日</a:t>
            </a:r>
            <a:r>
              <a:rPr lang="en-US" altLang="zh-CN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；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2227263" y="3143250"/>
            <a:ext cx="7673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作为我国汉族人民的传统节日，端午这一天必不可少的活动逐渐演变为吃粽子，赛龙舟，挂菖蒲、艾叶，薰苍术、白芷，喝雄黄酒。吃粽子和赛龙舟，是为了纪念我国古代著名爱国诗人屈原。</a:t>
            </a: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2166938" y="1571625"/>
            <a:ext cx="122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[Duan Wu Jie]</a:t>
            </a:r>
            <a:endParaRPr lang="zh-CN" altLang="en-US" sz="12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advTm="304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5.55556E-7 -6.17913E-7 L 0.01076 -6.17913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-6.17913E-7 L 0.01076 -6.17913E-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3" grpId="0" autoUpdateAnimBg="0"/>
      <p:bldP spid="7174" grpId="0" autoUpdateAnimBg="0"/>
      <p:bldP spid="717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 descr="屈原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3541" r="54688" b="9375"/>
          <a:stretch>
            <a:fillRect/>
          </a:stretch>
        </p:blipFill>
        <p:spPr bwMode="auto">
          <a:xfrm>
            <a:off x="1982788" y="928688"/>
            <a:ext cx="3479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670925" y="928688"/>
            <a:ext cx="13128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3553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屈原</a:t>
            </a:r>
          </a:p>
        </p:txBody>
      </p:sp>
      <p:pic>
        <p:nvPicPr>
          <p:cNvPr id="8196" name="图片 3" descr="图片1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38213"/>
            <a:ext cx="4286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4" descr="图片1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1500188"/>
            <a:ext cx="6699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238750" y="2071688"/>
            <a:ext cx="474503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屈原（约前</a:t>
            </a:r>
            <a:r>
              <a:rPr lang="en-US" altLang="zh-CN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340</a:t>
            </a: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年～约前</a:t>
            </a:r>
            <a:r>
              <a:rPr lang="en-US" altLang="zh-CN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278</a:t>
            </a: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年），汉族，战国时期楚国丹阳人，今湖北宜昌秭归县人，芈姓屈氏，名平，字原；又自云名正则，字灵均。楚武王熊通之子屈瑕的后代。主张联齐抗秦，提倡“美政”。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5291138" y="3643313"/>
            <a:ext cx="4733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屈原是中国最伟大的爱国主义诗人之一，也是我国已知最早的著名诗人和伟大的政治家。他创立了“楚辞”这种文体（也就是创立了“词赋”这一文体），也开创了“香草美人”的传统。</a:t>
            </a:r>
            <a:endParaRPr lang="en-US" altLang="zh-CN" sz="12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代表作：</a:t>
            </a:r>
            <a:r>
              <a:rPr lang="en-US" altLang="zh-CN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《</a:t>
            </a:r>
            <a:r>
              <a:rPr lang="zh-CN" altLang="en-US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离骚</a:t>
            </a:r>
            <a:r>
              <a:rPr lang="en-US" altLang="zh-CN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》《</a:t>
            </a:r>
            <a:r>
              <a:rPr lang="zh-CN" altLang="en-US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九章</a:t>
            </a:r>
            <a:r>
              <a:rPr lang="en-US" altLang="zh-CN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》 《</a:t>
            </a:r>
            <a:r>
              <a:rPr lang="zh-CN" altLang="en-US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九歌</a:t>
            </a:r>
            <a:r>
              <a:rPr lang="en-US" altLang="zh-CN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》 《</a:t>
            </a:r>
            <a:r>
              <a:rPr lang="zh-CN" altLang="en-US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天问</a:t>
            </a:r>
            <a:r>
              <a:rPr lang="en-US" altLang="zh-CN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》</a:t>
            </a:r>
            <a:endParaRPr lang="zh-CN" altLang="en-US" sz="12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8691563" y="1571625"/>
            <a:ext cx="944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[Qu Yuan]</a:t>
            </a:r>
            <a:endParaRPr lang="zh-CN" altLang="en-US" sz="12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advTm="260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5.55556E-7 -6.17913E-7 L 0.01076 -6.17913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-6.17913E-7 L 0.01076 -6.17913E-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18000"/>
                                  </p:stCondLst>
                                  <p:iterate type="wd">
                                    <p:tmPct val="15167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6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6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6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8" grpId="0" autoUpdateAnimBg="0"/>
      <p:bldP spid="8199" grpId="0" autoUpdateAnimBg="0"/>
      <p:bldP spid="82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5167313" y="2000250"/>
            <a:ext cx="48164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屈原早年受楚怀王信任，主张章明法度，举贤任能，改革政治，联齐抗秦，后受奸臣陷害，被放逐汗北。</a:t>
            </a:r>
            <a:endParaRPr lang="en-US" altLang="zh-CN" sz="16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前</a:t>
            </a:r>
            <a:r>
              <a:rPr lang="en-US" altLang="zh-CN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278</a:t>
            </a: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年，秦国大将白起挥兵南下，攻破了郢都，屈原在绝望和悲愤之下怀抱大石投汨罗江而死。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9219" name="图片 8" descr="屈原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3541" r="54688" b="9375"/>
          <a:stretch>
            <a:fillRect/>
          </a:stretch>
        </p:blipFill>
        <p:spPr bwMode="auto">
          <a:xfrm>
            <a:off x="1982788" y="928688"/>
            <a:ext cx="3479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8670925" y="928688"/>
            <a:ext cx="13128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3553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屈原</a:t>
            </a:r>
          </a:p>
        </p:txBody>
      </p:sp>
      <p:pic>
        <p:nvPicPr>
          <p:cNvPr id="9221" name="图片 10" descr="图片1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38213"/>
            <a:ext cx="4286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11" descr="图片1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1500188"/>
            <a:ext cx="6699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2"/>
          <p:cNvSpPr txBox="1">
            <a:spLocks noChangeArrowheads="1"/>
          </p:cNvSpPr>
          <p:nvPr/>
        </p:nvSpPr>
        <p:spPr bwMode="auto">
          <a:xfrm>
            <a:off x="5167313" y="4038600"/>
            <a:ext cx="48164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据说，屈原于五月初五自投汨罗江，死后为蛟龙所困，世人哀之，每于此日投五色丝粽子于水中，以驱蛟龙。又传，屈原投汨罗江后，当地百姓闻讯马上划船捞救，一直行至洞庭湖，终不见屈原的尸体。那时，恰逢雨天，湖面上的小舟一起汇集在岸边的亭子旁。当人们得知是打捞贤臣屈大夫时，再次冒雨出动，争相划进茫茫的洞庭湖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8691563" y="1571625"/>
            <a:ext cx="944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[Qu Yuan]</a:t>
            </a:r>
            <a:endParaRPr lang="zh-CN" altLang="en-US" sz="12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advTm="29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17913E-7 L 0.01076 -6.17913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55556E-7 -6.17913E-7 L 0.01076 -6.17913E-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15400"/>
                                  </p:stCondLst>
                                  <p:iterate type="wd">
                                    <p:tmPct val="20309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6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6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6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 descr="粽子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50000" b="39583"/>
          <a:stretch>
            <a:fillRect/>
          </a:stretch>
        </p:blipFill>
        <p:spPr bwMode="auto">
          <a:xfrm>
            <a:off x="1809750" y="1000125"/>
            <a:ext cx="42862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381375" y="3786188"/>
            <a:ext cx="13128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3553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粽子</a:t>
            </a:r>
          </a:p>
        </p:txBody>
      </p:sp>
      <p:pic>
        <p:nvPicPr>
          <p:cNvPr id="10244" name="图片 4" descr="图片1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3795713"/>
            <a:ext cx="4286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5" descr="图片1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4311650"/>
            <a:ext cx="6699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402013" y="4429125"/>
            <a:ext cx="80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[Zong Zi]</a:t>
            </a:r>
            <a:endParaRPr lang="zh-CN" altLang="en-US" sz="12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6024563" y="1214438"/>
            <a:ext cx="410368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粽子是端午节的节日食品，古称“角黍”。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其香气喷鼻，入口油而不腻，糯而不粘，咸甜适中，香嫩鲜美是为上品。颇受人们喜爱。</a:t>
            </a:r>
            <a:endParaRPr lang="en-US" altLang="zh-CN" sz="16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6024563" y="2746375"/>
            <a:ext cx="41767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端午节这天互赠粽子已成为我国的传统，有着节日祝福、邻里和睦、欢乐分享之意。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6096000" y="3786188"/>
            <a:ext cx="40322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小贴士：</a:t>
            </a:r>
            <a:endParaRPr lang="en-US" altLang="zh-CN" sz="12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制作粽子的原料糯米，油性及黏性较大，过量进食容易引起消化不良，并由此产生胃酸分泌增多、腹胀、腹痛、腹泻等症状，所以不可贪食。</a:t>
            </a:r>
          </a:p>
        </p:txBody>
      </p:sp>
    </p:spTree>
  </p:cSld>
  <p:clrMapOvr>
    <a:masterClrMapping/>
  </p:clrMapOvr>
  <p:transition advTm="307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5.55556E-7 -6.17913E-7 L 0.01076 -6.17913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-6.17913E-7 L 0.01076 -6.17913E-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20500"/>
                                  </p:stCondLst>
                                  <p:iterate type="lt">
                                    <p:tmPct val="17949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6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6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6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6" grpId="0" autoUpdateAnimBg="0"/>
      <p:bldP spid="10247" grpId="0" autoUpdateAnimBg="0"/>
      <p:bldP spid="10248" grpId="0" autoUpdateAnimBg="0"/>
      <p:bldP spid="102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5"/>
          <p:cNvGrpSpPr>
            <a:grpSpLocks noChangeAspect="1"/>
          </p:cNvGrpSpPr>
          <p:nvPr/>
        </p:nvGrpSpPr>
        <p:grpSpPr bwMode="auto">
          <a:xfrm>
            <a:off x="4621213" y="1143000"/>
            <a:ext cx="3073400" cy="1000125"/>
            <a:chOff x="0" y="0"/>
            <a:chExt cx="3073822" cy="1000132"/>
          </a:xfrm>
        </p:grpSpPr>
        <p:pic>
          <p:nvPicPr>
            <p:cNvPr id="2" name="图片 2" descr="爱分享图标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97" t="40363" r="8479" b="37791"/>
            <a:stretch>
              <a:fillRect/>
            </a:stretch>
          </p:blipFill>
          <p:spPr bwMode="auto">
            <a:xfrm>
              <a:off x="1073558" y="274177"/>
              <a:ext cx="2000264" cy="59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4" descr="爱分享图 标副本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2" t="39674" r="62241" b="38960"/>
            <a:stretch>
              <a:fillRect/>
            </a:stretch>
          </p:blipFill>
          <p:spPr bwMode="auto">
            <a:xfrm>
              <a:off x="0" y="0"/>
              <a:ext cx="1143008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3622675" y="1477963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诚邀您加入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3481388" y="5108575"/>
            <a:ext cx="52292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24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传递祝福  接力有你</a:t>
            </a:r>
            <a:r>
              <a:rPr lang="en-US" altLang="zh-CN" sz="24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endParaRPr lang="zh-CN" altLang="en-US" sz="24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7623175" y="1500188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计划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095750" y="2000250"/>
            <a:ext cx="38877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从今天做起</a:t>
            </a:r>
            <a:endParaRPr lang="en-US" altLang="zh-CN" sz="1400">
              <a:solidFill>
                <a:srgbClr val="E58E0A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从点滴做起</a:t>
            </a:r>
            <a:endParaRPr lang="en-US" altLang="zh-CN" sz="1400">
              <a:solidFill>
                <a:srgbClr val="E58E0A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学习</a:t>
            </a:r>
            <a:r>
              <a:rPr lang="en-US" altLang="zh-CN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分享中国传统文化</a:t>
            </a:r>
            <a:endParaRPr lang="en-US" altLang="zh-CN" sz="1400">
              <a:solidFill>
                <a:srgbClr val="E58E0A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你</a:t>
            </a:r>
            <a:r>
              <a:rPr lang="en-US" altLang="zh-CN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·</a:t>
            </a:r>
            <a:r>
              <a:rPr lang="zh-CN" altLang="en-US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我</a:t>
            </a:r>
            <a:r>
              <a:rPr lang="en-US" altLang="zh-CN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·</a:t>
            </a:r>
            <a:r>
              <a:rPr lang="zh-CN" altLang="en-US" sz="14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他</a:t>
            </a:r>
            <a:endParaRPr lang="en-US" altLang="zh-CN" sz="1400">
              <a:solidFill>
                <a:srgbClr val="E58E0A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[</a:t>
            </a:r>
            <a:r>
              <a:rPr lang="zh-CN" altLang="en-US" sz="18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爱</a:t>
            </a:r>
            <a:r>
              <a:rPr lang="en-US" altLang="zh-CN" sz="18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·</a:t>
            </a:r>
            <a:r>
              <a:rPr lang="zh-CN" altLang="en-US" sz="18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分享</a:t>
            </a:r>
            <a:r>
              <a:rPr lang="en-US" altLang="zh-CN" sz="18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]—</a:t>
            </a:r>
            <a:r>
              <a:rPr lang="zh-CN" altLang="en-US" sz="1800">
                <a:solidFill>
                  <a:srgbClr val="3553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中国传统文化</a:t>
            </a:r>
            <a:endParaRPr lang="en-US" altLang="zh-CN" sz="1800">
              <a:solidFill>
                <a:srgbClr val="3553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1524000" y="55721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E58E0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如果您认为此文件可以分享给您的好友，那就将它转发吧。</a:t>
            </a:r>
            <a:endParaRPr lang="en-US" altLang="zh-CN" sz="1000">
              <a:solidFill>
                <a:srgbClr val="E58E0A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advTm="148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autoUpdateAnimBg="0"/>
      <p:bldP spid="11271" grpId="0" autoUpdateAnimBg="0"/>
      <p:bldP spid="11272" grpId="0" autoUpdateAnimBg="0"/>
      <p:bldP spid="11273" grpId="0" autoUpdateAnimBg="0"/>
    </p:bld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262626"/>
      </a:dk1>
      <a:lt1>
        <a:srgbClr val="FFFFFF"/>
      </a:lt1>
      <a:dk2>
        <a:srgbClr val="273C00"/>
      </a:dk2>
      <a:lt2>
        <a:srgbClr val="DDDDDD"/>
      </a:lt2>
      <a:accent1>
        <a:srgbClr val="689B17"/>
      </a:accent1>
      <a:accent2>
        <a:srgbClr val="4F9B19"/>
      </a:accent2>
      <a:accent3>
        <a:srgbClr val="FFFFFF"/>
      </a:accent3>
      <a:accent4>
        <a:srgbClr val="1F1F1F"/>
      </a:accent4>
      <a:accent5>
        <a:srgbClr val="B9CBAB"/>
      </a:accent5>
      <a:accent6>
        <a:srgbClr val="478C16"/>
      </a:accent6>
      <a:hlink>
        <a:srgbClr val="BAD16F"/>
      </a:hlink>
      <a:folHlink>
        <a:srgbClr val="507800"/>
      </a:folHlink>
    </a:clrScheme>
    <a:fontScheme name="1_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262626"/>
        </a:dk1>
        <a:lt1>
          <a:srgbClr val="FFFFFF"/>
        </a:lt1>
        <a:dk2>
          <a:srgbClr val="273C00"/>
        </a:dk2>
        <a:lt2>
          <a:srgbClr val="DDDDDD"/>
        </a:lt2>
        <a:accent1>
          <a:srgbClr val="689B17"/>
        </a:accent1>
        <a:accent2>
          <a:srgbClr val="4F9B19"/>
        </a:accent2>
        <a:accent3>
          <a:srgbClr val="FFFFFF"/>
        </a:accent3>
        <a:accent4>
          <a:srgbClr val="1F1F1F"/>
        </a:accent4>
        <a:accent5>
          <a:srgbClr val="B9CBAB"/>
        </a:accent5>
        <a:accent6>
          <a:srgbClr val="478C16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262626"/>
      </a:dk1>
      <a:lt1>
        <a:srgbClr val="FFFFFF"/>
      </a:lt1>
      <a:dk2>
        <a:srgbClr val="273C00"/>
      </a:dk2>
      <a:lt2>
        <a:srgbClr val="DDDDDD"/>
      </a:lt2>
      <a:accent1>
        <a:srgbClr val="689B17"/>
      </a:accent1>
      <a:accent2>
        <a:srgbClr val="4F9B19"/>
      </a:accent2>
      <a:accent3>
        <a:srgbClr val="FFFFFF"/>
      </a:accent3>
      <a:accent4>
        <a:srgbClr val="1F1F1F"/>
      </a:accent4>
      <a:accent5>
        <a:srgbClr val="B9CBAB"/>
      </a:accent5>
      <a:accent6>
        <a:srgbClr val="478C16"/>
      </a:accent6>
      <a:hlink>
        <a:srgbClr val="BAD16F"/>
      </a:hlink>
      <a:folHlink>
        <a:srgbClr val="507800"/>
      </a:folHlink>
    </a:clrScheme>
    <a:fontScheme name="3_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262626"/>
        </a:dk1>
        <a:lt1>
          <a:srgbClr val="FFFFFF"/>
        </a:lt1>
        <a:dk2>
          <a:srgbClr val="273C00"/>
        </a:dk2>
        <a:lt2>
          <a:srgbClr val="DDDDDD"/>
        </a:lt2>
        <a:accent1>
          <a:srgbClr val="689B17"/>
        </a:accent1>
        <a:accent2>
          <a:srgbClr val="4F9B19"/>
        </a:accent2>
        <a:accent3>
          <a:srgbClr val="FFFFFF"/>
        </a:accent3>
        <a:accent4>
          <a:srgbClr val="1F1F1F"/>
        </a:accent4>
        <a:accent5>
          <a:srgbClr val="B9CBAB"/>
        </a:accent5>
        <a:accent6>
          <a:srgbClr val="478C16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1">
  <a:themeElements>
    <a:clrScheme name="Office 主题 1">
      <a:dk1>
        <a:srgbClr val="262626"/>
      </a:dk1>
      <a:lt1>
        <a:srgbClr val="FFFFFF"/>
      </a:lt1>
      <a:dk2>
        <a:srgbClr val="273C00"/>
      </a:dk2>
      <a:lt2>
        <a:srgbClr val="DDDDDD"/>
      </a:lt2>
      <a:accent1>
        <a:srgbClr val="689B17"/>
      </a:accent1>
      <a:accent2>
        <a:srgbClr val="4F9B19"/>
      </a:accent2>
      <a:accent3>
        <a:srgbClr val="FFFFFF"/>
      </a:accent3>
      <a:accent4>
        <a:srgbClr val="1F1F1F"/>
      </a:accent4>
      <a:accent5>
        <a:srgbClr val="B9CBAB"/>
      </a:accent5>
      <a:accent6>
        <a:srgbClr val="478C16"/>
      </a:accent6>
      <a:hlink>
        <a:srgbClr val="BAD16F"/>
      </a:hlink>
      <a:folHlink>
        <a:srgbClr val="507800"/>
      </a:folHlink>
    </a:clrScheme>
    <a:fontScheme name="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262626"/>
        </a:dk1>
        <a:lt1>
          <a:srgbClr val="FFFFFF"/>
        </a:lt1>
        <a:dk2>
          <a:srgbClr val="273C00"/>
        </a:dk2>
        <a:lt2>
          <a:srgbClr val="DDDDDD"/>
        </a:lt2>
        <a:accent1>
          <a:srgbClr val="689B17"/>
        </a:accent1>
        <a:accent2>
          <a:srgbClr val="4F9B19"/>
        </a:accent2>
        <a:accent3>
          <a:srgbClr val="FFFFFF"/>
        </a:accent3>
        <a:accent4>
          <a:srgbClr val="1F1F1F"/>
        </a:accent4>
        <a:accent5>
          <a:srgbClr val="B9CBAB"/>
        </a:accent5>
        <a:accent6>
          <a:srgbClr val="478C16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1_Office 主题 1">
      <a:dk1>
        <a:srgbClr val="262626"/>
      </a:dk1>
      <a:lt1>
        <a:srgbClr val="FFFFFF"/>
      </a:lt1>
      <a:dk2>
        <a:srgbClr val="273C00"/>
      </a:dk2>
      <a:lt2>
        <a:srgbClr val="DDDDDD"/>
      </a:lt2>
      <a:accent1>
        <a:srgbClr val="689B17"/>
      </a:accent1>
      <a:accent2>
        <a:srgbClr val="4F9B19"/>
      </a:accent2>
      <a:accent3>
        <a:srgbClr val="FFFFFF"/>
      </a:accent3>
      <a:accent4>
        <a:srgbClr val="1F1F1F"/>
      </a:accent4>
      <a:accent5>
        <a:srgbClr val="B9CBAB"/>
      </a:accent5>
      <a:accent6>
        <a:srgbClr val="478C16"/>
      </a:accent6>
      <a:hlink>
        <a:srgbClr val="BAD16F"/>
      </a:hlink>
      <a:folHlink>
        <a:srgbClr val="507800"/>
      </a:folHlink>
    </a:clrScheme>
    <a:fontScheme name="1_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262626"/>
        </a:dk1>
        <a:lt1>
          <a:srgbClr val="FFFFFF"/>
        </a:lt1>
        <a:dk2>
          <a:srgbClr val="273C00"/>
        </a:dk2>
        <a:lt2>
          <a:srgbClr val="DDDDDD"/>
        </a:lt2>
        <a:accent1>
          <a:srgbClr val="689B17"/>
        </a:accent1>
        <a:accent2>
          <a:srgbClr val="4F9B19"/>
        </a:accent2>
        <a:accent3>
          <a:srgbClr val="FFFFFF"/>
        </a:accent3>
        <a:accent4>
          <a:srgbClr val="1F1F1F"/>
        </a:accent4>
        <a:accent5>
          <a:srgbClr val="B9CBAB"/>
        </a:accent5>
        <a:accent6>
          <a:srgbClr val="478C16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2_Office 主题 1">
      <a:dk1>
        <a:srgbClr val="262626"/>
      </a:dk1>
      <a:lt1>
        <a:srgbClr val="FFFFFF"/>
      </a:lt1>
      <a:dk2>
        <a:srgbClr val="273C00"/>
      </a:dk2>
      <a:lt2>
        <a:srgbClr val="DDDDDD"/>
      </a:lt2>
      <a:accent1>
        <a:srgbClr val="689B17"/>
      </a:accent1>
      <a:accent2>
        <a:srgbClr val="4F9B19"/>
      </a:accent2>
      <a:accent3>
        <a:srgbClr val="FFFFFF"/>
      </a:accent3>
      <a:accent4>
        <a:srgbClr val="1F1F1F"/>
      </a:accent4>
      <a:accent5>
        <a:srgbClr val="B9CBAB"/>
      </a:accent5>
      <a:accent6>
        <a:srgbClr val="478C16"/>
      </a:accent6>
      <a:hlink>
        <a:srgbClr val="BAD16F"/>
      </a:hlink>
      <a:folHlink>
        <a:srgbClr val="507800"/>
      </a:folHlink>
    </a:clrScheme>
    <a:fontScheme name="2_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262626"/>
        </a:dk1>
        <a:lt1>
          <a:srgbClr val="FFFFFF"/>
        </a:lt1>
        <a:dk2>
          <a:srgbClr val="273C00"/>
        </a:dk2>
        <a:lt2>
          <a:srgbClr val="DDDDDD"/>
        </a:lt2>
        <a:accent1>
          <a:srgbClr val="689B17"/>
        </a:accent1>
        <a:accent2>
          <a:srgbClr val="4F9B19"/>
        </a:accent2>
        <a:accent3>
          <a:srgbClr val="FFFFFF"/>
        </a:accent3>
        <a:accent4>
          <a:srgbClr val="1F1F1F"/>
        </a:accent4>
        <a:accent5>
          <a:srgbClr val="B9CBAB"/>
        </a:accent5>
        <a:accent6>
          <a:srgbClr val="478C16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">
  <a:themeElements>
    <a:clrScheme name="3_Office 主题 1">
      <a:dk1>
        <a:srgbClr val="262626"/>
      </a:dk1>
      <a:lt1>
        <a:srgbClr val="FFFFFF"/>
      </a:lt1>
      <a:dk2>
        <a:srgbClr val="273C00"/>
      </a:dk2>
      <a:lt2>
        <a:srgbClr val="DDDDDD"/>
      </a:lt2>
      <a:accent1>
        <a:srgbClr val="689B17"/>
      </a:accent1>
      <a:accent2>
        <a:srgbClr val="4F9B19"/>
      </a:accent2>
      <a:accent3>
        <a:srgbClr val="FFFFFF"/>
      </a:accent3>
      <a:accent4>
        <a:srgbClr val="1F1F1F"/>
      </a:accent4>
      <a:accent5>
        <a:srgbClr val="B9CBAB"/>
      </a:accent5>
      <a:accent6>
        <a:srgbClr val="478C16"/>
      </a:accent6>
      <a:hlink>
        <a:srgbClr val="BAD16F"/>
      </a:hlink>
      <a:folHlink>
        <a:srgbClr val="507800"/>
      </a:folHlink>
    </a:clrScheme>
    <a:fontScheme name="3_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262626"/>
        </a:dk1>
        <a:lt1>
          <a:srgbClr val="FFFFFF"/>
        </a:lt1>
        <a:dk2>
          <a:srgbClr val="273C00"/>
        </a:dk2>
        <a:lt2>
          <a:srgbClr val="DDDDDD"/>
        </a:lt2>
        <a:accent1>
          <a:srgbClr val="689B17"/>
        </a:accent1>
        <a:accent2>
          <a:srgbClr val="4F9B19"/>
        </a:accent2>
        <a:accent3>
          <a:srgbClr val="FFFFFF"/>
        </a:accent3>
        <a:accent4>
          <a:srgbClr val="1F1F1F"/>
        </a:accent4>
        <a:accent5>
          <a:srgbClr val="B9CBAB"/>
        </a:accent5>
        <a:accent6>
          <a:srgbClr val="478C16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宽屏</PresentationFormat>
  <Paragraphs>34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黑体</vt:lpstr>
      <vt:lpstr>华文细黑</vt:lpstr>
      <vt:lpstr>Arial</vt:lpstr>
      <vt:lpstr>Calibri</vt:lpstr>
      <vt:lpstr>Wingdings</vt:lpstr>
      <vt:lpstr>1_Office 主题</vt:lpstr>
      <vt:lpstr>3_Office 主题</vt:lpstr>
      <vt:lpstr>主题1</vt:lpstr>
      <vt:lpstr>4_Office 主题</vt:lpstr>
      <vt:lpstr>5_Office 主题</vt:lpstr>
      <vt:lpstr>6_Office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94</cp:revision>
  <dcterms:created xsi:type="dcterms:W3CDTF">2009-02-16T13:29:00Z</dcterms:created>
  <dcterms:modified xsi:type="dcterms:W3CDTF">2021-01-06T08:33:33Z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