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5" r:id="rId2"/>
    <p:sldId id="258" r:id="rId3"/>
    <p:sldId id="267" r:id="rId4"/>
    <p:sldId id="261" r:id="rId5"/>
    <p:sldId id="290" r:id="rId6"/>
    <p:sldId id="265" r:id="rId7"/>
    <p:sldId id="270" r:id="rId8"/>
    <p:sldId id="271" r:id="rId9"/>
    <p:sldId id="262" r:id="rId10"/>
    <p:sldId id="272" r:id="rId11"/>
    <p:sldId id="273" r:id="rId12"/>
    <p:sldId id="274" r:id="rId13"/>
    <p:sldId id="275" r:id="rId14"/>
    <p:sldId id="276" r:id="rId15"/>
    <p:sldId id="263" r:id="rId16"/>
    <p:sldId id="277" r:id="rId17"/>
    <p:sldId id="278" r:id="rId18"/>
    <p:sldId id="279" r:id="rId19"/>
    <p:sldId id="280" r:id="rId20"/>
    <p:sldId id="264" r:id="rId21"/>
    <p:sldId id="260" r:id="rId22"/>
    <p:sldId id="281" r:id="rId23"/>
    <p:sldId id="282" r:id="rId24"/>
    <p:sldId id="28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8A562-338E-44AF-B2FD-6A146CC123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9767-25AD-42F6-9118-1A147A0686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59767-25AD-42F6-9118-1A147A0686E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59767-25AD-42F6-9118-1A147A0686E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EBF9257-8B3B-42A0-B82A-2E9E2E6ACF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室内&#10;&#10;已生成高可信度的说明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30"/>
            <a:ext cx="12192000" cy="609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38728" y="747607"/>
            <a:ext cx="182453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划龙舟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92161" y="388204"/>
            <a:ext cx="177484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Huá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lóng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zhoú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98338" y="2126565"/>
            <a:ext cx="6925535" cy="3417401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 rot="3537">
            <a:off x="3241692" y="2439392"/>
            <a:ext cx="6438825" cy="219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赛龙舟的目的意义全国各地都大同小异，都与纪念屈原有关，吴川亦不例外，但吴川人扒龙船还有赶“鬼”驱邪的意思。吴川江河湖海众多，以前水利设施落后，经常有水灾水患，古人以为有“水鬼”河怪作祟，因而五月初五想通过扒龙船来赶走“水鬼”，驱邪消灾，以求得平安。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38" y="3761151"/>
            <a:ext cx="5647124" cy="3005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93 0.02994 L 0.38108 -2.59259E-6 " pathEditMode="relative" rAng="0" ptsTypes="AA">
                                      <p:cBhvr>
                                        <p:cTn id="30" dur="10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38728" y="747607"/>
            <a:ext cx="182453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吃粽子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52862" y="388204"/>
            <a:ext cx="160050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Chí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zòng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 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zǐ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8667" y="1886711"/>
            <a:ext cx="8094132" cy="3787312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 rot="3537">
            <a:off x="1920417" y="2129836"/>
            <a:ext cx="7470632" cy="305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端午节的早晨家家吃粽子纪念屈原，一般是前一天把粽子包好，夜间煮熟，早晨食用。包粽子主要是用河塘边盛产的嫩芦苇叶，也有用竹叶的，统称粽叶。粽子的传统形式为三角形，一般根据内瓤命名，包糯米的叫米粽，米中掺小豆的叫小豆粽，掺红枣的叫枣粽；枣粽谐音为“早中”，所以吃枣粽的最多，意在读书的孩子吃了可以早中状元。过去读书人参加科举考试的当天，早晨都要吃枣粽，至今中学、大学入学考试日的早晨，家长亦要做枣粽给考生吃。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985" y="3828472"/>
            <a:ext cx="4848288" cy="2890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38728" y="747607"/>
            <a:ext cx="182453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沐兰汤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252861" y="388204"/>
            <a:ext cx="151823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Mù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lán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táng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08667" y="1886711"/>
            <a:ext cx="8094132" cy="3787312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 rot="3537">
            <a:off x="1920417" y="2560852"/>
            <a:ext cx="7470632" cy="219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端午日洗浴兰汤是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大戴礼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记载的古俗。但文中的兰不是兰花，而是菊科的佩兰或草药，有香气，可煎水沐浴。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九歌</a:t>
            </a:r>
            <a:r>
              <a:rPr lang="en-US" altLang="zh-CN" sz="1865" dirty="0">
                <a:solidFill>
                  <a:srgbClr val="010101"/>
                </a:solidFill>
              </a:rPr>
              <a:t>·</a:t>
            </a:r>
            <a:r>
              <a:rPr lang="zh-CN" altLang="en-US" sz="1865" dirty="0">
                <a:solidFill>
                  <a:srgbClr val="010101"/>
                </a:solidFill>
              </a:rPr>
              <a:t>云中君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亦有“浴兰汤会沭芳”之句。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荆楚岁时记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：“五月五日，谓之浴兰节。”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五杂俎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记明代人因为“兰汤不可得，则以午时取五色草拂而浴之”。后来一般是煎蒲、艾等香草洗澡。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52" y="3728254"/>
            <a:ext cx="4848288" cy="289019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38728" y="747607"/>
            <a:ext cx="1277914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画额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02234" y="400393"/>
            <a:ext cx="95410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Huà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 é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5280" y="2040694"/>
            <a:ext cx="6173920" cy="4158489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 rot="3537">
            <a:off x="5478722" y="2159612"/>
            <a:ext cx="5737884" cy="392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端午节时以雄黄涂抹小儿额头的习俗，云可驱避毒虫。典型的方法是用雄黄酒在小儿额头画“王”字，一借雄黄以驱毒，二借猛虎（“王”似虎的额纹，又虎为兽中之王，因以代虎）以镇邪。清富察敦祟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燕京岁时记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：“每至端阳，自初一日起，取雄黄合酒洒之，用涂小儿领及鼻耳间，以避毒物。”除在额头、鼻耳涂抹外，亦可涂抹他处，用意一致。山西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河曲县志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云：“端午，饮雄黄酒，用涂小儿额及两手、足心，</a:t>
            </a:r>
            <a:r>
              <a:rPr lang="en-US" altLang="zh-CN" sz="1865" dirty="0">
                <a:solidFill>
                  <a:srgbClr val="010101"/>
                </a:solidFill>
              </a:rPr>
              <a:t>……</a:t>
            </a:r>
            <a:r>
              <a:rPr lang="zh-CN" altLang="en-US" sz="1865" dirty="0">
                <a:solidFill>
                  <a:srgbClr val="010101"/>
                </a:solidFill>
              </a:rPr>
              <a:t>谓可却病延年。”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56">
            <a:off x="805261" y="2584601"/>
            <a:ext cx="4094232" cy="3070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38728" y="747607"/>
            <a:ext cx="1824538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戴香包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02233" y="400393"/>
            <a:ext cx="167706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Dài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xiáng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báo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5280" y="2040694"/>
            <a:ext cx="6173920" cy="4158489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 rot="3537">
            <a:off x="5478722" y="2375119"/>
            <a:ext cx="5737884" cy="348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戴香包，香包又叫香袋、香囊、荷包等，有用五色丝线缠成的，有用碎布缝成的，内装香料（用中草药白芷、川芎、芩草、排草、山奈、甘松、高本行制成），佩在胸前，香气扑鼻。陈示靓的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岁时广记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引</a:t>
            </a:r>
            <a:r>
              <a:rPr lang="en-US" altLang="zh-CN" sz="1865" dirty="0">
                <a:solidFill>
                  <a:srgbClr val="010101"/>
                </a:solidFill>
              </a:rPr>
              <a:t>《</a:t>
            </a:r>
            <a:r>
              <a:rPr lang="zh-CN" altLang="en-US" sz="1865" dirty="0">
                <a:solidFill>
                  <a:srgbClr val="010101"/>
                </a:solidFill>
              </a:rPr>
              <a:t>岁时杂记</a:t>
            </a:r>
            <a:r>
              <a:rPr lang="en-US" altLang="zh-CN" sz="1865" dirty="0">
                <a:solidFill>
                  <a:srgbClr val="010101"/>
                </a:solidFill>
              </a:rPr>
              <a:t>》</a:t>
            </a:r>
            <a:r>
              <a:rPr lang="zh-CN" altLang="en-US" sz="1865" dirty="0">
                <a:solidFill>
                  <a:srgbClr val="010101"/>
                </a:solidFill>
              </a:rPr>
              <a:t>提及一种“端五以赤白彩造如囊，以彩线贯之，搐使如花形。”以及另一种“蚌粉铃”：“端五日以蚌粉纳帛中，缀之以绵，若数珠。令小儿带之以吸汗也”。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856">
            <a:off x="831703" y="2671776"/>
            <a:ext cx="4094232" cy="2896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42375" y="3402864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8000" dirty="0">
                <a:solidFill>
                  <a:srgbClr val="2B8523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端午节诗词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41442" y="2602002"/>
            <a:ext cx="4299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jié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shí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cí</a:t>
            </a:r>
            <a:endParaRPr lang="zh-CN" altLang="en-US" sz="44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53035" y="1005933"/>
            <a:ext cx="1689886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11735" b="1" dirty="0">
                <a:solidFill>
                  <a:srgbClr val="138542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65" y="240146"/>
            <a:ext cx="11630699" cy="64386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53154" y="3074049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6400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端午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12973" y="2490419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endParaRPr lang="zh-CN" altLang="en-US" sz="32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304706" y="1867824"/>
            <a:ext cx="2647391" cy="31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节分端午自谁言，</a:t>
            </a: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万古传闻为屈原；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堪笑楚江空渺渺，</a:t>
            </a: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不能洗得直臣冤。</a:t>
            </a:r>
            <a:endParaRPr lang="zh-CN" altLang="en-US" sz="2400" dirty="0">
              <a:solidFill>
                <a:srgbClr val="010101"/>
              </a:solidFill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950340" y="4041602"/>
            <a:ext cx="2293323" cy="52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en-US" altLang="zh-CN" sz="2135" dirty="0">
                <a:solidFill>
                  <a:srgbClr val="010101"/>
                </a:solidFill>
              </a:rPr>
              <a:t> -</a:t>
            </a:r>
            <a:r>
              <a:rPr lang="zh-CN" altLang="en-US" sz="2135" dirty="0">
                <a:solidFill>
                  <a:srgbClr val="010101"/>
                </a:solidFill>
              </a:rPr>
              <a:t>唐</a:t>
            </a:r>
            <a:r>
              <a:rPr lang="en-US" altLang="zh-CN" sz="2135" dirty="0">
                <a:solidFill>
                  <a:srgbClr val="010101"/>
                </a:solidFill>
              </a:rPr>
              <a:t>·</a:t>
            </a:r>
            <a:r>
              <a:rPr lang="zh-CN" altLang="en-US" sz="2135" dirty="0">
                <a:solidFill>
                  <a:srgbClr val="010101"/>
                </a:solidFill>
              </a:rPr>
              <a:t>文秀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80" y="1672637"/>
            <a:ext cx="5258521" cy="4737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75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65" y="240146"/>
            <a:ext cx="11630699" cy="64386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53154" y="3074049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6400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端午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12973" y="2490419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endParaRPr lang="zh-CN" altLang="en-US" sz="32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508031" y="1454318"/>
            <a:ext cx="3508653" cy="43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2400" dirty="0">
                <a:solidFill>
                  <a:srgbClr val="010101"/>
                </a:solidFill>
              </a:rPr>
              <a:t>端午临中夏，时清日复长。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400" dirty="0">
                <a:solidFill>
                  <a:srgbClr val="010101"/>
                </a:solidFill>
              </a:rPr>
              <a:t>盐梅已佐鼎，曲糵且传觞。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400" dirty="0">
                <a:solidFill>
                  <a:srgbClr val="010101"/>
                </a:solidFill>
              </a:rPr>
              <a:t>事古人留迹，年深缕积长。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400" dirty="0">
                <a:solidFill>
                  <a:srgbClr val="010101"/>
                </a:solidFill>
              </a:rPr>
              <a:t>当轩知槿茂，向水觉芦香。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400" dirty="0">
                <a:solidFill>
                  <a:srgbClr val="010101"/>
                </a:solidFill>
              </a:rPr>
              <a:t>亿兆同归寿，群公共保昌。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400" dirty="0">
                <a:solidFill>
                  <a:srgbClr val="010101"/>
                </a:solidFill>
              </a:rPr>
              <a:t>忠贞如不替，贻厥后昆芳。</a:t>
            </a:r>
            <a:endParaRPr lang="zh-CN" altLang="en-US" sz="2135" dirty="0">
              <a:solidFill>
                <a:srgbClr val="010101"/>
              </a:solidFill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950340" y="4041602"/>
            <a:ext cx="2293323" cy="52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en-US" altLang="zh-CN" sz="2135" dirty="0">
                <a:solidFill>
                  <a:srgbClr val="010101"/>
                </a:solidFill>
              </a:rPr>
              <a:t> -</a:t>
            </a:r>
            <a:r>
              <a:rPr lang="zh-CN" altLang="en-US" sz="2135" dirty="0">
                <a:solidFill>
                  <a:srgbClr val="010101"/>
                </a:solidFill>
              </a:rPr>
              <a:t>唐</a:t>
            </a:r>
            <a:r>
              <a:rPr lang="en-US" altLang="zh-CN" sz="2135" dirty="0">
                <a:solidFill>
                  <a:srgbClr val="010101"/>
                </a:solidFill>
              </a:rPr>
              <a:t>·</a:t>
            </a:r>
            <a:r>
              <a:rPr lang="zh-CN" altLang="en-US" sz="2135" dirty="0">
                <a:solidFill>
                  <a:srgbClr val="010101"/>
                </a:solidFill>
              </a:rPr>
              <a:t>李隆基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6803"/>
          <a:stretch>
            <a:fillRect/>
          </a:stretch>
        </p:blipFill>
        <p:spPr>
          <a:xfrm>
            <a:off x="7874000" y="2395827"/>
            <a:ext cx="2438401" cy="3572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875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65" y="240146"/>
            <a:ext cx="11630699" cy="64386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66117" y="3089039"/>
            <a:ext cx="26468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6400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竞渡诗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36307" y="2473486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Jìng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dù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shí</a:t>
            </a:r>
            <a:endParaRPr lang="zh-CN" altLang="en-US" sz="32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5197715" y="1912640"/>
            <a:ext cx="5110117" cy="305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石溪久住思端午，</a:t>
            </a: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馆驿楼前看发机。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鼙鼓动时雷隐隐，</a:t>
            </a: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兽头凌处雪微微。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冲波突出人齐譀，</a:t>
            </a: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跃浪争先鸟退飞。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向道是龙刚不信，</a:t>
            </a: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果然夺得锦标归</a:t>
            </a:r>
            <a:endParaRPr lang="zh-CN" altLang="en-US" sz="2400" dirty="0">
              <a:solidFill>
                <a:srgbClr val="010101"/>
              </a:solidFill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2373673" y="4024669"/>
            <a:ext cx="2293323" cy="52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en-US" altLang="zh-CN" sz="2135" dirty="0">
                <a:solidFill>
                  <a:srgbClr val="010101"/>
                </a:solidFill>
              </a:rPr>
              <a:t> -</a:t>
            </a:r>
            <a:r>
              <a:rPr lang="zh-CN" altLang="en-US" sz="2135" dirty="0">
                <a:solidFill>
                  <a:srgbClr val="010101"/>
                </a:solidFill>
              </a:rPr>
              <a:t>唐</a:t>
            </a:r>
            <a:r>
              <a:rPr lang="en-US" altLang="zh-CN" sz="2135" dirty="0">
                <a:solidFill>
                  <a:srgbClr val="010101"/>
                </a:solidFill>
              </a:rPr>
              <a:t>·</a:t>
            </a:r>
            <a:r>
              <a:rPr lang="zh-CN" altLang="en-US" sz="2135" dirty="0">
                <a:solidFill>
                  <a:srgbClr val="010101"/>
                </a:solidFill>
              </a:rPr>
              <a:t>卢肇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65" y="240146"/>
            <a:ext cx="11630699" cy="64386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53154" y="3074049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6400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五丝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57724" y="2458497"/>
            <a:ext cx="1245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SÍ </a:t>
            </a:r>
            <a:endParaRPr lang="zh-CN" altLang="en-US" sz="32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4051226" y="663831"/>
            <a:ext cx="4494435" cy="529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endParaRPr lang="en-US" altLang="zh-CN" sz="26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en-US" altLang="zh-CN" sz="2665" dirty="0">
                <a:solidFill>
                  <a:srgbClr val="010101"/>
                </a:solidFill>
              </a:rPr>
              <a:t>       </a:t>
            </a:r>
            <a:r>
              <a:rPr lang="zh-CN" altLang="en-US" sz="2665" dirty="0">
                <a:solidFill>
                  <a:srgbClr val="010101"/>
                </a:solidFill>
              </a:rPr>
              <a:t>越人传楚俗，截竹竞萦丝。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　　水底深休也，日中还贺之。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　　章施文胜质，列匹美于姬。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　　锦绣侔新段，羔羊寝旧诗。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　　但夸端午节，谁荐屈原祠。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2665" dirty="0">
                <a:solidFill>
                  <a:srgbClr val="010101"/>
                </a:solidFill>
              </a:rPr>
              <a:t>　　把酒时伸奠，汨罗空远而。</a:t>
            </a:r>
            <a:endParaRPr lang="zh-CN" altLang="en-US" sz="2400" dirty="0">
              <a:solidFill>
                <a:srgbClr val="010101"/>
              </a:solidFill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950340" y="4041602"/>
            <a:ext cx="2293323" cy="52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en-US" altLang="zh-CN" sz="2135" dirty="0">
                <a:solidFill>
                  <a:srgbClr val="010101"/>
                </a:solidFill>
              </a:rPr>
              <a:t> -</a:t>
            </a:r>
            <a:r>
              <a:rPr lang="zh-CN" altLang="en-US" sz="2135" dirty="0">
                <a:solidFill>
                  <a:srgbClr val="010101"/>
                </a:solidFill>
              </a:rPr>
              <a:t>唐</a:t>
            </a:r>
            <a:r>
              <a:rPr lang="en-US" altLang="zh-CN" sz="2135" dirty="0">
                <a:solidFill>
                  <a:srgbClr val="010101"/>
                </a:solidFill>
              </a:rPr>
              <a:t>·</a:t>
            </a:r>
            <a:r>
              <a:rPr lang="zh-CN" altLang="en-US" sz="2135" dirty="0">
                <a:solidFill>
                  <a:srgbClr val="010101"/>
                </a:solidFill>
              </a:rPr>
              <a:t>褚朝阳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22" y="2744678"/>
            <a:ext cx="4017439" cy="3209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65" y="240146"/>
            <a:ext cx="11630699" cy="64386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1" y="2805369"/>
            <a:ext cx="3049308" cy="277546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117624" y="2805369"/>
            <a:ext cx="6250629" cy="3079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迷你简少儿" panose="03000509000000000000" pitchFamily="65" charset="-122"/>
                <a:ea typeface="迷你简少儿" panose="03000509000000000000" pitchFamily="65" charset="-122"/>
              </a:rPr>
              <a:t>端午节为每年农历五月初五，又称端阳节、午日节、五月节、五日节、艾节、端五、重午、重五、午日、夏节、蒲节，是夏季的一个驱除瘟疫的节日，与春节、中秋等节日同属东亚文化圈的大中华地区及日本、朝鲜、韩国、越南的重要传统节日。</a:t>
            </a:r>
          </a:p>
        </p:txBody>
      </p:sp>
      <p:sp>
        <p:nvSpPr>
          <p:cNvPr id="10" name="矩形 9"/>
          <p:cNvSpPr/>
          <p:nvPr/>
        </p:nvSpPr>
        <p:spPr>
          <a:xfrm>
            <a:off x="6396053" y="1718128"/>
            <a:ext cx="1911101" cy="7367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300"/>
              </a:lnSpc>
            </a:pPr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前 言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0" r="54872" b="30078"/>
          <a:stretch>
            <a:fillRect/>
          </a:stretch>
        </p:blipFill>
        <p:spPr>
          <a:xfrm rot="2700000">
            <a:off x="5797777" y="1534406"/>
            <a:ext cx="773151" cy="6366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0" r="54872" b="30078"/>
          <a:stretch>
            <a:fillRect/>
          </a:stretch>
        </p:blipFill>
        <p:spPr>
          <a:xfrm rot="18900000" flipH="1">
            <a:off x="7987004" y="1547736"/>
            <a:ext cx="773151" cy="6366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67836" y="3421914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8000" dirty="0">
                <a:solidFill>
                  <a:srgbClr val="2B8523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端午节活动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67836" y="2621052"/>
            <a:ext cx="53319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jié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huó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dòng</a:t>
            </a:r>
            <a:endParaRPr lang="zh-CN" altLang="en-US" sz="44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78496" y="1024983"/>
            <a:ext cx="1691489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11735" b="1" dirty="0">
                <a:solidFill>
                  <a:srgbClr val="138542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245">
            <a:off x="1505114" y="3245759"/>
            <a:ext cx="4191052" cy="2774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969">
            <a:off x="5114621" y="1474478"/>
            <a:ext cx="5332284" cy="2999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0175">
            <a:off x="2381119" y="1271920"/>
            <a:ext cx="2994340" cy="199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83">
            <a:off x="5161709" y="615788"/>
            <a:ext cx="2786691" cy="1921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3579">
            <a:off x="7199779" y="2099649"/>
            <a:ext cx="2619455" cy="1829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1125">
            <a:off x="5358382" y="4045026"/>
            <a:ext cx="3040455" cy="1885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268">
            <a:off x="2672463" y="3286992"/>
            <a:ext cx="3113291" cy="1955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44" y="1505537"/>
            <a:ext cx="2559925" cy="1704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39" y="3797726"/>
            <a:ext cx="2700831" cy="1787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43" y="1599550"/>
            <a:ext cx="2559167" cy="1516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05" y="3861107"/>
            <a:ext cx="2731844" cy="170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84" y="3771730"/>
            <a:ext cx="2418593" cy="1813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83" y="1505538"/>
            <a:ext cx="2726964" cy="1813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室内&#10;&#10;已生成高可信度的说明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30"/>
            <a:ext cx="12192000" cy="6095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824133" y="1418638"/>
            <a:ext cx="3309067" cy="4457229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9" y="1684232"/>
            <a:ext cx="4664258" cy="477875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89065" y="1699932"/>
            <a:ext cx="18261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6400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目录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85017" y="1139723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Mù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lù</a:t>
            </a:r>
            <a:endParaRPr lang="zh-CN" altLang="en-US" sz="32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82022" y="1755276"/>
            <a:ext cx="88517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265" b="1" dirty="0">
                <a:solidFill>
                  <a:srgbClr val="138542"/>
                </a:solidFill>
                <a:latin typeface="Calibri" panose="020F0502020204030204"/>
                <a:ea typeface="等线" panose="02010600030101010101" charset="-122"/>
              </a:rPr>
              <a:t>01.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82022" y="2780841"/>
            <a:ext cx="88517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265" b="1" dirty="0">
                <a:solidFill>
                  <a:srgbClr val="138542"/>
                </a:solidFill>
                <a:latin typeface="Calibri" panose="020F0502020204030204"/>
                <a:ea typeface="等线" panose="02010600030101010101" charset="-122"/>
              </a:rPr>
              <a:t>02.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82022" y="3748380"/>
            <a:ext cx="88517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265" b="1" dirty="0">
                <a:solidFill>
                  <a:srgbClr val="138542"/>
                </a:solidFill>
                <a:latin typeface="Calibri" panose="020F0502020204030204"/>
                <a:ea typeface="等线" panose="02010600030101010101" charset="-122"/>
              </a:rPr>
              <a:t>03.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982022" y="4708928"/>
            <a:ext cx="88517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265" b="1" dirty="0">
                <a:solidFill>
                  <a:srgbClr val="138542"/>
                </a:solidFill>
                <a:latin typeface="Calibri" panose="020F0502020204030204"/>
                <a:ea typeface="等线" panose="02010600030101010101" charset="-122"/>
              </a:rPr>
              <a:t>04.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7952039" y="1878386"/>
            <a:ext cx="20049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665" b="1" dirty="0">
                <a:solidFill>
                  <a:srgbClr val="1385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端午节由来</a:t>
            </a:r>
            <a:endParaRPr lang="en-US" altLang="zh-CN" sz="2665" b="1" dirty="0">
              <a:solidFill>
                <a:srgbClr val="1385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7952039" y="2903951"/>
            <a:ext cx="20049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665" b="1" dirty="0">
                <a:solidFill>
                  <a:srgbClr val="1385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端午节习俗</a:t>
            </a:r>
            <a:endParaRPr lang="en-US" altLang="zh-CN" sz="2665" b="1" dirty="0">
              <a:solidFill>
                <a:srgbClr val="1385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7952039" y="3822226"/>
            <a:ext cx="20049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665" b="1" dirty="0">
                <a:solidFill>
                  <a:srgbClr val="1385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端午节诗词</a:t>
            </a:r>
            <a:endParaRPr lang="en-US" altLang="zh-CN" sz="2665" b="1" dirty="0">
              <a:solidFill>
                <a:srgbClr val="1385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7952039" y="4804494"/>
            <a:ext cx="20049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/>
            <a:r>
              <a:rPr lang="zh-CN" altLang="en-US" sz="2665" b="1" dirty="0">
                <a:solidFill>
                  <a:srgbClr val="13854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端午节活动</a:t>
            </a:r>
            <a:endParaRPr lang="en-US" altLang="zh-CN" sz="2665" b="1" dirty="0">
              <a:solidFill>
                <a:srgbClr val="13854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/>
      <p:bldP spid="11" grpId="0"/>
      <p:bldP spid="16" grpId="0"/>
      <p:bldP spid="17" grpId="0"/>
      <p:bldP spid="18" grpId="0"/>
      <p:bldP spid="19" grpId="0"/>
      <p:bldP spid="20" grpId="0"/>
      <p:bldP spid="22" grpId="0"/>
      <p:bldP spid="24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13709" y="3288564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8000" dirty="0">
                <a:solidFill>
                  <a:srgbClr val="2B8523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端午节由来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85953" y="2488345"/>
            <a:ext cx="4656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jié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yoú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lái</a:t>
            </a:r>
            <a:endParaRPr lang="zh-CN" altLang="en-US" sz="44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24369" y="891633"/>
            <a:ext cx="1691489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11735" b="1" dirty="0">
                <a:solidFill>
                  <a:srgbClr val="138542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65" y="240146"/>
            <a:ext cx="11630699" cy="64386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71566" y="1559811"/>
            <a:ext cx="42883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6400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端午节由来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49063" y="944258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jié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yoú</a:t>
            </a:r>
            <a:r>
              <a:rPr lang="en-US" altLang="zh-CN" sz="32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32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lai</a:t>
            </a:r>
            <a:endParaRPr lang="zh-CN" altLang="en-US" sz="32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5" y="2667807"/>
            <a:ext cx="3438984" cy="3129474"/>
          </a:xfrm>
          <a:prstGeom prst="rect">
            <a:avLst/>
          </a:prstGeom>
        </p:spPr>
      </p:pic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3707079" y="2667807"/>
            <a:ext cx="6785432" cy="298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2135" dirty="0">
                <a:solidFill>
                  <a:srgbClr val="010101"/>
                </a:solidFill>
              </a:rPr>
              <a:t>端午节又名端阳节、重午节，据传是中国古代伟大诗人、世界四大文化名人之一的屈原投汩罗江殉国的日子。两千多年来，每年的农历五月初五就成为了纪念屈原的传统节日。　</a:t>
            </a:r>
            <a:endParaRPr lang="en-US" altLang="zh-CN" sz="213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2135" dirty="0">
                <a:solidFill>
                  <a:srgbClr val="010101"/>
                </a:solidFill>
              </a:rPr>
              <a:t>以后，在每年的五月初五，就有了龙舟竞渡、吃粽子、喝雄黄酒的风俗；以此来纪念爱国诗人屈原。</a:t>
            </a:r>
            <a:endParaRPr lang="zh-CN" altLang="en-US" sz="1865" dirty="0">
              <a:solidFill>
                <a:srgbClr val="01010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993941" y="2227113"/>
            <a:ext cx="6187865" cy="360598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93940" y="831879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纪念屈原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67519" y="382304"/>
            <a:ext cx="183575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Jì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nián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qú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yuán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14" y="1930734"/>
            <a:ext cx="2985309" cy="3902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5177823" y="2460444"/>
            <a:ext cx="5820099" cy="305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端午节又名端阳节、重午节，据传是中国古代伟大诗人、世界四大文化名人之一的屈原投汩罗江殉国的日子。两千多年来，每年的农历五月初五就成为了纪念屈原的传统节日。　</a:t>
            </a:r>
            <a:endParaRPr lang="en-US" altLang="zh-CN" sz="18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以后，在每年的五月初五，就有了龙</a:t>
            </a:r>
            <a:endParaRPr lang="en-US" altLang="zh-CN" sz="1865" dirty="0">
              <a:solidFill>
                <a:srgbClr val="010101"/>
              </a:solidFill>
            </a:endParaRPr>
          </a:p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舟竞渡、吃粽子、喝雄黄酒的风俗；以此来纪念爱国诗人屈原。</a:t>
            </a:r>
            <a:endParaRPr lang="zh-CN" altLang="en-US" dirty="0">
              <a:solidFill>
                <a:srgbClr val="01010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993941" y="2227113"/>
            <a:ext cx="6187865" cy="360598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13" y="2377321"/>
            <a:ext cx="3327347" cy="3353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5177823" y="2460444"/>
            <a:ext cx="5820099" cy="262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端午节的第二个传说，在江浙一带流传很广，是纪念春秋时期（公元前</a:t>
            </a:r>
            <a:r>
              <a:rPr lang="en-US" altLang="zh-CN" sz="1865" dirty="0">
                <a:solidFill>
                  <a:srgbClr val="010101"/>
                </a:solidFill>
              </a:rPr>
              <a:t>770-</a:t>
            </a:r>
            <a:r>
              <a:rPr lang="zh-CN" altLang="en-US" sz="1865" dirty="0">
                <a:solidFill>
                  <a:srgbClr val="010101"/>
                </a:solidFill>
              </a:rPr>
              <a:t>前</a:t>
            </a:r>
            <a:r>
              <a:rPr lang="en-US" altLang="zh-CN" sz="1865" dirty="0">
                <a:solidFill>
                  <a:srgbClr val="010101"/>
                </a:solidFill>
              </a:rPr>
              <a:t>476</a:t>
            </a:r>
            <a:r>
              <a:rPr lang="zh-CN" altLang="en-US" sz="1865" dirty="0">
                <a:solidFill>
                  <a:srgbClr val="010101"/>
                </a:solidFill>
              </a:rPr>
              <a:t>年）的伍子胥。</a:t>
            </a:r>
          </a:p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伍子胥，名员，楚国人，父兄均为楚王所杀，后来子胥弃暗投明，奔向吴国，助吴伐楚，五战而入楚都郢城。当时楚平王已死，子胥掘墓鞭尸三百，以报杀父兄之仇。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720360" y="790637"/>
            <a:ext cx="291778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纪念伍子胥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67520" y="382304"/>
            <a:ext cx="183896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Jì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nián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wú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zǐ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xù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993941" y="2227113"/>
            <a:ext cx="6187865" cy="360598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1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zh-CN" altLang="en-US" sz="2400">
              <a:solidFill>
                <a:prstClr val="white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06" y="2260564"/>
            <a:ext cx="2721236" cy="3572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5177823" y="2460444"/>
            <a:ext cx="5820099" cy="262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720725" eaLnBrk="0" hangingPunct="0"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80060" defTabSz="960755">
              <a:lnSpc>
                <a:spcPct val="150000"/>
              </a:lnSpc>
            </a:pPr>
            <a:r>
              <a:rPr lang="zh-CN" altLang="en-US" sz="1865" dirty="0">
                <a:solidFill>
                  <a:srgbClr val="010101"/>
                </a:solidFill>
              </a:rPr>
              <a:t>端午节的第三个传说，是为纪念东汉（公元</a:t>
            </a:r>
            <a:r>
              <a:rPr lang="en-US" altLang="zh-CN" sz="1865" dirty="0">
                <a:solidFill>
                  <a:srgbClr val="010101"/>
                </a:solidFill>
              </a:rPr>
              <a:t>23-220</a:t>
            </a:r>
            <a:r>
              <a:rPr lang="zh-CN" altLang="en-US" sz="1865" dirty="0">
                <a:solidFill>
                  <a:srgbClr val="010101"/>
                </a:solidFill>
              </a:rPr>
              <a:t>年）孝女曹娥救父投江。曹娥是东汉上虞人，父亲溺于江中，数日不见尸体，当时孝女曹娥年仅十四岁，昼夜沿江号哭。过了十七天，在五月五日也投江，五日后抱出父尸。就此传为神话，继而相传至县府知事，令度尚为之立碑，让他的弟子邯郸淳作诔辞颂扬。</a:t>
            </a:r>
            <a:endParaRPr lang="zh-CN" altLang="en-US" dirty="0">
              <a:solidFill>
                <a:srgbClr val="01010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788" y="282050"/>
            <a:ext cx="3999161" cy="137895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20360" y="790637"/>
            <a:ext cx="2371162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4265" dirty="0">
                <a:solidFill>
                  <a:srgbClr val="2B8523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rPr>
              <a:t>纪念曹娥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89497" y="419581"/>
            <a:ext cx="152894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Jì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nián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2135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cáo</a:t>
            </a:r>
            <a:r>
              <a:rPr lang="en-US" altLang="zh-CN" sz="2135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é</a:t>
            </a:r>
            <a:endParaRPr lang="zh-CN" altLang="en-US" sz="2135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accel="1000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12720" y="3174264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8000" dirty="0">
                <a:solidFill>
                  <a:srgbClr val="2B8523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端午节习俗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10719" y="2374045"/>
            <a:ext cx="43027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Du­­ān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wǔ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jié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xí</a:t>
            </a:r>
            <a:r>
              <a:rPr lang="en-US" altLang="zh-CN" sz="4400" dirty="0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  </a:t>
            </a:r>
            <a:r>
              <a:rPr lang="en-US" altLang="zh-CN" sz="4400" dirty="0" err="1">
                <a:solidFill>
                  <a:srgbClr val="2B8523"/>
                </a:solidFill>
                <a:latin typeface="Calibri" panose="020F0502020204030204"/>
                <a:ea typeface="等线" panose="02010600030101010101" charset="-122"/>
              </a:rPr>
              <a:t>sú</a:t>
            </a:r>
            <a:endParaRPr lang="zh-CN" altLang="en-US" sz="4400" dirty="0">
              <a:solidFill>
                <a:srgbClr val="2B8523"/>
              </a:solidFill>
              <a:latin typeface="Calibri" panose="020F0502020204030204"/>
              <a:ea typeface="等线" panose="0201060003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3380" y="777333"/>
            <a:ext cx="1691489" cy="1897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00"/>
            <a:r>
              <a:rPr lang="en-US" altLang="zh-CN" sz="11735" b="1" dirty="0">
                <a:solidFill>
                  <a:srgbClr val="138542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1B4C8CC-3DA3-455C-8E61-D3A104152ED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FZspk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WbKZM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FZspky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VmymT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VmymT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XLe3T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XLe3T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XLe3T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YLe3TGpPNTPZDAAAyRkAABcAAAB1bml2ZXJzYWwvdW5pdmVyc2FsLnBuZ+2Ze1iSedrHH8fGmiattsxzVjMddiZ1aVTyvJajNY6Rp8wjJmuWIp5CJDk44+xYU+q07mhlylSTqCiGjVKgoJvCzpKaIYISUMMICSIqCaIg79PUXu97vfvX+/7tH1zw/Pj8fvdzf+/DdT/Xc/nkiQjbjc4bAQCwPX4sLAYArF0A4L2rG2zAlfJ/3fsW/LIqiok4AlCHXafBi3VZoVGhAECr/tB05n3w+oP8Y4lFAGD3+M3HipvX/BcAcEo7HhYaV5KmkURRPp4yc19io1hlPQD9yI7+qOsNl6hxx/q27B04GPZ+6KZjfxN8sy76+abd3yd+3L/h6z3Wf/iaMW/13o2J894fmEe0S+z9hjHTshHH9dPE549mMVoZzFb3YfM0NbjovE8UibhqVMmrQ9LwSy8rsqhwth0A3B8/V6G6pLqMZdi7kAjL55mHAKCP2vop58IOFyjq+TmHdQAgSlgcTETijFN1mvdAHypahx/GcU+hP7MCnYhvKJjuIJpzArYBwIuTAqc6hhOIcP8AyvLnb0Tgzz0DoDZbdvsCQNkGGrgj7JItAOw6ggT/2pphDQCXtqyha+gauoauoWvoGrqGrqFr6Bq6hv7/0YLpK16s0yB5C/p/Pdp1uws0T5qS2nsRvfgs0qudsMwnURtLfr1cekJCZeDRAWp9sdgK6FtV0NKhdswDKn2dMK00t2M+wyNZfXWRyWOBS/u5vFIuJ4uE714erSaMSUWl8RIpQyLRg89bzOrg5VeN+AdGR5+0tlx1N/YUL+Vn2pynKliSuWLowiBTHhXe6/3KwHjDu6oFCfAg/lDy8svNxIfLc483aw9bRoirOtWgAzxQx4OvLlQZf+sxSEvperOWYGCKFUOGSA/oSL0A71u7siKzEMQ9BatUg5rB/Sc2hds91YhV3KgUY9uMqfd1S3un+JFlzA5pT9DgU0fC/BX4z+IgSiYDDQuV0JVmG7OUVhAdSUVh6EHc5lAx3iDB+JapFV6pLJyxSvdJnMrkLKpd0bItMxceuTp1aT89lE0KWX51l/71XZvXctYBmXkWI/w2oz2B3IXygCoE8js2cz55psAO8fTOj5QFbvW1lNx2Xge3cIgkDPCahoWpO/EXP/g+Pm8m0PC8SKOe++N0N368vegLVXDwCHReX1U5G566HVSl1SbL5xWF79yD5j3J/nHSdp26YQZbllDXxZsq6JnU6vp6pYKOvmZSnfXCRh6jQ6XcOFBAqjztxBPIz+CexZcbjLGXtDhlQO79TeqdH1WkReQ+XsLyC7uG5PO3vqtkzl8+p+JHAqxTpI8xHWxyk1ifSB9uaVlhiPVHL1VaVz6OKq4sd24btuagcZ0FhjF8Z482+2QambehjcQl29mvQ9yHl+tpXzpVVzj/0yvkXjMxj5EnDAq3661afrSTLK51GYWQMNJZzv47l2FeVktJbjxZr77xDmolS+JPbiKQG4UG6ADnGqevox5KwVQpMbUBPn1u2sYaoQTzkW+ttXYZ65fuhTCeSTlLN3X3m8Dg0oQ0daEYJYMwlIgjGAngSrZr8ZvSnj+IXkkHJfxOld+KWjHs9a3ytiFIeiYK70MpVmeHHJwxCRgZvoY2mkrY6sJUU13K5LcWHO4ESIKvo9W3Wpd1LEmwqEJ0+JnjElr3rb/3Wckhe2d0Gw7TFpyIPjDmWqLD+KpMBc1xN9gPIJQp7pljmTjSnWGXOh/k8jCn6d19ZViX3YPKcA/wvUGZEsKbkzsxUixZspm5zMlA+Gn8tY5gVHPqRM3fnzbs/zwHCGBdDzi4/qu/jBGooYaHeSqWY2h0uZEB/8QmYkvVUjMfcoAkbOHdWD/v00cSJtotZYnBMKZEBHkaHnkYkpCmVQM7b0T2+ubTVChQcdyyt780nu51FhR3RsReOuBbFWdNh1xKzsJu4P3JjpQ0WYy9RZoUoq/HOBVAFAKA+IQC28Yx6hwGIi5dnVKsoL4JbYCT620W0GyMsu5ox13PonVPPOmZsXOulNJgaqxXtjturn9SucrQRb6RXnE9pCg5z9HDrEpgM3zYBOUTnbREXingebF7Lq4alfS0E8ahPEKR+pBKiW2IqYvXqS745dWj4E8Y6O4WcYz4MAmKQuRGmJndd1clLcYuC8iF1DKe+7MJxGH1QbdOr28RLPZu37KHs0ZRi8M/RkIsJgvJiGF5PiE3zDKsRHA3iqx3eDZb4m3zfPEiG8UgmJfHeS3Qe9mrSw000zpFDSzYL4C46TfDqKYaTG5fxM31JntAh5VXdqNajfYZPgLfak37XPP5meqo2FS4R1HzUfY7g4eRN2t5Q2/tjIDVL2NxZu82QQBPeycd9iNfhVX+X/srXaDDw+7XTvJxfpF5bLN+4pCObNOFirJ31XUyVfpf2pKz6iECfaVufJBzXeakHitOyL8qSgoXiNj1esluFW1UUxM1YLNFGOReEcW/LmsoZqht0kOU80JydpLdBS7ZdrHIwWWqmmiSTxgRQBq/yUpXQifaXdnqK3kZz3z11gLWWYw7hvw7zZ27wMOfjqFFV1eiSMg9//aCY5r9mQ8myMp0GtwQH2v7Xc7T5PCwsYB5H+LOTcL0RwfrnOr4UTqgFOd8iKWF2Mh5RynFAk3NG718BN3juRQNBbYH9KAwyebxhrabCtgXZ1tEByTBE2FI5Bydbc5d1JEsphkrCEWXnUa3yyf/p9kulDMctbP85daNPoJdPayOaES7sRDsq94jCphH+E9j59uTY93Oeiu0FPH+B6iG3OxWcVA3s7soFflEnJjNVPBubia1GnU9oUiTsHASLYUwNNNxx8bKF69F7Ew0z2SFJPfO/eNDuvEXGKHz4qvbFcO1W93upxpwrr5RCAJmchosePMtrmVHGt/0C8fx5GbEnwKDbztaa6f6GE251grjFb58S+sUHDkZQYeB9SMe8+5G4EZ+Wk3li6Byme5iw8YfboY3D8kSnDirQVpRMzecDvPd6vKhZYkbcqo6SC9KPDlmjW5ISMNOIW8kdY9Pe364lPS7ed6Ugn8CrJYZ5WRXjiZnJjh70vtpKifcqSLEw+Is8ASNb/sbumKHpvWd585iCPFQND+YFk16NRbHG77mY7fb5b+DukNVc8Xd9GJ9bvqF7IkkMvPgixyJjvaZdMKZH5hnKr31ewYRvXpfx6z4Myk3fW0vMEWOFX8WeNu88EFXRHt4leLuRPMX+Nfw6BXEePuDqChdLhXy2/VaGiRPfhISvULWf95CymmgSeyz5Z2Re3xVELB2cgc4P60efeAfmO20XRy49KKcIoQT8YuzTG1hv0lPZwcFpFQtqt6nlrJm7v7eKr6Xu5FQ7xrFjFYxVL+e2M8Y24Xh/8gm0McO8diO8eVKf2LYMXPPcE+aLYtrROwiNKOIb1tD13N39OH4hpDgH5qNCJfa7BuT+xd1C/dbCvx89rkpK82lyBLbxdPN3DB6SPdWl5rlXzH4CITTNrRydRpG9I8N8VKGmF/zKe5geDTptaVwaJ+iWKLLdJfoCmouRlMcfkFJm4TfgJV9+AnWRHRxiH7bNWcbMNLzhkFPFk20tO+C+LPSpZcVI9L4hqN3VAV+h9t1ikwV4p4Wry3FHOQOPrWlPgIzbCLCgPvyFZhfj8FZqut/dP5PE6g/r5xJyEAUGhemxHvuXCjnd6bMfrV+57k6uVT4vzbLf58EcmZbVPr+tmRlnABO8n891xKK/HKAQ4+FPvz37UNuM1FAlW4ii+S2aK680iReD+ZM7OJohHvXSrp7BuKZW3i8bPS03Yk6mTjfUTA4/s4OV7K0N144CpYjl4LQM4XS2LFcC2hoe69RUa/RayORX6pgomL4Fstj99X8nPQkUEKhw4Aa9mLY+rRnFSp/SMNQ8oJVJSOzftjGqqCm7WVDs5wcY++Pb4cGvxFZCzgKfm52zK3DBFkW6ti3bNtqIbQhA9tiFnQQzeriXbxeTTtdykCkD2l2Ek3zemNn9euIOfQE2k2Cts4nVJkt0Fk007R5Qjkf0ibj2Zkt3uMTAb6e2YLZpHOwYONv45Yg3CneuL8k08oSy8XvIxwXZDZyIfcAJEYlk4kye0r+RZr7WNojBjf9Wo4kuRnmue4kPEbeQm7MlmeUTP2QMFzbkpnTMNsJACeievuLvuunqUvm48op3X+cV0iktOgY7cl9rgvUrMGjeOJdO/cWfua5wJWZB1kVdWOBt60AnDjlJ9oLT72bF0FMJ7qvH+TQB7tyhMOrvJXlmocP/DsUaDU4bcO3/cegDjbIrADrd+8OWMsqSvE+AOi73fqZp1kZYjmf9R4AuLb6y5+p2DUwKDil62Lw0fxE5NhrUDtK6hYASE8Q2CMY9i4+ZnDaTcO/eUnxBXi+Oi4iDmbKS2pf3ex/usHj6saiT8BV4PjnJ8KoR9K//i9QSwMEFAACAAgAYLe3TGp9wY1LAAAAagAAABsAAAB1bml2ZXJzYWwvdW5pdmVyc2FsLnBuZy54bWyzsa/IzVEoSy0qzszPs1Uy1DNQsrfj5bIpKEoty0wtV6gAigEFIUBJoRLINUJwyzNTSjJslczNkZRkpGamZ5TYKpmaW8AF9YFGAgBQSwECAAAUAAIACABWbKZMFQ6tKGQEAAAHEQAAHQAAAAAAAAABAAAAAAAAAAAAdW5pdmVyc2FsL2NvbW1vbl9tZXNzYWdlcy5sbmdQSwECAAAUAAIACABWbKZMCH4LIykDAACGDAAAJwAAAAAAAAABAAAAAACfBAAAdW5pdmVyc2FsL2ZsYXNoX3B1Ymxpc2hpbmdfc2V0dGluZ3MueG1sUEsBAgAAFAACAAgAVmymTLX8CWS6AgAAVQoAACEAAAAAAAAAAQAAAAAADQgAAHVuaXZlcnNhbC9mbGFzaF9za2luX3NldHRpbmdzLnhtbFBLAQIAABQAAgAIAFZspkwqlg9n/gIAAJcLAAAmAAAAAAAAAAEAAAAAAAYLAAB1bml2ZXJzYWwvaHRtbF9wdWJsaXNoaW5nX3NldHRpbmdzLnhtbFBLAQIAABQAAgAIAFZspkxocVKRmgEAAB8GAAAfAAAAAAAAAAEAAAAAAEgOAAB1bml2ZXJzYWwvaHRtbF9za2luX3NldHRpbmdzLmpzUEsBAgAAFAACAAgAXLe3TD08L9HBAAAA5QEAABoAAAAAAAAAAQAAAAAAHxAAAHVuaXZlcnNhbC9pMThuX3ByZXNldHMueG1sUEsBAgAAFAACAAgAXLe3TJr5lmRrAAAAawAAABwAAAAAAAAAAQAAAAAAGBEAAHVuaXZlcnNhbC9sb2NhbF9zZXR0aW5ncy54bWxQSwECAAAUAAIACABElFdHI7RO+/sCAACwCAAAFAAAAAAAAAABAAAAAAC9EQAAdW5pdmVyc2FsL3BsYXllci54bWxQSwECAAAUAAIACABct7dMsIcj9GwBAAD3AgAAKQAAAAAAAAABAAAAAADqFAAAdW5pdmVyc2FsL3NraW5fY3VzdG9taXphdGlvbl9zZXR0aW5ncy54bWxQSwECAAAUAAIACABgt7dMak81M9kMAADJGQAAFwAAAAAAAAAAAAAAAACdFgAAdW5pdmVyc2FsL3VuaXZlcnNhbC5wbmdQSwECAAAUAAIACABgt7dMan3BjUsAAABqAAAAGwAAAAAAAAABAAAAAACrIwAAdW5pdmVyc2FsL3VuaXZlcnNhbC5wbmcueG1sUEsFBgAAAAALAAsASQMAAC8kAAAAAA=="/>
  <p:tag name="ISPRING_PRESENTATION_TITLE" val="端午节可爱粽子主题班会课件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涂豆思">
  <a:themeElements>
    <a:clrScheme name="自定义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70AD47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1470</Words>
  <Application>Microsoft Office PowerPoint</Application>
  <PresentationFormat>宽屏</PresentationFormat>
  <Paragraphs>118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华文隶书</vt:lpstr>
      <vt:lpstr>迷你简少儿</vt:lpstr>
      <vt:lpstr>苏新诗古印宋简</vt:lpstr>
      <vt:lpstr>微软雅黑</vt:lpstr>
      <vt:lpstr>文鼎习字体</vt:lpstr>
      <vt:lpstr>Arial</vt:lpstr>
      <vt:lpstr>Calibri</vt:lpstr>
      <vt:lpstr>涂豆思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8</cp:revision>
  <dcterms:created xsi:type="dcterms:W3CDTF">2018-05-27T21:03:00Z</dcterms:created>
  <dcterms:modified xsi:type="dcterms:W3CDTF">2021-01-06T08:33:35Z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