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64" r:id="rId6"/>
    <p:sldId id="267" r:id="rId7"/>
    <p:sldId id="259" r:id="rId8"/>
    <p:sldId id="270" r:id="rId9"/>
    <p:sldId id="271" r:id="rId10"/>
    <p:sldId id="262" r:id="rId11"/>
    <p:sldId id="263" r:id="rId12"/>
    <p:sldId id="266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B7D8"/>
    <a:srgbClr val="B88C00"/>
    <a:srgbClr val="AAC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115" d="100"/>
          <a:sy n="115" d="100"/>
        </p:scale>
        <p:origin x="294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479E7-30D0-495B-949A-0657441ED612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DB130-613E-4E78-9337-D0A6FC9412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完成多个菌属果胶酶基因的克隆和测序；</a:t>
            </a:r>
            <a:r>
              <a:rPr lang="zh-CN" altLang="en-US" sz="9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基因的结构、功能、调控机制和转录翻译等方面</a:t>
            </a:r>
            <a:endParaRPr lang="zh-CN" altLang="en-US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9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DB130-613E-4E78-9337-D0A6FC94127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51pptmoban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51pptmoba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108520" y="3795886"/>
            <a:ext cx="9361040" cy="1368152"/>
          </a:xfrm>
          <a:prstGeom prst="rect">
            <a:avLst/>
          </a:prstGeom>
          <a:solidFill>
            <a:srgbClr val="67B7D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427476" y="2007632"/>
            <a:ext cx="2378893" cy="2362437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83568" y="701283"/>
            <a:ext cx="7740352" cy="743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关于微生物某只的研究开题汇报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84168" y="2855714"/>
            <a:ext cx="2483768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答辩人：小可</a:t>
            </a:r>
          </a:p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指导老师：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</a:p>
          <a:p>
            <a:endParaRPr lang="en-US" altLang="zh-CN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专业：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dodo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的专业</a:t>
            </a:r>
          </a:p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班级：</a:t>
            </a:r>
            <a:r>
              <a:rPr lang="en-US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dodo</a:t>
            </a:r>
            <a:r>
              <a: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rPr>
              <a:t>的班级</a:t>
            </a:r>
          </a:p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2123728" y="3188851"/>
            <a:ext cx="1365283" cy="1365283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623870" y="726200"/>
            <a:ext cx="853018" cy="792088"/>
          </a:xfrm>
          <a:prstGeom prst="ellipse">
            <a:avLst/>
          </a:prstGeom>
          <a:solidFill>
            <a:srgbClr val="67B7D8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3342715" y="3395900"/>
            <a:ext cx="430754" cy="399986"/>
          </a:xfrm>
          <a:prstGeom prst="ellipse">
            <a:avLst/>
          </a:prstGeom>
          <a:solidFill>
            <a:srgbClr val="67B7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5236535" y="2499193"/>
            <a:ext cx="558975" cy="465888"/>
          </a:xfrm>
          <a:prstGeom prst="ellipse">
            <a:avLst/>
          </a:prstGeom>
          <a:solidFill>
            <a:srgbClr val="67B7D8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8717491" y="3321581"/>
            <a:ext cx="853018" cy="792088"/>
          </a:xfrm>
          <a:prstGeom prst="ellipse">
            <a:avLst/>
          </a:prstGeom>
          <a:solidFill>
            <a:srgbClr val="67B7D8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-301439" y="-396044"/>
            <a:ext cx="853018" cy="792088"/>
          </a:xfrm>
          <a:prstGeom prst="ellipse">
            <a:avLst/>
          </a:prstGeom>
          <a:solidFill>
            <a:srgbClr val="67B7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6300192" y="-236562"/>
            <a:ext cx="853018" cy="792088"/>
          </a:xfrm>
          <a:prstGeom prst="ellipse">
            <a:avLst/>
          </a:prstGeom>
          <a:solidFill>
            <a:srgbClr val="67B7D8">
              <a:alpha val="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8585025" y="1285344"/>
            <a:ext cx="558975" cy="465888"/>
          </a:xfrm>
          <a:prstGeom prst="ellipse">
            <a:avLst/>
          </a:prstGeom>
          <a:solidFill>
            <a:srgbClr val="67B7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12532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10784" y="-20538"/>
            <a:ext cx="1413744" cy="5164038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60232" y="3795886"/>
            <a:ext cx="2441694" cy="1242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4400" b="1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预期</a:t>
            </a:r>
            <a:r>
              <a:rPr lang="zh-CN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</a:t>
            </a:r>
          </a:p>
        </p:txBody>
      </p:sp>
      <p:sp>
        <p:nvSpPr>
          <p:cNvPr id="4" name="矩形 3"/>
          <p:cNvSpPr/>
          <p:nvPr/>
        </p:nvSpPr>
        <p:spPr>
          <a:xfrm>
            <a:off x="1714902" y="1059582"/>
            <a:ext cx="6151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XXXXXXXXXXXXXXXXXXXXXXXXXXXXXXX</a:t>
            </a:r>
            <a:r>
              <a:rPr lang="zh-CN" altLang="zh-CN" b="1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zh-CN" b="1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b="1" dirty="0">
              <a:solidFill>
                <a:srgbClr val="67B7D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948" y="2066970"/>
            <a:ext cx="288756" cy="28875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051720" y="2066970"/>
            <a:ext cx="3776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获得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970" y="2787774"/>
            <a:ext cx="288756" cy="28875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2051720" y="2755344"/>
            <a:ext cx="3329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确定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910784" y="-20538"/>
            <a:ext cx="1413744" cy="5164038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0784" y="3003799"/>
            <a:ext cx="923330" cy="21397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sz="2400" b="1" spc="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时间进度安排</a:t>
            </a:r>
          </a:p>
        </p:txBody>
      </p:sp>
      <p:sp>
        <p:nvSpPr>
          <p:cNvPr id="5" name="左箭头 4"/>
          <p:cNvSpPr/>
          <p:nvPr/>
        </p:nvSpPr>
        <p:spPr>
          <a:xfrm>
            <a:off x="0" y="2366636"/>
            <a:ext cx="7910784" cy="349130"/>
          </a:xfrm>
          <a:prstGeom prst="leftArrow">
            <a:avLst>
              <a:gd name="adj1" fmla="val 57009"/>
              <a:gd name="adj2" fmla="val 59803"/>
            </a:avLst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499840" y="2561481"/>
            <a:ext cx="464800" cy="4648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5508104" y="3064272"/>
            <a:ext cx="22461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月至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68232" y="3495117"/>
            <a:ext cx="1925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了解课题内容，查阅资料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完成文献综述；翻译外文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904" y="1995686"/>
            <a:ext cx="464800" cy="4648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3955392" y="1473582"/>
            <a:ext cx="21932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 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月至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98376" y="915566"/>
            <a:ext cx="1675459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47767" y="3679782"/>
            <a:ext cx="2348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XXXXXXXXXXXXXXXXXX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2339752" y="3218160"/>
            <a:ext cx="21932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 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月至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29120" y="1649819"/>
            <a:ext cx="21932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 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月至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831663" y="1226943"/>
            <a:ext cx="1959191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论文撰写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准备好答辩事宜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859" y="1964659"/>
            <a:ext cx="464800" cy="4648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11742" y="2611006"/>
            <a:ext cx="464800" cy="4648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9155113" cy="1695450"/>
          </a:xfrm>
          <a:prstGeom prst="rect">
            <a:avLst/>
          </a:prstGeom>
          <a:solidFill>
            <a:srgbClr val="67B7D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258888" y="1341438"/>
            <a:ext cx="7896225" cy="7064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4" name="矩形 3"/>
          <p:cNvSpPr>
            <a:spLocks noChangeArrowheads="1"/>
          </p:cNvSpPr>
          <p:nvPr/>
        </p:nvSpPr>
        <p:spPr bwMode="auto">
          <a:xfrm>
            <a:off x="1547813" y="692150"/>
            <a:ext cx="3570287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8800" dirty="0">
                <a:solidFill>
                  <a:schemeClr val="bg1"/>
                </a:solidFill>
                <a:ea typeface="微软雅黑" panose="020B0503020204020204" pitchFamily="34" charset="-122"/>
              </a:rPr>
              <a:t>谢谢！</a:t>
            </a:r>
            <a:endParaRPr lang="zh-CN" altLang="en-US" sz="40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0245" name="矩形 4"/>
          <p:cNvSpPr>
            <a:spLocks noChangeArrowheads="1"/>
          </p:cNvSpPr>
          <p:nvPr/>
        </p:nvSpPr>
        <p:spPr bwMode="auto">
          <a:xfrm>
            <a:off x="4581525" y="1341438"/>
            <a:ext cx="44545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dirty="0">
                <a:solidFill>
                  <a:srgbClr val="FFFFFF"/>
                </a:solidFill>
                <a:ea typeface="微软雅黑" panose="020B0503020204020204" pitchFamily="34" charset="-122"/>
              </a:rPr>
              <a:t>敬请老师批评指正</a:t>
            </a:r>
            <a:r>
              <a:rPr lang="en-US" altLang="zh-CN" sz="4000" dirty="0">
                <a:solidFill>
                  <a:srgbClr val="FFFFFF"/>
                </a:solidFill>
                <a:ea typeface="微软雅黑" panose="020B0503020204020204" pitchFamily="34" charset="-122"/>
              </a:rPr>
              <a:t>!</a:t>
            </a:r>
            <a:endParaRPr lang="zh-CN" altLang="en-US" dirty="0"/>
          </a:p>
        </p:txBody>
      </p:sp>
      <p:sp>
        <p:nvSpPr>
          <p:cNvPr id="11" name="Title 3"/>
          <p:cNvSpPr txBox="1"/>
          <p:nvPr/>
        </p:nvSpPr>
        <p:spPr bwMode="auto">
          <a:xfrm>
            <a:off x="900113" y="3400425"/>
            <a:ext cx="755967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400" dirty="0">
                <a:solidFill>
                  <a:srgbClr val="67B7D8"/>
                </a:solidFill>
                <a:latin typeface="Haettenschweiler" pitchFamily="34" charset="0"/>
              </a:rPr>
              <a:t>THANKS</a:t>
            </a:r>
            <a:r>
              <a:rPr lang="en-US" altLang="zh-CN" sz="4400" dirty="0">
                <a:solidFill>
                  <a:srgbClr val="F2184F"/>
                </a:solidFill>
                <a:latin typeface="Haettenschweiler" pitchFamily="34" charset="0"/>
              </a:rPr>
              <a:t> </a:t>
            </a:r>
            <a:r>
              <a:rPr lang="en-US" altLang="zh-CN" sz="4400" dirty="0">
                <a:solidFill>
                  <a:schemeClr val="tx2"/>
                </a:solidFill>
                <a:latin typeface="Haettenschweiler" pitchFamily="34" charset="0"/>
              </a:rPr>
              <a:t>FOR COMING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26880" y="4731960"/>
            <a:ext cx="10801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2060"/>
                </a:solidFill>
                <a:latin typeface="Impact" panose="020B0806030902050204" pitchFamily="34" charset="0"/>
              </a:rPr>
              <a:t>2020-1-7</a:t>
            </a:r>
            <a:endParaRPr lang="zh-CN" altLang="en-US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0161" y="6892230"/>
            <a:ext cx="2578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  xiazaii</a:t>
            </a:r>
            <a:r>
              <a:rPr lang="zh-CN" altLang="en-US"/>
              <a:t>模板网 搜集整理 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360548" y="3795886"/>
            <a:ext cx="4284476" cy="1368152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3851920" y="-308570"/>
            <a:ext cx="5743440" cy="4176464"/>
          </a:xfrm>
          <a:prstGeom prst="straightConnector1">
            <a:avLst/>
          </a:prstGeom>
          <a:ln w="127000">
            <a:solidFill>
              <a:srgbClr val="67B7D8">
                <a:alpha val="8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 rot="3316126">
            <a:off x="4415910" y="3261529"/>
            <a:ext cx="360040" cy="159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 rot="3316126">
            <a:off x="7440247" y="1074782"/>
            <a:ext cx="360040" cy="159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 rot="3316126">
            <a:off x="6720167" y="1578838"/>
            <a:ext cx="360040" cy="159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 rot="3316126">
            <a:off x="5928079" y="2097995"/>
            <a:ext cx="360040" cy="159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 rot="3316126">
            <a:off x="5209003" y="2685465"/>
            <a:ext cx="360040" cy="159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 rot="3316126">
            <a:off x="8232334" y="453217"/>
            <a:ext cx="360040" cy="159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3251925" y="2826389"/>
            <a:ext cx="1176058" cy="562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立题依据</a:t>
            </a:r>
          </a:p>
        </p:txBody>
      </p:sp>
      <p:sp>
        <p:nvSpPr>
          <p:cNvPr id="30" name="矩形 29"/>
          <p:cNvSpPr/>
          <p:nvPr/>
        </p:nvSpPr>
        <p:spPr>
          <a:xfrm>
            <a:off x="4067944" y="2285459"/>
            <a:ext cx="12458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研究内容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07900" y="1914386"/>
            <a:ext cx="2136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技术路线与方法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893494" y="1338322"/>
            <a:ext cx="2198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重难点和关键问题</a:t>
            </a:r>
          </a:p>
        </p:txBody>
      </p:sp>
      <p:sp>
        <p:nvSpPr>
          <p:cNvPr id="33" name="矩形 32"/>
          <p:cNvSpPr/>
          <p:nvPr/>
        </p:nvSpPr>
        <p:spPr>
          <a:xfrm>
            <a:off x="6084168" y="629275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预期成果</a:t>
            </a:r>
          </a:p>
        </p:txBody>
      </p:sp>
      <p:sp>
        <p:nvSpPr>
          <p:cNvPr id="34" name="矩形 33"/>
          <p:cNvSpPr/>
          <p:nvPr/>
        </p:nvSpPr>
        <p:spPr>
          <a:xfrm>
            <a:off x="6869632" y="51470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时间进度安排</a:t>
            </a:r>
          </a:p>
        </p:txBody>
      </p:sp>
    </p:spTree>
  </p:cSld>
  <p:clrMapOvr>
    <a:masterClrMapping/>
  </p:clrMapOvr>
  <p:transition spd="slow" advTm="612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/>
      <p:bldP spid="31" grpId="0"/>
      <p:bldP spid="32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76456" y="3795886"/>
            <a:ext cx="1224136" cy="1368152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54375" y="4611724"/>
            <a:ext cx="3422081" cy="555526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4375" y="3651870"/>
            <a:ext cx="4104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立题依据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525" y="18516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4797" y="771550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令人恐惧害怕又喜欢的微小物品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的总称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59074" y="69954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微生物</a:t>
            </a:r>
          </a:p>
        </p:txBody>
      </p:sp>
      <p:sp>
        <p:nvSpPr>
          <p:cNvPr id="8" name="矩形 7"/>
          <p:cNvSpPr/>
          <p:nvPr/>
        </p:nvSpPr>
        <p:spPr>
          <a:xfrm>
            <a:off x="2584797" y="1338903"/>
            <a:ext cx="2131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这里可以填写你想要的东西</a:t>
            </a:r>
          </a:p>
        </p:txBody>
      </p:sp>
      <p:sp>
        <p:nvSpPr>
          <p:cNvPr id="9" name="矩形 8"/>
          <p:cNvSpPr/>
          <p:nvPr/>
        </p:nvSpPr>
        <p:spPr>
          <a:xfrm>
            <a:off x="4870797" y="1359645"/>
            <a:ext cx="2236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这里填写导致他的东西</a:t>
            </a:r>
          </a:p>
        </p:txBody>
      </p:sp>
      <p:cxnSp>
        <p:nvCxnSpPr>
          <p:cNvPr id="11" name="直接箭头连接符 10"/>
          <p:cNvCxnSpPr/>
          <p:nvPr/>
        </p:nvCxnSpPr>
        <p:spPr>
          <a:xfrm flipH="1">
            <a:off x="4572000" y="1528922"/>
            <a:ext cx="29879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90161" y="6892230"/>
            <a:ext cx="483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hlinkClick r:id="rId2"/>
              </a:rPr>
              <a:t>www.51pp tmoban.com</a:t>
            </a:r>
            <a:r>
              <a:rPr lang="en-US" altLang="zh-CN" dirty="0"/>
              <a:t>  51ppt</a:t>
            </a:r>
            <a:r>
              <a:rPr lang="zh-CN" altLang="en-US" dirty="0"/>
              <a:t>模板网 搜集整理 </a:t>
            </a:r>
          </a:p>
        </p:txBody>
      </p:sp>
    </p:spTree>
  </p:cSld>
  <p:clrMapOvr>
    <a:masterClrMapping/>
  </p:clrMapOvr>
  <p:transition spd="slow" advTm="30234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76456" y="3795886"/>
            <a:ext cx="1224136" cy="1368152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54375" y="4611724"/>
            <a:ext cx="3422081" cy="555526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4375" y="3651870"/>
            <a:ext cx="4104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立题依据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525" y="18516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</a:p>
        </p:txBody>
      </p:sp>
      <p:sp>
        <p:nvSpPr>
          <p:cNvPr id="14" name="矩形 13"/>
          <p:cNvSpPr/>
          <p:nvPr/>
        </p:nvSpPr>
        <p:spPr>
          <a:xfrm>
            <a:off x="911023" y="206304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国外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endParaRPr lang="zh-CN" altLang="en-US" b="1" dirty="0"/>
          </a:p>
        </p:txBody>
      </p:sp>
      <p:sp>
        <p:nvSpPr>
          <p:cNvPr id="15" name="圆角矩形 14"/>
          <p:cNvSpPr/>
          <p:nvPr/>
        </p:nvSpPr>
        <p:spPr>
          <a:xfrm>
            <a:off x="927198" y="987574"/>
            <a:ext cx="1872208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latin typeface="Impact" panose="020B0806030902050204" pitchFamily="34" charset="0"/>
                <a:ea typeface="微软雅黑" panose="020B0503020204020204" pitchFamily="34" charset="-122"/>
              </a:rPr>
              <a:t>20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世纪</a:t>
            </a:r>
            <a:r>
              <a:rPr lang="en-US" altLang="zh-CN" sz="1600" b="1" dirty="0">
                <a:latin typeface="Impact" panose="020B0806030902050204" pitchFamily="34" charset="0"/>
                <a:ea typeface="微软雅黑" panose="020B0503020204020204" pitchFamily="34" charset="-122"/>
              </a:rPr>
              <a:t>30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年代（开始）</a:t>
            </a:r>
          </a:p>
        </p:txBody>
      </p:sp>
      <p:cxnSp>
        <p:nvCxnSpPr>
          <p:cNvPr id="16" name="直接箭头连接符 15"/>
          <p:cNvCxnSpPr>
            <a:stCxn id="15" idx="3"/>
          </p:cNvCxnSpPr>
          <p:nvPr/>
        </p:nvCxnSpPr>
        <p:spPr>
          <a:xfrm>
            <a:off x="2799406" y="1239602"/>
            <a:ext cx="332434" cy="0"/>
          </a:xfrm>
          <a:prstGeom prst="straightConnector1">
            <a:avLst/>
          </a:prstGeom>
          <a:ln w="38100">
            <a:solidFill>
              <a:srgbClr val="67B7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圆角矩形 16"/>
          <p:cNvSpPr/>
          <p:nvPr/>
        </p:nvSpPr>
        <p:spPr>
          <a:xfrm>
            <a:off x="3144028" y="987517"/>
            <a:ext cx="1872208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latin typeface="Impact" panose="020B0806030902050204" pitchFamily="34" charset="0"/>
                <a:ea typeface="微软雅黑" panose="020B0503020204020204" pitchFamily="34" charset="-122"/>
              </a:rPr>
              <a:t>50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年代（取得较大进展）</a:t>
            </a: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5031654" y="1239223"/>
            <a:ext cx="332434" cy="0"/>
          </a:xfrm>
          <a:prstGeom prst="straightConnector1">
            <a:avLst/>
          </a:prstGeom>
          <a:ln w="38100">
            <a:solidFill>
              <a:srgbClr val="67B7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圆角矩形 18"/>
          <p:cNvSpPr/>
          <p:nvPr/>
        </p:nvSpPr>
        <p:spPr>
          <a:xfrm>
            <a:off x="5436096" y="975699"/>
            <a:ext cx="1872208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研究重点转移</a:t>
            </a:r>
            <a:endParaRPr lang="zh-CN" altLang="en-US" sz="105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0" name="直接箭头连接符 19"/>
          <p:cNvCxnSpPr/>
          <p:nvPr/>
        </p:nvCxnSpPr>
        <p:spPr>
          <a:xfrm flipV="1">
            <a:off x="5236824" y="1465865"/>
            <a:ext cx="0" cy="504056"/>
          </a:xfrm>
          <a:prstGeom prst="straightConnector1">
            <a:avLst/>
          </a:prstGeom>
          <a:ln w="38100">
            <a:solidFill>
              <a:srgbClr val="67B7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圆角矩形 20"/>
          <p:cNvSpPr/>
          <p:nvPr/>
        </p:nvSpPr>
        <p:spPr>
          <a:xfrm>
            <a:off x="4319593" y="1995686"/>
            <a:ext cx="1872208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某个条件</a:t>
            </a:r>
          </a:p>
        </p:txBody>
      </p:sp>
      <p:cxnSp>
        <p:nvCxnSpPr>
          <p:cNvPr id="22" name="肘形连接符 21"/>
          <p:cNvCxnSpPr>
            <a:stCxn id="19" idx="3"/>
          </p:cNvCxnSpPr>
          <p:nvPr/>
        </p:nvCxnSpPr>
        <p:spPr>
          <a:xfrm flipH="1">
            <a:off x="6732240" y="1227727"/>
            <a:ext cx="576064" cy="1560047"/>
          </a:xfrm>
          <a:prstGeom prst="bentConnector4">
            <a:avLst>
              <a:gd name="adj1" fmla="val -39683"/>
              <a:gd name="adj2" fmla="val 58078"/>
            </a:avLst>
          </a:prstGeom>
          <a:ln w="38100">
            <a:solidFill>
              <a:srgbClr val="67B7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圆角矩形 22"/>
          <p:cNvSpPr/>
          <p:nvPr/>
        </p:nvSpPr>
        <p:spPr>
          <a:xfrm>
            <a:off x="5796136" y="2798302"/>
            <a:ext cx="1872208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啥玩意的研究</a:t>
            </a:r>
            <a:endParaRPr lang="zh-CN" altLang="en-US" sz="105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911023" y="2799649"/>
            <a:ext cx="3660977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</a:t>
            </a:r>
            <a:endParaRPr lang="zh-CN" altLang="en-US" sz="105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5" name="直接箭头连接符 24"/>
          <p:cNvCxnSpPr>
            <a:stCxn id="23" idx="1"/>
            <a:endCxn id="24" idx="3"/>
          </p:cNvCxnSpPr>
          <p:nvPr/>
        </p:nvCxnSpPr>
        <p:spPr>
          <a:xfrm flipH="1">
            <a:off x="4572000" y="3050330"/>
            <a:ext cx="1224136" cy="1347"/>
          </a:xfrm>
          <a:prstGeom prst="straightConnector1">
            <a:avLst/>
          </a:prstGeom>
          <a:ln w="38100">
            <a:solidFill>
              <a:srgbClr val="67B7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圆角矩形 25"/>
          <p:cNvSpPr/>
          <p:nvPr/>
        </p:nvSpPr>
        <p:spPr>
          <a:xfrm>
            <a:off x="2411760" y="3953124"/>
            <a:ext cx="2268250" cy="504056"/>
          </a:xfrm>
          <a:prstGeom prst="roundRect">
            <a:avLst/>
          </a:prstGeom>
          <a:solidFill>
            <a:srgbClr val="67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</a:t>
            </a:r>
            <a:endParaRPr lang="zh-CN" altLang="en-US" sz="105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7" name="肘形连接符 26"/>
          <p:cNvCxnSpPr>
            <a:stCxn id="26" idx="3"/>
          </p:cNvCxnSpPr>
          <p:nvPr/>
        </p:nvCxnSpPr>
        <p:spPr>
          <a:xfrm flipV="1">
            <a:off x="4680010" y="3147814"/>
            <a:ext cx="468054" cy="1057338"/>
          </a:xfrm>
          <a:prstGeom prst="bentConnector2">
            <a:avLst/>
          </a:prstGeom>
          <a:ln w="38100">
            <a:solidFill>
              <a:srgbClr val="67B7D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2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7" grpId="0" animBg="1"/>
      <p:bldP spid="19" grpId="0" animBg="1"/>
      <p:bldP spid="21" grpId="0" animBg="1"/>
      <p:bldP spid="23" grpId="0" animBg="1"/>
      <p:bldP spid="24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76456" y="3795886"/>
            <a:ext cx="1224136" cy="1368152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54375" y="4611724"/>
            <a:ext cx="3422081" cy="555526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4375" y="3651870"/>
            <a:ext cx="4104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立题依据</a:t>
            </a:r>
          </a:p>
        </p:txBody>
      </p:sp>
      <p:sp>
        <p:nvSpPr>
          <p:cNvPr id="36" name="矩形 35"/>
          <p:cNvSpPr/>
          <p:nvPr/>
        </p:nvSpPr>
        <p:spPr>
          <a:xfrm>
            <a:off x="911023" y="206304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内研究</a:t>
            </a:r>
            <a:endParaRPr lang="zh-CN" altLang="en-US" b="1" dirty="0"/>
          </a:p>
        </p:txBody>
      </p:sp>
      <p:sp>
        <p:nvSpPr>
          <p:cNvPr id="50" name="矩形 49"/>
          <p:cNvSpPr/>
          <p:nvPr/>
        </p:nvSpPr>
        <p:spPr>
          <a:xfrm>
            <a:off x="3059832" y="27895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还有许多缺点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生产设备简陋，提取制备的方法也待优化</a:t>
            </a:r>
          </a:p>
        </p:txBody>
      </p:sp>
      <p:sp>
        <p:nvSpPr>
          <p:cNvPr id="52" name="矩形 51"/>
          <p:cNvSpPr/>
          <p:nvPr/>
        </p:nvSpPr>
        <p:spPr>
          <a:xfrm>
            <a:off x="3043863" y="192541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目前已经达到可以制备生产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的水平，但是大规模工业生产仍需努力。</a:t>
            </a:r>
            <a:endParaRPr lang="zh-CN" altLang="en-US" dirty="0"/>
          </a:p>
        </p:txBody>
      </p:sp>
      <p:sp>
        <p:nvSpPr>
          <p:cNvPr id="53" name="矩形 52"/>
          <p:cNvSpPr/>
          <p:nvPr/>
        </p:nvSpPr>
        <p:spPr>
          <a:xfrm>
            <a:off x="3059832" y="1039256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随意打打不是罪</a:t>
            </a:r>
          </a:p>
        </p:txBody>
      </p:sp>
      <p:sp>
        <p:nvSpPr>
          <p:cNvPr id="54" name="矩形 53"/>
          <p:cNvSpPr/>
          <p:nvPr/>
        </p:nvSpPr>
        <p:spPr>
          <a:xfrm>
            <a:off x="3153857" y="267494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相比国外</a:t>
            </a:r>
            <a:endParaRPr lang="zh-CN" alt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50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76456" y="3795886"/>
            <a:ext cx="1224136" cy="1368152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254375" y="4611724"/>
            <a:ext cx="3422081" cy="555526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4375" y="3651870"/>
            <a:ext cx="41044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立题依据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6525" y="18516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立题意义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4" r="10194"/>
          <a:stretch>
            <a:fillRect/>
          </a:stretch>
        </p:blipFill>
        <p:spPr bwMode="auto">
          <a:xfrm>
            <a:off x="1259632" y="632989"/>
            <a:ext cx="1656000" cy="165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val 9"/>
          <p:cNvSpPr>
            <a:spLocks noChangeAspect="1" noChangeArrowheads="1"/>
          </p:cNvSpPr>
          <p:nvPr/>
        </p:nvSpPr>
        <p:spPr bwMode="gray">
          <a:xfrm>
            <a:off x="1365050" y="730895"/>
            <a:ext cx="1456980" cy="1456980"/>
          </a:xfrm>
          <a:prstGeom prst="donut">
            <a:avLst>
              <a:gd name="adj" fmla="val 6787"/>
            </a:avLst>
          </a:prstGeom>
          <a:solidFill>
            <a:sysClr val="window" lastClr="FFFFFF">
              <a:alpha val="40000"/>
            </a:sysClr>
          </a:solidFill>
          <a:ln w="1905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p3d contourW="12700" prstMaterial="plastic">
            <a:bevelT w="82550" h="101600" prst="convex"/>
            <a:contourClr>
              <a:srgbClr val="1F497D">
                <a:lumMod val="75000"/>
              </a:srgbClr>
            </a:contourClr>
          </a:sp3d>
        </p:spPr>
        <p:txBody>
          <a:bodyPr anchor="ctr"/>
          <a:lstStyle/>
          <a:p>
            <a:pPr marL="0" marR="0" lvl="2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 algn="l"/>
              </a:tabLst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2" r="1142"/>
          <a:stretch>
            <a:fillRect/>
          </a:stretch>
        </p:blipFill>
        <p:spPr bwMode="auto">
          <a:xfrm>
            <a:off x="3598375" y="627534"/>
            <a:ext cx="1656000" cy="165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9"/>
          <p:cNvSpPr>
            <a:spLocks noChangeAspect="1" noChangeArrowheads="1"/>
          </p:cNvSpPr>
          <p:nvPr/>
        </p:nvSpPr>
        <p:spPr bwMode="gray">
          <a:xfrm>
            <a:off x="3709296" y="723596"/>
            <a:ext cx="1456980" cy="1456980"/>
          </a:xfrm>
          <a:prstGeom prst="donut">
            <a:avLst>
              <a:gd name="adj" fmla="val 6787"/>
            </a:avLst>
          </a:prstGeom>
          <a:solidFill>
            <a:sysClr val="window" lastClr="FFFFFF">
              <a:alpha val="40000"/>
            </a:sysClr>
          </a:solidFill>
          <a:ln w="1905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p3d contourW="12700" prstMaterial="plastic">
            <a:bevelT w="82550" h="101600" prst="convex"/>
            <a:contourClr>
              <a:srgbClr val="1F497D">
                <a:lumMod val="75000"/>
              </a:srgbClr>
            </a:contourClr>
          </a:sp3d>
        </p:spPr>
        <p:txBody>
          <a:bodyPr anchor="ctr"/>
          <a:lstStyle/>
          <a:p>
            <a:pPr marL="0" marR="0" lvl="2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 algn="l"/>
              </a:tabLst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1" t="-252" r="19958" b="252"/>
          <a:stretch>
            <a:fillRect/>
          </a:stretch>
        </p:blipFill>
        <p:spPr bwMode="auto">
          <a:xfrm>
            <a:off x="3709296" y="2545087"/>
            <a:ext cx="1673103" cy="167310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al 9"/>
          <p:cNvSpPr>
            <a:spLocks noChangeAspect="1" noChangeArrowheads="1"/>
          </p:cNvSpPr>
          <p:nvPr/>
        </p:nvSpPr>
        <p:spPr bwMode="gray">
          <a:xfrm>
            <a:off x="3817358" y="2648280"/>
            <a:ext cx="1456980" cy="1456980"/>
          </a:xfrm>
          <a:prstGeom prst="donut">
            <a:avLst>
              <a:gd name="adj" fmla="val 6787"/>
            </a:avLst>
          </a:prstGeom>
          <a:solidFill>
            <a:sysClr val="window" lastClr="FFFFFF">
              <a:alpha val="40000"/>
            </a:sysClr>
          </a:solidFill>
          <a:ln w="1905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p3d contourW="12700" prstMaterial="plastic">
            <a:bevelT w="82550" h="101600" prst="convex"/>
            <a:contourClr>
              <a:srgbClr val="1F497D">
                <a:lumMod val="75000"/>
              </a:srgbClr>
            </a:contourClr>
          </a:sp3d>
        </p:spPr>
        <p:txBody>
          <a:bodyPr anchor="ctr"/>
          <a:lstStyle/>
          <a:p>
            <a:pPr marL="0" marR="0" lvl="2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 algn="l"/>
              </a:tabLst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0" r="14500"/>
          <a:stretch>
            <a:fillRect/>
          </a:stretch>
        </p:blipFill>
        <p:spPr bwMode="auto">
          <a:xfrm>
            <a:off x="6425595" y="2465636"/>
            <a:ext cx="1656000" cy="165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9"/>
          <p:cNvSpPr>
            <a:spLocks noChangeAspect="1" noChangeArrowheads="1"/>
          </p:cNvSpPr>
          <p:nvPr/>
        </p:nvSpPr>
        <p:spPr bwMode="gray">
          <a:xfrm>
            <a:off x="6571404" y="2602804"/>
            <a:ext cx="1456980" cy="1456980"/>
          </a:xfrm>
          <a:prstGeom prst="donut">
            <a:avLst>
              <a:gd name="adj" fmla="val 6787"/>
            </a:avLst>
          </a:prstGeom>
          <a:solidFill>
            <a:sysClr val="window" lastClr="FFFFFF">
              <a:alpha val="40000"/>
            </a:sysClr>
          </a:solidFill>
          <a:ln w="1905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p3d contourW="12700" prstMaterial="plastic">
            <a:bevelT w="82550" h="101600" prst="convex"/>
            <a:contourClr>
              <a:srgbClr val="1F497D">
                <a:lumMod val="75000"/>
              </a:srgbClr>
            </a:contourClr>
          </a:sp3d>
        </p:spPr>
        <p:txBody>
          <a:bodyPr anchor="ctr"/>
          <a:lstStyle/>
          <a:p>
            <a:pPr marL="0" marR="0" lvl="2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 algn="l"/>
              </a:tabLst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2" b="4982"/>
          <a:stretch>
            <a:fillRect/>
          </a:stretch>
        </p:blipFill>
        <p:spPr bwMode="auto">
          <a:xfrm>
            <a:off x="6189574" y="656965"/>
            <a:ext cx="1656000" cy="165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val 9"/>
          <p:cNvSpPr>
            <a:spLocks noChangeAspect="1" noChangeArrowheads="1"/>
          </p:cNvSpPr>
          <p:nvPr/>
        </p:nvSpPr>
        <p:spPr bwMode="gray">
          <a:xfrm>
            <a:off x="6295041" y="757857"/>
            <a:ext cx="1456980" cy="1456980"/>
          </a:xfrm>
          <a:prstGeom prst="donut">
            <a:avLst>
              <a:gd name="adj" fmla="val 6787"/>
            </a:avLst>
          </a:prstGeom>
          <a:solidFill>
            <a:sysClr val="window" lastClr="FFFFFF">
              <a:alpha val="40000"/>
            </a:sysClr>
          </a:solidFill>
          <a:ln w="1905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p3d contourW="12700" prstMaterial="plastic">
            <a:bevelT w="82550" h="101600" prst="convex"/>
            <a:contourClr>
              <a:srgbClr val="1F497D">
                <a:lumMod val="75000"/>
              </a:srgbClr>
            </a:contourClr>
          </a:sp3d>
        </p:spPr>
        <p:txBody>
          <a:bodyPr anchor="ctr"/>
          <a:lstStyle/>
          <a:p>
            <a:pPr marL="0" marR="0" lvl="2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 algn="l"/>
              </a:tabLst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0" r="16650"/>
          <a:stretch>
            <a:fillRect/>
          </a:stretch>
        </p:blipFill>
        <p:spPr bwMode="auto">
          <a:xfrm>
            <a:off x="1259632" y="2571750"/>
            <a:ext cx="1656000" cy="165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val 9"/>
          <p:cNvSpPr>
            <a:spLocks noChangeAspect="1" noChangeArrowheads="1"/>
          </p:cNvSpPr>
          <p:nvPr/>
        </p:nvSpPr>
        <p:spPr bwMode="gray">
          <a:xfrm>
            <a:off x="1365283" y="2745680"/>
            <a:ext cx="1456980" cy="1456980"/>
          </a:xfrm>
          <a:prstGeom prst="donut">
            <a:avLst>
              <a:gd name="adj" fmla="val 6787"/>
            </a:avLst>
          </a:prstGeom>
          <a:solidFill>
            <a:sysClr val="window" lastClr="FFFFFF">
              <a:alpha val="40000"/>
            </a:sysClr>
          </a:solidFill>
          <a:ln w="19050" cap="flat" cmpd="sng" algn="ctr">
            <a:noFill/>
            <a:prstDash val="soli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p3d contourW="12700" prstMaterial="plastic">
            <a:bevelT w="82550" h="101600" prst="convex"/>
            <a:contourClr>
              <a:srgbClr val="1F497D">
                <a:lumMod val="75000"/>
              </a:srgbClr>
            </a:contourClr>
          </a:sp3d>
        </p:spPr>
        <p:txBody>
          <a:bodyPr anchor="ctr"/>
          <a:lstStyle/>
          <a:p>
            <a:pPr marL="0" marR="0" lvl="2" indent="0" algn="ctr" defTabSz="91440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70000"/>
              <a:buFontTx/>
              <a:buNone/>
              <a:tabLst>
                <a:tab pos="136525" algn="l"/>
              </a:tabLst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2848" y="4242392"/>
            <a:ext cx="5073427" cy="37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XXXXXXXXXXXXXXXXXXXXXXXXXXXXXXXXXXXXXXXXX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29819" y="185162"/>
            <a:ext cx="31470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dirty="0"/>
              <a:t>XXXXXXXXXXXXXXXXXXXXXXXXXXXX</a:t>
            </a:r>
            <a:endParaRPr lang="zh-CN" alt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100" fill="hold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100" fill="hold"/>
                                        <p:tgtEl>
                                          <p:spTgt spid="1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110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100" fill="hold"/>
                                        <p:tgtEl>
                                          <p:spTgt spid="14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1100" fill="hold"/>
                                        <p:tgtEl>
                                          <p:spTgt spid="1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1100" fill="hold"/>
                                        <p:tgtEl>
                                          <p:spTgt spid="16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100" fill="hold"/>
                                        <p:tgtEl>
                                          <p:spTgt spid="1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100" fill="hold"/>
                                        <p:tgtEl>
                                          <p:spTgt spid="18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1100" fill="hold"/>
                                        <p:tgtEl>
                                          <p:spTgt spid="2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110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1100" fill="hold"/>
                                        <p:tgtEl>
                                          <p:spTgt spid="2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1100" fill="hold"/>
                                        <p:tgtEl>
                                          <p:spTgt spid="2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animBg="1"/>
      <p:bldP spid="15" grpId="1" animBg="1"/>
      <p:bldP spid="17" grpId="0" animBg="1"/>
      <p:bldP spid="17" grpId="1" animBg="1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62" b="75775"/>
          <a:stretch>
            <a:fillRect/>
          </a:stretch>
        </p:blipFill>
        <p:spPr>
          <a:xfrm>
            <a:off x="7344308" y="3706929"/>
            <a:ext cx="1486597" cy="89799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254375" y="-20538"/>
            <a:ext cx="4070153" cy="1224136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8144" y="411510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研究内容</a:t>
            </a:r>
          </a:p>
        </p:txBody>
      </p:sp>
      <p:sp>
        <p:nvSpPr>
          <p:cNvPr id="7" name="矩形 6"/>
          <p:cNvSpPr/>
          <p:nvPr/>
        </p:nvSpPr>
        <p:spPr>
          <a:xfrm>
            <a:off x="827584" y="1419622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研究对象</a:t>
            </a:r>
            <a:endParaRPr lang="zh-CN" altLang="en-US" sz="2000" b="1" dirty="0">
              <a:solidFill>
                <a:srgbClr val="67B7D8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337425" y="1450400"/>
            <a:ext cx="2589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XXXXXXXXXXXXXXXXXXXX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827584" y="2202418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表达系统</a:t>
            </a:r>
            <a:endParaRPr lang="zh-CN" altLang="en-US" sz="2000" b="1" dirty="0">
              <a:solidFill>
                <a:srgbClr val="67B7D8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86000" y="21414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XXXXXXXXXXXXXXXXXXXXXXXXXXXXXXXXX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286000" y="2944564"/>
            <a:ext cx="65038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XXXXXXXXXXXXXXXXXXXXXXXXXXXXXXXXXXX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XXXXXXXXXXXXXXXXXXXXXXXXXXXXXXXXXXXXX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7584" y="3205252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过程方法</a:t>
            </a:r>
          </a:p>
        </p:txBody>
      </p:sp>
      <p:sp>
        <p:nvSpPr>
          <p:cNvPr id="13" name="矩形 12"/>
          <p:cNvSpPr/>
          <p:nvPr/>
        </p:nvSpPr>
        <p:spPr>
          <a:xfrm>
            <a:off x="2411760" y="4046200"/>
            <a:ext cx="4955203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XXXXXXXXXXXXXXXXXXXXXXXXXXXXXXXX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65302" y="415592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</a:t>
            </a:r>
            <a:r>
              <a:rPr lang="zh-CN" altLang="en-US" sz="2000" b="1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成果</a:t>
            </a:r>
            <a:endParaRPr lang="zh-CN" altLang="en-US" sz="2000" b="1" dirty="0">
              <a:solidFill>
                <a:srgbClr val="67B7D8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3420888" y="-20538"/>
            <a:ext cx="6248376" cy="1224136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83518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技术路线</a:t>
            </a:r>
            <a:r>
              <a:rPr lang="zh-CN" altLang="en-US" sz="4400" dirty="0">
                <a:solidFill>
                  <a:srgbClr val="67B7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与方法</a:t>
            </a:r>
          </a:p>
        </p:txBody>
      </p:sp>
      <p:sp>
        <p:nvSpPr>
          <p:cNvPr id="9" name="对角圆角矩形 8"/>
          <p:cNvSpPr/>
          <p:nvPr/>
        </p:nvSpPr>
        <p:spPr>
          <a:xfrm>
            <a:off x="251520" y="2067694"/>
            <a:ext cx="2952328" cy="57606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</a:t>
            </a: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724128" y="1301217"/>
            <a:ext cx="1872208" cy="52670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20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latin typeface="Impact" panose="020B0806030902050204" pitchFamily="34" charset="0"/>
              </a:rPr>
              <a:t>XXXXXXXXXXXXXX</a:t>
            </a:r>
            <a:endParaRPr lang="zh-CN" altLang="en-US" sz="14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cxnSp>
        <p:nvCxnSpPr>
          <p:cNvPr id="6" name="直接箭头连接符 5"/>
          <p:cNvCxnSpPr>
            <a:stCxn id="4" idx="2"/>
          </p:cNvCxnSpPr>
          <p:nvPr/>
        </p:nvCxnSpPr>
        <p:spPr>
          <a:xfrm>
            <a:off x="6660232" y="1827920"/>
            <a:ext cx="11875" cy="527806"/>
          </a:xfrm>
          <a:prstGeom prst="straightConnector1">
            <a:avLst/>
          </a:prstGeom>
          <a:ln w="38100">
            <a:solidFill>
              <a:schemeClr val="bg1">
                <a:lumMod val="65000"/>
                <a:alpha val="7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圆角矩形 12"/>
          <p:cNvSpPr/>
          <p:nvPr/>
        </p:nvSpPr>
        <p:spPr>
          <a:xfrm>
            <a:off x="5724128" y="2405087"/>
            <a:ext cx="1872208" cy="52670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20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5736003" y="3485207"/>
            <a:ext cx="1872208" cy="52670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920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接箭头连接符 18"/>
          <p:cNvCxnSpPr/>
          <p:nvPr/>
        </p:nvCxnSpPr>
        <p:spPr>
          <a:xfrm>
            <a:off x="6660232" y="2931790"/>
            <a:ext cx="11875" cy="527806"/>
          </a:xfrm>
          <a:prstGeom prst="straightConnector1">
            <a:avLst/>
          </a:prstGeom>
          <a:ln w="38100">
            <a:solidFill>
              <a:schemeClr val="bg1">
                <a:lumMod val="65000"/>
                <a:alpha val="7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肘形连接符 19"/>
          <p:cNvCxnSpPr/>
          <p:nvPr/>
        </p:nvCxnSpPr>
        <p:spPr>
          <a:xfrm>
            <a:off x="3203848" y="2355726"/>
            <a:ext cx="792088" cy="576064"/>
          </a:xfrm>
          <a:prstGeom prst="bentConnector3">
            <a:avLst/>
          </a:prstGeom>
          <a:ln w="38100">
            <a:solidFill>
              <a:schemeClr val="accent1">
                <a:alpha val="62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对角圆角矩形 20"/>
          <p:cNvSpPr/>
          <p:nvPr/>
        </p:nvSpPr>
        <p:spPr>
          <a:xfrm>
            <a:off x="4023780" y="2643758"/>
            <a:ext cx="2952328" cy="57606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XXXXXXXXXXXXXXXXXXXXXXXXXXXXXXXXX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2" name="肘形连接符 21"/>
          <p:cNvCxnSpPr>
            <a:endCxn id="23" idx="3"/>
          </p:cNvCxnSpPr>
          <p:nvPr/>
        </p:nvCxnSpPr>
        <p:spPr>
          <a:xfrm rot="16200000" flipH="1">
            <a:off x="5894925" y="2824840"/>
            <a:ext cx="1008112" cy="1798075"/>
          </a:xfrm>
          <a:prstGeom prst="bentConnector3">
            <a:avLst/>
          </a:prstGeom>
          <a:ln w="38100">
            <a:solidFill>
              <a:schemeClr val="accent1">
                <a:alpha val="62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对角圆角矩形 22"/>
          <p:cNvSpPr/>
          <p:nvPr/>
        </p:nvSpPr>
        <p:spPr>
          <a:xfrm>
            <a:off x="5821855" y="4227934"/>
            <a:ext cx="2952328" cy="57606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1204" y="3700223"/>
            <a:ext cx="5112568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XXXXXXXX</a:t>
            </a:r>
            <a:r>
              <a:rPr lang="en-US" altLang="zh-CN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XXXXXXXXXXXXXXXXXXXXXXXXXXXXXXXXXXXXXXXXXXXXXXXXXXXXXXXXXXXXXXXXXXXXXXXXXXXXXXXXXX</a:t>
            </a:r>
            <a:endParaRPr lang="zh-CN" altLang="en-US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4" grpId="0" animBg="1"/>
      <p:bldP spid="4" grpId="1" animBg="1"/>
      <p:bldP spid="13" grpId="0" animBg="1"/>
      <p:bldP spid="13" grpId="1" animBg="1"/>
      <p:bldP spid="17" grpId="0" animBg="1"/>
      <p:bldP spid="17" grpId="1" animBg="1"/>
      <p:bldP spid="21" grpId="0" animBg="1"/>
      <p:bldP spid="23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20638"/>
            <a:ext cx="2827338" cy="5164138"/>
          </a:xfrm>
          <a:prstGeom prst="rect">
            <a:avLst/>
          </a:prstGeom>
          <a:solidFill>
            <a:srgbClr val="67B7D8">
              <a:alpha val="7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25" y="-46038"/>
            <a:ext cx="1325563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1139825" y="-44450"/>
            <a:ext cx="6635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2987675" y="1276350"/>
            <a:ext cx="5761038" cy="4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483768" y="635000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</a:t>
            </a:r>
            <a:endParaRPr lang="zh-CN" altLang="zh-C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泪滴形 10"/>
          <p:cNvSpPr/>
          <p:nvPr/>
        </p:nvSpPr>
        <p:spPr>
          <a:xfrm rot="18729360">
            <a:off x="4028511" y="2045814"/>
            <a:ext cx="2311400" cy="2278062"/>
          </a:xfrm>
          <a:prstGeom prst="teardrop">
            <a:avLst>
              <a:gd name="adj" fmla="val 87297"/>
            </a:avLst>
          </a:pr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173767" y="2251395"/>
            <a:ext cx="2016125" cy="134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XXXXXXXXXXXXXXXXXXXXXXXXXXXXXXXXXXXXXXXXXXXXXXXXXXXXXXXXX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153835" y="1739938"/>
            <a:ext cx="369332" cy="354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XXXXXXXXXXXXXXXXXXXXXXXXXXXXXXXXX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27784" y="2747764"/>
            <a:ext cx="12112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实验关键</a:t>
            </a:r>
            <a:endParaRPr lang="zh-CN" altLang="zh-CN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627784" y="3273425"/>
            <a:ext cx="651621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XXXXXXXXXXXXXXXXXXXXXXXXXXXXXXXXXXXX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u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XXXXXXXXXXXXXXXXXXXXXXXXXXXX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1331913" y="2562225"/>
            <a:ext cx="7812087" cy="0"/>
          </a:xfrm>
          <a:prstGeom prst="line">
            <a:avLst/>
          </a:prstGeom>
          <a:ln w="38100">
            <a:solidFill>
              <a:srgbClr val="67B7D8">
                <a:alpha val="69000"/>
              </a:srgb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90161" y="6892230"/>
            <a:ext cx="4832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hlinkClick r:id="rId4"/>
              </a:rPr>
              <a:t>www.51pptmob an.com</a:t>
            </a:r>
            <a:r>
              <a:rPr lang="en-US" altLang="zh-CN" dirty="0"/>
              <a:t>  51ppt</a:t>
            </a:r>
            <a:r>
              <a:rPr lang="zh-CN" altLang="en-US" dirty="0"/>
              <a:t>模板网 搜集整理 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216 L -0.18125 -3.2077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10" y="-1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0" grpId="0"/>
      <p:bldP spid="12" grpId="0"/>
      <p:bldP spid="12" grpId="1"/>
      <p:bldP spid="13" grpId="0"/>
      <p:bldP spid="13" grpId="1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全屏显示(16:9)</PresentationFormat>
  <Paragraphs>90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微软雅黑</vt:lpstr>
      <vt:lpstr>Arial</vt:lpstr>
      <vt:lpstr>Calibri</vt:lpstr>
      <vt:lpstr>Haettenschweiler</vt:lpstr>
      <vt:lpstr>Impact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wing</dc:creator>
  <cp:lastModifiedBy>天 下</cp:lastModifiedBy>
  <cp:revision>61</cp:revision>
  <dcterms:created xsi:type="dcterms:W3CDTF">2015-01-04T09:00:00Z</dcterms:created>
  <dcterms:modified xsi:type="dcterms:W3CDTF">2021-01-05T15:44:31Z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