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7" r:id="rId2"/>
    <p:sldId id="264" r:id="rId3"/>
    <p:sldId id="266" r:id="rId4"/>
    <p:sldId id="271" r:id="rId5"/>
    <p:sldId id="269" r:id="rId6"/>
    <p:sldId id="270" r:id="rId7"/>
    <p:sldId id="272" r:id="rId8"/>
    <p:sldId id="276" r:id="rId9"/>
    <p:sldId id="277" r:id="rId10"/>
    <p:sldId id="278" r:id="rId11"/>
    <p:sldId id="279" r:id="rId12"/>
    <p:sldId id="261" r:id="rId13"/>
    <p:sldId id="280" r:id="rId14"/>
    <p:sldId id="283" r:id="rId15"/>
    <p:sldId id="262" r:id="rId16"/>
    <p:sldId id="281" r:id="rId17"/>
    <p:sldId id="282" r:id="rId18"/>
    <p:sldId id="263" r:id="rId19"/>
  </p:sldIdLst>
  <p:sldSz cx="12192000" cy="6858000"/>
  <p:notesSz cx="6858000" cy="9144000"/>
  <p:embeddedFontLst>
    <p:embeddedFont>
      <p:font typeface="方正行黑简体" panose="02010600030101010101" charset="-122"/>
      <p:regular r:id="rId21"/>
    </p:embeddedFont>
    <p:embeddedFont>
      <p:font typeface="华康俪金黑W8(P)" panose="020B0800000000000000" pitchFamily="34" charset="-122"/>
      <p:regular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C63E"/>
    <a:srgbClr val="A00000"/>
    <a:srgbClr val="FFFFFF"/>
    <a:srgbClr val="EC0080"/>
    <a:srgbClr val="3D3D3D"/>
    <a:srgbClr val="FFF100"/>
    <a:srgbClr val="131516"/>
    <a:srgbClr val="DCDCDC"/>
    <a:srgbClr val="008ED3"/>
    <a:srgbClr val="539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C7395-B1CB-4FB8-B24B-2D266562113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E9A04-34CF-4717-B853-8011B390DE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8B7B-729C-456A-B676-13D499A4BF7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E159-BE50-4379-97DC-1E1F4110C0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8B7B-729C-456A-B676-13D499A4BF7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E159-BE50-4379-97DC-1E1F4110C0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8B7B-729C-456A-B676-13D499A4BF7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E159-BE50-4379-97DC-1E1F4110C0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8B7B-729C-456A-B676-13D499A4BF7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E159-BE50-4379-97DC-1E1F4110C0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8B7B-729C-456A-B676-13D499A4BF7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E159-BE50-4379-97DC-1E1F4110C0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8B7B-729C-456A-B676-13D499A4BF7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E159-BE50-4379-97DC-1E1F4110C0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8B7B-729C-456A-B676-13D499A4BF7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E159-BE50-4379-97DC-1E1F4110C0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8B7B-729C-456A-B676-13D499A4BF7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E159-BE50-4379-97DC-1E1F4110C0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8B7B-729C-456A-B676-13D499A4BF7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E159-BE50-4379-97DC-1E1F4110C0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8B7B-729C-456A-B676-13D499A4BF7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E159-BE50-4379-97DC-1E1F4110C0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8B7B-729C-456A-B676-13D499A4BF7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E159-BE50-4379-97DC-1E1F4110C0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F8B7B-729C-456A-B676-13D499A4BF7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4E159-BE50-4379-97DC-1E1F4110C0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3521522"/>
            <a:ext cx="12192000" cy="1569660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346246" y="3521521"/>
            <a:ext cx="67505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有       乃大</a:t>
            </a:r>
          </a:p>
        </p:txBody>
      </p:sp>
      <p:sp>
        <p:nvSpPr>
          <p:cNvPr id="20" name="矩形 19"/>
          <p:cNvSpPr/>
          <p:nvPr/>
        </p:nvSpPr>
        <p:spPr>
          <a:xfrm>
            <a:off x="2702073" y="2238269"/>
            <a:ext cx="2736647" cy="3154710"/>
          </a:xfrm>
          <a:prstGeom prst="rect">
            <a:avLst/>
          </a:prstGeom>
          <a:solidFill>
            <a:srgbClr val="8CC63E"/>
          </a:solidFill>
        </p:spPr>
        <p:txBody>
          <a:bodyPr wrap="none">
            <a:spAutoFit/>
          </a:bodyPr>
          <a:lstStyle/>
          <a:p>
            <a:r>
              <a:rPr lang="zh-CN" altLang="en-US" sz="199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微</a:t>
            </a:r>
            <a:endParaRPr lang="zh-CN" altLang="en-US" sz="3200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170" y="2159937"/>
            <a:ext cx="2535058" cy="2535058"/>
          </a:xfrm>
          <a:prstGeom prst="rect">
            <a:avLst/>
          </a:prstGeom>
          <a:effectLst>
            <a:outerShdw blurRad="50800" dist="38100" dir="8100000" sx="109000" sy="109000" algn="tr" rotWithShape="0">
              <a:prstClr val="black">
                <a:alpha val="73000"/>
              </a:prstClr>
            </a:outerShdw>
          </a:effectLst>
        </p:spPr>
      </p:pic>
      <p:sp>
        <p:nvSpPr>
          <p:cNvPr id="25" name="等腰三角形 24"/>
          <p:cNvSpPr/>
          <p:nvPr/>
        </p:nvSpPr>
        <p:spPr>
          <a:xfrm flipH="1">
            <a:off x="10223704" y="5072131"/>
            <a:ext cx="2000250" cy="680969"/>
          </a:xfrm>
          <a:custGeom>
            <a:avLst/>
            <a:gdLst>
              <a:gd name="connsiteX0" fmla="*/ 0 w 1657350"/>
              <a:gd name="connsiteY0" fmla="*/ 795269 h 795269"/>
              <a:gd name="connsiteX1" fmla="*/ 828675 w 1657350"/>
              <a:gd name="connsiteY1" fmla="*/ 0 h 795269"/>
              <a:gd name="connsiteX2" fmla="*/ 1657350 w 1657350"/>
              <a:gd name="connsiteY2" fmla="*/ 795269 h 795269"/>
              <a:gd name="connsiteX3" fmla="*/ 0 w 1657350"/>
              <a:gd name="connsiteY3" fmla="*/ 795269 h 795269"/>
              <a:gd name="connsiteX0-1" fmla="*/ 0 w 1971675"/>
              <a:gd name="connsiteY0-2" fmla="*/ 776219 h 776219"/>
              <a:gd name="connsiteX1-3" fmla="*/ 1971675 w 1971675"/>
              <a:gd name="connsiteY1-4" fmla="*/ 0 h 776219"/>
              <a:gd name="connsiteX2-5" fmla="*/ 1657350 w 1971675"/>
              <a:gd name="connsiteY2-6" fmla="*/ 776219 h 776219"/>
              <a:gd name="connsiteX3-7" fmla="*/ 0 w 1971675"/>
              <a:gd name="connsiteY3-8" fmla="*/ 776219 h 776219"/>
              <a:gd name="connsiteX0-9" fmla="*/ 0 w 2124075"/>
              <a:gd name="connsiteY0-10" fmla="*/ 14219 h 776219"/>
              <a:gd name="connsiteX1-11" fmla="*/ 2124075 w 2124075"/>
              <a:gd name="connsiteY1-12" fmla="*/ 0 h 776219"/>
              <a:gd name="connsiteX2-13" fmla="*/ 1809750 w 2124075"/>
              <a:gd name="connsiteY2-14" fmla="*/ 776219 h 776219"/>
              <a:gd name="connsiteX3-15" fmla="*/ 0 w 2124075"/>
              <a:gd name="connsiteY3-16" fmla="*/ 14219 h 776219"/>
              <a:gd name="connsiteX0-17" fmla="*/ 0 w 2124075"/>
              <a:gd name="connsiteY0-18" fmla="*/ 14219 h 680969"/>
              <a:gd name="connsiteX1-19" fmla="*/ 2124075 w 2124075"/>
              <a:gd name="connsiteY1-20" fmla="*/ 0 h 680969"/>
              <a:gd name="connsiteX2-21" fmla="*/ 2038350 w 2124075"/>
              <a:gd name="connsiteY2-22" fmla="*/ 680969 h 680969"/>
              <a:gd name="connsiteX3-23" fmla="*/ 0 w 2124075"/>
              <a:gd name="connsiteY3-24" fmla="*/ 14219 h 680969"/>
              <a:gd name="connsiteX0-25" fmla="*/ 0 w 2152650"/>
              <a:gd name="connsiteY0-26" fmla="*/ 14219 h 680969"/>
              <a:gd name="connsiteX1-27" fmla="*/ 2124075 w 2152650"/>
              <a:gd name="connsiteY1-28" fmla="*/ 0 h 680969"/>
              <a:gd name="connsiteX2-29" fmla="*/ 2152650 w 2152650"/>
              <a:gd name="connsiteY2-30" fmla="*/ 680969 h 680969"/>
              <a:gd name="connsiteX3-31" fmla="*/ 0 w 2152650"/>
              <a:gd name="connsiteY3-32" fmla="*/ 14219 h 680969"/>
              <a:gd name="connsiteX0-33" fmla="*/ 0 w 2124075"/>
              <a:gd name="connsiteY0-34" fmla="*/ 14219 h 680969"/>
              <a:gd name="connsiteX1-35" fmla="*/ 2124075 w 2124075"/>
              <a:gd name="connsiteY1-36" fmla="*/ 0 h 680969"/>
              <a:gd name="connsiteX2-37" fmla="*/ 2114550 w 2124075"/>
              <a:gd name="connsiteY2-38" fmla="*/ 680969 h 680969"/>
              <a:gd name="connsiteX3-39" fmla="*/ 0 w 2124075"/>
              <a:gd name="connsiteY3-40" fmla="*/ 14219 h 680969"/>
              <a:gd name="connsiteX0-41" fmla="*/ 0 w 2134238"/>
              <a:gd name="connsiteY0-42" fmla="*/ 14219 h 680969"/>
              <a:gd name="connsiteX1-43" fmla="*/ 2134238 w 2134238"/>
              <a:gd name="connsiteY1-44" fmla="*/ 0 h 680969"/>
              <a:gd name="connsiteX2-45" fmla="*/ 2124713 w 2134238"/>
              <a:gd name="connsiteY2-46" fmla="*/ 680969 h 680969"/>
              <a:gd name="connsiteX3-47" fmla="*/ 0 w 2134238"/>
              <a:gd name="connsiteY3-48" fmla="*/ 14219 h 6809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34238" h="680969">
                <a:moveTo>
                  <a:pt x="0" y="14219"/>
                </a:moveTo>
                <a:lnTo>
                  <a:pt x="2134238" y="0"/>
                </a:lnTo>
                <a:lnTo>
                  <a:pt x="2124713" y="680969"/>
                </a:lnTo>
                <a:lnTo>
                  <a:pt x="0" y="142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346246" y="6191156"/>
            <a:ext cx="8432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结合讲座理论和公司现状谈谈线上推广 </a:t>
            </a:r>
            <a:r>
              <a:rPr lang="en-US" altLang="zh-CN" sz="2400" b="1" dirty="0">
                <a:solidFill>
                  <a:srgbClr val="8CC6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@Richard</a:t>
            </a:r>
            <a:r>
              <a:rPr lang="zh-CN" altLang="en-US" sz="2400" b="1" dirty="0">
                <a:solidFill>
                  <a:srgbClr val="8CC6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伟航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-17283" y="0"/>
            <a:ext cx="1939687" cy="6858000"/>
          </a:xfrm>
          <a:prstGeom prst="rect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16794" y="266700"/>
            <a:ext cx="2098920" cy="742950"/>
          </a:xfrm>
          <a:prstGeom prst="rect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28700" y="301764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爱上你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319958" y="4287007"/>
            <a:ext cx="63657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EC0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微网站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132" y="-13243"/>
            <a:ext cx="8985712" cy="6813047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5143500" y="80962"/>
            <a:ext cx="3146426" cy="6597651"/>
            <a:chOff x="5143500" y="80962"/>
            <a:chExt cx="3146426" cy="659765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0" name="AutoShape 3"/>
            <p:cNvSpPr>
              <a:spLocks noChangeAspect="1" noChangeArrowheads="1" noTextEdit="1"/>
            </p:cNvSpPr>
            <p:nvPr/>
          </p:nvSpPr>
          <p:spPr bwMode="auto">
            <a:xfrm>
              <a:off x="5143500" y="80962"/>
              <a:ext cx="3124200" cy="654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7254875" y="84137"/>
              <a:ext cx="487363" cy="246063"/>
            </a:xfrm>
            <a:prstGeom prst="rect">
              <a:avLst/>
            </a:prstGeom>
            <a:solidFill>
              <a:srgbClr val="000000"/>
            </a:solidFill>
            <a:ln w="1588" cap="flat">
              <a:solidFill>
                <a:srgbClr val="22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5146675" y="1130300"/>
              <a:ext cx="1220788" cy="277813"/>
            </a:xfrm>
            <a:prstGeom prst="rect">
              <a:avLst/>
            </a:prstGeom>
            <a:solidFill>
              <a:srgbClr val="000000"/>
            </a:solidFill>
            <a:ln w="1588" cap="flat">
              <a:solidFill>
                <a:srgbClr val="22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5146675" y="1793875"/>
              <a:ext cx="1220788" cy="139700"/>
            </a:xfrm>
            <a:prstGeom prst="rect">
              <a:avLst/>
            </a:prstGeom>
            <a:solidFill>
              <a:srgbClr val="000000"/>
            </a:solidFill>
            <a:ln w="1588" cap="flat">
              <a:solidFill>
                <a:srgbClr val="22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5146675" y="2203450"/>
              <a:ext cx="1220788" cy="139700"/>
            </a:xfrm>
            <a:prstGeom prst="rect">
              <a:avLst/>
            </a:prstGeom>
            <a:solidFill>
              <a:srgbClr val="000000"/>
            </a:solidFill>
            <a:ln w="1588" cap="flat">
              <a:solidFill>
                <a:srgbClr val="22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9"/>
            <p:cNvSpPr/>
            <p:nvPr/>
          </p:nvSpPr>
          <p:spPr bwMode="auto">
            <a:xfrm>
              <a:off x="5183188" y="107950"/>
              <a:ext cx="3106738" cy="6570663"/>
            </a:xfrm>
            <a:custGeom>
              <a:avLst/>
              <a:gdLst>
                <a:gd name="T0" fmla="*/ 5785 w 45953"/>
                <a:gd name="T1" fmla="*/ 0 h 97201"/>
                <a:gd name="T2" fmla="*/ 40168 w 45953"/>
                <a:gd name="T3" fmla="*/ 0 h 97201"/>
                <a:gd name="T4" fmla="*/ 45953 w 45953"/>
                <a:gd name="T5" fmla="*/ 5785 h 97201"/>
                <a:gd name="T6" fmla="*/ 45953 w 45953"/>
                <a:gd name="T7" fmla="*/ 91416 h 97201"/>
                <a:gd name="T8" fmla="*/ 40168 w 45953"/>
                <a:gd name="T9" fmla="*/ 97201 h 97201"/>
                <a:gd name="T10" fmla="*/ 5785 w 45953"/>
                <a:gd name="T11" fmla="*/ 97201 h 97201"/>
                <a:gd name="T12" fmla="*/ 0 w 45953"/>
                <a:gd name="T13" fmla="*/ 91416 h 97201"/>
                <a:gd name="T14" fmla="*/ 0 w 45953"/>
                <a:gd name="T15" fmla="*/ 5785 h 97201"/>
                <a:gd name="T16" fmla="*/ 5785 w 45953"/>
                <a:gd name="T17" fmla="*/ 0 h 97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953" h="97201">
                  <a:moveTo>
                    <a:pt x="5785" y="0"/>
                  </a:moveTo>
                  <a:lnTo>
                    <a:pt x="40168" y="0"/>
                  </a:lnTo>
                  <a:cubicBezTo>
                    <a:pt x="43350" y="0"/>
                    <a:pt x="45953" y="2603"/>
                    <a:pt x="45953" y="5785"/>
                  </a:cubicBezTo>
                  <a:lnTo>
                    <a:pt x="45953" y="91416"/>
                  </a:lnTo>
                  <a:cubicBezTo>
                    <a:pt x="45953" y="94598"/>
                    <a:pt x="43350" y="97201"/>
                    <a:pt x="40168" y="97201"/>
                  </a:cubicBezTo>
                  <a:lnTo>
                    <a:pt x="5785" y="97201"/>
                  </a:lnTo>
                  <a:cubicBezTo>
                    <a:pt x="2603" y="97201"/>
                    <a:pt x="0" y="94598"/>
                    <a:pt x="0" y="91416"/>
                  </a:cubicBezTo>
                  <a:lnTo>
                    <a:pt x="0" y="5785"/>
                  </a:lnTo>
                  <a:cubicBezTo>
                    <a:pt x="0" y="2603"/>
                    <a:pt x="2603" y="0"/>
                    <a:pt x="5785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0"/>
            <p:cNvSpPr/>
            <p:nvPr/>
          </p:nvSpPr>
          <p:spPr bwMode="auto">
            <a:xfrm>
              <a:off x="5253038" y="157162"/>
              <a:ext cx="2968625" cy="6473825"/>
            </a:xfrm>
            <a:custGeom>
              <a:avLst/>
              <a:gdLst>
                <a:gd name="T0" fmla="*/ 5530 w 43925"/>
                <a:gd name="T1" fmla="*/ 0 h 95773"/>
                <a:gd name="T2" fmla="*/ 38395 w 43925"/>
                <a:gd name="T3" fmla="*/ 0 h 95773"/>
                <a:gd name="T4" fmla="*/ 43925 w 43925"/>
                <a:gd name="T5" fmla="*/ 5700 h 95773"/>
                <a:gd name="T6" fmla="*/ 43925 w 43925"/>
                <a:gd name="T7" fmla="*/ 90072 h 95773"/>
                <a:gd name="T8" fmla="*/ 38395 w 43925"/>
                <a:gd name="T9" fmla="*/ 95773 h 95773"/>
                <a:gd name="T10" fmla="*/ 5530 w 43925"/>
                <a:gd name="T11" fmla="*/ 95773 h 95773"/>
                <a:gd name="T12" fmla="*/ 0 w 43925"/>
                <a:gd name="T13" fmla="*/ 90072 h 95773"/>
                <a:gd name="T14" fmla="*/ 0 w 43925"/>
                <a:gd name="T15" fmla="*/ 5700 h 95773"/>
                <a:gd name="T16" fmla="*/ 5530 w 43925"/>
                <a:gd name="T17" fmla="*/ 0 h 95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925" h="95773">
                  <a:moveTo>
                    <a:pt x="5530" y="0"/>
                  </a:moveTo>
                  <a:lnTo>
                    <a:pt x="38395" y="0"/>
                  </a:lnTo>
                  <a:cubicBezTo>
                    <a:pt x="41436" y="0"/>
                    <a:pt x="43925" y="2565"/>
                    <a:pt x="43925" y="5700"/>
                  </a:cubicBezTo>
                  <a:lnTo>
                    <a:pt x="43925" y="90072"/>
                  </a:lnTo>
                  <a:cubicBezTo>
                    <a:pt x="43925" y="93208"/>
                    <a:pt x="41436" y="95773"/>
                    <a:pt x="38395" y="95773"/>
                  </a:cubicBezTo>
                  <a:lnTo>
                    <a:pt x="5530" y="95773"/>
                  </a:lnTo>
                  <a:cubicBezTo>
                    <a:pt x="2488" y="95773"/>
                    <a:pt x="0" y="93208"/>
                    <a:pt x="0" y="90072"/>
                  </a:cubicBezTo>
                  <a:lnTo>
                    <a:pt x="0" y="5700"/>
                  </a:lnTo>
                  <a:cubicBezTo>
                    <a:pt x="0" y="2565"/>
                    <a:pt x="2488" y="0"/>
                    <a:pt x="55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5380038" y="1009650"/>
              <a:ext cx="2714625" cy="4768850"/>
            </a:xfrm>
            <a:prstGeom prst="rect">
              <a:avLst/>
            </a:prstGeom>
            <a:solidFill>
              <a:srgbClr val="333333"/>
            </a:solidFill>
            <a:ln w="1588" cap="flat">
              <a:solidFill>
                <a:srgbClr val="22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Oval 12"/>
            <p:cNvSpPr>
              <a:spLocks noChangeArrowheads="1"/>
            </p:cNvSpPr>
            <p:nvPr/>
          </p:nvSpPr>
          <p:spPr bwMode="auto">
            <a:xfrm>
              <a:off x="6462713" y="5957887"/>
              <a:ext cx="549275" cy="549275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Oval 13"/>
            <p:cNvSpPr>
              <a:spLocks noChangeArrowheads="1"/>
            </p:cNvSpPr>
            <p:nvPr/>
          </p:nvSpPr>
          <p:spPr bwMode="auto">
            <a:xfrm>
              <a:off x="6462713" y="5965825"/>
              <a:ext cx="549275" cy="5492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60" name="Picture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1125" y="6205537"/>
              <a:ext cx="554038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Freeform 15"/>
            <p:cNvSpPr/>
            <p:nvPr/>
          </p:nvSpPr>
          <p:spPr bwMode="auto">
            <a:xfrm>
              <a:off x="6645275" y="6146800"/>
              <a:ext cx="201613" cy="201613"/>
            </a:xfrm>
            <a:custGeom>
              <a:avLst/>
              <a:gdLst>
                <a:gd name="T0" fmla="*/ 542 w 2981"/>
                <a:gd name="T1" fmla="*/ 0 h 2980"/>
                <a:gd name="T2" fmla="*/ 2439 w 2981"/>
                <a:gd name="T3" fmla="*/ 0 h 2980"/>
                <a:gd name="T4" fmla="*/ 2981 w 2981"/>
                <a:gd name="T5" fmla="*/ 542 h 2980"/>
                <a:gd name="T6" fmla="*/ 2981 w 2981"/>
                <a:gd name="T7" fmla="*/ 2439 h 2980"/>
                <a:gd name="T8" fmla="*/ 2439 w 2981"/>
                <a:gd name="T9" fmla="*/ 2980 h 2980"/>
                <a:gd name="T10" fmla="*/ 542 w 2981"/>
                <a:gd name="T11" fmla="*/ 2980 h 2980"/>
                <a:gd name="T12" fmla="*/ 0 w 2981"/>
                <a:gd name="T13" fmla="*/ 2439 h 2980"/>
                <a:gd name="T14" fmla="*/ 0 w 2981"/>
                <a:gd name="T15" fmla="*/ 542 h 2980"/>
                <a:gd name="T16" fmla="*/ 542 w 2981"/>
                <a:gd name="T17" fmla="*/ 0 h 2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81" h="2980">
                  <a:moveTo>
                    <a:pt x="542" y="0"/>
                  </a:moveTo>
                  <a:lnTo>
                    <a:pt x="2439" y="0"/>
                  </a:lnTo>
                  <a:cubicBezTo>
                    <a:pt x="2737" y="0"/>
                    <a:pt x="2981" y="244"/>
                    <a:pt x="2981" y="542"/>
                  </a:cubicBezTo>
                  <a:lnTo>
                    <a:pt x="2981" y="2439"/>
                  </a:lnTo>
                  <a:cubicBezTo>
                    <a:pt x="2981" y="2737"/>
                    <a:pt x="2737" y="2980"/>
                    <a:pt x="2439" y="2980"/>
                  </a:cubicBezTo>
                  <a:lnTo>
                    <a:pt x="542" y="2980"/>
                  </a:lnTo>
                  <a:cubicBezTo>
                    <a:pt x="244" y="2980"/>
                    <a:pt x="0" y="2737"/>
                    <a:pt x="0" y="2439"/>
                  </a:cubicBezTo>
                  <a:lnTo>
                    <a:pt x="0" y="542"/>
                  </a:lnTo>
                  <a:cubicBezTo>
                    <a:pt x="0" y="244"/>
                    <a:pt x="244" y="0"/>
                    <a:pt x="542" y="0"/>
                  </a:cubicBezTo>
                  <a:close/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Oval 17"/>
            <p:cNvSpPr>
              <a:spLocks noChangeArrowheads="1"/>
            </p:cNvSpPr>
            <p:nvPr/>
          </p:nvSpPr>
          <p:spPr bwMode="auto">
            <a:xfrm>
              <a:off x="6675438" y="349250"/>
              <a:ext cx="122238" cy="122238"/>
            </a:xfrm>
            <a:prstGeom prst="ellipse">
              <a:avLst/>
            </a:pr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8"/>
            <p:cNvSpPr/>
            <p:nvPr/>
          </p:nvSpPr>
          <p:spPr bwMode="auto">
            <a:xfrm>
              <a:off x="6489700" y="579437"/>
              <a:ext cx="495300" cy="109538"/>
            </a:xfrm>
            <a:custGeom>
              <a:avLst/>
              <a:gdLst>
                <a:gd name="T0" fmla="*/ 467 w 7316"/>
                <a:gd name="T1" fmla="*/ 0 h 1626"/>
                <a:gd name="T2" fmla="*/ 6849 w 7316"/>
                <a:gd name="T3" fmla="*/ 0 h 1626"/>
                <a:gd name="T4" fmla="*/ 7316 w 7316"/>
                <a:gd name="T5" fmla="*/ 542 h 1626"/>
                <a:gd name="T6" fmla="*/ 7316 w 7316"/>
                <a:gd name="T7" fmla="*/ 1084 h 1626"/>
                <a:gd name="T8" fmla="*/ 6849 w 7316"/>
                <a:gd name="T9" fmla="*/ 1626 h 1626"/>
                <a:gd name="T10" fmla="*/ 467 w 7316"/>
                <a:gd name="T11" fmla="*/ 1626 h 1626"/>
                <a:gd name="T12" fmla="*/ 0 w 7316"/>
                <a:gd name="T13" fmla="*/ 1084 h 1626"/>
                <a:gd name="T14" fmla="*/ 0 w 7316"/>
                <a:gd name="T15" fmla="*/ 542 h 1626"/>
                <a:gd name="T16" fmla="*/ 467 w 7316"/>
                <a:gd name="T17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16" h="1626">
                  <a:moveTo>
                    <a:pt x="467" y="0"/>
                  </a:moveTo>
                  <a:lnTo>
                    <a:pt x="6849" y="0"/>
                  </a:lnTo>
                  <a:cubicBezTo>
                    <a:pt x="7106" y="0"/>
                    <a:pt x="7316" y="244"/>
                    <a:pt x="7316" y="542"/>
                  </a:cubicBezTo>
                  <a:lnTo>
                    <a:pt x="7316" y="1084"/>
                  </a:lnTo>
                  <a:cubicBezTo>
                    <a:pt x="7316" y="1382"/>
                    <a:pt x="7106" y="1626"/>
                    <a:pt x="6849" y="1626"/>
                  </a:cubicBezTo>
                  <a:lnTo>
                    <a:pt x="467" y="1626"/>
                  </a:lnTo>
                  <a:cubicBezTo>
                    <a:pt x="210" y="1626"/>
                    <a:pt x="0" y="1382"/>
                    <a:pt x="0" y="1084"/>
                  </a:cubicBezTo>
                  <a:lnTo>
                    <a:pt x="0" y="542"/>
                  </a:lnTo>
                  <a:cubicBezTo>
                    <a:pt x="0" y="244"/>
                    <a:pt x="210" y="0"/>
                    <a:pt x="467" y="0"/>
                  </a:cubicBezTo>
                  <a:close/>
                </a:path>
              </a:pathLst>
            </a:custGeom>
            <a:noFill/>
            <a:ln w="4763" cap="flat">
              <a:solidFill>
                <a:srgbClr val="B2B2B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4"/>
          <a:srcRect l="1268" t="3592" r="1776"/>
          <a:stretch>
            <a:fillRect/>
          </a:stretch>
        </p:blipFill>
        <p:spPr>
          <a:xfrm>
            <a:off x="5382690" y="1029973"/>
            <a:ext cx="2719443" cy="407542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380038" y="5105400"/>
            <a:ext cx="2722095" cy="673100"/>
          </a:xfrm>
          <a:prstGeom prst="rect">
            <a:avLst/>
          </a:prstGeom>
          <a:solidFill>
            <a:srgbClr val="A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5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11226018" y="2330019"/>
            <a:ext cx="965982" cy="436100"/>
          </a:xfrm>
          <a:prstGeom prst="rect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-17283" y="0"/>
            <a:ext cx="1939687" cy="6858000"/>
          </a:xfrm>
          <a:prstGeom prst="rect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16794" y="266700"/>
            <a:ext cx="2098920" cy="742950"/>
          </a:xfrm>
          <a:prstGeom prst="rect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28700" y="301764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娶回家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319958" y="4287007"/>
            <a:ext cx="636577" cy="1200329"/>
          </a:xfrm>
          <a:prstGeom prst="rect">
            <a:avLst/>
          </a:prstGeom>
          <a:solidFill>
            <a:srgbClr val="131516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EC0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</a:p>
          <a:p>
            <a:r>
              <a:rPr lang="en-US" altLang="zh-CN" sz="2400" b="1" dirty="0">
                <a:solidFill>
                  <a:srgbClr val="EC0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</a:p>
          <a:p>
            <a:r>
              <a:rPr lang="en-US" altLang="zh-CN" sz="2400" b="1" dirty="0">
                <a:solidFill>
                  <a:srgbClr val="EC0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endParaRPr lang="zh-CN" altLang="en-US" sz="2400" b="1" dirty="0">
              <a:solidFill>
                <a:srgbClr val="EC0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125"/>
            <a:ext cx="7913834" cy="5945063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9551963" y="5205046"/>
            <a:ext cx="914571" cy="740142"/>
          </a:xfrm>
          <a:prstGeom prst="rect">
            <a:avLst/>
          </a:prstGeom>
          <a:solidFill>
            <a:srgbClr val="131516"/>
          </a:solidFill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11226018" y="3210950"/>
            <a:ext cx="965982" cy="436100"/>
          </a:xfrm>
          <a:prstGeom prst="rect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1240086" y="4125229"/>
            <a:ext cx="965982" cy="436100"/>
          </a:xfrm>
          <a:prstGeom prst="rect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1240086" y="5027851"/>
            <a:ext cx="965982" cy="436100"/>
          </a:xfrm>
          <a:prstGeom prst="rect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11226018" y="5938158"/>
            <a:ext cx="965982" cy="436100"/>
          </a:xfrm>
          <a:prstGeom prst="rect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11374263" y="2330019"/>
            <a:ext cx="697627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商机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客服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文化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952" y="601515"/>
            <a:ext cx="992943" cy="9929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C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435657" y="70196"/>
            <a:ext cx="377539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移动营销全景图</a:t>
            </a:r>
          </a:p>
        </p:txBody>
      </p:sp>
      <p:sp>
        <p:nvSpPr>
          <p:cNvPr id="7" name="矩形 6"/>
          <p:cNvSpPr/>
          <p:nvPr/>
        </p:nvSpPr>
        <p:spPr>
          <a:xfrm>
            <a:off x="925244" y="1592287"/>
            <a:ext cx="928468" cy="41640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513180" y="1592286"/>
            <a:ext cx="753478" cy="4164037"/>
          </a:xfrm>
          <a:prstGeom prst="rect">
            <a:avLst/>
          </a:prstGeom>
          <a:solidFill>
            <a:srgbClr val="EC00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926126" y="1592285"/>
            <a:ext cx="753478" cy="4164037"/>
          </a:xfrm>
          <a:prstGeom prst="rect">
            <a:avLst/>
          </a:prstGeom>
          <a:solidFill>
            <a:srgbClr val="EC00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339072" y="1592285"/>
            <a:ext cx="753478" cy="4164037"/>
          </a:xfrm>
          <a:prstGeom prst="rect">
            <a:avLst/>
          </a:prstGeom>
          <a:solidFill>
            <a:srgbClr val="EC00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722541" y="1592284"/>
            <a:ext cx="816664" cy="4164037"/>
          </a:xfrm>
          <a:prstGeom prst="rect">
            <a:avLst/>
          </a:prstGeom>
          <a:solidFill>
            <a:srgbClr val="EC00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292683" y="1592283"/>
            <a:ext cx="735552" cy="4164037"/>
          </a:xfrm>
          <a:prstGeom prst="rect">
            <a:avLst/>
          </a:prstGeom>
          <a:solidFill>
            <a:srgbClr val="EC00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880619" y="1592282"/>
            <a:ext cx="928468" cy="41640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1389478" y="973641"/>
            <a:ext cx="8955375" cy="430232"/>
          </a:xfrm>
          <a:prstGeom prst="rightArrow">
            <a:avLst/>
          </a:prstGeom>
          <a:solidFill>
            <a:srgbClr val="EC00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 flipH="1">
            <a:off x="1389478" y="5944728"/>
            <a:ext cx="8955375" cy="430232"/>
          </a:xfrm>
          <a:prstGeom prst="rightArrow">
            <a:avLst/>
          </a:prstGeom>
          <a:solidFill>
            <a:srgbClr val="EC00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98656" y="2150806"/>
            <a:ext cx="10054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</a:p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+</a:t>
            </a:r>
          </a:p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搜索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询盘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607382" y="2225162"/>
            <a:ext cx="59503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型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020086" y="1919947"/>
            <a:ext cx="59503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型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447506" y="2240524"/>
            <a:ext cx="61587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</a:p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</a:p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</a:p>
          <a:p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877117" y="2658610"/>
            <a:ext cx="59503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412394" y="1818650"/>
            <a:ext cx="59503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116109" y="1731666"/>
            <a:ext cx="54373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84161" y="50477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陌生潜在客户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539205" y="6335847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有一面之缘的潜在客户</a:t>
            </a:r>
          </a:p>
        </p:txBody>
      </p:sp>
      <p:sp>
        <p:nvSpPr>
          <p:cNvPr id="25" name="右箭头 24"/>
          <p:cNvSpPr/>
          <p:nvPr/>
        </p:nvSpPr>
        <p:spPr>
          <a:xfrm>
            <a:off x="1998019" y="3350034"/>
            <a:ext cx="439091" cy="3048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右箭头 25"/>
          <p:cNvSpPr/>
          <p:nvPr/>
        </p:nvSpPr>
        <p:spPr>
          <a:xfrm>
            <a:off x="3369290" y="3327171"/>
            <a:ext cx="439091" cy="3048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右箭头 26"/>
          <p:cNvSpPr/>
          <p:nvPr/>
        </p:nvSpPr>
        <p:spPr>
          <a:xfrm>
            <a:off x="4797832" y="3319545"/>
            <a:ext cx="439091" cy="3048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右箭头 27"/>
          <p:cNvSpPr/>
          <p:nvPr/>
        </p:nvSpPr>
        <p:spPr>
          <a:xfrm flipH="1">
            <a:off x="6225179" y="3316779"/>
            <a:ext cx="439091" cy="3048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右箭头 28"/>
          <p:cNvSpPr/>
          <p:nvPr/>
        </p:nvSpPr>
        <p:spPr>
          <a:xfrm flipH="1">
            <a:off x="7730105" y="3314429"/>
            <a:ext cx="439091" cy="3048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右箭头 29"/>
          <p:cNvSpPr/>
          <p:nvPr/>
        </p:nvSpPr>
        <p:spPr>
          <a:xfrm flipH="1">
            <a:off x="9234881" y="3307850"/>
            <a:ext cx="439091" cy="3048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25259" y="0"/>
            <a:ext cx="12217259" cy="6858000"/>
          </a:xfrm>
          <a:prstGeom prst="rect">
            <a:avLst/>
          </a:prstGeom>
          <a:solidFill>
            <a:srgbClr val="EC00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-25259" y="2330222"/>
            <a:ext cx="1210588" cy="1938992"/>
          </a:xfrm>
          <a:prstGeom prst="rect">
            <a:avLst/>
          </a:prstGeom>
          <a:solidFill>
            <a:srgbClr val="8CC63E"/>
          </a:solidFill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移动</a:t>
            </a:r>
            <a:endParaRPr lang="en-US" altLang="zh-CN" sz="4000" dirty="0">
              <a:solidFill>
                <a:schemeClr val="bg1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  <a:p>
            <a:r>
              <a:rPr lang="zh-CN" altLang="en-US" sz="40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营销</a:t>
            </a:r>
            <a:endParaRPr lang="en-US" altLang="zh-CN" sz="4000" dirty="0">
              <a:solidFill>
                <a:schemeClr val="bg1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  <a:p>
            <a:r>
              <a:rPr lang="zh-CN" altLang="en-US" sz="40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闭环</a:t>
            </a:r>
          </a:p>
        </p:txBody>
      </p:sp>
      <p:sp>
        <p:nvSpPr>
          <p:cNvPr id="2" name="椭圆 1"/>
          <p:cNvSpPr/>
          <p:nvPr/>
        </p:nvSpPr>
        <p:spPr>
          <a:xfrm>
            <a:off x="5743618" y="586687"/>
            <a:ext cx="1624533" cy="1624534"/>
          </a:xfrm>
          <a:prstGeom prst="ellipse">
            <a:avLst/>
          </a:prstGeom>
          <a:solidFill>
            <a:srgbClr val="8CC63E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006133" y="2085419"/>
            <a:ext cx="1624533" cy="1624534"/>
          </a:xfrm>
          <a:prstGeom prst="ellipse">
            <a:avLst/>
          </a:prstGeom>
          <a:solidFill>
            <a:srgbClr val="8CC63E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242971" y="4747865"/>
            <a:ext cx="1624533" cy="1624534"/>
          </a:xfrm>
          <a:prstGeom prst="ellipse">
            <a:avLst/>
          </a:prstGeom>
          <a:solidFill>
            <a:srgbClr val="8CC63E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119084" y="4747864"/>
            <a:ext cx="1624533" cy="1624534"/>
          </a:xfrm>
          <a:prstGeom prst="ellipse">
            <a:avLst/>
          </a:prstGeom>
          <a:solidFill>
            <a:srgbClr val="8CC63E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306706" y="2147578"/>
            <a:ext cx="1624533" cy="1624534"/>
          </a:xfrm>
          <a:prstGeom prst="ellipse">
            <a:avLst/>
          </a:prstGeom>
          <a:solidFill>
            <a:srgbClr val="8CC63E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右箭头 2"/>
          <p:cNvSpPr/>
          <p:nvPr/>
        </p:nvSpPr>
        <p:spPr>
          <a:xfrm rot="2763968">
            <a:off x="7487404" y="1804110"/>
            <a:ext cx="820549" cy="492721"/>
          </a:xfrm>
          <a:prstGeom prst="rightArrow">
            <a:avLst/>
          </a:prstGeom>
          <a:solidFill>
            <a:srgbClr val="8CC63E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 rot="6626884">
            <a:off x="8221325" y="4116348"/>
            <a:ext cx="820549" cy="492721"/>
          </a:xfrm>
          <a:prstGeom prst="rightArrow">
            <a:avLst/>
          </a:prstGeom>
          <a:solidFill>
            <a:srgbClr val="8CC63E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 rot="10800000">
            <a:off x="6051225" y="5555856"/>
            <a:ext cx="820549" cy="492721"/>
          </a:xfrm>
          <a:prstGeom prst="rightArrow">
            <a:avLst/>
          </a:prstGeom>
          <a:solidFill>
            <a:srgbClr val="8CC63E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 rot="14385969">
            <a:off x="4023209" y="4041150"/>
            <a:ext cx="820549" cy="492721"/>
          </a:xfrm>
          <a:prstGeom prst="rightArrow">
            <a:avLst/>
          </a:prstGeom>
          <a:solidFill>
            <a:srgbClr val="8CC63E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 rot="19314071">
            <a:off x="4845080" y="1784743"/>
            <a:ext cx="820549" cy="492721"/>
          </a:xfrm>
          <a:prstGeom prst="rightArrow">
            <a:avLst/>
          </a:prstGeom>
          <a:solidFill>
            <a:srgbClr val="8CC63E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840280" y="116812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一面之缘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110513" y="274442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忠实客户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655127" y="536606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275772" y="536606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持续销售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396584" y="277814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分享好友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069912" y="226894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优惠活动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吸引客户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350895" y="3525670"/>
            <a:ext cx="1338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一键拨号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一键导航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全方位服务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733610" y="582773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随时随地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手机在线支付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378931" y="598558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抢占用户手机桌面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陪在身边持续关注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453936" y="3569051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一键分享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拓展新客户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 rot="16200000">
            <a:off x="5908055" y="-5923339"/>
            <a:ext cx="350631" cy="12217259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30"/>
          <p:cNvSpPr/>
          <p:nvPr/>
        </p:nvSpPr>
        <p:spPr>
          <a:xfrm>
            <a:off x="656400" y="4261594"/>
            <a:ext cx="528928" cy="248634"/>
          </a:xfrm>
          <a:custGeom>
            <a:avLst/>
            <a:gdLst>
              <a:gd name="connsiteX0" fmla="*/ 0 w 372529"/>
              <a:gd name="connsiteY0" fmla="*/ 365111 h 365111"/>
              <a:gd name="connsiteX1" fmla="*/ 186265 w 372529"/>
              <a:gd name="connsiteY1" fmla="*/ 0 h 365111"/>
              <a:gd name="connsiteX2" fmla="*/ 372529 w 372529"/>
              <a:gd name="connsiteY2" fmla="*/ 365111 h 365111"/>
              <a:gd name="connsiteX3" fmla="*/ 0 w 372529"/>
              <a:gd name="connsiteY3" fmla="*/ 365111 h 365111"/>
              <a:gd name="connsiteX0-1" fmla="*/ 0 w 372529"/>
              <a:gd name="connsiteY0-2" fmla="*/ 408654 h 408654"/>
              <a:gd name="connsiteX1-3" fmla="*/ 360437 w 372529"/>
              <a:gd name="connsiteY1-4" fmla="*/ 0 h 408654"/>
              <a:gd name="connsiteX2-5" fmla="*/ 372529 w 372529"/>
              <a:gd name="connsiteY2-6" fmla="*/ 408654 h 408654"/>
              <a:gd name="connsiteX3-7" fmla="*/ 0 w 372529"/>
              <a:gd name="connsiteY3-8" fmla="*/ 408654 h 408654"/>
              <a:gd name="connsiteX0-9" fmla="*/ 0 w 502069"/>
              <a:gd name="connsiteY0-10" fmla="*/ 20034 h 408654"/>
              <a:gd name="connsiteX1-11" fmla="*/ 489977 w 502069"/>
              <a:gd name="connsiteY1-12" fmla="*/ 0 h 408654"/>
              <a:gd name="connsiteX2-13" fmla="*/ 502069 w 502069"/>
              <a:gd name="connsiteY2-14" fmla="*/ 408654 h 408654"/>
              <a:gd name="connsiteX3-15" fmla="*/ 0 w 502069"/>
              <a:gd name="connsiteY3-16" fmla="*/ 20034 h 408654"/>
              <a:gd name="connsiteX0-17" fmla="*/ 0 w 489977"/>
              <a:gd name="connsiteY0-18" fmla="*/ 20034 h 241014"/>
              <a:gd name="connsiteX1-19" fmla="*/ 489977 w 489977"/>
              <a:gd name="connsiteY1-20" fmla="*/ 0 h 241014"/>
              <a:gd name="connsiteX2-21" fmla="*/ 52489 w 489977"/>
              <a:gd name="connsiteY2-22" fmla="*/ 241014 h 241014"/>
              <a:gd name="connsiteX3-23" fmla="*/ 0 w 489977"/>
              <a:gd name="connsiteY3-24" fmla="*/ 20034 h 241014"/>
              <a:gd name="connsiteX0-25" fmla="*/ 8471 w 498448"/>
              <a:gd name="connsiteY0-26" fmla="*/ 20034 h 241014"/>
              <a:gd name="connsiteX1-27" fmla="*/ 498448 w 498448"/>
              <a:gd name="connsiteY1-28" fmla="*/ 0 h 241014"/>
              <a:gd name="connsiteX2-29" fmla="*/ 0 w 498448"/>
              <a:gd name="connsiteY2-30" fmla="*/ 241014 h 241014"/>
              <a:gd name="connsiteX3-31" fmla="*/ 8471 w 498448"/>
              <a:gd name="connsiteY3-32" fmla="*/ 20034 h 241014"/>
              <a:gd name="connsiteX0-33" fmla="*/ 0 w 512837"/>
              <a:gd name="connsiteY0-34" fmla="*/ 4794 h 241014"/>
              <a:gd name="connsiteX1-35" fmla="*/ 512837 w 512837"/>
              <a:gd name="connsiteY1-36" fmla="*/ 0 h 241014"/>
              <a:gd name="connsiteX2-37" fmla="*/ 14389 w 512837"/>
              <a:gd name="connsiteY2-38" fmla="*/ 241014 h 241014"/>
              <a:gd name="connsiteX3-39" fmla="*/ 0 w 512837"/>
              <a:gd name="connsiteY3-40" fmla="*/ 4794 h 241014"/>
              <a:gd name="connsiteX0-41" fmla="*/ 16091 w 528928"/>
              <a:gd name="connsiteY0-42" fmla="*/ 4794 h 248634"/>
              <a:gd name="connsiteX1-43" fmla="*/ 528928 w 528928"/>
              <a:gd name="connsiteY1-44" fmla="*/ 0 h 248634"/>
              <a:gd name="connsiteX2-45" fmla="*/ 0 w 528928"/>
              <a:gd name="connsiteY2-46" fmla="*/ 248634 h 248634"/>
              <a:gd name="connsiteX3-47" fmla="*/ 16091 w 528928"/>
              <a:gd name="connsiteY3-48" fmla="*/ 4794 h 2486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28928" h="248634">
                <a:moveTo>
                  <a:pt x="16091" y="4794"/>
                </a:moveTo>
                <a:lnTo>
                  <a:pt x="528928" y="0"/>
                </a:lnTo>
                <a:lnTo>
                  <a:pt x="0" y="248634"/>
                </a:lnTo>
                <a:lnTo>
                  <a:pt x="16091" y="479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70" y="620064"/>
            <a:ext cx="9918060" cy="5214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24248" y="463639"/>
            <a:ext cx="334851" cy="5473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784767" y="490336"/>
            <a:ext cx="334851" cy="5473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 flipV="1">
            <a:off x="6144289" y="-4697846"/>
            <a:ext cx="334851" cy="10429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803820" y="5990555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微盟的产品广告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rgbClr val="3D3D3D"/>
          </a:fgClr>
          <a:bgClr>
            <a:schemeClr val="tx1">
              <a:lumMod val="65000"/>
              <a:lumOff val="3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1271587"/>
            <a:ext cx="10644912" cy="337661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38750" y="5524500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其实还有用滴！！！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rgbClr val="3D3D3D"/>
          </a:fgClr>
          <a:bgClr>
            <a:schemeClr val="tx1">
              <a:lumMod val="65000"/>
              <a:lumOff val="3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433387"/>
            <a:ext cx="3137924" cy="99536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38150" y="1257300"/>
            <a:ext cx="11020966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三大绝招</a:t>
            </a:r>
            <a:endParaRPr lang="en-US" altLang="zh-CN" sz="5400" dirty="0">
              <a:solidFill>
                <a:schemeClr val="bg1"/>
              </a:solidFill>
              <a:latin typeface="方正行黑简体" panose="02000000000000000000" pitchFamily="2" charset="-122"/>
              <a:ea typeface="方正行黑简体" panose="02000000000000000000" pitchFamily="2" charset="-122"/>
            </a:endParaRPr>
          </a:p>
          <a:p>
            <a:endParaRPr lang="en-US" altLang="zh-CN" sz="4000" dirty="0">
              <a:solidFill>
                <a:schemeClr val="bg1"/>
              </a:solidFill>
              <a:latin typeface="方正行黑简体" panose="02000000000000000000" pitchFamily="2" charset="-122"/>
              <a:ea typeface="方正行黑简体" panose="02000000000000000000" pitchFamily="2" charset="-122"/>
            </a:endParaRPr>
          </a:p>
          <a:p>
            <a:pPr marL="571500" indent="-571500">
              <a:buFont typeface="Arial" panose="020B0604020202020204"/>
              <a:buChar char="•"/>
            </a:pPr>
            <a:r>
              <a:rPr lang="zh-CN" altLang="en-US" sz="4000" dirty="0">
                <a:solidFill>
                  <a:schemeClr val="bg1"/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微博账号分类，发送不同话题，提高曝光率；</a:t>
            </a:r>
            <a:endParaRPr lang="en-US" altLang="zh-CN" sz="4000" dirty="0">
              <a:solidFill>
                <a:schemeClr val="bg1"/>
              </a:solidFill>
              <a:latin typeface="方正行黑简体" panose="02000000000000000000" pitchFamily="2" charset="-122"/>
              <a:ea typeface="方正行黑简体" panose="02000000000000000000" pitchFamily="2" charset="-122"/>
            </a:endParaRPr>
          </a:p>
          <a:p>
            <a:pPr marL="571500" indent="-571500">
              <a:buFont typeface="Arial" panose="020B0604020202020204"/>
              <a:buChar char="•"/>
            </a:pPr>
            <a:endParaRPr lang="en-US" altLang="zh-CN" sz="4000" dirty="0">
              <a:solidFill>
                <a:schemeClr val="bg1"/>
              </a:solidFill>
              <a:latin typeface="方正行黑简体" panose="02000000000000000000" pitchFamily="2" charset="-122"/>
              <a:ea typeface="方正行黑简体" panose="02000000000000000000" pitchFamily="2" charset="-122"/>
            </a:endParaRPr>
          </a:p>
          <a:p>
            <a:pPr marL="571500" indent="-571500">
              <a:buFont typeface="Arial" panose="020B0604020202020204"/>
              <a:buChar char="•"/>
            </a:pPr>
            <a:r>
              <a:rPr lang="zh-CN" altLang="en-US" sz="4000" dirty="0">
                <a:solidFill>
                  <a:schemeClr val="bg1"/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转大</a:t>
            </a:r>
            <a:r>
              <a:rPr lang="en-US" altLang="zh-CN" sz="4000" dirty="0">
                <a:solidFill>
                  <a:schemeClr val="bg1"/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V</a:t>
            </a:r>
            <a:r>
              <a:rPr lang="zh-CN" altLang="en-US" sz="4000" dirty="0">
                <a:solidFill>
                  <a:schemeClr val="bg1"/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微博并抢沙发评论；</a:t>
            </a:r>
            <a:endParaRPr lang="en-US" altLang="zh-CN" sz="4000" dirty="0">
              <a:solidFill>
                <a:schemeClr val="bg1"/>
              </a:solidFill>
              <a:latin typeface="方正行黑简体" panose="02000000000000000000" pitchFamily="2" charset="-122"/>
              <a:ea typeface="方正行黑简体" panose="02000000000000000000" pitchFamily="2" charset="-122"/>
            </a:endParaRPr>
          </a:p>
          <a:p>
            <a:pPr marL="571500" indent="-571500">
              <a:buFont typeface="Arial" panose="020B0604020202020204"/>
              <a:buChar char="•"/>
            </a:pPr>
            <a:endParaRPr lang="en-US" altLang="zh-CN" sz="4000" dirty="0">
              <a:solidFill>
                <a:schemeClr val="bg1"/>
              </a:solidFill>
              <a:latin typeface="方正行黑简体" panose="02000000000000000000" pitchFamily="2" charset="-122"/>
              <a:ea typeface="方正行黑简体" panose="02000000000000000000" pitchFamily="2" charset="-122"/>
            </a:endParaRPr>
          </a:p>
          <a:p>
            <a:pPr marL="571500" indent="-571500">
              <a:buFont typeface="Arial" panose="020B0604020202020204"/>
              <a:buChar char="•"/>
            </a:pPr>
            <a:r>
              <a:rPr lang="zh-CN" altLang="en-US" sz="4000" dirty="0">
                <a:solidFill>
                  <a:schemeClr val="bg1"/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企业媒体化，关注社会热点，深度原创内容。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466611"/>
            <a:ext cx="4081463" cy="1267942"/>
          </a:xfrm>
          <a:prstGeom prst="rect">
            <a:avLst/>
          </a:prstGeom>
          <a:pattFill prst="narVert">
            <a:fgClr>
              <a:srgbClr val="3D3D3D"/>
            </a:fgClr>
            <a:bgClr>
              <a:schemeClr val="tx1">
                <a:lumMod val="65000"/>
                <a:lumOff val="3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9" y="549691"/>
            <a:ext cx="3285582" cy="10422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2288249"/>
            <a:ext cx="3514725" cy="1152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63" y="562977"/>
            <a:ext cx="3752850" cy="11715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937" y="636701"/>
            <a:ext cx="3533775" cy="1114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695" y="3919387"/>
            <a:ext cx="3638550" cy="1343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287" y="3893211"/>
            <a:ext cx="3400425" cy="1171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" y="3926549"/>
            <a:ext cx="3467100" cy="1104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695" y="5529102"/>
            <a:ext cx="3200400" cy="1143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5" y="2153642"/>
            <a:ext cx="3476625" cy="11906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287" y="2173949"/>
            <a:ext cx="3200400" cy="12668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8" y="5459034"/>
            <a:ext cx="3419475" cy="10096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287" y="5487609"/>
            <a:ext cx="3200400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890787" y="0"/>
            <a:ext cx="2183948" cy="2894625"/>
          </a:xfrm>
          <a:custGeom>
            <a:avLst/>
            <a:gdLst>
              <a:gd name="T0" fmla="*/ 27775 w 27775"/>
              <a:gd name="T1" fmla="*/ 13888 h 36812"/>
              <a:gd name="T2" fmla="*/ 13887 w 27775"/>
              <a:gd name="T3" fmla="*/ 36812 h 36812"/>
              <a:gd name="T4" fmla="*/ 0 w 27775"/>
              <a:gd name="T5" fmla="*/ 13888 h 36812"/>
              <a:gd name="T6" fmla="*/ 13887 w 27775"/>
              <a:gd name="T7" fmla="*/ 0 h 36812"/>
              <a:gd name="T8" fmla="*/ 27775 w 27775"/>
              <a:gd name="T9" fmla="*/ 13888 h 36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775" h="36812">
                <a:moveTo>
                  <a:pt x="27775" y="13888"/>
                </a:moveTo>
                <a:cubicBezTo>
                  <a:pt x="27775" y="21558"/>
                  <a:pt x="13887" y="36812"/>
                  <a:pt x="13887" y="36812"/>
                </a:cubicBezTo>
                <a:cubicBezTo>
                  <a:pt x="13887" y="36812"/>
                  <a:pt x="0" y="21558"/>
                  <a:pt x="0" y="13888"/>
                </a:cubicBezTo>
                <a:cubicBezTo>
                  <a:pt x="0" y="6218"/>
                  <a:pt x="6217" y="0"/>
                  <a:pt x="13887" y="0"/>
                </a:cubicBezTo>
                <a:cubicBezTo>
                  <a:pt x="21557" y="0"/>
                  <a:pt x="27775" y="6218"/>
                  <a:pt x="27775" y="13888"/>
                </a:cubicBezTo>
                <a:close/>
              </a:path>
            </a:pathLst>
          </a:custGeom>
          <a:solidFill>
            <a:srgbClr val="EC008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9"/>
          <p:cNvSpPr/>
          <p:nvPr/>
        </p:nvSpPr>
        <p:spPr bwMode="auto">
          <a:xfrm>
            <a:off x="2672465" y="3656625"/>
            <a:ext cx="804540" cy="1066188"/>
          </a:xfrm>
          <a:custGeom>
            <a:avLst/>
            <a:gdLst>
              <a:gd name="T0" fmla="*/ 10232 w 10232"/>
              <a:gd name="T1" fmla="*/ 5116 h 13560"/>
              <a:gd name="T2" fmla="*/ 5116 w 10232"/>
              <a:gd name="T3" fmla="*/ 13560 h 13560"/>
              <a:gd name="T4" fmla="*/ 0 w 10232"/>
              <a:gd name="T5" fmla="*/ 5116 h 13560"/>
              <a:gd name="T6" fmla="*/ 5116 w 10232"/>
              <a:gd name="T7" fmla="*/ 0 h 13560"/>
              <a:gd name="T8" fmla="*/ 10232 w 10232"/>
              <a:gd name="T9" fmla="*/ 5116 h 13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32" h="13560">
                <a:moveTo>
                  <a:pt x="10232" y="5116"/>
                </a:moveTo>
                <a:cubicBezTo>
                  <a:pt x="10232" y="7941"/>
                  <a:pt x="5116" y="13560"/>
                  <a:pt x="5116" y="13560"/>
                </a:cubicBezTo>
                <a:cubicBezTo>
                  <a:pt x="5116" y="13560"/>
                  <a:pt x="0" y="7941"/>
                  <a:pt x="0" y="5116"/>
                </a:cubicBezTo>
                <a:cubicBezTo>
                  <a:pt x="0" y="2290"/>
                  <a:pt x="2290" y="0"/>
                  <a:pt x="5116" y="0"/>
                </a:cubicBezTo>
                <a:cubicBezTo>
                  <a:pt x="7941" y="0"/>
                  <a:pt x="10232" y="2290"/>
                  <a:pt x="10232" y="5116"/>
                </a:cubicBezTo>
                <a:close/>
              </a:path>
            </a:pathLst>
          </a:custGeom>
          <a:solidFill>
            <a:srgbClr val="8CC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2860191" y="5070759"/>
            <a:ext cx="429088" cy="429432"/>
          </a:xfrm>
          <a:prstGeom prst="ellipse">
            <a:avLst/>
          </a:prstGeom>
          <a:solidFill>
            <a:srgbClr val="8CC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879275" y="1447312"/>
            <a:ext cx="8468985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b="1" dirty="0">
                <a:solidFill>
                  <a:schemeClr val="bg1"/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Thank </a:t>
            </a:r>
          </a:p>
          <a:p>
            <a:r>
              <a:rPr lang="en-US" altLang="zh-CN" sz="13800" b="1" dirty="0">
                <a:solidFill>
                  <a:schemeClr val="bg1"/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    you</a:t>
            </a:r>
            <a:r>
              <a:rPr lang="zh-CN" altLang="en-US" sz="13800" b="1" dirty="0">
                <a:solidFill>
                  <a:schemeClr val="bg1"/>
                </a:solidFill>
                <a:latin typeface="方正行黑简体" panose="02000000000000000000" pitchFamily="2" charset="-122"/>
                <a:ea typeface="方正行黑简体" panose="02000000000000000000" pitchFamily="2" charset="-122"/>
              </a:rPr>
              <a:t>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1638300"/>
            <a:ext cx="12192000" cy="5269010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038600" y="151091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未来已来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944660" y="2216726"/>
            <a:ext cx="7943850" cy="2862322"/>
          </a:xfrm>
          <a:prstGeom prst="rect">
            <a:avLst/>
          </a:prstGeom>
          <a:noFill/>
        </p:spPr>
        <p:txBody>
          <a:bodyPr vert="horz" wrap="square" rtlCol="0" anchor="t" anchorCtr="1">
            <a:spAutoFit/>
          </a:bodyPr>
          <a:lstStyle/>
          <a:p>
            <a:pPr marL="571500" indent="-571500">
              <a:buFont typeface="Arial" panose="020B0604020202020204"/>
              <a:buChar char="•"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移动互联网的趋势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/>
              <a:buChar char="•"/>
            </a:pP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/>
              <a:buChar char="•"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制高点：全网营销标准（天地人）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/>
              <a:buChar char="•"/>
            </a:pP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/>
              <a:buChar char="•"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支撑点：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MIE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移动营销落地系统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186766" y="6095362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落地点</a:t>
            </a:r>
          </a:p>
        </p:txBody>
      </p:sp>
      <p:sp>
        <p:nvSpPr>
          <p:cNvPr id="32" name="下箭头 31"/>
          <p:cNvSpPr/>
          <p:nvPr/>
        </p:nvSpPr>
        <p:spPr>
          <a:xfrm>
            <a:off x="0" y="1447152"/>
            <a:ext cx="4229100" cy="4839359"/>
          </a:xfrm>
          <a:prstGeom prst="downArrow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7212107" y="336878"/>
          <a:ext cx="2501900" cy="828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30594300" imgH="10147300" progId="CorelDraw.Graphic.15">
                  <p:embed/>
                </p:oleObj>
              </mc:Choice>
              <mc:Fallback>
                <p:oleObj name="CorelDRAW" r:id="rId2" imgW="30594300" imgH="10147300" progId="CorelDraw.Graphic.15">
                  <p:embed/>
                  <p:pic>
                    <p:nvPicPr>
                      <p:cNvPr id="0" name="图片 208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12107" y="336878"/>
                        <a:ext cx="2501900" cy="828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下箭头 32"/>
          <p:cNvSpPr/>
          <p:nvPr/>
        </p:nvSpPr>
        <p:spPr>
          <a:xfrm flipH="1" flipV="1">
            <a:off x="11398220" y="1638299"/>
            <a:ext cx="784474" cy="5219701"/>
          </a:xfrm>
          <a:prstGeom prst="downArrow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157270" y="4114800"/>
            <a:ext cx="91871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rgbClr val="F3B14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每家公司都是移动互联网公司</a:t>
            </a:r>
          </a:p>
        </p:txBody>
      </p:sp>
      <p:sp>
        <p:nvSpPr>
          <p:cNvPr id="7" name="矩形 6"/>
          <p:cNvSpPr/>
          <p:nvPr/>
        </p:nvSpPr>
        <p:spPr>
          <a:xfrm>
            <a:off x="248334" y="1200686"/>
            <a:ext cx="4442242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600" dirty="0">
                <a:solidFill>
                  <a:srgbClr val="F3B14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未来</a:t>
            </a:r>
            <a:endParaRPr lang="zh-CN" altLang="en-US" sz="16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右箭头 2"/>
          <p:cNvSpPr/>
          <p:nvPr/>
        </p:nvSpPr>
        <p:spPr>
          <a:xfrm>
            <a:off x="5995720" y="2705100"/>
            <a:ext cx="6196280" cy="1409700"/>
          </a:xfrm>
          <a:prstGeom prst="rightArrow">
            <a:avLst/>
          </a:prstGeom>
          <a:solidFill>
            <a:srgbClr val="FFF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995720" y="2924234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rgbClr val="F7931C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是跟着眼球走</a:t>
            </a:r>
          </a:p>
        </p:txBody>
      </p:sp>
      <p:sp>
        <p:nvSpPr>
          <p:cNvPr id="7" name="矩形 6"/>
          <p:cNvSpPr/>
          <p:nvPr/>
        </p:nvSpPr>
        <p:spPr>
          <a:xfrm>
            <a:off x="1553478" y="2062460"/>
            <a:ext cx="4442242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600" dirty="0">
                <a:solidFill>
                  <a:srgbClr val="FFF100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金钱</a:t>
            </a:r>
            <a:endParaRPr lang="zh-CN" altLang="en-US" sz="16600" dirty="0">
              <a:solidFill>
                <a:srgbClr val="FFF1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214670" y="3729484"/>
            <a:ext cx="5724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rgbClr val="008ED3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渐变成为主流时间</a:t>
            </a:r>
          </a:p>
        </p:txBody>
      </p:sp>
      <p:sp>
        <p:nvSpPr>
          <p:cNvPr id="7" name="矩形 6"/>
          <p:cNvSpPr/>
          <p:nvPr/>
        </p:nvSpPr>
        <p:spPr>
          <a:xfrm>
            <a:off x="991284" y="1867436"/>
            <a:ext cx="6686446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500" dirty="0">
                <a:solidFill>
                  <a:srgbClr val="008ED3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碎片化</a:t>
            </a:r>
            <a:r>
              <a:rPr lang="zh-CN" altLang="en-US" sz="5400" dirty="0">
                <a:solidFill>
                  <a:srgbClr val="008ED3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的时间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-17283" y="0"/>
            <a:ext cx="474483" cy="6858000"/>
          </a:xfrm>
          <a:prstGeom prst="rect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09574" y="114300"/>
            <a:ext cx="52501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MIE</a:t>
            </a:r>
            <a:r>
              <a:rPr lang="zh-CN" altLang="en-US" sz="44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移动营销系统</a:t>
            </a:r>
          </a:p>
        </p:txBody>
      </p:sp>
      <p:sp>
        <p:nvSpPr>
          <p:cNvPr id="3" name="矩形 2"/>
          <p:cNvSpPr/>
          <p:nvPr/>
        </p:nvSpPr>
        <p:spPr>
          <a:xfrm>
            <a:off x="457200" y="3409950"/>
            <a:ext cx="2133600" cy="742950"/>
          </a:xfrm>
          <a:prstGeom prst="rect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478505" y="3409950"/>
            <a:ext cx="2133600" cy="742950"/>
          </a:xfrm>
          <a:prstGeom prst="rect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423610" y="3409950"/>
            <a:ext cx="2133600" cy="742950"/>
          </a:xfrm>
          <a:prstGeom prst="rect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376360" y="3409950"/>
            <a:ext cx="2133600" cy="742950"/>
          </a:xfrm>
          <a:prstGeom prst="rect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69106" y="3445014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发现你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659956" y="3445014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了解你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577188" y="3445014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爱上你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581385" y="3445014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娶回家</a:t>
            </a:r>
          </a:p>
        </p:txBody>
      </p:sp>
      <p:sp>
        <p:nvSpPr>
          <p:cNvPr id="15" name="右箭头 14"/>
          <p:cNvSpPr/>
          <p:nvPr/>
        </p:nvSpPr>
        <p:spPr>
          <a:xfrm>
            <a:off x="2688312" y="3675132"/>
            <a:ext cx="692680" cy="247650"/>
          </a:xfrm>
          <a:prstGeom prst="rightArrow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5679482" y="3635514"/>
            <a:ext cx="692680" cy="247650"/>
          </a:xfrm>
          <a:prstGeom prst="rightArrow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>
            <a:off x="8620445" y="3657600"/>
            <a:ext cx="692680" cy="247650"/>
          </a:xfrm>
          <a:prstGeom prst="rightArrow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1477743" y="2416314"/>
            <a:ext cx="714257" cy="2819400"/>
          </a:xfrm>
          <a:prstGeom prst="rect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555" y="100162"/>
            <a:ext cx="2661374" cy="1520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04" y="0"/>
            <a:ext cx="10269596" cy="6858001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-17283" y="0"/>
            <a:ext cx="1939687" cy="6858000"/>
          </a:xfrm>
          <a:prstGeom prst="rect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16794" y="266700"/>
            <a:ext cx="2083506" cy="742950"/>
          </a:xfrm>
          <a:prstGeom prst="rect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28700" y="301764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发现你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281858" y="4287007"/>
            <a:ext cx="63657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EC0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二维码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086600" y="0"/>
            <a:ext cx="5105400" cy="6858000"/>
          </a:xfrm>
          <a:prstGeom prst="rect">
            <a:avLst/>
          </a:prstGeom>
          <a:solidFill>
            <a:srgbClr val="3D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-17283" y="0"/>
            <a:ext cx="1674633" cy="6858000"/>
          </a:xfrm>
          <a:prstGeom prst="rect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16794" y="266700"/>
            <a:ext cx="2083506" cy="742950"/>
          </a:xfrm>
          <a:prstGeom prst="rect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28700" y="301764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发现你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 l="1553" t="27492" r="29936" b="4114"/>
          <a:stretch>
            <a:fillRect/>
          </a:stretch>
        </p:blipFill>
        <p:spPr>
          <a:xfrm>
            <a:off x="1828799" y="1685747"/>
            <a:ext cx="4662902" cy="21424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5"/>
          <a:stretch>
            <a:fillRect/>
          </a:stretch>
        </p:blipFill>
        <p:spPr>
          <a:xfrm>
            <a:off x="7087713" y="4522470"/>
            <a:ext cx="1676400" cy="23164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7426" y="1395057"/>
            <a:ext cx="4874574" cy="2723796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021208" y="4480381"/>
            <a:ext cx="63657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EC0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短信微信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-17283" y="0"/>
            <a:ext cx="1939687" cy="6858000"/>
          </a:xfrm>
          <a:prstGeom prst="rect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16794" y="266700"/>
            <a:ext cx="2098920" cy="742950"/>
          </a:xfrm>
          <a:prstGeom prst="rect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28700" y="301764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了解你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143500" y="80962"/>
            <a:ext cx="3146426" cy="6597651"/>
            <a:chOff x="5143500" y="80962"/>
            <a:chExt cx="3146426" cy="659765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5143500" y="80962"/>
              <a:ext cx="3124200" cy="654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7254875" y="84137"/>
              <a:ext cx="487363" cy="246063"/>
            </a:xfrm>
            <a:prstGeom prst="rect">
              <a:avLst/>
            </a:prstGeom>
            <a:solidFill>
              <a:srgbClr val="000000"/>
            </a:solidFill>
            <a:ln w="1588" cap="flat">
              <a:solidFill>
                <a:srgbClr val="22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5146675" y="1130300"/>
              <a:ext cx="1220788" cy="277813"/>
            </a:xfrm>
            <a:prstGeom prst="rect">
              <a:avLst/>
            </a:prstGeom>
            <a:solidFill>
              <a:srgbClr val="000000"/>
            </a:solidFill>
            <a:ln w="1588" cap="flat">
              <a:solidFill>
                <a:srgbClr val="22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5146675" y="1793875"/>
              <a:ext cx="1220788" cy="139700"/>
            </a:xfrm>
            <a:prstGeom prst="rect">
              <a:avLst/>
            </a:prstGeom>
            <a:solidFill>
              <a:srgbClr val="000000"/>
            </a:solidFill>
            <a:ln w="1588" cap="flat">
              <a:solidFill>
                <a:srgbClr val="22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5146675" y="2203450"/>
              <a:ext cx="1220788" cy="139700"/>
            </a:xfrm>
            <a:prstGeom prst="rect">
              <a:avLst/>
            </a:prstGeom>
            <a:solidFill>
              <a:srgbClr val="000000"/>
            </a:solidFill>
            <a:ln w="1588" cap="flat">
              <a:solidFill>
                <a:srgbClr val="22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5183188" y="107950"/>
              <a:ext cx="3106738" cy="6570663"/>
            </a:xfrm>
            <a:custGeom>
              <a:avLst/>
              <a:gdLst>
                <a:gd name="T0" fmla="*/ 5785 w 45953"/>
                <a:gd name="T1" fmla="*/ 0 h 97201"/>
                <a:gd name="T2" fmla="*/ 40168 w 45953"/>
                <a:gd name="T3" fmla="*/ 0 h 97201"/>
                <a:gd name="T4" fmla="*/ 45953 w 45953"/>
                <a:gd name="T5" fmla="*/ 5785 h 97201"/>
                <a:gd name="T6" fmla="*/ 45953 w 45953"/>
                <a:gd name="T7" fmla="*/ 91416 h 97201"/>
                <a:gd name="T8" fmla="*/ 40168 w 45953"/>
                <a:gd name="T9" fmla="*/ 97201 h 97201"/>
                <a:gd name="T10" fmla="*/ 5785 w 45953"/>
                <a:gd name="T11" fmla="*/ 97201 h 97201"/>
                <a:gd name="T12" fmla="*/ 0 w 45953"/>
                <a:gd name="T13" fmla="*/ 91416 h 97201"/>
                <a:gd name="T14" fmla="*/ 0 w 45953"/>
                <a:gd name="T15" fmla="*/ 5785 h 97201"/>
                <a:gd name="T16" fmla="*/ 5785 w 45953"/>
                <a:gd name="T17" fmla="*/ 0 h 97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953" h="97201">
                  <a:moveTo>
                    <a:pt x="5785" y="0"/>
                  </a:moveTo>
                  <a:lnTo>
                    <a:pt x="40168" y="0"/>
                  </a:lnTo>
                  <a:cubicBezTo>
                    <a:pt x="43350" y="0"/>
                    <a:pt x="45953" y="2603"/>
                    <a:pt x="45953" y="5785"/>
                  </a:cubicBezTo>
                  <a:lnTo>
                    <a:pt x="45953" y="91416"/>
                  </a:lnTo>
                  <a:cubicBezTo>
                    <a:pt x="45953" y="94598"/>
                    <a:pt x="43350" y="97201"/>
                    <a:pt x="40168" y="97201"/>
                  </a:cubicBezTo>
                  <a:lnTo>
                    <a:pt x="5785" y="97201"/>
                  </a:lnTo>
                  <a:cubicBezTo>
                    <a:pt x="2603" y="97201"/>
                    <a:pt x="0" y="94598"/>
                    <a:pt x="0" y="91416"/>
                  </a:cubicBezTo>
                  <a:lnTo>
                    <a:pt x="0" y="5785"/>
                  </a:lnTo>
                  <a:cubicBezTo>
                    <a:pt x="0" y="2603"/>
                    <a:pt x="2603" y="0"/>
                    <a:pt x="5785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5253038" y="157162"/>
              <a:ext cx="2968625" cy="6473825"/>
            </a:xfrm>
            <a:custGeom>
              <a:avLst/>
              <a:gdLst>
                <a:gd name="T0" fmla="*/ 5530 w 43925"/>
                <a:gd name="T1" fmla="*/ 0 h 95773"/>
                <a:gd name="T2" fmla="*/ 38395 w 43925"/>
                <a:gd name="T3" fmla="*/ 0 h 95773"/>
                <a:gd name="T4" fmla="*/ 43925 w 43925"/>
                <a:gd name="T5" fmla="*/ 5700 h 95773"/>
                <a:gd name="T6" fmla="*/ 43925 w 43925"/>
                <a:gd name="T7" fmla="*/ 90072 h 95773"/>
                <a:gd name="T8" fmla="*/ 38395 w 43925"/>
                <a:gd name="T9" fmla="*/ 95773 h 95773"/>
                <a:gd name="T10" fmla="*/ 5530 w 43925"/>
                <a:gd name="T11" fmla="*/ 95773 h 95773"/>
                <a:gd name="T12" fmla="*/ 0 w 43925"/>
                <a:gd name="T13" fmla="*/ 90072 h 95773"/>
                <a:gd name="T14" fmla="*/ 0 w 43925"/>
                <a:gd name="T15" fmla="*/ 5700 h 95773"/>
                <a:gd name="T16" fmla="*/ 5530 w 43925"/>
                <a:gd name="T17" fmla="*/ 0 h 95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925" h="95773">
                  <a:moveTo>
                    <a:pt x="5530" y="0"/>
                  </a:moveTo>
                  <a:lnTo>
                    <a:pt x="38395" y="0"/>
                  </a:lnTo>
                  <a:cubicBezTo>
                    <a:pt x="41436" y="0"/>
                    <a:pt x="43925" y="2565"/>
                    <a:pt x="43925" y="5700"/>
                  </a:cubicBezTo>
                  <a:lnTo>
                    <a:pt x="43925" y="90072"/>
                  </a:lnTo>
                  <a:cubicBezTo>
                    <a:pt x="43925" y="93208"/>
                    <a:pt x="41436" y="95773"/>
                    <a:pt x="38395" y="95773"/>
                  </a:cubicBezTo>
                  <a:lnTo>
                    <a:pt x="5530" y="95773"/>
                  </a:lnTo>
                  <a:cubicBezTo>
                    <a:pt x="2488" y="95773"/>
                    <a:pt x="0" y="93208"/>
                    <a:pt x="0" y="90072"/>
                  </a:cubicBezTo>
                  <a:lnTo>
                    <a:pt x="0" y="5700"/>
                  </a:lnTo>
                  <a:cubicBezTo>
                    <a:pt x="0" y="2565"/>
                    <a:pt x="2488" y="0"/>
                    <a:pt x="55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5380038" y="1009650"/>
              <a:ext cx="2714625" cy="4768850"/>
            </a:xfrm>
            <a:prstGeom prst="rect">
              <a:avLst/>
            </a:prstGeom>
            <a:solidFill>
              <a:srgbClr val="333333"/>
            </a:solidFill>
            <a:ln w="1588" cap="flat">
              <a:solidFill>
                <a:srgbClr val="221F2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6462713" y="5957887"/>
              <a:ext cx="549275" cy="549275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6462713" y="5965825"/>
              <a:ext cx="549275" cy="5492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18" name="Picture 1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1125" y="6205537"/>
              <a:ext cx="554038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Freeform 15"/>
            <p:cNvSpPr/>
            <p:nvPr/>
          </p:nvSpPr>
          <p:spPr bwMode="auto">
            <a:xfrm>
              <a:off x="6645275" y="6146800"/>
              <a:ext cx="201613" cy="201613"/>
            </a:xfrm>
            <a:custGeom>
              <a:avLst/>
              <a:gdLst>
                <a:gd name="T0" fmla="*/ 542 w 2981"/>
                <a:gd name="T1" fmla="*/ 0 h 2980"/>
                <a:gd name="T2" fmla="*/ 2439 w 2981"/>
                <a:gd name="T3" fmla="*/ 0 h 2980"/>
                <a:gd name="T4" fmla="*/ 2981 w 2981"/>
                <a:gd name="T5" fmla="*/ 542 h 2980"/>
                <a:gd name="T6" fmla="*/ 2981 w 2981"/>
                <a:gd name="T7" fmla="*/ 2439 h 2980"/>
                <a:gd name="T8" fmla="*/ 2439 w 2981"/>
                <a:gd name="T9" fmla="*/ 2980 h 2980"/>
                <a:gd name="T10" fmla="*/ 542 w 2981"/>
                <a:gd name="T11" fmla="*/ 2980 h 2980"/>
                <a:gd name="T12" fmla="*/ 0 w 2981"/>
                <a:gd name="T13" fmla="*/ 2439 h 2980"/>
                <a:gd name="T14" fmla="*/ 0 w 2981"/>
                <a:gd name="T15" fmla="*/ 542 h 2980"/>
                <a:gd name="T16" fmla="*/ 542 w 2981"/>
                <a:gd name="T17" fmla="*/ 0 h 2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81" h="2980">
                  <a:moveTo>
                    <a:pt x="542" y="0"/>
                  </a:moveTo>
                  <a:lnTo>
                    <a:pt x="2439" y="0"/>
                  </a:lnTo>
                  <a:cubicBezTo>
                    <a:pt x="2737" y="0"/>
                    <a:pt x="2981" y="244"/>
                    <a:pt x="2981" y="542"/>
                  </a:cubicBezTo>
                  <a:lnTo>
                    <a:pt x="2981" y="2439"/>
                  </a:lnTo>
                  <a:cubicBezTo>
                    <a:pt x="2981" y="2737"/>
                    <a:pt x="2737" y="2980"/>
                    <a:pt x="2439" y="2980"/>
                  </a:cubicBezTo>
                  <a:lnTo>
                    <a:pt x="542" y="2980"/>
                  </a:lnTo>
                  <a:cubicBezTo>
                    <a:pt x="244" y="2980"/>
                    <a:pt x="0" y="2737"/>
                    <a:pt x="0" y="2439"/>
                  </a:cubicBezTo>
                  <a:lnTo>
                    <a:pt x="0" y="542"/>
                  </a:lnTo>
                  <a:cubicBezTo>
                    <a:pt x="0" y="244"/>
                    <a:pt x="244" y="0"/>
                    <a:pt x="542" y="0"/>
                  </a:cubicBezTo>
                  <a:close/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6675438" y="349250"/>
              <a:ext cx="122238" cy="122238"/>
            </a:xfrm>
            <a:prstGeom prst="ellipse">
              <a:avLst/>
            </a:pr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6489700" y="579437"/>
              <a:ext cx="495300" cy="109538"/>
            </a:xfrm>
            <a:custGeom>
              <a:avLst/>
              <a:gdLst>
                <a:gd name="T0" fmla="*/ 467 w 7316"/>
                <a:gd name="T1" fmla="*/ 0 h 1626"/>
                <a:gd name="T2" fmla="*/ 6849 w 7316"/>
                <a:gd name="T3" fmla="*/ 0 h 1626"/>
                <a:gd name="T4" fmla="*/ 7316 w 7316"/>
                <a:gd name="T5" fmla="*/ 542 h 1626"/>
                <a:gd name="T6" fmla="*/ 7316 w 7316"/>
                <a:gd name="T7" fmla="*/ 1084 h 1626"/>
                <a:gd name="T8" fmla="*/ 6849 w 7316"/>
                <a:gd name="T9" fmla="*/ 1626 h 1626"/>
                <a:gd name="T10" fmla="*/ 467 w 7316"/>
                <a:gd name="T11" fmla="*/ 1626 h 1626"/>
                <a:gd name="T12" fmla="*/ 0 w 7316"/>
                <a:gd name="T13" fmla="*/ 1084 h 1626"/>
                <a:gd name="T14" fmla="*/ 0 w 7316"/>
                <a:gd name="T15" fmla="*/ 542 h 1626"/>
                <a:gd name="T16" fmla="*/ 467 w 7316"/>
                <a:gd name="T17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16" h="1626">
                  <a:moveTo>
                    <a:pt x="467" y="0"/>
                  </a:moveTo>
                  <a:lnTo>
                    <a:pt x="6849" y="0"/>
                  </a:lnTo>
                  <a:cubicBezTo>
                    <a:pt x="7106" y="0"/>
                    <a:pt x="7316" y="244"/>
                    <a:pt x="7316" y="542"/>
                  </a:cubicBezTo>
                  <a:lnTo>
                    <a:pt x="7316" y="1084"/>
                  </a:lnTo>
                  <a:cubicBezTo>
                    <a:pt x="7316" y="1382"/>
                    <a:pt x="7106" y="1626"/>
                    <a:pt x="6849" y="1626"/>
                  </a:cubicBezTo>
                  <a:lnTo>
                    <a:pt x="467" y="1626"/>
                  </a:lnTo>
                  <a:cubicBezTo>
                    <a:pt x="210" y="1626"/>
                    <a:pt x="0" y="1382"/>
                    <a:pt x="0" y="1084"/>
                  </a:cubicBezTo>
                  <a:lnTo>
                    <a:pt x="0" y="542"/>
                  </a:lnTo>
                  <a:cubicBezTo>
                    <a:pt x="0" y="244"/>
                    <a:pt x="210" y="0"/>
                    <a:pt x="467" y="0"/>
                  </a:cubicBezTo>
                  <a:close/>
                </a:path>
              </a:pathLst>
            </a:custGeom>
            <a:noFill/>
            <a:ln w="4763" cap="flat">
              <a:solidFill>
                <a:srgbClr val="B2B2B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1201"/>
          <a:stretch>
            <a:fillRect/>
          </a:stretch>
        </p:blipFill>
        <p:spPr>
          <a:xfrm>
            <a:off x="5368927" y="1008637"/>
            <a:ext cx="2818470" cy="47839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532" y="1022350"/>
            <a:ext cx="2803239" cy="475614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/>
          <a:srcRect b="10735"/>
          <a:stretch>
            <a:fillRect/>
          </a:stretch>
        </p:blipFill>
        <p:spPr>
          <a:xfrm>
            <a:off x="5379664" y="1014411"/>
            <a:ext cx="2807733" cy="476408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/>
          <a:srcRect l="2311"/>
          <a:stretch>
            <a:fillRect/>
          </a:stretch>
        </p:blipFill>
        <p:spPr>
          <a:xfrm>
            <a:off x="5379664" y="1016901"/>
            <a:ext cx="2807733" cy="477566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/>
          <a:srcRect t="1871"/>
          <a:stretch>
            <a:fillRect/>
          </a:stretch>
        </p:blipFill>
        <p:spPr>
          <a:xfrm>
            <a:off x="5379290" y="1016900"/>
            <a:ext cx="2787245" cy="4761599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319958" y="4287007"/>
            <a:ext cx="63657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EC0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微海报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4000"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Office PowerPoint</Application>
  <PresentationFormat>宽屏</PresentationFormat>
  <Paragraphs>121</Paragraphs>
  <Slides>18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华康俪金黑W8(P)</vt:lpstr>
      <vt:lpstr>Calibri Light</vt:lpstr>
      <vt:lpstr>方正行黑简体</vt:lpstr>
      <vt:lpstr>微软雅黑</vt:lpstr>
      <vt:lpstr>Calibri</vt:lpstr>
      <vt:lpstr>Arial</vt:lpstr>
      <vt:lpstr>Office 主题</vt:lpstr>
      <vt:lpstr>CorelDRAW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Richard Feng</dc:creator>
  <cp:lastModifiedBy>天 下</cp:lastModifiedBy>
  <cp:revision>51</cp:revision>
  <dcterms:created xsi:type="dcterms:W3CDTF">2014-04-13T11:29:00Z</dcterms:created>
  <dcterms:modified xsi:type="dcterms:W3CDTF">2021-01-05T15:41:55Z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