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91" r:id="rId3"/>
    <p:sldId id="313" r:id="rId4"/>
    <p:sldId id="392" r:id="rId5"/>
    <p:sldId id="393" r:id="rId6"/>
    <p:sldId id="402" r:id="rId7"/>
    <p:sldId id="314" r:id="rId8"/>
    <p:sldId id="367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01A"/>
    <a:srgbClr val="FFFFFF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A867-9CE6-4CE1-B310-70DE1C18AD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2526A-2989-41EC-8668-30CE57DE372D}" type="slidenum">
              <a:rPr lang="zh-CN" altLang="en-US"/>
              <a:t>10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BD847-B84E-4705-871A-8150BBE21684}" type="slidenum">
              <a:rPr lang="zh-CN" altLang="en-US"/>
              <a:t>11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B0AAF-B9DB-4CC3-BC3D-457FBBBFA459}" type="slidenum">
              <a:rPr lang="zh-CN" altLang="en-US"/>
              <a:t>12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189B6-F8CA-48ED-8EE0-BB4AB4485CD9}" type="slidenum">
              <a:rPr lang="zh-CN" altLang="en-US"/>
              <a:t>13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377D26-A6D6-41D3-9ED1-C372F24D2A0D}" type="slidenum">
              <a:rPr lang="zh-CN" altLang="en-US"/>
              <a:t>14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41383-63B6-455A-9A5A-0E778F9981EB}" type="slidenum">
              <a:rPr lang="zh-CN" altLang="en-US"/>
              <a:t>15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A867-9CE6-4CE1-B310-70DE1C18AD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2F868-3F2F-4B58-9C3B-A738A5BAA111}" type="slidenum">
              <a:rPr lang="zh-CN" altLang="en-US"/>
              <a:t>2</a:t>
            </a:fld>
            <a:endParaRPr lang="en-US" altLang="zh-CN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AABB2-72F8-4443-95CA-B349F01758D6}" type="slidenum">
              <a:rPr lang="zh-CN" altLang="en-US"/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067728-93B0-4627-8BB9-300EDE0363F1}" type="slidenum">
              <a:rPr lang="zh-CN" altLang="en-US"/>
              <a:t>4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7A2E0-52B0-4A67-99E8-F4ABF2780CFD}" type="slidenum">
              <a:rPr lang="zh-CN" altLang="en-US"/>
              <a:t>5</a:t>
            </a:fld>
            <a:endParaRPr lang="en-US" altLang="zh-CN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815089-7E5F-447C-BDCB-83A41407B8DC}" type="slidenum">
              <a:rPr lang="zh-CN" altLang="en-US"/>
              <a:t>6</a:t>
            </a:fld>
            <a:endParaRPr lang="en-US" altLang="zh-CN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710350-E059-4083-B870-472D92E93788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77D9A-AA80-46F8-A6C9-AD38114BB274}" type="slidenum">
              <a:rPr lang="zh-CN" altLang="en-US"/>
              <a:t>8</a:t>
            </a:fld>
            <a:endParaRPr lang="en-US" altLang="zh-CN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85A4CF-1624-4995-9341-7AE675B009FC}" type="slidenum">
              <a:rPr lang="zh-CN" altLang="en-US"/>
              <a:t>9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</a:defRPr>
            </a:lvl1pPr>
          </a:lstStyle>
          <a:p>
            <a:pPr lvl="0"/>
            <a:r>
              <a:rPr lang="zh-CN" altLang="en-US" dirty="0"/>
              <a:t>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6FD87C5-8847-4AF9-9C6C-7419D0B6A54C}" type="slidenum">
              <a:rPr lang="ko-KR" altLang="en-US" smtClean="0"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30300" y="1371600"/>
            <a:ext cx="10363200" cy="4800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思源黑体 CN Normal" panose="020B0400000000000000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DF8332-29C8-4E2B-A1AB-4865B25BACD5}" type="slidenum">
              <a:rPr lang="ko-KR" altLang="en-US" smtClean="0"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66A8D2-BC69-454E-B0A1-FB92D7F56F65}" type="slidenum">
              <a:rPr lang="ko-KR" altLang="en-US" smtClean="0"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741258C-975B-4B69-ADD2-79D595ECA5FE}" type="slidenum">
              <a:rPr lang="ko-KR" altLang="en-US" smtClean="0"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6"/>
          <p:cNvSpPr/>
          <p:nvPr userDrawn="1"/>
        </p:nvSpPr>
        <p:spPr>
          <a:xfrm>
            <a:off x="263353" y="432894"/>
            <a:ext cx="573964" cy="432047"/>
          </a:xfrm>
          <a:prstGeom prst="homePlate">
            <a:avLst>
              <a:gd name="adj" fmla="val 38242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31676" y="432894"/>
            <a:ext cx="95672" cy="43204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" y="432894"/>
            <a:ext cx="95672" cy="43204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6" name="Freeform 151"/>
          <p:cNvSpPr>
            <a:spLocks noEditPoints="1"/>
          </p:cNvSpPr>
          <p:nvPr userDrawn="1"/>
        </p:nvSpPr>
        <p:spPr bwMode="auto">
          <a:xfrm>
            <a:off x="390476" y="514763"/>
            <a:ext cx="191819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440" tIns="45720" rIns="91440" bIns="4572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240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字魂105号-简雅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H="1">
            <a:off x="1926545" y="1828800"/>
            <a:ext cx="5148812" cy="5029199"/>
          </a:xfrm>
          <a:prstGeom prst="parallelogram">
            <a:avLst>
              <a:gd name="adj" fmla="val 60403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040239" y="5227657"/>
            <a:ext cx="45125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请输入您的公司或团队名称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-2598294" y="1"/>
            <a:ext cx="8919146" cy="6858000"/>
          </a:xfrm>
          <a:prstGeom prst="parallelogram">
            <a:avLst>
              <a:gd name="adj" fmla="val 38333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0074" t="-40809" r="-1946" b="-12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6245758" y="1875572"/>
            <a:ext cx="5386578" cy="1524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20X1</a:t>
            </a: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  <a:b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</a:b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暨</a:t>
            </a:r>
            <a:r>
              <a:rPr lang="en-US" altLang="zh-CN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20X2</a:t>
            </a: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年工作展望</a:t>
            </a:r>
            <a:endParaRPr lang="ko-KR" altLang="en-US" b="1" dirty="0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方正综艺简体" pitchFamily="65" charset="-122"/>
              <a:sym typeface="Verdana" panose="020B060403050404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487373" y="3559880"/>
            <a:ext cx="41449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cs typeface="+mj-cs"/>
                <a:sym typeface="Verdana" panose="020B0604030504040204" pitchFamily="34" charset="0"/>
              </a:rPr>
              <a:t>——</a:t>
            </a:r>
            <a:r>
              <a:rPr lang="en-US" altLang="zh-CN" sz="4400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cs typeface="+mj-cs"/>
                <a:sym typeface="Verdana" panose="020B0604030504040204" pitchFamily="34" charset="0"/>
              </a:rPr>
              <a:t>xxx</a:t>
            </a:r>
            <a:endParaRPr lang="zh-CN" altLang="en-US" sz="4400" b="1" dirty="0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cs typeface="+mj-cs"/>
              <a:sym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2324100" y="16383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（四）其他工作</a:t>
            </a:r>
          </a:p>
          <a:p>
            <a:pPr eaLnBrk="1" hangingPunct="1"/>
            <a:endParaRPr lang="zh-CN" altLang="en-US" dirty="0">
              <a:solidFill>
                <a:schemeClr val="accent1">
                  <a:lumMod val="100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CC3300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2032001" y="1325564"/>
            <a:ext cx="8334375" cy="3140075"/>
            <a:chOff x="320" y="835"/>
            <a:chExt cx="5250" cy="1978"/>
          </a:xfrm>
        </p:grpSpPr>
        <p:sp>
          <p:nvSpPr>
            <p:cNvPr id="70" name="圆角矩形 69"/>
            <p:cNvSpPr/>
            <p:nvPr/>
          </p:nvSpPr>
          <p:spPr>
            <a:xfrm>
              <a:off x="320" y="1665"/>
              <a:ext cx="5024" cy="770"/>
            </a:xfrm>
            <a:prstGeom prst="roundRect">
              <a:avLst>
                <a:gd name="adj" fmla="val 7558"/>
              </a:avLst>
            </a:prstGeom>
            <a:solidFill>
              <a:schemeClr val="accent1"/>
            </a:solidFill>
            <a:ln w="12700" algn="ctr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2600" b="1" dirty="0">
                  <a:solidFill>
                    <a:schemeClr val="bg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  1.</a:t>
              </a:r>
              <a:r>
                <a:rPr lang="zh-CN" altLang="en-US" sz="2600" b="1" dirty="0">
                  <a:solidFill>
                    <a:schemeClr val="bg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积极参与部门市场活动，配合领导同事办好</a:t>
              </a:r>
              <a:endParaRPr lang="en-US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  <a:p>
              <a:pPr>
                <a:defRPr/>
              </a:pPr>
              <a:r>
                <a:rPr lang="zh-CN" altLang="en-US" sz="2600" b="1" dirty="0">
                  <a:solidFill>
                    <a:schemeClr val="bg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  每一次市场推广活动。</a:t>
              </a:r>
              <a:endParaRPr lang="zh-CN" alt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pic>
          <p:nvPicPr>
            <p:cNvPr id="22541" name="图片 70" descr="www.laoluo.org_春季班常见问题及上课地点_tbyhf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835"/>
              <a:ext cx="1534" cy="1978"/>
            </a:xfrm>
            <a:prstGeom prst="rect">
              <a:avLst/>
            </a:prstGeom>
            <a:noFill/>
            <a:ln>
              <a:noFill/>
            </a:ln>
            <a:effectLst>
              <a:outerShdw sy="23000" kx="-1199993" algn="bl" rotWithShape="0">
                <a:schemeClr val="accent1"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3530600" y="4127500"/>
            <a:ext cx="61849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600" dirty="0">
                <a:solidFill>
                  <a:schemeClr val="accent1">
                    <a:lumMod val="100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2.</a:t>
            </a:r>
            <a:r>
              <a:rPr lang="zh-CN" altLang="en-US" sz="2600" dirty="0">
                <a:solidFill>
                  <a:schemeClr val="accent1">
                    <a:lumMod val="100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参与部门的日常工作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/>
        </p:nvSpPr>
        <p:spPr bwMode="auto">
          <a:xfrm>
            <a:off x="3556000" y="4953000"/>
            <a:ext cx="61849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600">
                <a:solidFill>
                  <a:schemeClr val="accent1">
                    <a:lumMod val="100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3.</a:t>
            </a:r>
            <a:r>
              <a:rPr lang="zh-CN" altLang="en-US" sz="2600">
                <a:solidFill>
                  <a:schemeClr val="accent1">
                    <a:lumMod val="100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完成了领导交办的其他事项</a:t>
            </a:r>
            <a:r>
              <a:rPr lang="zh-CN" altLang="en-US" sz="1800" b="0">
                <a:solidFill>
                  <a:schemeClr val="accent1">
                    <a:lumMod val="100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311326" name="Picture 30" descr="OOOPIC_junlee0608_2009042982f88e3a9d8bc5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10667" r="14975" b="2872"/>
          <a:stretch>
            <a:fillRect/>
          </a:stretch>
        </p:blipFill>
        <p:spPr bwMode="auto">
          <a:xfrm>
            <a:off x="1714500" y="4533901"/>
            <a:ext cx="16446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3" grpId="0"/>
      <p:bldP spid="311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（一）销售目标</a:t>
            </a:r>
          </a:p>
          <a:p>
            <a:pPr eaLnBrk="1" hangingPunct="1"/>
            <a:endParaRPr lang="zh-CN" altLang="en-US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312372" name="Rectangle 52"/>
          <p:cNvSpPr>
            <a:spLocks noChangeArrowheads="1"/>
          </p:cNvSpPr>
          <p:nvPr/>
        </p:nvSpPr>
        <p:spPr bwMode="auto">
          <a:xfrm>
            <a:off x="7089776" y="1803401"/>
            <a:ext cx="3967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比今年增长 </a:t>
            </a:r>
            <a:r>
              <a:rPr lang="en-US" altLang="zh-CN" sz="4000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10 %</a:t>
            </a:r>
          </a:p>
        </p:txBody>
      </p:sp>
      <p:sp>
        <p:nvSpPr>
          <p:cNvPr id="24582" name="圆角矩形 47"/>
          <p:cNvSpPr>
            <a:spLocks noChangeArrowheads="1"/>
          </p:cNvSpPr>
          <p:nvPr/>
        </p:nvSpPr>
        <p:spPr bwMode="auto">
          <a:xfrm rot="16200000" flipV="1">
            <a:off x="2950370" y="4682333"/>
            <a:ext cx="1450975" cy="714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rgbClr val="FFFFFF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pic>
        <p:nvPicPr>
          <p:cNvPr id="312388" name="Picture 68" descr="f8e67595311a9a73d0135e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5779" r="32889" b="5112"/>
          <a:stretch>
            <a:fillRect/>
          </a:stretch>
        </p:blipFill>
        <p:spPr bwMode="auto">
          <a:xfrm>
            <a:off x="7712076" y="2755900"/>
            <a:ext cx="1597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4" name="图表 1"/>
          <p:cNvGraphicFramePr/>
          <p:nvPr/>
        </p:nvGraphicFramePr>
        <p:xfrm>
          <a:off x="1692275" y="2349501"/>
          <a:ext cx="5600700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601970" imgH="4175760" progId="Excel.Chart.8">
                  <p:embed/>
                </p:oleObj>
              </mc:Choice>
              <mc:Fallback>
                <p:oleObj r:id="rId4" imgW="5601970" imgH="4175760" progId="Excel.Chart.8">
                  <p:embed/>
                  <p:pic>
                    <p:nvPicPr>
                      <p:cNvPr id="0" name="图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49501"/>
                        <a:ext cx="5600700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ea typeface="Gulim" panose="020B0600000101010101" pitchFamily="34" charset="-127"/>
              <a:sym typeface="Verdana" panose="020B0604030504040204" pitchFamily="34" charset="0"/>
            </a:endParaRPr>
          </a:p>
        </p:txBody>
      </p:sp>
      <p:pic>
        <p:nvPicPr>
          <p:cNvPr id="26633" name="图片 61" descr="www.laoluo.org_教3师介绍_About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29" b="15559"/>
          <a:stretch>
            <a:fillRect/>
          </a:stretch>
        </p:blipFill>
        <p:spPr bwMode="auto">
          <a:xfrm>
            <a:off x="1282700" y="4205289"/>
            <a:ext cx="181133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4" name="图表 1"/>
          <p:cNvGraphicFramePr/>
          <p:nvPr/>
        </p:nvGraphicFramePr>
        <p:xfrm>
          <a:off x="2828926" y="1327150"/>
          <a:ext cx="7472363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473950" imgH="4718050" progId="Excel.Chart.8">
                  <p:embed/>
                </p:oleObj>
              </mc:Choice>
              <mc:Fallback>
                <p:oleObj r:id="rId4" imgW="7473950" imgH="4718050" progId="Excel.Chart.8">
                  <p:embed/>
                  <p:pic>
                    <p:nvPicPr>
                      <p:cNvPr id="0" name="图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6" y="1327150"/>
                        <a:ext cx="7472363" cy="471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Box 1"/>
          <p:cNvSpPr txBox="1">
            <a:spLocks noChangeArrowheads="1"/>
          </p:cNvSpPr>
          <p:nvPr/>
        </p:nvSpPr>
        <p:spPr bwMode="auto">
          <a:xfrm>
            <a:off x="8413751" y="3498851"/>
            <a:ext cx="1222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解放牵引</a:t>
            </a:r>
          </a:p>
        </p:txBody>
      </p:sp>
      <p:sp>
        <p:nvSpPr>
          <p:cNvPr id="26637" name="TextBox 1"/>
          <p:cNvSpPr txBox="1">
            <a:spLocks noChangeArrowheads="1"/>
          </p:cNvSpPr>
          <p:nvPr/>
        </p:nvSpPr>
        <p:spPr bwMode="auto">
          <a:xfrm>
            <a:off x="8413751" y="4852988"/>
            <a:ext cx="1222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解放底盘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年各车型计划销售量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（二）工作重点</a:t>
            </a:r>
          </a:p>
          <a:p>
            <a:pPr eaLnBrk="1" hangingPunct="1"/>
            <a:endParaRPr lang="zh-CN" altLang="en-US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pic>
        <p:nvPicPr>
          <p:cNvPr id="28677" name="Picture 50" descr="31edee43a3aa85299213c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6979" r="28821" b="6979"/>
          <a:stretch>
            <a:fillRect/>
          </a:stretch>
        </p:blipFill>
        <p:spPr bwMode="auto">
          <a:xfrm>
            <a:off x="1768475" y="4572001"/>
            <a:ext cx="11826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42"/>
          <p:cNvGrpSpPr/>
          <p:nvPr/>
        </p:nvGrpSpPr>
        <p:grpSpPr>
          <a:xfrm>
            <a:off x="2770881" y="2101974"/>
            <a:ext cx="7897119" cy="3584754"/>
            <a:chOff x="2000232" y="2285992"/>
            <a:chExt cx="6244185" cy="1714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4" name="图片 113" descr="图片4.png"/>
            <p:cNvPicPr>
              <a:picLocks noChangeAspect="1"/>
            </p:cNvPicPr>
            <p:nvPr/>
          </p:nvPicPr>
          <p:blipFill>
            <a:blip r:embed="rId4" cstate="print"/>
            <a:srcRect l="32713" t="18239" r="10286" b="15063"/>
            <a:stretch>
              <a:fillRect/>
            </a:stretch>
          </p:blipFill>
          <p:spPr>
            <a:xfrm flipH="1">
              <a:off x="2000232" y="2285992"/>
              <a:ext cx="6215106" cy="1714512"/>
            </a:xfrm>
            <a:prstGeom prst="rect">
              <a:avLst/>
            </a:prstGeom>
          </p:spPr>
        </p:pic>
        <p:grpSp>
          <p:nvGrpSpPr>
            <p:cNvPr id="3" name="组合 118"/>
            <p:cNvGrpSpPr/>
            <p:nvPr/>
          </p:nvGrpSpPr>
          <p:grpSpPr>
            <a:xfrm>
              <a:off x="2320819" y="2498537"/>
              <a:ext cx="5923598" cy="1204943"/>
              <a:chOff x="2140539" y="2586446"/>
              <a:chExt cx="5923598" cy="1204943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V="1">
                <a:off x="2140539" y="2856411"/>
                <a:ext cx="5923598" cy="934978"/>
              </a:xfrm>
              <a:prstGeom prst="line">
                <a:avLst/>
              </a:prstGeom>
              <a:ln w="19050">
                <a:solidFill>
                  <a:schemeClr val="accent1">
                    <a:lumMod val="10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4885509" y="2586446"/>
                <a:ext cx="2629988" cy="1184366"/>
              </a:xfrm>
              <a:prstGeom prst="line">
                <a:avLst/>
              </a:prstGeom>
              <a:ln w="19050">
                <a:solidFill>
                  <a:schemeClr val="accent1">
                    <a:lumMod val="10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5033964" y="4838701"/>
            <a:ext cx="4460875" cy="109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  </a:t>
            </a:r>
            <a:r>
              <a:rPr lang="en-US" altLang="zh-CN" sz="22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1.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维系现有运输公司客户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2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  2.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积极开发市场新公司</a:t>
            </a:r>
          </a:p>
        </p:txBody>
      </p:sp>
      <p:sp>
        <p:nvSpPr>
          <p:cNvPr id="314413" name="Text Box 45"/>
          <p:cNvSpPr txBox="1">
            <a:spLocks noChangeArrowheads="1"/>
          </p:cNvSpPr>
          <p:nvPr/>
        </p:nvSpPr>
        <p:spPr bwMode="auto">
          <a:xfrm>
            <a:off x="1524000" y="2452689"/>
            <a:ext cx="5080000" cy="16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 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1.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区别对待大客户，保证销量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  2.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价格灵活争取一般客户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314415" name="Text Box 47"/>
          <p:cNvSpPr txBox="1">
            <a:spLocks noChangeArrowheads="1"/>
          </p:cNvSpPr>
          <p:nvPr/>
        </p:nvSpPr>
        <p:spPr bwMode="auto">
          <a:xfrm>
            <a:off x="3152775" y="2289176"/>
            <a:ext cx="124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销  售</a:t>
            </a:r>
          </a:p>
        </p:txBody>
      </p:sp>
      <p:sp>
        <p:nvSpPr>
          <p:cNvPr id="314416" name="Text Box 48"/>
          <p:cNvSpPr txBox="1">
            <a:spLocks noChangeArrowheads="1"/>
          </p:cNvSpPr>
          <p:nvPr/>
        </p:nvSpPr>
        <p:spPr bwMode="auto">
          <a:xfrm>
            <a:off x="3886200" y="5257801"/>
            <a:ext cx="124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市  场</a:t>
            </a:r>
          </a:p>
        </p:txBody>
      </p:sp>
      <p:sp>
        <p:nvSpPr>
          <p:cNvPr id="15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12" grpId="0"/>
      <p:bldP spid="314413" grpId="0"/>
      <p:bldP spid="314415" grpId="0"/>
      <p:bldP spid="314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46325" y="1562100"/>
            <a:ext cx="38100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（三）具体工作思路</a:t>
            </a:r>
          </a:p>
          <a:p>
            <a:pPr eaLnBrk="1" hangingPunct="1"/>
            <a:endParaRPr lang="zh-CN" altLang="en-US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2400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graphicFrame>
        <p:nvGraphicFramePr>
          <p:cNvPr id="316595" name="Group 179"/>
          <p:cNvGraphicFramePr>
            <a:graphicFrameLocks noGrp="1"/>
          </p:cNvGraphicFramePr>
          <p:nvPr>
            <p:ph sz="half" idx="4294967295"/>
          </p:nvPr>
        </p:nvGraphicFramePr>
        <p:xfrm>
          <a:off x="2016126" y="2819400"/>
          <a:ext cx="5895975" cy="3208338"/>
        </p:xfrm>
        <a:graphic>
          <a:graphicData uri="http://schemas.openxmlformats.org/drawingml/2006/table">
            <a:tbl>
              <a:tblPr/>
              <a:tblGrid>
                <a:gridCol w="3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积极搜集市场信息，做好基础工作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与客户加强联系，建立良好关系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增强风险意识，加强对客户的跟进监控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规范完善个人工作习惯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多走访市场，开发新客户来源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思源黑体 CN Normal" panose="020B0400000000000000" pitchFamily="34" charset="-122"/>
                          <a:sym typeface="Verdana" panose="020B0604030504040204" pitchFamily="34" charset="0"/>
                        </a:rPr>
                        <a:t>加强学习，拓展个人工作能力和视野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5" name="图片 5" descr="www.zcool.com.cn__029_1600x1200_zcool.com.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818" r="17249" b="7584"/>
          <a:stretch>
            <a:fillRect/>
          </a:stretch>
        </p:blipFill>
        <p:spPr bwMode="auto">
          <a:xfrm>
            <a:off x="7437438" y="2109789"/>
            <a:ext cx="33718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70" descr="www.laoluo.org_春季班常见问题及上课地点_tbyhf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1" y="741364"/>
            <a:ext cx="2435225" cy="3140075"/>
          </a:xfrm>
          <a:prstGeom prst="rect">
            <a:avLst/>
          </a:prstGeom>
          <a:noFill/>
          <a:ln>
            <a:noFill/>
          </a:ln>
          <a:effectLst>
            <a:outerShdw sy="23000" kx="-1199993" algn="bl" rotWithShape="0">
              <a:schemeClr val="accent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87" name="Rectangle 23"/>
          <p:cNvSpPr>
            <a:spLocks noChangeArrowheads="1"/>
          </p:cNvSpPr>
          <p:nvPr/>
        </p:nvSpPr>
        <p:spPr bwMode="auto">
          <a:xfrm>
            <a:off x="2300289" y="2297113"/>
            <a:ext cx="72659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     在如此高速发展的商业时代里，一名销售人员要迅速成长成熟，除了靠领导和同事们“输血”之外，个人坚持信念、不断学习和实践的“造血”过程才是重要而且持续的，只有这样的造血，才能保证我们高  效率、高品质地自动自发做好工作，保证我们手里永远有碗端、有饭吃。</a:t>
            </a: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 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年个人感悟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H="1">
            <a:off x="1926545" y="1828800"/>
            <a:ext cx="5148812" cy="5029199"/>
          </a:xfrm>
          <a:prstGeom prst="parallelogram">
            <a:avLst>
              <a:gd name="adj" fmla="val 60403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040239" y="5227657"/>
            <a:ext cx="45125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请输入您的公司或团队名称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-2598294" y="1"/>
            <a:ext cx="8919146" cy="6858000"/>
          </a:xfrm>
          <a:prstGeom prst="parallelogram">
            <a:avLst>
              <a:gd name="adj" fmla="val 38333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0074" t="-40809" r="-1946" b="-12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6245758" y="1875572"/>
            <a:ext cx="5386578" cy="1524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感谢各位的聆听</a:t>
            </a:r>
            <a:endParaRPr lang="en-US" altLang="zh-CN" b="1" dirty="0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敬请批评指正</a:t>
            </a:r>
            <a:endParaRPr lang="ko-KR" altLang="en-US" b="1" dirty="0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方正综艺简体" pitchFamily="65" charset="-122"/>
              <a:sym typeface="Verdana" panose="020B060403050404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487373" y="3559880"/>
            <a:ext cx="41449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cs typeface="+mj-cs"/>
                <a:sym typeface="Verdana" panose="020B0604030504040204" pitchFamily="34" charset="0"/>
              </a:rPr>
              <a:t>——</a:t>
            </a:r>
            <a:r>
              <a:rPr lang="en-US" altLang="zh-CN" sz="4400" b="1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cs typeface="+mj-cs"/>
                <a:sym typeface="Verdana" panose="020B0604030504040204" pitchFamily="34" charset="0"/>
              </a:rPr>
              <a:t>xxx</a:t>
            </a:r>
            <a:endParaRPr lang="zh-CN" altLang="en-US" sz="4400" b="1" dirty="0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cs typeface="+mj-cs"/>
              <a:sym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（一）销售任务完成情况</a:t>
            </a:r>
            <a:endParaRPr lang="zh-CN" altLang="en-US" sz="2400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endParaRPr lang="zh-CN" altLang="en-US" dirty="0">
              <a:solidFill>
                <a:schemeClr val="accent1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rgbClr val="CC3300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300113" name="Rectangle 81"/>
          <p:cNvSpPr>
            <a:spLocks noChangeArrowheads="1"/>
          </p:cNvSpPr>
          <p:nvPr/>
        </p:nvSpPr>
        <p:spPr bwMode="auto">
          <a:xfrm>
            <a:off x="7270750" y="2197101"/>
            <a:ext cx="309245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销售量 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99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800" b="1" baseline="50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销售任务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62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销售任务完成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160%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pic>
        <p:nvPicPr>
          <p:cNvPr id="6149" name="图片 16" descr="www.3lian.com__008.png"/>
          <p:cNvPicPr>
            <a:picLocks noChangeAspect="1"/>
          </p:cNvPicPr>
          <p:nvPr/>
        </p:nvPicPr>
        <p:blipFill>
          <a:blip r:embed="rId3">
            <a:grayscl/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1888" r="20999" b="-37"/>
          <a:stretch>
            <a:fillRect/>
          </a:stretch>
        </p:blipFill>
        <p:spPr bwMode="auto">
          <a:xfrm>
            <a:off x="7493000" y="3548064"/>
            <a:ext cx="2241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0" name="图表 59"/>
          <p:cNvGraphicFramePr/>
          <p:nvPr/>
        </p:nvGraphicFramePr>
        <p:xfrm>
          <a:off x="1885950" y="237648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199505" imgH="4163695" progId="Excel.Chart.8">
                  <p:embed/>
                </p:oleObj>
              </mc:Choice>
              <mc:Fallback>
                <p:oleObj name="Chart" r:id="rId4" imgW="6199505" imgH="4163695" progId="Excel.Chart.8">
                  <p:embed/>
                  <p:pic>
                    <p:nvPicPr>
                      <p:cNvPr id="0" name="图表 5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376488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ea typeface="Gulim" panose="020B0600000101010101" pitchFamily="34" charset="-127"/>
              <a:sym typeface="Verdana" panose="020B0604030504040204" pitchFamily="34" charset="0"/>
            </a:endParaRPr>
          </a:p>
        </p:txBody>
      </p:sp>
      <p:pic>
        <p:nvPicPr>
          <p:cNvPr id="8198" name="图片 61" descr="www.laoluo.org_教3师介绍_About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713289"/>
            <a:ext cx="3638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9" name="图表 44"/>
          <p:cNvGraphicFramePr/>
          <p:nvPr/>
        </p:nvGraphicFramePr>
        <p:xfrm>
          <a:off x="1608139" y="1571626"/>
          <a:ext cx="4071937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072255" imgH="3157855" progId="Excel.Chart.8">
                  <p:embed/>
                </p:oleObj>
              </mc:Choice>
              <mc:Fallback>
                <p:oleObj r:id="rId4" imgW="4072255" imgH="3157855" progId="Excel.Chart.8">
                  <p:embed/>
                  <p:pic>
                    <p:nvPicPr>
                      <p:cNvPr id="0" name="图表 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9" y="1571626"/>
                        <a:ext cx="4071937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81"/>
          <p:cNvSpPr>
            <a:spLocks noChangeArrowheads="1"/>
          </p:cNvSpPr>
          <p:nvPr/>
        </p:nvSpPr>
        <p:spPr bwMode="auto">
          <a:xfrm>
            <a:off x="6742113" y="1641475"/>
            <a:ext cx="2997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解放主机销售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34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占比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34%</a:t>
            </a: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半挂车销售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62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占比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66%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graphicFrame>
        <p:nvGraphicFramePr>
          <p:cNvPr id="8201" name="图表 47"/>
          <p:cNvGraphicFramePr/>
          <p:nvPr/>
        </p:nvGraphicFramePr>
        <p:xfrm>
          <a:off x="6340475" y="3965576"/>
          <a:ext cx="3938588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938270" imgH="2468880" progId="Excel.Chart.8">
                  <p:embed/>
                </p:oleObj>
              </mc:Choice>
              <mc:Fallback>
                <p:oleObj r:id="rId6" imgW="3938270" imgH="2468880" progId="Excel.Chart.8">
                  <p:embed/>
                  <p:pic>
                    <p:nvPicPr>
                      <p:cNvPr id="0" name="图表 4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3965576"/>
                        <a:ext cx="3938588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年各车型销售情况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图表 2"/>
          <p:cNvGraphicFramePr/>
          <p:nvPr/>
        </p:nvGraphicFramePr>
        <p:xfrm>
          <a:off x="2114551" y="2481264"/>
          <a:ext cx="8208963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05470" imgH="4425950" progId="Excel.Chart.8">
                  <p:embed/>
                </p:oleObj>
              </mc:Choice>
              <mc:Fallback>
                <p:oleObj r:id="rId3" imgW="8205470" imgH="4425950" progId="Excel.Chart.8">
                  <p:embed/>
                  <p:pic>
                    <p:nvPicPr>
                      <p:cNvPr id="0" name="图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1" y="2481264"/>
                        <a:ext cx="8208963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图表 3"/>
          <p:cNvGraphicFramePr/>
          <p:nvPr/>
        </p:nvGraphicFramePr>
        <p:xfrm>
          <a:off x="2205038" y="1992313"/>
          <a:ext cx="8513762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510270" imgH="4736465" progId="Excel.Chart.8">
                  <p:embed/>
                </p:oleObj>
              </mc:Choice>
              <mc:Fallback>
                <p:oleObj r:id="rId5" imgW="8510270" imgH="4736465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1992313"/>
                        <a:ext cx="8513762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图片 34" descr="www.3lian.com__002.png"/>
          <p:cNvPicPr>
            <a:picLocks noChangeAspect="1"/>
          </p:cNvPicPr>
          <p:nvPr/>
        </p:nvPicPr>
        <p:blipFill>
          <a:blip r:embed="rId7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5298" r="62276" b="5128"/>
          <a:stretch>
            <a:fillRect/>
          </a:stretch>
        </p:blipFill>
        <p:spPr bwMode="auto">
          <a:xfrm>
            <a:off x="1457326" y="4365626"/>
            <a:ext cx="10207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81"/>
          <p:cNvSpPr>
            <a:spLocks noChangeArrowheads="1"/>
          </p:cNvSpPr>
          <p:nvPr/>
        </p:nvSpPr>
        <p:spPr bwMode="auto">
          <a:xfrm>
            <a:off x="2616201" y="1409701"/>
            <a:ext cx="72739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本年度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6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7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8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9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月均完成了销售任务。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月份订单车辆发出后也能完成任务。</a:t>
            </a:r>
          </a:p>
        </p:txBody>
      </p:sp>
      <p:sp>
        <p:nvSpPr>
          <p:cNvPr id="8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月度销售情况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4" y="3608389"/>
            <a:ext cx="157003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图表 89"/>
          <p:cNvGraphicFramePr/>
          <p:nvPr/>
        </p:nvGraphicFramePr>
        <p:xfrm>
          <a:off x="1608138" y="1571626"/>
          <a:ext cx="493395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931410" imgH="4974590" progId="Excel.Chart.8">
                  <p:embed/>
                </p:oleObj>
              </mc:Choice>
              <mc:Fallback>
                <p:oleObj r:id="rId4" imgW="4931410" imgH="4974590" progId="Excel.Chart.8">
                  <p:embed/>
                  <p:pic>
                    <p:nvPicPr>
                      <p:cNvPr id="0" name="图表 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1571626"/>
                        <a:ext cx="4933950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81"/>
          <p:cNvSpPr>
            <a:spLocks noChangeArrowheads="1"/>
          </p:cNvSpPr>
          <p:nvPr/>
        </p:nvSpPr>
        <p:spPr bwMode="auto">
          <a:xfrm>
            <a:off x="6659564" y="1819276"/>
            <a:ext cx="26431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终端客户销售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占比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12%</a:t>
            </a: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公司客户销售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87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台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占比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88%</a:t>
            </a: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本年度销售车辆大部分为运输公司客户，由于与运输公司业务往来较多，门前终端客户接待较少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年客户情况的分析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2043113" y="1828800"/>
            <a:ext cx="3384550" cy="201930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2043113" y="4189414"/>
            <a:ext cx="3384550" cy="2020887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6772275" y="4187825"/>
            <a:ext cx="3384550" cy="201930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4342" name="矩形 11"/>
          <p:cNvSpPr>
            <a:spLocks noChangeArrowheads="1"/>
          </p:cNvSpPr>
          <p:nvPr/>
        </p:nvSpPr>
        <p:spPr bwMode="auto">
          <a:xfrm>
            <a:off x="6772275" y="1828800"/>
            <a:ext cx="3384550" cy="201930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pic>
        <p:nvPicPr>
          <p:cNvPr id="14343" name="图片 5" descr="www.ooosu.com__027_1600x1200_ooosu.c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856" b="7143"/>
          <a:stretch>
            <a:fillRect/>
          </a:stretch>
        </p:blipFill>
        <p:spPr bwMode="auto">
          <a:xfrm>
            <a:off x="4908551" y="2581276"/>
            <a:ext cx="27860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市场走访情况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 descr="149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2512" r="57726" b="6165"/>
          <a:stretch>
            <a:fillRect/>
          </a:stretch>
        </p:blipFill>
        <p:spPr bwMode="auto">
          <a:xfrm>
            <a:off x="1524000" y="2063750"/>
            <a:ext cx="17907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625600"/>
            <a:ext cx="7772400" cy="48006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（二）销售工作存在的问题</a:t>
            </a:r>
          </a:p>
          <a:p>
            <a:pPr eaLnBrk="1" hangingPunct="1"/>
            <a:endParaRPr lang="zh-CN" altLang="en-US">
              <a:solidFill>
                <a:schemeClr val="accent1">
                  <a:lumMod val="100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>
              <a:solidFill>
                <a:srgbClr val="CC3300"/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6408" name="AutoShape 17"/>
          <p:cNvSpPr>
            <a:spLocks noChangeArrowheads="1"/>
          </p:cNvSpPr>
          <p:nvPr/>
        </p:nvSpPr>
        <p:spPr bwMode="gray">
          <a:xfrm>
            <a:off x="3157539" y="2697164"/>
            <a:ext cx="822325" cy="246063"/>
          </a:xfrm>
          <a:prstGeom prst="rightArrow">
            <a:avLst>
              <a:gd name="adj1" fmla="val 50000"/>
              <a:gd name="adj2" fmla="val 139247"/>
            </a:avLst>
          </a:prstGeom>
          <a:solidFill>
            <a:schemeClr val="accent1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sp>
        <p:nvSpPr>
          <p:cNvPr id="19356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3944938" y="2538413"/>
            <a:ext cx="7027862" cy="563562"/>
          </a:xfrm>
          <a:noFill/>
        </p:spPr>
        <p:txBody>
          <a:bodyPr/>
          <a:lstStyle/>
          <a:p>
            <a:pPr eaLnBrk="1" hangingPunct="1"/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1.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 对老客户的挖掘不主动，导致部分订单流失</a:t>
            </a:r>
          </a:p>
        </p:txBody>
      </p:sp>
      <p:grpSp>
        <p:nvGrpSpPr>
          <p:cNvPr id="3" name="Group 44"/>
          <p:cNvGrpSpPr/>
          <p:nvPr/>
        </p:nvGrpSpPr>
        <p:grpSpPr bwMode="auto">
          <a:xfrm>
            <a:off x="3157539" y="3530604"/>
            <a:ext cx="6616700" cy="563563"/>
            <a:chOff x="336" y="2224"/>
            <a:chExt cx="4168" cy="355"/>
          </a:xfrm>
        </p:grpSpPr>
        <p:sp>
          <p:nvSpPr>
            <p:cNvPr id="16406" name="AutoShape 20"/>
            <p:cNvSpPr>
              <a:spLocks noChangeArrowheads="1"/>
            </p:cNvSpPr>
            <p:nvPr/>
          </p:nvSpPr>
          <p:spPr bwMode="gray">
            <a:xfrm>
              <a:off x="336" y="2329"/>
              <a:ext cx="518" cy="156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16404" name="Rectangle 35"/>
            <p:cNvSpPr>
              <a:spLocks noChangeArrowheads="1"/>
            </p:cNvSpPr>
            <p:nvPr/>
          </p:nvSpPr>
          <p:spPr bwMode="gray">
            <a:xfrm>
              <a:off x="832" y="2224"/>
              <a:ext cx="367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6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2.</a:t>
              </a:r>
              <a:r>
                <a:rPr lang="zh-CN" altLang="en-US" sz="26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 本年度新增客户较少</a:t>
              </a:r>
            </a:p>
          </p:txBody>
        </p:sp>
      </p:grpSp>
      <p:grpSp>
        <p:nvGrpSpPr>
          <p:cNvPr id="5" name="Group 47"/>
          <p:cNvGrpSpPr/>
          <p:nvPr/>
        </p:nvGrpSpPr>
        <p:grpSpPr bwMode="auto">
          <a:xfrm>
            <a:off x="3157539" y="4559305"/>
            <a:ext cx="7599363" cy="563563"/>
            <a:chOff x="336" y="2872"/>
            <a:chExt cx="4787" cy="355"/>
          </a:xfrm>
        </p:grpSpPr>
        <p:sp>
          <p:nvSpPr>
            <p:cNvPr id="16402" name="AutoShape 23"/>
            <p:cNvSpPr>
              <a:spLocks noChangeArrowheads="1"/>
            </p:cNvSpPr>
            <p:nvPr/>
          </p:nvSpPr>
          <p:spPr bwMode="gray">
            <a:xfrm>
              <a:off x="336" y="2979"/>
              <a:ext cx="518" cy="156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16400" name="Rectangle 36"/>
            <p:cNvSpPr>
              <a:spLocks noChangeArrowheads="1"/>
            </p:cNvSpPr>
            <p:nvPr/>
          </p:nvSpPr>
          <p:spPr bwMode="gray">
            <a:xfrm>
              <a:off x="832" y="2872"/>
              <a:ext cx="429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3.</a:t>
              </a:r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 市场判断不准确，不主动提报车辆计划</a:t>
              </a:r>
            </a:p>
          </p:txBody>
        </p:sp>
      </p:grpSp>
      <p:grpSp>
        <p:nvGrpSpPr>
          <p:cNvPr id="7" name="Group 48"/>
          <p:cNvGrpSpPr/>
          <p:nvPr/>
        </p:nvGrpSpPr>
        <p:grpSpPr bwMode="auto">
          <a:xfrm>
            <a:off x="3170239" y="5575306"/>
            <a:ext cx="6286500" cy="563563"/>
            <a:chOff x="344" y="3512"/>
            <a:chExt cx="3960" cy="355"/>
          </a:xfrm>
        </p:grpSpPr>
        <p:sp>
          <p:nvSpPr>
            <p:cNvPr id="16398" name="AutoShape 29"/>
            <p:cNvSpPr>
              <a:spLocks noChangeArrowheads="1"/>
            </p:cNvSpPr>
            <p:nvPr/>
          </p:nvSpPr>
          <p:spPr bwMode="gray">
            <a:xfrm>
              <a:off x="344" y="3623"/>
              <a:ext cx="518" cy="156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16396" name="Rectangle 37"/>
            <p:cNvSpPr>
              <a:spLocks noChangeArrowheads="1"/>
            </p:cNvSpPr>
            <p:nvPr/>
          </p:nvSpPr>
          <p:spPr bwMode="gray">
            <a:xfrm>
              <a:off x="824" y="3512"/>
              <a:ext cx="348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4.</a:t>
              </a:r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解放主机销售情况不佳</a:t>
              </a:r>
            </a:p>
          </p:txBody>
        </p:sp>
      </p:grpSp>
      <p:sp>
        <p:nvSpPr>
          <p:cNvPr id="26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/>
          <p:nvPr/>
        </p:nvGrpSpPr>
        <p:grpSpPr bwMode="auto">
          <a:xfrm>
            <a:off x="4178300" y="1676400"/>
            <a:ext cx="5499100" cy="4495800"/>
            <a:chOff x="1672" y="1056"/>
            <a:chExt cx="3464" cy="2832"/>
          </a:xfrm>
        </p:grpSpPr>
        <p:sp>
          <p:nvSpPr>
            <p:cNvPr id="264195" name="AutoShape 3"/>
            <p:cNvSpPr>
              <a:spLocks noChangeArrowheads="1"/>
            </p:cNvSpPr>
            <p:nvPr/>
          </p:nvSpPr>
          <p:spPr bwMode="gray">
            <a:xfrm rot="10800000">
              <a:off x="1672" y="1056"/>
              <a:ext cx="3464" cy="2832"/>
            </a:xfrm>
            <a:prstGeom prst="rightArrow">
              <a:avLst>
                <a:gd name="adj1" fmla="val 79306"/>
                <a:gd name="adj2" fmla="val 30296"/>
              </a:avLst>
            </a:prstGeom>
            <a:gradFill flip="none" rotWithShape="1">
              <a:gsLst>
                <a:gs pos="0">
                  <a:schemeClr val="accent1">
                    <a:lumMod val="100000"/>
                    <a:tint val="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solidFill>
                  <a:schemeClr val="bg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264196" name="AutoShape 4"/>
            <p:cNvSpPr>
              <a:spLocks noChangeArrowheads="1"/>
            </p:cNvSpPr>
            <p:nvPr/>
          </p:nvSpPr>
          <p:spPr bwMode="blackWhite">
            <a:xfrm>
              <a:off x="2038" y="1251"/>
              <a:ext cx="2544" cy="624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          政策变化导致市场变化</a:t>
              </a:r>
            </a:p>
          </p:txBody>
        </p:sp>
        <p:sp>
          <p:nvSpPr>
            <p:cNvPr id="18473" name="AutoShape 5"/>
            <p:cNvSpPr>
              <a:spLocks noChangeArrowheads="1"/>
            </p:cNvSpPr>
            <p:nvPr/>
          </p:nvSpPr>
          <p:spPr bwMode="blackWhite">
            <a:xfrm>
              <a:off x="2038" y="2131"/>
              <a:ext cx="2544" cy="624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dirty="0">
                  <a:solidFill>
                    <a:schemeClr val="accent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         主机和挂车的产能</a:t>
              </a:r>
              <a:endParaRPr lang="en-US" altLang="zh-CN" sz="2400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dirty="0">
                  <a:solidFill>
                    <a:schemeClr val="accent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         </a:t>
              </a:r>
              <a:r>
                <a:rPr lang="zh-CN" altLang="en-US" sz="2400" dirty="0">
                  <a:solidFill>
                    <a:schemeClr val="accent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跟不上市场需求</a:t>
              </a:r>
              <a:endParaRPr lang="en-US" altLang="ko-KR" sz="2400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264198" name="AutoShape 6"/>
            <p:cNvSpPr>
              <a:spLocks noChangeArrowheads="1"/>
            </p:cNvSpPr>
            <p:nvPr/>
          </p:nvSpPr>
          <p:spPr bwMode="blackWhite">
            <a:xfrm>
              <a:off x="2054" y="3011"/>
              <a:ext cx="2544" cy="624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         解放主机跨区域销售情</a:t>
              </a:r>
              <a:endParaRPr lang="en-US" altLang="zh-CN" sz="2400" b="1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2400" b="1" dirty="0">
                  <a:solidFill>
                    <a:schemeClr val="accent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         </a:t>
              </a:r>
              <a:r>
                <a:rPr lang="zh-CN" altLang="en-US" sz="2400" b="1" dirty="0">
                  <a:solidFill>
                    <a:schemeClr val="accent1"/>
                  </a:solidFill>
                  <a:latin typeface="Verdana" panose="020B0604030504040204" pitchFamily="34" charset="0"/>
                  <a:ea typeface="思源黑体 CN Normal" panose="020B0400000000000000" pitchFamily="34" charset="-122"/>
                  <a:sym typeface="Verdana" panose="020B0604030504040204" pitchFamily="34" charset="0"/>
                </a:rPr>
                <a:t>况严重扰乱本地市场</a:t>
              </a:r>
              <a:endParaRPr lang="en-US" altLang="zh-CN" sz="2400" b="1" dirty="0">
                <a:solidFill>
                  <a:schemeClr val="accent1"/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3" name="Group 97"/>
          <p:cNvGrpSpPr/>
          <p:nvPr/>
        </p:nvGrpSpPr>
        <p:grpSpPr bwMode="auto">
          <a:xfrm>
            <a:off x="2044700" y="2074864"/>
            <a:ext cx="2146300" cy="3309937"/>
            <a:chOff x="328" y="1307"/>
            <a:chExt cx="1352" cy="2085"/>
          </a:xfrm>
        </p:grpSpPr>
        <p:grpSp>
          <p:nvGrpSpPr>
            <p:cNvPr id="18467" name="Group 7"/>
            <p:cNvGrpSpPr/>
            <p:nvPr/>
          </p:nvGrpSpPr>
          <p:grpSpPr bwMode="auto">
            <a:xfrm>
              <a:off x="328" y="1307"/>
              <a:ext cx="1352" cy="2085"/>
              <a:chOff x="528" y="1392"/>
              <a:chExt cx="1158" cy="2085"/>
            </a:xfrm>
          </p:grpSpPr>
          <p:sp>
            <p:nvSpPr>
              <p:cNvPr id="18469" name="AutoShape 8"/>
              <p:cNvSpPr>
                <a:spLocks noChangeArrowheads="1"/>
              </p:cNvSpPr>
              <p:nvPr/>
            </p:nvSpPr>
            <p:spPr bwMode="gray">
              <a:xfrm>
                <a:off x="528" y="1392"/>
                <a:ext cx="1158" cy="20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100000"/>
                </a:schemeClr>
              </a:solidFill>
              <a:ln w="38100">
                <a:solidFill>
                  <a:schemeClr val="accent1">
                    <a:lumMod val="100000"/>
                  </a:schemeClr>
                </a:solidFill>
                <a:round/>
              </a:ln>
              <a:effectLst>
                <a:outerShdw dist="107763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2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8470" name="AutoShape 9"/>
              <p:cNvSpPr>
                <a:spLocks noChangeArrowheads="1"/>
              </p:cNvSpPr>
              <p:nvPr/>
            </p:nvSpPr>
            <p:spPr bwMode="gray">
              <a:xfrm>
                <a:off x="576" y="1416"/>
                <a:ext cx="1063" cy="2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2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8468" name="Text Box 10"/>
            <p:cNvSpPr txBox="1">
              <a:spLocks noChangeArrowheads="1"/>
            </p:cNvSpPr>
            <p:nvPr/>
          </p:nvSpPr>
          <p:spPr bwMode="gray">
            <a:xfrm>
              <a:off x="391" y="1672"/>
              <a:ext cx="124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600" dirty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5.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600" dirty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非个人原因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600" dirty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方面的问题</a:t>
              </a:r>
            </a:p>
          </p:txBody>
        </p:sp>
      </p:grpSp>
      <p:pic>
        <p:nvPicPr>
          <p:cNvPr id="18439" name="图片 61" descr="www.laoluo.org_教3师介绍_About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9" t="10770" b="15317"/>
          <a:stretch>
            <a:fillRect/>
          </a:stretch>
        </p:blipFill>
        <p:spPr bwMode="auto">
          <a:xfrm>
            <a:off x="1739900" y="4330700"/>
            <a:ext cx="24193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fc81eb4e0b0fe631b2de0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11594" r="8400" b="18591"/>
          <a:stretch>
            <a:fillRect/>
          </a:stretch>
        </p:blipFill>
        <p:spPr bwMode="auto">
          <a:xfrm>
            <a:off x="7121528" y="3516314"/>
            <a:ext cx="39909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8"/>
          <p:cNvSpPr>
            <a:spLocks noChangeArrowheads="1"/>
          </p:cNvSpPr>
          <p:nvPr/>
        </p:nvSpPr>
        <p:spPr bwMode="gray">
          <a:xfrm>
            <a:off x="2133600" y="1549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/>
                </a:solidFill>
                <a:ea typeface="思源黑体 CN Normal" panose="020B0400000000000000" pitchFamily="34" charset="-122"/>
                <a:sym typeface="Verdana" panose="020B0604030504040204" pitchFamily="34" charset="0"/>
              </a:rPr>
              <a:t>（三）学习情况</a:t>
            </a:r>
          </a:p>
          <a:p>
            <a:pPr eaLnBrk="1" hangingPunct="1"/>
            <a:endParaRPr lang="zh-CN" altLang="en-US" dirty="0">
              <a:solidFill>
                <a:schemeClr val="accent1">
                  <a:lumMod val="100000"/>
                </a:schemeClr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CC3300"/>
              </a:solidFill>
              <a:ea typeface="思源黑体 CN Normal" panose="020B0400000000000000" pitchFamily="34" charset="-122"/>
              <a:sym typeface="Verdana" panose="020B0604030504040204" pitchFamily="34" charset="0"/>
            </a:endParaRPr>
          </a:p>
        </p:txBody>
      </p:sp>
      <p:pic>
        <p:nvPicPr>
          <p:cNvPr id="310281" name="图片 5" descr="www.ooosu.com__027_1600x1200_ooosu.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856" r="25006" b="7143"/>
          <a:stretch>
            <a:fillRect/>
          </a:stretch>
        </p:blipFill>
        <p:spPr bwMode="auto">
          <a:xfrm>
            <a:off x="3802064" y="3771901"/>
            <a:ext cx="163353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/>
          <p:nvPr/>
        </p:nvGrpSpPr>
        <p:grpSpPr bwMode="auto">
          <a:xfrm>
            <a:off x="3597275" y="2298701"/>
            <a:ext cx="1855788" cy="1871663"/>
            <a:chOff x="1306" y="1448"/>
            <a:chExt cx="1169" cy="1179"/>
          </a:xfrm>
        </p:grpSpPr>
        <p:sp>
          <p:nvSpPr>
            <p:cNvPr id="20495" name="AutoShape 5"/>
            <p:cNvSpPr>
              <a:spLocks noChangeArrowheads="1"/>
            </p:cNvSpPr>
            <p:nvPr/>
          </p:nvSpPr>
          <p:spPr bwMode="gray">
            <a:xfrm rot="-5400000">
              <a:off x="1301" y="1453"/>
              <a:ext cx="1179" cy="1169"/>
            </a:xfrm>
            <a:prstGeom prst="chevron">
              <a:avLst>
                <a:gd name="adj" fmla="val 28655"/>
              </a:avLst>
            </a:prstGeom>
            <a:solidFill>
              <a:schemeClr val="accent1">
                <a:lumMod val="100000"/>
              </a:schemeClr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63500" contourW="12700" prstMaterial="legacyPlastic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bg1"/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344" y="1888"/>
              <a:ext cx="11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公司学习</a:t>
              </a:r>
            </a:p>
          </p:txBody>
        </p:sp>
      </p:grpSp>
      <p:grpSp>
        <p:nvGrpSpPr>
          <p:cNvPr id="4" name="Group 29"/>
          <p:cNvGrpSpPr/>
          <p:nvPr/>
        </p:nvGrpSpPr>
        <p:grpSpPr bwMode="auto">
          <a:xfrm>
            <a:off x="2311401" y="4500564"/>
            <a:ext cx="1871663" cy="1855787"/>
            <a:chOff x="496" y="2835"/>
            <a:chExt cx="1179" cy="1169"/>
          </a:xfrm>
        </p:grpSpPr>
        <p:sp>
          <p:nvSpPr>
            <p:cNvPr id="20493" name="AutoShape 4"/>
            <p:cNvSpPr>
              <a:spLocks noChangeArrowheads="1"/>
            </p:cNvSpPr>
            <p:nvPr/>
          </p:nvSpPr>
          <p:spPr bwMode="gray">
            <a:xfrm rot="9044363">
              <a:off x="496" y="2835"/>
              <a:ext cx="1179" cy="1169"/>
            </a:xfrm>
            <a:prstGeom prst="chevron">
              <a:avLst>
                <a:gd name="adj" fmla="val 28655"/>
              </a:avLst>
            </a:prstGeom>
            <a:solidFill>
              <a:schemeClr val="accent1">
                <a:lumMod val="100000"/>
              </a:schemeClr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63500" contourW="127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bg1"/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20494" name="Text Box 12"/>
            <p:cNvSpPr txBox="1">
              <a:spLocks noChangeArrowheads="1"/>
            </p:cNvSpPr>
            <p:nvPr/>
          </p:nvSpPr>
          <p:spPr bwMode="auto">
            <a:xfrm>
              <a:off x="496" y="3360"/>
              <a:ext cx="11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网络学院</a:t>
              </a:r>
            </a:p>
          </p:txBody>
        </p:sp>
      </p:grpSp>
      <p:grpSp>
        <p:nvGrpSpPr>
          <p:cNvPr id="5" name="Group 30"/>
          <p:cNvGrpSpPr/>
          <p:nvPr/>
        </p:nvGrpSpPr>
        <p:grpSpPr bwMode="auto">
          <a:xfrm>
            <a:off x="4857751" y="4513264"/>
            <a:ext cx="1871663" cy="1855787"/>
            <a:chOff x="2100" y="2843"/>
            <a:chExt cx="1179" cy="1169"/>
          </a:xfrm>
        </p:grpSpPr>
        <p:sp>
          <p:nvSpPr>
            <p:cNvPr id="20491" name="AutoShape 6"/>
            <p:cNvSpPr>
              <a:spLocks noChangeArrowheads="1"/>
            </p:cNvSpPr>
            <p:nvPr/>
          </p:nvSpPr>
          <p:spPr bwMode="gray">
            <a:xfrm rot="1788254">
              <a:off x="2100" y="2843"/>
              <a:ext cx="1179" cy="1169"/>
            </a:xfrm>
            <a:prstGeom prst="chevron">
              <a:avLst>
                <a:gd name="adj" fmla="val 28655"/>
              </a:avLst>
            </a:prstGeom>
            <a:solidFill>
              <a:schemeClr val="accent1">
                <a:lumMod val="100000"/>
              </a:schemeClr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63500" contourW="127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bg1"/>
                </a:solidFill>
                <a:ea typeface="思源黑体 CN Normal" panose="020B0400000000000000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>
              <a:off x="2112" y="3392"/>
              <a:ext cx="11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>
                  <a:solidFill>
                    <a:schemeClr val="bg1"/>
                  </a:solidFill>
                  <a:ea typeface="思源黑体 CN Normal" panose="020B0400000000000000" pitchFamily="34" charset="-122"/>
                  <a:sym typeface="Verdana" panose="020B0604030504040204" pitchFamily="34" charset="0"/>
                </a:rPr>
                <a:t>个人学习</a:t>
              </a:r>
            </a:p>
          </p:txBody>
        </p:sp>
      </p:grpSp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7795421" y="1490008"/>
            <a:ext cx="2643187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积极参加公司学习和网络学院培训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思源黑体 CN Normal" panose="020B0400000000000000" pitchFamily="34" charset="-122"/>
              <a:sym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在工作中总结积累提高自我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983432" y="444026"/>
            <a:ext cx="5040560" cy="35568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20XX</a:t>
            </a:r>
            <a:r>
              <a:rPr lang="zh-CN" altLang="en-US" dirty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  <a:ea typeface="思源黑体 CN Normal" panose="020B0400000000000000" pitchFamily="34" charset="-122"/>
                <a:sym typeface="Verdana" panose="020B0604030504040204" pitchFamily="34" charset="0"/>
              </a:rPr>
              <a:t>年工作总结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办公资源网: www.bangongziyuan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563</Words>
  <Application>Microsoft Office PowerPoint</Application>
  <PresentationFormat>宽屏</PresentationFormat>
  <Paragraphs>102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思源黑体 CN Normal</vt:lpstr>
      <vt:lpstr>Arial</vt:lpstr>
      <vt:lpstr>Verdana</vt:lpstr>
      <vt:lpstr>Wingdings</vt:lpstr>
      <vt:lpstr>办公资源网: www.bangongziyuan.com</vt:lpstr>
      <vt:lpstr>Chart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对老客户的挖掘不主动，导致部分订单流失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58</cp:revision>
  <dcterms:created xsi:type="dcterms:W3CDTF">2019-07-12T07:49:00Z</dcterms:created>
  <dcterms:modified xsi:type="dcterms:W3CDTF">2021-01-05T15:42:21Z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