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730" r:id="rId2"/>
    <p:sldId id="731" r:id="rId3"/>
    <p:sldId id="732" r:id="rId4"/>
    <p:sldId id="733" r:id="rId5"/>
    <p:sldId id="751" r:id="rId6"/>
    <p:sldId id="752" r:id="rId7"/>
    <p:sldId id="753" r:id="rId8"/>
    <p:sldId id="734" r:id="rId9"/>
    <p:sldId id="737" r:id="rId10"/>
    <p:sldId id="754" r:id="rId11"/>
    <p:sldId id="755" r:id="rId12"/>
    <p:sldId id="741" r:id="rId13"/>
    <p:sldId id="756" r:id="rId14"/>
    <p:sldId id="757" r:id="rId15"/>
    <p:sldId id="758" r:id="rId16"/>
    <p:sldId id="746" r:id="rId17"/>
    <p:sldId id="743" r:id="rId18"/>
    <p:sldId id="738" r:id="rId19"/>
    <p:sldId id="735" r:id="rId20"/>
    <p:sldId id="749" r:id="rId21"/>
    <p:sldId id="759" r:id="rId22"/>
    <p:sldId id="760" r:id="rId23"/>
    <p:sldId id="750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1C20"/>
    <a:srgbClr val="FFFFFF"/>
    <a:srgbClr val="291D13"/>
    <a:srgbClr val="C00000"/>
    <a:srgbClr val="E40000"/>
    <a:srgbClr val="235737"/>
    <a:srgbClr val="E1EDC5"/>
    <a:srgbClr val="66CCCC"/>
    <a:srgbClr val="DCDCDC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阿里巴巴普惠体 R" panose="00020600040101010101" charset="-122"/>
              <a:ea typeface="阿里巴巴普惠体 R" panose="00020600040101010101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阿里巴巴普惠体 R" panose="00020600040101010101" charset="-122"/>
                <a:ea typeface="阿里巴巴普惠体 R" panose="00020600040101010101" charset="-122"/>
              </a:rPr>
              <a:t>2021/1/5</a:t>
            </a:fld>
            <a:endParaRPr lang="zh-CN" altLang="en-US">
              <a:latin typeface="阿里巴巴普惠体 R" panose="00020600040101010101" charset="-122"/>
              <a:ea typeface="阿里巴巴普惠体 R" panose="00020600040101010101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阿里巴巴普惠体 R" panose="00020600040101010101" charset="-122"/>
              <a:ea typeface="阿里巴巴普惠体 R" panose="00020600040101010101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阿里巴巴普惠体 R" panose="00020600040101010101" charset="-122"/>
                <a:ea typeface="阿里巴巴普惠体 R" panose="00020600040101010101" charset="-122"/>
              </a:rPr>
              <a:t>‹#›</a:t>
            </a:fld>
            <a:endParaRPr lang="zh-CN" altLang="en-US">
              <a:latin typeface="阿里巴巴普惠体 R" panose="00020600040101010101" charset="-122"/>
              <a:ea typeface="阿里巴巴普惠体 R" panose="00020600040101010101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charset="-122"/>
                <a:ea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charset="-122"/>
                <a:ea typeface="阿里巴巴普惠体 R" panose="00020600040101010101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charset="-122"/>
                <a:ea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charset="-122"/>
                <a:ea typeface="阿里巴巴普惠体 R" panose="00020600040101010101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01516-C3EB-4021-9207-9D63DEFF87E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01516-C3EB-4021-9207-9D63DEFF87EF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01516-C3EB-4021-9207-9D63DEFF87EF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01516-C3EB-4021-9207-9D63DEFF87EF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01516-C3EB-4021-9207-9D63DEFF87EF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01516-C3EB-4021-9207-9D63DEFF87EF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01516-C3EB-4021-9207-9D63DEFF87E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01516-C3EB-4021-9207-9D63DEFF87E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01516-C3EB-4021-9207-9D63DEFF87EF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01516-C3EB-4021-9207-9D63DEFF87EF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01516-C3EB-4021-9207-9D63DEFF87EF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01516-C3EB-4021-9207-9D63DEFF87EF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01516-C3EB-4021-9207-9D63DEFF87EF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4">
                    <a:lumMod val="10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10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10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10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100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accent4">
                    <a:lumMod val="100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accent4">
                    <a:lumMod val="100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1950F-9D9C-4160-AA15-90B96B1713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尾页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正文页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平行四边形 4"/>
          <p:cNvSpPr/>
          <p:nvPr userDrawn="1"/>
        </p:nvSpPr>
        <p:spPr>
          <a:xfrm>
            <a:off x="146342" y="231648"/>
            <a:ext cx="731711" cy="694944"/>
          </a:xfrm>
          <a:prstGeom prst="parallelogram">
            <a:avLst/>
          </a:prstGeom>
          <a:noFill/>
          <a:ln w="3175">
            <a:gradFill>
              <a:gsLst>
                <a:gs pos="0">
                  <a:srgbClr val="93C3C2"/>
                </a:gs>
                <a:gs pos="99000">
                  <a:srgbClr val="BAD7D7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cs typeface="阿里巴巴普惠体 R" panose="00020600040101010101" charset="-122"/>
            </a:endParaRPr>
          </a:p>
        </p:txBody>
      </p:sp>
      <p:sp>
        <p:nvSpPr>
          <p:cNvPr id="4" name="平行四边形 3"/>
          <p:cNvSpPr/>
          <p:nvPr userDrawn="1"/>
        </p:nvSpPr>
        <p:spPr>
          <a:xfrm>
            <a:off x="298782" y="353568"/>
            <a:ext cx="731711" cy="694944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cs typeface="阿里巴巴普惠体 R" panose="00020600040101010101" charset="-122"/>
            </a:endParaRPr>
          </a:p>
        </p:txBody>
      </p:sp>
      <p:sp>
        <p:nvSpPr>
          <p:cNvPr id="2" name="平行四边形 1"/>
          <p:cNvSpPr/>
          <p:nvPr userDrawn="1"/>
        </p:nvSpPr>
        <p:spPr>
          <a:xfrm>
            <a:off x="219513" y="292608"/>
            <a:ext cx="731711" cy="694944"/>
          </a:xfrm>
          <a:prstGeom prst="parallelogram">
            <a:avLst/>
          </a:prstGeom>
          <a:gradFill>
            <a:gsLst>
              <a:gs pos="0">
                <a:srgbClr val="93C3C2"/>
              </a:gs>
              <a:gs pos="99000">
                <a:srgbClr val="B7D5D5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cs typeface="阿里巴巴普惠体 R" panose="00020600040101010101" charset="-122"/>
            </a:endParaRPr>
          </a:p>
        </p:txBody>
      </p:sp>
      <p:sp>
        <p:nvSpPr>
          <p:cNvPr id="6" name="文本框 5"/>
          <p:cNvSpPr txBox="1"/>
          <p:nvPr userDrawn="1"/>
        </p:nvSpPr>
        <p:spPr>
          <a:xfrm>
            <a:off x="228386" y="312102"/>
            <a:ext cx="702310" cy="53403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120000"/>
              </a:lnSpc>
            </a:pPr>
            <a:fld id="{5F8123CF-E7D1-454A-B20C-763221F63EFA}" type="slidenum">
              <a:rPr kumimoji="1" lang="zh-CN" altLang="en-US" sz="2400" dirty="0" smtClean="0">
                <a:solidFill>
                  <a:schemeClr val="bg1"/>
                </a:solidFill>
                <a:latin typeface="阿里巴巴普惠体 R" panose="00020600040101010101" charset="-122"/>
                <a:cs typeface="Arial" panose="020B0604020202020204" pitchFamily="34" charset="0"/>
              </a:rPr>
              <a:t>‹#›</a:t>
            </a:fld>
            <a:endParaRPr kumimoji="1" lang="zh-CN" altLang="en-US" sz="2400" dirty="0">
              <a:solidFill>
                <a:schemeClr val="bg1"/>
              </a:solidFill>
              <a:latin typeface="阿里巴巴普惠体 R" panose="0002060004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2021/1/5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阿里巴巴普惠体 R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阿里巴巴普惠体 R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阿里巴巴普惠体 R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阿里巴巴普惠体 R" panose="00020600040101010101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阿里巴巴普惠体 R" panose="00020600040101010101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阿里巴巴普惠体 R" panose="00020600040101010101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阿里巴巴普惠体 R" panose="00020600040101010101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阿里巴巴普惠体 R" panose="00020600040101010101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阿里巴巴普惠体 R" panose="00020600040101010101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阿里巴巴普惠体 R" panose="0002060004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10" Type="http://schemas.openxmlformats.org/officeDocument/2006/relationships/image" Target="../media/image13.png"/><Relationship Id="rId4" Type="http://schemas.openxmlformats.org/officeDocument/2006/relationships/tags" Target="../tags/tag65.xml"/><Relationship Id="rId9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圆: 空心 38"/>
          <p:cNvSpPr/>
          <p:nvPr/>
        </p:nvSpPr>
        <p:spPr>
          <a:xfrm>
            <a:off x="7293922" y="-6811649"/>
            <a:ext cx="13804491" cy="13669649"/>
          </a:xfrm>
          <a:prstGeom prst="donut">
            <a:avLst>
              <a:gd name="adj" fmla="val 1676"/>
            </a:avLst>
          </a:prstGeom>
          <a:solidFill>
            <a:srgbClr val="A9C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14" name="圆: 空心 13"/>
          <p:cNvSpPr/>
          <p:nvPr/>
        </p:nvSpPr>
        <p:spPr>
          <a:xfrm>
            <a:off x="-3904899" y="0"/>
            <a:ext cx="13804491" cy="13669649"/>
          </a:xfrm>
          <a:prstGeom prst="donut">
            <a:avLst>
              <a:gd name="adj" fmla="val 2465"/>
            </a:avLst>
          </a:prstGeom>
          <a:solidFill>
            <a:srgbClr val="2C96C7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959148" y="199566"/>
            <a:ext cx="5829706" cy="6007803"/>
            <a:chOff x="6056947" y="939075"/>
            <a:chExt cx="4624639" cy="4765920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56947" y="939075"/>
              <a:ext cx="4457929" cy="4765920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71876" y="1068929"/>
              <a:ext cx="4309710" cy="4434724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11548620" y="288744"/>
            <a:ext cx="311151" cy="194270"/>
            <a:chOff x="207558" y="206734"/>
            <a:chExt cx="380545" cy="157163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207558" y="206734"/>
              <a:ext cx="380545" cy="0"/>
            </a:xfrm>
            <a:prstGeom prst="line">
              <a:avLst/>
            </a:prstGeom>
            <a:ln w="38100" cap="rnd">
              <a:solidFill>
                <a:srgbClr val="94BDE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207558" y="285316"/>
              <a:ext cx="380545" cy="0"/>
            </a:xfrm>
            <a:prstGeom prst="line">
              <a:avLst/>
            </a:prstGeom>
            <a:ln w="38100" cap="rnd">
              <a:solidFill>
                <a:srgbClr val="94BDE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207558" y="363897"/>
              <a:ext cx="380545" cy="0"/>
            </a:xfrm>
            <a:prstGeom prst="line">
              <a:avLst/>
            </a:prstGeom>
            <a:ln w="38100" cap="rnd">
              <a:solidFill>
                <a:srgbClr val="94BDE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文本框 22"/>
          <p:cNvSpPr txBox="1"/>
          <p:nvPr/>
        </p:nvSpPr>
        <p:spPr>
          <a:xfrm>
            <a:off x="456071" y="2161506"/>
            <a:ext cx="4062331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000" b="1" dirty="0">
                <a:solidFill>
                  <a:srgbClr val="2E9CCF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BUSINESS PLAN</a:t>
            </a:r>
            <a:endParaRPr lang="zh-CN" altLang="en-US" sz="4000" b="1" dirty="0">
              <a:solidFill>
                <a:srgbClr val="2E9CCF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56071" y="2973832"/>
            <a:ext cx="5081905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48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简约商业风客服部年终总结</a:t>
            </a:r>
            <a:r>
              <a:rPr lang="en-US" altLang="zh-CN" sz="48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PPT</a:t>
            </a:r>
            <a:endParaRPr lang="zh-CN" altLang="en-US" sz="4800" b="1" spc="-3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613297" y="4872497"/>
            <a:ext cx="1765300" cy="316802"/>
            <a:chOff x="1244534" y="3522134"/>
            <a:chExt cx="1765300" cy="316802"/>
          </a:xfrm>
        </p:grpSpPr>
        <p:sp>
          <p:nvSpPr>
            <p:cNvPr id="27" name="矩形 26"/>
            <p:cNvSpPr/>
            <p:nvPr/>
          </p:nvSpPr>
          <p:spPr>
            <a:xfrm>
              <a:off x="1244534" y="3522134"/>
              <a:ext cx="1765300" cy="316802"/>
            </a:xfrm>
            <a:prstGeom prst="rect">
              <a:avLst/>
            </a:prstGeom>
            <a:solidFill>
              <a:srgbClr val="2C96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309304" y="3526579"/>
              <a:ext cx="1641475" cy="3067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汇报人：</a:t>
              </a:r>
              <a:r>
                <a:rPr lang="en-US" altLang="zh-CN" sz="140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xiazaii</a:t>
              </a:r>
              <a:endParaRPr lang="zh-CN" altLang="en-US" sz="14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 rot="16200000">
            <a:off x="11110304" y="5890707"/>
            <a:ext cx="1130866" cy="226233"/>
            <a:chOff x="278128" y="6408799"/>
            <a:chExt cx="1130866" cy="226233"/>
          </a:xfrm>
        </p:grpSpPr>
        <p:sp>
          <p:nvSpPr>
            <p:cNvPr id="31" name="椭圆 30"/>
            <p:cNvSpPr/>
            <p:nvPr/>
          </p:nvSpPr>
          <p:spPr>
            <a:xfrm>
              <a:off x="278128" y="6408799"/>
              <a:ext cx="226233" cy="226233"/>
            </a:xfrm>
            <a:prstGeom prst="ellipse">
              <a:avLst/>
            </a:prstGeom>
            <a:noFill/>
            <a:ln>
              <a:solidFill>
                <a:srgbClr val="6BA4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1043103" y="6460362"/>
              <a:ext cx="123106" cy="123106"/>
            </a:xfrm>
            <a:prstGeom prst="ellipse">
              <a:avLst/>
            </a:prstGeom>
            <a:solidFill>
              <a:srgbClr val="6BA4D4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681952" y="6430135"/>
              <a:ext cx="183560" cy="183560"/>
            </a:xfrm>
            <a:prstGeom prst="ellipse">
              <a:avLst/>
            </a:prstGeom>
            <a:solidFill>
              <a:srgbClr val="6BA4D4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1343801" y="6489319"/>
              <a:ext cx="65193" cy="65193"/>
            </a:xfrm>
            <a:prstGeom prst="ellipse">
              <a:avLst/>
            </a:prstGeom>
            <a:solidFill>
              <a:srgbClr val="6BA4D4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15995" y="6446667"/>
              <a:ext cx="150497" cy="150497"/>
            </a:xfrm>
            <a:prstGeom prst="ellipse">
              <a:avLst/>
            </a:prstGeom>
            <a:solidFill>
              <a:srgbClr val="6B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ldLvl="0" animBg="1"/>
      <p:bldP spid="14" grpId="0" bldLvl="0" animBg="1"/>
      <p:bldP spid="23" grpId="0"/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482600" y="304800"/>
            <a:ext cx="2260600" cy="381000"/>
            <a:chOff x="-482600" y="304800"/>
            <a:chExt cx="2260600" cy="381000"/>
          </a:xfrm>
        </p:grpSpPr>
        <p:sp>
          <p:nvSpPr>
            <p:cNvPr id="3" name="平行四边形 2"/>
            <p:cNvSpPr/>
            <p:nvPr/>
          </p:nvSpPr>
          <p:spPr>
            <a:xfrm>
              <a:off x="-482600" y="304800"/>
              <a:ext cx="2260600" cy="381000"/>
            </a:xfrm>
            <a:prstGeom prst="parallelogram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37936" y="304800"/>
              <a:ext cx="165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客服回访情况</a:t>
              </a:r>
              <a:endParaRPr lang="zh-CN" altLang="en-US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</p:grpSp>
      <p:pic>
        <p:nvPicPr>
          <p:cNvPr id="5" name="图片 6"/>
          <p:cNvPicPr>
            <a:picLocks noChangeAspect="1"/>
          </p:cNvPicPr>
          <p:nvPr/>
        </p:nvPicPr>
        <p:blipFill>
          <a:blip r:embed="rId2"/>
          <a:srcRect l="-1497" t="-1183" r="546" b="15999"/>
          <a:stretch>
            <a:fillRect/>
          </a:stretch>
        </p:blipFill>
        <p:spPr>
          <a:xfrm>
            <a:off x="1995678" y="1042368"/>
            <a:ext cx="7779258" cy="4773264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708208" y="3429000"/>
            <a:ext cx="2414968" cy="2502598"/>
            <a:chOff x="3540169" y="1176303"/>
            <a:chExt cx="2097405" cy="2057400"/>
          </a:xfrm>
        </p:grpSpPr>
        <p:sp>
          <p:nvSpPr>
            <p:cNvPr id="3" name="椭圆 2"/>
            <p:cNvSpPr/>
            <p:nvPr/>
          </p:nvSpPr>
          <p:spPr>
            <a:xfrm>
              <a:off x="3540169" y="1176303"/>
              <a:ext cx="2025824" cy="2025823"/>
            </a:xfrm>
            <a:prstGeom prst="ellipse">
              <a:avLst/>
            </a:prstGeom>
            <a:noFill/>
            <a:ln w="190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4" name="椭圆 1"/>
            <p:cNvSpPr/>
            <p:nvPr/>
          </p:nvSpPr>
          <p:spPr>
            <a:xfrm>
              <a:off x="3650024" y="2505358"/>
              <a:ext cx="1987550" cy="728345"/>
            </a:xfrm>
            <a:custGeom>
              <a:avLst/>
              <a:gdLst/>
              <a:ahLst/>
              <a:cxnLst/>
              <a:rect l="l" t="t" r="r" b="b"/>
              <a:pathLst>
                <a:path w="2088831" h="1017184">
                  <a:moveTo>
                    <a:pt x="1817562" y="0"/>
                  </a:moveTo>
                  <a:lnTo>
                    <a:pt x="2088831" y="0"/>
                  </a:lnTo>
                  <a:cubicBezTo>
                    <a:pt x="2039351" y="570111"/>
                    <a:pt x="1560695" y="1017184"/>
                    <a:pt x="977619" y="1017184"/>
                  </a:cubicBezTo>
                  <a:cubicBezTo>
                    <a:pt x="556457" y="1017184"/>
                    <a:pt x="189775" y="783931"/>
                    <a:pt x="0" y="439399"/>
                  </a:cubicBezTo>
                  <a:lnTo>
                    <a:pt x="248210" y="323051"/>
                  </a:lnTo>
                  <a:cubicBezTo>
                    <a:pt x="391494" y="577373"/>
                    <a:pt x="664725" y="747193"/>
                    <a:pt x="977619" y="747193"/>
                  </a:cubicBezTo>
                  <a:cubicBezTo>
                    <a:pt x="1411453" y="747193"/>
                    <a:pt x="1769037" y="420726"/>
                    <a:pt x="1817562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5" name="TextBox 60"/>
            <p:cNvSpPr txBox="1"/>
            <p:nvPr/>
          </p:nvSpPr>
          <p:spPr>
            <a:xfrm>
              <a:off x="4007832" y="1741150"/>
              <a:ext cx="1090380" cy="37953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/>
              <a:r>
                <a:rPr lang="en-US" altLang="zh-CN" sz="2400" dirty="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35.76%</a:t>
              </a:r>
              <a:endParaRPr lang="zh-CN" altLang="en-US" sz="2400" dirty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6" name="TextBox 61"/>
            <p:cNvSpPr txBox="1"/>
            <p:nvPr/>
          </p:nvSpPr>
          <p:spPr>
            <a:xfrm>
              <a:off x="3853460" y="2209059"/>
              <a:ext cx="1274152" cy="3289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/>
              <a:r>
                <a:rPr lang="zh-CN" altLang="en-US" sz="2000" b="1" dirty="0">
                  <a:solidFill>
                    <a:srgbClr val="4A26BD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上门回访率</a:t>
              </a:r>
            </a:p>
          </p:txBody>
        </p:sp>
      </p:grpSp>
      <p:sp>
        <p:nvSpPr>
          <p:cNvPr id="7" name="AutoShape 6"/>
          <p:cNvSpPr/>
          <p:nvPr/>
        </p:nvSpPr>
        <p:spPr>
          <a:xfrm>
            <a:off x="3147949" y="1973834"/>
            <a:ext cx="5449888" cy="1146175"/>
          </a:xfrm>
          <a:prstGeom prst="roundRect">
            <a:avLst>
              <a:gd name="adj" fmla="val 13741"/>
            </a:avLst>
          </a:pr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>
              <a:solidFill>
                <a:srgbClr val="2B166E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8" name="AutoShape 6"/>
          <p:cNvSpPr/>
          <p:nvPr/>
        </p:nvSpPr>
        <p:spPr>
          <a:xfrm>
            <a:off x="3147949" y="992759"/>
            <a:ext cx="5449570" cy="730250"/>
          </a:xfrm>
          <a:prstGeom prst="roundRect">
            <a:avLst>
              <a:gd name="adj" fmla="val 13741"/>
            </a:avLst>
          </a:pr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>
              <a:solidFill>
                <a:srgbClr val="2B166E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90465" y="1188216"/>
            <a:ext cx="4414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0">
              <a:buClr>
                <a:schemeClr val="hlink"/>
              </a:buClr>
              <a:buFont typeface="Wingdings" panose="05000000000000000000" charset="0"/>
              <a:buNone/>
            </a:pPr>
            <a:r>
              <a: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截止到</a:t>
            </a:r>
            <a:r>
              <a:rPr lang="en-US" altLang="zh-CN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16</a:t>
            </a:r>
            <a:r>
              <a: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年底，上门回访</a:t>
            </a:r>
            <a:r>
              <a:rPr lang="en-US" altLang="zh-CN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xxxxx</a:t>
            </a:r>
            <a:r>
              <a: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企业</a:t>
            </a:r>
            <a:r>
              <a:rPr lang="en-US" altLang="zh-CN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49</a:t>
            </a:r>
            <a:r>
              <a: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家</a:t>
            </a:r>
          </a:p>
        </p:txBody>
      </p:sp>
      <p:sp>
        <p:nvSpPr>
          <p:cNvPr id="10" name="矩形 9"/>
          <p:cNvSpPr/>
          <p:nvPr/>
        </p:nvSpPr>
        <p:spPr>
          <a:xfrm>
            <a:off x="3590465" y="2244621"/>
            <a:ext cx="49528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chemeClr val="hlink"/>
              </a:buClr>
            </a:pPr>
            <a:r>
              <a: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未启用客户关系管理系统以及零售客户回访数据未做登记，暂无零售回访数据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9" presetClass="entr" presetSubtype="0" decel="10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8" grpId="6" animBg="1"/>
      <p:bldP spid="8" grpId="7" animBg="1"/>
      <p:bldP spid="8" grpId="8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962761" y="161673"/>
            <a:ext cx="5899150" cy="6007803"/>
            <a:chOff x="6056947" y="939075"/>
            <a:chExt cx="4679727" cy="47659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56947" y="939075"/>
              <a:ext cx="4457929" cy="4765920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7793" y="1109338"/>
              <a:ext cx="4228881" cy="4351793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1378403" y="2904024"/>
            <a:ext cx="2938064" cy="523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2800" b="1" dirty="0">
                <a:solidFill>
                  <a:schemeClr val="accent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PART</a:t>
            </a:r>
            <a:r>
              <a:rPr lang="zh-CN" altLang="en-US" sz="2800" b="1" dirty="0">
                <a:solidFill>
                  <a:schemeClr val="accent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 </a:t>
            </a:r>
            <a:r>
              <a:rPr lang="en-US" altLang="zh-CN" sz="2800" b="1" dirty="0">
                <a:solidFill>
                  <a:schemeClr val="accent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03</a:t>
            </a:r>
            <a:endParaRPr lang="zh-CN" altLang="en-US" sz="2800" dirty="0">
              <a:solidFill>
                <a:schemeClr val="accent2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9682" y="3851540"/>
            <a:ext cx="4717349" cy="923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>
                <a:solidFill>
                  <a:schemeClr val="accent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客服人员工作情况</a:t>
            </a:r>
            <a:endParaRPr lang="en-US" altLang="zh-CN" sz="40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203076" y="3596443"/>
            <a:ext cx="3072496" cy="83984"/>
            <a:chOff x="1123950" y="849465"/>
            <a:chExt cx="3072496" cy="83984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1123950" y="849465"/>
              <a:ext cx="3072496" cy="0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矩形 13"/>
            <p:cNvSpPr/>
            <p:nvPr/>
          </p:nvSpPr>
          <p:spPr>
            <a:xfrm>
              <a:off x="2226452" y="857250"/>
              <a:ext cx="867492" cy="761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8194"/>
          <p:cNvSpPr txBox="1"/>
          <p:nvPr/>
        </p:nvSpPr>
        <p:spPr>
          <a:xfrm>
            <a:off x="2900932" y="994235"/>
            <a:ext cx="5813425" cy="796925"/>
          </a:xfrm>
          <a:prstGeom prst="rect">
            <a:avLst/>
          </a:prstGeom>
        </p:spPr>
        <p:txBody>
          <a:bodyPr wrap="square" anchor="t"/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0">
              <a:spcBef>
                <a:spcPct val="0"/>
              </a:spcBef>
              <a:buClr>
                <a:schemeClr val="hlink"/>
              </a:buClr>
              <a:buNone/>
            </a:pPr>
            <a:r>
              <a:rPr lang="zh-CN" altLang="en-US" sz="18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客服部目前有</a:t>
            </a:r>
            <a:r>
              <a:rPr lang="en-US" altLang="zh-CN" sz="18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6</a:t>
            </a:r>
            <a:r>
              <a:rPr lang="zh-CN" altLang="en-US" sz="18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人，</a:t>
            </a:r>
            <a:r>
              <a:rPr lang="en-US" altLang="zh-CN" sz="18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3</a:t>
            </a:r>
            <a:r>
              <a:rPr lang="zh-CN" altLang="en-US" sz="18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人负责</a:t>
            </a:r>
            <a:r>
              <a:rPr lang="en-US" altLang="zh-CN" sz="18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XX</a:t>
            </a:r>
            <a:r>
              <a:rPr lang="zh-CN" altLang="en-US" sz="18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类型、</a:t>
            </a:r>
            <a:r>
              <a:rPr lang="en-US" altLang="zh-CN" sz="18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XX</a:t>
            </a:r>
            <a:r>
              <a:rPr lang="zh-CN" altLang="en-US" sz="18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企业维护，</a:t>
            </a:r>
            <a:r>
              <a:rPr lang="en-US" altLang="zh-CN" sz="18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2</a:t>
            </a:r>
            <a:r>
              <a:rPr lang="zh-CN" altLang="en-US" sz="18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人负责</a:t>
            </a:r>
            <a:r>
              <a:rPr lang="en-US" altLang="zh-CN" sz="18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XX</a:t>
            </a:r>
            <a:r>
              <a:rPr lang="zh-CN" altLang="en-US" sz="18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类型、</a:t>
            </a:r>
            <a:r>
              <a:rPr lang="en-US" altLang="zh-CN" sz="18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XX</a:t>
            </a:r>
            <a:r>
              <a:rPr lang="zh-CN" altLang="en-US" sz="18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类型维护</a:t>
            </a:r>
          </a:p>
        </p:txBody>
      </p:sp>
      <p:sp>
        <p:nvSpPr>
          <p:cNvPr id="3" name="AutoShape 6"/>
          <p:cNvSpPr/>
          <p:nvPr/>
        </p:nvSpPr>
        <p:spPr>
          <a:xfrm>
            <a:off x="2758693" y="862720"/>
            <a:ext cx="6097905" cy="1126490"/>
          </a:xfrm>
          <a:prstGeom prst="roundRect">
            <a:avLst>
              <a:gd name="adj" fmla="val 13741"/>
            </a:avLst>
          </a:pr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>
              <a:solidFill>
                <a:srgbClr val="2B166E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4" name="AutoShape 7"/>
          <p:cNvSpPr/>
          <p:nvPr/>
        </p:nvSpPr>
        <p:spPr>
          <a:xfrm>
            <a:off x="3489579" y="2405888"/>
            <a:ext cx="2165389" cy="55080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458F8F"/>
              </a:gs>
              <a:gs pos="100000">
                <a:srgbClr val="7EB2B2"/>
              </a:gs>
            </a:gsLst>
            <a:lin ang="0" scaled="1"/>
            <a:tileRect/>
          </a:gradFill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 algn="ctr" eaLnBrk="0" hangingPunct="0"/>
            <a:r>
              <a:rPr lang="en-US" altLang="x-none" sz="2000" b="1" dirty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 XXXX</a:t>
            </a:r>
            <a:r>
              <a:rPr lang="zh-CN" altLang="en-US" sz="2000" b="1" dirty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类型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3614038" y="2915020"/>
            <a:ext cx="1876425" cy="2911126"/>
            <a:chOff x="3085" y="5060"/>
            <a:chExt cx="2552" cy="4392"/>
          </a:xfrm>
        </p:grpSpPr>
        <p:grpSp>
          <p:nvGrpSpPr>
            <p:cNvPr id="6" name="组合 5"/>
            <p:cNvGrpSpPr/>
            <p:nvPr/>
          </p:nvGrpSpPr>
          <p:grpSpPr>
            <a:xfrm>
              <a:off x="3085" y="5928"/>
              <a:ext cx="2552" cy="3524"/>
              <a:chOff x="3085" y="5928"/>
              <a:chExt cx="2552" cy="3524"/>
            </a:xfrm>
          </p:grpSpPr>
          <p:sp>
            <p:nvSpPr>
              <p:cNvPr id="18" name="AutoShape 3"/>
              <p:cNvSpPr/>
              <p:nvPr/>
            </p:nvSpPr>
            <p:spPr>
              <a:xfrm>
                <a:off x="3085" y="5928"/>
                <a:ext cx="2552" cy="3524"/>
              </a:xfrm>
              <a:prstGeom prst="roundRect">
                <a:avLst>
                  <a:gd name="adj" fmla="val 13741"/>
                </a:avLst>
              </a:prstGeom>
              <a:solidFill>
                <a:srgbClr val="7CB0B0"/>
              </a:solidFill>
              <a:ln w="381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indent="0"/>
                <a:endParaRPr lang="zh-CN" altLang="en-US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3571" y="6749"/>
                <a:ext cx="1609" cy="1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rPr>
                  <a:t>XXX</a:t>
                </a:r>
              </a:p>
              <a:p>
                <a:r>
                  <a:rPr lang="en-US" altLang="zh-CN" sz="2000" b="1"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rPr>
                  <a:t>XXX</a:t>
                </a:r>
              </a:p>
              <a:p>
                <a:r>
                  <a:rPr lang="en-US" altLang="zh-CN" sz="2000" b="1"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rPr>
                  <a:t>XXX</a:t>
                </a: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3809" y="5060"/>
              <a:ext cx="1152" cy="836"/>
              <a:chOff x="2040" y="3200"/>
              <a:chExt cx="2683" cy="2013"/>
            </a:xfrm>
          </p:grpSpPr>
          <p:sp>
            <p:nvSpPr>
              <p:cNvPr id="8" name="Oval 13"/>
              <p:cNvSpPr/>
              <p:nvPr/>
            </p:nvSpPr>
            <p:spPr>
              <a:xfrm>
                <a:off x="2040" y="3266"/>
                <a:ext cx="2683" cy="188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6C9BBE"/>
                  </a:gs>
                  <a:gs pos="100000">
                    <a:srgbClr val="FFFFFF"/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wrap="square" anchor="ctr">
                <a:spAutoFit/>
              </a:bodyPr>
              <a:lstStyle/>
              <a:p>
                <a:pPr lvl="0" indent="0"/>
                <a:endParaRPr lang="zh-CN" altLang="en-US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9" name="Oval 14"/>
              <p:cNvSpPr/>
              <p:nvPr/>
            </p:nvSpPr>
            <p:spPr>
              <a:xfrm>
                <a:off x="2040" y="3266"/>
                <a:ext cx="2683" cy="1886"/>
              </a:xfrm>
              <a:prstGeom prst="ellipse">
                <a:avLst/>
              </a:prstGeom>
              <a:gradFill rotWithShape="1">
                <a:gsLst>
                  <a:gs pos="0">
                    <a:srgbClr val="6C9BBE"/>
                  </a:gs>
                  <a:gs pos="100000">
                    <a:srgbClr val="000000"/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wrap="square" anchor="ctr">
                <a:spAutoFit/>
              </a:bodyPr>
              <a:lstStyle/>
              <a:p>
                <a:pPr lvl="0" indent="0"/>
                <a:endParaRPr lang="zh-CN" altLang="en-US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10" name="Oval 15"/>
              <p:cNvSpPr/>
              <p:nvPr/>
            </p:nvSpPr>
            <p:spPr>
              <a:xfrm>
                <a:off x="2215" y="3265"/>
                <a:ext cx="2333" cy="1886"/>
              </a:xfrm>
              <a:prstGeom prst="ellipse">
                <a:avLst/>
              </a:prstGeom>
              <a:gradFill rotWithShape="1">
                <a:gsLst>
                  <a:gs pos="0">
                    <a:srgbClr val="3A5365"/>
                  </a:gs>
                  <a:gs pos="50000">
                    <a:srgbClr val="6C9BBE"/>
                  </a:gs>
                  <a:gs pos="100000">
                    <a:srgbClr val="3A5365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anchor="ctr">
                <a:spAutoFit/>
              </a:bodyPr>
              <a:lstStyle/>
              <a:p>
                <a:pPr lvl="0" indent="0"/>
                <a:endParaRPr lang="zh-CN" altLang="en-US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11" name="Oval 16"/>
              <p:cNvSpPr/>
              <p:nvPr/>
            </p:nvSpPr>
            <p:spPr>
              <a:xfrm>
                <a:off x="2218" y="3270"/>
                <a:ext cx="2333" cy="1885"/>
              </a:xfrm>
              <a:prstGeom prst="ellipse">
                <a:avLst/>
              </a:prstGeom>
              <a:gradFill rotWithShape="1">
                <a:gsLst>
                  <a:gs pos="0">
                    <a:srgbClr val="436177"/>
                  </a:gs>
                  <a:gs pos="100000">
                    <a:srgbClr val="6C9BBE"/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ctr">
                <a:spAutoFit/>
              </a:bodyPr>
              <a:lstStyle/>
              <a:p>
                <a:pPr lvl="0" indent="0"/>
                <a:endParaRPr lang="zh-CN" altLang="en-US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12" name="Oval 17"/>
              <p:cNvSpPr/>
              <p:nvPr/>
            </p:nvSpPr>
            <p:spPr>
              <a:xfrm>
                <a:off x="2333" y="3267"/>
                <a:ext cx="2100" cy="1886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</a:ln>
            </p:spPr>
            <p:txBody>
              <a:bodyPr anchor="ctr">
                <a:spAutoFit/>
              </a:bodyPr>
              <a:lstStyle/>
              <a:p>
                <a:pPr lvl="0" indent="0"/>
                <a:endParaRPr lang="zh-CN" altLang="en-US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grpSp>
            <p:nvGrpSpPr>
              <p:cNvPr id="13" name="组合 9234"/>
              <p:cNvGrpSpPr/>
              <p:nvPr/>
            </p:nvGrpSpPr>
            <p:grpSpPr>
              <a:xfrm>
                <a:off x="2365" y="3200"/>
                <a:ext cx="2033" cy="2013"/>
                <a:chOff x="0" y="0"/>
                <a:chExt cx="1252" cy="1252"/>
              </a:xfrm>
            </p:grpSpPr>
            <p:sp>
              <p:nvSpPr>
                <p:cNvPr id="14" name="Oval 19"/>
                <p:cNvSpPr/>
                <p:nvPr/>
              </p:nvSpPr>
              <p:spPr>
                <a:xfrm>
                  <a:off x="0" y="0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26668"/>
                    </a:gs>
                    <a:gs pos="100000">
                      <a:srgbClr val="D6E1E2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 wrap="none" anchor="ctr"/>
                <a:lstStyle/>
                <a:p>
                  <a:pPr lvl="0" indent="0"/>
                  <a:endParaRPr lang="zh-CN" altLang="en-US">
                    <a:solidFill>
                      <a:srgbClr val="2B166E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endParaRPr>
                </a:p>
              </p:txBody>
            </p:sp>
            <p:sp>
              <p:nvSpPr>
                <p:cNvPr id="15" name="Oval 20"/>
                <p:cNvSpPr/>
                <p:nvPr/>
              </p:nvSpPr>
              <p:spPr>
                <a:xfrm>
                  <a:off x="16" y="7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/>
                    </a:gs>
                    <a:gs pos="100000">
                      <a:srgbClr val="F2F4F6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 wrap="none" anchor="ctr"/>
                <a:lstStyle/>
                <a:p>
                  <a:pPr lvl="0" indent="0"/>
                  <a:endParaRPr lang="zh-CN" altLang="en-US">
                    <a:solidFill>
                      <a:srgbClr val="2B166E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endParaRPr>
                </a:p>
              </p:txBody>
            </p:sp>
            <p:sp>
              <p:nvSpPr>
                <p:cNvPr id="16" name="Oval 21"/>
                <p:cNvSpPr/>
                <p:nvPr/>
              </p:nvSpPr>
              <p:spPr>
                <a:xfrm>
                  <a:off x="29" y="19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9B0B2"/>
                    </a:gs>
                    <a:gs pos="100000">
                      <a:srgbClr val="D6E1E2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 wrap="none" anchor="ctr"/>
                <a:lstStyle/>
                <a:p>
                  <a:pPr lvl="0" indent="0"/>
                  <a:endParaRPr lang="zh-CN" altLang="en-US">
                    <a:solidFill>
                      <a:srgbClr val="2B166E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endParaRPr>
                </a:p>
              </p:txBody>
            </p:sp>
            <p:sp>
              <p:nvSpPr>
                <p:cNvPr id="17" name="Oval 22"/>
                <p:cNvSpPr/>
                <p:nvPr/>
              </p:nvSpPr>
              <p:spPr>
                <a:xfrm>
                  <a:off x="97" y="51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 wrap="none" anchor="ctr"/>
                <a:lstStyle/>
                <a:p>
                  <a:pPr lvl="0" indent="0"/>
                  <a:endParaRPr lang="zh-CN" altLang="en-US">
                    <a:solidFill>
                      <a:srgbClr val="2B166E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endParaRPr>
                </a:p>
              </p:txBody>
            </p:sp>
          </p:grpSp>
        </p:grpSp>
      </p:grpSp>
      <p:sp>
        <p:nvSpPr>
          <p:cNvPr id="20" name="AutoShape 9"/>
          <p:cNvSpPr/>
          <p:nvPr/>
        </p:nvSpPr>
        <p:spPr>
          <a:xfrm>
            <a:off x="6147262" y="2390034"/>
            <a:ext cx="2165389" cy="550807"/>
          </a:xfrm>
          <a:prstGeom prst="roundRect">
            <a:avLst>
              <a:gd name="adj" fmla="val 50000"/>
            </a:avLst>
          </a:prstGeom>
          <a:solidFill>
            <a:srgbClr val="DCDC4C"/>
          </a:solidFill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 algn="ctr"/>
            <a:r>
              <a:rPr lang="en-US" altLang="zh-CN" sz="2000" b="1" dirty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XXXX</a:t>
            </a:r>
            <a:r>
              <a:rPr lang="zh-CN" altLang="en-US" sz="2000" b="1" dirty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类型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6271721" y="2932215"/>
            <a:ext cx="1876425" cy="2876659"/>
            <a:chOff x="7116" y="5112"/>
            <a:chExt cx="2552" cy="4340"/>
          </a:xfrm>
        </p:grpSpPr>
        <p:grpSp>
          <p:nvGrpSpPr>
            <p:cNvPr id="22" name="组合 21"/>
            <p:cNvGrpSpPr/>
            <p:nvPr/>
          </p:nvGrpSpPr>
          <p:grpSpPr>
            <a:xfrm>
              <a:off x="7116" y="5928"/>
              <a:ext cx="2552" cy="3524"/>
              <a:chOff x="7125" y="5928"/>
              <a:chExt cx="2552" cy="3524"/>
            </a:xfrm>
          </p:grpSpPr>
          <p:sp>
            <p:nvSpPr>
              <p:cNvPr id="34" name="AutoShape 3"/>
              <p:cNvSpPr/>
              <p:nvPr/>
            </p:nvSpPr>
            <p:spPr>
              <a:xfrm>
                <a:off x="7125" y="5928"/>
                <a:ext cx="2552" cy="3524"/>
              </a:xfrm>
              <a:prstGeom prst="roundRect">
                <a:avLst>
                  <a:gd name="adj" fmla="val 13741"/>
                </a:avLst>
              </a:prstGeom>
              <a:solidFill>
                <a:srgbClr val="DCDC4C"/>
              </a:solidFill>
              <a:ln w="381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indent="0"/>
                <a:endParaRPr lang="zh-CN" altLang="en-US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7725" y="6758"/>
                <a:ext cx="951" cy="1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rPr>
                  <a:t>XXX</a:t>
                </a:r>
              </a:p>
              <a:p>
                <a:endParaRPr lang="zh-CN" altLang="en-US" sz="2000" b="1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  <a:p>
                <a:r>
                  <a:rPr lang="en-US" altLang="zh-CN" sz="2000" b="1"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rPr>
                  <a:t>XXX</a:t>
                </a: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7816" y="5112"/>
              <a:ext cx="1161" cy="836"/>
              <a:chOff x="7825" y="5112"/>
              <a:chExt cx="1161" cy="836"/>
            </a:xfrm>
          </p:grpSpPr>
          <p:sp>
            <p:nvSpPr>
              <p:cNvPr id="24" name="Oval 13"/>
              <p:cNvSpPr/>
              <p:nvPr/>
            </p:nvSpPr>
            <p:spPr>
              <a:xfrm>
                <a:off x="7834" y="5139"/>
                <a:ext cx="1152" cy="78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noFill/>
              </a:ln>
            </p:spPr>
            <p:txBody>
              <a:bodyPr wrap="square" anchor="ctr">
                <a:spAutoFit/>
              </a:bodyPr>
              <a:lstStyle/>
              <a:p>
                <a:pPr lvl="0" indent="0"/>
                <a:endParaRPr lang="zh-CN" altLang="en-US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25" name="Oval 14"/>
              <p:cNvSpPr/>
              <p:nvPr/>
            </p:nvSpPr>
            <p:spPr>
              <a:xfrm>
                <a:off x="7825" y="5139"/>
                <a:ext cx="1152" cy="784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</a:ln>
            </p:spPr>
            <p:txBody>
              <a:bodyPr wrap="square" anchor="ctr">
                <a:spAutoFit/>
              </a:bodyPr>
              <a:lstStyle/>
              <a:p>
                <a:pPr lvl="0" indent="0"/>
                <a:endParaRPr lang="zh-CN" altLang="en-US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26" name="Oval 15"/>
              <p:cNvSpPr/>
              <p:nvPr/>
            </p:nvSpPr>
            <p:spPr>
              <a:xfrm>
                <a:off x="7909" y="5136"/>
                <a:ext cx="1002" cy="784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</a:ln>
            </p:spPr>
            <p:txBody>
              <a:bodyPr anchor="ctr">
                <a:spAutoFit/>
              </a:bodyPr>
              <a:lstStyle/>
              <a:p>
                <a:pPr lvl="0" indent="0"/>
                <a:endParaRPr lang="zh-CN" altLang="en-US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27" name="Oval 16"/>
              <p:cNvSpPr/>
              <p:nvPr/>
            </p:nvSpPr>
            <p:spPr>
              <a:xfrm>
                <a:off x="7909" y="5140"/>
                <a:ext cx="1002" cy="784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 anchor="ctr">
                <a:spAutoFit/>
              </a:bodyPr>
              <a:lstStyle/>
              <a:p>
                <a:pPr lvl="0" indent="0"/>
                <a:endParaRPr lang="zh-CN" altLang="en-US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28" name="Oval 17"/>
              <p:cNvSpPr/>
              <p:nvPr/>
            </p:nvSpPr>
            <p:spPr>
              <a:xfrm>
                <a:off x="7959" y="5140"/>
                <a:ext cx="902" cy="784"/>
              </a:xfrm>
              <a:prstGeom prst="ellipse">
                <a:avLst/>
              </a:prstGeom>
              <a:solidFill>
                <a:srgbClr val="DCDC4C"/>
              </a:solidFill>
              <a:ln w="9525">
                <a:noFill/>
              </a:ln>
            </p:spPr>
            <p:txBody>
              <a:bodyPr anchor="ctr">
                <a:spAutoFit/>
              </a:bodyPr>
              <a:lstStyle/>
              <a:p>
                <a:pPr lvl="0" indent="0"/>
                <a:endParaRPr lang="zh-CN" altLang="en-US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grpSp>
            <p:nvGrpSpPr>
              <p:cNvPr id="29" name="组合 9234"/>
              <p:cNvGrpSpPr/>
              <p:nvPr/>
            </p:nvGrpSpPr>
            <p:grpSpPr>
              <a:xfrm>
                <a:off x="7982" y="5112"/>
                <a:ext cx="873" cy="836"/>
                <a:chOff x="0" y="0"/>
                <a:chExt cx="1252" cy="1252"/>
              </a:xfrm>
            </p:grpSpPr>
            <p:sp>
              <p:nvSpPr>
                <p:cNvPr id="30" name="Oval 19"/>
                <p:cNvSpPr/>
                <p:nvPr/>
              </p:nvSpPr>
              <p:spPr>
                <a:xfrm>
                  <a:off x="0" y="0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26668"/>
                    </a:gs>
                    <a:gs pos="100000">
                      <a:srgbClr val="D6E1E2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 wrap="none" anchor="ctr"/>
                <a:lstStyle/>
                <a:p>
                  <a:pPr lvl="0" indent="0"/>
                  <a:endParaRPr lang="zh-CN" altLang="en-US">
                    <a:solidFill>
                      <a:srgbClr val="2B166E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endParaRPr>
                </a:p>
              </p:txBody>
            </p:sp>
            <p:sp>
              <p:nvSpPr>
                <p:cNvPr id="31" name="Oval 20"/>
                <p:cNvSpPr/>
                <p:nvPr/>
              </p:nvSpPr>
              <p:spPr>
                <a:xfrm>
                  <a:off x="16" y="7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/>
                    </a:gs>
                    <a:gs pos="100000">
                      <a:srgbClr val="F2F4F6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 wrap="none" anchor="ctr"/>
                <a:lstStyle/>
                <a:p>
                  <a:pPr lvl="0" indent="0"/>
                  <a:endParaRPr lang="zh-CN" altLang="en-US">
                    <a:solidFill>
                      <a:srgbClr val="2B166E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endParaRPr>
                </a:p>
              </p:txBody>
            </p:sp>
            <p:sp>
              <p:nvSpPr>
                <p:cNvPr id="32" name="Oval 21"/>
                <p:cNvSpPr/>
                <p:nvPr/>
              </p:nvSpPr>
              <p:spPr>
                <a:xfrm>
                  <a:off x="29" y="19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9B0B2"/>
                    </a:gs>
                    <a:gs pos="100000">
                      <a:srgbClr val="D6E1E2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 wrap="none" anchor="ctr"/>
                <a:lstStyle/>
                <a:p>
                  <a:pPr lvl="0" indent="0"/>
                  <a:endParaRPr lang="zh-CN" altLang="en-US">
                    <a:solidFill>
                      <a:srgbClr val="2B166E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endParaRPr>
                </a:p>
              </p:txBody>
            </p:sp>
            <p:sp>
              <p:nvSpPr>
                <p:cNvPr id="33" name="Oval 22"/>
                <p:cNvSpPr/>
                <p:nvPr/>
              </p:nvSpPr>
              <p:spPr>
                <a:xfrm>
                  <a:off x="97" y="51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 wrap="none" anchor="ctr"/>
                <a:lstStyle/>
                <a:p>
                  <a:pPr lvl="0" indent="0"/>
                  <a:endParaRPr lang="zh-CN" altLang="en-US">
                    <a:solidFill>
                      <a:srgbClr val="2B166E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  <p:bldP spid="2" grpId="2" build="p"/>
      <p:bldP spid="2" grpId="3" build="p"/>
      <p:bldP spid="3" grpId="0" animBg="1"/>
      <p:bldP spid="4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8194"/>
          <p:cNvSpPr txBox="1"/>
          <p:nvPr/>
        </p:nvSpPr>
        <p:spPr>
          <a:xfrm>
            <a:off x="3075940" y="1281811"/>
            <a:ext cx="6625844" cy="428625"/>
          </a:xfrm>
          <a:prstGeom prst="rect">
            <a:avLst/>
          </a:prstGeom>
        </p:spPr>
        <p:txBody>
          <a:bodyPr wrap="square" anchor="t"/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0">
              <a:spcBef>
                <a:spcPct val="0"/>
              </a:spcBef>
              <a:buClr>
                <a:schemeClr val="hlink"/>
              </a:buClr>
              <a:buNone/>
            </a:pPr>
            <a:r>
              <a:rPr lang="en-US" altLang="zh-CN" sz="18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XXX</a:t>
            </a:r>
            <a:r>
              <a:rPr lang="zh-CN" altLang="en-US" sz="18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类型企业是专人服务，划分责任人专门负责维护</a:t>
            </a:r>
          </a:p>
        </p:txBody>
      </p:sp>
      <p:sp>
        <p:nvSpPr>
          <p:cNvPr id="3" name="AutoShape 6"/>
          <p:cNvSpPr/>
          <p:nvPr/>
        </p:nvSpPr>
        <p:spPr>
          <a:xfrm>
            <a:off x="2956560" y="1110996"/>
            <a:ext cx="6278880" cy="719455"/>
          </a:xfrm>
          <a:prstGeom prst="roundRect">
            <a:avLst>
              <a:gd name="adj" fmla="val 13741"/>
            </a:avLst>
          </a:pr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>
              <a:solidFill>
                <a:srgbClr val="2B166E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4" name="文本占位符 8194"/>
          <p:cNvSpPr>
            <a:spLocks noGrp="1"/>
          </p:cNvSpPr>
          <p:nvPr/>
        </p:nvSpPr>
        <p:spPr>
          <a:xfrm>
            <a:off x="3131185" y="2126361"/>
            <a:ext cx="4384040" cy="428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/>
          <a:lstStyle>
            <a:lvl1pPr marL="0" lvl="0" indent="0" algn="ctr" defTabSz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None/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  <a:sym typeface="Verdana" panose="020B0604030504040204" pitchFamily="34" charset="0"/>
              </a:defRPr>
            </a:lvl1pPr>
            <a:lvl2pPr marL="342900" lvl="1" indent="0" algn="ctr" defTabSz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anose="020B0604030504040204" pitchFamily="34" charset="0"/>
              </a:defRPr>
            </a:lvl2pPr>
            <a:lvl3pPr marL="685800" lvl="2" indent="0" algn="ctr" defTabSz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anose="020B0604030504040204" pitchFamily="34" charset="0"/>
              </a:defRPr>
            </a:lvl3pPr>
            <a:lvl4pPr marL="1028700" lvl="3" indent="0" algn="ctr" defTabSz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anose="020B0604030504040204" pitchFamily="34" charset="0"/>
              </a:defRPr>
            </a:lvl4pPr>
            <a:lvl5pPr marL="1371600" lvl="4" indent="0" algn="ctr" defTabSz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anose="020B0604030504040204" pitchFamily="34" charset="0"/>
              </a:defRPr>
            </a:lvl5pPr>
            <a:lvl6pPr marL="1714500" lvl="5" indent="0" algn="ctr" defTabSz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anose="020B0604030504040204" pitchFamily="34" charset="0"/>
              </a:defRPr>
            </a:lvl6pPr>
            <a:lvl7pPr marL="2057400" lvl="6" indent="0" algn="ctr" defTabSz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anose="020B0604030504040204" pitchFamily="34" charset="0"/>
              </a:defRPr>
            </a:lvl7pPr>
            <a:lvl8pPr marL="2400300" lvl="7" indent="0" algn="ctr" defTabSz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anose="020B0604030504040204" pitchFamily="34" charset="0"/>
              </a:defRPr>
            </a:lvl8pPr>
            <a:lvl9pPr marL="2743200" lvl="8" indent="0" algn="ctr" defTabSz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anose="020B0604030504040204" pitchFamily="34" charset="0"/>
              </a:defRPr>
            </a:lvl9pPr>
          </a:lstStyle>
          <a:p>
            <a:pPr algn="l" fontAlgn="auto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altLang="zh-CN" b="0" spc="150">
                <a:solidFill>
                  <a:schemeClr val="tx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XXX</a:t>
            </a:r>
            <a:r>
              <a:rPr lang="zh-CN" altLang="en-US" b="0" spc="150">
                <a:solidFill>
                  <a:schemeClr val="tx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类型则是按地市划分责任人维护</a:t>
            </a:r>
          </a:p>
        </p:txBody>
      </p:sp>
      <p:sp>
        <p:nvSpPr>
          <p:cNvPr id="5" name="AutoShape 6"/>
          <p:cNvSpPr/>
          <p:nvPr/>
        </p:nvSpPr>
        <p:spPr>
          <a:xfrm>
            <a:off x="3011805" y="1955546"/>
            <a:ext cx="4503420" cy="719455"/>
          </a:xfrm>
          <a:prstGeom prst="roundRect">
            <a:avLst>
              <a:gd name="adj" fmla="val 13741"/>
            </a:avLst>
          </a:pr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>
              <a:solidFill>
                <a:srgbClr val="2B166E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907915" y="3582416"/>
            <a:ext cx="993775" cy="809625"/>
            <a:chOff x="6842760" y="2637270"/>
            <a:chExt cx="1203960" cy="1051560"/>
          </a:xfrm>
          <a:solidFill>
            <a:srgbClr val="B91F38"/>
          </a:solidFill>
        </p:grpSpPr>
        <p:sp>
          <p:nvSpPr>
            <p:cNvPr id="7" name="六边形 6"/>
            <p:cNvSpPr/>
            <p:nvPr/>
          </p:nvSpPr>
          <p:spPr>
            <a:xfrm>
              <a:off x="6842760" y="2637270"/>
              <a:ext cx="1203960" cy="1051560"/>
            </a:xfrm>
            <a:prstGeom prst="hexagon">
              <a:avLst/>
            </a:prstGeom>
            <a:gradFill>
              <a:gsLst>
                <a:gs pos="0">
                  <a:srgbClr val="14CD68"/>
                </a:gs>
                <a:gs pos="100000">
                  <a:srgbClr val="0B6E38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018878" y="2939464"/>
              <a:ext cx="820724" cy="448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aseline="-3000" dirty="0">
                  <a:solidFill>
                    <a:srgbClr val="E7E7E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区域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820795" y="2998851"/>
            <a:ext cx="993775" cy="809625"/>
            <a:chOff x="5525852" y="1879080"/>
            <a:chExt cx="1203960" cy="1051560"/>
          </a:xfrm>
        </p:grpSpPr>
        <p:sp>
          <p:nvSpPr>
            <p:cNvPr id="10" name="六边形 9"/>
            <p:cNvSpPr/>
            <p:nvPr/>
          </p:nvSpPr>
          <p:spPr>
            <a:xfrm>
              <a:off x="5525852" y="1879080"/>
              <a:ext cx="1203960" cy="1051560"/>
            </a:xfrm>
            <a:prstGeom prst="hexagon">
              <a:avLst/>
            </a:prstGeom>
            <a:gradFill>
              <a:gsLst>
                <a:gs pos="0">
                  <a:srgbClr val="7B32B2"/>
                </a:gs>
                <a:gs pos="100000">
                  <a:srgbClr val="401A5D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686669" y="2147770"/>
              <a:ext cx="882327" cy="489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400" baseline="-3000" dirty="0">
                  <a:solidFill>
                    <a:srgbClr val="E7E7E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区域</a:t>
              </a:r>
              <a:endParaRPr lang="zh-CN" altLang="en-US" sz="2400" baseline="-3000" dirty="0">
                <a:solidFill>
                  <a:schemeClr val="bg1">
                    <a:lumMod val="9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731770" y="4637786"/>
            <a:ext cx="993775" cy="809625"/>
            <a:chOff x="4206240" y="4008870"/>
            <a:chExt cx="1203960" cy="1051560"/>
          </a:xfrm>
        </p:grpSpPr>
        <p:sp>
          <p:nvSpPr>
            <p:cNvPr id="13" name="六边形 12"/>
            <p:cNvSpPr/>
            <p:nvPr/>
          </p:nvSpPr>
          <p:spPr>
            <a:xfrm>
              <a:off x="4206240" y="4008870"/>
              <a:ext cx="1203960" cy="1051560"/>
            </a:xfrm>
            <a:prstGeom prst="hexagon">
              <a:avLst/>
            </a:prstGeom>
            <a:gradFill>
              <a:gsLst>
                <a:gs pos="0">
                  <a:srgbClr val="14CD68"/>
                </a:gs>
                <a:gs pos="100000">
                  <a:srgbClr val="035C7D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397857" y="4119152"/>
              <a:ext cx="820725" cy="489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400" baseline="-3000" dirty="0">
                  <a:solidFill>
                    <a:srgbClr val="E7E7E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区域</a:t>
              </a:r>
              <a:endParaRPr lang="zh-CN" altLang="en-US" sz="2400" baseline="-3000" dirty="0">
                <a:solidFill>
                  <a:schemeClr val="bg1">
                    <a:lumMod val="9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731770" y="3582416"/>
            <a:ext cx="993775" cy="809625"/>
            <a:chOff x="4206240" y="2637270"/>
            <a:chExt cx="1203960" cy="1051560"/>
          </a:xfrm>
        </p:grpSpPr>
        <p:sp>
          <p:nvSpPr>
            <p:cNvPr id="16" name="六边形 15"/>
            <p:cNvSpPr/>
            <p:nvPr/>
          </p:nvSpPr>
          <p:spPr>
            <a:xfrm>
              <a:off x="4206240" y="2637270"/>
              <a:ext cx="1203960" cy="1051560"/>
            </a:xfrm>
            <a:prstGeom prst="hexagon">
              <a:avLst/>
            </a:prstGeom>
            <a:gradFill>
              <a:gsLst>
                <a:gs pos="0">
                  <a:srgbClr val="E30000"/>
                </a:gs>
                <a:gs pos="100000">
                  <a:srgbClr val="760303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429287" y="2939464"/>
              <a:ext cx="820724" cy="448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aseline="-3000" dirty="0">
                  <a:solidFill>
                    <a:srgbClr val="E7E7E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区域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820795" y="5169281"/>
            <a:ext cx="993775" cy="809625"/>
            <a:chOff x="5525852" y="4683240"/>
            <a:chExt cx="1203960" cy="1051560"/>
          </a:xfrm>
          <a:solidFill>
            <a:srgbClr val="1F8EB9"/>
          </a:solidFill>
        </p:grpSpPr>
        <p:sp>
          <p:nvSpPr>
            <p:cNvPr id="19" name="六边形 18"/>
            <p:cNvSpPr/>
            <p:nvPr/>
          </p:nvSpPr>
          <p:spPr>
            <a:xfrm>
              <a:off x="5525852" y="4683240"/>
              <a:ext cx="1203960" cy="1051560"/>
            </a:xfrm>
            <a:prstGeom prst="hexag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5717130" y="4984609"/>
              <a:ext cx="820724" cy="448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aseline="-3000" dirty="0">
                  <a:solidFill>
                    <a:srgbClr val="E7E7E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区域</a:t>
              </a:r>
              <a:endParaRPr lang="en-US" altLang="zh-CN" sz="2400" baseline="-3000" dirty="0">
                <a:solidFill>
                  <a:srgbClr val="E7E7E7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538855" y="3880866"/>
            <a:ext cx="1557655" cy="1225550"/>
            <a:chOff x="5927099" y="3207123"/>
            <a:chExt cx="1887055" cy="1592580"/>
          </a:xfrm>
        </p:grpSpPr>
        <p:sp>
          <p:nvSpPr>
            <p:cNvPr id="22" name="六边形 21"/>
            <p:cNvSpPr/>
            <p:nvPr/>
          </p:nvSpPr>
          <p:spPr>
            <a:xfrm>
              <a:off x="5927099" y="3207123"/>
              <a:ext cx="1887055" cy="1592580"/>
            </a:xfrm>
            <a:prstGeom prst="hexagon">
              <a:avLst/>
            </a:prstGeom>
            <a:gradFill>
              <a:gsLst>
                <a:gs pos="0">
                  <a:srgbClr val="FBFB11"/>
                </a:gs>
                <a:gs pos="100000">
                  <a:srgbClr val="838309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6291627" y="3731441"/>
              <a:ext cx="1157999" cy="599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>
                      <a:lumMod val="95000"/>
                    </a:schemeClr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姓名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895215" y="4625721"/>
            <a:ext cx="993775" cy="809625"/>
            <a:chOff x="4240" y="7515"/>
            <a:chExt cx="1565" cy="1275"/>
          </a:xfrm>
        </p:grpSpPr>
        <p:sp>
          <p:nvSpPr>
            <p:cNvPr id="25" name="六边形 24"/>
            <p:cNvSpPr/>
            <p:nvPr/>
          </p:nvSpPr>
          <p:spPr>
            <a:xfrm>
              <a:off x="4240" y="7515"/>
              <a:ext cx="1565" cy="1275"/>
            </a:xfrm>
            <a:prstGeom prst="hexagon">
              <a:avLst/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4494" y="7880"/>
              <a:ext cx="1067" cy="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aseline="-3000" dirty="0">
                  <a:solidFill>
                    <a:srgbClr val="E7E7E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区域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053195" y="3565906"/>
            <a:ext cx="993775" cy="809625"/>
            <a:chOff x="6842760" y="2637270"/>
            <a:chExt cx="1203960" cy="1051560"/>
          </a:xfrm>
          <a:solidFill>
            <a:srgbClr val="B91F38"/>
          </a:solidFill>
        </p:grpSpPr>
        <p:sp>
          <p:nvSpPr>
            <p:cNvPr id="28" name="六边形 27"/>
            <p:cNvSpPr/>
            <p:nvPr/>
          </p:nvSpPr>
          <p:spPr>
            <a:xfrm>
              <a:off x="6842760" y="2637270"/>
              <a:ext cx="1203960" cy="1051560"/>
            </a:xfrm>
            <a:prstGeom prst="hexagon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018878" y="2939464"/>
              <a:ext cx="820724" cy="448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aseline="-3000" dirty="0">
                  <a:solidFill>
                    <a:srgbClr val="E7E7E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区域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7966075" y="2982341"/>
            <a:ext cx="993775" cy="809625"/>
            <a:chOff x="5525852" y="1879080"/>
            <a:chExt cx="1203960" cy="1051560"/>
          </a:xfrm>
        </p:grpSpPr>
        <p:sp>
          <p:nvSpPr>
            <p:cNvPr id="31" name="六边形 30"/>
            <p:cNvSpPr/>
            <p:nvPr/>
          </p:nvSpPr>
          <p:spPr>
            <a:xfrm>
              <a:off x="5525852" y="1879080"/>
              <a:ext cx="1203960" cy="1051560"/>
            </a:xfrm>
            <a:prstGeom prst="hexagon">
              <a:avLst/>
            </a:prstGeom>
            <a:gradFill>
              <a:gsLst>
                <a:gs pos="0">
                  <a:srgbClr val="FBFB11"/>
                </a:gs>
                <a:gs pos="100000">
                  <a:srgbClr val="838309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5652050" y="2147770"/>
              <a:ext cx="882327" cy="489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400" baseline="-3000" dirty="0">
                  <a:solidFill>
                    <a:srgbClr val="E7E7E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区域</a:t>
              </a:r>
              <a:endParaRPr lang="zh-CN" altLang="en-US" sz="2400" baseline="-3000" dirty="0">
                <a:solidFill>
                  <a:schemeClr val="bg1">
                    <a:lumMod val="9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877050" y="4621276"/>
            <a:ext cx="993775" cy="809625"/>
            <a:chOff x="4206240" y="4008870"/>
            <a:chExt cx="1203960" cy="1051560"/>
          </a:xfrm>
        </p:grpSpPr>
        <p:sp>
          <p:nvSpPr>
            <p:cNvPr id="34" name="六边形 33"/>
            <p:cNvSpPr/>
            <p:nvPr/>
          </p:nvSpPr>
          <p:spPr>
            <a:xfrm>
              <a:off x="4206240" y="4008870"/>
              <a:ext cx="1203960" cy="1051560"/>
            </a:xfrm>
            <a:prstGeom prst="hexagon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4397857" y="4232968"/>
              <a:ext cx="820725" cy="489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400" baseline="-3000" dirty="0">
                  <a:solidFill>
                    <a:srgbClr val="E7E7E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区域</a:t>
              </a:r>
              <a:endParaRPr lang="zh-CN" altLang="en-US" sz="2400" baseline="-3000" dirty="0">
                <a:solidFill>
                  <a:schemeClr val="bg1">
                    <a:lumMod val="9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877050" y="3565906"/>
            <a:ext cx="993775" cy="809625"/>
            <a:chOff x="4206240" y="2637270"/>
            <a:chExt cx="1203960" cy="1051560"/>
          </a:xfrm>
        </p:grpSpPr>
        <p:sp>
          <p:nvSpPr>
            <p:cNvPr id="37" name="六边形 36"/>
            <p:cNvSpPr/>
            <p:nvPr/>
          </p:nvSpPr>
          <p:spPr>
            <a:xfrm>
              <a:off x="4206240" y="2637270"/>
              <a:ext cx="1203960" cy="1051560"/>
            </a:xfrm>
            <a:prstGeom prst="hexag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4429287" y="2939464"/>
              <a:ext cx="820724" cy="448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aseline="-3000" dirty="0">
                  <a:solidFill>
                    <a:srgbClr val="E7E7E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区域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7966075" y="5152771"/>
            <a:ext cx="993775" cy="809625"/>
            <a:chOff x="9076" y="8345"/>
            <a:chExt cx="1565" cy="1275"/>
          </a:xfrm>
        </p:grpSpPr>
        <p:sp>
          <p:nvSpPr>
            <p:cNvPr id="40" name="六边形 39"/>
            <p:cNvSpPr/>
            <p:nvPr/>
          </p:nvSpPr>
          <p:spPr>
            <a:xfrm>
              <a:off x="9076" y="8345"/>
              <a:ext cx="1565" cy="1275"/>
            </a:xfrm>
            <a:prstGeom prst="hexagon">
              <a:avLst/>
            </a:prstGeom>
            <a:gradFill>
              <a:gsLst>
                <a:gs pos="0">
                  <a:srgbClr val="FECF40"/>
                </a:gs>
                <a:gs pos="100000">
                  <a:srgbClr val="846C2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9325" y="8710"/>
              <a:ext cx="1067" cy="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aseline="-3000" dirty="0">
                  <a:solidFill>
                    <a:srgbClr val="E7E7E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区域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684135" y="3864356"/>
            <a:ext cx="1557655" cy="1225550"/>
            <a:chOff x="5927099" y="3207123"/>
            <a:chExt cx="1887055" cy="1592580"/>
          </a:xfrm>
        </p:grpSpPr>
        <p:sp>
          <p:nvSpPr>
            <p:cNvPr id="43" name="六边形 42"/>
            <p:cNvSpPr/>
            <p:nvPr/>
          </p:nvSpPr>
          <p:spPr>
            <a:xfrm>
              <a:off x="5927099" y="3207123"/>
              <a:ext cx="1887055" cy="1592580"/>
            </a:xfrm>
            <a:prstGeom prst="hexagon">
              <a:avLst/>
            </a:prstGeom>
            <a:gradFill>
              <a:gsLst>
                <a:gs pos="0">
                  <a:srgbClr val="14CD68"/>
                </a:gs>
                <a:gs pos="100000">
                  <a:srgbClr val="0B6E38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6117876" y="3731034"/>
              <a:ext cx="1470824" cy="599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>
                      <a:lumMod val="95000"/>
                    </a:schemeClr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姓名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9039860" y="4609211"/>
            <a:ext cx="993775" cy="809625"/>
            <a:chOff x="10767" y="7489"/>
            <a:chExt cx="1565" cy="1275"/>
          </a:xfrm>
        </p:grpSpPr>
        <p:sp>
          <p:nvSpPr>
            <p:cNvPr id="46" name="六边形 45"/>
            <p:cNvSpPr/>
            <p:nvPr/>
          </p:nvSpPr>
          <p:spPr>
            <a:xfrm>
              <a:off x="10767" y="7489"/>
              <a:ext cx="1565" cy="1275"/>
            </a:xfrm>
            <a:prstGeom prst="hexagon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10991" y="7881"/>
              <a:ext cx="1067" cy="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aseline="-3000" dirty="0">
                  <a:solidFill>
                    <a:srgbClr val="E7E7E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区域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rcRect l="1699" t="7050" b="6475"/>
          <a:stretch>
            <a:fillRect/>
          </a:stretch>
        </p:blipFill>
        <p:spPr>
          <a:xfrm>
            <a:off x="2228095" y="978154"/>
            <a:ext cx="7735809" cy="5084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952601" y="161673"/>
            <a:ext cx="5899150" cy="6007803"/>
            <a:chOff x="6056947" y="939075"/>
            <a:chExt cx="4679727" cy="47659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56947" y="939075"/>
              <a:ext cx="4457929" cy="4765920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7793" y="1109338"/>
              <a:ext cx="4228881" cy="4351793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1378403" y="2904024"/>
            <a:ext cx="2938064" cy="523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2800" b="1" dirty="0">
                <a:solidFill>
                  <a:schemeClr val="accent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PART</a:t>
            </a:r>
            <a:r>
              <a:rPr lang="zh-CN" altLang="en-US" sz="2800" b="1" dirty="0">
                <a:solidFill>
                  <a:schemeClr val="accent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 </a:t>
            </a:r>
            <a:r>
              <a:rPr lang="en-US" altLang="zh-CN" sz="2800" b="1" dirty="0">
                <a:solidFill>
                  <a:schemeClr val="accent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04</a:t>
            </a:r>
            <a:endParaRPr lang="zh-CN" altLang="en-US" sz="2800" dirty="0">
              <a:solidFill>
                <a:schemeClr val="accent2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37219" y="3776825"/>
            <a:ext cx="4935789" cy="920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>
                <a:solidFill>
                  <a:schemeClr val="accent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20</a:t>
            </a:r>
            <a:r>
              <a:rPr lang="en-US" altLang="zh-CN" sz="4000" b="1">
                <a:solidFill>
                  <a:schemeClr val="accent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XX</a:t>
            </a:r>
            <a:r>
              <a:rPr lang="zh-CN" altLang="en-US" sz="4000" b="1">
                <a:solidFill>
                  <a:schemeClr val="accent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年目标与计划</a:t>
            </a:r>
            <a:endParaRPr lang="en-US" altLang="zh-CN" sz="40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203076" y="3596443"/>
            <a:ext cx="3072496" cy="83984"/>
            <a:chOff x="1123950" y="849465"/>
            <a:chExt cx="3072496" cy="83984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1123950" y="849465"/>
              <a:ext cx="3072496" cy="0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矩形 13"/>
            <p:cNvSpPr/>
            <p:nvPr/>
          </p:nvSpPr>
          <p:spPr>
            <a:xfrm>
              <a:off x="2226452" y="857250"/>
              <a:ext cx="867492" cy="761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23"/>
          <p:cNvSpPr/>
          <p:nvPr/>
        </p:nvSpPr>
        <p:spPr>
          <a:xfrm>
            <a:off x="4153694" y="2047082"/>
            <a:ext cx="3871119" cy="3871119"/>
          </a:xfrm>
          <a:prstGeom prst="ellipse">
            <a:avLst/>
          </a:prstGeom>
          <a:solidFill>
            <a:schemeClr val="accent3"/>
          </a:solidFill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3600">
              <a:solidFill>
                <a:schemeClr val="bg2">
                  <a:lumMod val="50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4729957" y="2489994"/>
            <a:ext cx="2740025" cy="3116263"/>
            <a:chOff x="5967" y="1956"/>
            <a:chExt cx="3452" cy="3926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5969" y="1958"/>
              <a:ext cx="3450" cy="3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7200" y="5111"/>
              <a:ext cx="975" cy="261"/>
            </a:xfrm>
            <a:custGeom>
              <a:avLst/>
              <a:gdLst>
                <a:gd name="T0" fmla="*/ 1795 w 459"/>
                <a:gd name="T1" fmla="*/ 554 h 123"/>
                <a:gd name="T2" fmla="*/ 276 w 459"/>
                <a:gd name="T3" fmla="*/ 554 h 123"/>
                <a:gd name="T4" fmla="*/ 0 w 459"/>
                <a:gd name="T5" fmla="*/ 280 h 123"/>
                <a:gd name="T6" fmla="*/ 276 w 459"/>
                <a:gd name="T7" fmla="*/ 0 h 123"/>
                <a:gd name="T8" fmla="*/ 1795 w 459"/>
                <a:gd name="T9" fmla="*/ 0 h 123"/>
                <a:gd name="T10" fmla="*/ 2071 w 459"/>
                <a:gd name="T11" fmla="*/ 280 h 123"/>
                <a:gd name="T12" fmla="*/ 1795 w 459"/>
                <a:gd name="T13" fmla="*/ 554 h 123"/>
                <a:gd name="T14" fmla="*/ 276 w 459"/>
                <a:gd name="T15" fmla="*/ 125 h 123"/>
                <a:gd name="T16" fmla="*/ 125 w 459"/>
                <a:gd name="T17" fmla="*/ 280 h 123"/>
                <a:gd name="T18" fmla="*/ 276 w 459"/>
                <a:gd name="T19" fmla="*/ 429 h 123"/>
                <a:gd name="T20" fmla="*/ 1795 w 459"/>
                <a:gd name="T21" fmla="*/ 429 h 123"/>
                <a:gd name="T22" fmla="*/ 1946 w 459"/>
                <a:gd name="T23" fmla="*/ 280 h 123"/>
                <a:gd name="T24" fmla="*/ 1795 w 459"/>
                <a:gd name="T25" fmla="*/ 125 h 123"/>
                <a:gd name="T26" fmla="*/ 276 w 459"/>
                <a:gd name="T27" fmla="*/ 125 h 1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9" h="123">
                  <a:moveTo>
                    <a:pt x="398" y="123"/>
                  </a:moveTo>
                  <a:cubicBezTo>
                    <a:pt x="61" y="123"/>
                    <a:pt x="61" y="123"/>
                    <a:pt x="61" y="123"/>
                  </a:cubicBezTo>
                  <a:cubicBezTo>
                    <a:pt x="28" y="123"/>
                    <a:pt x="0" y="95"/>
                    <a:pt x="0" y="62"/>
                  </a:cubicBezTo>
                  <a:cubicBezTo>
                    <a:pt x="0" y="28"/>
                    <a:pt x="28" y="0"/>
                    <a:pt x="61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431" y="0"/>
                    <a:pt x="459" y="28"/>
                    <a:pt x="459" y="62"/>
                  </a:cubicBezTo>
                  <a:cubicBezTo>
                    <a:pt x="459" y="95"/>
                    <a:pt x="431" y="123"/>
                    <a:pt x="398" y="123"/>
                  </a:cubicBezTo>
                  <a:close/>
                  <a:moveTo>
                    <a:pt x="61" y="28"/>
                  </a:moveTo>
                  <a:cubicBezTo>
                    <a:pt x="43" y="28"/>
                    <a:pt x="28" y="43"/>
                    <a:pt x="28" y="62"/>
                  </a:cubicBezTo>
                  <a:cubicBezTo>
                    <a:pt x="28" y="80"/>
                    <a:pt x="43" y="95"/>
                    <a:pt x="61" y="95"/>
                  </a:cubicBezTo>
                  <a:cubicBezTo>
                    <a:pt x="398" y="95"/>
                    <a:pt x="398" y="95"/>
                    <a:pt x="398" y="95"/>
                  </a:cubicBezTo>
                  <a:cubicBezTo>
                    <a:pt x="416" y="95"/>
                    <a:pt x="431" y="80"/>
                    <a:pt x="431" y="62"/>
                  </a:cubicBezTo>
                  <a:cubicBezTo>
                    <a:pt x="431" y="43"/>
                    <a:pt x="416" y="28"/>
                    <a:pt x="398" y="28"/>
                  </a:cubicBezTo>
                  <a:lnTo>
                    <a:pt x="61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7253" y="5430"/>
              <a:ext cx="869" cy="450"/>
            </a:xfrm>
            <a:custGeom>
              <a:avLst/>
              <a:gdLst>
                <a:gd name="T0" fmla="*/ 926 w 409"/>
                <a:gd name="T1" fmla="*/ 955 h 212"/>
                <a:gd name="T2" fmla="*/ 478 w 409"/>
                <a:gd name="T3" fmla="*/ 613 h 212"/>
                <a:gd name="T4" fmla="*/ 0 w 409"/>
                <a:gd name="T5" fmla="*/ 64 h 212"/>
                <a:gd name="T6" fmla="*/ 0 w 409"/>
                <a:gd name="T7" fmla="*/ 0 h 212"/>
                <a:gd name="T8" fmla="*/ 1846 w 409"/>
                <a:gd name="T9" fmla="*/ 0 h 212"/>
                <a:gd name="T10" fmla="*/ 1846 w 409"/>
                <a:gd name="T11" fmla="*/ 64 h 212"/>
                <a:gd name="T12" fmla="*/ 1368 w 409"/>
                <a:gd name="T13" fmla="*/ 613 h 212"/>
                <a:gd name="T14" fmla="*/ 926 w 409"/>
                <a:gd name="T15" fmla="*/ 955 h 212"/>
                <a:gd name="T16" fmla="*/ 132 w 409"/>
                <a:gd name="T17" fmla="*/ 125 h 212"/>
                <a:gd name="T18" fmla="*/ 538 w 409"/>
                <a:gd name="T19" fmla="*/ 490 h 212"/>
                <a:gd name="T20" fmla="*/ 586 w 409"/>
                <a:gd name="T21" fmla="*/ 495 h 212"/>
                <a:gd name="T22" fmla="*/ 595 w 409"/>
                <a:gd name="T23" fmla="*/ 546 h 212"/>
                <a:gd name="T24" fmla="*/ 926 w 409"/>
                <a:gd name="T25" fmla="*/ 830 h 212"/>
                <a:gd name="T26" fmla="*/ 1256 w 409"/>
                <a:gd name="T27" fmla="*/ 546 h 212"/>
                <a:gd name="T28" fmla="*/ 1260 w 409"/>
                <a:gd name="T29" fmla="*/ 495 h 212"/>
                <a:gd name="T30" fmla="*/ 1313 w 409"/>
                <a:gd name="T31" fmla="*/ 490 h 212"/>
                <a:gd name="T32" fmla="*/ 1715 w 409"/>
                <a:gd name="T33" fmla="*/ 125 h 212"/>
                <a:gd name="T34" fmla="*/ 132 w 409"/>
                <a:gd name="T35" fmla="*/ 125 h 2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09" h="212">
                  <a:moveTo>
                    <a:pt x="205" y="212"/>
                  </a:moveTo>
                  <a:cubicBezTo>
                    <a:pt x="158" y="212"/>
                    <a:pt x="118" y="181"/>
                    <a:pt x="106" y="136"/>
                  </a:cubicBezTo>
                  <a:cubicBezTo>
                    <a:pt x="46" y="127"/>
                    <a:pt x="0" y="76"/>
                    <a:pt x="0" y="1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9" y="0"/>
                    <a:pt x="409" y="0"/>
                    <a:pt x="409" y="0"/>
                  </a:cubicBezTo>
                  <a:cubicBezTo>
                    <a:pt x="409" y="14"/>
                    <a:pt x="409" y="14"/>
                    <a:pt x="409" y="14"/>
                  </a:cubicBezTo>
                  <a:cubicBezTo>
                    <a:pt x="409" y="75"/>
                    <a:pt x="363" y="127"/>
                    <a:pt x="303" y="136"/>
                  </a:cubicBezTo>
                  <a:cubicBezTo>
                    <a:pt x="291" y="181"/>
                    <a:pt x="252" y="212"/>
                    <a:pt x="205" y="212"/>
                  </a:cubicBezTo>
                  <a:close/>
                  <a:moveTo>
                    <a:pt x="29" y="28"/>
                  </a:moveTo>
                  <a:cubicBezTo>
                    <a:pt x="36" y="72"/>
                    <a:pt x="73" y="107"/>
                    <a:pt x="119" y="109"/>
                  </a:cubicBezTo>
                  <a:cubicBezTo>
                    <a:pt x="130" y="110"/>
                    <a:pt x="130" y="110"/>
                    <a:pt x="130" y="110"/>
                  </a:cubicBezTo>
                  <a:cubicBezTo>
                    <a:pt x="132" y="121"/>
                    <a:pt x="132" y="121"/>
                    <a:pt x="132" y="121"/>
                  </a:cubicBezTo>
                  <a:cubicBezTo>
                    <a:pt x="137" y="158"/>
                    <a:pt x="168" y="184"/>
                    <a:pt x="205" y="184"/>
                  </a:cubicBezTo>
                  <a:cubicBezTo>
                    <a:pt x="241" y="184"/>
                    <a:pt x="272" y="158"/>
                    <a:pt x="278" y="121"/>
                  </a:cubicBezTo>
                  <a:cubicBezTo>
                    <a:pt x="279" y="110"/>
                    <a:pt x="279" y="110"/>
                    <a:pt x="279" y="110"/>
                  </a:cubicBezTo>
                  <a:cubicBezTo>
                    <a:pt x="291" y="109"/>
                    <a:pt x="291" y="109"/>
                    <a:pt x="291" y="109"/>
                  </a:cubicBezTo>
                  <a:cubicBezTo>
                    <a:pt x="337" y="107"/>
                    <a:pt x="373" y="72"/>
                    <a:pt x="380" y="28"/>
                  </a:cubicBezTo>
                  <a:lnTo>
                    <a:pt x="29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6692" y="2654"/>
              <a:ext cx="1991" cy="2398"/>
            </a:xfrm>
            <a:custGeom>
              <a:avLst/>
              <a:gdLst>
                <a:gd name="T0" fmla="*/ 3115 w 937"/>
                <a:gd name="T1" fmla="*/ 5093 h 1129"/>
                <a:gd name="T2" fmla="*/ 1107 w 937"/>
                <a:gd name="T3" fmla="*/ 5093 h 1129"/>
                <a:gd name="T4" fmla="*/ 1107 w 937"/>
                <a:gd name="T5" fmla="*/ 4367 h 1129"/>
                <a:gd name="T6" fmla="*/ 457 w 937"/>
                <a:gd name="T7" fmla="*/ 3415 h 1129"/>
                <a:gd name="T8" fmla="*/ 0 w 937"/>
                <a:gd name="T9" fmla="*/ 2116 h 1129"/>
                <a:gd name="T10" fmla="*/ 2118 w 937"/>
                <a:gd name="T11" fmla="*/ 0 h 1129"/>
                <a:gd name="T12" fmla="*/ 4231 w 937"/>
                <a:gd name="T13" fmla="*/ 2116 h 1129"/>
                <a:gd name="T14" fmla="*/ 3780 w 937"/>
                <a:gd name="T15" fmla="*/ 3420 h 1129"/>
                <a:gd name="T16" fmla="*/ 3115 w 937"/>
                <a:gd name="T17" fmla="*/ 4386 h 1129"/>
                <a:gd name="T18" fmla="*/ 3115 w 937"/>
                <a:gd name="T19" fmla="*/ 5093 h 1129"/>
                <a:gd name="T20" fmla="*/ 1232 w 937"/>
                <a:gd name="T21" fmla="*/ 4968 h 1129"/>
                <a:gd name="T22" fmla="*/ 2990 w 937"/>
                <a:gd name="T23" fmla="*/ 4968 h 1129"/>
                <a:gd name="T24" fmla="*/ 2990 w 937"/>
                <a:gd name="T25" fmla="*/ 4354 h 1129"/>
                <a:gd name="T26" fmla="*/ 2998 w 937"/>
                <a:gd name="T27" fmla="*/ 4335 h 1129"/>
                <a:gd name="T28" fmla="*/ 3680 w 937"/>
                <a:gd name="T29" fmla="*/ 3339 h 1129"/>
                <a:gd name="T30" fmla="*/ 4105 w 937"/>
                <a:gd name="T31" fmla="*/ 2116 h 1129"/>
                <a:gd name="T32" fmla="*/ 2118 w 937"/>
                <a:gd name="T33" fmla="*/ 125 h 1129"/>
                <a:gd name="T34" fmla="*/ 125 w 937"/>
                <a:gd name="T35" fmla="*/ 2116 h 1129"/>
                <a:gd name="T36" fmla="*/ 555 w 937"/>
                <a:gd name="T37" fmla="*/ 3339 h 1129"/>
                <a:gd name="T38" fmla="*/ 1224 w 937"/>
                <a:gd name="T39" fmla="*/ 4318 h 1129"/>
                <a:gd name="T40" fmla="*/ 1232 w 937"/>
                <a:gd name="T41" fmla="*/ 4335 h 1129"/>
                <a:gd name="T42" fmla="*/ 1232 w 937"/>
                <a:gd name="T43" fmla="*/ 4968 h 11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937" h="1129">
                  <a:moveTo>
                    <a:pt x="690" y="1129"/>
                  </a:moveTo>
                  <a:cubicBezTo>
                    <a:pt x="245" y="1129"/>
                    <a:pt x="245" y="1129"/>
                    <a:pt x="245" y="1129"/>
                  </a:cubicBezTo>
                  <a:cubicBezTo>
                    <a:pt x="245" y="968"/>
                    <a:pt x="245" y="968"/>
                    <a:pt x="245" y="968"/>
                  </a:cubicBezTo>
                  <a:cubicBezTo>
                    <a:pt x="202" y="896"/>
                    <a:pt x="152" y="823"/>
                    <a:pt x="101" y="757"/>
                  </a:cubicBezTo>
                  <a:cubicBezTo>
                    <a:pt x="35" y="674"/>
                    <a:pt x="0" y="574"/>
                    <a:pt x="0" y="469"/>
                  </a:cubicBezTo>
                  <a:cubicBezTo>
                    <a:pt x="0" y="211"/>
                    <a:pt x="210" y="0"/>
                    <a:pt x="469" y="0"/>
                  </a:cubicBezTo>
                  <a:cubicBezTo>
                    <a:pt x="727" y="0"/>
                    <a:pt x="937" y="211"/>
                    <a:pt x="937" y="469"/>
                  </a:cubicBezTo>
                  <a:cubicBezTo>
                    <a:pt x="937" y="575"/>
                    <a:pt x="902" y="674"/>
                    <a:pt x="837" y="758"/>
                  </a:cubicBezTo>
                  <a:cubicBezTo>
                    <a:pt x="790" y="817"/>
                    <a:pt x="735" y="897"/>
                    <a:pt x="690" y="972"/>
                  </a:cubicBezTo>
                  <a:lnTo>
                    <a:pt x="690" y="1129"/>
                  </a:lnTo>
                  <a:close/>
                  <a:moveTo>
                    <a:pt x="273" y="1101"/>
                  </a:moveTo>
                  <a:cubicBezTo>
                    <a:pt x="662" y="1101"/>
                    <a:pt x="662" y="1101"/>
                    <a:pt x="662" y="1101"/>
                  </a:cubicBezTo>
                  <a:cubicBezTo>
                    <a:pt x="662" y="965"/>
                    <a:pt x="662" y="965"/>
                    <a:pt x="662" y="965"/>
                  </a:cubicBezTo>
                  <a:cubicBezTo>
                    <a:pt x="664" y="961"/>
                    <a:pt x="664" y="961"/>
                    <a:pt x="664" y="961"/>
                  </a:cubicBezTo>
                  <a:cubicBezTo>
                    <a:pt x="710" y="884"/>
                    <a:pt x="766" y="801"/>
                    <a:pt x="815" y="740"/>
                  </a:cubicBezTo>
                  <a:cubicBezTo>
                    <a:pt x="876" y="662"/>
                    <a:pt x="909" y="568"/>
                    <a:pt x="909" y="469"/>
                  </a:cubicBezTo>
                  <a:cubicBezTo>
                    <a:pt x="909" y="226"/>
                    <a:pt x="711" y="28"/>
                    <a:pt x="469" y="28"/>
                  </a:cubicBezTo>
                  <a:cubicBezTo>
                    <a:pt x="226" y="28"/>
                    <a:pt x="28" y="226"/>
                    <a:pt x="28" y="469"/>
                  </a:cubicBezTo>
                  <a:cubicBezTo>
                    <a:pt x="28" y="568"/>
                    <a:pt x="61" y="662"/>
                    <a:pt x="123" y="740"/>
                  </a:cubicBezTo>
                  <a:cubicBezTo>
                    <a:pt x="176" y="808"/>
                    <a:pt x="227" y="883"/>
                    <a:pt x="271" y="957"/>
                  </a:cubicBezTo>
                  <a:cubicBezTo>
                    <a:pt x="273" y="961"/>
                    <a:pt x="273" y="961"/>
                    <a:pt x="273" y="961"/>
                  </a:cubicBezTo>
                  <a:lnTo>
                    <a:pt x="273" y="110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7302" y="3962"/>
              <a:ext cx="293" cy="1045"/>
            </a:xfrm>
            <a:custGeom>
              <a:avLst/>
              <a:gdLst>
                <a:gd name="T0" fmla="*/ 227 w 293"/>
                <a:gd name="T1" fmla="*/ 1045 h 1045"/>
                <a:gd name="T2" fmla="*/ 0 w 293"/>
                <a:gd name="T3" fmla="*/ 15 h 1045"/>
                <a:gd name="T4" fmla="*/ 68 w 293"/>
                <a:gd name="T5" fmla="*/ 0 h 1045"/>
                <a:gd name="T6" fmla="*/ 293 w 293"/>
                <a:gd name="T7" fmla="*/ 1030 h 1045"/>
                <a:gd name="T8" fmla="*/ 227 w 293"/>
                <a:gd name="T9" fmla="*/ 1045 h 10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3" h="1045">
                  <a:moveTo>
                    <a:pt x="227" y="1045"/>
                  </a:moveTo>
                  <a:lnTo>
                    <a:pt x="0" y="15"/>
                  </a:lnTo>
                  <a:lnTo>
                    <a:pt x="68" y="0"/>
                  </a:lnTo>
                  <a:lnTo>
                    <a:pt x="293" y="1030"/>
                  </a:lnTo>
                  <a:lnTo>
                    <a:pt x="227" y="10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7782" y="3964"/>
              <a:ext cx="283" cy="1064"/>
            </a:xfrm>
            <a:custGeom>
              <a:avLst/>
              <a:gdLst>
                <a:gd name="T0" fmla="*/ 58 w 283"/>
                <a:gd name="T1" fmla="*/ 1064 h 1064"/>
                <a:gd name="T2" fmla="*/ 0 w 283"/>
                <a:gd name="T3" fmla="*/ 1052 h 1064"/>
                <a:gd name="T4" fmla="*/ 226 w 283"/>
                <a:gd name="T5" fmla="*/ 0 h 1064"/>
                <a:gd name="T6" fmla="*/ 283 w 283"/>
                <a:gd name="T7" fmla="*/ 13 h 1064"/>
                <a:gd name="T8" fmla="*/ 58 w 283"/>
                <a:gd name="T9" fmla="*/ 1064 h 10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3" h="1064">
                  <a:moveTo>
                    <a:pt x="58" y="1064"/>
                  </a:moveTo>
                  <a:lnTo>
                    <a:pt x="0" y="1052"/>
                  </a:lnTo>
                  <a:lnTo>
                    <a:pt x="226" y="0"/>
                  </a:lnTo>
                  <a:lnTo>
                    <a:pt x="283" y="13"/>
                  </a:lnTo>
                  <a:lnTo>
                    <a:pt x="58" y="10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7525" y="5663"/>
              <a:ext cx="336" cy="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>
                  <a:solidFill>
                    <a:schemeClr val="tx1"/>
                  </a:solidFill>
                  <a:latin typeface="Lato Light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Lato Light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Lato Light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Lato Light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Lato Light" charset="0"/>
                </a:defRPr>
              </a:lvl5pPr>
              <a:lvl6pPr marL="2514600" indent="-228600" defTabSz="182689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</a:defRPr>
              </a:lvl6pPr>
              <a:lvl7pPr marL="2971800" indent="-228600" defTabSz="182689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</a:defRPr>
              </a:lvl7pPr>
              <a:lvl8pPr marL="3429000" indent="-228600" defTabSz="182689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</a:defRPr>
              </a:lvl8pPr>
              <a:lvl9pPr marL="3886200" indent="-228600" defTabSz="182689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</a:defRPr>
              </a:lvl9pPr>
            </a:lstStyle>
            <a:p>
              <a:pPr eaLnBrk="1" hangingPunct="1"/>
              <a:endParaRPr lang="de-DE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7389" y="3924"/>
              <a:ext cx="631" cy="399"/>
            </a:xfrm>
            <a:custGeom>
              <a:avLst/>
              <a:gdLst>
                <a:gd name="T0" fmla="*/ 247 w 631"/>
                <a:gd name="T1" fmla="*/ 399 h 399"/>
                <a:gd name="T2" fmla="*/ 187 w 631"/>
                <a:gd name="T3" fmla="*/ 172 h 399"/>
                <a:gd name="T4" fmla="*/ 25 w 631"/>
                <a:gd name="T5" fmla="*/ 280 h 399"/>
                <a:gd name="T6" fmla="*/ 0 w 631"/>
                <a:gd name="T7" fmla="*/ 244 h 399"/>
                <a:gd name="T8" fmla="*/ 213 w 631"/>
                <a:gd name="T9" fmla="*/ 104 h 399"/>
                <a:gd name="T10" fmla="*/ 255 w 631"/>
                <a:gd name="T11" fmla="*/ 266 h 399"/>
                <a:gd name="T12" fmla="*/ 363 w 631"/>
                <a:gd name="T13" fmla="*/ 0 h 399"/>
                <a:gd name="T14" fmla="*/ 455 w 631"/>
                <a:gd name="T15" fmla="*/ 257 h 399"/>
                <a:gd name="T16" fmla="*/ 614 w 631"/>
                <a:gd name="T17" fmla="*/ 185 h 399"/>
                <a:gd name="T18" fmla="*/ 631 w 631"/>
                <a:gd name="T19" fmla="*/ 223 h 399"/>
                <a:gd name="T20" fmla="*/ 429 w 631"/>
                <a:gd name="T21" fmla="*/ 317 h 399"/>
                <a:gd name="T22" fmla="*/ 361 w 631"/>
                <a:gd name="T23" fmla="*/ 121 h 399"/>
                <a:gd name="T24" fmla="*/ 247 w 631"/>
                <a:gd name="T25" fmla="*/ 399 h 3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31" h="399">
                  <a:moveTo>
                    <a:pt x="247" y="399"/>
                  </a:moveTo>
                  <a:lnTo>
                    <a:pt x="187" y="172"/>
                  </a:lnTo>
                  <a:lnTo>
                    <a:pt x="25" y="280"/>
                  </a:lnTo>
                  <a:lnTo>
                    <a:pt x="0" y="244"/>
                  </a:lnTo>
                  <a:lnTo>
                    <a:pt x="213" y="104"/>
                  </a:lnTo>
                  <a:lnTo>
                    <a:pt x="255" y="266"/>
                  </a:lnTo>
                  <a:lnTo>
                    <a:pt x="363" y="0"/>
                  </a:lnTo>
                  <a:lnTo>
                    <a:pt x="455" y="257"/>
                  </a:lnTo>
                  <a:lnTo>
                    <a:pt x="614" y="185"/>
                  </a:lnTo>
                  <a:lnTo>
                    <a:pt x="631" y="223"/>
                  </a:lnTo>
                  <a:lnTo>
                    <a:pt x="429" y="317"/>
                  </a:lnTo>
                  <a:lnTo>
                    <a:pt x="361" y="121"/>
                  </a:lnTo>
                  <a:lnTo>
                    <a:pt x="247" y="3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12" name="Freeform 12"/>
            <p:cNvSpPr/>
            <p:nvPr/>
          </p:nvSpPr>
          <p:spPr bwMode="auto">
            <a:xfrm>
              <a:off x="7699" y="1956"/>
              <a:ext cx="51" cy="492"/>
            </a:xfrm>
            <a:custGeom>
              <a:avLst/>
              <a:gdLst>
                <a:gd name="T0" fmla="*/ 55 w 24"/>
                <a:gd name="T1" fmla="*/ 1043 h 232"/>
                <a:gd name="T2" fmla="*/ 0 w 24"/>
                <a:gd name="T3" fmla="*/ 990 h 232"/>
                <a:gd name="T4" fmla="*/ 0 w 24"/>
                <a:gd name="T5" fmla="*/ 53 h 232"/>
                <a:gd name="T6" fmla="*/ 55 w 24"/>
                <a:gd name="T7" fmla="*/ 0 h 232"/>
                <a:gd name="T8" fmla="*/ 108 w 24"/>
                <a:gd name="T9" fmla="*/ 53 h 232"/>
                <a:gd name="T10" fmla="*/ 108 w 24"/>
                <a:gd name="T11" fmla="*/ 990 h 232"/>
                <a:gd name="T12" fmla="*/ 55 w 24"/>
                <a:gd name="T13" fmla="*/ 1043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32">
                  <a:moveTo>
                    <a:pt x="12" y="232"/>
                  </a:moveTo>
                  <a:cubicBezTo>
                    <a:pt x="5" y="232"/>
                    <a:pt x="0" y="227"/>
                    <a:pt x="0" y="2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220"/>
                    <a:pt x="24" y="220"/>
                    <a:pt x="24" y="220"/>
                  </a:cubicBezTo>
                  <a:cubicBezTo>
                    <a:pt x="24" y="227"/>
                    <a:pt x="19" y="232"/>
                    <a:pt x="12" y="2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13" name="Freeform 13"/>
            <p:cNvSpPr/>
            <p:nvPr/>
          </p:nvSpPr>
          <p:spPr bwMode="auto">
            <a:xfrm>
              <a:off x="8373" y="2181"/>
              <a:ext cx="287" cy="433"/>
            </a:xfrm>
            <a:custGeom>
              <a:avLst/>
              <a:gdLst>
                <a:gd name="T0" fmla="*/ 64 w 135"/>
                <a:gd name="T1" fmla="*/ 919 h 204"/>
                <a:gd name="T2" fmla="*/ 36 w 135"/>
                <a:gd name="T3" fmla="*/ 911 h 204"/>
                <a:gd name="T4" fmla="*/ 19 w 135"/>
                <a:gd name="T5" fmla="*/ 838 h 204"/>
                <a:gd name="T6" fmla="*/ 502 w 135"/>
                <a:gd name="T7" fmla="*/ 36 h 204"/>
                <a:gd name="T8" fmla="*/ 578 w 135"/>
                <a:gd name="T9" fmla="*/ 17 h 204"/>
                <a:gd name="T10" fmla="*/ 597 w 135"/>
                <a:gd name="T11" fmla="*/ 89 h 204"/>
                <a:gd name="T12" fmla="*/ 108 w 135"/>
                <a:gd name="T13" fmla="*/ 891 h 204"/>
                <a:gd name="T14" fmla="*/ 64 w 135"/>
                <a:gd name="T15" fmla="*/ 919 h 2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5" h="204">
                  <a:moveTo>
                    <a:pt x="14" y="204"/>
                  </a:moveTo>
                  <a:cubicBezTo>
                    <a:pt x="12" y="204"/>
                    <a:pt x="10" y="203"/>
                    <a:pt x="8" y="202"/>
                  </a:cubicBezTo>
                  <a:cubicBezTo>
                    <a:pt x="2" y="199"/>
                    <a:pt x="0" y="191"/>
                    <a:pt x="4" y="186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5" y="2"/>
                    <a:pt x="122" y="0"/>
                    <a:pt x="128" y="4"/>
                  </a:cubicBezTo>
                  <a:cubicBezTo>
                    <a:pt x="134" y="7"/>
                    <a:pt x="135" y="14"/>
                    <a:pt x="132" y="20"/>
                  </a:cubicBezTo>
                  <a:cubicBezTo>
                    <a:pt x="24" y="198"/>
                    <a:pt x="24" y="198"/>
                    <a:pt x="24" y="198"/>
                  </a:cubicBezTo>
                  <a:cubicBezTo>
                    <a:pt x="22" y="202"/>
                    <a:pt x="18" y="204"/>
                    <a:pt x="14" y="20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14" name="Freeform 14"/>
            <p:cNvSpPr/>
            <p:nvPr/>
          </p:nvSpPr>
          <p:spPr bwMode="auto">
            <a:xfrm>
              <a:off x="8794" y="2888"/>
              <a:ext cx="451" cy="259"/>
            </a:xfrm>
            <a:custGeom>
              <a:avLst/>
              <a:gdLst>
                <a:gd name="T0" fmla="*/ 64 w 212"/>
                <a:gd name="T1" fmla="*/ 550 h 122"/>
                <a:gd name="T2" fmla="*/ 13 w 212"/>
                <a:gd name="T3" fmla="*/ 518 h 122"/>
                <a:gd name="T4" fmla="*/ 36 w 212"/>
                <a:gd name="T5" fmla="*/ 446 h 122"/>
                <a:gd name="T6" fmla="*/ 874 w 212"/>
                <a:gd name="T7" fmla="*/ 13 h 122"/>
                <a:gd name="T8" fmla="*/ 947 w 212"/>
                <a:gd name="T9" fmla="*/ 36 h 122"/>
                <a:gd name="T10" fmla="*/ 923 w 212"/>
                <a:gd name="T11" fmla="*/ 108 h 122"/>
                <a:gd name="T12" fmla="*/ 85 w 212"/>
                <a:gd name="T13" fmla="*/ 541 h 122"/>
                <a:gd name="T14" fmla="*/ 64 w 212"/>
                <a:gd name="T15" fmla="*/ 550 h 1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2" h="122">
                  <a:moveTo>
                    <a:pt x="14" y="122"/>
                  </a:moveTo>
                  <a:cubicBezTo>
                    <a:pt x="10" y="122"/>
                    <a:pt x="5" y="119"/>
                    <a:pt x="3" y="115"/>
                  </a:cubicBezTo>
                  <a:cubicBezTo>
                    <a:pt x="0" y="110"/>
                    <a:pt x="2" y="102"/>
                    <a:pt x="8" y="99"/>
                  </a:cubicBezTo>
                  <a:cubicBezTo>
                    <a:pt x="193" y="3"/>
                    <a:pt x="193" y="3"/>
                    <a:pt x="193" y="3"/>
                  </a:cubicBezTo>
                  <a:cubicBezTo>
                    <a:pt x="199" y="0"/>
                    <a:pt x="206" y="2"/>
                    <a:pt x="209" y="8"/>
                  </a:cubicBezTo>
                  <a:cubicBezTo>
                    <a:pt x="212" y="14"/>
                    <a:pt x="210" y="21"/>
                    <a:pt x="204" y="24"/>
                  </a:cubicBezTo>
                  <a:cubicBezTo>
                    <a:pt x="19" y="120"/>
                    <a:pt x="19" y="120"/>
                    <a:pt x="19" y="120"/>
                  </a:cubicBezTo>
                  <a:cubicBezTo>
                    <a:pt x="18" y="121"/>
                    <a:pt x="16" y="122"/>
                    <a:pt x="14" y="1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15" name="Freeform 15"/>
            <p:cNvSpPr/>
            <p:nvPr/>
          </p:nvSpPr>
          <p:spPr bwMode="auto">
            <a:xfrm>
              <a:off x="8924" y="3697"/>
              <a:ext cx="495" cy="79"/>
            </a:xfrm>
            <a:custGeom>
              <a:avLst/>
              <a:gdLst>
                <a:gd name="T0" fmla="*/ 992 w 233"/>
                <a:gd name="T1" fmla="*/ 169 h 37"/>
                <a:gd name="T2" fmla="*/ 992 w 233"/>
                <a:gd name="T3" fmla="*/ 169 h 37"/>
                <a:gd name="T4" fmla="*/ 53 w 233"/>
                <a:gd name="T5" fmla="*/ 109 h 37"/>
                <a:gd name="T6" fmla="*/ 4 w 233"/>
                <a:gd name="T7" fmla="*/ 49 h 37"/>
                <a:gd name="T8" fmla="*/ 64 w 233"/>
                <a:gd name="T9" fmla="*/ 0 h 37"/>
                <a:gd name="T10" fmla="*/ 998 w 233"/>
                <a:gd name="T11" fmla="*/ 60 h 37"/>
                <a:gd name="T12" fmla="*/ 1047 w 233"/>
                <a:gd name="T13" fmla="*/ 120 h 37"/>
                <a:gd name="T14" fmla="*/ 992 w 233"/>
                <a:gd name="T15" fmla="*/ 169 h 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3" h="37">
                  <a:moveTo>
                    <a:pt x="220" y="37"/>
                  </a:moveTo>
                  <a:cubicBezTo>
                    <a:pt x="220" y="37"/>
                    <a:pt x="220" y="37"/>
                    <a:pt x="220" y="37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8"/>
                    <a:pt x="1" y="11"/>
                  </a:cubicBezTo>
                  <a:cubicBezTo>
                    <a:pt x="1" y="5"/>
                    <a:pt x="7" y="0"/>
                    <a:pt x="14" y="0"/>
                  </a:cubicBezTo>
                  <a:cubicBezTo>
                    <a:pt x="221" y="13"/>
                    <a:pt x="221" y="13"/>
                    <a:pt x="221" y="13"/>
                  </a:cubicBezTo>
                  <a:cubicBezTo>
                    <a:pt x="228" y="14"/>
                    <a:pt x="233" y="19"/>
                    <a:pt x="232" y="26"/>
                  </a:cubicBezTo>
                  <a:cubicBezTo>
                    <a:pt x="232" y="32"/>
                    <a:pt x="227" y="37"/>
                    <a:pt x="220" y="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16" name="Freeform 16"/>
            <p:cNvSpPr/>
            <p:nvPr/>
          </p:nvSpPr>
          <p:spPr bwMode="auto">
            <a:xfrm>
              <a:off x="8720" y="4359"/>
              <a:ext cx="421" cy="306"/>
            </a:xfrm>
            <a:custGeom>
              <a:avLst/>
              <a:gdLst>
                <a:gd name="T0" fmla="*/ 831 w 198"/>
                <a:gd name="T1" fmla="*/ 650 h 144"/>
                <a:gd name="T2" fmla="*/ 799 w 198"/>
                <a:gd name="T3" fmla="*/ 642 h 144"/>
                <a:gd name="T4" fmla="*/ 32 w 198"/>
                <a:gd name="T5" fmla="*/ 104 h 144"/>
                <a:gd name="T6" fmla="*/ 19 w 198"/>
                <a:gd name="T7" fmla="*/ 28 h 144"/>
                <a:gd name="T8" fmla="*/ 91 w 198"/>
                <a:gd name="T9" fmla="*/ 13 h 144"/>
                <a:gd name="T10" fmla="*/ 863 w 198"/>
                <a:gd name="T11" fmla="*/ 550 h 144"/>
                <a:gd name="T12" fmla="*/ 876 w 198"/>
                <a:gd name="T13" fmla="*/ 627 h 144"/>
                <a:gd name="T14" fmla="*/ 831 w 198"/>
                <a:gd name="T15" fmla="*/ 65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8" h="144">
                  <a:moveTo>
                    <a:pt x="184" y="144"/>
                  </a:moveTo>
                  <a:cubicBezTo>
                    <a:pt x="182" y="144"/>
                    <a:pt x="179" y="143"/>
                    <a:pt x="177" y="142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1" y="19"/>
                    <a:pt x="0" y="12"/>
                    <a:pt x="4" y="6"/>
                  </a:cubicBezTo>
                  <a:cubicBezTo>
                    <a:pt x="7" y="1"/>
                    <a:pt x="15" y="0"/>
                    <a:pt x="20" y="3"/>
                  </a:cubicBezTo>
                  <a:cubicBezTo>
                    <a:pt x="191" y="122"/>
                    <a:pt x="191" y="122"/>
                    <a:pt x="191" y="122"/>
                  </a:cubicBezTo>
                  <a:cubicBezTo>
                    <a:pt x="196" y="126"/>
                    <a:pt x="198" y="134"/>
                    <a:pt x="194" y="139"/>
                  </a:cubicBezTo>
                  <a:cubicBezTo>
                    <a:pt x="192" y="142"/>
                    <a:pt x="188" y="144"/>
                    <a:pt x="184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17" name="Freeform 17"/>
            <p:cNvSpPr/>
            <p:nvPr/>
          </p:nvSpPr>
          <p:spPr bwMode="auto">
            <a:xfrm>
              <a:off x="6726" y="2181"/>
              <a:ext cx="287" cy="433"/>
            </a:xfrm>
            <a:custGeom>
              <a:avLst/>
              <a:gdLst>
                <a:gd name="T0" fmla="*/ 546 w 135"/>
                <a:gd name="T1" fmla="*/ 919 h 204"/>
                <a:gd name="T2" fmla="*/ 502 w 135"/>
                <a:gd name="T3" fmla="*/ 891 h 204"/>
                <a:gd name="T4" fmla="*/ 13 w 135"/>
                <a:gd name="T5" fmla="*/ 89 h 204"/>
                <a:gd name="T6" fmla="*/ 32 w 135"/>
                <a:gd name="T7" fmla="*/ 17 h 204"/>
                <a:gd name="T8" fmla="*/ 108 w 135"/>
                <a:gd name="T9" fmla="*/ 36 h 204"/>
                <a:gd name="T10" fmla="*/ 591 w 135"/>
                <a:gd name="T11" fmla="*/ 838 h 204"/>
                <a:gd name="T12" fmla="*/ 574 w 135"/>
                <a:gd name="T13" fmla="*/ 911 h 204"/>
                <a:gd name="T14" fmla="*/ 546 w 135"/>
                <a:gd name="T15" fmla="*/ 919 h 2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5" h="204">
                  <a:moveTo>
                    <a:pt x="121" y="204"/>
                  </a:moveTo>
                  <a:cubicBezTo>
                    <a:pt x="117" y="204"/>
                    <a:pt x="113" y="202"/>
                    <a:pt x="111" y="198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0" y="14"/>
                    <a:pt x="1" y="7"/>
                    <a:pt x="7" y="4"/>
                  </a:cubicBezTo>
                  <a:cubicBezTo>
                    <a:pt x="13" y="0"/>
                    <a:pt x="20" y="2"/>
                    <a:pt x="24" y="8"/>
                  </a:cubicBezTo>
                  <a:cubicBezTo>
                    <a:pt x="131" y="186"/>
                    <a:pt x="131" y="186"/>
                    <a:pt x="131" y="186"/>
                  </a:cubicBezTo>
                  <a:cubicBezTo>
                    <a:pt x="135" y="191"/>
                    <a:pt x="133" y="199"/>
                    <a:pt x="127" y="202"/>
                  </a:cubicBezTo>
                  <a:cubicBezTo>
                    <a:pt x="125" y="203"/>
                    <a:pt x="123" y="204"/>
                    <a:pt x="121" y="20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18" name="Freeform 18"/>
            <p:cNvSpPr/>
            <p:nvPr/>
          </p:nvSpPr>
          <p:spPr bwMode="auto">
            <a:xfrm>
              <a:off x="6141" y="2888"/>
              <a:ext cx="451" cy="259"/>
            </a:xfrm>
            <a:custGeom>
              <a:avLst/>
              <a:gdLst>
                <a:gd name="T0" fmla="*/ 896 w 212"/>
                <a:gd name="T1" fmla="*/ 550 h 122"/>
                <a:gd name="T2" fmla="*/ 874 w 212"/>
                <a:gd name="T3" fmla="*/ 541 h 122"/>
                <a:gd name="T4" fmla="*/ 36 w 212"/>
                <a:gd name="T5" fmla="*/ 108 h 122"/>
                <a:gd name="T6" fmla="*/ 13 w 212"/>
                <a:gd name="T7" fmla="*/ 36 h 122"/>
                <a:gd name="T8" fmla="*/ 85 w 212"/>
                <a:gd name="T9" fmla="*/ 13 h 122"/>
                <a:gd name="T10" fmla="*/ 923 w 212"/>
                <a:gd name="T11" fmla="*/ 446 h 122"/>
                <a:gd name="T12" fmla="*/ 947 w 212"/>
                <a:gd name="T13" fmla="*/ 518 h 122"/>
                <a:gd name="T14" fmla="*/ 896 w 212"/>
                <a:gd name="T15" fmla="*/ 550 h 1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2" h="122">
                  <a:moveTo>
                    <a:pt x="198" y="122"/>
                  </a:moveTo>
                  <a:cubicBezTo>
                    <a:pt x="196" y="122"/>
                    <a:pt x="194" y="121"/>
                    <a:pt x="193" y="120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2" y="21"/>
                    <a:pt x="0" y="14"/>
                    <a:pt x="3" y="8"/>
                  </a:cubicBezTo>
                  <a:cubicBezTo>
                    <a:pt x="6" y="2"/>
                    <a:pt x="13" y="0"/>
                    <a:pt x="19" y="3"/>
                  </a:cubicBezTo>
                  <a:cubicBezTo>
                    <a:pt x="204" y="99"/>
                    <a:pt x="204" y="99"/>
                    <a:pt x="204" y="99"/>
                  </a:cubicBezTo>
                  <a:cubicBezTo>
                    <a:pt x="210" y="102"/>
                    <a:pt x="212" y="110"/>
                    <a:pt x="209" y="115"/>
                  </a:cubicBezTo>
                  <a:cubicBezTo>
                    <a:pt x="207" y="119"/>
                    <a:pt x="202" y="122"/>
                    <a:pt x="198" y="1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19" name="Freeform 19"/>
            <p:cNvSpPr/>
            <p:nvPr/>
          </p:nvSpPr>
          <p:spPr bwMode="auto">
            <a:xfrm>
              <a:off x="5967" y="3697"/>
              <a:ext cx="495" cy="79"/>
            </a:xfrm>
            <a:custGeom>
              <a:avLst/>
              <a:gdLst>
                <a:gd name="T0" fmla="*/ 59 w 233"/>
                <a:gd name="T1" fmla="*/ 169 h 37"/>
                <a:gd name="T2" fmla="*/ 4 w 233"/>
                <a:gd name="T3" fmla="*/ 120 h 37"/>
                <a:gd name="T4" fmla="*/ 53 w 233"/>
                <a:gd name="T5" fmla="*/ 60 h 37"/>
                <a:gd name="T6" fmla="*/ 988 w 233"/>
                <a:gd name="T7" fmla="*/ 0 h 37"/>
                <a:gd name="T8" fmla="*/ 1047 w 233"/>
                <a:gd name="T9" fmla="*/ 49 h 37"/>
                <a:gd name="T10" fmla="*/ 998 w 233"/>
                <a:gd name="T11" fmla="*/ 109 h 37"/>
                <a:gd name="T12" fmla="*/ 59 w 233"/>
                <a:gd name="T13" fmla="*/ 169 h 37"/>
                <a:gd name="T14" fmla="*/ 59 w 233"/>
                <a:gd name="T15" fmla="*/ 169 h 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3" h="37">
                  <a:moveTo>
                    <a:pt x="13" y="37"/>
                  </a:moveTo>
                  <a:cubicBezTo>
                    <a:pt x="6" y="37"/>
                    <a:pt x="1" y="32"/>
                    <a:pt x="1" y="26"/>
                  </a:cubicBezTo>
                  <a:cubicBezTo>
                    <a:pt x="0" y="19"/>
                    <a:pt x="5" y="14"/>
                    <a:pt x="12" y="13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6" y="0"/>
                    <a:pt x="232" y="5"/>
                    <a:pt x="232" y="11"/>
                  </a:cubicBezTo>
                  <a:cubicBezTo>
                    <a:pt x="233" y="18"/>
                    <a:pt x="228" y="24"/>
                    <a:pt x="221" y="24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20" name="Freeform 20"/>
            <p:cNvSpPr/>
            <p:nvPr/>
          </p:nvSpPr>
          <p:spPr bwMode="auto">
            <a:xfrm>
              <a:off x="6245" y="4359"/>
              <a:ext cx="421" cy="306"/>
            </a:xfrm>
            <a:custGeom>
              <a:avLst/>
              <a:gdLst>
                <a:gd name="T0" fmla="*/ 64 w 198"/>
                <a:gd name="T1" fmla="*/ 650 h 144"/>
                <a:gd name="T2" fmla="*/ 19 w 198"/>
                <a:gd name="T3" fmla="*/ 627 h 144"/>
                <a:gd name="T4" fmla="*/ 32 w 198"/>
                <a:gd name="T5" fmla="*/ 550 h 144"/>
                <a:gd name="T6" fmla="*/ 804 w 198"/>
                <a:gd name="T7" fmla="*/ 13 h 144"/>
                <a:gd name="T8" fmla="*/ 876 w 198"/>
                <a:gd name="T9" fmla="*/ 28 h 144"/>
                <a:gd name="T10" fmla="*/ 863 w 198"/>
                <a:gd name="T11" fmla="*/ 104 h 144"/>
                <a:gd name="T12" fmla="*/ 96 w 198"/>
                <a:gd name="T13" fmla="*/ 642 h 144"/>
                <a:gd name="T14" fmla="*/ 64 w 198"/>
                <a:gd name="T15" fmla="*/ 65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8" h="144">
                  <a:moveTo>
                    <a:pt x="14" y="144"/>
                  </a:moveTo>
                  <a:cubicBezTo>
                    <a:pt x="10" y="144"/>
                    <a:pt x="6" y="142"/>
                    <a:pt x="4" y="139"/>
                  </a:cubicBezTo>
                  <a:cubicBezTo>
                    <a:pt x="0" y="134"/>
                    <a:pt x="2" y="126"/>
                    <a:pt x="7" y="122"/>
                  </a:cubicBezTo>
                  <a:cubicBezTo>
                    <a:pt x="178" y="3"/>
                    <a:pt x="178" y="3"/>
                    <a:pt x="178" y="3"/>
                  </a:cubicBezTo>
                  <a:cubicBezTo>
                    <a:pt x="183" y="0"/>
                    <a:pt x="191" y="1"/>
                    <a:pt x="194" y="6"/>
                  </a:cubicBezTo>
                  <a:cubicBezTo>
                    <a:pt x="198" y="12"/>
                    <a:pt x="197" y="19"/>
                    <a:pt x="191" y="23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19" y="143"/>
                    <a:pt x="16" y="144"/>
                    <a:pt x="14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</p:grpSp>
      <p:sp>
        <p:nvSpPr>
          <p:cNvPr id="21" name="Textfeld 47"/>
          <p:cNvSpPr txBox="1">
            <a:spLocks noChangeArrowheads="1"/>
          </p:cNvSpPr>
          <p:nvPr/>
        </p:nvSpPr>
        <p:spPr bwMode="auto">
          <a:xfrm>
            <a:off x="8455887" y="4396875"/>
            <a:ext cx="1478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r" defTabSz="914400">
              <a:spcBef>
                <a:spcPct val="0"/>
              </a:spcBef>
              <a:defRPr/>
            </a:pPr>
            <a:r>
              <a:rPr lang="zh-CN" altLang="en-US" sz="20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人才培养</a:t>
            </a:r>
            <a:endParaRPr lang="zh-CN" altLang="en-US" sz="2000" dirty="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cxnSp>
        <p:nvCxnSpPr>
          <p:cNvPr id="22" name="Gerader Verbinder 48"/>
          <p:cNvCxnSpPr/>
          <p:nvPr/>
        </p:nvCxnSpPr>
        <p:spPr>
          <a:xfrm flipH="1">
            <a:off x="-8732" y="3952875"/>
            <a:ext cx="43108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49"/>
          <p:cNvCxnSpPr/>
          <p:nvPr/>
        </p:nvCxnSpPr>
        <p:spPr>
          <a:xfrm flipH="1">
            <a:off x="7892257" y="3952875"/>
            <a:ext cx="429815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68"/>
          <p:cNvSpPr txBox="1">
            <a:spLocks noChangeArrowheads="1"/>
          </p:cNvSpPr>
          <p:nvPr/>
        </p:nvSpPr>
        <p:spPr bwMode="auto">
          <a:xfrm>
            <a:off x="9754723" y="3102974"/>
            <a:ext cx="14795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r" defTabSz="914400">
              <a:spcBef>
                <a:spcPct val="0"/>
              </a:spcBef>
              <a:defRPr/>
            </a:pPr>
            <a:r>
              <a:rPr lang="zh-CN" altLang="en-US" sz="20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绩效考核</a:t>
            </a:r>
            <a:endParaRPr lang="zh-CN" altLang="en-US" sz="2000" dirty="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25" name="Textfeld 70"/>
          <p:cNvSpPr txBox="1">
            <a:spLocks noChangeArrowheads="1"/>
          </p:cNvSpPr>
          <p:nvPr/>
        </p:nvSpPr>
        <p:spPr bwMode="auto">
          <a:xfrm>
            <a:off x="712604" y="4396875"/>
            <a:ext cx="1478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r" defTabSz="914400">
              <a:spcBef>
                <a:spcPct val="0"/>
              </a:spcBef>
              <a:defRPr/>
            </a:pPr>
            <a:r>
              <a:rPr lang="zh-CN" altLang="en-US" sz="20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完成业绩</a:t>
            </a:r>
            <a:endParaRPr lang="zh-CN" altLang="en-US" sz="2000" dirty="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26" name="Ellipse 71"/>
          <p:cNvSpPr>
            <a:spLocks noChangeArrowheads="1"/>
          </p:cNvSpPr>
          <p:nvPr/>
        </p:nvSpPr>
        <p:spPr bwMode="auto">
          <a:xfrm rot="10800000" flipV="1">
            <a:off x="1184604" y="3619457"/>
            <a:ext cx="674982" cy="673727"/>
          </a:xfrm>
          <a:prstGeom prst="ellipse">
            <a:avLst/>
          </a:prstGeom>
          <a:solidFill>
            <a:schemeClr val="accent3"/>
          </a:solidFill>
          <a:ln w="190500">
            <a:solidFill>
              <a:schemeClr val="bg1"/>
            </a:solidFill>
            <a:miter lim="800000"/>
          </a:ln>
          <a:effectLst>
            <a:outerShdw blurRad="38100" dist="38100" algn="ctr" rotWithShape="0">
              <a:srgbClr val="000000">
                <a:alpha val="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de-DE" sz="125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01</a:t>
            </a:r>
          </a:p>
        </p:txBody>
      </p:sp>
      <p:sp>
        <p:nvSpPr>
          <p:cNvPr id="27" name="Textfeld 72"/>
          <p:cNvSpPr txBox="1">
            <a:spLocks noChangeArrowheads="1"/>
          </p:cNvSpPr>
          <p:nvPr/>
        </p:nvSpPr>
        <p:spPr bwMode="auto">
          <a:xfrm>
            <a:off x="2163039" y="3100600"/>
            <a:ext cx="14787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</a:defRPr>
            </a:lvl5pPr>
            <a:lvl6pPr marL="25146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6pPr>
            <a:lvl7pPr marL="29718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7pPr>
            <a:lvl8pPr marL="34290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8pPr>
            <a:lvl9pPr marL="3886200" indent="-228600" defTabSz="182689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</a:defRPr>
            </a:lvl9pPr>
          </a:lstStyle>
          <a:p>
            <a:pPr algn="r" defTabSz="914400">
              <a:spcBef>
                <a:spcPct val="0"/>
              </a:spcBef>
              <a:defRPr/>
            </a:pPr>
            <a:r>
              <a:rPr lang="zh-CN" altLang="en-US" sz="20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团队建设</a:t>
            </a:r>
            <a:endParaRPr lang="zh-CN" altLang="en-US" sz="2000" dirty="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32" name="Ellipse 71"/>
          <p:cNvSpPr>
            <a:spLocks noChangeArrowheads="1"/>
          </p:cNvSpPr>
          <p:nvPr/>
        </p:nvSpPr>
        <p:spPr bwMode="auto">
          <a:xfrm rot="10800000" flipV="1">
            <a:off x="2613024" y="3645777"/>
            <a:ext cx="674982" cy="673727"/>
          </a:xfrm>
          <a:prstGeom prst="ellipse">
            <a:avLst/>
          </a:prstGeom>
          <a:solidFill>
            <a:schemeClr val="accent3"/>
          </a:solidFill>
          <a:ln w="190500">
            <a:solidFill>
              <a:schemeClr val="bg1"/>
            </a:solidFill>
            <a:miter lim="800000"/>
          </a:ln>
          <a:effectLst>
            <a:outerShdw blurRad="38100" dist="38100" algn="ctr" rotWithShape="0">
              <a:srgbClr val="000000">
                <a:alpha val="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de-DE" sz="125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02</a:t>
            </a:r>
          </a:p>
        </p:txBody>
      </p:sp>
      <p:sp>
        <p:nvSpPr>
          <p:cNvPr id="33" name="Ellipse 71"/>
          <p:cNvSpPr>
            <a:spLocks noChangeArrowheads="1"/>
          </p:cNvSpPr>
          <p:nvPr/>
        </p:nvSpPr>
        <p:spPr bwMode="auto">
          <a:xfrm rot="10800000" flipV="1">
            <a:off x="8857774" y="3607682"/>
            <a:ext cx="674982" cy="673727"/>
          </a:xfrm>
          <a:prstGeom prst="ellipse">
            <a:avLst/>
          </a:prstGeom>
          <a:solidFill>
            <a:schemeClr val="accent3"/>
          </a:solidFill>
          <a:ln w="190500">
            <a:solidFill>
              <a:schemeClr val="bg1"/>
            </a:solidFill>
            <a:miter lim="800000"/>
          </a:ln>
          <a:effectLst>
            <a:outerShdw blurRad="38100" dist="38100" algn="ctr" rotWithShape="0">
              <a:srgbClr val="000000">
                <a:alpha val="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de-DE" sz="125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03</a:t>
            </a:r>
          </a:p>
        </p:txBody>
      </p:sp>
      <p:sp>
        <p:nvSpPr>
          <p:cNvPr id="34" name="Ellipse 71"/>
          <p:cNvSpPr>
            <a:spLocks noChangeArrowheads="1"/>
          </p:cNvSpPr>
          <p:nvPr/>
        </p:nvSpPr>
        <p:spPr bwMode="auto">
          <a:xfrm rot="10800000" flipV="1">
            <a:off x="10351147" y="3631563"/>
            <a:ext cx="674982" cy="673727"/>
          </a:xfrm>
          <a:prstGeom prst="ellipse">
            <a:avLst/>
          </a:prstGeom>
          <a:solidFill>
            <a:schemeClr val="accent3"/>
          </a:solidFill>
          <a:ln w="190500">
            <a:solidFill>
              <a:schemeClr val="bg1"/>
            </a:solidFill>
            <a:miter lim="800000"/>
          </a:ln>
          <a:effectLst>
            <a:outerShdw blurRad="38100" dist="38100" algn="ctr" rotWithShape="0">
              <a:srgbClr val="000000">
                <a:alpha val="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de-DE" sz="125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04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-482600" y="304800"/>
            <a:ext cx="2260600" cy="381000"/>
            <a:chOff x="-482600" y="304800"/>
            <a:chExt cx="2260600" cy="381000"/>
          </a:xfrm>
        </p:grpSpPr>
        <p:sp>
          <p:nvSpPr>
            <p:cNvPr id="39" name="平行四边形 38"/>
            <p:cNvSpPr/>
            <p:nvPr/>
          </p:nvSpPr>
          <p:spPr>
            <a:xfrm>
              <a:off x="-482600" y="304800"/>
              <a:ext cx="2260600" cy="381000"/>
            </a:xfrm>
            <a:prstGeom prst="parallelogram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37936" y="304800"/>
              <a:ext cx="165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目标与计划</a:t>
              </a:r>
              <a:endParaRPr lang="zh-CN" altLang="en-US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1" grpId="0"/>
      <p:bldP spid="24" grpId="0"/>
      <p:bldP spid="25" grpId="0"/>
      <p:bldP spid="26" grpId="0" bldLvl="0" animBg="1"/>
      <p:bldP spid="27" grpId="0"/>
      <p:bldP spid="32" grpId="0" bldLvl="0" animBg="1"/>
      <p:bldP spid="33" grpId="0" bldLvl="0" animBg="1"/>
      <p:bldP spid="34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2226556" y="1258795"/>
            <a:ext cx="7992888" cy="4637546"/>
            <a:chOff x="2226556" y="1258795"/>
            <a:chExt cx="7992888" cy="4637546"/>
          </a:xfrm>
        </p:grpSpPr>
        <p:sp>
          <p:nvSpPr>
            <p:cNvPr id="2" name="Freeform: Shape 32"/>
            <p:cNvSpPr/>
            <p:nvPr/>
          </p:nvSpPr>
          <p:spPr bwMode="gray">
            <a:xfrm>
              <a:off x="2345162" y="4325650"/>
              <a:ext cx="1772111" cy="238544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4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3" name="Straight Connector 42"/>
            <p:cNvSpPr/>
            <p:nvPr/>
          </p:nvSpPr>
          <p:spPr bwMode="auto">
            <a:xfrm>
              <a:off x="3292278" y="4924982"/>
              <a:ext cx="6927166" cy="0"/>
            </a:xfrm>
            <a:prstGeom prst="line">
              <a:avLst/>
            </a:prstGeom>
            <a:noFill/>
            <a:ln w="38100" cap="rnd">
              <a:solidFill>
                <a:schemeClr val="bg1">
                  <a:lumMod val="50000"/>
                </a:schemeClr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4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cxnSp>
          <p:nvCxnSpPr>
            <p:cNvPr id="6" name="Straight Arrow Connector 39"/>
            <p:cNvCxnSpPr>
              <a:cxnSpLocks noChangeShapeType="1"/>
              <a:stCxn id="2" idx="11"/>
              <a:endCxn id="21" idx="0"/>
            </p:cNvCxnSpPr>
            <p:nvPr/>
          </p:nvCxnSpPr>
          <p:spPr bwMode="gray">
            <a:xfrm>
              <a:off x="3225032" y="4708983"/>
              <a:ext cx="5715" cy="624840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Freeform: Shape 29"/>
            <p:cNvSpPr/>
            <p:nvPr/>
          </p:nvSpPr>
          <p:spPr bwMode="gray">
            <a:xfrm>
              <a:off x="2345162" y="2993501"/>
              <a:ext cx="1772111" cy="238544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4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cxnSp>
          <p:nvCxnSpPr>
            <p:cNvPr id="10" name="Straight Arrow Connector 38"/>
            <p:cNvCxnSpPr>
              <a:cxnSpLocks noChangeShapeType="1"/>
              <a:stCxn id="9" idx="11"/>
              <a:endCxn id="16" idx="0"/>
            </p:cNvCxnSpPr>
            <p:nvPr/>
          </p:nvCxnSpPr>
          <p:spPr bwMode="gray">
            <a:xfrm>
              <a:off x="3225032" y="3167921"/>
              <a:ext cx="5715" cy="1042670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Straight Connector 41"/>
            <p:cNvSpPr/>
            <p:nvPr/>
          </p:nvSpPr>
          <p:spPr bwMode="auto">
            <a:xfrm>
              <a:off x="3292278" y="3618737"/>
              <a:ext cx="6927166" cy="0"/>
            </a:xfrm>
            <a:prstGeom prst="line">
              <a:avLst/>
            </a:prstGeom>
            <a:noFill/>
            <a:ln w="38100" cap="rnd">
              <a:solidFill>
                <a:schemeClr val="bg1">
                  <a:lumMod val="50000"/>
                </a:schemeClr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4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14" name="Freeform: Shape 26"/>
            <p:cNvSpPr/>
            <p:nvPr/>
          </p:nvSpPr>
          <p:spPr bwMode="gray">
            <a:xfrm>
              <a:off x="2345162" y="1661354"/>
              <a:ext cx="1772111" cy="238544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4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2226556" y="1337436"/>
              <a:ext cx="2009323" cy="4558905"/>
              <a:chOff x="2099556" y="1604136"/>
              <a:chExt cx="2009323" cy="4558905"/>
            </a:xfrm>
            <a:solidFill>
              <a:schemeClr val="accent3"/>
            </a:solidFill>
          </p:grpSpPr>
          <p:sp>
            <p:nvSpPr>
              <p:cNvPr id="16" name="Rectangle 33"/>
              <p:cNvSpPr/>
              <p:nvPr/>
            </p:nvSpPr>
            <p:spPr bwMode="gray">
              <a:xfrm>
                <a:off x="2099556" y="4268432"/>
                <a:ext cx="2009323" cy="49341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txBody>
              <a:bodyPr wrap="none" anchor="ctr">
                <a:normAutofit/>
              </a:bodyPr>
              <a:lstStyle/>
              <a:p>
                <a:pPr lvl="0" indent="0" algn="ctr" eaLnBrk="0" hangingPunct="0"/>
                <a:r>
                  <a:rPr lang="zh-CN" altLang="en-US" sz="1400"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rPr>
                  <a:t>团队</a:t>
                </a:r>
                <a:endParaRPr lang="zh-CN" altLang="en-US" sz="1400" dirty="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grpSp>
            <p:nvGrpSpPr>
              <p:cNvPr id="17" name="Group 34"/>
              <p:cNvGrpSpPr/>
              <p:nvPr/>
            </p:nvGrpSpPr>
            <p:grpSpPr bwMode="auto">
              <a:xfrm>
                <a:off x="2099556" y="5600579"/>
                <a:ext cx="2009323" cy="562462"/>
                <a:chOff x="816" y="2304"/>
                <a:chExt cx="1440" cy="448"/>
              </a:xfrm>
              <a:grpFill/>
            </p:grpSpPr>
            <p:sp>
              <p:nvSpPr>
                <p:cNvPr id="20" name="Freeform: Shape 35"/>
                <p:cNvSpPr/>
                <p:nvPr/>
              </p:nvSpPr>
              <p:spPr bwMode="gray">
                <a:xfrm>
                  <a:off x="901" y="2562"/>
                  <a:ext cx="1270" cy="190"/>
                </a:xfrm>
                <a:custGeom>
                  <a:avLst/>
                  <a:gdLst>
                    <a:gd name="T0" fmla="*/ 1120 w 1120"/>
                    <a:gd name="T1" fmla="*/ 252 h 252"/>
                    <a:gd name="T2" fmla="*/ 1116 w 1120"/>
                    <a:gd name="T3" fmla="*/ 250 h 252"/>
                    <a:gd name="T4" fmla="*/ 1100 w 1120"/>
                    <a:gd name="T5" fmla="*/ 246 h 252"/>
                    <a:gd name="T6" fmla="*/ 1074 w 1120"/>
                    <a:gd name="T7" fmla="*/ 240 h 252"/>
                    <a:gd name="T8" fmla="*/ 1038 w 1120"/>
                    <a:gd name="T9" fmla="*/ 232 h 252"/>
                    <a:gd name="T10" fmla="*/ 992 w 1120"/>
                    <a:gd name="T11" fmla="*/ 222 h 252"/>
                    <a:gd name="T12" fmla="*/ 938 w 1120"/>
                    <a:gd name="T13" fmla="*/ 212 h 252"/>
                    <a:gd name="T14" fmla="*/ 876 w 1120"/>
                    <a:gd name="T15" fmla="*/ 204 h 252"/>
                    <a:gd name="T16" fmla="*/ 806 w 1120"/>
                    <a:gd name="T17" fmla="*/ 196 h 252"/>
                    <a:gd name="T18" fmla="*/ 730 w 1120"/>
                    <a:gd name="T19" fmla="*/ 190 h 252"/>
                    <a:gd name="T20" fmla="*/ 646 w 1120"/>
                    <a:gd name="T21" fmla="*/ 184 h 252"/>
                    <a:gd name="T22" fmla="*/ 556 w 1120"/>
                    <a:gd name="T23" fmla="*/ 184 h 252"/>
                    <a:gd name="T24" fmla="*/ 466 w 1120"/>
                    <a:gd name="T25" fmla="*/ 184 h 252"/>
                    <a:gd name="T26" fmla="*/ 384 w 1120"/>
                    <a:gd name="T27" fmla="*/ 190 h 252"/>
                    <a:gd name="T28" fmla="*/ 308 w 1120"/>
                    <a:gd name="T29" fmla="*/ 196 h 252"/>
                    <a:gd name="T30" fmla="*/ 238 w 1120"/>
                    <a:gd name="T31" fmla="*/ 204 h 252"/>
                    <a:gd name="T32" fmla="*/ 178 w 1120"/>
                    <a:gd name="T33" fmla="*/ 212 h 252"/>
                    <a:gd name="T34" fmla="*/ 126 w 1120"/>
                    <a:gd name="T35" fmla="*/ 222 h 252"/>
                    <a:gd name="T36" fmla="*/ 82 w 1120"/>
                    <a:gd name="T37" fmla="*/ 232 h 252"/>
                    <a:gd name="T38" fmla="*/ 46 w 1120"/>
                    <a:gd name="T39" fmla="*/ 240 h 252"/>
                    <a:gd name="T40" fmla="*/ 20 w 1120"/>
                    <a:gd name="T41" fmla="*/ 246 h 252"/>
                    <a:gd name="T42" fmla="*/ 6 w 1120"/>
                    <a:gd name="T43" fmla="*/ 250 h 252"/>
                    <a:gd name="T44" fmla="*/ 0 w 1120"/>
                    <a:gd name="T45" fmla="*/ 252 h 252"/>
                    <a:gd name="T46" fmla="*/ 0 w 1120"/>
                    <a:gd name="T47" fmla="*/ 62 h 252"/>
                    <a:gd name="T48" fmla="*/ 560 w 1120"/>
                    <a:gd name="T49" fmla="*/ 0 h 252"/>
                    <a:gd name="T50" fmla="*/ 1120 w 1120"/>
                    <a:gd name="T51" fmla="*/ 62 h 252"/>
                    <a:gd name="T52" fmla="*/ 1120 w 1120"/>
                    <a:gd name="T53" fmla="*/ 252 h 252"/>
                    <a:gd name="T54" fmla="*/ 1120 w 1120"/>
                    <a:gd name="T55" fmla="*/ 252 h 2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120" h="252">
                      <a:moveTo>
                        <a:pt x="1120" y="252"/>
                      </a:moveTo>
                      <a:lnTo>
                        <a:pt x="1116" y="250"/>
                      </a:lnTo>
                      <a:lnTo>
                        <a:pt x="1100" y="246"/>
                      </a:lnTo>
                      <a:lnTo>
                        <a:pt x="1074" y="240"/>
                      </a:lnTo>
                      <a:lnTo>
                        <a:pt x="1038" y="232"/>
                      </a:lnTo>
                      <a:lnTo>
                        <a:pt x="992" y="222"/>
                      </a:lnTo>
                      <a:lnTo>
                        <a:pt x="938" y="212"/>
                      </a:lnTo>
                      <a:lnTo>
                        <a:pt x="876" y="204"/>
                      </a:lnTo>
                      <a:lnTo>
                        <a:pt x="806" y="196"/>
                      </a:lnTo>
                      <a:lnTo>
                        <a:pt x="730" y="190"/>
                      </a:lnTo>
                      <a:lnTo>
                        <a:pt x="646" y="184"/>
                      </a:lnTo>
                      <a:lnTo>
                        <a:pt x="556" y="184"/>
                      </a:lnTo>
                      <a:lnTo>
                        <a:pt x="466" y="184"/>
                      </a:lnTo>
                      <a:lnTo>
                        <a:pt x="384" y="190"/>
                      </a:lnTo>
                      <a:lnTo>
                        <a:pt x="308" y="196"/>
                      </a:lnTo>
                      <a:lnTo>
                        <a:pt x="238" y="204"/>
                      </a:lnTo>
                      <a:lnTo>
                        <a:pt x="178" y="212"/>
                      </a:lnTo>
                      <a:lnTo>
                        <a:pt x="126" y="222"/>
                      </a:lnTo>
                      <a:lnTo>
                        <a:pt x="82" y="232"/>
                      </a:lnTo>
                      <a:lnTo>
                        <a:pt x="46" y="240"/>
                      </a:lnTo>
                      <a:lnTo>
                        <a:pt x="20" y="246"/>
                      </a:lnTo>
                      <a:lnTo>
                        <a:pt x="6" y="250"/>
                      </a:lnTo>
                      <a:lnTo>
                        <a:pt x="0" y="252"/>
                      </a:lnTo>
                      <a:lnTo>
                        <a:pt x="0" y="62"/>
                      </a:lnTo>
                      <a:lnTo>
                        <a:pt x="560" y="0"/>
                      </a:lnTo>
                      <a:lnTo>
                        <a:pt x="1120" y="62"/>
                      </a:lnTo>
                      <a:lnTo>
                        <a:pt x="1120" y="252"/>
                      </a:lnTo>
                      <a:lnTo>
                        <a:pt x="1120" y="2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DF5908"/>
                      </a:solidFill>
                      <a:prstDash val="solid"/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400" i="0" u="none" strike="noStrike" kern="120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endParaRPr>
                </a:p>
              </p:txBody>
            </p:sp>
            <p:sp>
              <p:nvSpPr>
                <p:cNvPr id="21" name="Rectangle 36"/>
                <p:cNvSpPr/>
                <p:nvPr/>
              </p:nvSpPr>
              <p:spPr bwMode="gray">
                <a:xfrm>
                  <a:off x="816" y="2304"/>
                  <a:ext cx="1440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normAutofit/>
                </a:bodyPr>
                <a:lstStyle/>
                <a:p>
                  <a:pPr lvl="0" indent="0" algn="ctr" eaLnBrk="0" hangingPunct="0"/>
                  <a:r>
                    <a:rPr lang="zh-CN" altLang="en-US" sz="1400">
                      <a:latin typeface="阿里巴巴普惠体 M" panose="00020600040101010101" pitchFamily="18" charset="-122"/>
                      <a:ea typeface="阿里巴巴普惠体 M" panose="00020600040101010101" pitchFamily="18" charset="-122"/>
                      <a:cs typeface="阿里巴巴普惠体 M" panose="00020600040101010101" pitchFamily="18" charset="-122"/>
                      <a:sym typeface="Verdana" panose="020B0604030504040204" pitchFamily="34" charset="0"/>
                    </a:rPr>
                    <a:t>绩效</a:t>
                  </a:r>
                  <a:endParaRPr lang="zh-CN" altLang="en-US" sz="1400" dirty="0"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endParaRPr>
                </a:p>
              </p:txBody>
            </p:sp>
          </p:grpSp>
          <p:sp>
            <p:nvSpPr>
              <p:cNvPr id="18" name="Rectangle 30"/>
              <p:cNvSpPr/>
              <p:nvPr/>
            </p:nvSpPr>
            <p:spPr bwMode="gray">
              <a:xfrm>
                <a:off x="2099556" y="2936283"/>
                <a:ext cx="2009323" cy="49341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txBody>
              <a:bodyPr wrap="none" anchor="ctr">
                <a:normAutofit/>
              </a:bodyPr>
              <a:lstStyle/>
              <a:p>
                <a:pPr lvl="0" indent="0" algn="ctr" eaLnBrk="0" hangingPunct="0"/>
                <a:r>
                  <a:rPr lang="zh-CN" altLang="en-US" sz="1400"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rPr>
                  <a:t>人才</a:t>
                </a:r>
                <a:endParaRPr lang="zh-CN" altLang="en-US" sz="1400" dirty="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19" name="Rectangle 27"/>
              <p:cNvSpPr/>
              <p:nvPr/>
            </p:nvSpPr>
            <p:spPr bwMode="gray">
              <a:xfrm>
                <a:off x="2099556" y="1604136"/>
                <a:ext cx="2009323" cy="49341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txBody>
              <a:bodyPr wrap="none" anchor="ctr">
                <a:normAutofit/>
              </a:bodyPr>
              <a:lstStyle/>
              <a:p>
                <a:pPr lvl="0" indent="0" algn="ctr" eaLnBrk="0" hangingPunct="0"/>
                <a:r>
                  <a:rPr lang="zh-CN" altLang="en-US" sz="1400"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rPr>
                  <a:t>业绩</a:t>
                </a:r>
                <a:endParaRPr lang="zh-CN" altLang="en-US" sz="1400" dirty="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</p:grpSp>
        <p:cxnSp>
          <p:nvCxnSpPr>
            <p:cNvPr id="22" name="Straight Arrow Connector 37"/>
            <p:cNvCxnSpPr>
              <a:cxnSpLocks noChangeShapeType="1"/>
              <a:stCxn id="14" idx="11"/>
              <a:endCxn id="18" idx="0"/>
            </p:cNvCxnSpPr>
            <p:nvPr/>
          </p:nvCxnSpPr>
          <p:spPr bwMode="gray">
            <a:xfrm>
              <a:off x="3225032" y="1835772"/>
              <a:ext cx="5715" cy="1042670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Straight Connector 40"/>
            <p:cNvSpPr/>
            <p:nvPr/>
          </p:nvSpPr>
          <p:spPr bwMode="auto">
            <a:xfrm>
              <a:off x="3292278" y="2168175"/>
              <a:ext cx="6927166" cy="0"/>
            </a:xfrm>
            <a:prstGeom prst="line">
              <a:avLst/>
            </a:prstGeom>
            <a:noFill/>
            <a:ln w="38100" cap="rnd">
              <a:solidFill>
                <a:schemeClr val="bg1">
                  <a:lumMod val="50000"/>
                </a:schemeClr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4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25" name="TextBox 66"/>
            <p:cNvSpPr txBox="1"/>
            <p:nvPr/>
          </p:nvSpPr>
          <p:spPr bwMode="auto">
            <a:xfrm>
              <a:off x="4358823" y="1258795"/>
              <a:ext cx="5860621" cy="325346"/>
            </a:xfrm>
            <a:prstGeom prst="rect">
              <a:avLst/>
            </a:prstGeom>
            <a:noFill/>
          </p:spPr>
          <p:txBody>
            <a:bodyPr wrap="square" lIns="216000" tIns="46800" rIns="90000" bIns="46800">
              <a:noAutofit/>
            </a:bodyPr>
            <a:lstStyle/>
            <a:p>
              <a:pPr lvl="0" indent="0" eaLnBrk="0" hangingPunct="0"/>
              <a:r>
                <a:rPr lang="zh-CN" altLang="en-US" sz="140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年目标</a:t>
              </a:r>
              <a:r>
                <a:rPr lang="en-US" altLang="zh-CN" sz="140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****</a:t>
              </a:r>
              <a:r>
                <a:rPr lang="zh-CN" altLang="en-US" sz="140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万</a:t>
              </a:r>
              <a:r>
                <a:rPr lang="en-US" altLang="zh-CN" sz="140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:</a:t>
              </a:r>
            </a:p>
            <a:p>
              <a:pPr lvl="0" indent="0" eaLnBrk="0" hangingPunct="0"/>
              <a:r>
                <a:rPr lang="zh-CN" altLang="en-US" sz="140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分解为类型</a:t>
              </a:r>
              <a:r>
                <a:rPr lang="en-US" altLang="zh-CN" sz="140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80%</a:t>
              </a:r>
              <a:r>
                <a:rPr lang="zh-CN" altLang="en-US" sz="140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完成</a:t>
              </a:r>
              <a:r>
                <a:rPr lang="en-US" altLang="zh-CN" sz="140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****</a:t>
              </a:r>
              <a:r>
                <a:rPr lang="zh-CN" altLang="en-US" sz="140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万</a:t>
              </a:r>
              <a:r>
                <a:rPr lang="en-US" altLang="zh-CN" sz="140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;XXX</a:t>
              </a:r>
              <a:r>
                <a:rPr lang="zh-CN" altLang="en-US" sz="140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类型</a:t>
              </a:r>
              <a:r>
                <a:rPr lang="en-US" altLang="zh-CN" sz="140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****</a:t>
              </a:r>
              <a:r>
                <a:rPr lang="zh-CN" altLang="en-US" sz="140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万</a:t>
              </a:r>
              <a:r>
                <a:rPr lang="en-US" altLang="zh-CN" sz="140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,</a:t>
              </a:r>
              <a:r>
                <a:rPr lang="zh-CN" altLang="en-US" sz="140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推动各监管部门检查力度</a:t>
              </a:r>
              <a:r>
                <a:rPr lang="en-US" altLang="zh-CN" sz="140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,</a:t>
              </a:r>
              <a:r>
                <a:rPr lang="zh-CN" altLang="en-US" sz="140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全力促成区域集中收费</a:t>
              </a:r>
              <a:endParaRPr lang="zh-CN" altLang="en-US" sz="1400" dirty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-482600" y="304800"/>
            <a:ext cx="2260600" cy="381000"/>
            <a:chOff x="-482600" y="304800"/>
            <a:chExt cx="2260600" cy="381000"/>
          </a:xfrm>
        </p:grpSpPr>
        <p:sp>
          <p:nvSpPr>
            <p:cNvPr id="27" name="平行四边形 26"/>
            <p:cNvSpPr/>
            <p:nvPr/>
          </p:nvSpPr>
          <p:spPr>
            <a:xfrm>
              <a:off x="-482600" y="304800"/>
              <a:ext cx="2260600" cy="381000"/>
            </a:xfrm>
            <a:prstGeom prst="parallelogram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37936" y="304800"/>
              <a:ext cx="1651000" cy="374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en-US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</p:grpSp>
      <p:sp>
        <p:nvSpPr>
          <p:cNvPr id="30" name="TextBox 66"/>
          <p:cNvSpPr txBox="1"/>
          <p:nvPr/>
        </p:nvSpPr>
        <p:spPr bwMode="auto">
          <a:xfrm>
            <a:off x="4235879" y="2702220"/>
            <a:ext cx="5860621" cy="325346"/>
          </a:xfrm>
          <a:prstGeom prst="rect">
            <a:avLst/>
          </a:prstGeom>
          <a:noFill/>
        </p:spPr>
        <p:txBody>
          <a:bodyPr wrap="square" lIns="216000" tIns="46800" rIns="90000" bIns="46800">
            <a:noAutofit/>
          </a:bodyPr>
          <a:lstStyle/>
          <a:p>
            <a:pPr lvl="0" indent="0" eaLnBrk="0" hangingPunct="0"/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目标是三级人才</a:t>
            </a:r>
            <a:r>
              <a:rPr lang="en-US" altLang="zh-CN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2</a:t>
            </a:r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人</a:t>
            </a:r>
            <a:r>
              <a:rPr lang="en-US" altLang="zh-CN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,</a:t>
            </a:r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四级人才</a:t>
            </a:r>
            <a:r>
              <a:rPr lang="en-US" altLang="zh-CN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4</a:t>
            </a:r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人</a:t>
            </a:r>
            <a:r>
              <a:rPr lang="en-US" altLang="zh-CN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,</a:t>
            </a:r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五级人才</a:t>
            </a:r>
            <a:r>
              <a:rPr lang="en-US" altLang="zh-CN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1</a:t>
            </a:r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人</a:t>
            </a:r>
            <a:r>
              <a:rPr lang="en-US" altLang="zh-CN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,</a:t>
            </a:r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六级人才</a:t>
            </a:r>
            <a:r>
              <a:rPr lang="en-US" altLang="zh-CN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1</a:t>
            </a:r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人</a:t>
            </a:r>
            <a:r>
              <a:rPr lang="en-US" altLang="zh-CN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;</a:t>
            </a:r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针对每一级人员制定培训计划</a:t>
            </a:r>
            <a:r>
              <a:rPr lang="en-US" altLang="zh-CN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,</a:t>
            </a:r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由高级别人员向下覆盖式培训</a:t>
            </a:r>
            <a:r>
              <a:rPr lang="en-US" altLang="zh-CN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,</a:t>
            </a:r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由主管考核</a:t>
            </a:r>
            <a:endParaRPr lang="zh-CN" altLang="en-US" sz="1400" dirty="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31" name="TextBox 66"/>
          <p:cNvSpPr txBox="1"/>
          <p:nvPr/>
        </p:nvSpPr>
        <p:spPr bwMode="auto">
          <a:xfrm>
            <a:off x="4213019" y="4155582"/>
            <a:ext cx="5860621" cy="325346"/>
          </a:xfrm>
          <a:prstGeom prst="rect">
            <a:avLst/>
          </a:prstGeom>
          <a:noFill/>
        </p:spPr>
        <p:txBody>
          <a:bodyPr wrap="square" lIns="216000" tIns="46800" rIns="90000" bIns="46800">
            <a:noAutofit/>
          </a:bodyPr>
          <a:lstStyle/>
          <a:p>
            <a:pPr lvl="0" indent="0" eaLnBrk="0" hangingPunct="0"/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建设敢打敢拼的群狼团队</a:t>
            </a:r>
            <a:r>
              <a:rPr lang="en-US" altLang="zh-CN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:</a:t>
            </a:r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在业绩上培养大家如狼似虎的主动性</a:t>
            </a:r>
            <a:r>
              <a:rPr lang="en-US" altLang="zh-CN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,</a:t>
            </a:r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积极为团队争取福利</a:t>
            </a:r>
            <a:r>
              <a:rPr lang="en-US" altLang="zh-CN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,</a:t>
            </a:r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提升整个团队的集体荣誉感</a:t>
            </a:r>
            <a:r>
              <a:rPr lang="en-US" altLang="zh-CN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,</a:t>
            </a:r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一荣俱荣一损俱损</a:t>
            </a:r>
            <a:r>
              <a:rPr lang="en-US" altLang="zh-CN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,</a:t>
            </a:r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力争下年度的最佳团队</a:t>
            </a:r>
            <a:endParaRPr lang="zh-CN" altLang="en-US" sz="1400" dirty="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32" name="TextBox 66"/>
          <p:cNvSpPr txBox="1"/>
          <p:nvPr/>
        </p:nvSpPr>
        <p:spPr bwMode="auto">
          <a:xfrm>
            <a:off x="4235879" y="5317167"/>
            <a:ext cx="5860621" cy="325346"/>
          </a:xfrm>
          <a:prstGeom prst="rect">
            <a:avLst/>
          </a:prstGeom>
          <a:noFill/>
        </p:spPr>
        <p:txBody>
          <a:bodyPr wrap="square" lIns="216000" tIns="46800" rIns="90000" bIns="46800">
            <a:noAutofit/>
          </a:bodyPr>
          <a:lstStyle/>
          <a:p>
            <a:pPr lvl="0" indent="0" eaLnBrk="0" hangingPunct="0"/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推行部门员工绩效考核</a:t>
            </a:r>
            <a:r>
              <a:rPr lang="en-US" altLang="zh-CN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:</a:t>
            </a:r>
          </a:p>
          <a:p>
            <a:pPr lvl="0" indent="0" eaLnBrk="0" hangingPunct="0"/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业绩划分到个人</a:t>
            </a:r>
            <a:r>
              <a:rPr lang="en-US" altLang="zh-CN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,</a:t>
            </a:r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分解到每周每月任务额</a:t>
            </a:r>
            <a:r>
              <a:rPr lang="en-US" altLang="zh-CN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,</a:t>
            </a:r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每人制定每月计划</a:t>
            </a:r>
            <a:r>
              <a:rPr lang="en-US" altLang="zh-CN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,</a:t>
            </a:r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每周例会汇报业绩完成情况</a:t>
            </a:r>
            <a:r>
              <a:rPr lang="en-US" altLang="zh-CN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,</a:t>
            </a:r>
            <a:r>
              <a:rPr lang="zh-CN" altLang="en-US" sz="14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实行明确的奖罚制度</a:t>
            </a:r>
            <a:endParaRPr lang="en-US" altLang="zh-CN" sz="1400" dirty="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3699" y="319604"/>
            <a:ext cx="1322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目标与计划</a:t>
            </a:r>
            <a:endParaRPr lang="zh-CN" altLang="en-US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7"/>
          <p:cNvSpPr/>
          <p:nvPr/>
        </p:nvSpPr>
        <p:spPr>
          <a:xfrm rot="4680292" flipH="1" flipV="1">
            <a:off x="6647938" y="3906363"/>
            <a:ext cx="1372435" cy="2526844"/>
          </a:xfrm>
          <a:custGeom>
            <a:avLst/>
            <a:gdLst>
              <a:gd name="connsiteX0" fmla="*/ 578645 w 1157289"/>
              <a:gd name="connsiteY0" fmla="*/ 0 h 2130729"/>
              <a:gd name="connsiteX1" fmla="*/ 596658 w 1157289"/>
              <a:gd name="connsiteY1" fmla="*/ 10943 h 2130729"/>
              <a:gd name="connsiteX2" fmla="*/ 1157289 w 1157289"/>
              <a:gd name="connsiteY2" fmla="*/ 1065364 h 2130729"/>
              <a:gd name="connsiteX3" fmla="*/ 596658 w 1157289"/>
              <a:gd name="connsiteY3" fmla="*/ 2119785 h 2130729"/>
              <a:gd name="connsiteX4" fmla="*/ 578645 w 1157289"/>
              <a:gd name="connsiteY4" fmla="*/ 2130729 h 2130729"/>
              <a:gd name="connsiteX5" fmla="*/ 560631 w 1157289"/>
              <a:gd name="connsiteY5" fmla="*/ 2119785 h 2130729"/>
              <a:gd name="connsiteX6" fmla="*/ 0 w 1157289"/>
              <a:gd name="connsiteY6" fmla="*/ 1065364 h 2130729"/>
              <a:gd name="connsiteX7" fmla="*/ 560631 w 1157289"/>
              <a:gd name="connsiteY7" fmla="*/ 10943 h 2130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7289" h="2130729">
                <a:moveTo>
                  <a:pt x="578645" y="0"/>
                </a:moveTo>
                <a:lnTo>
                  <a:pt x="596658" y="10943"/>
                </a:lnTo>
                <a:cubicBezTo>
                  <a:pt x="934903" y="239457"/>
                  <a:pt x="1157289" y="626440"/>
                  <a:pt x="1157289" y="1065364"/>
                </a:cubicBezTo>
                <a:cubicBezTo>
                  <a:pt x="1157289" y="1504289"/>
                  <a:pt x="934903" y="1891272"/>
                  <a:pt x="596658" y="2119785"/>
                </a:cubicBezTo>
                <a:lnTo>
                  <a:pt x="578645" y="2130729"/>
                </a:lnTo>
                <a:lnTo>
                  <a:pt x="560631" y="2119785"/>
                </a:lnTo>
                <a:cubicBezTo>
                  <a:pt x="222387" y="1891272"/>
                  <a:pt x="0" y="1504289"/>
                  <a:pt x="0" y="1065364"/>
                </a:cubicBezTo>
                <a:cubicBezTo>
                  <a:pt x="0" y="626440"/>
                  <a:pt x="222387" y="239457"/>
                  <a:pt x="560631" y="10943"/>
                </a:cubicBezTo>
                <a:close/>
              </a:path>
            </a:pathLst>
          </a:cu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3" name="Freeform: Shape 6"/>
          <p:cNvSpPr/>
          <p:nvPr/>
        </p:nvSpPr>
        <p:spPr>
          <a:xfrm rot="2397114" flipH="1" flipV="1">
            <a:off x="6219095" y="3199592"/>
            <a:ext cx="1372436" cy="2526842"/>
          </a:xfrm>
          <a:custGeom>
            <a:avLst/>
            <a:gdLst>
              <a:gd name="connsiteX0" fmla="*/ 578645 w 1157289"/>
              <a:gd name="connsiteY0" fmla="*/ 0 h 2130729"/>
              <a:gd name="connsiteX1" fmla="*/ 596658 w 1157289"/>
              <a:gd name="connsiteY1" fmla="*/ 10943 h 2130729"/>
              <a:gd name="connsiteX2" fmla="*/ 1157289 w 1157289"/>
              <a:gd name="connsiteY2" fmla="*/ 1065364 h 2130729"/>
              <a:gd name="connsiteX3" fmla="*/ 596658 w 1157289"/>
              <a:gd name="connsiteY3" fmla="*/ 2119785 h 2130729"/>
              <a:gd name="connsiteX4" fmla="*/ 578645 w 1157289"/>
              <a:gd name="connsiteY4" fmla="*/ 2130729 h 2130729"/>
              <a:gd name="connsiteX5" fmla="*/ 560631 w 1157289"/>
              <a:gd name="connsiteY5" fmla="*/ 2119785 h 2130729"/>
              <a:gd name="connsiteX6" fmla="*/ 0 w 1157289"/>
              <a:gd name="connsiteY6" fmla="*/ 1065364 h 2130729"/>
              <a:gd name="connsiteX7" fmla="*/ 560631 w 1157289"/>
              <a:gd name="connsiteY7" fmla="*/ 10943 h 2130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7289" h="2130729">
                <a:moveTo>
                  <a:pt x="578645" y="0"/>
                </a:moveTo>
                <a:lnTo>
                  <a:pt x="596658" y="10943"/>
                </a:lnTo>
                <a:cubicBezTo>
                  <a:pt x="934903" y="239457"/>
                  <a:pt x="1157289" y="626440"/>
                  <a:pt x="1157289" y="1065364"/>
                </a:cubicBezTo>
                <a:cubicBezTo>
                  <a:pt x="1157289" y="1504289"/>
                  <a:pt x="934903" y="1891272"/>
                  <a:pt x="596658" y="2119785"/>
                </a:cubicBezTo>
                <a:lnTo>
                  <a:pt x="578645" y="2130729"/>
                </a:lnTo>
                <a:lnTo>
                  <a:pt x="560631" y="2119785"/>
                </a:lnTo>
                <a:cubicBezTo>
                  <a:pt x="222387" y="1891272"/>
                  <a:pt x="0" y="1504289"/>
                  <a:pt x="0" y="1065364"/>
                </a:cubicBezTo>
                <a:cubicBezTo>
                  <a:pt x="0" y="626440"/>
                  <a:pt x="222387" y="239457"/>
                  <a:pt x="560631" y="10943"/>
                </a:cubicBezTo>
                <a:close/>
              </a:path>
            </a:pathLst>
          </a:cu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4" name="Freeform: Shape 8"/>
          <p:cNvSpPr/>
          <p:nvPr/>
        </p:nvSpPr>
        <p:spPr>
          <a:xfrm rot="16919708" flipH="1">
            <a:off x="4174012" y="3906365"/>
            <a:ext cx="1372435" cy="2526844"/>
          </a:xfrm>
          <a:custGeom>
            <a:avLst/>
            <a:gdLst>
              <a:gd name="connsiteX0" fmla="*/ 578645 w 1157289"/>
              <a:gd name="connsiteY0" fmla="*/ 0 h 2130729"/>
              <a:gd name="connsiteX1" fmla="*/ 596658 w 1157289"/>
              <a:gd name="connsiteY1" fmla="*/ 10943 h 2130729"/>
              <a:gd name="connsiteX2" fmla="*/ 1157289 w 1157289"/>
              <a:gd name="connsiteY2" fmla="*/ 1065364 h 2130729"/>
              <a:gd name="connsiteX3" fmla="*/ 596658 w 1157289"/>
              <a:gd name="connsiteY3" fmla="*/ 2119785 h 2130729"/>
              <a:gd name="connsiteX4" fmla="*/ 578645 w 1157289"/>
              <a:gd name="connsiteY4" fmla="*/ 2130729 h 2130729"/>
              <a:gd name="connsiteX5" fmla="*/ 560631 w 1157289"/>
              <a:gd name="connsiteY5" fmla="*/ 2119785 h 2130729"/>
              <a:gd name="connsiteX6" fmla="*/ 0 w 1157289"/>
              <a:gd name="connsiteY6" fmla="*/ 1065364 h 2130729"/>
              <a:gd name="connsiteX7" fmla="*/ 560631 w 1157289"/>
              <a:gd name="connsiteY7" fmla="*/ 10943 h 2130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7289" h="2130729">
                <a:moveTo>
                  <a:pt x="578645" y="0"/>
                </a:moveTo>
                <a:lnTo>
                  <a:pt x="596658" y="10943"/>
                </a:lnTo>
                <a:cubicBezTo>
                  <a:pt x="934903" y="239457"/>
                  <a:pt x="1157289" y="626440"/>
                  <a:pt x="1157289" y="1065364"/>
                </a:cubicBezTo>
                <a:cubicBezTo>
                  <a:pt x="1157289" y="1504289"/>
                  <a:pt x="934903" y="1891272"/>
                  <a:pt x="596658" y="2119785"/>
                </a:cubicBezTo>
                <a:lnTo>
                  <a:pt x="578645" y="2130729"/>
                </a:lnTo>
                <a:lnTo>
                  <a:pt x="560631" y="2119785"/>
                </a:lnTo>
                <a:cubicBezTo>
                  <a:pt x="222387" y="1891272"/>
                  <a:pt x="0" y="1504289"/>
                  <a:pt x="0" y="1065364"/>
                </a:cubicBezTo>
                <a:cubicBezTo>
                  <a:pt x="0" y="626440"/>
                  <a:pt x="222387" y="239457"/>
                  <a:pt x="560631" y="10943"/>
                </a:cubicBezTo>
                <a:close/>
              </a:path>
            </a:pathLst>
          </a:cu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5" name="Freeform: Shape 3"/>
          <p:cNvSpPr/>
          <p:nvPr/>
        </p:nvSpPr>
        <p:spPr>
          <a:xfrm>
            <a:off x="5409562" y="2907041"/>
            <a:ext cx="1372436" cy="2526842"/>
          </a:xfrm>
          <a:custGeom>
            <a:avLst/>
            <a:gdLst>
              <a:gd name="connsiteX0" fmla="*/ 578645 w 1157289"/>
              <a:gd name="connsiteY0" fmla="*/ 0 h 2130729"/>
              <a:gd name="connsiteX1" fmla="*/ 596658 w 1157289"/>
              <a:gd name="connsiteY1" fmla="*/ 10943 h 2130729"/>
              <a:gd name="connsiteX2" fmla="*/ 1157289 w 1157289"/>
              <a:gd name="connsiteY2" fmla="*/ 1065364 h 2130729"/>
              <a:gd name="connsiteX3" fmla="*/ 596658 w 1157289"/>
              <a:gd name="connsiteY3" fmla="*/ 2119785 h 2130729"/>
              <a:gd name="connsiteX4" fmla="*/ 578645 w 1157289"/>
              <a:gd name="connsiteY4" fmla="*/ 2130729 h 2130729"/>
              <a:gd name="connsiteX5" fmla="*/ 560631 w 1157289"/>
              <a:gd name="connsiteY5" fmla="*/ 2119785 h 2130729"/>
              <a:gd name="connsiteX6" fmla="*/ 0 w 1157289"/>
              <a:gd name="connsiteY6" fmla="*/ 1065364 h 2130729"/>
              <a:gd name="connsiteX7" fmla="*/ 560631 w 1157289"/>
              <a:gd name="connsiteY7" fmla="*/ 10943 h 2130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7289" h="2130729">
                <a:moveTo>
                  <a:pt x="578645" y="0"/>
                </a:moveTo>
                <a:lnTo>
                  <a:pt x="596658" y="10943"/>
                </a:lnTo>
                <a:cubicBezTo>
                  <a:pt x="934903" y="239457"/>
                  <a:pt x="1157289" y="626440"/>
                  <a:pt x="1157289" y="1065364"/>
                </a:cubicBezTo>
                <a:cubicBezTo>
                  <a:pt x="1157289" y="1504289"/>
                  <a:pt x="934903" y="1891272"/>
                  <a:pt x="596658" y="2119785"/>
                </a:cubicBezTo>
                <a:lnTo>
                  <a:pt x="578645" y="2130729"/>
                </a:lnTo>
                <a:lnTo>
                  <a:pt x="560631" y="2119785"/>
                </a:lnTo>
                <a:cubicBezTo>
                  <a:pt x="222387" y="1891272"/>
                  <a:pt x="0" y="1504289"/>
                  <a:pt x="0" y="1065364"/>
                </a:cubicBezTo>
                <a:cubicBezTo>
                  <a:pt x="0" y="626440"/>
                  <a:pt x="222387" y="239457"/>
                  <a:pt x="560631" y="10943"/>
                </a:cubicBezTo>
                <a:close/>
              </a:path>
            </a:pathLst>
          </a:cu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6" name="Freeform: Shape 5"/>
          <p:cNvSpPr/>
          <p:nvPr/>
        </p:nvSpPr>
        <p:spPr>
          <a:xfrm rot="19202886" flipV="1">
            <a:off x="4600031" y="3199592"/>
            <a:ext cx="1372436" cy="2526842"/>
          </a:xfrm>
          <a:custGeom>
            <a:avLst/>
            <a:gdLst>
              <a:gd name="connsiteX0" fmla="*/ 578645 w 1157289"/>
              <a:gd name="connsiteY0" fmla="*/ 0 h 2130729"/>
              <a:gd name="connsiteX1" fmla="*/ 596658 w 1157289"/>
              <a:gd name="connsiteY1" fmla="*/ 10943 h 2130729"/>
              <a:gd name="connsiteX2" fmla="*/ 1157289 w 1157289"/>
              <a:gd name="connsiteY2" fmla="*/ 1065364 h 2130729"/>
              <a:gd name="connsiteX3" fmla="*/ 596658 w 1157289"/>
              <a:gd name="connsiteY3" fmla="*/ 2119785 h 2130729"/>
              <a:gd name="connsiteX4" fmla="*/ 578645 w 1157289"/>
              <a:gd name="connsiteY4" fmla="*/ 2130729 h 2130729"/>
              <a:gd name="connsiteX5" fmla="*/ 560631 w 1157289"/>
              <a:gd name="connsiteY5" fmla="*/ 2119785 h 2130729"/>
              <a:gd name="connsiteX6" fmla="*/ 0 w 1157289"/>
              <a:gd name="connsiteY6" fmla="*/ 1065364 h 2130729"/>
              <a:gd name="connsiteX7" fmla="*/ 560631 w 1157289"/>
              <a:gd name="connsiteY7" fmla="*/ 10943 h 2130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7289" h="2130729">
                <a:moveTo>
                  <a:pt x="578645" y="0"/>
                </a:moveTo>
                <a:lnTo>
                  <a:pt x="596658" y="10943"/>
                </a:lnTo>
                <a:cubicBezTo>
                  <a:pt x="934903" y="239457"/>
                  <a:pt x="1157289" y="626440"/>
                  <a:pt x="1157289" y="1065364"/>
                </a:cubicBezTo>
                <a:cubicBezTo>
                  <a:pt x="1157289" y="1504289"/>
                  <a:pt x="934903" y="1891272"/>
                  <a:pt x="596658" y="2119785"/>
                </a:cubicBezTo>
                <a:lnTo>
                  <a:pt x="578645" y="2130729"/>
                </a:lnTo>
                <a:lnTo>
                  <a:pt x="560631" y="2119785"/>
                </a:lnTo>
                <a:cubicBezTo>
                  <a:pt x="222387" y="1891272"/>
                  <a:pt x="0" y="1504289"/>
                  <a:pt x="0" y="1065364"/>
                </a:cubicBezTo>
                <a:cubicBezTo>
                  <a:pt x="0" y="626440"/>
                  <a:pt x="222387" y="239457"/>
                  <a:pt x="560631" y="10943"/>
                </a:cubicBezTo>
                <a:close/>
              </a:path>
            </a:pathLst>
          </a:cu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7" name="Freeform: Shape 62"/>
          <p:cNvSpPr/>
          <p:nvPr/>
        </p:nvSpPr>
        <p:spPr bwMode="auto">
          <a:xfrm>
            <a:off x="7039401" y="3711775"/>
            <a:ext cx="541288" cy="457426"/>
          </a:xfrm>
          <a:custGeom>
            <a:avLst/>
            <a:gdLst>
              <a:gd name="connsiteX0" fmla="*/ 46038 w 338138"/>
              <a:gd name="connsiteY0" fmla="*/ 261938 h 285751"/>
              <a:gd name="connsiteX1" fmla="*/ 38100 w 338138"/>
              <a:gd name="connsiteY1" fmla="*/ 270670 h 285751"/>
              <a:gd name="connsiteX2" fmla="*/ 46038 w 338138"/>
              <a:gd name="connsiteY2" fmla="*/ 279402 h 285751"/>
              <a:gd name="connsiteX3" fmla="*/ 53976 w 338138"/>
              <a:gd name="connsiteY3" fmla="*/ 270670 h 285751"/>
              <a:gd name="connsiteX4" fmla="*/ 46038 w 338138"/>
              <a:gd name="connsiteY4" fmla="*/ 261938 h 285751"/>
              <a:gd name="connsiteX5" fmla="*/ 288131 w 338138"/>
              <a:gd name="connsiteY5" fmla="*/ 184150 h 285751"/>
              <a:gd name="connsiteX6" fmla="*/ 277812 w 338138"/>
              <a:gd name="connsiteY6" fmla="*/ 194469 h 285751"/>
              <a:gd name="connsiteX7" fmla="*/ 288131 w 338138"/>
              <a:gd name="connsiteY7" fmla="*/ 204788 h 285751"/>
              <a:gd name="connsiteX8" fmla="*/ 298450 w 338138"/>
              <a:gd name="connsiteY8" fmla="*/ 194469 h 285751"/>
              <a:gd name="connsiteX9" fmla="*/ 288131 w 338138"/>
              <a:gd name="connsiteY9" fmla="*/ 184150 h 285751"/>
              <a:gd name="connsiteX10" fmla="*/ 19050 w 338138"/>
              <a:gd name="connsiteY10" fmla="*/ 165100 h 285751"/>
              <a:gd name="connsiteX11" fmla="*/ 19050 w 338138"/>
              <a:gd name="connsiteY11" fmla="*/ 242888 h 285751"/>
              <a:gd name="connsiteX12" fmla="*/ 73025 w 338138"/>
              <a:gd name="connsiteY12" fmla="*/ 242888 h 285751"/>
              <a:gd name="connsiteX13" fmla="*/ 73025 w 338138"/>
              <a:gd name="connsiteY13" fmla="*/ 165100 h 285751"/>
              <a:gd name="connsiteX14" fmla="*/ 12010 w 338138"/>
              <a:gd name="connsiteY14" fmla="*/ 141288 h 285751"/>
              <a:gd name="connsiteX15" fmla="*/ 81400 w 338138"/>
              <a:gd name="connsiteY15" fmla="*/ 141288 h 285751"/>
              <a:gd name="connsiteX16" fmla="*/ 92075 w 338138"/>
              <a:gd name="connsiteY16" fmla="*/ 153107 h 285751"/>
              <a:gd name="connsiteX17" fmla="*/ 92075 w 338138"/>
              <a:gd name="connsiteY17" fmla="*/ 273932 h 285751"/>
              <a:gd name="connsiteX18" fmla="*/ 81400 w 338138"/>
              <a:gd name="connsiteY18" fmla="*/ 285751 h 285751"/>
              <a:gd name="connsiteX19" fmla="*/ 12010 w 338138"/>
              <a:gd name="connsiteY19" fmla="*/ 285751 h 285751"/>
              <a:gd name="connsiteX20" fmla="*/ 0 w 338138"/>
              <a:gd name="connsiteY20" fmla="*/ 273932 h 285751"/>
              <a:gd name="connsiteX21" fmla="*/ 0 w 338138"/>
              <a:gd name="connsiteY21" fmla="*/ 153107 h 285751"/>
              <a:gd name="connsiteX22" fmla="*/ 12010 w 338138"/>
              <a:gd name="connsiteY22" fmla="*/ 141288 h 285751"/>
              <a:gd name="connsiteX23" fmla="*/ 55002 w 338138"/>
              <a:gd name="connsiteY23" fmla="*/ 82550 h 285751"/>
              <a:gd name="connsiteX24" fmla="*/ 175185 w 338138"/>
              <a:gd name="connsiteY24" fmla="*/ 82550 h 285751"/>
              <a:gd name="connsiteX25" fmla="*/ 193675 w 338138"/>
              <a:gd name="connsiteY25" fmla="*/ 99703 h 285751"/>
              <a:gd name="connsiteX26" fmla="*/ 193675 w 338138"/>
              <a:gd name="connsiteY26" fmla="*/ 268597 h 285751"/>
              <a:gd name="connsiteX27" fmla="*/ 175185 w 338138"/>
              <a:gd name="connsiteY27" fmla="*/ 285750 h 285751"/>
              <a:gd name="connsiteX28" fmla="*/ 107830 w 338138"/>
              <a:gd name="connsiteY28" fmla="*/ 285750 h 285751"/>
              <a:gd name="connsiteX29" fmla="*/ 109151 w 338138"/>
              <a:gd name="connsiteY29" fmla="*/ 276514 h 285751"/>
              <a:gd name="connsiteX30" fmla="*/ 109151 w 338138"/>
              <a:gd name="connsiteY30" fmla="*/ 273875 h 285751"/>
              <a:gd name="connsiteX31" fmla="*/ 115754 w 338138"/>
              <a:gd name="connsiteY31" fmla="*/ 275194 h 285751"/>
              <a:gd name="connsiteX32" fmla="*/ 124999 w 338138"/>
              <a:gd name="connsiteY32" fmla="*/ 264639 h 285751"/>
              <a:gd name="connsiteX33" fmla="*/ 115754 w 338138"/>
              <a:gd name="connsiteY33" fmla="*/ 254083 h 285751"/>
              <a:gd name="connsiteX34" fmla="*/ 109151 w 338138"/>
              <a:gd name="connsiteY34" fmla="*/ 256722 h 285751"/>
              <a:gd name="connsiteX35" fmla="*/ 109151 w 338138"/>
              <a:gd name="connsiteY35" fmla="*/ 235610 h 285751"/>
              <a:gd name="connsiteX36" fmla="*/ 168582 w 338138"/>
              <a:gd name="connsiteY36" fmla="*/ 235610 h 285751"/>
              <a:gd name="connsiteX37" fmla="*/ 168582 w 338138"/>
              <a:gd name="connsiteY37" fmla="*/ 110259 h 285751"/>
              <a:gd name="connsiteX38" fmla="*/ 61606 w 338138"/>
              <a:gd name="connsiteY38" fmla="*/ 110259 h 285751"/>
              <a:gd name="connsiteX39" fmla="*/ 61606 w 338138"/>
              <a:gd name="connsiteY39" fmla="*/ 126093 h 285751"/>
              <a:gd name="connsiteX40" fmla="*/ 36512 w 338138"/>
              <a:gd name="connsiteY40" fmla="*/ 126093 h 285751"/>
              <a:gd name="connsiteX41" fmla="*/ 36512 w 338138"/>
              <a:gd name="connsiteY41" fmla="*/ 99703 h 285751"/>
              <a:gd name="connsiteX42" fmla="*/ 55002 w 338138"/>
              <a:gd name="connsiteY42" fmla="*/ 82550 h 285751"/>
              <a:gd name="connsiteX43" fmla="*/ 102729 w 338138"/>
              <a:gd name="connsiteY43" fmla="*/ 0 h 285751"/>
              <a:gd name="connsiteX44" fmla="*/ 305260 w 338138"/>
              <a:gd name="connsiteY44" fmla="*/ 0 h 285751"/>
              <a:gd name="connsiteX45" fmla="*/ 338138 w 338138"/>
              <a:gd name="connsiteY45" fmla="*/ 34237 h 285751"/>
              <a:gd name="connsiteX46" fmla="*/ 338138 w 338138"/>
              <a:gd name="connsiteY46" fmla="*/ 188306 h 285751"/>
              <a:gd name="connsiteX47" fmla="*/ 305260 w 338138"/>
              <a:gd name="connsiteY47" fmla="*/ 221226 h 285751"/>
              <a:gd name="connsiteX48" fmla="*/ 234242 w 338138"/>
              <a:gd name="connsiteY48" fmla="*/ 221226 h 285751"/>
              <a:gd name="connsiteX49" fmla="*/ 234242 w 338138"/>
              <a:gd name="connsiteY49" fmla="*/ 243612 h 285751"/>
              <a:gd name="connsiteX50" fmla="*/ 265806 w 338138"/>
              <a:gd name="connsiteY50" fmla="*/ 243612 h 285751"/>
              <a:gd name="connsiteX51" fmla="*/ 277642 w 338138"/>
              <a:gd name="connsiteY51" fmla="*/ 256780 h 285751"/>
              <a:gd name="connsiteX52" fmla="*/ 277642 w 338138"/>
              <a:gd name="connsiteY52" fmla="*/ 272582 h 285751"/>
              <a:gd name="connsiteX53" fmla="*/ 265806 w 338138"/>
              <a:gd name="connsiteY53" fmla="*/ 285750 h 285751"/>
              <a:gd name="connsiteX54" fmla="*/ 205309 w 338138"/>
              <a:gd name="connsiteY54" fmla="*/ 285750 h 285751"/>
              <a:gd name="connsiteX55" fmla="*/ 210570 w 338138"/>
              <a:gd name="connsiteY55" fmla="*/ 269948 h 285751"/>
              <a:gd name="connsiteX56" fmla="*/ 210570 w 338138"/>
              <a:gd name="connsiteY56" fmla="*/ 213325 h 285751"/>
              <a:gd name="connsiteX57" fmla="*/ 210570 w 338138"/>
              <a:gd name="connsiteY57" fmla="*/ 172504 h 285751"/>
              <a:gd name="connsiteX58" fmla="*/ 296054 w 338138"/>
              <a:gd name="connsiteY58" fmla="*/ 172504 h 285751"/>
              <a:gd name="connsiteX59" fmla="*/ 309205 w 338138"/>
              <a:gd name="connsiteY59" fmla="*/ 159335 h 285751"/>
              <a:gd name="connsiteX60" fmla="*/ 309205 w 338138"/>
              <a:gd name="connsiteY60" fmla="*/ 39504 h 285751"/>
              <a:gd name="connsiteX61" fmla="*/ 296054 w 338138"/>
              <a:gd name="connsiteY61" fmla="*/ 27653 h 285751"/>
              <a:gd name="connsiteX62" fmla="*/ 110620 w 338138"/>
              <a:gd name="connsiteY62" fmla="*/ 27653 h 285751"/>
              <a:gd name="connsiteX63" fmla="*/ 98783 w 338138"/>
              <a:gd name="connsiteY63" fmla="*/ 39504 h 285751"/>
              <a:gd name="connsiteX64" fmla="*/ 98783 w 338138"/>
              <a:gd name="connsiteY64" fmla="*/ 65841 h 285751"/>
              <a:gd name="connsiteX65" fmla="*/ 69850 w 338138"/>
              <a:gd name="connsiteY65" fmla="*/ 65841 h 285751"/>
              <a:gd name="connsiteX66" fmla="*/ 69850 w 338138"/>
              <a:gd name="connsiteY66" fmla="*/ 34237 h 285751"/>
              <a:gd name="connsiteX67" fmla="*/ 102729 w 338138"/>
              <a:gd name="connsiteY67" fmla="*/ 0 h 2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8138" h="285751">
                <a:moveTo>
                  <a:pt x="46038" y="261938"/>
                </a:moveTo>
                <a:cubicBezTo>
                  <a:pt x="41654" y="261938"/>
                  <a:pt x="38100" y="265847"/>
                  <a:pt x="38100" y="270670"/>
                </a:cubicBezTo>
                <a:cubicBezTo>
                  <a:pt x="38100" y="275493"/>
                  <a:pt x="41654" y="279402"/>
                  <a:pt x="46038" y="279402"/>
                </a:cubicBezTo>
                <a:cubicBezTo>
                  <a:pt x="50422" y="279402"/>
                  <a:pt x="53976" y="275493"/>
                  <a:pt x="53976" y="270670"/>
                </a:cubicBezTo>
                <a:cubicBezTo>
                  <a:pt x="53976" y="265847"/>
                  <a:pt x="50422" y="261938"/>
                  <a:pt x="46038" y="261938"/>
                </a:cubicBezTo>
                <a:close/>
                <a:moveTo>
                  <a:pt x="288131" y="184150"/>
                </a:moveTo>
                <a:cubicBezTo>
                  <a:pt x="282432" y="184150"/>
                  <a:pt x="277812" y="188770"/>
                  <a:pt x="277812" y="194469"/>
                </a:cubicBezTo>
                <a:cubicBezTo>
                  <a:pt x="277812" y="200168"/>
                  <a:pt x="282432" y="204788"/>
                  <a:pt x="288131" y="204788"/>
                </a:cubicBezTo>
                <a:cubicBezTo>
                  <a:pt x="293830" y="204788"/>
                  <a:pt x="298450" y="200168"/>
                  <a:pt x="298450" y="194469"/>
                </a:cubicBezTo>
                <a:cubicBezTo>
                  <a:pt x="298450" y="188770"/>
                  <a:pt x="293830" y="184150"/>
                  <a:pt x="288131" y="184150"/>
                </a:cubicBezTo>
                <a:close/>
                <a:moveTo>
                  <a:pt x="19050" y="165100"/>
                </a:moveTo>
                <a:lnTo>
                  <a:pt x="19050" y="242888"/>
                </a:lnTo>
                <a:lnTo>
                  <a:pt x="73025" y="242888"/>
                </a:lnTo>
                <a:lnTo>
                  <a:pt x="73025" y="165100"/>
                </a:lnTo>
                <a:close/>
                <a:moveTo>
                  <a:pt x="12010" y="141288"/>
                </a:moveTo>
                <a:cubicBezTo>
                  <a:pt x="12010" y="141288"/>
                  <a:pt x="12010" y="141288"/>
                  <a:pt x="81400" y="141288"/>
                </a:cubicBezTo>
                <a:cubicBezTo>
                  <a:pt x="86738" y="141288"/>
                  <a:pt x="92075" y="146541"/>
                  <a:pt x="92075" y="153107"/>
                </a:cubicBezTo>
                <a:cubicBezTo>
                  <a:pt x="92075" y="153107"/>
                  <a:pt x="92075" y="153107"/>
                  <a:pt x="92075" y="273932"/>
                </a:cubicBezTo>
                <a:cubicBezTo>
                  <a:pt x="92075" y="280498"/>
                  <a:pt x="86738" y="285751"/>
                  <a:pt x="81400" y="285751"/>
                </a:cubicBezTo>
                <a:cubicBezTo>
                  <a:pt x="81400" y="285751"/>
                  <a:pt x="81400" y="285751"/>
                  <a:pt x="12010" y="285751"/>
                </a:cubicBezTo>
                <a:cubicBezTo>
                  <a:pt x="5337" y="285751"/>
                  <a:pt x="0" y="280498"/>
                  <a:pt x="0" y="273932"/>
                </a:cubicBezTo>
                <a:cubicBezTo>
                  <a:pt x="0" y="273932"/>
                  <a:pt x="0" y="273932"/>
                  <a:pt x="0" y="153107"/>
                </a:cubicBezTo>
                <a:cubicBezTo>
                  <a:pt x="0" y="146541"/>
                  <a:pt x="5337" y="141288"/>
                  <a:pt x="12010" y="141288"/>
                </a:cubicBezTo>
                <a:close/>
                <a:moveTo>
                  <a:pt x="55002" y="82550"/>
                </a:moveTo>
                <a:cubicBezTo>
                  <a:pt x="55002" y="82550"/>
                  <a:pt x="55002" y="82550"/>
                  <a:pt x="175185" y="82550"/>
                </a:cubicBezTo>
                <a:cubicBezTo>
                  <a:pt x="185751" y="82550"/>
                  <a:pt x="193675" y="90467"/>
                  <a:pt x="193675" y="99703"/>
                </a:cubicBezTo>
                <a:cubicBezTo>
                  <a:pt x="193675" y="99703"/>
                  <a:pt x="193675" y="99703"/>
                  <a:pt x="193675" y="268597"/>
                </a:cubicBezTo>
                <a:cubicBezTo>
                  <a:pt x="193675" y="277833"/>
                  <a:pt x="185751" y="285750"/>
                  <a:pt x="175185" y="285750"/>
                </a:cubicBezTo>
                <a:cubicBezTo>
                  <a:pt x="175185" y="285750"/>
                  <a:pt x="175185" y="285750"/>
                  <a:pt x="107830" y="285750"/>
                </a:cubicBezTo>
                <a:cubicBezTo>
                  <a:pt x="109151" y="283111"/>
                  <a:pt x="109151" y="280472"/>
                  <a:pt x="109151" y="276514"/>
                </a:cubicBezTo>
                <a:cubicBezTo>
                  <a:pt x="109151" y="276514"/>
                  <a:pt x="109151" y="276514"/>
                  <a:pt x="109151" y="273875"/>
                </a:cubicBezTo>
                <a:cubicBezTo>
                  <a:pt x="110471" y="273875"/>
                  <a:pt x="113113" y="275194"/>
                  <a:pt x="115754" y="275194"/>
                </a:cubicBezTo>
                <a:cubicBezTo>
                  <a:pt x="121037" y="275194"/>
                  <a:pt x="124999" y="271236"/>
                  <a:pt x="124999" y="264639"/>
                </a:cubicBezTo>
                <a:cubicBezTo>
                  <a:pt x="124999" y="259361"/>
                  <a:pt x="121037" y="254083"/>
                  <a:pt x="115754" y="254083"/>
                </a:cubicBezTo>
                <a:cubicBezTo>
                  <a:pt x="113113" y="254083"/>
                  <a:pt x="110471" y="255402"/>
                  <a:pt x="109151" y="256722"/>
                </a:cubicBezTo>
                <a:cubicBezTo>
                  <a:pt x="109151" y="256722"/>
                  <a:pt x="109151" y="256722"/>
                  <a:pt x="109151" y="235610"/>
                </a:cubicBezTo>
                <a:cubicBezTo>
                  <a:pt x="109151" y="235610"/>
                  <a:pt x="109151" y="235610"/>
                  <a:pt x="168582" y="235610"/>
                </a:cubicBezTo>
                <a:cubicBezTo>
                  <a:pt x="168582" y="235610"/>
                  <a:pt x="168582" y="235610"/>
                  <a:pt x="168582" y="110259"/>
                </a:cubicBezTo>
                <a:cubicBezTo>
                  <a:pt x="168582" y="110259"/>
                  <a:pt x="168582" y="110259"/>
                  <a:pt x="61606" y="110259"/>
                </a:cubicBezTo>
                <a:cubicBezTo>
                  <a:pt x="61606" y="110259"/>
                  <a:pt x="61606" y="110259"/>
                  <a:pt x="61606" y="126093"/>
                </a:cubicBezTo>
                <a:cubicBezTo>
                  <a:pt x="61606" y="126093"/>
                  <a:pt x="61606" y="126093"/>
                  <a:pt x="36512" y="126093"/>
                </a:cubicBezTo>
                <a:cubicBezTo>
                  <a:pt x="36512" y="126093"/>
                  <a:pt x="36512" y="126093"/>
                  <a:pt x="36512" y="99703"/>
                </a:cubicBezTo>
                <a:cubicBezTo>
                  <a:pt x="36512" y="90467"/>
                  <a:pt x="45757" y="82550"/>
                  <a:pt x="55002" y="82550"/>
                </a:cubicBezTo>
                <a:close/>
                <a:moveTo>
                  <a:pt x="102729" y="0"/>
                </a:moveTo>
                <a:cubicBezTo>
                  <a:pt x="102729" y="0"/>
                  <a:pt x="102729" y="0"/>
                  <a:pt x="305260" y="0"/>
                </a:cubicBezTo>
                <a:cubicBezTo>
                  <a:pt x="323672" y="0"/>
                  <a:pt x="338138" y="15802"/>
                  <a:pt x="338138" y="34237"/>
                </a:cubicBezTo>
                <a:cubicBezTo>
                  <a:pt x="338138" y="34237"/>
                  <a:pt x="338138" y="34237"/>
                  <a:pt x="338138" y="188306"/>
                </a:cubicBezTo>
                <a:cubicBezTo>
                  <a:pt x="338138" y="206741"/>
                  <a:pt x="323672" y="221226"/>
                  <a:pt x="305260" y="221226"/>
                </a:cubicBezTo>
                <a:cubicBezTo>
                  <a:pt x="305260" y="221226"/>
                  <a:pt x="305260" y="221226"/>
                  <a:pt x="234242" y="221226"/>
                </a:cubicBezTo>
                <a:cubicBezTo>
                  <a:pt x="234242" y="221226"/>
                  <a:pt x="234242" y="221226"/>
                  <a:pt x="234242" y="243612"/>
                </a:cubicBezTo>
                <a:cubicBezTo>
                  <a:pt x="234242" y="243612"/>
                  <a:pt x="234242" y="243612"/>
                  <a:pt x="265806" y="243612"/>
                </a:cubicBezTo>
                <a:cubicBezTo>
                  <a:pt x="272381" y="243612"/>
                  <a:pt x="277642" y="250196"/>
                  <a:pt x="277642" y="256780"/>
                </a:cubicBezTo>
                <a:cubicBezTo>
                  <a:pt x="277642" y="256780"/>
                  <a:pt x="277642" y="256780"/>
                  <a:pt x="277642" y="272582"/>
                </a:cubicBezTo>
                <a:cubicBezTo>
                  <a:pt x="277642" y="280483"/>
                  <a:pt x="272381" y="285750"/>
                  <a:pt x="265806" y="285750"/>
                </a:cubicBezTo>
                <a:cubicBezTo>
                  <a:pt x="265806" y="285750"/>
                  <a:pt x="265806" y="285750"/>
                  <a:pt x="205309" y="285750"/>
                </a:cubicBezTo>
                <a:cubicBezTo>
                  <a:pt x="207940" y="280483"/>
                  <a:pt x="209255" y="275216"/>
                  <a:pt x="210570" y="269948"/>
                </a:cubicBezTo>
                <a:cubicBezTo>
                  <a:pt x="210570" y="268632"/>
                  <a:pt x="210570" y="213325"/>
                  <a:pt x="210570" y="213325"/>
                </a:cubicBezTo>
                <a:cubicBezTo>
                  <a:pt x="210570" y="213325"/>
                  <a:pt x="210570" y="213325"/>
                  <a:pt x="210570" y="172504"/>
                </a:cubicBezTo>
                <a:cubicBezTo>
                  <a:pt x="210570" y="172504"/>
                  <a:pt x="210570" y="172504"/>
                  <a:pt x="296054" y="172504"/>
                </a:cubicBezTo>
                <a:cubicBezTo>
                  <a:pt x="303945" y="172504"/>
                  <a:pt x="309205" y="165920"/>
                  <a:pt x="309205" y="159335"/>
                </a:cubicBezTo>
                <a:cubicBezTo>
                  <a:pt x="309205" y="159335"/>
                  <a:pt x="309205" y="159335"/>
                  <a:pt x="309205" y="39504"/>
                </a:cubicBezTo>
                <a:cubicBezTo>
                  <a:pt x="309205" y="32920"/>
                  <a:pt x="303945" y="27653"/>
                  <a:pt x="296054" y="27653"/>
                </a:cubicBezTo>
                <a:cubicBezTo>
                  <a:pt x="296054" y="27653"/>
                  <a:pt x="296054" y="27653"/>
                  <a:pt x="110620" y="27653"/>
                </a:cubicBezTo>
                <a:cubicBezTo>
                  <a:pt x="104044" y="27653"/>
                  <a:pt x="98783" y="32920"/>
                  <a:pt x="98783" y="39504"/>
                </a:cubicBezTo>
                <a:cubicBezTo>
                  <a:pt x="98783" y="39504"/>
                  <a:pt x="98783" y="39504"/>
                  <a:pt x="98783" y="65841"/>
                </a:cubicBezTo>
                <a:cubicBezTo>
                  <a:pt x="98783" y="65841"/>
                  <a:pt x="98783" y="65841"/>
                  <a:pt x="69850" y="65841"/>
                </a:cubicBezTo>
                <a:cubicBezTo>
                  <a:pt x="69850" y="65841"/>
                  <a:pt x="69850" y="65841"/>
                  <a:pt x="69850" y="34237"/>
                </a:cubicBezTo>
                <a:cubicBezTo>
                  <a:pt x="69850" y="15802"/>
                  <a:pt x="84317" y="0"/>
                  <a:pt x="1027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8" name="Freeform: Shape 60"/>
          <p:cNvSpPr>
            <a:spLocks noChangeAspect="1"/>
          </p:cNvSpPr>
          <p:nvPr/>
        </p:nvSpPr>
        <p:spPr bwMode="auto">
          <a:xfrm>
            <a:off x="4635360" y="3734506"/>
            <a:ext cx="584927" cy="494304"/>
          </a:xfrm>
          <a:custGeom>
            <a:avLst/>
            <a:gdLst>
              <a:gd name="connsiteX0" fmla="*/ 46038 w 338138"/>
              <a:gd name="connsiteY0" fmla="*/ 261938 h 285751"/>
              <a:gd name="connsiteX1" fmla="*/ 38100 w 338138"/>
              <a:gd name="connsiteY1" fmla="*/ 270670 h 285751"/>
              <a:gd name="connsiteX2" fmla="*/ 46038 w 338138"/>
              <a:gd name="connsiteY2" fmla="*/ 279402 h 285751"/>
              <a:gd name="connsiteX3" fmla="*/ 53976 w 338138"/>
              <a:gd name="connsiteY3" fmla="*/ 270670 h 285751"/>
              <a:gd name="connsiteX4" fmla="*/ 46038 w 338138"/>
              <a:gd name="connsiteY4" fmla="*/ 261938 h 285751"/>
              <a:gd name="connsiteX5" fmla="*/ 288131 w 338138"/>
              <a:gd name="connsiteY5" fmla="*/ 184150 h 285751"/>
              <a:gd name="connsiteX6" fmla="*/ 277812 w 338138"/>
              <a:gd name="connsiteY6" fmla="*/ 194469 h 285751"/>
              <a:gd name="connsiteX7" fmla="*/ 288131 w 338138"/>
              <a:gd name="connsiteY7" fmla="*/ 204788 h 285751"/>
              <a:gd name="connsiteX8" fmla="*/ 298450 w 338138"/>
              <a:gd name="connsiteY8" fmla="*/ 194469 h 285751"/>
              <a:gd name="connsiteX9" fmla="*/ 288131 w 338138"/>
              <a:gd name="connsiteY9" fmla="*/ 184150 h 285751"/>
              <a:gd name="connsiteX10" fmla="*/ 19050 w 338138"/>
              <a:gd name="connsiteY10" fmla="*/ 165100 h 285751"/>
              <a:gd name="connsiteX11" fmla="*/ 19050 w 338138"/>
              <a:gd name="connsiteY11" fmla="*/ 242888 h 285751"/>
              <a:gd name="connsiteX12" fmla="*/ 73025 w 338138"/>
              <a:gd name="connsiteY12" fmla="*/ 242888 h 285751"/>
              <a:gd name="connsiteX13" fmla="*/ 73025 w 338138"/>
              <a:gd name="connsiteY13" fmla="*/ 165100 h 285751"/>
              <a:gd name="connsiteX14" fmla="*/ 12010 w 338138"/>
              <a:gd name="connsiteY14" fmla="*/ 141288 h 285751"/>
              <a:gd name="connsiteX15" fmla="*/ 81400 w 338138"/>
              <a:gd name="connsiteY15" fmla="*/ 141288 h 285751"/>
              <a:gd name="connsiteX16" fmla="*/ 92075 w 338138"/>
              <a:gd name="connsiteY16" fmla="*/ 153107 h 285751"/>
              <a:gd name="connsiteX17" fmla="*/ 92075 w 338138"/>
              <a:gd name="connsiteY17" fmla="*/ 273932 h 285751"/>
              <a:gd name="connsiteX18" fmla="*/ 81400 w 338138"/>
              <a:gd name="connsiteY18" fmla="*/ 285751 h 285751"/>
              <a:gd name="connsiteX19" fmla="*/ 12010 w 338138"/>
              <a:gd name="connsiteY19" fmla="*/ 285751 h 285751"/>
              <a:gd name="connsiteX20" fmla="*/ 0 w 338138"/>
              <a:gd name="connsiteY20" fmla="*/ 273932 h 285751"/>
              <a:gd name="connsiteX21" fmla="*/ 0 w 338138"/>
              <a:gd name="connsiteY21" fmla="*/ 153107 h 285751"/>
              <a:gd name="connsiteX22" fmla="*/ 12010 w 338138"/>
              <a:gd name="connsiteY22" fmla="*/ 141288 h 285751"/>
              <a:gd name="connsiteX23" fmla="*/ 55002 w 338138"/>
              <a:gd name="connsiteY23" fmla="*/ 82550 h 285751"/>
              <a:gd name="connsiteX24" fmla="*/ 175185 w 338138"/>
              <a:gd name="connsiteY24" fmla="*/ 82550 h 285751"/>
              <a:gd name="connsiteX25" fmla="*/ 193675 w 338138"/>
              <a:gd name="connsiteY25" fmla="*/ 99703 h 285751"/>
              <a:gd name="connsiteX26" fmla="*/ 193675 w 338138"/>
              <a:gd name="connsiteY26" fmla="*/ 268597 h 285751"/>
              <a:gd name="connsiteX27" fmla="*/ 175185 w 338138"/>
              <a:gd name="connsiteY27" fmla="*/ 285750 h 285751"/>
              <a:gd name="connsiteX28" fmla="*/ 107830 w 338138"/>
              <a:gd name="connsiteY28" fmla="*/ 285750 h 285751"/>
              <a:gd name="connsiteX29" fmla="*/ 109151 w 338138"/>
              <a:gd name="connsiteY29" fmla="*/ 276514 h 285751"/>
              <a:gd name="connsiteX30" fmla="*/ 109151 w 338138"/>
              <a:gd name="connsiteY30" fmla="*/ 273875 h 285751"/>
              <a:gd name="connsiteX31" fmla="*/ 115754 w 338138"/>
              <a:gd name="connsiteY31" fmla="*/ 275194 h 285751"/>
              <a:gd name="connsiteX32" fmla="*/ 124999 w 338138"/>
              <a:gd name="connsiteY32" fmla="*/ 264639 h 285751"/>
              <a:gd name="connsiteX33" fmla="*/ 115754 w 338138"/>
              <a:gd name="connsiteY33" fmla="*/ 254083 h 285751"/>
              <a:gd name="connsiteX34" fmla="*/ 109151 w 338138"/>
              <a:gd name="connsiteY34" fmla="*/ 256722 h 285751"/>
              <a:gd name="connsiteX35" fmla="*/ 109151 w 338138"/>
              <a:gd name="connsiteY35" fmla="*/ 235610 h 285751"/>
              <a:gd name="connsiteX36" fmla="*/ 168582 w 338138"/>
              <a:gd name="connsiteY36" fmla="*/ 235610 h 285751"/>
              <a:gd name="connsiteX37" fmla="*/ 168582 w 338138"/>
              <a:gd name="connsiteY37" fmla="*/ 110259 h 285751"/>
              <a:gd name="connsiteX38" fmla="*/ 61606 w 338138"/>
              <a:gd name="connsiteY38" fmla="*/ 110259 h 285751"/>
              <a:gd name="connsiteX39" fmla="*/ 61606 w 338138"/>
              <a:gd name="connsiteY39" fmla="*/ 126093 h 285751"/>
              <a:gd name="connsiteX40" fmla="*/ 36512 w 338138"/>
              <a:gd name="connsiteY40" fmla="*/ 126093 h 285751"/>
              <a:gd name="connsiteX41" fmla="*/ 36512 w 338138"/>
              <a:gd name="connsiteY41" fmla="*/ 99703 h 285751"/>
              <a:gd name="connsiteX42" fmla="*/ 55002 w 338138"/>
              <a:gd name="connsiteY42" fmla="*/ 82550 h 285751"/>
              <a:gd name="connsiteX43" fmla="*/ 102729 w 338138"/>
              <a:gd name="connsiteY43" fmla="*/ 0 h 285751"/>
              <a:gd name="connsiteX44" fmla="*/ 305260 w 338138"/>
              <a:gd name="connsiteY44" fmla="*/ 0 h 285751"/>
              <a:gd name="connsiteX45" fmla="*/ 338138 w 338138"/>
              <a:gd name="connsiteY45" fmla="*/ 34237 h 285751"/>
              <a:gd name="connsiteX46" fmla="*/ 338138 w 338138"/>
              <a:gd name="connsiteY46" fmla="*/ 188306 h 285751"/>
              <a:gd name="connsiteX47" fmla="*/ 305260 w 338138"/>
              <a:gd name="connsiteY47" fmla="*/ 221226 h 285751"/>
              <a:gd name="connsiteX48" fmla="*/ 234242 w 338138"/>
              <a:gd name="connsiteY48" fmla="*/ 221226 h 285751"/>
              <a:gd name="connsiteX49" fmla="*/ 234242 w 338138"/>
              <a:gd name="connsiteY49" fmla="*/ 243612 h 285751"/>
              <a:gd name="connsiteX50" fmla="*/ 265806 w 338138"/>
              <a:gd name="connsiteY50" fmla="*/ 243612 h 285751"/>
              <a:gd name="connsiteX51" fmla="*/ 277642 w 338138"/>
              <a:gd name="connsiteY51" fmla="*/ 256780 h 285751"/>
              <a:gd name="connsiteX52" fmla="*/ 277642 w 338138"/>
              <a:gd name="connsiteY52" fmla="*/ 272582 h 285751"/>
              <a:gd name="connsiteX53" fmla="*/ 265806 w 338138"/>
              <a:gd name="connsiteY53" fmla="*/ 285750 h 285751"/>
              <a:gd name="connsiteX54" fmla="*/ 205309 w 338138"/>
              <a:gd name="connsiteY54" fmla="*/ 285750 h 285751"/>
              <a:gd name="connsiteX55" fmla="*/ 210570 w 338138"/>
              <a:gd name="connsiteY55" fmla="*/ 269948 h 285751"/>
              <a:gd name="connsiteX56" fmla="*/ 210570 w 338138"/>
              <a:gd name="connsiteY56" fmla="*/ 213325 h 285751"/>
              <a:gd name="connsiteX57" fmla="*/ 210570 w 338138"/>
              <a:gd name="connsiteY57" fmla="*/ 172504 h 285751"/>
              <a:gd name="connsiteX58" fmla="*/ 296054 w 338138"/>
              <a:gd name="connsiteY58" fmla="*/ 172504 h 285751"/>
              <a:gd name="connsiteX59" fmla="*/ 309205 w 338138"/>
              <a:gd name="connsiteY59" fmla="*/ 159335 h 285751"/>
              <a:gd name="connsiteX60" fmla="*/ 309205 w 338138"/>
              <a:gd name="connsiteY60" fmla="*/ 39504 h 285751"/>
              <a:gd name="connsiteX61" fmla="*/ 296054 w 338138"/>
              <a:gd name="connsiteY61" fmla="*/ 27653 h 285751"/>
              <a:gd name="connsiteX62" fmla="*/ 110620 w 338138"/>
              <a:gd name="connsiteY62" fmla="*/ 27653 h 285751"/>
              <a:gd name="connsiteX63" fmla="*/ 98783 w 338138"/>
              <a:gd name="connsiteY63" fmla="*/ 39504 h 285751"/>
              <a:gd name="connsiteX64" fmla="*/ 98783 w 338138"/>
              <a:gd name="connsiteY64" fmla="*/ 65841 h 285751"/>
              <a:gd name="connsiteX65" fmla="*/ 69850 w 338138"/>
              <a:gd name="connsiteY65" fmla="*/ 65841 h 285751"/>
              <a:gd name="connsiteX66" fmla="*/ 69850 w 338138"/>
              <a:gd name="connsiteY66" fmla="*/ 34237 h 285751"/>
              <a:gd name="connsiteX67" fmla="*/ 102729 w 338138"/>
              <a:gd name="connsiteY67" fmla="*/ 0 h 2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8138" h="285751">
                <a:moveTo>
                  <a:pt x="46038" y="261938"/>
                </a:moveTo>
                <a:cubicBezTo>
                  <a:pt x="41654" y="261938"/>
                  <a:pt x="38100" y="265847"/>
                  <a:pt x="38100" y="270670"/>
                </a:cubicBezTo>
                <a:cubicBezTo>
                  <a:pt x="38100" y="275493"/>
                  <a:pt x="41654" y="279402"/>
                  <a:pt x="46038" y="279402"/>
                </a:cubicBezTo>
                <a:cubicBezTo>
                  <a:pt x="50422" y="279402"/>
                  <a:pt x="53976" y="275493"/>
                  <a:pt x="53976" y="270670"/>
                </a:cubicBezTo>
                <a:cubicBezTo>
                  <a:pt x="53976" y="265847"/>
                  <a:pt x="50422" y="261938"/>
                  <a:pt x="46038" y="261938"/>
                </a:cubicBezTo>
                <a:close/>
                <a:moveTo>
                  <a:pt x="288131" y="184150"/>
                </a:moveTo>
                <a:cubicBezTo>
                  <a:pt x="282432" y="184150"/>
                  <a:pt x="277812" y="188770"/>
                  <a:pt x="277812" y="194469"/>
                </a:cubicBezTo>
                <a:cubicBezTo>
                  <a:pt x="277812" y="200168"/>
                  <a:pt x="282432" y="204788"/>
                  <a:pt x="288131" y="204788"/>
                </a:cubicBezTo>
                <a:cubicBezTo>
                  <a:pt x="293830" y="204788"/>
                  <a:pt x="298450" y="200168"/>
                  <a:pt x="298450" y="194469"/>
                </a:cubicBezTo>
                <a:cubicBezTo>
                  <a:pt x="298450" y="188770"/>
                  <a:pt x="293830" y="184150"/>
                  <a:pt x="288131" y="184150"/>
                </a:cubicBezTo>
                <a:close/>
                <a:moveTo>
                  <a:pt x="19050" y="165100"/>
                </a:moveTo>
                <a:lnTo>
                  <a:pt x="19050" y="242888"/>
                </a:lnTo>
                <a:lnTo>
                  <a:pt x="73025" y="242888"/>
                </a:lnTo>
                <a:lnTo>
                  <a:pt x="73025" y="165100"/>
                </a:lnTo>
                <a:close/>
                <a:moveTo>
                  <a:pt x="12010" y="141288"/>
                </a:moveTo>
                <a:cubicBezTo>
                  <a:pt x="12010" y="141288"/>
                  <a:pt x="12010" y="141288"/>
                  <a:pt x="81400" y="141288"/>
                </a:cubicBezTo>
                <a:cubicBezTo>
                  <a:pt x="86738" y="141288"/>
                  <a:pt x="92075" y="146541"/>
                  <a:pt x="92075" y="153107"/>
                </a:cubicBezTo>
                <a:cubicBezTo>
                  <a:pt x="92075" y="153107"/>
                  <a:pt x="92075" y="153107"/>
                  <a:pt x="92075" y="273932"/>
                </a:cubicBezTo>
                <a:cubicBezTo>
                  <a:pt x="92075" y="280498"/>
                  <a:pt x="86738" y="285751"/>
                  <a:pt x="81400" y="285751"/>
                </a:cubicBezTo>
                <a:cubicBezTo>
                  <a:pt x="81400" y="285751"/>
                  <a:pt x="81400" y="285751"/>
                  <a:pt x="12010" y="285751"/>
                </a:cubicBezTo>
                <a:cubicBezTo>
                  <a:pt x="5337" y="285751"/>
                  <a:pt x="0" y="280498"/>
                  <a:pt x="0" y="273932"/>
                </a:cubicBezTo>
                <a:cubicBezTo>
                  <a:pt x="0" y="273932"/>
                  <a:pt x="0" y="273932"/>
                  <a:pt x="0" y="153107"/>
                </a:cubicBezTo>
                <a:cubicBezTo>
                  <a:pt x="0" y="146541"/>
                  <a:pt x="5337" y="141288"/>
                  <a:pt x="12010" y="141288"/>
                </a:cubicBezTo>
                <a:close/>
                <a:moveTo>
                  <a:pt x="55002" y="82550"/>
                </a:moveTo>
                <a:cubicBezTo>
                  <a:pt x="55002" y="82550"/>
                  <a:pt x="55002" y="82550"/>
                  <a:pt x="175185" y="82550"/>
                </a:cubicBezTo>
                <a:cubicBezTo>
                  <a:pt x="185751" y="82550"/>
                  <a:pt x="193675" y="90467"/>
                  <a:pt x="193675" y="99703"/>
                </a:cubicBezTo>
                <a:cubicBezTo>
                  <a:pt x="193675" y="99703"/>
                  <a:pt x="193675" y="99703"/>
                  <a:pt x="193675" y="268597"/>
                </a:cubicBezTo>
                <a:cubicBezTo>
                  <a:pt x="193675" y="277833"/>
                  <a:pt x="185751" y="285750"/>
                  <a:pt x="175185" y="285750"/>
                </a:cubicBezTo>
                <a:cubicBezTo>
                  <a:pt x="175185" y="285750"/>
                  <a:pt x="175185" y="285750"/>
                  <a:pt x="107830" y="285750"/>
                </a:cubicBezTo>
                <a:cubicBezTo>
                  <a:pt x="109151" y="283111"/>
                  <a:pt x="109151" y="280472"/>
                  <a:pt x="109151" y="276514"/>
                </a:cubicBezTo>
                <a:cubicBezTo>
                  <a:pt x="109151" y="276514"/>
                  <a:pt x="109151" y="276514"/>
                  <a:pt x="109151" y="273875"/>
                </a:cubicBezTo>
                <a:cubicBezTo>
                  <a:pt x="110471" y="273875"/>
                  <a:pt x="113113" y="275194"/>
                  <a:pt x="115754" y="275194"/>
                </a:cubicBezTo>
                <a:cubicBezTo>
                  <a:pt x="121037" y="275194"/>
                  <a:pt x="124999" y="271236"/>
                  <a:pt x="124999" y="264639"/>
                </a:cubicBezTo>
                <a:cubicBezTo>
                  <a:pt x="124999" y="259361"/>
                  <a:pt x="121037" y="254083"/>
                  <a:pt x="115754" y="254083"/>
                </a:cubicBezTo>
                <a:cubicBezTo>
                  <a:pt x="113113" y="254083"/>
                  <a:pt x="110471" y="255402"/>
                  <a:pt x="109151" y="256722"/>
                </a:cubicBezTo>
                <a:cubicBezTo>
                  <a:pt x="109151" y="256722"/>
                  <a:pt x="109151" y="256722"/>
                  <a:pt x="109151" y="235610"/>
                </a:cubicBezTo>
                <a:cubicBezTo>
                  <a:pt x="109151" y="235610"/>
                  <a:pt x="109151" y="235610"/>
                  <a:pt x="168582" y="235610"/>
                </a:cubicBezTo>
                <a:cubicBezTo>
                  <a:pt x="168582" y="235610"/>
                  <a:pt x="168582" y="235610"/>
                  <a:pt x="168582" y="110259"/>
                </a:cubicBezTo>
                <a:cubicBezTo>
                  <a:pt x="168582" y="110259"/>
                  <a:pt x="168582" y="110259"/>
                  <a:pt x="61606" y="110259"/>
                </a:cubicBezTo>
                <a:cubicBezTo>
                  <a:pt x="61606" y="110259"/>
                  <a:pt x="61606" y="110259"/>
                  <a:pt x="61606" y="126093"/>
                </a:cubicBezTo>
                <a:cubicBezTo>
                  <a:pt x="61606" y="126093"/>
                  <a:pt x="61606" y="126093"/>
                  <a:pt x="36512" y="126093"/>
                </a:cubicBezTo>
                <a:cubicBezTo>
                  <a:pt x="36512" y="126093"/>
                  <a:pt x="36512" y="126093"/>
                  <a:pt x="36512" y="99703"/>
                </a:cubicBezTo>
                <a:cubicBezTo>
                  <a:pt x="36512" y="90467"/>
                  <a:pt x="45757" y="82550"/>
                  <a:pt x="55002" y="82550"/>
                </a:cubicBezTo>
                <a:close/>
                <a:moveTo>
                  <a:pt x="102729" y="0"/>
                </a:moveTo>
                <a:cubicBezTo>
                  <a:pt x="102729" y="0"/>
                  <a:pt x="102729" y="0"/>
                  <a:pt x="305260" y="0"/>
                </a:cubicBezTo>
                <a:cubicBezTo>
                  <a:pt x="323672" y="0"/>
                  <a:pt x="338138" y="15802"/>
                  <a:pt x="338138" y="34237"/>
                </a:cubicBezTo>
                <a:cubicBezTo>
                  <a:pt x="338138" y="34237"/>
                  <a:pt x="338138" y="34237"/>
                  <a:pt x="338138" y="188306"/>
                </a:cubicBezTo>
                <a:cubicBezTo>
                  <a:pt x="338138" y="206741"/>
                  <a:pt x="323672" y="221226"/>
                  <a:pt x="305260" y="221226"/>
                </a:cubicBezTo>
                <a:cubicBezTo>
                  <a:pt x="305260" y="221226"/>
                  <a:pt x="305260" y="221226"/>
                  <a:pt x="234242" y="221226"/>
                </a:cubicBezTo>
                <a:cubicBezTo>
                  <a:pt x="234242" y="221226"/>
                  <a:pt x="234242" y="221226"/>
                  <a:pt x="234242" y="243612"/>
                </a:cubicBezTo>
                <a:cubicBezTo>
                  <a:pt x="234242" y="243612"/>
                  <a:pt x="234242" y="243612"/>
                  <a:pt x="265806" y="243612"/>
                </a:cubicBezTo>
                <a:cubicBezTo>
                  <a:pt x="272381" y="243612"/>
                  <a:pt x="277642" y="250196"/>
                  <a:pt x="277642" y="256780"/>
                </a:cubicBezTo>
                <a:cubicBezTo>
                  <a:pt x="277642" y="256780"/>
                  <a:pt x="277642" y="256780"/>
                  <a:pt x="277642" y="272582"/>
                </a:cubicBezTo>
                <a:cubicBezTo>
                  <a:pt x="277642" y="280483"/>
                  <a:pt x="272381" y="285750"/>
                  <a:pt x="265806" y="285750"/>
                </a:cubicBezTo>
                <a:cubicBezTo>
                  <a:pt x="265806" y="285750"/>
                  <a:pt x="265806" y="285750"/>
                  <a:pt x="205309" y="285750"/>
                </a:cubicBezTo>
                <a:cubicBezTo>
                  <a:pt x="207940" y="280483"/>
                  <a:pt x="209255" y="275216"/>
                  <a:pt x="210570" y="269948"/>
                </a:cubicBezTo>
                <a:cubicBezTo>
                  <a:pt x="210570" y="268632"/>
                  <a:pt x="210570" y="213325"/>
                  <a:pt x="210570" y="213325"/>
                </a:cubicBezTo>
                <a:cubicBezTo>
                  <a:pt x="210570" y="213325"/>
                  <a:pt x="210570" y="213325"/>
                  <a:pt x="210570" y="172504"/>
                </a:cubicBezTo>
                <a:cubicBezTo>
                  <a:pt x="210570" y="172504"/>
                  <a:pt x="210570" y="172504"/>
                  <a:pt x="296054" y="172504"/>
                </a:cubicBezTo>
                <a:cubicBezTo>
                  <a:pt x="303945" y="172504"/>
                  <a:pt x="309205" y="165920"/>
                  <a:pt x="309205" y="159335"/>
                </a:cubicBezTo>
                <a:cubicBezTo>
                  <a:pt x="309205" y="159335"/>
                  <a:pt x="309205" y="159335"/>
                  <a:pt x="309205" y="39504"/>
                </a:cubicBezTo>
                <a:cubicBezTo>
                  <a:pt x="309205" y="32920"/>
                  <a:pt x="303945" y="27653"/>
                  <a:pt x="296054" y="27653"/>
                </a:cubicBezTo>
                <a:cubicBezTo>
                  <a:pt x="296054" y="27653"/>
                  <a:pt x="296054" y="27653"/>
                  <a:pt x="110620" y="27653"/>
                </a:cubicBezTo>
                <a:cubicBezTo>
                  <a:pt x="104044" y="27653"/>
                  <a:pt x="98783" y="32920"/>
                  <a:pt x="98783" y="39504"/>
                </a:cubicBezTo>
                <a:cubicBezTo>
                  <a:pt x="98783" y="39504"/>
                  <a:pt x="98783" y="39504"/>
                  <a:pt x="98783" y="65841"/>
                </a:cubicBezTo>
                <a:cubicBezTo>
                  <a:pt x="98783" y="65841"/>
                  <a:pt x="98783" y="65841"/>
                  <a:pt x="69850" y="65841"/>
                </a:cubicBezTo>
                <a:cubicBezTo>
                  <a:pt x="69850" y="65841"/>
                  <a:pt x="69850" y="65841"/>
                  <a:pt x="69850" y="34237"/>
                </a:cubicBezTo>
                <a:cubicBezTo>
                  <a:pt x="69850" y="15802"/>
                  <a:pt x="84317" y="0"/>
                  <a:pt x="1027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9" name="Freeform: Shape 59"/>
          <p:cNvSpPr/>
          <p:nvPr/>
        </p:nvSpPr>
        <p:spPr bwMode="auto">
          <a:xfrm>
            <a:off x="3942456" y="4809629"/>
            <a:ext cx="502902" cy="424988"/>
          </a:xfrm>
          <a:custGeom>
            <a:avLst/>
            <a:gdLst>
              <a:gd name="connsiteX0" fmla="*/ 46038 w 338138"/>
              <a:gd name="connsiteY0" fmla="*/ 261938 h 285751"/>
              <a:gd name="connsiteX1" fmla="*/ 38100 w 338138"/>
              <a:gd name="connsiteY1" fmla="*/ 270670 h 285751"/>
              <a:gd name="connsiteX2" fmla="*/ 46038 w 338138"/>
              <a:gd name="connsiteY2" fmla="*/ 279402 h 285751"/>
              <a:gd name="connsiteX3" fmla="*/ 53976 w 338138"/>
              <a:gd name="connsiteY3" fmla="*/ 270670 h 285751"/>
              <a:gd name="connsiteX4" fmla="*/ 46038 w 338138"/>
              <a:gd name="connsiteY4" fmla="*/ 261938 h 285751"/>
              <a:gd name="connsiteX5" fmla="*/ 288131 w 338138"/>
              <a:gd name="connsiteY5" fmla="*/ 184150 h 285751"/>
              <a:gd name="connsiteX6" fmla="*/ 277812 w 338138"/>
              <a:gd name="connsiteY6" fmla="*/ 194469 h 285751"/>
              <a:gd name="connsiteX7" fmla="*/ 288131 w 338138"/>
              <a:gd name="connsiteY7" fmla="*/ 204788 h 285751"/>
              <a:gd name="connsiteX8" fmla="*/ 298450 w 338138"/>
              <a:gd name="connsiteY8" fmla="*/ 194469 h 285751"/>
              <a:gd name="connsiteX9" fmla="*/ 288131 w 338138"/>
              <a:gd name="connsiteY9" fmla="*/ 184150 h 285751"/>
              <a:gd name="connsiteX10" fmla="*/ 19050 w 338138"/>
              <a:gd name="connsiteY10" fmla="*/ 165100 h 285751"/>
              <a:gd name="connsiteX11" fmla="*/ 19050 w 338138"/>
              <a:gd name="connsiteY11" fmla="*/ 242888 h 285751"/>
              <a:gd name="connsiteX12" fmla="*/ 73025 w 338138"/>
              <a:gd name="connsiteY12" fmla="*/ 242888 h 285751"/>
              <a:gd name="connsiteX13" fmla="*/ 73025 w 338138"/>
              <a:gd name="connsiteY13" fmla="*/ 165100 h 285751"/>
              <a:gd name="connsiteX14" fmla="*/ 12010 w 338138"/>
              <a:gd name="connsiteY14" fmla="*/ 141288 h 285751"/>
              <a:gd name="connsiteX15" fmla="*/ 81400 w 338138"/>
              <a:gd name="connsiteY15" fmla="*/ 141288 h 285751"/>
              <a:gd name="connsiteX16" fmla="*/ 92075 w 338138"/>
              <a:gd name="connsiteY16" fmla="*/ 153107 h 285751"/>
              <a:gd name="connsiteX17" fmla="*/ 92075 w 338138"/>
              <a:gd name="connsiteY17" fmla="*/ 273932 h 285751"/>
              <a:gd name="connsiteX18" fmla="*/ 81400 w 338138"/>
              <a:gd name="connsiteY18" fmla="*/ 285751 h 285751"/>
              <a:gd name="connsiteX19" fmla="*/ 12010 w 338138"/>
              <a:gd name="connsiteY19" fmla="*/ 285751 h 285751"/>
              <a:gd name="connsiteX20" fmla="*/ 0 w 338138"/>
              <a:gd name="connsiteY20" fmla="*/ 273932 h 285751"/>
              <a:gd name="connsiteX21" fmla="*/ 0 w 338138"/>
              <a:gd name="connsiteY21" fmla="*/ 153107 h 285751"/>
              <a:gd name="connsiteX22" fmla="*/ 12010 w 338138"/>
              <a:gd name="connsiteY22" fmla="*/ 141288 h 285751"/>
              <a:gd name="connsiteX23" fmla="*/ 55002 w 338138"/>
              <a:gd name="connsiteY23" fmla="*/ 82550 h 285751"/>
              <a:gd name="connsiteX24" fmla="*/ 175185 w 338138"/>
              <a:gd name="connsiteY24" fmla="*/ 82550 h 285751"/>
              <a:gd name="connsiteX25" fmla="*/ 193675 w 338138"/>
              <a:gd name="connsiteY25" fmla="*/ 99703 h 285751"/>
              <a:gd name="connsiteX26" fmla="*/ 193675 w 338138"/>
              <a:gd name="connsiteY26" fmla="*/ 268597 h 285751"/>
              <a:gd name="connsiteX27" fmla="*/ 175185 w 338138"/>
              <a:gd name="connsiteY27" fmla="*/ 285750 h 285751"/>
              <a:gd name="connsiteX28" fmla="*/ 107830 w 338138"/>
              <a:gd name="connsiteY28" fmla="*/ 285750 h 285751"/>
              <a:gd name="connsiteX29" fmla="*/ 109151 w 338138"/>
              <a:gd name="connsiteY29" fmla="*/ 276514 h 285751"/>
              <a:gd name="connsiteX30" fmla="*/ 109151 w 338138"/>
              <a:gd name="connsiteY30" fmla="*/ 273875 h 285751"/>
              <a:gd name="connsiteX31" fmla="*/ 115754 w 338138"/>
              <a:gd name="connsiteY31" fmla="*/ 275194 h 285751"/>
              <a:gd name="connsiteX32" fmla="*/ 124999 w 338138"/>
              <a:gd name="connsiteY32" fmla="*/ 264639 h 285751"/>
              <a:gd name="connsiteX33" fmla="*/ 115754 w 338138"/>
              <a:gd name="connsiteY33" fmla="*/ 254083 h 285751"/>
              <a:gd name="connsiteX34" fmla="*/ 109151 w 338138"/>
              <a:gd name="connsiteY34" fmla="*/ 256722 h 285751"/>
              <a:gd name="connsiteX35" fmla="*/ 109151 w 338138"/>
              <a:gd name="connsiteY35" fmla="*/ 235610 h 285751"/>
              <a:gd name="connsiteX36" fmla="*/ 168582 w 338138"/>
              <a:gd name="connsiteY36" fmla="*/ 235610 h 285751"/>
              <a:gd name="connsiteX37" fmla="*/ 168582 w 338138"/>
              <a:gd name="connsiteY37" fmla="*/ 110259 h 285751"/>
              <a:gd name="connsiteX38" fmla="*/ 61606 w 338138"/>
              <a:gd name="connsiteY38" fmla="*/ 110259 h 285751"/>
              <a:gd name="connsiteX39" fmla="*/ 61606 w 338138"/>
              <a:gd name="connsiteY39" fmla="*/ 126093 h 285751"/>
              <a:gd name="connsiteX40" fmla="*/ 36512 w 338138"/>
              <a:gd name="connsiteY40" fmla="*/ 126093 h 285751"/>
              <a:gd name="connsiteX41" fmla="*/ 36512 w 338138"/>
              <a:gd name="connsiteY41" fmla="*/ 99703 h 285751"/>
              <a:gd name="connsiteX42" fmla="*/ 55002 w 338138"/>
              <a:gd name="connsiteY42" fmla="*/ 82550 h 285751"/>
              <a:gd name="connsiteX43" fmla="*/ 102729 w 338138"/>
              <a:gd name="connsiteY43" fmla="*/ 0 h 285751"/>
              <a:gd name="connsiteX44" fmla="*/ 305260 w 338138"/>
              <a:gd name="connsiteY44" fmla="*/ 0 h 285751"/>
              <a:gd name="connsiteX45" fmla="*/ 338138 w 338138"/>
              <a:gd name="connsiteY45" fmla="*/ 34237 h 285751"/>
              <a:gd name="connsiteX46" fmla="*/ 338138 w 338138"/>
              <a:gd name="connsiteY46" fmla="*/ 188306 h 285751"/>
              <a:gd name="connsiteX47" fmla="*/ 305260 w 338138"/>
              <a:gd name="connsiteY47" fmla="*/ 221226 h 285751"/>
              <a:gd name="connsiteX48" fmla="*/ 234242 w 338138"/>
              <a:gd name="connsiteY48" fmla="*/ 221226 h 285751"/>
              <a:gd name="connsiteX49" fmla="*/ 234242 w 338138"/>
              <a:gd name="connsiteY49" fmla="*/ 243612 h 285751"/>
              <a:gd name="connsiteX50" fmla="*/ 265806 w 338138"/>
              <a:gd name="connsiteY50" fmla="*/ 243612 h 285751"/>
              <a:gd name="connsiteX51" fmla="*/ 277642 w 338138"/>
              <a:gd name="connsiteY51" fmla="*/ 256780 h 285751"/>
              <a:gd name="connsiteX52" fmla="*/ 277642 w 338138"/>
              <a:gd name="connsiteY52" fmla="*/ 272582 h 285751"/>
              <a:gd name="connsiteX53" fmla="*/ 265806 w 338138"/>
              <a:gd name="connsiteY53" fmla="*/ 285750 h 285751"/>
              <a:gd name="connsiteX54" fmla="*/ 205309 w 338138"/>
              <a:gd name="connsiteY54" fmla="*/ 285750 h 285751"/>
              <a:gd name="connsiteX55" fmla="*/ 210570 w 338138"/>
              <a:gd name="connsiteY55" fmla="*/ 269948 h 285751"/>
              <a:gd name="connsiteX56" fmla="*/ 210570 w 338138"/>
              <a:gd name="connsiteY56" fmla="*/ 213325 h 285751"/>
              <a:gd name="connsiteX57" fmla="*/ 210570 w 338138"/>
              <a:gd name="connsiteY57" fmla="*/ 172504 h 285751"/>
              <a:gd name="connsiteX58" fmla="*/ 296054 w 338138"/>
              <a:gd name="connsiteY58" fmla="*/ 172504 h 285751"/>
              <a:gd name="connsiteX59" fmla="*/ 309205 w 338138"/>
              <a:gd name="connsiteY59" fmla="*/ 159335 h 285751"/>
              <a:gd name="connsiteX60" fmla="*/ 309205 w 338138"/>
              <a:gd name="connsiteY60" fmla="*/ 39504 h 285751"/>
              <a:gd name="connsiteX61" fmla="*/ 296054 w 338138"/>
              <a:gd name="connsiteY61" fmla="*/ 27653 h 285751"/>
              <a:gd name="connsiteX62" fmla="*/ 110620 w 338138"/>
              <a:gd name="connsiteY62" fmla="*/ 27653 h 285751"/>
              <a:gd name="connsiteX63" fmla="*/ 98783 w 338138"/>
              <a:gd name="connsiteY63" fmla="*/ 39504 h 285751"/>
              <a:gd name="connsiteX64" fmla="*/ 98783 w 338138"/>
              <a:gd name="connsiteY64" fmla="*/ 65841 h 285751"/>
              <a:gd name="connsiteX65" fmla="*/ 69850 w 338138"/>
              <a:gd name="connsiteY65" fmla="*/ 65841 h 285751"/>
              <a:gd name="connsiteX66" fmla="*/ 69850 w 338138"/>
              <a:gd name="connsiteY66" fmla="*/ 34237 h 285751"/>
              <a:gd name="connsiteX67" fmla="*/ 102729 w 338138"/>
              <a:gd name="connsiteY67" fmla="*/ 0 h 2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8138" h="285751">
                <a:moveTo>
                  <a:pt x="46038" y="261938"/>
                </a:moveTo>
                <a:cubicBezTo>
                  <a:pt x="41654" y="261938"/>
                  <a:pt x="38100" y="265847"/>
                  <a:pt x="38100" y="270670"/>
                </a:cubicBezTo>
                <a:cubicBezTo>
                  <a:pt x="38100" y="275493"/>
                  <a:pt x="41654" y="279402"/>
                  <a:pt x="46038" y="279402"/>
                </a:cubicBezTo>
                <a:cubicBezTo>
                  <a:pt x="50422" y="279402"/>
                  <a:pt x="53976" y="275493"/>
                  <a:pt x="53976" y="270670"/>
                </a:cubicBezTo>
                <a:cubicBezTo>
                  <a:pt x="53976" y="265847"/>
                  <a:pt x="50422" y="261938"/>
                  <a:pt x="46038" y="261938"/>
                </a:cubicBezTo>
                <a:close/>
                <a:moveTo>
                  <a:pt x="288131" y="184150"/>
                </a:moveTo>
                <a:cubicBezTo>
                  <a:pt x="282432" y="184150"/>
                  <a:pt x="277812" y="188770"/>
                  <a:pt x="277812" y="194469"/>
                </a:cubicBezTo>
                <a:cubicBezTo>
                  <a:pt x="277812" y="200168"/>
                  <a:pt x="282432" y="204788"/>
                  <a:pt x="288131" y="204788"/>
                </a:cubicBezTo>
                <a:cubicBezTo>
                  <a:pt x="293830" y="204788"/>
                  <a:pt x="298450" y="200168"/>
                  <a:pt x="298450" y="194469"/>
                </a:cubicBezTo>
                <a:cubicBezTo>
                  <a:pt x="298450" y="188770"/>
                  <a:pt x="293830" y="184150"/>
                  <a:pt x="288131" y="184150"/>
                </a:cubicBezTo>
                <a:close/>
                <a:moveTo>
                  <a:pt x="19050" y="165100"/>
                </a:moveTo>
                <a:lnTo>
                  <a:pt x="19050" y="242888"/>
                </a:lnTo>
                <a:lnTo>
                  <a:pt x="73025" y="242888"/>
                </a:lnTo>
                <a:lnTo>
                  <a:pt x="73025" y="165100"/>
                </a:lnTo>
                <a:close/>
                <a:moveTo>
                  <a:pt x="12010" y="141288"/>
                </a:moveTo>
                <a:cubicBezTo>
                  <a:pt x="12010" y="141288"/>
                  <a:pt x="12010" y="141288"/>
                  <a:pt x="81400" y="141288"/>
                </a:cubicBezTo>
                <a:cubicBezTo>
                  <a:pt x="86738" y="141288"/>
                  <a:pt x="92075" y="146541"/>
                  <a:pt x="92075" y="153107"/>
                </a:cubicBezTo>
                <a:cubicBezTo>
                  <a:pt x="92075" y="153107"/>
                  <a:pt x="92075" y="153107"/>
                  <a:pt x="92075" y="273932"/>
                </a:cubicBezTo>
                <a:cubicBezTo>
                  <a:pt x="92075" y="280498"/>
                  <a:pt x="86738" y="285751"/>
                  <a:pt x="81400" y="285751"/>
                </a:cubicBezTo>
                <a:cubicBezTo>
                  <a:pt x="81400" y="285751"/>
                  <a:pt x="81400" y="285751"/>
                  <a:pt x="12010" y="285751"/>
                </a:cubicBezTo>
                <a:cubicBezTo>
                  <a:pt x="5337" y="285751"/>
                  <a:pt x="0" y="280498"/>
                  <a:pt x="0" y="273932"/>
                </a:cubicBezTo>
                <a:cubicBezTo>
                  <a:pt x="0" y="273932"/>
                  <a:pt x="0" y="273932"/>
                  <a:pt x="0" y="153107"/>
                </a:cubicBezTo>
                <a:cubicBezTo>
                  <a:pt x="0" y="146541"/>
                  <a:pt x="5337" y="141288"/>
                  <a:pt x="12010" y="141288"/>
                </a:cubicBezTo>
                <a:close/>
                <a:moveTo>
                  <a:pt x="55002" y="82550"/>
                </a:moveTo>
                <a:cubicBezTo>
                  <a:pt x="55002" y="82550"/>
                  <a:pt x="55002" y="82550"/>
                  <a:pt x="175185" y="82550"/>
                </a:cubicBezTo>
                <a:cubicBezTo>
                  <a:pt x="185751" y="82550"/>
                  <a:pt x="193675" y="90467"/>
                  <a:pt x="193675" y="99703"/>
                </a:cubicBezTo>
                <a:cubicBezTo>
                  <a:pt x="193675" y="99703"/>
                  <a:pt x="193675" y="99703"/>
                  <a:pt x="193675" y="268597"/>
                </a:cubicBezTo>
                <a:cubicBezTo>
                  <a:pt x="193675" y="277833"/>
                  <a:pt x="185751" y="285750"/>
                  <a:pt x="175185" y="285750"/>
                </a:cubicBezTo>
                <a:cubicBezTo>
                  <a:pt x="175185" y="285750"/>
                  <a:pt x="175185" y="285750"/>
                  <a:pt x="107830" y="285750"/>
                </a:cubicBezTo>
                <a:cubicBezTo>
                  <a:pt x="109151" y="283111"/>
                  <a:pt x="109151" y="280472"/>
                  <a:pt x="109151" y="276514"/>
                </a:cubicBezTo>
                <a:cubicBezTo>
                  <a:pt x="109151" y="276514"/>
                  <a:pt x="109151" y="276514"/>
                  <a:pt x="109151" y="273875"/>
                </a:cubicBezTo>
                <a:cubicBezTo>
                  <a:pt x="110471" y="273875"/>
                  <a:pt x="113113" y="275194"/>
                  <a:pt x="115754" y="275194"/>
                </a:cubicBezTo>
                <a:cubicBezTo>
                  <a:pt x="121037" y="275194"/>
                  <a:pt x="124999" y="271236"/>
                  <a:pt x="124999" y="264639"/>
                </a:cubicBezTo>
                <a:cubicBezTo>
                  <a:pt x="124999" y="259361"/>
                  <a:pt x="121037" y="254083"/>
                  <a:pt x="115754" y="254083"/>
                </a:cubicBezTo>
                <a:cubicBezTo>
                  <a:pt x="113113" y="254083"/>
                  <a:pt x="110471" y="255402"/>
                  <a:pt x="109151" y="256722"/>
                </a:cubicBezTo>
                <a:cubicBezTo>
                  <a:pt x="109151" y="256722"/>
                  <a:pt x="109151" y="256722"/>
                  <a:pt x="109151" y="235610"/>
                </a:cubicBezTo>
                <a:cubicBezTo>
                  <a:pt x="109151" y="235610"/>
                  <a:pt x="109151" y="235610"/>
                  <a:pt x="168582" y="235610"/>
                </a:cubicBezTo>
                <a:cubicBezTo>
                  <a:pt x="168582" y="235610"/>
                  <a:pt x="168582" y="235610"/>
                  <a:pt x="168582" y="110259"/>
                </a:cubicBezTo>
                <a:cubicBezTo>
                  <a:pt x="168582" y="110259"/>
                  <a:pt x="168582" y="110259"/>
                  <a:pt x="61606" y="110259"/>
                </a:cubicBezTo>
                <a:cubicBezTo>
                  <a:pt x="61606" y="110259"/>
                  <a:pt x="61606" y="110259"/>
                  <a:pt x="61606" y="126093"/>
                </a:cubicBezTo>
                <a:cubicBezTo>
                  <a:pt x="61606" y="126093"/>
                  <a:pt x="61606" y="126093"/>
                  <a:pt x="36512" y="126093"/>
                </a:cubicBezTo>
                <a:cubicBezTo>
                  <a:pt x="36512" y="126093"/>
                  <a:pt x="36512" y="126093"/>
                  <a:pt x="36512" y="99703"/>
                </a:cubicBezTo>
                <a:cubicBezTo>
                  <a:pt x="36512" y="90467"/>
                  <a:pt x="45757" y="82550"/>
                  <a:pt x="55002" y="82550"/>
                </a:cubicBezTo>
                <a:close/>
                <a:moveTo>
                  <a:pt x="102729" y="0"/>
                </a:moveTo>
                <a:cubicBezTo>
                  <a:pt x="102729" y="0"/>
                  <a:pt x="102729" y="0"/>
                  <a:pt x="305260" y="0"/>
                </a:cubicBezTo>
                <a:cubicBezTo>
                  <a:pt x="323672" y="0"/>
                  <a:pt x="338138" y="15802"/>
                  <a:pt x="338138" y="34237"/>
                </a:cubicBezTo>
                <a:cubicBezTo>
                  <a:pt x="338138" y="34237"/>
                  <a:pt x="338138" y="34237"/>
                  <a:pt x="338138" y="188306"/>
                </a:cubicBezTo>
                <a:cubicBezTo>
                  <a:pt x="338138" y="206741"/>
                  <a:pt x="323672" y="221226"/>
                  <a:pt x="305260" y="221226"/>
                </a:cubicBezTo>
                <a:cubicBezTo>
                  <a:pt x="305260" y="221226"/>
                  <a:pt x="305260" y="221226"/>
                  <a:pt x="234242" y="221226"/>
                </a:cubicBezTo>
                <a:cubicBezTo>
                  <a:pt x="234242" y="221226"/>
                  <a:pt x="234242" y="221226"/>
                  <a:pt x="234242" y="243612"/>
                </a:cubicBezTo>
                <a:cubicBezTo>
                  <a:pt x="234242" y="243612"/>
                  <a:pt x="234242" y="243612"/>
                  <a:pt x="265806" y="243612"/>
                </a:cubicBezTo>
                <a:cubicBezTo>
                  <a:pt x="272381" y="243612"/>
                  <a:pt x="277642" y="250196"/>
                  <a:pt x="277642" y="256780"/>
                </a:cubicBezTo>
                <a:cubicBezTo>
                  <a:pt x="277642" y="256780"/>
                  <a:pt x="277642" y="256780"/>
                  <a:pt x="277642" y="272582"/>
                </a:cubicBezTo>
                <a:cubicBezTo>
                  <a:pt x="277642" y="280483"/>
                  <a:pt x="272381" y="285750"/>
                  <a:pt x="265806" y="285750"/>
                </a:cubicBezTo>
                <a:cubicBezTo>
                  <a:pt x="265806" y="285750"/>
                  <a:pt x="265806" y="285750"/>
                  <a:pt x="205309" y="285750"/>
                </a:cubicBezTo>
                <a:cubicBezTo>
                  <a:pt x="207940" y="280483"/>
                  <a:pt x="209255" y="275216"/>
                  <a:pt x="210570" y="269948"/>
                </a:cubicBezTo>
                <a:cubicBezTo>
                  <a:pt x="210570" y="268632"/>
                  <a:pt x="210570" y="213325"/>
                  <a:pt x="210570" y="213325"/>
                </a:cubicBezTo>
                <a:cubicBezTo>
                  <a:pt x="210570" y="213325"/>
                  <a:pt x="210570" y="213325"/>
                  <a:pt x="210570" y="172504"/>
                </a:cubicBezTo>
                <a:cubicBezTo>
                  <a:pt x="210570" y="172504"/>
                  <a:pt x="210570" y="172504"/>
                  <a:pt x="296054" y="172504"/>
                </a:cubicBezTo>
                <a:cubicBezTo>
                  <a:pt x="303945" y="172504"/>
                  <a:pt x="309205" y="165920"/>
                  <a:pt x="309205" y="159335"/>
                </a:cubicBezTo>
                <a:cubicBezTo>
                  <a:pt x="309205" y="159335"/>
                  <a:pt x="309205" y="159335"/>
                  <a:pt x="309205" y="39504"/>
                </a:cubicBezTo>
                <a:cubicBezTo>
                  <a:pt x="309205" y="32920"/>
                  <a:pt x="303945" y="27653"/>
                  <a:pt x="296054" y="27653"/>
                </a:cubicBezTo>
                <a:cubicBezTo>
                  <a:pt x="296054" y="27653"/>
                  <a:pt x="296054" y="27653"/>
                  <a:pt x="110620" y="27653"/>
                </a:cubicBezTo>
                <a:cubicBezTo>
                  <a:pt x="104044" y="27653"/>
                  <a:pt x="98783" y="32920"/>
                  <a:pt x="98783" y="39504"/>
                </a:cubicBezTo>
                <a:cubicBezTo>
                  <a:pt x="98783" y="39504"/>
                  <a:pt x="98783" y="39504"/>
                  <a:pt x="98783" y="65841"/>
                </a:cubicBezTo>
                <a:cubicBezTo>
                  <a:pt x="98783" y="65841"/>
                  <a:pt x="98783" y="65841"/>
                  <a:pt x="69850" y="65841"/>
                </a:cubicBezTo>
                <a:cubicBezTo>
                  <a:pt x="69850" y="65841"/>
                  <a:pt x="69850" y="65841"/>
                  <a:pt x="69850" y="34237"/>
                </a:cubicBezTo>
                <a:cubicBezTo>
                  <a:pt x="69850" y="15802"/>
                  <a:pt x="84317" y="0"/>
                  <a:pt x="1027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10" name="Freeform: Shape 63"/>
          <p:cNvSpPr/>
          <p:nvPr/>
        </p:nvSpPr>
        <p:spPr bwMode="auto">
          <a:xfrm>
            <a:off x="7583656" y="4758165"/>
            <a:ext cx="624698" cy="527915"/>
          </a:xfrm>
          <a:custGeom>
            <a:avLst/>
            <a:gdLst>
              <a:gd name="connsiteX0" fmla="*/ 46038 w 338138"/>
              <a:gd name="connsiteY0" fmla="*/ 261938 h 285751"/>
              <a:gd name="connsiteX1" fmla="*/ 38100 w 338138"/>
              <a:gd name="connsiteY1" fmla="*/ 270670 h 285751"/>
              <a:gd name="connsiteX2" fmla="*/ 46038 w 338138"/>
              <a:gd name="connsiteY2" fmla="*/ 279402 h 285751"/>
              <a:gd name="connsiteX3" fmla="*/ 53976 w 338138"/>
              <a:gd name="connsiteY3" fmla="*/ 270670 h 285751"/>
              <a:gd name="connsiteX4" fmla="*/ 46038 w 338138"/>
              <a:gd name="connsiteY4" fmla="*/ 261938 h 285751"/>
              <a:gd name="connsiteX5" fmla="*/ 288131 w 338138"/>
              <a:gd name="connsiteY5" fmla="*/ 184150 h 285751"/>
              <a:gd name="connsiteX6" fmla="*/ 277812 w 338138"/>
              <a:gd name="connsiteY6" fmla="*/ 194469 h 285751"/>
              <a:gd name="connsiteX7" fmla="*/ 288131 w 338138"/>
              <a:gd name="connsiteY7" fmla="*/ 204788 h 285751"/>
              <a:gd name="connsiteX8" fmla="*/ 298450 w 338138"/>
              <a:gd name="connsiteY8" fmla="*/ 194469 h 285751"/>
              <a:gd name="connsiteX9" fmla="*/ 288131 w 338138"/>
              <a:gd name="connsiteY9" fmla="*/ 184150 h 285751"/>
              <a:gd name="connsiteX10" fmla="*/ 19050 w 338138"/>
              <a:gd name="connsiteY10" fmla="*/ 165100 h 285751"/>
              <a:gd name="connsiteX11" fmla="*/ 19050 w 338138"/>
              <a:gd name="connsiteY11" fmla="*/ 242888 h 285751"/>
              <a:gd name="connsiteX12" fmla="*/ 73025 w 338138"/>
              <a:gd name="connsiteY12" fmla="*/ 242888 h 285751"/>
              <a:gd name="connsiteX13" fmla="*/ 73025 w 338138"/>
              <a:gd name="connsiteY13" fmla="*/ 165100 h 285751"/>
              <a:gd name="connsiteX14" fmla="*/ 12010 w 338138"/>
              <a:gd name="connsiteY14" fmla="*/ 141288 h 285751"/>
              <a:gd name="connsiteX15" fmla="*/ 81400 w 338138"/>
              <a:gd name="connsiteY15" fmla="*/ 141288 h 285751"/>
              <a:gd name="connsiteX16" fmla="*/ 92075 w 338138"/>
              <a:gd name="connsiteY16" fmla="*/ 153107 h 285751"/>
              <a:gd name="connsiteX17" fmla="*/ 92075 w 338138"/>
              <a:gd name="connsiteY17" fmla="*/ 273932 h 285751"/>
              <a:gd name="connsiteX18" fmla="*/ 81400 w 338138"/>
              <a:gd name="connsiteY18" fmla="*/ 285751 h 285751"/>
              <a:gd name="connsiteX19" fmla="*/ 12010 w 338138"/>
              <a:gd name="connsiteY19" fmla="*/ 285751 h 285751"/>
              <a:gd name="connsiteX20" fmla="*/ 0 w 338138"/>
              <a:gd name="connsiteY20" fmla="*/ 273932 h 285751"/>
              <a:gd name="connsiteX21" fmla="*/ 0 w 338138"/>
              <a:gd name="connsiteY21" fmla="*/ 153107 h 285751"/>
              <a:gd name="connsiteX22" fmla="*/ 12010 w 338138"/>
              <a:gd name="connsiteY22" fmla="*/ 141288 h 285751"/>
              <a:gd name="connsiteX23" fmla="*/ 55002 w 338138"/>
              <a:gd name="connsiteY23" fmla="*/ 82550 h 285751"/>
              <a:gd name="connsiteX24" fmla="*/ 175185 w 338138"/>
              <a:gd name="connsiteY24" fmla="*/ 82550 h 285751"/>
              <a:gd name="connsiteX25" fmla="*/ 193675 w 338138"/>
              <a:gd name="connsiteY25" fmla="*/ 99703 h 285751"/>
              <a:gd name="connsiteX26" fmla="*/ 193675 w 338138"/>
              <a:gd name="connsiteY26" fmla="*/ 268597 h 285751"/>
              <a:gd name="connsiteX27" fmla="*/ 175185 w 338138"/>
              <a:gd name="connsiteY27" fmla="*/ 285750 h 285751"/>
              <a:gd name="connsiteX28" fmla="*/ 107830 w 338138"/>
              <a:gd name="connsiteY28" fmla="*/ 285750 h 285751"/>
              <a:gd name="connsiteX29" fmla="*/ 109151 w 338138"/>
              <a:gd name="connsiteY29" fmla="*/ 276514 h 285751"/>
              <a:gd name="connsiteX30" fmla="*/ 109151 w 338138"/>
              <a:gd name="connsiteY30" fmla="*/ 273875 h 285751"/>
              <a:gd name="connsiteX31" fmla="*/ 115754 w 338138"/>
              <a:gd name="connsiteY31" fmla="*/ 275194 h 285751"/>
              <a:gd name="connsiteX32" fmla="*/ 124999 w 338138"/>
              <a:gd name="connsiteY32" fmla="*/ 264639 h 285751"/>
              <a:gd name="connsiteX33" fmla="*/ 115754 w 338138"/>
              <a:gd name="connsiteY33" fmla="*/ 254083 h 285751"/>
              <a:gd name="connsiteX34" fmla="*/ 109151 w 338138"/>
              <a:gd name="connsiteY34" fmla="*/ 256722 h 285751"/>
              <a:gd name="connsiteX35" fmla="*/ 109151 w 338138"/>
              <a:gd name="connsiteY35" fmla="*/ 235610 h 285751"/>
              <a:gd name="connsiteX36" fmla="*/ 168582 w 338138"/>
              <a:gd name="connsiteY36" fmla="*/ 235610 h 285751"/>
              <a:gd name="connsiteX37" fmla="*/ 168582 w 338138"/>
              <a:gd name="connsiteY37" fmla="*/ 110259 h 285751"/>
              <a:gd name="connsiteX38" fmla="*/ 61606 w 338138"/>
              <a:gd name="connsiteY38" fmla="*/ 110259 h 285751"/>
              <a:gd name="connsiteX39" fmla="*/ 61606 w 338138"/>
              <a:gd name="connsiteY39" fmla="*/ 126093 h 285751"/>
              <a:gd name="connsiteX40" fmla="*/ 36512 w 338138"/>
              <a:gd name="connsiteY40" fmla="*/ 126093 h 285751"/>
              <a:gd name="connsiteX41" fmla="*/ 36512 w 338138"/>
              <a:gd name="connsiteY41" fmla="*/ 99703 h 285751"/>
              <a:gd name="connsiteX42" fmla="*/ 55002 w 338138"/>
              <a:gd name="connsiteY42" fmla="*/ 82550 h 285751"/>
              <a:gd name="connsiteX43" fmla="*/ 102729 w 338138"/>
              <a:gd name="connsiteY43" fmla="*/ 0 h 285751"/>
              <a:gd name="connsiteX44" fmla="*/ 305260 w 338138"/>
              <a:gd name="connsiteY44" fmla="*/ 0 h 285751"/>
              <a:gd name="connsiteX45" fmla="*/ 338138 w 338138"/>
              <a:gd name="connsiteY45" fmla="*/ 34237 h 285751"/>
              <a:gd name="connsiteX46" fmla="*/ 338138 w 338138"/>
              <a:gd name="connsiteY46" fmla="*/ 188306 h 285751"/>
              <a:gd name="connsiteX47" fmla="*/ 305260 w 338138"/>
              <a:gd name="connsiteY47" fmla="*/ 221226 h 285751"/>
              <a:gd name="connsiteX48" fmla="*/ 234242 w 338138"/>
              <a:gd name="connsiteY48" fmla="*/ 221226 h 285751"/>
              <a:gd name="connsiteX49" fmla="*/ 234242 w 338138"/>
              <a:gd name="connsiteY49" fmla="*/ 243612 h 285751"/>
              <a:gd name="connsiteX50" fmla="*/ 265806 w 338138"/>
              <a:gd name="connsiteY50" fmla="*/ 243612 h 285751"/>
              <a:gd name="connsiteX51" fmla="*/ 277642 w 338138"/>
              <a:gd name="connsiteY51" fmla="*/ 256780 h 285751"/>
              <a:gd name="connsiteX52" fmla="*/ 277642 w 338138"/>
              <a:gd name="connsiteY52" fmla="*/ 272582 h 285751"/>
              <a:gd name="connsiteX53" fmla="*/ 265806 w 338138"/>
              <a:gd name="connsiteY53" fmla="*/ 285750 h 285751"/>
              <a:gd name="connsiteX54" fmla="*/ 205309 w 338138"/>
              <a:gd name="connsiteY54" fmla="*/ 285750 h 285751"/>
              <a:gd name="connsiteX55" fmla="*/ 210570 w 338138"/>
              <a:gd name="connsiteY55" fmla="*/ 269948 h 285751"/>
              <a:gd name="connsiteX56" fmla="*/ 210570 w 338138"/>
              <a:gd name="connsiteY56" fmla="*/ 213325 h 285751"/>
              <a:gd name="connsiteX57" fmla="*/ 210570 w 338138"/>
              <a:gd name="connsiteY57" fmla="*/ 172504 h 285751"/>
              <a:gd name="connsiteX58" fmla="*/ 296054 w 338138"/>
              <a:gd name="connsiteY58" fmla="*/ 172504 h 285751"/>
              <a:gd name="connsiteX59" fmla="*/ 309205 w 338138"/>
              <a:gd name="connsiteY59" fmla="*/ 159335 h 285751"/>
              <a:gd name="connsiteX60" fmla="*/ 309205 w 338138"/>
              <a:gd name="connsiteY60" fmla="*/ 39504 h 285751"/>
              <a:gd name="connsiteX61" fmla="*/ 296054 w 338138"/>
              <a:gd name="connsiteY61" fmla="*/ 27653 h 285751"/>
              <a:gd name="connsiteX62" fmla="*/ 110620 w 338138"/>
              <a:gd name="connsiteY62" fmla="*/ 27653 h 285751"/>
              <a:gd name="connsiteX63" fmla="*/ 98783 w 338138"/>
              <a:gd name="connsiteY63" fmla="*/ 39504 h 285751"/>
              <a:gd name="connsiteX64" fmla="*/ 98783 w 338138"/>
              <a:gd name="connsiteY64" fmla="*/ 65841 h 285751"/>
              <a:gd name="connsiteX65" fmla="*/ 69850 w 338138"/>
              <a:gd name="connsiteY65" fmla="*/ 65841 h 285751"/>
              <a:gd name="connsiteX66" fmla="*/ 69850 w 338138"/>
              <a:gd name="connsiteY66" fmla="*/ 34237 h 285751"/>
              <a:gd name="connsiteX67" fmla="*/ 102729 w 338138"/>
              <a:gd name="connsiteY67" fmla="*/ 0 h 2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8138" h="285751">
                <a:moveTo>
                  <a:pt x="46038" y="261938"/>
                </a:moveTo>
                <a:cubicBezTo>
                  <a:pt x="41654" y="261938"/>
                  <a:pt x="38100" y="265847"/>
                  <a:pt x="38100" y="270670"/>
                </a:cubicBezTo>
                <a:cubicBezTo>
                  <a:pt x="38100" y="275493"/>
                  <a:pt x="41654" y="279402"/>
                  <a:pt x="46038" y="279402"/>
                </a:cubicBezTo>
                <a:cubicBezTo>
                  <a:pt x="50422" y="279402"/>
                  <a:pt x="53976" y="275493"/>
                  <a:pt x="53976" y="270670"/>
                </a:cubicBezTo>
                <a:cubicBezTo>
                  <a:pt x="53976" y="265847"/>
                  <a:pt x="50422" y="261938"/>
                  <a:pt x="46038" y="261938"/>
                </a:cubicBezTo>
                <a:close/>
                <a:moveTo>
                  <a:pt x="288131" y="184150"/>
                </a:moveTo>
                <a:cubicBezTo>
                  <a:pt x="282432" y="184150"/>
                  <a:pt x="277812" y="188770"/>
                  <a:pt x="277812" y="194469"/>
                </a:cubicBezTo>
                <a:cubicBezTo>
                  <a:pt x="277812" y="200168"/>
                  <a:pt x="282432" y="204788"/>
                  <a:pt x="288131" y="204788"/>
                </a:cubicBezTo>
                <a:cubicBezTo>
                  <a:pt x="293830" y="204788"/>
                  <a:pt x="298450" y="200168"/>
                  <a:pt x="298450" y="194469"/>
                </a:cubicBezTo>
                <a:cubicBezTo>
                  <a:pt x="298450" y="188770"/>
                  <a:pt x="293830" y="184150"/>
                  <a:pt x="288131" y="184150"/>
                </a:cubicBezTo>
                <a:close/>
                <a:moveTo>
                  <a:pt x="19050" y="165100"/>
                </a:moveTo>
                <a:lnTo>
                  <a:pt x="19050" y="242888"/>
                </a:lnTo>
                <a:lnTo>
                  <a:pt x="73025" y="242888"/>
                </a:lnTo>
                <a:lnTo>
                  <a:pt x="73025" y="165100"/>
                </a:lnTo>
                <a:close/>
                <a:moveTo>
                  <a:pt x="12010" y="141288"/>
                </a:moveTo>
                <a:cubicBezTo>
                  <a:pt x="12010" y="141288"/>
                  <a:pt x="12010" y="141288"/>
                  <a:pt x="81400" y="141288"/>
                </a:cubicBezTo>
                <a:cubicBezTo>
                  <a:pt x="86738" y="141288"/>
                  <a:pt x="92075" y="146541"/>
                  <a:pt x="92075" y="153107"/>
                </a:cubicBezTo>
                <a:cubicBezTo>
                  <a:pt x="92075" y="153107"/>
                  <a:pt x="92075" y="153107"/>
                  <a:pt x="92075" y="273932"/>
                </a:cubicBezTo>
                <a:cubicBezTo>
                  <a:pt x="92075" y="280498"/>
                  <a:pt x="86738" y="285751"/>
                  <a:pt x="81400" y="285751"/>
                </a:cubicBezTo>
                <a:cubicBezTo>
                  <a:pt x="81400" y="285751"/>
                  <a:pt x="81400" y="285751"/>
                  <a:pt x="12010" y="285751"/>
                </a:cubicBezTo>
                <a:cubicBezTo>
                  <a:pt x="5337" y="285751"/>
                  <a:pt x="0" y="280498"/>
                  <a:pt x="0" y="273932"/>
                </a:cubicBezTo>
                <a:cubicBezTo>
                  <a:pt x="0" y="273932"/>
                  <a:pt x="0" y="273932"/>
                  <a:pt x="0" y="153107"/>
                </a:cubicBezTo>
                <a:cubicBezTo>
                  <a:pt x="0" y="146541"/>
                  <a:pt x="5337" y="141288"/>
                  <a:pt x="12010" y="141288"/>
                </a:cubicBezTo>
                <a:close/>
                <a:moveTo>
                  <a:pt x="55002" y="82550"/>
                </a:moveTo>
                <a:cubicBezTo>
                  <a:pt x="55002" y="82550"/>
                  <a:pt x="55002" y="82550"/>
                  <a:pt x="175185" y="82550"/>
                </a:cubicBezTo>
                <a:cubicBezTo>
                  <a:pt x="185751" y="82550"/>
                  <a:pt x="193675" y="90467"/>
                  <a:pt x="193675" y="99703"/>
                </a:cubicBezTo>
                <a:cubicBezTo>
                  <a:pt x="193675" y="99703"/>
                  <a:pt x="193675" y="99703"/>
                  <a:pt x="193675" y="268597"/>
                </a:cubicBezTo>
                <a:cubicBezTo>
                  <a:pt x="193675" y="277833"/>
                  <a:pt x="185751" y="285750"/>
                  <a:pt x="175185" y="285750"/>
                </a:cubicBezTo>
                <a:cubicBezTo>
                  <a:pt x="175185" y="285750"/>
                  <a:pt x="175185" y="285750"/>
                  <a:pt x="107830" y="285750"/>
                </a:cubicBezTo>
                <a:cubicBezTo>
                  <a:pt x="109151" y="283111"/>
                  <a:pt x="109151" y="280472"/>
                  <a:pt x="109151" y="276514"/>
                </a:cubicBezTo>
                <a:cubicBezTo>
                  <a:pt x="109151" y="276514"/>
                  <a:pt x="109151" y="276514"/>
                  <a:pt x="109151" y="273875"/>
                </a:cubicBezTo>
                <a:cubicBezTo>
                  <a:pt x="110471" y="273875"/>
                  <a:pt x="113113" y="275194"/>
                  <a:pt x="115754" y="275194"/>
                </a:cubicBezTo>
                <a:cubicBezTo>
                  <a:pt x="121037" y="275194"/>
                  <a:pt x="124999" y="271236"/>
                  <a:pt x="124999" y="264639"/>
                </a:cubicBezTo>
                <a:cubicBezTo>
                  <a:pt x="124999" y="259361"/>
                  <a:pt x="121037" y="254083"/>
                  <a:pt x="115754" y="254083"/>
                </a:cubicBezTo>
                <a:cubicBezTo>
                  <a:pt x="113113" y="254083"/>
                  <a:pt x="110471" y="255402"/>
                  <a:pt x="109151" y="256722"/>
                </a:cubicBezTo>
                <a:cubicBezTo>
                  <a:pt x="109151" y="256722"/>
                  <a:pt x="109151" y="256722"/>
                  <a:pt x="109151" y="235610"/>
                </a:cubicBezTo>
                <a:cubicBezTo>
                  <a:pt x="109151" y="235610"/>
                  <a:pt x="109151" y="235610"/>
                  <a:pt x="168582" y="235610"/>
                </a:cubicBezTo>
                <a:cubicBezTo>
                  <a:pt x="168582" y="235610"/>
                  <a:pt x="168582" y="235610"/>
                  <a:pt x="168582" y="110259"/>
                </a:cubicBezTo>
                <a:cubicBezTo>
                  <a:pt x="168582" y="110259"/>
                  <a:pt x="168582" y="110259"/>
                  <a:pt x="61606" y="110259"/>
                </a:cubicBezTo>
                <a:cubicBezTo>
                  <a:pt x="61606" y="110259"/>
                  <a:pt x="61606" y="110259"/>
                  <a:pt x="61606" y="126093"/>
                </a:cubicBezTo>
                <a:cubicBezTo>
                  <a:pt x="61606" y="126093"/>
                  <a:pt x="61606" y="126093"/>
                  <a:pt x="36512" y="126093"/>
                </a:cubicBezTo>
                <a:cubicBezTo>
                  <a:pt x="36512" y="126093"/>
                  <a:pt x="36512" y="126093"/>
                  <a:pt x="36512" y="99703"/>
                </a:cubicBezTo>
                <a:cubicBezTo>
                  <a:pt x="36512" y="90467"/>
                  <a:pt x="45757" y="82550"/>
                  <a:pt x="55002" y="82550"/>
                </a:cubicBezTo>
                <a:close/>
                <a:moveTo>
                  <a:pt x="102729" y="0"/>
                </a:moveTo>
                <a:cubicBezTo>
                  <a:pt x="102729" y="0"/>
                  <a:pt x="102729" y="0"/>
                  <a:pt x="305260" y="0"/>
                </a:cubicBezTo>
                <a:cubicBezTo>
                  <a:pt x="323672" y="0"/>
                  <a:pt x="338138" y="15802"/>
                  <a:pt x="338138" y="34237"/>
                </a:cubicBezTo>
                <a:cubicBezTo>
                  <a:pt x="338138" y="34237"/>
                  <a:pt x="338138" y="34237"/>
                  <a:pt x="338138" y="188306"/>
                </a:cubicBezTo>
                <a:cubicBezTo>
                  <a:pt x="338138" y="206741"/>
                  <a:pt x="323672" y="221226"/>
                  <a:pt x="305260" y="221226"/>
                </a:cubicBezTo>
                <a:cubicBezTo>
                  <a:pt x="305260" y="221226"/>
                  <a:pt x="305260" y="221226"/>
                  <a:pt x="234242" y="221226"/>
                </a:cubicBezTo>
                <a:cubicBezTo>
                  <a:pt x="234242" y="221226"/>
                  <a:pt x="234242" y="221226"/>
                  <a:pt x="234242" y="243612"/>
                </a:cubicBezTo>
                <a:cubicBezTo>
                  <a:pt x="234242" y="243612"/>
                  <a:pt x="234242" y="243612"/>
                  <a:pt x="265806" y="243612"/>
                </a:cubicBezTo>
                <a:cubicBezTo>
                  <a:pt x="272381" y="243612"/>
                  <a:pt x="277642" y="250196"/>
                  <a:pt x="277642" y="256780"/>
                </a:cubicBezTo>
                <a:cubicBezTo>
                  <a:pt x="277642" y="256780"/>
                  <a:pt x="277642" y="256780"/>
                  <a:pt x="277642" y="272582"/>
                </a:cubicBezTo>
                <a:cubicBezTo>
                  <a:pt x="277642" y="280483"/>
                  <a:pt x="272381" y="285750"/>
                  <a:pt x="265806" y="285750"/>
                </a:cubicBezTo>
                <a:cubicBezTo>
                  <a:pt x="265806" y="285750"/>
                  <a:pt x="265806" y="285750"/>
                  <a:pt x="205309" y="285750"/>
                </a:cubicBezTo>
                <a:cubicBezTo>
                  <a:pt x="207940" y="280483"/>
                  <a:pt x="209255" y="275216"/>
                  <a:pt x="210570" y="269948"/>
                </a:cubicBezTo>
                <a:cubicBezTo>
                  <a:pt x="210570" y="268632"/>
                  <a:pt x="210570" y="213325"/>
                  <a:pt x="210570" y="213325"/>
                </a:cubicBezTo>
                <a:cubicBezTo>
                  <a:pt x="210570" y="213325"/>
                  <a:pt x="210570" y="213325"/>
                  <a:pt x="210570" y="172504"/>
                </a:cubicBezTo>
                <a:cubicBezTo>
                  <a:pt x="210570" y="172504"/>
                  <a:pt x="210570" y="172504"/>
                  <a:pt x="296054" y="172504"/>
                </a:cubicBezTo>
                <a:cubicBezTo>
                  <a:pt x="303945" y="172504"/>
                  <a:pt x="309205" y="165920"/>
                  <a:pt x="309205" y="159335"/>
                </a:cubicBezTo>
                <a:cubicBezTo>
                  <a:pt x="309205" y="159335"/>
                  <a:pt x="309205" y="159335"/>
                  <a:pt x="309205" y="39504"/>
                </a:cubicBezTo>
                <a:cubicBezTo>
                  <a:pt x="309205" y="32920"/>
                  <a:pt x="303945" y="27653"/>
                  <a:pt x="296054" y="27653"/>
                </a:cubicBezTo>
                <a:cubicBezTo>
                  <a:pt x="296054" y="27653"/>
                  <a:pt x="296054" y="27653"/>
                  <a:pt x="110620" y="27653"/>
                </a:cubicBezTo>
                <a:cubicBezTo>
                  <a:pt x="104044" y="27653"/>
                  <a:pt x="98783" y="32920"/>
                  <a:pt x="98783" y="39504"/>
                </a:cubicBezTo>
                <a:cubicBezTo>
                  <a:pt x="98783" y="39504"/>
                  <a:pt x="98783" y="39504"/>
                  <a:pt x="98783" y="65841"/>
                </a:cubicBezTo>
                <a:cubicBezTo>
                  <a:pt x="98783" y="65841"/>
                  <a:pt x="98783" y="65841"/>
                  <a:pt x="69850" y="65841"/>
                </a:cubicBezTo>
                <a:cubicBezTo>
                  <a:pt x="69850" y="65841"/>
                  <a:pt x="69850" y="65841"/>
                  <a:pt x="69850" y="34237"/>
                </a:cubicBezTo>
                <a:cubicBezTo>
                  <a:pt x="69850" y="15802"/>
                  <a:pt x="84317" y="0"/>
                  <a:pt x="102729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11" name="Freeform: Shape 61"/>
          <p:cNvSpPr/>
          <p:nvPr/>
        </p:nvSpPr>
        <p:spPr bwMode="auto">
          <a:xfrm>
            <a:off x="5841919" y="3433733"/>
            <a:ext cx="507724" cy="429063"/>
          </a:xfrm>
          <a:custGeom>
            <a:avLst/>
            <a:gdLst>
              <a:gd name="connsiteX0" fmla="*/ 46038 w 338138"/>
              <a:gd name="connsiteY0" fmla="*/ 261938 h 285751"/>
              <a:gd name="connsiteX1" fmla="*/ 38100 w 338138"/>
              <a:gd name="connsiteY1" fmla="*/ 270670 h 285751"/>
              <a:gd name="connsiteX2" fmla="*/ 46038 w 338138"/>
              <a:gd name="connsiteY2" fmla="*/ 279402 h 285751"/>
              <a:gd name="connsiteX3" fmla="*/ 53976 w 338138"/>
              <a:gd name="connsiteY3" fmla="*/ 270670 h 285751"/>
              <a:gd name="connsiteX4" fmla="*/ 46038 w 338138"/>
              <a:gd name="connsiteY4" fmla="*/ 261938 h 285751"/>
              <a:gd name="connsiteX5" fmla="*/ 288131 w 338138"/>
              <a:gd name="connsiteY5" fmla="*/ 184150 h 285751"/>
              <a:gd name="connsiteX6" fmla="*/ 277812 w 338138"/>
              <a:gd name="connsiteY6" fmla="*/ 194469 h 285751"/>
              <a:gd name="connsiteX7" fmla="*/ 288131 w 338138"/>
              <a:gd name="connsiteY7" fmla="*/ 204788 h 285751"/>
              <a:gd name="connsiteX8" fmla="*/ 298450 w 338138"/>
              <a:gd name="connsiteY8" fmla="*/ 194469 h 285751"/>
              <a:gd name="connsiteX9" fmla="*/ 288131 w 338138"/>
              <a:gd name="connsiteY9" fmla="*/ 184150 h 285751"/>
              <a:gd name="connsiteX10" fmla="*/ 19050 w 338138"/>
              <a:gd name="connsiteY10" fmla="*/ 165100 h 285751"/>
              <a:gd name="connsiteX11" fmla="*/ 19050 w 338138"/>
              <a:gd name="connsiteY11" fmla="*/ 242888 h 285751"/>
              <a:gd name="connsiteX12" fmla="*/ 73025 w 338138"/>
              <a:gd name="connsiteY12" fmla="*/ 242888 h 285751"/>
              <a:gd name="connsiteX13" fmla="*/ 73025 w 338138"/>
              <a:gd name="connsiteY13" fmla="*/ 165100 h 285751"/>
              <a:gd name="connsiteX14" fmla="*/ 12010 w 338138"/>
              <a:gd name="connsiteY14" fmla="*/ 141288 h 285751"/>
              <a:gd name="connsiteX15" fmla="*/ 81400 w 338138"/>
              <a:gd name="connsiteY15" fmla="*/ 141288 h 285751"/>
              <a:gd name="connsiteX16" fmla="*/ 92075 w 338138"/>
              <a:gd name="connsiteY16" fmla="*/ 153107 h 285751"/>
              <a:gd name="connsiteX17" fmla="*/ 92075 w 338138"/>
              <a:gd name="connsiteY17" fmla="*/ 273932 h 285751"/>
              <a:gd name="connsiteX18" fmla="*/ 81400 w 338138"/>
              <a:gd name="connsiteY18" fmla="*/ 285751 h 285751"/>
              <a:gd name="connsiteX19" fmla="*/ 12010 w 338138"/>
              <a:gd name="connsiteY19" fmla="*/ 285751 h 285751"/>
              <a:gd name="connsiteX20" fmla="*/ 0 w 338138"/>
              <a:gd name="connsiteY20" fmla="*/ 273932 h 285751"/>
              <a:gd name="connsiteX21" fmla="*/ 0 w 338138"/>
              <a:gd name="connsiteY21" fmla="*/ 153107 h 285751"/>
              <a:gd name="connsiteX22" fmla="*/ 12010 w 338138"/>
              <a:gd name="connsiteY22" fmla="*/ 141288 h 285751"/>
              <a:gd name="connsiteX23" fmla="*/ 55002 w 338138"/>
              <a:gd name="connsiteY23" fmla="*/ 82550 h 285751"/>
              <a:gd name="connsiteX24" fmla="*/ 175185 w 338138"/>
              <a:gd name="connsiteY24" fmla="*/ 82550 h 285751"/>
              <a:gd name="connsiteX25" fmla="*/ 193675 w 338138"/>
              <a:gd name="connsiteY25" fmla="*/ 99703 h 285751"/>
              <a:gd name="connsiteX26" fmla="*/ 193675 w 338138"/>
              <a:gd name="connsiteY26" fmla="*/ 268597 h 285751"/>
              <a:gd name="connsiteX27" fmla="*/ 175185 w 338138"/>
              <a:gd name="connsiteY27" fmla="*/ 285750 h 285751"/>
              <a:gd name="connsiteX28" fmla="*/ 107830 w 338138"/>
              <a:gd name="connsiteY28" fmla="*/ 285750 h 285751"/>
              <a:gd name="connsiteX29" fmla="*/ 109151 w 338138"/>
              <a:gd name="connsiteY29" fmla="*/ 276514 h 285751"/>
              <a:gd name="connsiteX30" fmla="*/ 109151 w 338138"/>
              <a:gd name="connsiteY30" fmla="*/ 273875 h 285751"/>
              <a:gd name="connsiteX31" fmla="*/ 115754 w 338138"/>
              <a:gd name="connsiteY31" fmla="*/ 275194 h 285751"/>
              <a:gd name="connsiteX32" fmla="*/ 124999 w 338138"/>
              <a:gd name="connsiteY32" fmla="*/ 264639 h 285751"/>
              <a:gd name="connsiteX33" fmla="*/ 115754 w 338138"/>
              <a:gd name="connsiteY33" fmla="*/ 254083 h 285751"/>
              <a:gd name="connsiteX34" fmla="*/ 109151 w 338138"/>
              <a:gd name="connsiteY34" fmla="*/ 256722 h 285751"/>
              <a:gd name="connsiteX35" fmla="*/ 109151 w 338138"/>
              <a:gd name="connsiteY35" fmla="*/ 235610 h 285751"/>
              <a:gd name="connsiteX36" fmla="*/ 168582 w 338138"/>
              <a:gd name="connsiteY36" fmla="*/ 235610 h 285751"/>
              <a:gd name="connsiteX37" fmla="*/ 168582 w 338138"/>
              <a:gd name="connsiteY37" fmla="*/ 110259 h 285751"/>
              <a:gd name="connsiteX38" fmla="*/ 61606 w 338138"/>
              <a:gd name="connsiteY38" fmla="*/ 110259 h 285751"/>
              <a:gd name="connsiteX39" fmla="*/ 61606 w 338138"/>
              <a:gd name="connsiteY39" fmla="*/ 126093 h 285751"/>
              <a:gd name="connsiteX40" fmla="*/ 36512 w 338138"/>
              <a:gd name="connsiteY40" fmla="*/ 126093 h 285751"/>
              <a:gd name="connsiteX41" fmla="*/ 36512 w 338138"/>
              <a:gd name="connsiteY41" fmla="*/ 99703 h 285751"/>
              <a:gd name="connsiteX42" fmla="*/ 55002 w 338138"/>
              <a:gd name="connsiteY42" fmla="*/ 82550 h 285751"/>
              <a:gd name="connsiteX43" fmla="*/ 102729 w 338138"/>
              <a:gd name="connsiteY43" fmla="*/ 0 h 285751"/>
              <a:gd name="connsiteX44" fmla="*/ 305260 w 338138"/>
              <a:gd name="connsiteY44" fmla="*/ 0 h 285751"/>
              <a:gd name="connsiteX45" fmla="*/ 338138 w 338138"/>
              <a:gd name="connsiteY45" fmla="*/ 34237 h 285751"/>
              <a:gd name="connsiteX46" fmla="*/ 338138 w 338138"/>
              <a:gd name="connsiteY46" fmla="*/ 188306 h 285751"/>
              <a:gd name="connsiteX47" fmla="*/ 305260 w 338138"/>
              <a:gd name="connsiteY47" fmla="*/ 221226 h 285751"/>
              <a:gd name="connsiteX48" fmla="*/ 234242 w 338138"/>
              <a:gd name="connsiteY48" fmla="*/ 221226 h 285751"/>
              <a:gd name="connsiteX49" fmla="*/ 234242 w 338138"/>
              <a:gd name="connsiteY49" fmla="*/ 243612 h 285751"/>
              <a:gd name="connsiteX50" fmla="*/ 265806 w 338138"/>
              <a:gd name="connsiteY50" fmla="*/ 243612 h 285751"/>
              <a:gd name="connsiteX51" fmla="*/ 277642 w 338138"/>
              <a:gd name="connsiteY51" fmla="*/ 256780 h 285751"/>
              <a:gd name="connsiteX52" fmla="*/ 277642 w 338138"/>
              <a:gd name="connsiteY52" fmla="*/ 272582 h 285751"/>
              <a:gd name="connsiteX53" fmla="*/ 265806 w 338138"/>
              <a:gd name="connsiteY53" fmla="*/ 285750 h 285751"/>
              <a:gd name="connsiteX54" fmla="*/ 205309 w 338138"/>
              <a:gd name="connsiteY54" fmla="*/ 285750 h 285751"/>
              <a:gd name="connsiteX55" fmla="*/ 210570 w 338138"/>
              <a:gd name="connsiteY55" fmla="*/ 269948 h 285751"/>
              <a:gd name="connsiteX56" fmla="*/ 210570 w 338138"/>
              <a:gd name="connsiteY56" fmla="*/ 213325 h 285751"/>
              <a:gd name="connsiteX57" fmla="*/ 210570 w 338138"/>
              <a:gd name="connsiteY57" fmla="*/ 172504 h 285751"/>
              <a:gd name="connsiteX58" fmla="*/ 296054 w 338138"/>
              <a:gd name="connsiteY58" fmla="*/ 172504 h 285751"/>
              <a:gd name="connsiteX59" fmla="*/ 309205 w 338138"/>
              <a:gd name="connsiteY59" fmla="*/ 159335 h 285751"/>
              <a:gd name="connsiteX60" fmla="*/ 309205 w 338138"/>
              <a:gd name="connsiteY60" fmla="*/ 39504 h 285751"/>
              <a:gd name="connsiteX61" fmla="*/ 296054 w 338138"/>
              <a:gd name="connsiteY61" fmla="*/ 27653 h 285751"/>
              <a:gd name="connsiteX62" fmla="*/ 110620 w 338138"/>
              <a:gd name="connsiteY62" fmla="*/ 27653 h 285751"/>
              <a:gd name="connsiteX63" fmla="*/ 98783 w 338138"/>
              <a:gd name="connsiteY63" fmla="*/ 39504 h 285751"/>
              <a:gd name="connsiteX64" fmla="*/ 98783 w 338138"/>
              <a:gd name="connsiteY64" fmla="*/ 65841 h 285751"/>
              <a:gd name="connsiteX65" fmla="*/ 69850 w 338138"/>
              <a:gd name="connsiteY65" fmla="*/ 65841 h 285751"/>
              <a:gd name="connsiteX66" fmla="*/ 69850 w 338138"/>
              <a:gd name="connsiteY66" fmla="*/ 34237 h 285751"/>
              <a:gd name="connsiteX67" fmla="*/ 102729 w 338138"/>
              <a:gd name="connsiteY67" fmla="*/ 0 h 2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8138" h="285751">
                <a:moveTo>
                  <a:pt x="46038" y="261938"/>
                </a:moveTo>
                <a:cubicBezTo>
                  <a:pt x="41654" y="261938"/>
                  <a:pt x="38100" y="265847"/>
                  <a:pt x="38100" y="270670"/>
                </a:cubicBezTo>
                <a:cubicBezTo>
                  <a:pt x="38100" y="275493"/>
                  <a:pt x="41654" y="279402"/>
                  <a:pt x="46038" y="279402"/>
                </a:cubicBezTo>
                <a:cubicBezTo>
                  <a:pt x="50422" y="279402"/>
                  <a:pt x="53976" y="275493"/>
                  <a:pt x="53976" y="270670"/>
                </a:cubicBezTo>
                <a:cubicBezTo>
                  <a:pt x="53976" y="265847"/>
                  <a:pt x="50422" y="261938"/>
                  <a:pt x="46038" y="261938"/>
                </a:cubicBezTo>
                <a:close/>
                <a:moveTo>
                  <a:pt x="288131" y="184150"/>
                </a:moveTo>
                <a:cubicBezTo>
                  <a:pt x="282432" y="184150"/>
                  <a:pt x="277812" y="188770"/>
                  <a:pt x="277812" y="194469"/>
                </a:cubicBezTo>
                <a:cubicBezTo>
                  <a:pt x="277812" y="200168"/>
                  <a:pt x="282432" y="204788"/>
                  <a:pt x="288131" y="204788"/>
                </a:cubicBezTo>
                <a:cubicBezTo>
                  <a:pt x="293830" y="204788"/>
                  <a:pt x="298450" y="200168"/>
                  <a:pt x="298450" y="194469"/>
                </a:cubicBezTo>
                <a:cubicBezTo>
                  <a:pt x="298450" y="188770"/>
                  <a:pt x="293830" y="184150"/>
                  <a:pt x="288131" y="184150"/>
                </a:cubicBezTo>
                <a:close/>
                <a:moveTo>
                  <a:pt x="19050" y="165100"/>
                </a:moveTo>
                <a:lnTo>
                  <a:pt x="19050" y="242888"/>
                </a:lnTo>
                <a:lnTo>
                  <a:pt x="73025" y="242888"/>
                </a:lnTo>
                <a:lnTo>
                  <a:pt x="73025" y="165100"/>
                </a:lnTo>
                <a:close/>
                <a:moveTo>
                  <a:pt x="12010" y="141288"/>
                </a:moveTo>
                <a:cubicBezTo>
                  <a:pt x="12010" y="141288"/>
                  <a:pt x="12010" y="141288"/>
                  <a:pt x="81400" y="141288"/>
                </a:cubicBezTo>
                <a:cubicBezTo>
                  <a:pt x="86738" y="141288"/>
                  <a:pt x="92075" y="146541"/>
                  <a:pt x="92075" y="153107"/>
                </a:cubicBezTo>
                <a:cubicBezTo>
                  <a:pt x="92075" y="153107"/>
                  <a:pt x="92075" y="153107"/>
                  <a:pt x="92075" y="273932"/>
                </a:cubicBezTo>
                <a:cubicBezTo>
                  <a:pt x="92075" y="280498"/>
                  <a:pt x="86738" y="285751"/>
                  <a:pt x="81400" y="285751"/>
                </a:cubicBezTo>
                <a:cubicBezTo>
                  <a:pt x="81400" y="285751"/>
                  <a:pt x="81400" y="285751"/>
                  <a:pt x="12010" y="285751"/>
                </a:cubicBezTo>
                <a:cubicBezTo>
                  <a:pt x="5337" y="285751"/>
                  <a:pt x="0" y="280498"/>
                  <a:pt x="0" y="273932"/>
                </a:cubicBezTo>
                <a:cubicBezTo>
                  <a:pt x="0" y="273932"/>
                  <a:pt x="0" y="273932"/>
                  <a:pt x="0" y="153107"/>
                </a:cubicBezTo>
                <a:cubicBezTo>
                  <a:pt x="0" y="146541"/>
                  <a:pt x="5337" y="141288"/>
                  <a:pt x="12010" y="141288"/>
                </a:cubicBezTo>
                <a:close/>
                <a:moveTo>
                  <a:pt x="55002" y="82550"/>
                </a:moveTo>
                <a:cubicBezTo>
                  <a:pt x="55002" y="82550"/>
                  <a:pt x="55002" y="82550"/>
                  <a:pt x="175185" y="82550"/>
                </a:cubicBezTo>
                <a:cubicBezTo>
                  <a:pt x="185751" y="82550"/>
                  <a:pt x="193675" y="90467"/>
                  <a:pt x="193675" y="99703"/>
                </a:cubicBezTo>
                <a:cubicBezTo>
                  <a:pt x="193675" y="99703"/>
                  <a:pt x="193675" y="99703"/>
                  <a:pt x="193675" y="268597"/>
                </a:cubicBezTo>
                <a:cubicBezTo>
                  <a:pt x="193675" y="277833"/>
                  <a:pt x="185751" y="285750"/>
                  <a:pt x="175185" y="285750"/>
                </a:cubicBezTo>
                <a:cubicBezTo>
                  <a:pt x="175185" y="285750"/>
                  <a:pt x="175185" y="285750"/>
                  <a:pt x="107830" y="285750"/>
                </a:cubicBezTo>
                <a:cubicBezTo>
                  <a:pt x="109151" y="283111"/>
                  <a:pt x="109151" y="280472"/>
                  <a:pt x="109151" y="276514"/>
                </a:cubicBezTo>
                <a:cubicBezTo>
                  <a:pt x="109151" y="276514"/>
                  <a:pt x="109151" y="276514"/>
                  <a:pt x="109151" y="273875"/>
                </a:cubicBezTo>
                <a:cubicBezTo>
                  <a:pt x="110471" y="273875"/>
                  <a:pt x="113113" y="275194"/>
                  <a:pt x="115754" y="275194"/>
                </a:cubicBezTo>
                <a:cubicBezTo>
                  <a:pt x="121037" y="275194"/>
                  <a:pt x="124999" y="271236"/>
                  <a:pt x="124999" y="264639"/>
                </a:cubicBezTo>
                <a:cubicBezTo>
                  <a:pt x="124999" y="259361"/>
                  <a:pt x="121037" y="254083"/>
                  <a:pt x="115754" y="254083"/>
                </a:cubicBezTo>
                <a:cubicBezTo>
                  <a:pt x="113113" y="254083"/>
                  <a:pt x="110471" y="255402"/>
                  <a:pt x="109151" y="256722"/>
                </a:cubicBezTo>
                <a:cubicBezTo>
                  <a:pt x="109151" y="256722"/>
                  <a:pt x="109151" y="256722"/>
                  <a:pt x="109151" y="235610"/>
                </a:cubicBezTo>
                <a:cubicBezTo>
                  <a:pt x="109151" y="235610"/>
                  <a:pt x="109151" y="235610"/>
                  <a:pt x="168582" y="235610"/>
                </a:cubicBezTo>
                <a:cubicBezTo>
                  <a:pt x="168582" y="235610"/>
                  <a:pt x="168582" y="235610"/>
                  <a:pt x="168582" y="110259"/>
                </a:cubicBezTo>
                <a:cubicBezTo>
                  <a:pt x="168582" y="110259"/>
                  <a:pt x="168582" y="110259"/>
                  <a:pt x="61606" y="110259"/>
                </a:cubicBezTo>
                <a:cubicBezTo>
                  <a:pt x="61606" y="110259"/>
                  <a:pt x="61606" y="110259"/>
                  <a:pt x="61606" y="126093"/>
                </a:cubicBezTo>
                <a:cubicBezTo>
                  <a:pt x="61606" y="126093"/>
                  <a:pt x="61606" y="126093"/>
                  <a:pt x="36512" y="126093"/>
                </a:cubicBezTo>
                <a:cubicBezTo>
                  <a:pt x="36512" y="126093"/>
                  <a:pt x="36512" y="126093"/>
                  <a:pt x="36512" y="99703"/>
                </a:cubicBezTo>
                <a:cubicBezTo>
                  <a:pt x="36512" y="90467"/>
                  <a:pt x="45757" y="82550"/>
                  <a:pt x="55002" y="82550"/>
                </a:cubicBezTo>
                <a:close/>
                <a:moveTo>
                  <a:pt x="102729" y="0"/>
                </a:moveTo>
                <a:cubicBezTo>
                  <a:pt x="102729" y="0"/>
                  <a:pt x="102729" y="0"/>
                  <a:pt x="305260" y="0"/>
                </a:cubicBezTo>
                <a:cubicBezTo>
                  <a:pt x="323672" y="0"/>
                  <a:pt x="338138" y="15802"/>
                  <a:pt x="338138" y="34237"/>
                </a:cubicBezTo>
                <a:cubicBezTo>
                  <a:pt x="338138" y="34237"/>
                  <a:pt x="338138" y="34237"/>
                  <a:pt x="338138" y="188306"/>
                </a:cubicBezTo>
                <a:cubicBezTo>
                  <a:pt x="338138" y="206741"/>
                  <a:pt x="323672" y="221226"/>
                  <a:pt x="305260" y="221226"/>
                </a:cubicBezTo>
                <a:cubicBezTo>
                  <a:pt x="305260" y="221226"/>
                  <a:pt x="305260" y="221226"/>
                  <a:pt x="234242" y="221226"/>
                </a:cubicBezTo>
                <a:cubicBezTo>
                  <a:pt x="234242" y="221226"/>
                  <a:pt x="234242" y="221226"/>
                  <a:pt x="234242" y="243612"/>
                </a:cubicBezTo>
                <a:cubicBezTo>
                  <a:pt x="234242" y="243612"/>
                  <a:pt x="234242" y="243612"/>
                  <a:pt x="265806" y="243612"/>
                </a:cubicBezTo>
                <a:cubicBezTo>
                  <a:pt x="272381" y="243612"/>
                  <a:pt x="277642" y="250196"/>
                  <a:pt x="277642" y="256780"/>
                </a:cubicBezTo>
                <a:cubicBezTo>
                  <a:pt x="277642" y="256780"/>
                  <a:pt x="277642" y="256780"/>
                  <a:pt x="277642" y="272582"/>
                </a:cubicBezTo>
                <a:cubicBezTo>
                  <a:pt x="277642" y="280483"/>
                  <a:pt x="272381" y="285750"/>
                  <a:pt x="265806" y="285750"/>
                </a:cubicBezTo>
                <a:cubicBezTo>
                  <a:pt x="265806" y="285750"/>
                  <a:pt x="265806" y="285750"/>
                  <a:pt x="205309" y="285750"/>
                </a:cubicBezTo>
                <a:cubicBezTo>
                  <a:pt x="207940" y="280483"/>
                  <a:pt x="209255" y="275216"/>
                  <a:pt x="210570" y="269948"/>
                </a:cubicBezTo>
                <a:cubicBezTo>
                  <a:pt x="210570" y="268632"/>
                  <a:pt x="210570" y="213325"/>
                  <a:pt x="210570" y="213325"/>
                </a:cubicBezTo>
                <a:cubicBezTo>
                  <a:pt x="210570" y="213325"/>
                  <a:pt x="210570" y="213325"/>
                  <a:pt x="210570" y="172504"/>
                </a:cubicBezTo>
                <a:cubicBezTo>
                  <a:pt x="210570" y="172504"/>
                  <a:pt x="210570" y="172504"/>
                  <a:pt x="296054" y="172504"/>
                </a:cubicBezTo>
                <a:cubicBezTo>
                  <a:pt x="303945" y="172504"/>
                  <a:pt x="309205" y="165920"/>
                  <a:pt x="309205" y="159335"/>
                </a:cubicBezTo>
                <a:cubicBezTo>
                  <a:pt x="309205" y="159335"/>
                  <a:pt x="309205" y="159335"/>
                  <a:pt x="309205" y="39504"/>
                </a:cubicBezTo>
                <a:cubicBezTo>
                  <a:pt x="309205" y="32920"/>
                  <a:pt x="303945" y="27653"/>
                  <a:pt x="296054" y="27653"/>
                </a:cubicBezTo>
                <a:cubicBezTo>
                  <a:pt x="296054" y="27653"/>
                  <a:pt x="296054" y="27653"/>
                  <a:pt x="110620" y="27653"/>
                </a:cubicBezTo>
                <a:cubicBezTo>
                  <a:pt x="104044" y="27653"/>
                  <a:pt x="98783" y="32920"/>
                  <a:pt x="98783" y="39504"/>
                </a:cubicBezTo>
                <a:cubicBezTo>
                  <a:pt x="98783" y="39504"/>
                  <a:pt x="98783" y="39504"/>
                  <a:pt x="98783" y="65841"/>
                </a:cubicBezTo>
                <a:cubicBezTo>
                  <a:pt x="98783" y="65841"/>
                  <a:pt x="98783" y="65841"/>
                  <a:pt x="69850" y="65841"/>
                </a:cubicBezTo>
                <a:cubicBezTo>
                  <a:pt x="69850" y="65841"/>
                  <a:pt x="69850" y="65841"/>
                  <a:pt x="69850" y="34237"/>
                </a:cubicBezTo>
                <a:cubicBezTo>
                  <a:pt x="69850" y="15802"/>
                  <a:pt x="84317" y="0"/>
                  <a:pt x="1027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379217" y="4566785"/>
            <a:ext cx="2063638" cy="33855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lvl="0" indent="0" algn="ctr" eaLnBrk="0" hangingPunct="0"/>
            <a:r>
              <a:rPr lang="zh-CN" altLang="en-US" sz="1600">
                <a:solidFill>
                  <a:srgbClr val="05030F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客户投诉≤</a:t>
            </a:r>
            <a:r>
              <a:rPr lang="en-US" altLang="zh-CN" sz="1600">
                <a:solidFill>
                  <a:srgbClr val="05030F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**</a:t>
            </a:r>
            <a:r>
              <a:rPr lang="zh-CN" altLang="en-US" sz="1600">
                <a:solidFill>
                  <a:srgbClr val="05030F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次/年</a:t>
            </a:r>
            <a:endParaRPr lang="zh-CN" altLang="en-US" sz="1600" dirty="0">
              <a:solidFill>
                <a:srgbClr val="05030F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749146" y="4566785"/>
            <a:ext cx="2063638" cy="33855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lvl="0" indent="0" algn="ctr" eaLnBrk="0" hangingPunct="0"/>
            <a:r>
              <a:rPr lang="zh-CN" altLang="en-US" sz="1600">
                <a:solidFill>
                  <a:srgbClr val="05030F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客户流失≤</a:t>
            </a:r>
            <a:r>
              <a:rPr lang="en-US" altLang="zh-CN" sz="1600">
                <a:solidFill>
                  <a:srgbClr val="05030F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**</a:t>
            </a:r>
            <a:r>
              <a:rPr lang="zh-CN" altLang="en-US" sz="1600">
                <a:solidFill>
                  <a:srgbClr val="05030F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个</a:t>
            </a:r>
            <a:endParaRPr lang="zh-CN" altLang="en-US" sz="1600" dirty="0">
              <a:solidFill>
                <a:srgbClr val="05030F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998483" y="2981454"/>
            <a:ext cx="2063638" cy="33855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lvl="0" indent="0" algn="ctr" eaLnBrk="0" hangingPunct="0"/>
            <a:r>
              <a:rPr lang="zh-CN" altLang="en-US" sz="1600">
                <a:solidFill>
                  <a:srgbClr val="05030F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全年业绩目标</a:t>
            </a:r>
            <a:r>
              <a:rPr lang="en-US" altLang="zh-CN" sz="1600">
                <a:solidFill>
                  <a:srgbClr val="05030F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****</a:t>
            </a:r>
            <a:r>
              <a:rPr lang="zh-CN" altLang="en-US" sz="1600">
                <a:solidFill>
                  <a:srgbClr val="05030F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万</a:t>
            </a:r>
            <a:endParaRPr lang="zh-CN" altLang="en-US" sz="1600" dirty="0">
              <a:solidFill>
                <a:srgbClr val="05030F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129879" y="2981454"/>
            <a:ext cx="2063638" cy="33855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lvl="0" indent="0" algn="ctr" eaLnBrk="0" hangingPunct="0"/>
            <a:r>
              <a:rPr lang="en-US" altLang="zh-CN" sz="1600">
                <a:solidFill>
                  <a:srgbClr val="05030F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XXX</a:t>
            </a:r>
            <a:r>
              <a:rPr lang="zh-CN" altLang="en-US" sz="1600">
                <a:solidFill>
                  <a:srgbClr val="05030F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类型签约</a:t>
            </a:r>
            <a:r>
              <a:rPr lang="en-US" altLang="zh-CN" sz="1600">
                <a:solidFill>
                  <a:srgbClr val="05030F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**%</a:t>
            </a:r>
            <a:endParaRPr lang="en-US" altLang="zh-CN" sz="1600" dirty="0">
              <a:solidFill>
                <a:srgbClr val="05030F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064180" y="2066722"/>
            <a:ext cx="2360747" cy="33855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lvl="0" indent="0" algn="ctr" eaLnBrk="0" hangingPunct="0"/>
            <a:r>
              <a:rPr lang="zh-CN" altLang="en-US" sz="1600">
                <a:solidFill>
                  <a:srgbClr val="05030F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全员技术能力提升一级</a:t>
            </a:r>
            <a:endParaRPr lang="zh-CN" altLang="en-US" sz="1600" dirty="0">
              <a:solidFill>
                <a:srgbClr val="05030F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-482600" y="304799"/>
            <a:ext cx="2260600" cy="381001"/>
            <a:chOff x="-482600" y="304799"/>
            <a:chExt cx="2260600" cy="381001"/>
          </a:xfrm>
        </p:grpSpPr>
        <p:sp>
          <p:nvSpPr>
            <p:cNvPr id="28" name="平行四边形 27"/>
            <p:cNvSpPr/>
            <p:nvPr/>
          </p:nvSpPr>
          <p:spPr>
            <a:xfrm>
              <a:off x="-482600" y="304800"/>
              <a:ext cx="2260600" cy="381000"/>
            </a:xfrm>
            <a:prstGeom prst="parallelogram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27000" y="304799"/>
              <a:ext cx="1651000" cy="374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目标与计划</a:t>
              </a:r>
              <a:endParaRPr lang="zh-CN" altLang="en-US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>
            <a:off x="2982532" y="1689143"/>
            <a:ext cx="6585181" cy="155995"/>
            <a:chOff x="2982532" y="1689143"/>
            <a:chExt cx="6585181" cy="15599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82532" y="1689143"/>
              <a:ext cx="2165582" cy="155995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7402131" y="1689143"/>
              <a:ext cx="2165582" cy="155995"/>
            </a:xfrm>
            <a:prstGeom prst="rect">
              <a:avLst/>
            </a:prstGeom>
          </p:spPr>
        </p:pic>
      </p:grpSp>
      <p:sp>
        <p:nvSpPr>
          <p:cNvPr id="10" name="圆: 空心 9"/>
          <p:cNvSpPr/>
          <p:nvPr/>
        </p:nvSpPr>
        <p:spPr>
          <a:xfrm>
            <a:off x="500150" y="-1908531"/>
            <a:ext cx="11191700" cy="11082379"/>
          </a:xfrm>
          <a:prstGeom prst="donut">
            <a:avLst>
              <a:gd name="adj" fmla="val 1090"/>
            </a:avLst>
          </a:prstGeom>
          <a:solidFill>
            <a:srgbClr val="2C96C7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11" name="圆: 空心 10"/>
          <p:cNvSpPr/>
          <p:nvPr/>
        </p:nvSpPr>
        <p:spPr>
          <a:xfrm>
            <a:off x="2058154" y="-4611500"/>
            <a:ext cx="8421671" cy="8339408"/>
          </a:xfrm>
          <a:prstGeom prst="donut">
            <a:avLst>
              <a:gd name="adj" fmla="val 746"/>
            </a:avLst>
          </a:prstGeom>
          <a:solidFill>
            <a:srgbClr val="A9C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336404" y="926855"/>
            <a:ext cx="1877437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6600" dirty="0">
                <a:solidFill>
                  <a:schemeClr val="accent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目录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399201" y="2034851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2400" dirty="0">
                <a:solidFill>
                  <a:schemeClr val="accent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CONTENTS</a:t>
            </a:r>
            <a:endParaRPr lang="zh-CN" altLang="en-US" sz="2400" dirty="0">
              <a:solidFill>
                <a:schemeClr val="accent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700456" y="2217785"/>
            <a:ext cx="885821" cy="8858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01</a:t>
            </a:r>
            <a:endParaRPr lang="zh-CN" altLang="en-US" sz="2400" b="1" dirty="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262293" y="3816620"/>
            <a:ext cx="885821" cy="8858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2400" b="1" dirty="0">
                <a:solidFill>
                  <a:srgbClr val="FFFFFF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02</a:t>
            </a:r>
            <a:endParaRPr lang="zh-CN" altLang="en-US" sz="2400" b="1" dirty="0">
              <a:solidFill>
                <a:srgbClr val="FFFFFF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7033780" y="3950083"/>
            <a:ext cx="885821" cy="8858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2400" b="1" dirty="0">
                <a:solidFill>
                  <a:srgbClr val="FFFFFF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03</a:t>
            </a:r>
            <a:endParaRPr lang="zh-CN" altLang="en-US" sz="2400" b="1" dirty="0">
              <a:solidFill>
                <a:srgbClr val="FFFFFF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9702509" y="2333053"/>
            <a:ext cx="885821" cy="8858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2400" b="1" dirty="0">
                <a:solidFill>
                  <a:srgbClr val="FFFFFF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04</a:t>
            </a:r>
            <a:endParaRPr lang="zh-CN" altLang="en-US" sz="2400" b="1" dirty="0">
              <a:solidFill>
                <a:srgbClr val="FFFFFF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04446" y="3095495"/>
            <a:ext cx="2477840" cy="114480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noProof="1">
                <a:solidFill>
                  <a:schemeClr val="accent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20</a:t>
            </a:r>
            <a:r>
              <a:rPr lang="en-US" altLang="zh-CN" sz="2400" b="1" noProof="1">
                <a:solidFill>
                  <a:schemeClr val="accent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XX</a:t>
            </a:r>
            <a:r>
              <a:rPr lang="zh-CN" altLang="en-US" sz="2400" b="1" noProof="1">
                <a:solidFill>
                  <a:schemeClr val="accent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年各项指标完成情况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404948" y="4694330"/>
            <a:ext cx="2477840" cy="114480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>
                <a:solidFill>
                  <a:schemeClr val="accent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企业年保签订及回访情况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237792" y="4729709"/>
            <a:ext cx="2477840" cy="114480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>
                <a:solidFill>
                  <a:schemeClr val="accent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客服人员工作情况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894926" y="3121645"/>
            <a:ext cx="2477840" cy="114480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>
                <a:solidFill>
                  <a:schemeClr val="accent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20</a:t>
            </a:r>
            <a:r>
              <a:rPr lang="en-US" altLang="zh-CN" sz="2400" b="1">
                <a:solidFill>
                  <a:schemeClr val="accent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XX</a:t>
            </a:r>
            <a:r>
              <a:rPr lang="zh-CN" altLang="en-US" sz="2400" b="1">
                <a:solidFill>
                  <a:schemeClr val="accent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年目标与计划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1" grpId="0" bldLvl="0" animBg="1"/>
      <p:bldP spid="12" grpId="0"/>
      <p:bldP spid="13" grpId="0"/>
      <p:bldP spid="14" grpId="0" bldLvl="0" animBg="1"/>
      <p:bldP spid="15" grpId="0" bldLvl="0" animBg="1"/>
      <p:bldP spid="16" grpId="0" bldLvl="0" animBg="1"/>
      <p:bldP spid="17" grpId="0" bldLvl="0" animBg="1"/>
      <p:bldP spid="18" grpId="0"/>
      <p:bldP spid="20" grpId="0"/>
      <p:bldP spid="22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26783" y="1038173"/>
            <a:ext cx="9294689" cy="4025992"/>
            <a:chOff x="1141083" y="1488116"/>
            <a:chExt cx="9294689" cy="4025992"/>
          </a:xfrm>
        </p:grpSpPr>
        <p:sp>
          <p:nvSpPr>
            <p:cNvPr id="3" name="PA_形状 4644"/>
            <p:cNvSpPr/>
            <p:nvPr>
              <p:custDataLst>
                <p:tags r:id="rId1"/>
              </p:custDataLst>
            </p:nvPr>
          </p:nvSpPr>
          <p:spPr>
            <a:xfrm>
              <a:off x="1141083" y="1863349"/>
              <a:ext cx="8898867" cy="3407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359" extrusionOk="0">
                  <a:moveTo>
                    <a:pt x="0" y="11881"/>
                  </a:moveTo>
                  <a:cubicBezTo>
                    <a:pt x="1060" y="7692"/>
                    <a:pt x="3310" y="5945"/>
                    <a:pt x="5254" y="7796"/>
                  </a:cubicBezTo>
                  <a:cubicBezTo>
                    <a:pt x="7606" y="10036"/>
                    <a:pt x="8550" y="16859"/>
                    <a:pt x="10976" y="18786"/>
                  </a:cubicBezTo>
                  <a:cubicBezTo>
                    <a:pt x="14518" y="21600"/>
                    <a:pt x="17361" y="13534"/>
                    <a:pt x="19648" y="5955"/>
                  </a:cubicBezTo>
                  <a:cubicBezTo>
                    <a:pt x="20264" y="3912"/>
                    <a:pt x="20915" y="1926"/>
                    <a:pt x="21600" y="0"/>
                  </a:cubicBezTo>
                </a:path>
              </a:pathLst>
            </a:custGeom>
            <a:noFill/>
            <a:ln w="25400" cap="rnd" cmpd="sng" algn="ctr">
              <a:solidFill>
                <a:srgbClr val="A6A6A6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kern="0" dirty="0">
                <a:solidFill>
                  <a:prstClr val="white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4" name="PA_形状 4645"/>
            <p:cNvSpPr/>
            <p:nvPr>
              <p:custDataLst>
                <p:tags r:id="rId2"/>
              </p:custDataLst>
            </p:nvPr>
          </p:nvSpPr>
          <p:spPr>
            <a:xfrm rot="21314482">
              <a:off x="9685283" y="1488116"/>
              <a:ext cx="750489" cy="75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58" extrusionOk="0">
                  <a:moveTo>
                    <a:pt x="5765" y="18592"/>
                  </a:moveTo>
                  <a:cubicBezTo>
                    <a:pt x="5942" y="18678"/>
                    <a:pt x="6028" y="18769"/>
                    <a:pt x="6206" y="18856"/>
                  </a:cubicBezTo>
                  <a:cubicBezTo>
                    <a:pt x="6028" y="19033"/>
                    <a:pt x="5852" y="19300"/>
                    <a:pt x="5674" y="19477"/>
                  </a:cubicBezTo>
                  <a:cubicBezTo>
                    <a:pt x="3638" y="21514"/>
                    <a:pt x="12" y="21246"/>
                    <a:pt x="12" y="21246"/>
                  </a:cubicBezTo>
                  <a:cubicBezTo>
                    <a:pt x="12" y="21246"/>
                    <a:pt x="-256" y="17619"/>
                    <a:pt x="1780" y="15583"/>
                  </a:cubicBezTo>
                  <a:cubicBezTo>
                    <a:pt x="1957" y="15406"/>
                    <a:pt x="2225" y="15229"/>
                    <a:pt x="2402" y="15051"/>
                  </a:cubicBezTo>
                  <a:cubicBezTo>
                    <a:pt x="2489" y="15229"/>
                    <a:pt x="2575" y="15315"/>
                    <a:pt x="2666" y="15492"/>
                  </a:cubicBezTo>
                  <a:cubicBezTo>
                    <a:pt x="1338" y="17173"/>
                    <a:pt x="1516" y="19741"/>
                    <a:pt x="1516" y="19741"/>
                  </a:cubicBezTo>
                  <a:cubicBezTo>
                    <a:pt x="1516" y="19741"/>
                    <a:pt x="4084" y="19919"/>
                    <a:pt x="5765" y="18592"/>
                  </a:cubicBezTo>
                  <a:cubicBezTo>
                    <a:pt x="5765" y="18592"/>
                    <a:pt x="5765" y="18592"/>
                    <a:pt x="5765" y="18592"/>
                  </a:cubicBezTo>
                  <a:close/>
                  <a:moveTo>
                    <a:pt x="15059" y="7966"/>
                  </a:moveTo>
                  <a:cubicBezTo>
                    <a:pt x="14086" y="7966"/>
                    <a:pt x="13291" y="7171"/>
                    <a:pt x="13291" y="6199"/>
                  </a:cubicBezTo>
                  <a:cubicBezTo>
                    <a:pt x="13291" y="5222"/>
                    <a:pt x="14086" y="4426"/>
                    <a:pt x="15059" y="4426"/>
                  </a:cubicBezTo>
                  <a:cubicBezTo>
                    <a:pt x="16036" y="4426"/>
                    <a:pt x="16831" y="5222"/>
                    <a:pt x="16831" y="6199"/>
                  </a:cubicBezTo>
                  <a:cubicBezTo>
                    <a:pt x="16831" y="7171"/>
                    <a:pt x="16036" y="7966"/>
                    <a:pt x="15059" y="7966"/>
                  </a:cubicBezTo>
                  <a:cubicBezTo>
                    <a:pt x="15059" y="7966"/>
                    <a:pt x="15059" y="7966"/>
                    <a:pt x="15059" y="7966"/>
                  </a:cubicBezTo>
                  <a:close/>
                  <a:moveTo>
                    <a:pt x="21258" y="0"/>
                  </a:moveTo>
                  <a:cubicBezTo>
                    <a:pt x="21258" y="0"/>
                    <a:pt x="18067" y="-86"/>
                    <a:pt x="14882" y="1504"/>
                  </a:cubicBezTo>
                  <a:cubicBezTo>
                    <a:pt x="13909" y="1949"/>
                    <a:pt x="12845" y="2658"/>
                    <a:pt x="11960" y="3540"/>
                  </a:cubicBezTo>
                  <a:cubicBezTo>
                    <a:pt x="10529" y="4975"/>
                    <a:pt x="8307" y="7608"/>
                    <a:pt x="6556" y="9739"/>
                  </a:cubicBezTo>
                  <a:lnTo>
                    <a:pt x="2666" y="9739"/>
                  </a:lnTo>
                  <a:lnTo>
                    <a:pt x="894" y="12393"/>
                  </a:lnTo>
                  <a:lnTo>
                    <a:pt x="3897" y="13204"/>
                  </a:lnTo>
                  <a:cubicBezTo>
                    <a:pt x="3906" y="13314"/>
                    <a:pt x="3937" y="13465"/>
                    <a:pt x="4019" y="13671"/>
                  </a:cubicBezTo>
                  <a:lnTo>
                    <a:pt x="3552" y="14697"/>
                  </a:lnTo>
                  <a:cubicBezTo>
                    <a:pt x="3552" y="14697"/>
                    <a:pt x="3375" y="15051"/>
                    <a:pt x="4702" y="16466"/>
                  </a:cubicBezTo>
                  <a:cubicBezTo>
                    <a:pt x="6119" y="17883"/>
                    <a:pt x="6561" y="17705"/>
                    <a:pt x="6561" y="17705"/>
                  </a:cubicBezTo>
                  <a:lnTo>
                    <a:pt x="7663" y="17204"/>
                  </a:lnTo>
                  <a:cubicBezTo>
                    <a:pt x="7827" y="17256"/>
                    <a:pt x="7948" y="17274"/>
                    <a:pt x="8030" y="17274"/>
                  </a:cubicBezTo>
                  <a:lnTo>
                    <a:pt x="8864" y="20360"/>
                  </a:lnTo>
                  <a:lnTo>
                    <a:pt x="11519" y="18592"/>
                  </a:lnTo>
                  <a:lnTo>
                    <a:pt x="11519" y="14580"/>
                  </a:lnTo>
                  <a:cubicBezTo>
                    <a:pt x="13663" y="12847"/>
                    <a:pt x="16295" y="10668"/>
                    <a:pt x="17717" y="9294"/>
                  </a:cubicBezTo>
                  <a:cubicBezTo>
                    <a:pt x="18603" y="8412"/>
                    <a:pt x="19308" y="7349"/>
                    <a:pt x="19840" y="6376"/>
                  </a:cubicBezTo>
                  <a:cubicBezTo>
                    <a:pt x="21344" y="3186"/>
                    <a:pt x="21258" y="0"/>
                    <a:pt x="21258" y="0"/>
                  </a:cubicBezTo>
                  <a:cubicBezTo>
                    <a:pt x="21258" y="0"/>
                    <a:pt x="21258" y="0"/>
                    <a:pt x="21258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solidFill>
                  <a:prstClr val="white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3474515" y="3272887"/>
              <a:ext cx="637306" cy="637308"/>
              <a:chOff x="3474515" y="3272887"/>
              <a:chExt cx="637306" cy="637308"/>
            </a:xfrm>
          </p:grpSpPr>
          <p:sp>
            <p:nvSpPr>
              <p:cNvPr id="18" name="椭圆 17"/>
              <p:cNvSpPr>
                <a:spLocks noChangeAspect="1"/>
              </p:cNvSpPr>
              <p:nvPr/>
            </p:nvSpPr>
            <p:spPr>
              <a:xfrm>
                <a:off x="3474515" y="3272887"/>
                <a:ext cx="637306" cy="637308"/>
              </a:xfrm>
              <a:prstGeom prst="ellipse">
                <a:avLst/>
              </a:prstGeom>
              <a:solidFill>
                <a:schemeClr val="accent3"/>
              </a:solidFill>
              <a:ln w="254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19" name="PA_任意多边形 36"/>
              <p:cNvSpPr/>
              <p:nvPr>
                <p:custDataLst>
                  <p:tags r:id="rId7"/>
                </p:custDataLst>
              </p:nvPr>
            </p:nvSpPr>
            <p:spPr bwMode="auto">
              <a:xfrm>
                <a:off x="3665220" y="3443746"/>
                <a:ext cx="263090" cy="246910"/>
              </a:xfrm>
              <a:custGeom>
                <a:avLst/>
                <a:gdLst>
                  <a:gd name="connsiteX0" fmla="*/ 65187 w 464323"/>
                  <a:gd name="connsiteY0" fmla="*/ 348457 h 435769"/>
                  <a:gd name="connsiteX1" fmla="*/ 399141 w 464323"/>
                  <a:gd name="connsiteY1" fmla="*/ 348457 h 435769"/>
                  <a:gd name="connsiteX2" fmla="*/ 406384 w 464323"/>
                  <a:gd name="connsiteY2" fmla="*/ 355601 h 435769"/>
                  <a:gd name="connsiteX3" fmla="*/ 399141 w 464323"/>
                  <a:gd name="connsiteY3" fmla="*/ 362744 h 435769"/>
                  <a:gd name="connsiteX4" fmla="*/ 65187 w 464323"/>
                  <a:gd name="connsiteY4" fmla="*/ 362744 h 435769"/>
                  <a:gd name="connsiteX5" fmla="*/ 57944 w 464323"/>
                  <a:gd name="connsiteY5" fmla="*/ 355601 h 435769"/>
                  <a:gd name="connsiteX6" fmla="*/ 65187 w 464323"/>
                  <a:gd name="connsiteY6" fmla="*/ 348457 h 435769"/>
                  <a:gd name="connsiteX7" fmla="*/ 65187 w 464323"/>
                  <a:gd name="connsiteY7" fmla="*/ 304800 h 435769"/>
                  <a:gd name="connsiteX8" fmla="*/ 399141 w 464323"/>
                  <a:gd name="connsiteY8" fmla="*/ 304800 h 435769"/>
                  <a:gd name="connsiteX9" fmla="*/ 406384 w 464323"/>
                  <a:gd name="connsiteY9" fmla="*/ 311944 h 435769"/>
                  <a:gd name="connsiteX10" fmla="*/ 399141 w 464323"/>
                  <a:gd name="connsiteY10" fmla="*/ 319087 h 435769"/>
                  <a:gd name="connsiteX11" fmla="*/ 65187 w 464323"/>
                  <a:gd name="connsiteY11" fmla="*/ 319087 h 435769"/>
                  <a:gd name="connsiteX12" fmla="*/ 57944 w 464323"/>
                  <a:gd name="connsiteY12" fmla="*/ 311944 h 435769"/>
                  <a:gd name="connsiteX13" fmla="*/ 65187 w 464323"/>
                  <a:gd name="connsiteY13" fmla="*/ 304800 h 435769"/>
                  <a:gd name="connsiteX14" fmla="*/ 65187 w 464323"/>
                  <a:gd name="connsiteY14" fmla="*/ 261144 h 435769"/>
                  <a:gd name="connsiteX15" fmla="*/ 399141 w 464323"/>
                  <a:gd name="connsiteY15" fmla="*/ 261144 h 435769"/>
                  <a:gd name="connsiteX16" fmla="*/ 406384 w 464323"/>
                  <a:gd name="connsiteY16" fmla="*/ 268288 h 435769"/>
                  <a:gd name="connsiteX17" fmla="*/ 399141 w 464323"/>
                  <a:gd name="connsiteY17" fmla="*/ 275431 h 435769"/>
                  <a:gd name="connsiteX18" fmla="*/ 65187 w 464323"/>
                  <a:gd name="connsiteY18" fmla="*/ 275431 h 435769"/>
                  <a:gd name="connsiteX19" fmla="*/ 57944 w 464323"/>
                  <a:gd name="connsiteY19" fmla="*/ 268288 h 435769"/>
                  <a:gd name="connsiteX20" fmla="*/ 65187 w 464323"/>
                  <a:gd name="connsiteY20" fmla="*/ 261144 h 435769"/>
                  <a:gd name="connsiteX21" fmla="*/ 65187 w 464323"/>
                  <a:gd name="connsiteY21" fmla="*/ 217488 h 435769"/>
                  <a:gd name="connsiteX22" fmla="*/ 399141 w 464323"/>
                  <a:gd name="connsiteY22" fmla="*/ 217488 h 435769"/>
                  <a:gd name="connsiteX23" fmla="*/ 406384 w 464323"/>
                  <a:gd name="connsiteY23" fmla="*/ 224632 h 435769"/>
                  <a:gd name="connsiteX24" fmla="*/ 399141 w 464323"/>
                  <a:gd name="connsiteY24" fmla="*/ 231775 h 435769"/>
                  <a:gd name="connsiteX25" fmla="*/ 65187 w 464323"/>
                  <a:gd name="connsiteY25" fmla="*/ 231775 h 435769"/>
                  <a:gd name="connsiteX26" fmla="*/ 57944 w 464323"/>
                  <a:gd name="connsiteY26" fmla="*/ 224632 h 435769"/>
                  <a:gd name="connsiteX27" fmla="*/ 65187 w 464323"/>
                  <a:gd name="connsiteY27" fmla="*/ 217488 h 435769"/>
                  <a:gd name="connsiteX28" fmla="*/ 224747 w 464323"/>
                  <a:gd name="connsiteY28" fmla="*/ 173832 h 435769"/>
                  <a:gd name="connsiteX29" fmla="*/ 399133 w 464323"/>
                  <a:gd name="connsiteY29" fmla="*/ 173832 h 435769"/>
                  <a:gd name="connsiteX30" fmla="*/ 406401 w 464323"/>
                  <a:gd name="connsiteY30" fmla="*/ 181373 h 435769"/>
                  <a:gd name="connsiteX31" fmla="*/ 399133 w 464323"/>
                  <a:gd name="connsiteY31" fmla="*/ 188912 h 435769"/>
                  <a:gd name="connsiteX32" fmla="*/ 224747 w 464323"/>
                  <a:gd name="connsiteY32" fmla="*/ 188912 h 435769"/>
                  <a:gd name="connsiteX33" fmla="*/ 217488 w 464323"/>
                  <a:gd name="connsiteY33" fmla="*/ 181373 h 435769"/>
                  <a:gd name="connsiteX34" fmla="*/ 224747 w 464323"/>
                  <a:gd name="connsiteY34" fmla="*/ 173832 h 435769"/>
                  <a:gd name="connsiteX35" fmla="*/ 224764 w 464323"/>
                  <a:gd name="connsiteY35" fmla="*/ 130175 h 435769"/>
                  <a:gd name="connsiteX36" fmla="*/ 297525 w 464323"/>
                  <a:gd name="connsiteY36" fmla="*/ 130175 h 435769"/>
                  <a:gd name="connsiteX37" fmla="*/ 304801 w 464323"/>
                  <a:gd name="connsiteY37" fmla="*/ 137716 h 435769"/>
                  <a:gd name="connsiteX38" fmla="*/ 297525 w 464323"/>
                  <a:gd name="connsiteY38" fmla="*/ 145256 h 435769"/>
                  <a:gd name="connsiteX39" fmla="*/ 224764 w 464323"/>
                  <a:gd name="connsiteY39" fmla="*/ 145256 h 435769"/>
                  <a:gd name="connsiteX40" fmla="*/ 217488 w 464323"/>
                  <a:gd name="connsiteY40" fmla="*/ 137716 h 435769"/>
                  <a:gd name="connsiteX41" fmla="*/ 224764 w 464323"/>
                  <a:gd name="connsiteY41" fmla="*/ 130175 h 435769"/>
                  <a:gd name="connsiteX42" fmla="*/ 87042 w 464323"/>
                  <a:gd name="connsiteY42" fmla="*/ 101402 h 435769"/>
                  <a:gd name="connsiteX43" fmla="*/ 87042 w 464323"/>
                  <a:gd name="connsiteY43" fmla="*/ 159743 h 435769"/>
                  <a:gd name="connsiteX44" fmla="*/ 159809 w 464323"/>
                  <a:gd name="connsiteY44" fmla="*/ 159743 h 435769"/>
                  <a:gd name="connsiteX45" fmla="*/ 159809 w 464323"/>
                  <a:gd name="connsiteY45" fmla="*/ 101402 h 435769"/>
                  <a:gd name="connsiteX46" fmla="*/ 224764 w 464323"/>
                  <a:gd name="connsiteY46" fmla="*/ 86519 h 435769"/>
                  <a:gd name="connsiteX47" fmla="*/ 297525 w 464323"/>
                  <a:gd name="connsiteY47" fmla="*/ 86519 h 435769"/>
                  <a:gd name="connsiteX48" fmla="*/ 304801 w 464323"/>
                  <a:gd name="connsiteY48" fmla="*/ 94060 h 435769"/>
                  <a:gd name="connsiteX49" fmla="*/ 297525 w 464323"/>
                  <a:gd name="connsiteY49" fmla="*/ 101599 h 435769"/>
                  <a:gd name="connsiteX50" fmla="*/ 224764 w 464323"/>
                  <a:gd name="connsiteY50" fmla="*/ 101599 h 435769"/>
                  <a:gd name="connsiteX51" fmla="*/ 217488 w 464323"/>
                  <a:gd name="connsiteY51" fmla="*/ 94060 h 435769"/>
                  <a:gd name="connsiteX52" fmla="*/ 224764 w 464323"/>
                  <a:gd name="connsiteY52" fmla="*/ 86519 h 435769"/>
                  <a:gd name="connsiteX53" fmla="*/ 72490 w 464323"/>
                  <a:gd name="connsiteY53" fmla="*/ 72232 h 435769"/>
                  <a:gd name="connsiteX54" fmla="*/ 174361 w 464323"/>
                  <a:gd name="connsiteY54" fmla="*/ 72232 h 435769"/>
                  <a:gd name="connsiteX55" fmla="*/ 188907 w 464323"/>
                  <a:gd name="connsiteY55" fmla="*/ 86817 h 435769"/>
                  <a:gd name="connsiteX56" fmla="*/ 188907 w 464323"/>
                  <a:gd name="connsiteY56" fmla="*/ 174328 h 435769"/>
                  <a:gd name="connsiteX57" fmla="*/ 174361 w 464323"/>
                  <a:gd name="connsiteY57" fmla="*/ 188908 h 435769"/>
                  <a:gd name="connsiteX58" fmla="*/ 72490 w 464323"/>
                  <a:gd name="connsiteY58" fmla="*/ 188908 h 435769"/>
                  <a:gd name="connsiteX59" fmla="*/ 57944 w 464323"/>
                  <a:gd name="connsiteY59" fmla="*/ 174328 h 435769"/>
                  <a:gd name="connsiteX60" fmla="*/ 57944 w 464323"/>
                  <a:gd name="connsiteY60" fmla="*/ 86817 h 435769"/>
                  <a:gd name="connsiteX61" fmla="*/ 72490 w 464323"/>
                  <a:gd name="connsiteY61" fmla="*/ 72232 h 435769"/>
                  <a:gd name="connsiteX62" fmla="*/ 348258 w 464323"/>
                  <a:gd name="connsiteY62" fmla="*/ 29051 h 435769"/>
                  <a:gd name="connsiteX63" fmla="*/ 348258 w 464323"/>
                  <a:gd name="connsiteY63" fmla="*/ 87154 h 435769"/>
                  <a:gd name="connsiteX64" fmla="*/ 348215 w 464323"/>
                  <a:gd name="connsiteY64" fmla="*/ 87154 h 435769"/>
                  <a:gd name="connsiteX65" fmla="*/ 377237 w 464323"/>
                  <a:gd name="connsiteY65" fmla="*/ 116205 h 435769"/>
                  <a:gd name="connsiteX66" fmla="*/ 391747 w 464323"/>
                  <a:gd name="connsiteY66" fmla="*/ 116205 h 435769"/>
                  <a:gd name="connsiteX67" fmla="*/ 435323 w 464323"/>
                  <a:gd name="connsiteY67" fmla="*/ 116205 h 435769"/>
                  <a:gd name="connsiteX68" fmla="*/ 43511 w 464323"/>
                  <a:gd name="connsiteY68" fmla="*/ 29051 h 435769"/>
                  <a:gd name="connsiteX69" fmla="*/ 29000 w 464323"/>
                  <a:gd name="connsiteY69" fmla="*/ 43577 h 435769"/>
                  <a:gd name="connsiteX70" fmla="*/ 29000 w 464323"/>
                  <a:gd name="connsiteY70" fmla="*/ 392192 h 435769"/>
                  <a:gd name="connsiteX71" fmla="*/ 43511 w 464323"/>
                  <a:gd name="connsiteY71" fmla="*/ 406718 h 435769"/>
                  <a:gd name="connsiteX72" fmla="*/ 420812 w 464323"/>
                  <a:gd name="connsiteY72" fmla="*/ 406718 h 435769"/>
                  <a:gd name="connsiteX73" fmla="*/ 435323 w 464323"/>
                  <a:gd name="connsiteY73" fmla="*/ 392192 h 435769"/>
                  <a:gd name="connsiteX74" fmla="*/ 435323 w 464323"/>
                  <a:gd name="connsiteY74" fmla="*/ 130731 h 435769"/>
                  <a:gd name="connsiteX75" fmla="*/ 391747 w 464323"/>
                  <a:gd name="connsiteY75" fmla="*/ 130731 h 435769"/>
                  <a:gd name="connsiteX76" fmla="*/ 377237 w 464323"/>
                  <a:gd name="connsiteY76" fmla="*/ 130731 h 435769"/>
                  <a:gd name="connsiteX77" fmla="*/ 333704 w 464323"/>
                  <a:gd name="connsiteY77" fmla="*/ 87154 h 435769"/>
                  <a:gd name="connsiteX78" fmla="*/ 333747 w 464323"/>
                  <a:gd name="connsiteY78" fmla="*/ 87154 h 435769"/>
                  <a:gd name="connsiteX79" fmla="*/ 333747 w 464323"/>
                  <a:gd name="connsiteY79" fmla="*/ 29051 h 435769"/>
                  <a:gd name="connsiteX80" fmla="*/ 43511 w 464323"/>
                  <a:gd name="connsiteY80" fmla="*/ 0 h 435769"/>
                  <a:gd name="connsiteX81" fmla="*/ 348258 w 464323"/>
                  <a:gd name="connsiteY81" fmla="*/ 0 h 435769"/>
                  <a:gd name="connsiteX82" fmla="*/ 368767 w 464323"/>
                  <a:gd name="connsiteY82" fmla="*/ 8493 h 435769"/>
                  <a:gd name="connsiteX83" fmla="*/ 455831 w 464323"/>
                  <a:gd name="connsiteY83" fmla="*/ 95647 h 435769"/>
                  <a:gd name="connsiteX84" fmla="*/ 464323 w 464323"/>
                  <a:gd name="connsiteY84" fmla="*/ 116205 h 435769"/>
                  <a:gd name="connsiteX85" fmla="*/ 464323 w 464323"/>
                  <a:gd name="connsiteY85" fmla="*/ 392192 h 435769"/>
                  <a:gd name="connsiteX86" fmla="*/ 420812 w 464323"/>
                  <a:gd name="connsiteY86" fmla="*/ 435769 h 435769"/>
                  <a:gd name="connsiteX87" fmla="*/ 43511 w 464323"/>
                  <a:gd name="connsiteY87" fmla="*/ 435769 h 435769"/>
                  <a:gd name="connsiteX88" fmla="*/ 0 w 464323"/>
                  <a:gd name="connsiteY88" fmla="*/ 392192 h 435769"/>
                  <a:gd name="connsiteX89" fmla="*/ 0 w 464323"/>
                  <a:gd name="connsiteY89" fmla="*/ 43577 h 435769"/>
                  <a:gd name="connsiteX90" fmla="*/ 43511 w 464323"/>
                  <a:gd name="connsiteY90" fmla="*/ 0 h 435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</a:cxnLst>
                <a:rect l="l" t="t" r="r" b="b"/>
                <a:pathLst>
                  <a:path w="464323" h="435769">
                    <a:moveTo>
                      <a:pt x="65187" y="348457"/>
                    </a:moveTo>
                    <a:lnTo>
                      <a:pt x="399141" y="348457"/>
                    </a:lnTo>
                    <a:cubicBezTo>
                      <a:pt x="403125" y="348457"/>
                      <a:pt x="406384" y="351652"/>
                      <a:pt x="406384" y="355601"/>
                    </a:cubicBezTo>
                    <a:cubicBezTo>
                      <a:pt x="406384" y="359536"/>
                      <a:pt x="403125" y="362744"/>
                      <a:pt x="399141" y="362744"/>
                    </a:cubicBezTo>
                    <a:lnTo>
                      <a:pt x="65187" y="362744"/>
                    </a:lnTo>
                    <a:cubicBezTo>
                      <a:pt x="61187" y="362744"/>
                      <a:pt x="57944" y="359536"/>
                      <a:pt x="57944" y="355601"/>
                    </a:cubicBezTo>
                    <a:cubicBezTo>
                      <a:pt x="57944" y="351652"/>
                      <a:pt x="61187" y="348457"/>
                      <a:pt x="65187" y="348457"/>
                    </a:cubicBezTo>
                    <a:close/>
                    <a:moveTo>
                      <a:pt x="65187" y="304800"/>
                    </a:moveTo>
                    <a:lnTo>
                      <a:pt x="399141" y="304800"/>
                    </a:lnTo>
                    <a:cubicBezTo>
                      <a:pt x="403125" y="304800"/>
                      <a:pt x="406384" y="307995"/>
                      <a:pt x="406384" y="311944"/>
                    </a:cubicBezTo>
                    <a:cubicBezTo>
                      <a:pt x="406384" y="315879"/>
                      <a:pt x="403125" y="319087"/>
                      <a:pt x="399141" y="319087"/>
                    </a:cubicBezTo>
                    <a:lnTo>
                      <a:pt x="65187" y="319087"/>
                    </a:lnTo>
                    <a:cubicBezTo>
                      <a:pt x="61187" y="319087"/>
                      <a:pt x="57944" y="315879"/>
                      <a:pt x="57944" y="311944"/>
                    </a:cubicBezTo>
                    <a:cubicBezTo>
                      <a:pt x="57944" y="307995"/>
                      <a:pt x="61187" y="304800"/>
                      <a:pt x="65187" y="304800"/>
                    </a:cubicBezTo>
                    <a:close/>
                    <a:moveTo>
                      <a:pt x="65187" y="261144"/>
                    </a:moveTo>
                    <a:lnTo>
                      <a:pt x="399141" y="261144"/>
                    </a:lnTo>
                    <a:cubicBezTo>
                      <a:pt x="403125" y="261144"/>
                      <a:pt x="406384" y="264339"/>
                      <a:pt x="406384" y="268288"/>
                    </a:cubicBezTo>
                    <a:cubicBezTo>
                      <a:pt x="406384" y="272223"/>
                      <a:pt x="403125" y="275431"/>
                      <a:pt x="399141" y="275431"/>
                    </a:cubicBezTo>
                    <a:lnTo>
                      <a:pt x="65187" y="275431"/>
                    </a:lnTo>
                    <a:cubicBezTo>
                      <a:pt x="61187" y="275431"/>
                      <a:pt x="57944" y="272223"/>
                      <a:pt x="57944" y="268288"/>
                    </a:cubicBezTo>
                    <a:cubicBezTo>
                      <a:pt x="57944" y="264339"/>
                      <a:pt x="61187" y="261144"/>
                      <a:pt x="65187" y="261144"/>
                    </a:cubicBezTo>
                    <a:close/>
                    <a:moveTo>
                      <a:pt x="65187" y="217488"/>
                    </a:moveTo>
                    <a:lnTo>
                      <a:pt x="399141" y="217488"/>
                    </a:lnTo>
                    <a:cubicBezTo>
                      <a:pt x="403125" y="217488"/>
                      <a:pt x="406384" y="220683"/>
                      <a:pt x="406384" y="224632"/>
                    </a:cubicBezTo>
                    <a:cubicBezTo>
                      <a:pt x="406384" y="228580"/>
                      <a:pt x="403125" y="231775"/>
                      <a:pt x="399141" y="231775"/>
                    </a:cubicBezTo>
                    <a:lnTo>
                      <a:pt x="65187" y="231775"/>
                    </a:lnTo>
                    <a:cubicBezTo>
                      <a:pt x="61187" y="231775"/>
                      <a:pt x="57944" y="228580"/>
                      <a:pt x="57944" y="224632"/>
                    </a:cubicBezTo>
                    <a:cubicBezTo>
                      <a:pt x="57944" y="220683"/>
                      <a:pt x="61187" y="217488"/>
                      <a:pt x="65187" y="217488"/>
                    </a:cubicBezTo>
                    <a:close/>
                    <a:moveTo>
                      <a:pt x="224747" y="173832"/>
                    </a:moveTo>
                    <a:lnTo>
                      <a:pt x="399133" y="173832"/>
                    </a:lnTo>
                    <a:cubicBezTo>
                      <a:pt x="403130" y="173832"/>
                      <a:pt x="406401" y="177204"/>
                      <a:pt x="406401" y="181373"/>
                    </a:cubicBezTo>
                    <a:cubicBezTo>
                      <a:pt x="406401" y="185540"/>
                      <a:pt x="403130" y="188912"/>
                      <a:pt x="399133" y="188912"/>
                    </a:cubicBezTo>
                    <a:lnTo>
                      <a:pt x="224747" y="188912"/>
                    </a:lnTo>
                    <a:cubicBezTo>
                      <a:pt x="220715" y="188912"/>
                      <a:pt x="217488" y="185540"/>
                      <a:pt x="217488" y="181373"/>
                    </a:cubicBezTo>
                    <a:cubicBezTo>
                      <a:pt x="217488" y="177204"/>
                      <a:pt x="220715" y="173832"/>
                      <a:pt x="224747" y="173832"/>
                    </a:cubicBezTo>
                    <a:close/>
                    <a:moveTo>
                      <a:pt x="224764" y="130175"/>
                    </a:moveTo>
                    <a:lnTo>
                      <a:pt x="297525" y="130175"/>
                    </a:lnTo>
                    <a:cubicBezTo>
                      <a:pt x="301531" y="130175"/>
                      <a:pt x="304801" y="133548"/>
                      <a:pt x="304801" y="137716"/>
                    </a:cubicBezTo>
                    <a:cubicBezTo>
                      <a:pt x="304801" y="141884"/>
                      <a:pt x="301531" y="145256"/>
                      <a:pt x="297525" y="145256"/>
                    </a:cubicBezTo>
                    <a:lnTo>
                      <a:pt x="224764" y="145256"/>
                    </a:lnTo>
                    <a:cubicBezTo>
                      <a:pt x="220726" y="145256"/>
                      <a:pt x="217488" y="141884"/>
                      <a:pt x="217488" y="137716"/>
                    </a:cubicBezTo>
                    <a:cubicBezTo>
                      <a:pt x="217488" y="133548"/>
                      <a:pt x="220726" y="130175"/>
                      <a:pt x="224764" y="130175"/>
                    </a:cubicBezTo>
                    <a:close/>
                    <a:moveTo>
                      <a:pt x="87042" y="101402"/>
                    </a:moveTo>
                    <a:cubicBezTo>
                      <a:pt x="87042" y="101402"/>
                      <a:pt x="87042" y="159743"/>
                      <a:pt x="87042" y="159743"/>
                    </a:cubicBezTo>
                    <a:lnTo>
                      <a:pt x="159809" y="159743"/>
                    </a:lnTo>
                    <a:lnTo>
                      <a:pt x="159809" y="101402"/>
                    </a:lnTo>
                    <a:close/>
                    <a:moveTo>
                      <a:pt x="224764" y="86519"/>
                    </a:moveTo>
                    <a:lnTo>
                      <a:pt x="297525" y="86519"/>
                    </a:lnTo>
                    <a:cubicBezTo>
                      <a:pt x="301531" y="86519"/>
                      <a:pt x="304801" y="89891"/>
                      <a:pt x="304801" y="94060"/>
                    </a:cubicBezTo>
                    <a:cubicBezTo>
                      <a:pt x="304801" y="98227"/>
                      <a:pt x="301531" y="101599"/>
                      <a:pt x="297525" y="101599"/>
                    </a:cubicBezTo>
                    <a:lnTo>
                      <a:pt x="224764" y="101599"/>
                    </a:lnTo>
                    <a:cubicBezTo>
                      <a:pt x="220726" y="101599"/>
                      <a:pt x="217488" y="98227"/>
                      <a:pt x="217488" y="94060"/>
                    </a:cubicBezTo>
                    <a:cubicBezTo>
                      <a:pt x="217488" y="89891"/>
                      <a:pt x="220726" y="86519"/>
                      <a:pt x="224764" y="86519"/>
                    </a:cubicBezTo>
                    <a:close/>
                    <a:moveTo>
                      <a:pt x="72490" y="72232"/>
                    </a:moveTo>
                    <a:lnTo>
                      <a:pt x="174361" y="72232"/>
                    </a:lnTo>
                    <a:cubicBezTo>
                      <a:pt x="182401" y="72232"/>
                      <a:pt x="188907" y="78752"/>
                      <a:pt x="188907" y="86817"/>
                    </a:cubicBezTo>
                    <a:lnTo>
                      <a:pt x="188907" y="174328"/>
                    </a:lnTo>
                    <a:cubicBezTo>
                      <a:pt x="188907" y="182388"/>
                      <a:pt x="182401" y="188908"/>
                      <a:pt x="174361" y="188908"/>
                    </a:cubicBezTo>
                    <a:lnTo>
                      <a:pt x="72490" y="188908"/>
                    </a:lnTo>
                    <a:cubicBezTo>
                      <a:pt x="64450" y="188908"/>
                      <a:pt x="57944" y="182388"/>
                      <a:pt x="57944" y="174328"/>
                    </a:cubicBezTo>
                    <a:lnTo>
                      <a:pt x="57944" y="86817"/>
                    </a:lnTo>
                    <a:cubicBezTo>
                      <a:pt x="57944" y="78752"/>
                      <a:pt x="64450" y="72232"/>
                      <a:pt x="72490" y="72232"/>
                    </a:cubicBezTo>
                    <a:close/>
                    <a:moveTo>
                      <a:pt x="348258" y="29051"/>
                    </a:moveTo>
                    <a:lnTo>
                      <a:pt x="348258" y="87154"/>
                    </a:lnTo>
                    <a:lnTo>
                      <a:pt x="348215" y="87154"/>
                    </a:lnTo>
                    <a:cubicBezTo>
                      <a:pt x="348215" y="103172"/>
                      <a:pt x="361242" y="116205"/>
                      <a:pt x="377237" y="116205"/>
                    </a:cubicBezTo>
                    <a:lnTo>
                      <a:pt x="391747" y="116205"/>
                    </a:lnTo>
                    <a:cubicBezTo>
                      <a:pt x="391747" y="116205"/>
                      <a:pt x="435323" y="116205"/>
                      <a:pt x="435323" y="116205"/>
                    </a:cubicBezTo>
                    <a:close/>
                    <a:moveTo>
                      <a:pt x="43511" y="29051"/>
                    </a:moveTo>
                    <a:cubicBezTo>
                      <a:pt x="35492" y="29051"/>
                      <a:pt x="29000" y="35547"/>
                      <a:pt x="29000" y="43577"/>
                    </a:cubicBezTo>
                    <a:lnTo>
                      <a:pt x="29000" y="392192"/>
                    </a:lnTo>
                    <a:cubicBezTo>
                      <a:pt x="29000" y="400202"/>
                      <a:pt x="35492" y="406718"/>
                      <a:pt x="43511" y="406718"/>
                    </a:cubicBezTo>
                    <a:lnTo>
                      <a:pt x="420812" y="406718"/>
                    </a:lnTo>
                    <a:cubicBezTo>
                      <a:pt x="428830" y="406718"/>
                      <a:pt x="435323" y="400202"/>
                      <a:pt x="435323" y="392192"/>
                    </a:cubicBezTo>
                    <a:cubicBezTo>
                      <a:pt x="435323" y="392192"/>
                      <a:pt x="435323" y="130731"/>
                      <a:pt x="435323" y="130731"/>
                    </a:cubicBezTo>
                    <a:lnTo>
                      <a:pt x="391747" y="130731"/>
                    </a:lnTo>
                    <a:lnTo>
                      <a:pt x="377237" y="130731"/>
                    </a:lnTo>
                    <a:cubicBezTo>
                      <a:pt x="353202" y="130731"/>
                      <a:pt x="333704" y="111222"/>
                      <a:pt x="333704" y="87154"/>
                    </a:cubicBezTo>
                    <a:lnTo>
                      <a:pt x="333747" y="87154"/>
                    </a:lnTo>
                    <a:lnTo>
                      <a:pt x="333747" y="29051"/>
                    </a:lnTo>
                    <a:close/>
                    <a:moveTo>
                      <a:pt x="43511" y="0"/>
                    </a:moveTo>
                    <a:lnTo>
                      <a:pt x="348258" y="0"/>
                    </a:lnTo>
                    <a:cubicBezTo>
                      <a:pt x="355933" y="0"/>
                      <a:pt x="363328" y="3046"/>
                      <a:pt x="368767" y="8493"/>
                    </a:cubicBezTo>
                    <a:lnTo>
                      <a:pt x="455831" y="95647"/>
                    </a:lnTo>
                    <a:cubicBezTo>
                      <a:pt x="461270" y="101094"/>
                      <a:pt x="464323" y="108498"/>
                      <a:pt x="464323" y="116205"/>
                    </a:cubicBezTo>
                    <a:lnTo>
                      <a:pt x="464323" y="392192"/>
                    </a:lnTo>
                    <a:cubicBezTo>
                      <a:pt x="464323" y="416220"/>
                      <a:pt x="444803" y="435769"/>
                      <a:pt x="420812" y="435769"/>
                    </a:cubicBezTo>
                    <a:lnTo>
                      <a:pt x="43511" y="435769"/>
                    </a:lnTo>
                    <a:cubicBezTo>
                      <a:pt x="19520" y="435769"/>
                      <a:pt x="0" y="416220"/>
                      <a:pt x="0" y="392192"/>
                    </a:cubicBezTo>
                    <a:lnTo>
                      <a:pt x="0" y="43577"/>
                    </a:lnTo>
                    <a:cubicBezTo>
                      <a:pt x="0" y="19529"/>
                      <a:pt x="19520" y="0"/>
                      <a:pt x="4351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 lIns="19050" tIns="19050" rIns="19050" bIns="19050" anchor="ctr">
                <a:noAutofit/>
              </a:bodyPr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4773002" y="4585396"/>
              <a:ext cx="637306" cy="637308"/>
              <a:chOff x="4773002" y="4585396"/>
              <a:chExt cx="637306" cy="637308"/>
            </a:xfrm>
          </p:grpSpPr>
          <p:sp>
            <p:nvSpPr>
              <p:cNvPr id="16" name="椭圆 15"/>
              <p:cNvSpPr>
                <a:spLocks noChangeAspect="1"/>
              </p:cNvSpPr>
              <p:nvPr/>
            </p:nvSpPr>
            <p:spPr>
              <a:xfrm>
                <a:off x="4773002" y="4585396"/>
                <a:ext cx="637306" cy="637308"/>
              </a:xfrm>
              <a:prstGeom prst="ellipse">
                <a:avLst/>
              </a:prstGeom>
              <a:solidFill>
                <a:schemeClr val="accent3"/>
              </a:solidFill>
              <a:ln w="254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17" name="PA_任意多边形 38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4969178" y="4761221"/>
                <a:ext cx="263098" cy="255456"/>
              </a:xfrm>
              <a:custGeom>
                <a:avLst/>
                <a:gdLst>
                  <a:gd name="connsiteX0" fmla="*/ 261540 w 464338"/>
                  <a:gd name="connsiteY0" fmla="*/ 246856 h 450850"/>
                  <a:gd name="connsiteX1" fmla="*/ 290512 w 464338"/>
                  <a:gd name="connsiteY1" fmla="*/ 276225 h 450850"/>
                  <a:gd name="connsiteX2" fmla="*/ 261540 w 464338"/>
                  <a:gd name="connsiteY2" fmla="*/ 305592 h 450850"/>
                  <a:gd name="connsiteX3" fmla="*/ 232568 w 464338"/>
                  <a:gd name="connsiteY3" fmla="*/ 276225 h 450850"/>
                  <a:gd name="connsiteX4" fmla="*/ 261540 w 464338"/>
                  <a:gd name="connsiteY4" fmla="*/ 246856 h 450850"/>
                  <a:gd name="connsiteX5" fmla="*/ 419120 w 464338"/>
                  <a:gd name="connsiteY5" fmla="*/ 213403 h 450850"/>
                  <a:gd name="connsiteX6" fmla="*/ 418654 w 464338"/>
                  <a:gd name="connsiteY6" fmla="*/ 214300 h 450850"/>
                  <a:gd name="connsiteX7" fmla="*/ 415019 w 464338"/>
                  <a:gd name="connsiteY7" fmla="*/ 221000 h 450850"/>
                  <a:gd name="connsiteX8" fmla="*/ 391786 w 464338"/>
                  <a:gd name="connsiteY8" fmla="*/ 232689 h 450850"/>
                  <a:gd name="connsiteX9" fmla="*/ 261191 w 464338"/>
                  <a:gd name="connsiteY9" fmla="*/ 232689 h 450850"/>
                  <a:gd name="connsiteX10" fmla="*/ 217652 w 464338"/>
                  <a:gd name="connsiteY10" fmla="*/ 276313 h 450850"/>
                  <a:gd name="connsiteX11" fmla="*/ 261191 w 464338"/>
                  <a:gd name="connsiteY11" fmla="*/ 319958 h 450850"/>
                  <a:gd name="connsiteX12" fmla="*/ 410319 w 464338"/>
                  <a:gd name="connsiteY12" fmla="*/ 319958 h 450850"/>
                  <a:gd name="connsiteX13" fmla="*/ 435303 w 464338"/>
                  <a:gd name="connsiteY13" fmla="*/ 261765 h 450850"/>
                  <a:gd name="connsiteX14" fmla="*/ 419120 w 464338"/>
                  <a:gd name="connsiteY14" fmla="*/ 213403 h 450850"/>
                  <a:gd name="connsiteX15" fmla="*/ 29019 w 464338"/>
                  <a:gd name="connsiteY15" fmla="*/ 141642 h 450850"/>
                  <a:gd name="connsiteX16" fmla="*/ 29019 w 464338"/>
                  <a:gd name="connsiteY16" fmla="*/ 370845 h 450850"/>
                  <a:gd name="connsiteX17" fmla="*/ 79807 w 464338"/>
                  <a:gd name="connsiteY17" fmla="*/ 421754 h 450850"/>
                  <a:gd name="connsiteX18" fmla="*/ 340998 w 464338"/>
                  <a:gd name="connsiteY18" fmla="*/ 421754 h 450850"/>
                  <a:gd name="connsiteX19" fmla="*/ 391786 w 464338"/>
                  <a:gd name="connsiteY19" fmla="*/ 370845 h 450850"/>
                  <a:gd name="connsiteX20" fmla="*/ 391786 w 464338"/>
                  <a:gd name="connsiteY20" fmla="*/ 349033 h 450850"/>
                  <a:gd name="connsiteX21" fmla="*/ 261191 w 464338"/>
                  <a:gd name="connsiteY21" fmla="*/ 349033 h 450850"/>
                  <a:gd name="connsiteX22" fmla="*/ 188633 w 464338"/>
                  <a:gd name="connsiteY22" fmla="*/ 276313 h 450850"/>
                  <a:gd name="connsiteX23" fmla="*/ 261191 w 464338"/>
                  <a:gd name="connsiteY23" fmla="*/ 203592 h 450850"/>
                  <a:gd name="connsiteX24" fmla="*/ 391786 w 464338"/>
                  <a:gd name="connsiteY24" fmla="*/ 203592 h 450850"/>
                  <a:gd name="connsiteX25" fmla="*/ 391786 w 464338"/>
                  <a:gd name="connsiteY25" fmla="*/ 174517 h 450850"/>
                  <a:gd name="connsiteX26" fmla="*/ 377266 w 464338"/>
                  <a:gd name="connsiteY26" fmla="*/ 159969 h 450850"/>
                  <a:gd name="connsiteX27" fmla="*/ 319228 w 464338"/>
                  <a:gd name="connsiteY27" fmla="*/ 159969 h 450850"/>
                  <a:gd name="connsiteX28" fmla="*/ 79807 w 464338"/>
                  <a:gd name="connsiteY28" fmla="*/ 159969 h 450850"/>
                  <a:gd name="connsiteX29" fmla="*/ 29019 w 464338"/>
                  <a:gd name="connsiteY29" fmla="*/ 141642 h 450850"/>
                  <a:gd name="connsiteX30" fmla="*/ 58016 w 464338"/>
                  <a:gd name="connsiteY30" fmla="*/ 116345 h 450850"/>
                  <a:gd name="connsiteX31" fmla="*/ 58016 w 464338"/>
                  <a:gd name="connsiteY31" fmla="*/ 125800 h 450850"/>
                  <a:gd name="connsiteX32" fmla="*/ 79807 w 464338"/>
                  <a:gd name="connsiteY32" fmla="*/ 130872 h 450850"/>
                  <a:gd name="connsiteX33" fmla="*/ 319228 w 464338"/>
                  <a:gd name="connsiteY33" fmla="*/ 130872 h 450850"/>
                  <a:gd name="connsiteX34" fmla="*/ 362745 w 464338"/>
                  <a:gd name="connsiteY34" fmla="*/ 130872 h 450850"/>
                  <a:gd name="connsiteX35" fmla="*/ 362745 w 464338"/>
                  <a:gd name="connsiteY35" fmla="*/ 116345 h 450850"/>
                  <a:gd name="connsiteX36" fmla="*/ 58016 w 464338"/>
                  <a:gd name="connsiteY36" fmla="*/ 116345 h 450850"/>
                  <a:gd name="connsiteX37" fmla="*/ 58016 w 464338"/>
                  <a:gd name="connsiteY37" fmla="*/ 87248 h 450850"/>
                  <a:gd name="connsiteX38" fmla="*/ 58016 w 464338"/>
                  <a:gd name="connsiteY38" fmla="*/ 101796 h 450850"/>
                  <a:gd name="connsiteX39" fmla="*/ 362745 w 464338"/>
                  <a:gd name="connsiteY39" fmla="*/ 101796 h 450850"/>
                  <a:gd name="connsiteX40" fmla="*/ 362745 w 464338"/>
                  <a:gd name="connsiteY40" fmla="*/ 87248 h 450850"/>
                  <a:gd name="connsiteX41" fmla="*/ 58016 w 464338"/>
                  <a:gd name="connsiteY41" fmla="*/ 58172 h 450850"/>
                  <a:gd name="connsiteX42" fmla="*/ 58016 w 464338"/>
                  <a:gd name="connsiteY42" fmla="*/ 72700 h 450850"/>
                  <a:gd name="connsiteX43" fmla="*/ 362745 w 464338"/>
                  <a:gd name="connsiteY43" fmla="*/ 72700 h 450850"/>
                  <a:gd name="connsiteX44" fmla="*/ 362745 w 464338"/>
                  <a:gd name="connsiteY44" fmla="*/ 58172 h 450850"/>
                  <a:gd name="connsiteX45" fmla="*/ 79807 w 464338"/>
                  <a:gd name="connsiteY45" fmla="*/ 29076 h 450850"/>
                  <a:gd name="connsiteX46" fmla="*/ 29019 w 464338"/>
                  <a:gd name="connsiteY46" fmla="*/ 79984 h 450850"/>
                  <a:gd name="connsiteX47" fmla="*/ 43517 w 464338"/>
                  <a:gd name="connsiteY47" fmla="*/ 115510 h 450850"/>
                  <a:gd name="connsiteX48" fmla="*/ 43517 w 464338"/>
                  <a:gd name="connsiteY48" fmla="*/ 87248 h 450850"/>
                  <a:gd name="connsiteX49" fmla="*/ 43517 w 464338"/>
                  <a:gd name="connsiteY49" fmla="*/ 58172 h 450850"/>
                  <a:gd name="connsiteX50" fmla="*/ 58016 w 464338"/>
                  <a:gd name="connsiteY50" fmla="*/ 43624 h 450850"/>
                  <a:gd name="connsiteX51" fmla="*/ 362745 w 464338"/>
                  <a:gd name="connsiteY51" fmla="*/ 43624 h 450850"/>
                  <a:gd name="connsiteX52" fmla="*/ 377266 w 464338"/>
                  <a:gd name="connsiteY52" fmla="*/ 58172 h 450850"/>
                  <a:gd name="connsiteX53" fmla="*/ 377266 w 464338"/>
                  <a:gd name="connsiteY53" fmla="*/ 87248 h 450850"/>
                  <a:gd name="connsiteX54" fmla="*/ 377266 w 464338"/>
                  <a:gd name="connsiteY54" fmla="*/ 116345 h 450850"/>
                  <a:gd name="connsiteX55" fmla="*/ 377266 w 464338"/>
                  <a:gd name="connsiteY55" fmla="*/ 130872 h 450850"/>
                  <a:gd name="connsiteX56" fmla="*/ 391786 w 464338"/>
                  <a:gd name="connsiteY56" fmla="*/ 133544 h 450850"/>
                  <a:gd name="connsiteX57" fmla="*/ 391786 w 464338"/>
                  <a:gd name="connsiteY57" fmla="*/ 87248 h 450850"/>
                  <a:gd name="connsiteX58" fmla="*/ 391786 w 464338"/>
                  <a:gd name="connsiteY58" fmla="*/ 79984 h 450850"/>
                  <a:gd name="connsiteX59" fmla="*/ 391786 w 464338"/>
                  <a:gd name="connsiteY59" fmla="*/ 43624 h 450850"/>
                  <a:gd name="connsiteX60" fmla="*/ 377266 w 464338"/>
                  <a:gd name="connsiteY60" fmla="*/ 29076 h 450850"/>
                  <a:gd name="connsiteX61" fmla="*/ 319228 w 464338"/>
                  <a:gd name="connsiteY61" fmla="*/ 29076 h 450850"/>
                  <a:gd name="connsiteX62" fmla="*/ 79807 w 464338"/>
                  <a:gd name="connsiteY62" fmla="*/ 0 h 450850"/>
                  <a:gd name="connsiteX63" fmla="*/ 319228 w 464338"/>
                  <a:gd name="connsiteY63" fmla="*/ 0 h 450850"/>
                  <a:gd name="connsiteX64" fmla="*/ 377266 w 464338"/>
                  <a:gd name="connsiteY64" fmla="*/ 0 h 450850"/>
                  <a:gd name="connsiteX65" fmla="*/ 420805 w 464338"/>
                  <a:gd name="connsiteY65" fmla="*/ 43624 h 450850"/>
                  <a:gd name="connsiteX66" fmla="*/ 420805 w 464338"/>
                  <a:gd name="connsiteY66" fmla="*/ 79984 h 450850"/>
                  <a:gd name="connsiteX67" fmla="*/ 420805 w 464338"/>
                  <a:gd name="connsiteY67" fmla="*/ 87248 h 450850"/>
                  <a:gd name="connsiteX68" fmla="*/ 420805 w 464338"/>
                  <a:gd name="connsiteY68" fmla="*/ 174517 h 450850"/>
                  <a:gd name="connsiteX69" fmla="*/ 420827 w 464338"/>
                  <a:gd name="connsiteY69" fmla="*/ 174517 h 450850"/>
                  <a:gd name="connsiteX70" fmla="*/ 420827 w 464338"/>
                  <a:gd name="connsiteY70" fmla="*/ 349033 h 450850"/>
                  <a:gd name="connsiteX71" fmla="*/ 420805 w 464338"/>
                  <a:gd name="connsiteY71" fmla="*/ 349033 h 450850"/>
                  <a:gd name="connsiteX72" fmla="*/ 420805 w 464338"/>
                  <a:gd name="connsiteY72" fmla="*/ 370845 h 450850"/>
                  <a:gd name="connsiteX73" fmla="*/ 340998 w 464338"/>
                  <a:gd name="connsiteY73" fmla="*/ 450850 h 450850"/>
                  <a:gd name="connsiteX74" fmla="*/ 79807 w 464338"/>
                  <a:gd name="connsiteY74" fmla="*/ 450850 h 450850"/>
                  <a:gd name="connsiteX75" fmla="*/ 0 w 464338"/>
                  <a:gd name="connsiteY75" fmla="*/ 370845 h 450850"/>
                  <a:gd name="connsiteX76" fmla="*/ 0 w 464338"/>
                  <a:gd name="connsiteY76" fmla="*/ 79984 h 450850"/>
                  <a:gd name="connsiteX77" fmla="*/ 79807 w 464338"/>
                  <a:gd name="connsiteY77" fmla="*/ 0 h 450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464338" h="450850">
                    <a:moveTo>
                      <a:pt x="261540" y="246856"/>
                    </a:moveTo>
                    <a:cubicBezTo>
                      <a:pt x="277531" y="246856"/>
                      <a:pt x="290512" y="260021"/>
                      <a:pt x="290512" y="276225"/>
                    </a:cubicBezTo>
                    <a:cubicBezTo>
                      <a:pt x="290512" y="292427"/>
                      <a:pt x="277531" y="305592"/>
                      <a:pt x="261540" y="305592"/>
                    </a:cubicBezTo>
                    <a:cubicBezTo>
                      <a:pt x="245546" y="305592"/>
                      <a:pt x="232568" y="292427"/>
                      <a:pt x="232568" y="276225"/>
                    </a:cubicBezTo>
                    <a:cubicBezTo>
                      <a:pt x="232568" y="260021"/>
                      <a:pt x="245546" y="246856"/>
                      <a:pt x="261540" y="246856"/>
                    </a:cubicBezTo>
                    <a:close/>
                    <a:moveTo>
                      <a:pt x="419120" y="213403"/>
                    </a:moveTo>
                    <a:cubicBezTo>
                      <a:pt x="419009" y="213716"/>
                      <a:pt x="418765" y="213966"/>
                      <a:pt x="418654" y="214300"/>
                    </a:cubicBezTo>
                    <a:cubicBezTo>
                      <a:pt x="417701" y="216680"/>
                      <a:pt x="416526" y="218976"/>
                      <a:pt x="415019" y="221000"/>
                    </a:cubicBezTo>
                    <a:cubicBezTo>
                      <a:pt x="409610" y="228222"/>
                      <a:pt x="400742" y="232564"/>
                      <a:pt x="391786" y="232689"/>
                    </a:cubicBezTo>
                    <a:lnTo>
                      <a:pt x="261191" y="232689"/>
                    </a:lnTo>
                    <a:cubicBezTo>
                      <a:pt x="237182" y="232689"/>
                      <a:pt x="217652" y="252268"/>
                      <a:pt x="217652" y="276313"/>
                    </a:cubicBezTo>
                    <a:cubicBezTo>
                      <a:pt x="217652" y="300379"/>
                      <a:pt x="237182" y="319958"/>
                      <a:pt x="261191" y="319958"/>
                    </a:cubicBezTo>
                    <a:lnTo>
                      <a:pt x="410319" y="319958"/>
                    </a:lnTo>
                    <a:cubicBezTo>
                      <a:pt x="426303" y="304888"/>
                      <a:pt x="435303" y="284140"/>
                      <a:pt x="435303" y="261765"/>
                    </a:cubicBezTo>
                    <a:cubicBezTo>
                      <a:pt x="435303" y="243918"/>
                      <a:pt x="429561" y="227095"/>
                      <a:pt x="419120" y="213403"/>
                    </a:cubicBezTo>
                    <a:close/>
                    <a:moveTo>
                      <a:pt x="29019" y="141642"/>
                    </a:moveTo>
                    <a:lnTo>
                      <a:pt x="29019" y="370845"/>
                    </a:lnTo>
                    <a:cubicBezTo>
                      <a:pt x="29019" y="398961"/>
                      <a:pt x="51742" y="421754"/>
                      <a:pt x="79807" y="421754"/>
                    </a:cubicBezTo>
                    <a:lnTo>
                      <a:pt x="340998" y="421754"/>
                    </a:lnTo>
                    <a:cubicBezTo>
                      <a:pt x="369041" y="421754"/>
                      <a:pt x="391786" y="398961"/>
                      <a:pt x="391786" y="370845"/>
                    </a:cubicBezTo>
                    <a:cubicBezTo>
                      <a:pt x="391786" y="370845"/>
                      <a:pt x="391786" y="349033"/>
                      <a:pt x="391786" y="349033"/>
                    </a:cubicBezTo>
                    <a:lnTo>
                      <a:pt x="261191" y="349033"/>
                    </a:lnTo>
                    <a:cubicBezTo>
                      <a:pt x="221110" y="349033"/>
                      <a:pt x="188633" y="316493"/>
                      <a:pt x="188633" y="276313"/>
                    </a:cubicBezTo>
                    <a:cubicBezTo>
                      <a:pt x="188633" y="236154"/>
                      <a:pt x="221110" y="203592"/>
                      <a:pt x="261191" y="203592"/>
                    </a:cubicBezTo>
                    <a:lnTo>
                      <a:pt x="391786" y="203592"/>
                    </a:lnTo>
                    <a:lnTo>
                      <a:pt x="391786" y="174517"/>
                    </a:lnTo>
                    <a:cubicBezTo>
                      <a:pt x="391786" y="166481"/>
                      <a:pt x="385269" y="159969"/>
                      <a:pt x="377266" y="159969"/>
                    </a:cubicBezTo>
                    <a:lnTo>
                      <a:pt x="319228" y="159969"/>
                    </a:lnTo>
                    <a:lnTo>
                      <a:pt x="79807" y="159969"/>
                    </a:lnTo>
                    <a:cubicBezTo>
                      <a:pt x="60521" y="159969"/>
                      <a:pt x="42808" y="153081"/>
                      <a:pt x="29019" y="141642"/>
                    </a:cubicBezTo>
                    <a:close/>
                    <a:moveTo>
                      <a:pt x="58016" y="116345"/>
                    </a:moveTo>
                    <a:lnTo>
                      <a:pt x="58016" y="125800"/>
                    </a:lnTo>
                    <a:cubicBezTo>
                      <a:pt x="64644" y="128973"/>
                      <a:pt x="71960" y="130872"/>
                      <a:pt x="79807" y="130872"/>
                    </a:cubicBezTo>
                    <a:lnTo>
                      <a:pt x="319228" y="130872"/>
                    </a:lnTo>
                    <a:lnTo>
                      <a:pt x="362745" y="130872"/>
                    </a:lnTo>
                    <a:lnTo>
                      <a:pt x="362745" y="116345"/>
                    </a:lnTo>
                    <a:cubicBezTo>
                      <a:pt x="362745" y="116345"/>
                      <a:pt x="58016" y="116345"/>
                      <a:pt x="58016" y="116345"/>
                    </a:cubicBezTo>
                    <a:close/>
                    <a:moveTo>
                      <a:pt x="58016" y="87248"/>
                    </a:moveTo>
                    <a:lnTo>
                      <a:pt x="58016" y="101796"/>
                    </a:lnTo>
                    <a:lnTo>
                      <a:pt x="362745" y="101796"/>
                    </a:lnTo>
                    <a:cubicBezTo>
                      <a:pt x="362745" y="101796"/>
                      <a:pt x="362745" y="87248"/>
                      <a:pt x="362745" y="87248"/>
                    </a:cubicBezTo>
                    <a:close/>
                    <a:moveTo>
                      <a:pt x="58016" y="58172"/>
                    </a:moveTo>
                    <a:lnTo>
                      <a:pt x="58016" y="72700"/>
                    </a:lnTo>
                    <a:lnTo>
                      <a:pt x="362745" y="72700"/>
                    </a:lnTo>
                    <a:cubicBezTo>
                      <a:pt x="362745" y="72700"/>
                      <a:pt x="362745" y="58172"/>
                      <a:pt x="362745" y="58172"/>
                    </a:cubicBezTo>
                    <a:close/>
                    <a:moveTo>
                      <a:pt x="79807" y="29076"/>
                    </a:moveTo>
                    <a:cubicBezTo>
                      <a:pt x="51742" y="29076"/>
                      <a:pt x="29019" y="51869"/>
                      <a:pt x="29019" y="79984"/>
                    </a:cubicBezTo>
                    <a:cubicBezTo>
                      <a:pt x="29019" y="93823"/>
                      <a:pt x="34561" y="106326"/>
                      <a:pt x="43517" y="115510"/>
                    </a:cubicBezTo>
                    <a:lnTo>
                      <a:pt x="43517" y="87248"/>
                    </a:lnTo>
                    <a:lnTo>
                      <a:pt x="43517" y="58172"/>
                    </a:lnTo>
                    <a:cubicBezTo>
                      <a:pt x="43517" y="50116"/>
                      <a:pt x="50013" y="43624"/>
                      <a:pt x="58016" y="43624"/>
                    </a:cubicBezTo>
                    <a:lnTo>
                      <a:pt x="362745" y="43624"/>
                    </a:lnTo>
                    <a:cubicBezTo>
                      <a:pt x="370748" y="43624"/>
                      <a:pt x="377266" y="50116"/>
                      <a:pt x="377266" y="58172"/>
                    </a:cubicBezTo>
                    <a:lnTo>
                      <a:pt x="377266" y="87248"/>
                    </a:lnTo>
                    <a:lnTo>
                      <a:pt x="377266" y="116345"/>
                    </a:lnTo>
                    <a:lnTo>
                      <a:pt x="377266" y="130872"/>
                    </a:lnTo>
                    <a:cubicBezTo>
                      <a:pt x="382387" y="130872"/>
                      <a:pt x="387197" y="131936"/>
                      <a:pt x="391786" y="133544"/>
                    </a:cubicBezTo>
                    <a:lnTo>
                      <a:pt x="391786" y="87248"/>
                    </a:lnTo>
                    <a:lnTo>
                      <a:pt x="391786" y="79984"/>
                    </a:lnTo>
                    <a:lnTo>
                      <a:pt x="391786" y="43624"/>
                    </a:lnTo>
                    <a:cubicBezTo>
                      <a:pt x="391786" y="35588"/>
                      <a:pt x="385269" y="29076"/>
                      <a:pt x="377266" y="29076"/>
                    </a:cubicBezTo>
                    <a:lnTo>
                      <a:pt x="319228" y="29076"/>
                    </a:lnTo>
                    <a:close/>
                    <a:moveTo>
                      <a:pt x="79807" y="0"/>
                    </a:moveTo>
                    <a:lnTo>
                      <a:pt x="319228" y="0"/>
                    </a:lnTo>
                    <a:lnTo>
                      <a:pt x="377266" y="0"/>
                    </a:lnTo>
                    <a:cubicBezTo>
                      <a:pt x="401296" y="0"/>
                      <a:pt x="420805" y="19516"/>
                      <a:pt x="420805" y="43624"/>
                    </a:cubicBezTo>
                    <a:lnTo>
                      <a:pt x="420805" y="79984"/>
                    </a:lnTo>
                    <a:lnTo>
                      <a:pt x="420805" y="87248"/>
                    </a:lnTo>
                    <a:lnTo>
                      <a:pt x="420805" y="174517"/>
                    </a:lnTo>
                    <a:lnTo>
                      <a:pt x="420827" y="174517"/>
                    </a:lnTo>
                    <a:cubicBezTo>
                      <a:pt x="478842" y="218162"/>
                      <a:pt x="478842" y="305388"/>
                      <a:pt x="420827" y="349033"/>
                    </a:cubicBezTo>
                    <a:lnTo>
                      <a:pt x="420805" y="349033"/>
                    </a:lnTo>
                    <a:lnTo>
                      <a:pt x="420805" y="370845"/>
                    </a:lnTo>
                    <a:cubicBezTo>
                      <a:pt x="420805" y="414949"/>
                      <a:pt x="384980" y="450850"/>
                      <a:pt x="340998" y="450850"/>
                    </a:cubicBezTo>
                    <a:lnTo>
                      <a:pt x="79807" y="450850"/>
                    </a:lnTo>
                    <a:cubicBezTo>
                      <a:pt x="35780" y="450850"/>
                      <a:pt x="0" y="414949"/>
                      <a:pt x="0" y="370845"/>
                    </a:cubicBezTo>
                    <a:lnTo>
                      <a:pt x="0" y="79984"/>
                    </a:lnTo>
                    <a:cubicBezTo>
                      <a:pt x="0" y="35880"/>
                      <a:pt x="35780" y="0"/>
                      <a:pt x="7980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 lIns="19050" tIns="19050" rIns="19050" bIns="19050" anchor="ctr">
                <a:noAutofit/>
              </a:bodyPr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6566134" y="4876800"/>
              <a:ext cx="637306" cy="637308"/>
              <a:chOff x="6566134" y="4876800"/>
              <a:chExt cx="637306" cy="637308"/>
            </a:xfrm>
          </p:grpSpPr>
          <p:sp>
            <p:nvSpPr>
              <p:cNvPr id="14" name="椭圆 13"/>
              <p:cNvSpPr>
                <a:spLocks noChangeAspect="1"/>
              </p:cNvSpPr>
              <p:nvPr/>
            </p:nvSpPr>
            <p:spPr>
              <a:xfrm>
                <a:off x="6566134" y="4876800"/>
                <a:ext cx="637306" cy="637308"/>
              </a:xfrm>
              <a:prstGeom prst="ellipse">
                <a:avLst/>
              </a:prstGeom>
              <a:solidFill>
                <a:schemeClr val="accent3"/>
              </a:solidFill>
              <a:ln w="254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15" name="PA_任意多边形 40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6753242" y="5088414"/>
                <a:ext cx="263090" cy="214078"/>
              </a:xfrm>
              <a:custGeom>
                <a:avLst/>
                <a:gdLst>
                  <a:gd name="connsiteX0" fmla="*/ 348258 w 464323"/>
                  <a:gd name="connsiteY0" fmla="*/ 290628 h 377825"/>
                  <a:gd name="connsiteX1" fmla="*/ 319237 w 464323"/>
                  <a:gd name="connsiteY1" fmla="*/ 319682 h 377825"/>
                  <a:gd name="connsiteX2" fmla="*/ 348258 w 464323"/>
                  <a:gd name="connsiteY2" fmla="*/ 348754 h 377825"/>
                  <a:gd name="connsiteX3" fmla="*/ 377279 w 464323"/>
                  <a:gd name="connsiteY3" fmla="*/ 319682 h 377825"/>
                  <a:gd name="connsiteX4" fmla="*/ 348258 w 464323"/>
                  <a:gd name="connsiteY4" fmla="*/ 290628 h 377825"/>
                  <a:gd name="connsiteX5" fmla="*/ 159618 w 464323"/>
                  <a:gd name="connsiteY5" fmla="*/ 290628 h 377825"/>
                  <a:gd name="connsiteX6" fmla="*/ 130597 w 464323"/>
                  <a:gd name="connsiteY6" fmla="*/ 319682 h 377825"/>
                  <a:gd name="connsiteX7" fmla="*/ 159618 w 464323"/>
                  <a:gd name="connsiteY7" fmla="*/ 348754 h 377825"/>
                  <a:gd name="connsiteX8" fmla="*/ 188640 w 464323"/>
                  <a:gd name="connsiteY8" fmla="*/ 319682 h 377825"/>
                  <a:gd name="connsiteX9" fmla="*/ 159618 w 464323"/>
                  <a:gd name="connsiteY9" fmla="*/ 290628 h 377825"/>
                  <a:gd name="connsiteX10" fmla="*/ 333640 w 464323"/>
                  <a:gd name="connsiteY10" fmla="*/ 130472 h 377825"/>
                  <a:gd name="connsiteX11" fmla="*/ 333640 w 464323"/>
                  <a:gd name="connsiteY11" fmla="*/ 217983 h 377825"/>
                  <a:gd name="connsiteX12" fmla="*/ 391845 w 464323"/>
                  <a:gd name="connsiteY12" fmla="*/ 217983 h 377825"/>
                  <a:gd name="connsiteX13" fmla="*/ 391845 w 464323"/>
                  <a:gd name="connsiteY13" fmla="*/ 196105 h 377825"/>
                  <a:gd name="connsiteX14" fmla="*/ 348192 w 464323"/>
                  <a:gd name="connsiteY14" fmla="*/ 130472 h 377825"/>
                  <a:gd name="connsiteX15" fmla="*/ 333640 w 464323"/>
                  <a:gd name="connsiteY15" fmla="*/ 115887 h 377825"/>
                  <a:gd name="connsiteX16" fmla="*/ 348192 w 464323"/>
                  <a:gd name="connsiteY16" fmla="*/ 115887 h 377825"/>
                  <a:gd name="connsiteX17" fmla="*/ 360299 w 464323"/>
                  <a:gd name="connsiteY17" fmla="*/ 122380 h 377825"/>
                  <a:gd name="connsiteX18" fmla="*/ 403955 w 464323"/>
                  <a:gd name="connsiteY18" fmla="*/ 188013 h 377825"/>
                  <a:gd name="connsiteX19" fmla="*/ 406401 w 464323"/>
                  <a:gd name="connsiteY19" fmla="*/ 196105 h 377825"/>
                  <a:gd name="connsiteX20" fmla="*/ 406401 w 464323"/>
                  <a:gd name="connsiteY20" fmla="*/ 217983 h 377825"/>
                  <a:gd name="connsiteX21" fmla="*/ 391845 w 464323"/>
                  <a:gd name="connsiteY21" fmla="*/ 232563 h 377825"/>
                  <a:gd name="connsiteX22" fmla="*/ 333640 w 464323"/>
                  <a:gd name="connsiteY22" fmla="*/ 232563 h 377825"/>
                  <a:gd name="connsiteX23" fmla="*/ 319088 w 464323"/>
                  <a:gd name="connsiteY23" fmla="*/ 217983 h 377825"/>
                  <a:gd name="connsiteX24" fmla="*/ 319088 w 464323"/>
                  <a:gd name="connsiteY24" fmla="*/ 130472 h 377825"/>
                  <a:gd name="connsiteX25" fmla="*/ 333640 w 464323"/>
                  <a:gd name="connsiteY25" fmla="*/ 115887 h 377825"/>
                  <a:gd name="connsiteX26" fmla="*/ 304726 w 464323"/>
                  <a:gd name="connsiteY26" fmla="*/ 101716 h 377825"/>
                  <a:gd name="connsiteX27" fmla="*/ 304726 w 464323"/>
                  <a:gd name="connsiteY27" fmla="*/ 203431 h 377825"/>
                  <a:gd name="connsiteX28" fmla="*/ 261193 w 464323"/>
                  <a:gd name="connsiteY28" fmla="*/ 247038 h 377825"/>
                  <a:gd name="connsiteX29" fmla="*/ 72554 w 464323"/>
                  <a:gd name="connsiteY29" fmla="*/ 247038 h 377825"/>
                  <a:gd name="connsiteX30" fmla="*/ 72554 w 464323"/>
                  <a:gd name="connsiteY30" fmla="*/ 290628 h 377825"/>
                  <a:gd name="connsiteX31" fmla="*/ 87065 w 464323"/>
                  <a:gd name="connsiteY31" fmla="*/ 305164 h 377825"/>
                  <a:gd name="connsiteX32" fmla="*/ 103617 w 464323"/>
                  <a:gd name="connsiteY32" fmla="*/ 305164 h 377825"/>
                  <a:gd name="connsiteX33" fmla="*/ 159618 w 464323"/>
                  <a:gd name="connsiteY33" fmla="*/ 261557 h 377825"/>
                  <a:gd name="connsiteX34" fmla="*/ 215597 w 464323"/>
                  <a:gd name="connsiteY34" fmla="*/ 305164 h 377825"/>
                  <a:gd name="connsiteX35" fmla="*/ 292257 w 464323"/>
                  <a:gd name="connsiteY35" fmla="*/ 305164 h 377825"/>
                  <a:gd name="connsiteX36" fmla="*/ 348258 w 464323"/>
                  <a:gd name="connsiteY36" fmla="*/ 261557 h 377825"/>
                  <a:gd name="connsiteX37" fmla="*/ 404216 w 464323"/>
                  <a:gd name="connsiteY37" fmla="*/ 305164 h 377825"/>
                  <a:gd name="connsiteX38" fmla="*/ 420812 w 464323"/>
                  <a:gd name="connsiteY38" fmla="*/ 305164 h 377825"/>
                  <a:gd name="connsiteX39" fmla="*/ 435323 w 464323"/>
                  <a:gd name="connsiteY39" fmla="*/ 290628 h 377825"/>
                  <a:gd name="connsiteX40" fmla="*/ 435323 w 464323"/>
                  <a:gd name="connsiteY40" fmla="*/ 203431 h 377825"/>
                  <a:gd name="connsiteX41" fmla="*/ 432872 w 464323"/>
                  <a:gd name="connsiteY41" fmla="*/ 195367 h 377825"/>
                  <a:gd name="connsiteX42" fmla="*/ 374829 w 464323"/>
                  <a:gd name="connsiteY42" fmla="*/ 108188 h 377825"/>
                  <a:gd name="connsiteX43" fmla="*/ 362769 w 464323"/>
                  <a:gd name="connsiteY43" fmla="*/ 101716 h 377825"/>
                  <a:gd name="connsiteX44" fmla="*/ 43511 w 464323"/>
                  <a:gd name="connsiteY44" fmla="*/ 29054 h 377825"/>
                  <a:gd name="connsiteX45" fmla="*/ 29000 w 464323"/>
                  <a:gd name="connsiteY45" fmla="*/ 43590 h 377825"/>
                  <a:gd name="connsiteX46" fmla="*/ 29000 w 464323"/>
                  <a:gd name="connsiteY46" fmla="*/ 203431 h 377825"/>
                  <a:gd name="connsiteX47" fmla="*/ 43511 w 464323"/>
                  <a:gd name="connsiteY47" fmla="*/ 217967 h 377825"/>
                  <a:gd name="connsiteX48" fmla="*/ 261193 w 464323"/>
                  <a:gd name="connsiteY48" fmla="*/ 217967 h 377825"/>
                  <a:gd name="connsiteX49" fmla="*/ 275704 w 464323"/>
                  <a:gd name="connsiteY49" fmla="*/ 203431 h 377825"/>
                  <a:gd name="connsiteX50" fmla="*/ 275704 w 464323"/>
                  <a:gd name="connsiteY50" fmla="*/ 101716 h 377825"/>
                  <a:gd name="connsiteX51" fmla="*/ 275704 w 464323"/>
                  <a:gd name="connsiteY51" fmla="*/ 72644 h 377825"/>
                  <a:gd name="connsiteX52" fmla="*/ 275704 w 464323"/>
                  <a:gd name="connsiteY52" fmla="*/ 43590 h 377825"/>
                  <a:gd name="connsiteX53" fmla="*/ 261193 w 464323"/>
                  <a:gd name="connsiteY53" fmla="*/ 29054 h 377825"/>
                  <a:gd name="connsiteX54" fmla="*/ 43511 w 464323"/>
                  <a:gd name="connsiteY54" fmla="*/ 0 h 377825"/>
                  <a:gd name="connsiteX55" fmla="*/ 261193 w 464323"/>
                  <a:gd name="connsiteY55" fmla="*/ 0 h 377825"/>
                  <a:gd name="connsiteX56" fmla="*/ 304726 w 464323"/>
                  <a:gd name="connsiteY56" fmla="*/ 43590 h 377825"/>
                  <a:gd name="connsiteX57" fmla="*/ 304726 w 464323"/>
                  <a:gd name="connsiteY57" fmla="*/ 72644 h 377825"/>
                  <a:gd name="connsiteX58" fmla="*/ 362769 w 464323"/>
                  <a:gd name="connsiteY58" fmla="*/ 72644 h 377825"/>
                  <a:gd name="connsiteX59" fmla="*/ 398970 w 464323"/>
                  <a:gd name="connsiteY59" fmla="*/ 92060 h 377825"/>
                  <a:gd name="connsiteX60" fmla="*/ 457013 w 464323"/>
                  <a:gd name="connsiteY60" fmla="*/ 179257 h 377825"/>
                  <a:gd name="connsiteX61" fmla="*/ 464323 w 464323"/>
                  <a:gd name="connsiteY61" fmla="*/ 203431 h 377825"/>
                  <a:gd name="connsiteX62" fmla="*/ 464323 w 464323"/>
                  <a:gd name="connsiteY62" fmla="*/ 290628 h 377825"/>
                  <a:gd name="connsiteX63" fmla="*/ 420812 w 464323"/>
                  <a:gd name="connsiteY63" fmla="*/ 334218 h 377825"/>
                  <a:gd name="connsiteX64" fmla="*/ 404216 w 464323"/>
                  <a:gd name="connsiteY64" fmla="*/ 334218 h 377825"/>
                  <a:gd name="connsiteX65" fmla="*/ 348258 w 464323"/>
                  <a:gd name="connsiteY65" fmla="*/ 377825 h 377825"/>
                  <a:gd name="connsiteX66" fmla="*/ 292257 w 464323"/>
                  <a:gd name="connsiteY66" fmla="*/ 334218 h 377825"/>
                  <a:gd name="connsiteX67" fmla="*/ 215597 w 464323"/>
                  <a:gd name="connsiteY67" fmla="*/ 334218 h 377825"/>
                  <a:gd name="connsiteX68" fmla="*/ 159618 w 464323"/>
                  <a:gd name="connsiteY68" fmla="*/ 377825 h 377825"/>
                  <a:gd name="connsiteX69" fmla="*/ 103617 w 464323"/>
                  <a:gd name="connsiteY69" fmla="*/ 334218 h 377825"/>
                  <a:gd name="connsiteX70" fmla="*/ 87065 w 464323"/>
                  <a:gd name="connsiteY70" fmla="*/ 334218 h 377825"/>
                  <a:gd name="connsiteX71" fmla="*/ 43532 w 464323"/>
                  <a:gd name="connsiteY71" fmla="*/ 290628 h 377825"/>
                  <a:gd name="connsiteX72" fmla="*/ 43532 w 464323"/>
                  <a:gd name="connsiteY72" fmla="*/ 247038 h 377825"/>
                  <a:gd name="connsiteX73" fmla="*/ 43511 w 464323"/>
                  <a:gd name="connsiteY73" fmla="*/ 247038 h 377825"/>
                  <a:gd name="connsiteX74" fmla="*/ 0 w 464323"/>
                  <a:gd name="connsiteY74" fmla="*/ 203431 h 377825"/>
                  <a:gd name="connsiteX75" fmla="*/ 0 w 464323"/>
                  <a:gd name="connsiteY75" fmla="*/ 43590 h 377825"/>
                  <a:gd name="connsiteX76" fmla="*/ 43511 w 464323"/>
                  <a:gd name="connsiteY76" fmla="*/ 0 h 377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464323" h="377825">
                    <a:moveTo>
                      <a:pt x="348258" y="290628"/>
                    </a:moveTo>
                    <a:cubicBezTo>
                      <a:pt x="332221" y="290628"/>
                      <a:pt x="319237" y="303660"/>
                      <a:pt x="319237" y="319682"/>
                    </a:cubicBezTo>
                    <a:cubicBezTo>
                      <a:pt x="319237" y="335722"/>
                      <a:pt x="332221" y="348754"/>
                      <a:pt x="348258" y="348754"/>
                    </a:cubicBezTo>
                    <a:cubicBezTo>
                      <a:pt x="364274" y="348754"/>
                      <a:pt x="377279" y="335722"/>
                      <a:pt x="377279" y="319682"/>
                    </a:cubicBezTo>
                    <a:cubicBezTo>
                      <a:pt x="377279" y="303660"/>
                      <a:pt x="364274" y="290628"/>
                      <a:pt x="348258" y="290628"/>
                    </a:cubicBezTo>
                    <a:close/>
                    <a:moveTo>
                      <a:pt x="159618" y="290628"/>
                    </a:moveTo>
                    <a:cubicBezTo>
                      <a:pt x="143581" y="290628"/>
                      <a:pt x="130597" y="303660"/>
                      <a:pt x="130597" y="319682"/>
                    </a:cubicBezTo>
                    <a:cubicBezTo>
                      <a:pt x="130597" y="335722"/>
                      <a:pt x="143581" y="348754"/>
                      <a:pt x="159618" y="348754"/>
                    </a:cubicBezTo>
                    <a:cubicBezTo>
                      <a:pt x="175634" y="348754"/>
                      <a:pt x="188640" y="335722"/>
                      <a:pt x="188640" y="319682"/>
                    </a:cubicBezTo>
                    <a:cubicBezTo>
                      <a:pt x="188640" y="303660"/>
                      <a:pt x="175634" y="290628"/>
                      <a:pt x="159618" y="290628"/>
                    </a:cubicBezTo>
                    <a:close/>
                    <a:moveTo>
                      <a:pt x="333640" y="130472"/>
                    </a:moveTo>
                    <a:lnTo>
                      <a:pt x="333640" y="217983"/>
                    </a:lnTo>
                    <a:lnTo>
                      <a:pt x="391845" y="217983"/>
                    </a:lnTo>
                    <a:cubicBezTo>
                      <a:pt x="391845" y="217983"/>
                      <a:pt x="391845" y="196105"/>
                      <a:pt x="391845" y="196105"/>
                    </a:cubicBezTo>
                    <a:lnTo>
                      <a:pt x="348192" y="130472"/>
                    </a:lnTo>
                    <a:close/>
                    <a:moveTo>
                      <a:pt x="333640" y="115887"/>
                    </a:moveTo>
                    <a:lnTo>
                      <a:pt x="348192" y="115887"/>
                    </a:lnTo>
                    <a:cubicBezTo>
                      <a:pt x="353051" y="115887"/>
                      <a:pt x="357599" y="118318"/>
                      <a:pt x="360299" y="122380"/>
                    </a:cubicBezTo>
                    <a:cubicBezTo>
                      <a:pt x="360299" y="122380"/>
                      <a:pt x="403955" y="188013"/>
                      <a:pt x="403955" y="188013"/>
                    </a:cubicBezTo>
                    <a:cubicBezTo>
                      <a:pt x="405548" y="190406"/>
                      <a:pt x="406401" y="193226"/>
                      <a:pt x="406401" y="196105"/>
                    </a:cubicBezTo>
                    <a:lnTo>
                      <a:pt x="406401" y="217983"/>
                    </a:lnTo>
                    <a:cubicBezTo>
                      <a:pt x="406401" y="226043"/>
                      <a:pt x="399889" y="232563"/>
                      <a:pt x="391845" y="232563"/>
                    </a:cubicBezTo>
                    <a:lnTo>
                      <a:pt x="333640" y="232563"/>
                    </a:lnTo>
                    <a:cubicBezTo>
                      <a:pt x="325596" y="232563"/>
                      <a:pt x="319088" y="226043"/>
                      <a:pt x="319088" y="217983"/>
                    </a:cubicBezTo>
                    <a:lnTo>
                      <a:pt x="319088" y="130472"/>
                    </a:lnTo>
                    <a:cubicBezTo>
                      <a:pt x="319088" y="122407"/>
                      <a:pt x="325596" y="115887"/>
                      <a:pt x="333640" y="115887"/>
                    </a:cubicBezTo>
                    <a:close/>
                    <a:moveTo>
                      <a:pt x="304726" y="101716"/>
                    </a:moveTo>
                    <a:lnTo>
                      <a:pt x="304726" y="203431"/>
                    </a:lnTo>
                    <a:cubicBezTo>
                      <a:pt x="304726" y="227482"/>
                      <a:pt x="285185" y="247038"/>
                      <a:pt x="261193" y="247038"/>
                    </a:cubicBezTo>
                    <a:lnTo>
                      <a:pt x="72554" y="247038"/>
                    </a:lnTo>
                    <a:lnTo>
                      <a:pt x="72554" y="290628"/>
                    </a:lnTo>
                    <a:cubicBezTo>
                      <a:pt x="72554" y="298657"/>
                      <a:pt x="79046" y="305164"/>
                      <a:pt x="87065" y="305164"/>
                    </a:cubicBezTo>
                    <a:lnTo>
                      <a:pt x="103617" y="305164"/>
                    </a:lnTo>
                    <a:cubicBezTo>
                      <a:pt x="110110" y="280150"/>
                      <a:pt x="132639" y="261557"/>
                      <a:pt x="159618" y="261557"/>
                    </a:cubicBezTo>
                    <a:cubicBezTo>
                      <a:pt x="186576" y="261557"/>
                      <a:pt x="209105" y="280150"/>
                      <a:pt x="215597" y="305164"/>
                    </a:cubicBezTo>
                    <a:lnTo>
                      <a:pt x="292257" y="305164"/>
                    </a:lnTo>
                    <a:cubicBezTo>
                      <a:pt x="298749" y="280150"/>
                      <a:pt x="321279" y="261557"/>
                      <a:pt x="348258" y="261557"/>
                    </a:cubicBezTo>
                    <a:cubicBezTo>
                      <a:pt x="375194" y="261557"/>
                      <a:pt x="397724" y="280150"/>
                      <a:pt x="404216" y="305164"/>
                    </a:cubicBezTo>
                    <a:lnTo>
                      <a:pt x="420812" y="305164"/>
                    </a:lnTo>
                    <a:cubicBezTo>
                      <a:pt x="428830" y="305164"/>
                      <a:pt x="435323" y="298657"/>
                      <a:pt x="435323" y="290628"/>
                    </a:cubicBezTo>
                    <a:cubicBezTo>
                      <a:pt x="435323" y="290628"/>
                      <a:pt x="435323" y="203431"/>
                      <a:pt x="435323" y="203431"/>
                    </a:cubicBezTo>
                    <a:cubicBezTo>
                      <a:pt x="435323" y="200562"/>
                      <a:pt x="434463" y="197764"/>
                      <a:pt x="432872" y="195367"/>
                    </a:cubicBezTo>
                    <a:lnTo>
                      <a:pt x="374829" y="108188"/>
                    </a:lnTo>
                    <a:cubicBezTo>
                      <a:pt x="372142" y="104147"/>
                      <a:pt x="367606" y="101716"/>
                      <a:pt x="362769" y="101716"/>
                    </a:cubicBezTo>
                    <a:close/>
                    <a:moveTo>
                      <a:pt x="43511" y="29054"/>
                    </a:moveTo>
                    <a:cubicBezTo>
                      <a:pt x="35514" y="29054"/>
                      <a:pt x="29000" y="35561"/>
                      <a:pt x="29000" y="43590"/>
                    </a:cubicBezTo>
                    <a:lnTo>
                      <a:pt x="29000" y="203431"/>
                    </a:lnTo>
                    <a:cubicBezTo>
                      <a:pt x="29000" y="211460"/>
                      <a:pt x="35514" y="217967"/>
                      <a:pt x="43511" y="217967"/>
                    </a:cubicBezTo>
                    <a:cubicBezTo>
                      <a:pt x="43511" y="217967"/>
                      <a:pt x="261193" y="217967"/>
                      <a:pt x="261193" y="217967"/>
                    </a:cubicBezTo>
                    <a:cubicBezTo>
                      <a:pt x="269212" y="217967"/>
                      <a:pt x="275704" y="211460"/>
                      <a:pt x="275704" y="203431"/>
                    </a:cubicBezTo>
                    <a:lnTo>
                      <a:pt x="275704" y="101716"/>
                    </a:lnTo>
                    <a:lnTo>
                      <a:pt x="275704" y="72644"/>
                    </a:lnTo>
                    <a:lnTo>
                      <a:pt x="275704" y="43590"/>
                    </a:lnTo>
                    <a:cubicBezTo>
                      <a:pt x="275704" y="35561"/>
                      <a:pt x="269212" y="29054"/>
                      <a:pt x="261193" y="29054"/>
                    </a:cubicBezTo>
                    <a:close/>
                    <a:moveTo>
                      <a:pt x="43511" y="0"/>
                    </a:moveTo>
                    <a:lnTo>
                      <a:pt x="261193" y="0"/>
                    </a:lnTo>
                    <a:cubicBezTo>
                      <a:pt x="285185" y="0"/>
                      <a:pt x="304726" y="19539"/>
                      <a:pt x="304726" y="43590"/>
                    </a:cubicBezTo>
                    <a:lnTo>
                      <a:pt x="304726" y="72644"/>
                    </a:lnTo>
                    <a:lnTo>
                      <a:pt x="362769" y="72644"/>
                    </a:lnTo>
                    <a:cubicBezTo>
                      <a:pt x="377323" y="72644"/>
                      <a:pt x="390866" y="79903"/>
                      <a:pt x="398970" y="92060"/>
                    </a:cubicBezTo>
                    <a:lnTo>
                      <a:pt x="457013" y="179257"/>
                    </a:lnTo>
                    <a:cubicBezTo>
                      <a:pt x="461807" y="186429"/>
                      <a:pt x="464323" y="194808"/>
                      <a:pt x="464323" y="203431"/>
                    </a:cubicBezTo>
                    <a:lnTo>
                      <a:pt x="464323" y="290628"/>
                    </a:lnTo>
                    <a:cubicBezTo>
                      <a:pt x="464323" y="314662"/>
                      <a:pt x="444803" y="334218"/>
                      <a:pt x="420812" y="334218"/>
                    </a:cubicBezTo>
                    <a:lnTo>
                      <a:pt x="404216" y="334218"/>
                    </a:lnTo>
                    <a:cubicBezTo>
                      <a:pt x="397724" y="359231"/>
                      <a:pt x="375194" y="377825"/>
                      <a:pt x="348258" y="377825"/>
                    </a:cubicBezTo>
                    <a:cubicBezTo>
                      <a:pt x="321279" y="377825"/>
                      <a:pt x="298749" y="359231"/>
                      <a:pt x="292257" y="334218"/>
                    </a:cubicBezTo>
                    <a:lnTo>
                      <a:pt x="215597" y="334218"/>
                    </a:lnTo>
                    <a:cubicBezTo>
                      <a:pt x="209105" y="359231"/>
                      <a:pt x="186576" y="377825"/>
                      <a:pt x="159618" y="377825"/>
                    </a:cubicBezTo>
                    <a:cubicBezTo>
                      <a:pt x="132639" y="377825"/>
                      <a:pt x="110110" y="359231"/>
                      <a:pt x="103617" y="334218"/>
                    </a:cubicBezTo>
                    <a:lnTo>
                      <a:pt x="87065" y="334218"/>
                    </a:lnTo>
                    <a:cubicBezTo>
                      <a:pt x="63052" y="334218"/>
                      <a:pt x="43532" y="314662"/>
                      <a:pt x="43532" y="290628"/>
                    </a:cubicBezTo>
                    <a:lnTo>
                      <a:pt x="43532" y="247038"/>
                    </a:lnTo>
                    <a:lnTo>
                      <a:pt x="43511" y="247038"/>
                    </a:lnTo>
                    <a:cubicBezTo>
                      <a:pt x="19520" y="247038"/>
                      <a:pt x="0" y="227482"/>
                      <a:pt x="0" y="203431"/>
                    </a:cubicBezTo>
                    <a:lnTo>
                      <a:pt x="0" y="43590"/>
                    </a:lnTo>
                    <a:cubicBezTo>
                      <a:pt x="0" y="19539"/>
                      <a:pt x="19520" y="0"/>
                      <a:pt x="4351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 lIns="19050" tIns="19050" rIns="19050" bIns="19050" anchor="ctr">
                <a:noAutofit/>
              </a:bodyPr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8024085" y="3742064"/>
              <a:ext cx="637306" cy="637308"/>
              <a:chOff x="8024085" y="3742064"/>
              <a:chExt cx="637306" cy="637308"/>
            </a:xfrm>
          </p:grpSpPr>
          <p:sp>
            <p:nvSpPr>
              <p:cNvPr id="12" name="椭圆 11"/>
              <p:cNvSpPr>
                <a:spLocks noChangeAspect="1"/>
              </p:cNvSpPr>
              <p:nvPr/>
            </p:nvSpPr>
            <p:spPr>
              <a:xfrm>
                <a:off x="8024085" y="3742064"/>
                <a:ext cx="637306" cy="637308"/>
              </a:xfrm>
              <a:prstGeom prst="ellipse">
                <a:avLst/>
              </a:prstGeom>
              <a:solidFill>
                <a:schemeClr val="accent3"/>
              </a:solidFill>
              <a:ln w="254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13" name="PA_任意多边形 42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8216985" y="3937268"/>
                <a:ext cx="263552" cy="246900"/>
              </a:xfrm>
              <a:custGeom>
                <a:avLst/>
                <a:gdLst>
                  <a:gd name="connsiteX0" fmla="*/ 73207 w 465138"/>
                  <a:gd name="connsiteY0" fmla="*/ 72480 h 435749"/>
                  <a:gd name="connsiteX1" fmla="*/ 73207 w 465138"/>
                  <a:gd name="connsiteY1" fmla="*/ 276031 h 435749"/>
                  <a:gd name="connsiteX2" fmla="*/ 391898 w 465138"/>
                  <a:gd name="connsiteY2" fmla="*/ 276031 h 435749"/>
                  <a:gd name="connsiteX3" fmla="*/ 391898 w 465138"/>
                  <a:gd name="connsiteY3" fmla="*/ 72480 h 435749"/>
                  <a:gd name="connsiteX4" fmla="*/ 391898 w 465138"/>
                  <a:gd name="connsiteY4" fmla="*/ 57944 h 435749"/>
                  <a:gd name="connsiteX5" fmla="*/ 406400 w 465138"/>
                  <a:gd name="connsiteY5" fmla="*/ 72480 h 435749"/>
                  <a:gd name="connsiteX6" fmla="*/ 406400 w 465138"/>
                  <a:gd name="connsiteY6" fmla="*/ 275967 h 435749"/>
                  <a:gd name="connsiteX7" fmla="*/ 391898 w 465138"/>
                  <a:gd name="connsiteY7" fmla="*/ 290502 h 435749"/>
                  <a:gd name="connsiteX8" fmla="*/ 73207 w 465138"/>
                  <a:gd name="connsiteY8" fmla="*/ 290502 h 435749"/>
                  <a:gd name="connsiteX9" fmla="*/ 58737 w 465138"/>
                  <a:gd name="connsiteY9" fmla="*/ 275967 h 435749"/>
                  <a:gd name="connsiteX10" fmla="*/ 58737 w 465138"/>
                  <a:gd name="connsiteY10" fmla="*/ 72480 h 435749"/>
                  <a:gd name="connsiteX11" fmla="*/ 73207 w 465138"/>
                  <a:gd name="connsiteY11" fmla="*/ 57998 h 435749"/>
                  <a:gd name="connsiteX12" fmla="*/ 43585 w 465138"/>
                  <a:gd name="connsiteY12" fmla="*/ 29051 h 435749"/>
                  <a:gd name="connsiteX13" fmla="*/ 29050 w 465138"/>
                  <a:gd name="connsiteY13" fmla="*/ 43577 h 435749"/>
                  <a:gd name="connsiteX14" fmla="*/ 29050 w 465138"/>
                  <a:gd name="connsiteY14" fmla="*/ 334130 h 435749"/>
                  <a:gd name="connsiteX15" fmla="*/ 43585 w 465138"/>
                  <a:gd name="connsiteY15" fmla="*/ 348656 h 435749"/>
                  <a:gd name="connsiteX16" fmla="*/ 174405 w 465138"/>
                  <a:gd name="connsiteY16" fmla="*/ 348656 h 435749"/>
                  <a:gd name="connsiteX17" fmla="*/ 290690 w 465138"/>
                  <a:gd name="connsiteY17" fmla="*/ 348656 h 435749"/>
                  <a:gd name="connsiteX18" fmla="*/ 421532 w 465138"/>
                  <a:gd name="connsiteY18" fmla="*/ 348656 h 435749"/>
                  <a:gd name="connsiteX19" fmla="*/ 436046 w 465138"/>
                  <a:gd name="connsiteY19" fmla="*/ 334130 h 435749"/>
                  <a:gd name="connsiteX20" fmla="*/ 436046 w 465138"/>
                  <a:gd name="connsiteY20" fmla="*/ 43577 h 435749"/>
                  <a:gd name="connsiteX21" fmla="*/ 421532 w 465138"/>
                  <a:gd name="connsiteY21" fmla="*/ 29051 h 435749"/>
                  <a:gd name="connsiteX22" fmla="*/ 43585 w 465138"/>
                  <a:gd name="connsiteY22" fmla="*/ 0 h 435749"/>
                  <a:gd name="connsiteX23" fmla="*/ 421532 w 465138"/>
                  <a:gd name="connsiteY23" fmla="*/ 0 h 435749"/>
                  <a:gd name="connsiteX24" fmla="*/ 465138 w 465138"/>
                  <a:gd name="connsiteY24" fmla="*/ 43577 h 435749"/>
                  <a:gd name="connsiteX25" fmla="*/ 465138 w 465138"/>
                  <a:gd name="connsiteY25" fmla="*/ 334130 h 435749"/>
                  <a:gd name="connsiteX26" fmla="*/ 421661 w 465138"/>
                  <a:gd name="connsiteY26" fmla="*/ 377687 h 435749"/>
                  <a:gd name="connsiteX27" fmla="*/ 276154 w 465138"/>
                  <a:gd name="connsiteY27" fmla="*/ 377687 h 435749"/>
                  <a:gd name="connsiteX28" fmla="*/ 276154 w 465138"/>
                  <a:gd name="connsiteY28" fmla="*/ 395360 h 435749"/>
                  <a:gd name="connsiteX29" fmla="*/ 366899 w 465138"/>
                  <a:gd name="connsiteY29" fmla="*/ 407142 h 435749"/>
                  <a:gd name="connsiteX30" fmla="*/ 377903 w 465138"/>
                  <a:gd name="connsiteY30" fmla="*/ 421223 h 435749"/>
                  <a:gd name="connsiteX31" fmla="*/ 363368 w 465138"/>
                  <a:gd name="connsiteY31" fmla="*/ 435749 h 435749"/>
                  <a:gd name="connsiteX32" fmla="*/ 101728 w 465138"/>
                  <a:gd name="connsiteY32" fmla="*/ 435749 h 435749"/>
                  <a:gd name="connsiteX33" fmla="*/ 87192 w 465138"/>
                  <a:gd name="connsiteY33" fmla="*/ 421223 h 435749"/>
                  <a:gd name="connsiteX34" fmla="*/ 98218 w 465138"/>
                  <a:gd name="connsiteY34" fmla="*/ 407142 h 435749"/>
                  <a:gd name="connsiteX35" fmla="*/ 188941 w 465138"/>
                  <a:gd name="connsiteY35" fmla="*/ 395360 h 435749"/>
                  <a:gd name="connsiteX36" fmla="*/ 188941 w 465138"/>
                  <a:gd name="connsiteY36" fmla="*/ 377687 h 435749"/>
                  <a:gd name="connsiteX37" fmla="*/ 43456 w 465138"/>
                  <a:gd name="connsiteY37" fmla="*/ 377687 h 435749"/>
                  <a:gd name="connsiteX38" fmla="*/ 0 w 465138"/>
                  <a:gd name="connsiteY38" fmla="*/ 334130 h 435749"/>
                  <a:gd name="connsiteX39" fmla="*/ 0 w 465138"/>
                  <a:gd name="connsiteY39" fmla="*/ 43577 h 435749"/>
                  <a:gd name="connsiteX40" fmla="*/ 43585 w 465138"/>
                  <a:gd name="connsiteY40" fmla="*/ 0 h 435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465138" h="435749">
                    <a:moveTo>
                      <a:pt x="73207" y="72480"/>
                    </a:moveTo>
                    <a:lnTo>
                      <a:pt x="73207" y="276031"/>
                    </a:lnTo>
                    <a:lnTo>
                      <a:pt x="391898" y="276031"/>
                    </a:lnTo>
                    <a:cubicBezTo>
                      <a:pt x="391898" y="276031"/>
                      <a:pt x="391898" y="72480"/>
                      <a:pt x="391898" y="72480"/>
                    </a:cubicBezTo>
                    <a:close/>
                    <a:moveTo>
                      <a:pt x="391898" y="57944"/>
                    </a:moveTo>
                    <a:cubicBezTo>
                      <a:pt x="399914" y="57944"/>
                      <a:pt x="406400" y="64437"/>
                      <a:pt x="406400" y="72480"/>
                    </a:cubicBezTo>
                    <a:lnTo>
                      <a:pt x="406400" y="275967"/>
                    </a:lnTo>
                    <a:cubicBezTo>
                      <a:pt x="406400" y="284010"/>
                      <a:pt x="399914" y="290502"/>
                      <a:pt x="391898" y="290502"/>
                    </a:cubicBezTo>
                    <a:lnTo>
                      <a:pt x="73207" y="290502"/>
                    </a:lnTo>
                    <a:cubicBezTo>
                      <a:pt x="65208" y="290502"/>
                      <a:pt x="58737" y="284010"/>
                      <a:pt x="58737" y="275967"/>
                    </a:cubicBezTo>
                    <a:lnTo>
                      <a:pt x="58737" y="72480"/>
                    </a:lnTo>
                    <a:cubicBezTo>
                      <a:pt x="58737" y="64437"/>
                      <a:pt x="65208" y="57998"/>
                      <a:pt x="73207" y="57998"/>
                    </a:cubicBezTo>
                    <a:close/>
                    <a:moveTo>
                      <a:pt x="43585" y="29051"/>
                    </a:moveTo>
                    <a:cubicBezTo>
                      <a:pt x="35553" y="29051"/>
                      <a:pt x="29050" y="35548"/>
                      <a:pt x="29050" y="43577"/>
                    </a:cubicBezTo>
                    <a:lnTo>
                      <a:pt x="29050" y="334130"/>
                    </a:lnTo>
                    <a:cubicBezTo>
                      <a:pt x="29050" y="342139"/>
                      <a:pt x="35553" y="348656"/>
                      <a:pt x="43585" y="348656"/>
                    </a:cubicBezTo>
                    <a:lnTo>
                      <a:pt x="174405" y="348656"/>
                    </a:lnTo>
                    <a:lnTo>
                      <a:pt x="290690" y="348656"/>
                    </a:lnTo>
                    <a:lnTo>
                      <a:pt x="421532" y="348656"/>
                    </a:lnTo>
                    <a:cubicBezTo>
                      <a:pt x="429521" y="348656"/>
                      <a:pt x="436046" y="342139"/>
                      <a:pt x="436046" y="334130"/>
                    </a:cubicBezTo>
                    <a:cubicBezTo>
                      <a:pt x="436046" y="334130"/>
                      <a:pt x="436046" y="43577"/>
                      <a:pt x="436046" y="43577"/>
                    </a:cubicBezTo>
                    <a:cubicBezTo>
                      <a:pt x="436046" y="35548"/>
                      <a:pt x="429521" y="29051"/>
                      <a:pt x="421532" y="29051"/>
                    </a:cubicBezTo>
                    <a:close/>
                    <a:moveTo>
                      <a:pt x="43585" y="0"/>
                    </a:moveTo>
                    <a:lnTo>
                      <a:pt x="421532" y="0"/>
                    </a:lnTo>
                    <a:cubicBezTo>
                      <a:pt x="445585" y="0"/>
                      <a:pt x="465138" y="19489"/>
                      <a:pt x="465138" y="43577"/>
                    </a:cubicBezTo>
                    <a:lnTo>
                      <a:pt x="465138" y="334130"/>
                    </a:lnTo>
                    <a:cubicBezTo>
                      <a:pt x="465138" y="358158"/>
                      <a:pt x="445671" y="377626"/>
                      <a:pt x="421661" y="377687"/>
                    </a:cubicBezTo>
                    <a:lnTo>
                      <a:pt x="276154" y="377687"/>
                    </a:lnTo>
                    <a:lnTo>
                      <a:pt x="276154" y="395360"/>
                    </a:lnTo>
                    <a:lnTo>
                      <a:pt x="366899" y="407142"/>
                    </a:lnTo>
                    <a:cubicBezTo>
                      <a:pt x="373381" y="408776"/>
                      <a:pt x="377903" y="414566"/>
                      <a:pt x="377903" y="421223"/>
                    </a:cubicBezTo>
                    <a:cubicBezTo>
                      <a:pt x="377903" y="429253"/>
                      <a:pt x="371422" y="435749"/>
                      <a:pt x="363368" y="435749"/>
                    </a:cubicBezTo>
                    <a:lnTo>
                      <a:pt x="101728" y="435749"/>
                    </a:lnTo>
                    <a:cubicBezTo>
                      <a:pt x="93695" y="435749"/>
                      <a:pt x="87192" y="429253"/>
                      <a:pt x="87192" y="421223"/>
                    </a:cubicBezTo>
                    <a:cubicBezTo>
                      <a:pt x="87192" y="414566"/>
                      <a:pt x="91736" y="408776"/>
                      <a:pt x="98218" y="407142"/>
                    </a:cubicBezTo>
                    <a:lnTo>
                      <a:pt x="188941" y="395360"/>
                    </a:lnTo>
                    <a:lnTo>
                      <a:pt x="188941" y="377687"/>
                    </a:lnTo>
                    <a:lnTo>
                      <a:pt x="43456" y="377687"/>
                    </a:lnTo>
                    <a:cubicBezTo>
                      <a:pt x="19446" y="377626"/>
                      <a:pt x="0" y="358158"/>
                      <a:pt x="0" y="334130"/>
                    </a:cubicBezTo>
                    <a:lnTo>
                      <a:pt x="0" y="43577"/>
                    </a:lnTo>
                    <a:cubicBezTo>
                      <a:pt x="0" y="19489"/>
                      <a:pt x="19489" y="0"/>
                      <a:pt x="4358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 lIns="19050" tIns="19050" rIns="19050" bIns="19050" anchor="ctr">
                <a:noAutofit/>
              </a:bodyPr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8921456" y="2496601"/>
              <a:ext cx="637306" cy="637308"/>
              <a:chOff x="8921456" y="2496601"/>
              <a:chExt cx="637306" cy="637308"/>
            </a:xfrm>
          </p:grpSpPr>
          <p:sp>
            <p:nvSpPr>
              <p:cNvPr id="10" name="椭圆 9"/>
              <p:cNvSpPr>
                <a:spLocks noChangeAspect="1"/>
              </p:cNvSpPr>
              <p:nvPr/>
            </p:nvSpPr>
            <p:spPr>
              <a:xfrm>
                <a:off x="8921456" y="2496601"/>
                <a:ext cx="637306" cy="637308"/>
              </a:xfrm>
              <a:prstGeom prst="ellipse">
                <a:avLst/>
              </a:prstGeom>
              <a:solidFill>
                <a:schemeClr val="accent3"/>
              </a:solidFill>
              <a:ln w="254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11" name="PA_AutoShape 4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9112830" y="2687706"/>
                <a:ext cx="254556" cy="2554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7428" y="17466"/>
                    </a:moveTo>
                    <a:cubicBezTo>
                      <a:pt x="16669" y="16923"/>
                      <a:pt x="15846" y="16465"/>
                      <a:pt x="14963" y="16121"/>
                    </a:cubicBezTo>
                    <a:cubicBezTo>
                      <a:pt x="15595" y="14609"/>
                      <a:pt x="15967" y="12928"/>
                      <a:pt x="16010" y="11148"/>
                    </a:cubicBezTo>
                    <a:lnTo>
                      <a:pt x="20188" y="11148"/>
                    </a:lnTo>
                    <a:cubicBezTo>
                      <a:pt x="20097" y="13612"/>
                      <a:pt x="19065" y="15838"/>
                      <a:pt x="17428" y="17466"/>
                    </a:cubicBezTo>
                    <a:moveTo>
                      <a:pt x="1411" y="11148"/>
                    </a:moveTo>
                    <a:lnTo>
                      <a:pt x="5589" y="11148"/>
                    </a:lnTo>
                    <a:cubicBezTo>
                      <a:pt x="5632" y="12928"/>
                      <a:pt x="6004" y="14609"/>
                      <a:pt x="6636" y="16121"/>
                    </a:cubicBezTo>
                    <a:cubicBezTo>
                      <a:pt x="5753" y="16465"/>
                      <a:pt x="4931" y="16923"/>
                      <a:pt x="4171" y="17466"/>
                    </a:cubicBezTo>
                    <a:cubicBezTo>
                      <a:pt x="2534" y="15838"/>
                      <a:pt x="1502" y="13612"/>
                      <a:pt x="1411" y="11148"/>
                    </a:cubicBezTo>
                    <a:moveTo>
                      <a:pt x="3785" y="4553"/>
                    </a:moveTo>
                    <a:cubicBezTo>
                      <a:pt x="4579" y="5170"/>
                      <a:pt x="5448" y="5691"/>
                      <a:pt x="6388" y="6084"/>
                    </a:cubicBezTo>
                    <a:cubicBezTo>
                      <a:pt x="5901" y="7433"/>
                      <a:pt x="5627" y="8908"/>
                      <a:pt x="5589" y="10451"/>
                    </a:cubicBezTo>
                    <a:lnTo>
                      <a:pt x="1411" y="10451"/>
                    </a:lnTo>
                    <a:cubicBezTo>
                      <a:pt x="1494" y="8190"/>
                      <a:pt x="2376" y="6135"/>
                      <a:pt x="3785" y="4553"/>
                    </a:cubicBezTo>
                    <a:moveTo>
                      <a:pt x="11148" y="10451"/>
                    </a:moveTo>
                    <a:lnTo>
                      <a:pt x="11148" y="6950"/>
                    </a:lnTo>
                    <a:cubicBezTo>
                      <a:pt x="12339" y="6913"/>
                      <a:pt x="13484" y="6696"/>
                      <a:pt x="14558" y="6324"/>
                    </a:cubicBezTo>
                    <a:cubicBezTo>
                      <a:pt x="15018" y="7598"/>
                      <a:pt x="15276" y="8992"/>
                      <a:pt x="15314" y="10451"/>
                    </a:cubicBezTo>
                    <a:cubicBezTo>
                      <a:pt x="15314" y="10451"/>
                      <a:pt x="11148" y="10451"/>
                      <a:pt x="11148" y="10451"/>
                    </a:cubicBezTo>
                    <a:close/>
                    <a:moveTo>
                      <a:pt x="14311" y="15882"/>
                    </a:moveTo>
                    <a:cubicBezTo>
                      <a:pt x="13309" y="15559"/>
                      <a:pt x="12247" y="15380"/>
                      <a:pt x="11148" y="15346"/>
                    </a:cubicBezTo>
                    <a:lnTo>
                      <a:pt x="11148" y="11148"/>
                    </a:lnTo>
                    <a:lnTo>
                      <a:pt x="15314" y="11148"/>
                    </a:lnTo>
                    <a:cubicBezTo>
                      <a:pt x="15270" y="12844"/>
                      <a:pt x="14914" y="14445"/>
                      <a:pt x="14311" y="15882"/>
                    </a:cubicBezTo>
                    <a:moveTo>
                      <a:pt x="14683" y="16757"/>
                    </a:moveTo>
                    <a:cubicBezTo>
                      <a:pt x="15476" y="17063"/>
                      <a:pt x="16218" y="17466"/>
                      <a:pt x="16904" y="17941"/>
                    </a:cubicBezTo>
                    <a:cubicBezTo>
                      <a:pt x="15632" y="19031"/>
                      <a:pt x="14067" y="19781"/>
                      <a:pt x="12344" y="20068"/>
                    </a:cubicBezTo>
                    <a:cubicBezTo>
                      <a:pt x="13280" y="19136"/>
                      <a:pt x="14076" y="18017"/>
                      <a:pt x="14683" y="16757"/>
                    </a:cubicBezTo>
                    <a:moveTo>
                      <a:pt x="11148" y="20188"/>
                    </a:moveTo>
                    <a:lnTo>
                      <a:pt x="11148" y="16043"/>
                    </a:lnTo>
                    <a:cubicBezTo>
                      <a:pt x="12146" y="16075"/>
                      <a:pt x="13113" y="16231"/>
                      <a:pt x="14025" y="16516"/>
                    </a:cubicBezTo>
                    <a:cubicBezTo>
                      <a:pt x="13314" y="17970"/>
                      <a:pt x="12343" y="19223"/>
                      <a:pt x="11185" y="20186"/>
                    </a:cubicBezTo>
                    <a:cubicBezTo>
                      <a:pt x="11185" y="20186"/>
                      <a:pt x="11148" y="20188"/>
                      <a:pt x="11148" y="20188"/>
                    </a:cubicBezTo>
                    <a:close/>
                    <a:moveTo>
                      <a:pt x="9255" y="20068"/>
                    </a:moveTo>
                    <a:cubicBezTo>
                      <a:pt x="7532" y="19781"/>
                      <a:pt x="5967" y="19031"/>
                      <a:pt x="4695" y="17941"/>
                    </a:cubicBezTo>
                    <a:cubicBezTo>
                      <a:pt x="5381" y="17466"/>
                      <a:pt x="6123" y="17063"/>
                      <a:pt x="6916" y="16757"/>
                    </a:cubicBezTo>
                    <a:cubicBezTo>
                      <a:pt x="7523" y="18017"/>
                      <a:pt x="8319" y="19136"/>
                      <a:pt x="9255" y="20068"/>
                    </a:cubicBezTo>
                    <a:moveTo>
                      <a:pt x="10451" y="11148"/>
                    </a:moveTo>
                    <a:lnTo>
                      <a:pt x="10451" y="15346"/>
                    </a:lnTo>
                    <a:cubicBezTo>
                      <a:pt x="9352" y="15380"/>
                      <a:pt x="8290" y="15559"/>
                      <a:pt x="7288" y="15882"/>
                    </a:cubicBezTo>
                    <a:cubicBezTo>
                      <a:pt x="6685" y="14445"/>
                      <a:pt x="6329" y="12844"/>
                      <a:pt x="6285" y="11148"/>
                    </a:cubicBezTo>
                    <a:cubicBezTo>
                      <a:pt x="6285" y="11148"/>
                      <a:pt x="10451" y="11148"/>
                      <a:pt x="10451" y="11148"/>
                    </a:cubicBezTo>
                    <a:close/>
                    <a:moveTo>
                      <a:pt x="7041" y="6324"/>
                    </a:moveTo>
                    <a:cubicBezTo>
                      <a:pt x="8115" y="6696"/>
                      <a:pt x="9260" y="6913"/>
                      <a:pt x="10451" y="6950"/>
                    </a:cubicBezTo>
                    <a:lnTo>
                      <a:pt x="10451" y="10451"/>
                    </a:lnTo>
                    <a:lnTo>
                      <a:pt x="6285" y="10451"/>
                    </a:lnTo>
                    <a:cubicBezTo>
                      <a:pt x="6324" y="8992"/>
                      <a:pt x="6581" y="7598"/>
                      <a:pt x="7041" y="6324"/>
                    </a:cubicBezTo>
                    <a:moveTo>
                      <a:pt x="6651" y="5442"/>
                    </a:moveTo>
                    <a:cubicBezTo>
                      <a:pt x="5790" y="5084"/>
                      <a:pt x="4993" y="4609"/>
                      <a:pt x="4263" y="4050"/>
                    </a:cubicBezTo>
                    <a:cubicBezTo>
                      <a:pt x="5606" y="2749"/>
                      <a:pt x="7332" y="1851"/>
                      <a:pt x="9255" y="1531"/>
                    </a:cubicBezTo>
                    <a:cubicBezTo>
                      <a:pt x="8175" y="2610"/>
                      <a:pt x="7286" y="3939"/>
                      <a:pt x="6651" y="5442"/>
                    </a:cubicBezTo>
                    <a:moveTo>
                      <a:pt x="10451" y="1411"/>
                    </a:moveTo>
                    <a:lnTo>
                      <a:pt x="10451" y="6253"/>
                    </a:lnTo>
                    <a:cubicBezTo>
                      <a:pt x="9352" y="6217"/>
                      <a:pt x="8296" y="6021"/>
                      <a:pt x="7303" y="5681"/>
                    </a:cubicBezTo>
                    <a:cubicBezTo>
                      <a:pt x="8029" y="3972"/>
                      <a:pt x="9101" y="2507"/>
                      <a:pt x="10415" y="1413"/>
                    </a:cubicBezTo>
                    <a:cubicBezTo>
                      <a:pt x="10427" y="1412"/>
                      <a:pt x="10439" y="1411"/>
                      <a:pt x="10451" y="1411"/>
                    </a:cubicBezTo>
                    <a:moveTo>
                      <a:pt x="12344" y="1531"/>
                    </a:moveTo>
                    <a:cubicBezTo>
                      <a:pt x="14267" y="1851"/>
                      <a:pt x="15993" y="2749"/>
                      <a:pt x="17336" y="4050"/>
                    </a:cubicBezTo>
                    <a:cubicBezTo>
                      <a:pt x="16606" y="4609"/>
                      <a:pt x="15809" y="5084"/>
                      <a:pt x="14948" y="5442"/>
                    </a:cubicBezTo>
                    <a:cubicBezTo>
                      <a:pt x="14313" y="3939"/>
                      <a:pt x="13424" y="2610"/>
                      <a:pt x="12344" y="1531"/>
                    </a:cubicBezTo>
                    <a:moveTo>
                      <a:pt x="11184" y="1413"/>
                    </a:moveTo>
                    <a:cubicBezTo>
                      <a:pt x="12498" y="2507"/>
                      <a:pt x="13570" y="3972"/>
                      <a:pt x="14296" y="5681"/>
                    </a:cubicBezTo>
                    <a:cubicBezTo>
                      <a:pt x="13303" y="6021"/>
                      <a:pt x="12247" y="6217"/>
                      <a:pt x="11148" y="6253"/>
                    </a:cubicBezTo>
                    <a:lnTo>
                      <a:pt x="11148" y="1411"/>
                    </a:lnTo>
                    <a:cubicBezTo>
                      <a:pt x="11160" y="1411"/>
                      <a:pt x="11172" y="1412"/>
                      <a:pt x="11184" y="1413"/>
                    </a:cubicBezTo>
                    <a:moveTo>
                      <a:pt x="10414" y="20186"/>
                    </a:moveTo>
                    <a:cubicBezTo>
                      <a:pt x="9256" y="19223"/>
                      <a:pt x="8285" y="17970"/>
                      <a:pt x="7574" y="16516"/>
                    </a:cubicBezTo>
                    <a:cubicBezTo>
                      <a:pt x="8486" y="16231"/>
                      <a:pt x="9453" y="16075"/>
                      <a:pt x="10451" y="16043"/>
                    </a:cubicBezTo>
                    <a:lnTo>
                      <a:pt x="10451" y="20188"/>
                    </a:lnTo>
                    <a:cubicBezTo>
                      <a:pt x="10451" y="20188"/>
                      <a:pt x="10414" y="20186"/>
                      <a:pt x="10414" y="20186"/>
                    </a:cubicBezTo>
                    <a:close/>
                    <a:moveTo>
                      <a:pt x="20188" y="10451"/>
                    </a:moveTo>
                    <a:lnTo>
                      <a:pt x="16010" y="10451"/>
                    </a:lnTo>
                    <a:cubicBezTo>
                      <a:pt x="15972" y="8908"/>
                      <a:pt x="15698" y="7433"/>
                      <a:pt x="15211" y="6084"/>
                    </a:cubicBezTo>
                    <a:cubicBezTo>
                      <a:pt x="16151" y="5691"/>
                      <a:pt x="17020" y="5170"/>
                      <a:pt x="17814" y="4553"/>
                    </a:cubicBezTo>
                    <a:cubicBezTo>
                      <a:pt x="19223" y="6135"/>
                      <a:pt x="20105" y="8190"/>
                      <a:pt x="20188" y="10451"/>
                    </a:cubicBezTo>
                    <a:moveTo>
                      <a:pt x="10800" y="0"/>
                    </a:move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6764"/>
                      <a:pt x="4835" y="21600"/>
                      <a:pt x="10800" y="21600"/>
                    </a:cubicBezTo>
                    <a:cubicBezTo>
                      <a:pt x="16764" y="21600"/>
                      <a:pt x="21600" y="16764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</p:grpSp>
      </p:grpSp>
      <p:sp>
        <p:nvSpPr>
          <p:cNvPr id="25" name="文本框 24"/>
          <p:cNvSpPr txBox="1"/>
          <p:nvPr/>
        </p:nvSpPr>
        <p:spPr>
          <a:xfrm>
            <a:off x="6043325" y="2317075"/>
            <a:ext cx="2248912" cy="9052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30000"/>
              </a:lnSpc>
              <a:defRPr/>
            </a:pPr>
            <a:r>
              <a:rPr lang="zh-CN" altLang="en-US" sz="1400" ker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每一个市、县都组织集体培训，加大软件检查力度，激活沉睡客户</a:t>
            </a:r>
            <a:endParaRPr lang="zh-CN" altLang="en-US" sz="1400" kern="0" dirty="0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241781" y="5053690"/>
            <a:ext cx="2248912" cy="6330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30000"/>
              </a:lnSpc>
              <a:defRPr/>
            </a:pPr>
            <a:r>
              <a:rPr lang="zh-CN" altLang="en-US" sz="1400" ker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众志成城，齐心协力，一定能够完成既定目标</a:t>
            </a:r>
            <a:endParaRPr lang="zh-CN" altLang="en-US" sz="1400" kern="0" dirty="0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814010" y="5096327"/>
            <a:ext cx="2248912" cy="9052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30000"/>
              </a:lnSpc>
              <a:defRPr/>
            </a:pPr>
            <a:r>
              <a:rPr lang="zh-CN" altLang="en-US" sz="1400" ker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零售人员也要负责部门</a:t>
            </a:r>
            <a:r>
              <a:rPr lang="en-US" altLang="zh-CN" sz="1400" ker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XX</a:t>
            </a:r>
            <a:r>
              <a:rPr lang="zh-CN" altLang="en-US" sz="1400" ker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类型客户，提升个人技术能力</a:t>
            </a:r>
            <a:endParaRPr lang="zh-CN" altLang="en-US" sz="1400" kern="0" dirty="0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2908697" y="1548019"/>
            <a:ext cx="2248912" cy="9052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30000"/>
              </a:lnSpc>
              <a:defRPr/>
            </a:pPr>
            <a:r>
              <a:rPr lang="zh-CN" altLang="en-US" sz="1400" ker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调整零售区域，</a:t>
            </a:r>
            <a:r>
              <a:rPr lang="en-US" altLang="zh-CN" sz="1400" ker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XX</a:t>
            </a:r>
            <a:r>
              <a:rPr lang="zh-CN" altLang="en-US" sz="1400" kern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类型的人员也要负责零售区域，用心经营每一个区域</a:t>
            </a:r>
            <a:endParaRPr lang="zh-CN" altLang="en-US" sz="1400" kern="0" dirty="0">
              <a:solidFill>
                <a:schemeClr val="tx1">
                  <a:lumMod val="85000"/>
                  <a:lumOff val="1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-482600" y="304800"/>
            <a:ext cx="2260600" cy="381000"/>
            <a:chOff x="-482600" y="304800"/>
            <a:chExt cx="2260600" cy="381000"/>
          </a:xfrm>
        </p:grpSpPr>
        <p:sp>
          <p:nvSpPr>
            <p:cNvPr id="36" name="平行四边形 35"/>
            <p:cNvSpPr/>
            <p:nvPr/>
          </p:nvSpPr>
          <p:spPr>
            <a:xfrm>
              <a:off x="-482600" y="304800"/>
              <a:ext cx="2260600" cy="381000"/>
            </a:xfrm>
            <a:prstGeom prst="parallelogram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37936" y="304800"/>
              <a:ext cx="1651000" cy="374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未来工作规划</a:t>
              </a:r>
            </a:p>
          </p:txBody>
        </p:sp>
      </p:grpSp>
      <p:pic>
        <p:nvPicPr>
          <p:cNvPr id="38" name="Picture 3" descr="C:\Users\Administrator\Desktop\微立体创业计划\002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5836" y="1793473"/>
            <a:ext cx="2028983" cy="2028983"/>
          </a:xfrm>
          <a:prstGeom prst="rect">
            <a:avLst/>
          </a:prstGeom>
          <a:noFill/>
          <a:effectLst>
            <a:outerShdw blurRad="292100" dist="177800" dir="2460000" sx="99000" sy="99000" algn="l" rotWithShape="0">
              <a:prstClr val="black">
                <a:alpha val="39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矩形 38"/>
          <p:cNvSpPr/>
          <p:nvPr/>
        </p:nvSpPr>
        <p:spPr>
          <a:xfrm>
            <a:off x="10001876" y="2592777"/>
            <a:ext cx="1285929" cy="4415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完成</a:t>
            </a:r>
            <a:r>
              <a:rPr lang="en-US" altLang="zh-CN" sz="20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***</a:t>
            </a:r>
            <a:r>
              <a:rPr lang="zh-CN" alt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万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420491" y="1750060"/>
            <a:ext cx="6329045" cy="3712210"/>
            <a:chOff x="2033" y="3275"/>
            <a:chExt cx="9967" cy="5846"/>
          </a:xfrm>
        </p:grpSpPr>
        <p:sp>
          <p:nvSpPr>
            <p:cNvPr id="3" name="Oval 3"/>
            <p:cNvSpPr/>
            <p:nvPr/>
          </p:nvSpPr>
          <p:spPr>
            <a:xfrm>
              <a:off x="3240" y="7033"/>
              <a:ext cx="8760" cy="2088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F7F9F2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wrap="none" lIns="92075" tIns="46038" rIns="92075" bIns="46038" anchor="ctr"/>
            <a:lstStyle/>
            <a:p>
              <a:pPr lvl="0" indent="0"/>
              <a:endParaRPr lang="zh-CN" altLang="en-US">
                <a:solidFill>
                  <a:srgbClr val="2B166E"/>
                </a:solidFill>
                <a:latin typeface="Verdana" panose="020B0604030504040204" pitchFamily="34" charset="0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4" name="Oval 4"/>
            <p:cNvSpPr/>
            <p:nvPr/>
          </p:nvSpPr>
          <p:spPr>
            <a:xfrm rot="20601703">
              <a:off x="2098" y="3705"/>
              <a:ext cx="9075" cy="4750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50000">
                  <a:srgbClr val="AFAFAF"/>
                </a:gs>
                <a:gs pos="100000">
                  <a:srgbClr val="808080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pPr lvl="0" indent="0"/>
              <a:endParaRPr lang="zh-CN" altLang="en-US">
                <a:solidFill>
                  <a:srgbClr val="2B166E"/>
                </a:solidFill>
                <a:latin typeface="Verdana" panose="020B0604030504040204" pitchFamily="34" charset="0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5" name="Oval 5"/>
            <p:cNvSpPr/>
            <p:nvPr/>
          </p:nvSpPr>
          <p:spPr>
            <a:xfrm rot="20601703">
              <a:off x="2188" y="3450"/>
              <a:ext cx="8760" cy="4603"/>
            </a:xfrm>
            <a:prstGeom prst="ellipse">
              <a:avLst/>
            </a:prstGeom>
            <a:gradFill rotWithShape="1">
              <a:gsLst>
                <a:gs pos="0">
                  <a:srgbClr val="2791BB"/>
                </a:gs>
                <a:gs pos="100000">
                  <a:srgbClr val="000000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pPr lvl="0" indent="0"/>
              <a:endParaRPr lang="zh-CN" altLang="en-US">
                <a:solidFill>
                  <a:srgbClr val="2B166E"/>
                </a:solidFill>
                <a:latin typeface="Verdana" panose="020B0604030504040204" pitchFamily="34" charset="0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6" name="Arc 6"/>
            <p:cNvSpPr/>
            <p:nvPr/>
          </p:nvSpPr>
          <p:spPr>
            <a:xfrm rot="20601703">
              <a:off x="6370" y="3275"/>
              <a:ext cx="4487" cy="3098"/>
            </a:xfrm>
            <a:custGeom>
              <a:avLst/>
              <a:gdLst/>
              <a:ahLst/>
              <a:cxnLst>
                <a:cxn ang="0">
                  <a:pos x="13190" y="0"/>
                </a:cxn>
                <a:cxn ang="0">
                  <a:pos x="17999" y="29046"/>
                </a:cxn>
                <a:cxn ang="0">
                  <a:pos x="0" y="17105"/>
                </a:cxn>
              </a:cxnLst>
              <a:rect l="0" t="0" r="0" b="0"/>
              <a:pathLst>
                <a:path w="21600" h="29046" fill="none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</a:path>
                <a:path w="21600" h="29046" stroke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  <a:lnTo>
                    <a:pt x="0" y="17105"/>
                  </a:lnTo>
                  <a:close/>
                </a:path>
              </a:pathLst>
            </a:custGeom>
            <a:gradFill rotWithShape="1">
              <a:gsLst>
                <a:gs pos="0">
                  <a:srgbClr val="9999FF"/>
                </a:gs>
                <a:gs pos="100000">
                  <a:srgbClr val="BFBFFF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Verdana" panose="020B0604030504040204" pitchFamily="34" charset="0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7" name="Arc 7"/>
            <p:cNvSpPr/>
            <p:nvPr/>
          </p:nvSpPr>
          <p:spPr>
            <a:xfrm rot="20601703" flipH="1">
              <a:off x="2573" y="6228"/>
              <a:ext cx="5167" cy="2325"/>
            </a:xfrm>
            <a:custGeom>
              <a:avLst/>
              <a:gdLst/>
              <a:ahLst/>
              <a:cxnLst>
                <a:cxn ang="0">
                  <a:pos x="25114" y="2497"/>
                </a:cxn>
                <a:cxn ang="0">
                  <a:pos x="0" y="21288"/>
                </a:cxn>
                <a:cxn ang="0">
                  <a:pos x="3659" y="0"/>
                </a:cxn>
              </a:cxnLst>
              <a:rect l="0" t="0" r="0" b="0"/>
              <a:pathLst>
                <a:path w="25114" h="21600" fill="none">
                  <a:moveTo>
                    <a:pt x="25114" y="2497"/>
                  </a:moveTo>
                  <a:cubicBezTo>
                    <a:pt x="23846" y="13386"/>
                    <a:pt x="14622" y="21599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</a:path>
                <a:path w="25114" h="21600" stroke="0">
                  <a:moveTo>
                    <a:pt x="25114" y="2497"/>
                  </a:moveTo>
                  <a:cubicBezTo>
                    <a:pt x="23846" y="13386"/>
                    <a:pt x="14622" y="21599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  <a:lnTo>
                    <a:pt x="3659" y="0"/>
                  </a:lnTo>
                  <a:close/>
                </a:path>
              </a:pathLst>
            </a:custGeom>
            <a:gradFill rotWithShape="1">
              <a:gsLst>
                <a:gs pos="0">
                  <a:srgbClr val="306262"/>
                </a:gs>
                <a:gs pos="100000">
                  <a:srgbClr val="458F8F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Verdana" panose="020B0604030504040204" pitchFamily="34" charset="0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8" name="Arc 8"/>
            <p:cNvSpPr/>
            <p:nvPr/>
          </p:nvSpPr>
          <p:spPr>
            <a:xfrm rot="20601703">
              <a:off x="4160" y="3348"/>
              <a:ext cx="5085" cy="2233"/>
            </a:xfrm>
            <a:custGeom>
              <a:avLst/>
              <a:gdLst/>
              <a:ahLst/>
              <a:cxnLst>
                <a:cxn ang="0">
                  <a:pos x="0" y="2373"/>
                </a:cxn>
                <a:cxn ang="0">
                  <a:pos x="24549" y="5780"/>
                </a:cxn>
                <a:cxn ang="0">
                  <a:pos x="9843" y="21600"/>
                </a:cxn>
              </a:cxnLst>
              <a:rect l="0" t="0" r="0" b="0"/>
              <a:pathLst>
                <a:path w="24549" h="21600" fill="none">
                  <a:moveTo>
                    <a:pt x="0" y="2373"/>
                  </a:moveTo>
                  <a:cubicBezTo>
                    <a:pt x="3046" y="813"/>
                    <a:pt x="6420" y="-1"/>
                    <a:pt x="9843" y="0"/>
                  </a:cubicBezTo>
                  <a:cubicBezTo>
                    <a:pt x="15299" y="0"/>
                    <a:pt x="20553" y="2064"/>
                    <a:pt x="24549" y="5779"/>
                  </a:cubicBezTo>
                </a:path>
                <a:path w="24549" h="21600" stroke="0">
                  <a:moveTo>
                    <a:pt x="0" y="2373"/>
                  </a:moveTo>
                  <a:cubicBezTo>
                    <a:pt x="3046" y="813"/>
                    <a:pt x="6420" y="-1"/>
                    <a:pt x="9843" y="0"/>
                  </a:cubicBezTo>
                  <a:cubicBezTo>
                    <a:pt x="15299" y="0"/>
                    <a:pt x="20553" y="2064"/>
                    <a:pt x="24549" y="5779"/>
                  </a:cubicBezTo>
                  <a:lnTo>
                    <a:pt x="9843" y="21600"/>
                  </a:lnTo>
                  <a:close/>
                </a:path>
              </a:pathLst>
            </a:custGeom>
            <a:gradFill rotWithShape="1">
              <a:gsLst>
                <a:gs pos="0">
                  <a:srgbClr val="9999FF"/>
                </a:gs>
                <a:gs pos="100000">
                  <a:srgbClr val="6E6EB6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Verdana" panose="020B0604030504040204" pitchFamily="34" charset="0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9" name="Arc 9"/>
            <p:cNvSpPr/>
            <p:nvPr/>
          </p:nvSpPr>
          <p:spPr>
            <a:xfrm rot="20601703" flipH="1">
              <a:off x="2033" y="4283"/>
              <a:ext cx="4490" cy="3255"/>
            </a:xfrm>
            <a:custGeom>
              <a:avLst/>
              <a:gdLst/>
              <a:ahLst/>
              <a:cxnLst>
                <a:cxn ang="0">
                  <a:pos x="8292" y="0"/>
                </a:cxn>
                <a:cxn ang="0">
                  <a:pos x="18863" y="30468"/>
                </a:cxn>
                <a:cxn ang="0">
                  <a:pos x="0" y="19945"/>
                </a:cxn>
              </a:cxnLst>
              <a:rect l="0" t="0" r="0" b="0"/>
              <a:pathLst>
                <a:path w="21600" h="30468" fill="none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</a:path>
                <a:path w="21600" h="30468" stroke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  <a:lnTo>
                    <a:pt x="0" y="19945"/>
                  </a:lnTo>
                  <a:close/>
                </a:path>
              </a:pathLst>
            </a:custGeom>
            <a:gradFill rotWithShape="1">
              <a:gsLst>
                <a:gs pos="0">
                  <a:srgbClr val="CCCC00"/>
                </a:gs>
                <a:gs pos="100000">
                  <a:srgbClr val="5D5D00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Verdana" panose="020B0604030504040204" pitchFamily="34" charset="0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10" name="Oval 13"/>
            <p:cNvSpPr/>
            <p:nvPr/>
          </p:nvSpPr>
          <p:spPr>
            <a:xfrm rot="20601703">
              <a:off x="4488" y="4575"/>
              <a:ext cx="4245" cy="2110"/>
            </a:xfrm>
            <a:prstGeom prst="ellipse">
              <a:avLst/>
            </a:prstGeom>
            <a:gradFill rotWithShape="0">
              <a:gsLst>
                <a:gs pos="0">
                  <a:srgbClr val="C0C0C0"/>
                </a:gs>
                <a:gs pos="50000">
                  <a:srgbClr val="F0F0F0"/>
                </a:gs>
                <a:gs pos="100000">
                  <a:srgbClr val="C0C0C0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pPr lvl="0" indent="0"/>
              <a:endParaRPr lang="zh-CN" altLang="en-US">
                <a:solidFill>
                  <a:srgbClr val="2B166E"/>
                </a:solidFill>
                <a:latin typeface="Verdana" panose="020B0604030504040204" pitchFamily="34" charset="0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11" name="Text Box 14"/>
            <p:cNvSpPr/>
            <p:nvPr/>
          </p:nvSpPr>
          <p:spPr>
            <a:xfrm>
              <a:off x="2854" y="5645"/>
              <a:ext cx="1366" cy="58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 algn="ctr" eaLnBrk="0" hangingPunct="0"/>
              <a:r>
                <a:rPr lang="zh-CN" altLang="en-US" b="1" dirty="0">
                  <a:solidFill>
                    <a:srgbClr val="FFFFFF"/>
                  </a:solidFill>
                  <a:latin typeface="Verdana" panose="020B0604030504040204" pitchFamily="34" charset="0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凝聚力</a:t>
              </a:r>
            </a:p>
          </p:txBody>
        </p:sp>
        <p:sp>
          <p:nvSpPr>
            <p:cNvPr id="12" name="Text Box 15"/>
            <p:cNvSpPr/>
            <p:nvPr/>
          </p:nvSpPr>
          <p:spPr>
            <a:xfrm>
              <a:off x="5843" y="3725"/>
              <a:ext cx="1389" cy="58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 algn="ctr" eaLnBrk="0" hangingPunct="0"/>
              <a:r>
                <a:rPr lang="zh-CN" altLang="en-US" b="1" dirty="0">
                  <a:solidFill>
                    <a:srgbClr val="FFFFFF"/>
                  </a:solidFill>
                  <a:latin typeface="Verdana" panose="020B0604030504040204" pitchFamily="34" charset="0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亲和力</a:t>
              </a:r>
            </a:p>
          </p:txBody>
        </p:sp>
        <p:sp>
          <p:nvSpPr>
            <p:cNvPr id="13" name="Text Box 16"/>
            <p:cNvSpPr/>
            <p:nvPr/>
          </p:nvSpPr>
          <p:spPr>
            <a:xfrm>
              <a:off x="8726" y="4205"/>
              <a:ext cx="1389" cy="58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 algn="ctr" eaLnBrk="0" hangingPunct="0"/>
              <a:r>
                <a:rPr lang="zh-CN" altLang="en-US" b="1" dirty="0">
                  <a:solidFill>
                    <a:srgbClr val="FFFFFF"/>
                  </a:solidFill>
                  <a:latin typeface="Verdana" panose="020B0604030504040204" pitchFamily="34" charset="0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创新力</a:t>
              </a:r>
            </a:p>
          </p:txBody>
        </p:sp>
        <p:sp>
          <p:nvSpPr>
            <p:cNvPr id="14" name="Text Box 18"/>
            <p:cNvSpPr/>
            <p:nvPr/>
          </p:nvSpPr>
          <p:spPr>
            <a:xfrm>
              <a:off x="4503" y="7205"/>
              <a:ext cx="1906" cy="6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 algn="ctr" eaLnBrk="0" hangingPunct="0"/>
              <a:r>
                <a:rPr lang="zh-CN" altLang="en-US" sz="2000" dirty="0">
                  <a:solidFill>
                    <a:schemeClr val="bg1"/>
                  </a:solidFill>
                  <a:latin typeface="Verdana" panose="020B0604030504040204" pitchFamily="34" charset="0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管理能力</a:t>
              </a:r>
            </a:p>
          </p:txBody>
        </p:sp>
        <p:sp>
          <p:nvSpPr>
            <p:cNvPr id="15" name="Freeform 19"/>
            <p:cNvSpPr/>
            <p:nvPr/>
          </p:nvSpPr>
          <p:spPr>
            <a:xfrm>
              <a:off x="6793" y="6580"/>
              <a:ext cx="1360" cy="170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56" y="528"/>
                </a:cxn>
                <a:cxn ang="0">
                  <a:pos x="264" y="680"/>
                </a:cxn>
                <a:cxn ang="0">
                  <a:pos x="448" y="624"/>
                </a:cxn>
                <a:cxn ang="0">
                  <a:pos x="544" y="576"/>
                </a:cxn>
                <a:cxn ang="0">
                  <a:pos x="112" y="0"/>
                </a:cxn>
                <a:cxn ang="0">
                  <a:pos x="0" y="16"/>
                </a:cxn>
              </a:cxnLst>
              <a:rect l="0" t="0" r="0" b="0"/>
              <a:pathLst>
                <a:path w="544" h="680">
                  <a:moveTo>
                    <a:pt x="0" y="16"/>
                  </a:moveTo>
                  <a:lnTo>
                    <a:pt x="256" y="528"/>
                  </a:lnTo>
                  <a:lnTo>
                    <a:pt x="264" y="680"/>
                  </a:lnTo>
                  <a:lnTo>
                    <a:pt x="448" y="624"/>
                  </a:lnTo>
                  <a:lnTo>
                    <a:pt x="544" y="576"/>
                  </a:lnTo>
                  <a:lnTo>
                    <a:pt x="112" y="0"/>
                  </a:lnTo>
                  <a:lnTo>
                    <a:pt x="0" y="16"/>
                  </a:lnTo>
                  <a:close/>
                </a:path>
              </a:pathLst>
            </a:custGeom>
            <a:gradFill rotWithShape="1">
              <a:gsLst>
                <a:gs pos="0">
                  <a:srgbClr val="9999FF"/>
                </a:gs>
                <a:gs pos="100000">
                  <a:srgbClr val="BBBBFF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>
                <a:latin typeface="Verdana" panose="020B0604030504040204" pitchFamily="34" charset="0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</p:grpSp>
      <p:sp>
        <p:nvSpPr>
          <p:cNvPr id="16" name="Text Box 18"/>
          <p:cNvSpPr/>
          <p:nvPr/>
        </p:nvSpPr>
        <p:spPr>
          <a:xfrm>
            <a:off x="5185473" y="2948587"/>
            <a:ext cx="2016125" cy="518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 algn="ctr" eaLnBrk="0" hangingPunct="0"/>
            <a:r>
              <a:rPr lang="zh-CN" altLang="en-US" sz="2800" dirty="0">
                <a:latin typeface="Verdana" panose="020B0604030504040204" pitchFamily="34" charset="0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个人加强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25677" y="541782"/>
            <a:ext cx="1306195" cy="1269365"/>
            <a:chOff x="1383" y="954"/>
            <a:chExt cx="2057" cy="1999"/>
          </a:xfrm>
        </p:grpSpPr>
        <p:grpSp>
          <p:nvGrpSpPr>
            <p:cNvPr id="3" name="组合 2"/>
            <p:cNvGrpSpPr/>
            <p:nvPr/>
          </p:nvGrpSpPr>
          <p:grpSpPr>
            <a:xfrm>
              <a:off x="1383" y="954"/>
              <a:ext cx="2057" cy="1999"/>
              <a:chOff x="1463339" y="1072758"/>
              <a:chExt cx="1546058" cy="1546058"/>
            </a:xfrm>
            <a:effectLst>
              <a:outerShdw blurRad="330200" dist="215900" dir="6900000" sx="91000" sy="91000" algn="t" rotWithShape="0">
                <a:prstClr val="black">
                  <a:alpha val="49000"/>
                </a:prstClr>
              </a:outerShdw>
            </a:effectLst>
          </p:grpSpPr>
          <p:sp>
            <p:nvSpPr>
              <p:cNvPr id="6" name="同心圆 22"/>
              <p:cNvSpPr/>
              <p:nvPr/>
            </p:nvSpPr>
            <p:spPr>
              <a:xfrm>
                <a:off x="1463339" y="1072758"/>
                <a:ext cx="1546058" cy="1546058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484232" y="1093651"/>
                <a:ext cx="1504274" cy="15042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</p:grpSp>
        <p:sp>
          <p:nvSpPr>
            <p:cNvPr id="4" name="椭圆 3"/>
            <p:cNvSpPr/>
            <p:nvPr/>
          </p:nvSpPr>
          <p:spPr>
            <a:xfrm>
              <a:off x="1633" y="1197"/>
              <a:ext cx="1557" cy="1513"/>
            </a:xfrm>
            <a:prstGeom prst="ellipse">
              <a:avLst/>
            </a:prstGeom>
            <a:solidFill>
              <a:srgbClr val="217B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5" name="TextBox 11"/>
            <p:cNvSpPr txBox="1"/>
            <p:nvPr/>
          </p:nvSpPr>
          <p:spPr>
            <a:xfrm>
              <a:off x="1794" y="1617"/>
              <a:ext cx="1497" cy="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100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寄语</a:t>
              </a:r>
            </a:p>
          </p:txBody>
        </p:sp>
      </p:grpSp>
      <p:sp>
        <p:nvSpPr>
          <p:cNvPr id="8" name="AutoShape 5"/>
          <p:cNvSpPr/>
          <p:nvPr/>
        </p:nvSpPr>
        <p:spPr>
          <a:xfrm>
            <a:off x="3885310" y="1907985"/>
            <a:ext cx="6081649" cy="3605847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 algn="ctr" eaLnBrk="0" hangingPunct="0"/>
            <a:endParaRPr lang="zh-CN" altLang="en-US">
              <a:solidFill>
                <a:srgbClr val="2B166E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309872" y="2344044"/>
            <a:ext cx="5439870" cy="222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骂者众，思虑者少，献计者寡，担当者无几。解决问题只是能力，有担当才是王道；</a:t>
            </a:r>
          </a:p>
          <a:p>
            <a:pPr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       我希望在座的每一位都是有担当的人，我们一起迎战新的一年！</a:t>
            </a:r>
            <a:endParaRPr lang="en-US" altLang="zh-CN" dirty="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圆: 空心 38"/>
          <p:cNvSpPr/>
          <p:nvPr/>
        </p:nvSpPr>
        <p:spPr>
          <a:xfrm>
            <a:off x="7293922" y="-6811649"/>
            <a:ext cx="13804491" cy="13669649"/>
          </a:xfrm>
          <a:prstGeom prst="donut">
            <a:avLst>
              <a:gd name="adj" fmla="val 1676"/>
            </a:avLst>
          </a:prstGeom>
          <a:solidFill>
            <a:srgbClr val="A9C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14" name="圆: 空心 13"/>
          <p:cNvSpPr/>
          <p:nvPr/>
        </p:nvSpPr>
        <p:spPr>
          <a:xfrm>
            <a:off x="-3904899" y="0"/>
            <a:ext cx="13804491" cy="13669649"/>
          </a:xfrm>
          <a:prstGeom prst="donut">
            <a:avLst>
              <a:gd name="adj" fmla="val 2465"/>
            </a:avLst>
          </a:prstGeom>
          <a:solidFill>
            <a:srgbClr val="2C96C7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959148" y="199566"/>
            <a:ext cx="5829706" cy="6007803"/>
            <a:chOff x="6056947" y="939075"/>
            <a:chExt cx="4624639" cy="4765920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56947" y="939075"/>
              <a:ext cx="4457929" cy="4765920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71876" y="1068929"/>
              <a:ext cx="4309710" cy="4434724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11548620" y="288744"/>
            <a:ext cx="311151" cy="194270"/>
            <a:chOff x="207558" y="206734"/>
            <a:chExt cx="380545" cy="157163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207558" y="206734"/>
              <a:ext cx="380545" cy="0"/>
            </a:xfrm>
            <a:prstGeom prst="line">
              <a:avLst/>
            </a:prstGeom>
            <a:ln w="38100" cap="rnd">
              <a:solidFill>
                <a:srgbClr val="94BDE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207558" y="285316"/>
              <a:ext cx="380545" cy="0"/>
            </a:xfrm>
            <a:prstGeom prst="line">
              <a:avLst/>
            </a:prstGeom>
            <a:ln w="38100" cap="rnd">
              <a:solidFill>
                <a:srgbClr val="94BDE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207558" y="363897"/>
              <a:ext cx="380545" cy="0"/>
            </a:xfrm>
            <a:prstGeom prst="line">
              <a:avLst/>
            </a:prstGeom>
            <a:ln w="38100" cap="rnd">
              <a:solidFill>
                <a:srgbClr val="94BDE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文本框 22"/>
          <p:cNvSpPr txBox="1"/>
          <p:nvPr/>
        </p:nvSpPr>
        <p:spPr>
          <a:xfrm>
            <a:off x="431032" y="2335242"/>
            <a:ext cx="4062331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000" b="1" dirty="0">
                <a:solidFill>
                  <a:srgbClr val="2E9CCF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BUSINESS PLAN</a:t>
            </a:r>
            <a:endParaRPr lang="zh-CN" altLang="en-US" sz="4000" b="1" dirty="0">
              <a:solidFill>
                <a:srgbClr val="2E9CCF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31165" y="3129280"/>
            <a:ext cx="508190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54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谢谢观看</a:t>
            </a:r>
            <a:endParaRPr lang="zh-CN" altLang="en-US" sz="5400" b="1" spc="-3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613297" y="4319587"/>
            <a:ext cx="1765300" cy="316802"/>
            <a:chOff x="1244534" y="3522134"/>
            <a:chExt cx="1765300" cy="316802"/>
          </a:xfrm>
        </p:grpSpPr>
        <p:sp>
          <p:nvSpPr>
            <p:cNvPr id="27" name="矩形 26"/>
            <p:cNvSpPr/>
            <p:nvPr/>
          </p:nvSpPr>
          <p:spPr>
            <a:xfrm>
              <a:off x="1244534" y="3522134"/>
              <a:ext cx="1765300" cy="316802"/>
            </a:xfrm>
            <a:prstGeom prst="rect">
              <a:avLst/>
            </a:prstGeom>
            <a:solidFill>
              <a:srgbClr val="2C96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309304" y="3526579"/>
              <a:ext cx="1641475" cy="3067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汇报人：</a:t>
              </a:r>
              <a:r>
                <a:rPr lang="en-US" altLang="zh-CN" sz="140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xiazaii</a:t>
              </a:r>
              <a:endParaRPr lang="zh-CN" altLang="en-US" sz="14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 rot="16200000">
            <a:off x="11110304" y="5890707"/>
            <a:ext cx="1130866" cy="226233"/>
            <a:chOff x="278128" y="6408799"/>
            <a:chExt cx="1130866" cy="226233"/>
          </a:xfrm>
        </p:grpSpPr>
        <p:sp>
          <p:nvSpPr>
            <p:cNvPr id="31" name="椭圆 30"/>
            <p:cNvSpPr/>
            <p:nvPr/>
          </p:nvSpPr>
          <p:spPr>
            <a:xfrm>
              <a:off x="278128" y="6408799"/>
              <a:ext cx="226233" cy="226233"/>
            </a:xfrm>
            <a:prstGeom prst="ellipse">
              <a:avLst/>
            </a:prstGeom>
            <a:noFill/>
            <a:ln>
              <a:solidFill>
                <a:srgbClr val="6BA4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1043103" y="6460362"/>
              <a:ext cx="123106" cy="123106"/>
            </a:xfrm>
            <a:prstGeom prst="ellipse">
              <a:avLst/>
            </a:prstGeom>
            <a:solidFill>
              <a:srgbClr val="6BA4D4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681952" y="6430135"/>
              <a:ext cx="183560" cy="183560"/>
            </a:xfrm>
            <a:prstGeom prst="ellipse">
              <a:avLst/>
            </a:prstGeom>
            <a:solidFill>
              <a:srgbClr val="6BA4D4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1343801" y="6489319"/>
              <a:ext cx="65193" cy="65193"/>
            </a:xfrm>
            <a:prstGeom prst="ellipse">
              <a:avLst/>
            </a:prstGeom>
            <a:solidFill>
              <a:srgbClr val="6BA4D4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15995" y="6446667"/>
              <a:ext cx="150497" cy="150497"/>
            </a:xfrm>
            <a:prstGeom prst="ellipse">
              <a:avLst/>
            </a:prstGeom>
            <a:solidFill>
              <a:srgbClr val="6B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ldLvl="0" animBg="1"/>
      <p:bldP spid="14" grpId="0" bldLvl="0" animBg="1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962761" y="161673"/>
            <a:ext cx="5886451" cy="6007803"/>
            <a:chOff x="6056947" y="939075"/>
            <a:chExt cx="4669653" cy="47659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56947" y="939075"/>
              <a:ext cx="4457929" cy="4765920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07793" y="1109338"/>
              <a:ext cx="4218807" cy="4341719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1378403" y="2904024"/>
            <a:ext cx="2938064" cy="523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2800" b="1" dirty="0">
                <a:solidFill>
                  <a:schemeClr val="accent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PART</a:t>
            </a:r>
            <a:r>
              <a:rPr lang="zh-CN" altLang="en-US" sz="2800" b="1" dirty="0">
                <a:solidFill>
                  <a:schemeClr val="accent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 </a:t>
            </a:r>
            <a:r>
              <a:rPr lang="en-US" altLang="zh-CN" sz="2800" b="1" dirty="0">
                <a:solidFill>
                  <a:schemeClr val="accent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01</a:t>
            </a:r>
            <a:endParaRPr lang="zh-CN" altLang="en-US" sz="2800" dirty="0">
              <a:solidFill>
                <a:schemeClr val="accent2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86517" y="3776825"/>
            <a:ext cx="5092081" cy="1846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noProof="1">
                <a:solidFill>
                  <a:schemeClr val="accent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20</a:t>
            </a:r>
            <a:r>
              <a:rPr lang="en-US" altLang="zh-CN" sz="4000" b="1" noProof="1">
                <a:solidFill>
                  <a:schemeClr val="accent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XX</a:t>
            </a:r>
            <a:r>
              <a:rPr lang="zh-CN" altLang="en-US" sz="4000" b="1" noProof="1">
                <a:solidFill>
                  <a:schemeClr val="accent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年各项指标完成情况</a:t>
            </a:r>
            <a:endParaRPr lang="en-US" altLang="zh-CN" sz="40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203076" y="3596443"/>
            <a:ext cx="3072496" cy="83984"/>
            <a:chOff x="1123950" y="849465"/>
            <a:chExt cx="3072496" cy="83984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1123950" y="849465"/>
              <a:ext cx="3072496" cy="0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矩形 13"/>
            <p:cNvSpPr/>
            <p:nvPr/>
          </p:nvSpPr>
          <p:spPr>
            <a:xfrm>
              <a:off x="2226452" y="857250"/>
              <a:ext cx="867492" cy="761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ice-label_73592"/>
          <p:cNvSpPr>
            <a:spLocks noChangeAspect="1"/>
          </p:cNvSpPr>
          <p:nvPr/>
        </p:nvSpPr>
        <p:spPr bwMode="auto">
          <a:xfrm>
            <a:off x="9766884" y="2034263"/>
            <a:ext cx="574340" cy="573410"/>
          </a:xfrm>
          <a:custGeom>
            <a:avLst/>
            <a:gdLst>
              <a:gd name="T0" fmla="*/ 4190 w 4307"/>
              <a:gd name="T1" fmla="*/ 117 h 4306"/>
              <a:gd name="T2" fmla="*/ 3908 w 4307"/>
              <a:gd name="T3" fmla="*/ 1 h 4306"/>
              <a:gd name="T4" fmla="*/ 2629 w 4307"/>
              <a:gd name="T5" fmla="*/ 12 h 4306"/>
              <a:gd name="T6" fmla="*/ 2354 w 4307"/>
              <a:gd name="T7" fmla="*/ 128 h 4306"/>
              <a:gd name="T8" fmla="*/ 155 w 4307"/>
              <a:gd name="T9" fmla="*/ 2327 h 4306"/>
              <a:gd name="T10" fmla="*/ 155 w 4307"/>
              <a:gd name="T11" fmla="*/ 2885 h 4306"/>
              <a:gd name="T12" fmla="*/ 1422 w 4307"/>
              <a:gd name="T13" fmla="*/ 4152 h 4306"/>
              <a:gd name="T14" fmla="*/ 1979 w 4307"/>
              <a:gd name="T15" fmla="*/ 4152 h 4306"/>
              <a:gd name="T16" fmla="*/ 4179 w 4307"/>
              <a:gd name="T17" fmla="*/ 1953 h 4306"/>
              <a:gd name="T18" fmla="*/ 4294 w 4307"/>
              <a:gd name="T19" fmla="*/ 1677 h 4306"/>
              <a:gd name="T20" fmla="*/ 4306 w 4307"/>
              <a:gd name="T21" fmla="*/ 399 h 4306"/>
              <a:gd name="T22" fmla="*/ 4190 w 4307"/>
              <a:gd name="T23" fmla="*/ 117 h 4306"/>
              <a:gd name="T24" fmla="*/ 3426 w 4307"/>
              <a:gd name="T25" fmla="*/ 1518 h 4306"/>
              <a:gd name="T26" fmla="*/ 2789 w 4307"/>
              <a:gd name="T27" fmla="*/ 1518 h 4306"/>
              <a:gd name="T28" fmla="*/ 2789 w 4307"/>
              <a:gd name="T29" fmla="*/ 880 h 4306"/>
              <a:gd name="T30" fmla="*/ 3426 w 4307"/>
              <a:gd name="T31" fmla="*/ 880 h 4306"/>
              <a:gd name="T32" fmla="*/ 3426 w 4307"/>
              <a:gd name="T33" fmla="*/ 1518 h 4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307" h="4306">
                <a:moveTo>
                  <a:pt x="4190" y="117"/>
                </a:moveTo>
                <a:cubicBezTo>
                  <a:pt x="4115" y="42"/>
                  <a:pt x="4014" y="0"/>
                  <a:pt x="3908" y="1"/>
                </a:cubicBezTo>
                <a:lnTo>
                  <a:pt x="2629" y="12"/>
                </a:lnTo>
                <a:cubicBezTo>
                  <a:pt x="2526" y="13"/>
                  <a:pt x="2427" y="55"/>
                  <a:pt x="2354" y="128"/>
                </a:cubicBezTo>
                <a:lnTo>
                  <a:pt x="155" y="2327"/>
                </a:lnTo>
                <a:cubicBezTo>
                  <a:pt x="0" y="2481"/>
                  <a:pt x="0" y="2731"/>
                  <a:pt x="155" y="2885"/>
                </a:cubicBezTo>
                <a:lnTo>
                  <a:pt x="1422" y="4152"/>
                </a:lnTo>
                <a:cubicBezTo>
                  <a:pt x="1576" y="4306"/>
                  <a:pt x="1825" y="4306"/>
                  <a:pt x="1979" y="4152"/>
                </a:cubicBezTo>
                <a:lnTo>
                  <a:pt x="4179" y="1953"/>
                </a:lnTo>
                <a:cubicBezTo>
                  <a:pt x="4252" y="1880"/>
                  <a:pt x="4293" y="1781"/>
                  <a:pt x="4294" y="1677"/>
                </a:cubicBezTo>
                <a:lnTo>
                  <a:pt x="4306" y="399"/>
                </a:lnTo>
                <a:cubicBezTo>
                  <a:pt x="4307" y="293"/>
                  <a:pt x="4265" y="191"/>
                  <a:pt x="4190" y="117"/>
                </a:cubicBezTo>
                <a:close/>
                <a:moveTo>
                  <a:pt x="3426" y="1518"/>
                </a:moveTo>
                <a:cubicBezTo>
                  <a:pt x="3250" y="1694"/>
                  <a:pt x="2965" y="1694"/>
                  <a:pt x="2789" y="1518"/>
                </a:cubicBezTo>
                <a:cubicBezTo>
                  <a:pt x="2613" y="1342"/>
                  <a:pt x="2613" y="1057"/>
                  <a:pt x="2789" y="880"/>
                </a:cubicBezTo>
                <a:cubicBezTo>
                  <a:pt x="2965" y="704"/>
                  <a:pt x="3250" y="704"/>
                  <a:pt x="3426" y="880"/>
                </a:cubicBezTo>
                <a:cubicBezTo>
                  <a:pt x="3602" y="1057"/>
                  <a:pt x="3602" y="1342"/>
                  <a:pt x="3426" y="1518"/>
                </a:cubicBezTo>
                <a:close/>
              </a:path>
            </a:pathLst>
          </a:custGeom>
          <a:noFill/>
          <a:ln w="19050">
            <a:solidFill>
              <a:schemeClr val="bg1"/>
            </a:solidFill>
          </a:ln>
        </p:spPr>
        <p:txBody>
          <a:bodyPr/>
          <a:lstStyle/>
          <a:p>
            <a:endParaRPr lang="zh-CN" altLang="en-US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980667" y="3651166"/>
            <a:ext cx="2146775" cy="5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单击此处添加文字阐述添加简短问题说明文字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320520" y="3085672"/>
            <a:ext cx="14670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5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标题内容</a:t>
            </a:r>
          </a:p>
        </p:txBody>
      </p:sp>
      <p:sp>
        <p:nvSpPr>
          <p:cNvPr id="14" name="price-label_73592"/>
          <p:cNvSpPr>
            <a:spLocks noChangeAspect="1"/>
          </p:cNvSpPr>
          <p:nvPr/>
        </p:nvSpPr>
        <p:spPr bwMode="auto">
          <a:xfrm>
            <a:off x="6708089" y="2034263"/>
            <a:ext cx="574340" cy="573410"/>
          </a:xfrm>
          <a:custGeom>
            <a:avLst/>
            <a:gdLst>
              <a:gd name="T0" fmla="*/ 4190 w 4307"/>
              <a:gd name="T1" fmla="*/ 117 h 4306"/>
              <a:gd name="T2" fmla="*/ 3908 w 4307"/>
              <a:gd name="T3" fmla="*/ 1 h 4306"/>
              <a:gd name="T4" fmla="*/ 2629 w 4307"/>
              <a:gd name="T5" fmla="*/ 12 h 4306"/>
              <a:gd name="T6" fmla="*/ 2354 w 4307"/>
              <a:gd name="T7" fmla="*/ 128 h 4306"/>
              <a:gd name="T8" fmla="*/ 155 w 4307"/>
              <a:gd name="T9" fmla="*/ 2327 h 4306"/>
              <a:gd name="T10" fmla="*/ 155 w 4307"/>
              <a:gd name="T11" fmla="*/ 2885 h 4306"/>
              <a:gd name="T12" fmla="*/ 1422 w 4307"/>
              <a:gd name="T13" fmla="*/ 4152 h 4306"/>
              <a:gd name="T14" fmla="*/ 1979 w 4307"/>
              <a:gd name="T15" fmla="*/ 4152 h 4306"/>
              <a:gd name="T16" fmla="*/ 4179 w 4307"/>
              <a:gd name="T17" fmla="*/ 1953 h 4306"/>
              <a:gd name="T18" fmla="*/ 4294 w 4307"/>
              <a:gd name="T19" fmla="*/ 1677 h 4306"/>
              <a:gd name="T20" fmla="*/ 4306 w 4307"/>
              <a:gd name="T21" fmla="*/ 399 h 4306"/>
              <a:gd name="T22" fmla="*/ 4190 w 4307"/>
              <a:gd name="T23" fmla="*/ 117 h 4306"/>
              <a:gd name="T24" fmla="*/ 3426 w 4307"/>
              <a:gd name="T25" fmla="*/ 1518 h 4306"/>
              <a:gd name="T26" fmla="*/ 2789 w 4307"/>
              <a:gd name="T27" fmla="*/ 1518 h 4306"/>
              <a:gd name="T28" fmla="*/ 2789 w 4307"/>
              <a:gd name="T29" fmla="*/ 880 h 4306"/>
              <a:gd name="T30" fmla="*/ 3426 w 4307"/>
              <a:gd name="T31" fmla="*/ 880 h 4306"/>
              <a:gd name="T32" fmla="*/ 3426 w 4307"/>
              <a:gd name="T33" fmla="*/ 1518 h 4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307" h="4306">
                <a:moveTo>
                  <a:pt x="4190" y="117"/>
                </a:moveTo>
                <a:cubicBezTo>
                  <a:pt x="4115" y="42"/>
                  <a:pt x="4014" y="0"/>
                  <a:pt x="3908" y="1"/>
                </a:cubicBezTo>
                <a:lnTo>
                  <a:pt x="2629" y="12"/>
                </a:lnTo>
                <a:cubicBezTo>
                  <a:pt x="2526" y="13"/>
                  <a:pt x="2427" y="55"/>
                  <a:pt x="2354" y="128"/>
                </a:cubicBezTo>
                <a:lnTo>
                  <a:pt x="155" y="2327"/>
                </a:lnTo>
                <a:cubicBezTo>
                  <a:pt x="0" y="2481"/>
                  <a:pt x="0" y="2731"/>
                  <a:pt x="155" y="2885"/>
                </a:cubicBezTo>
                <a:lnTo>
                  <a:pt x="1422" y="4152"/>
                </a:lnTo>
                <a:cubicBezTo>
                  <a:pt x="1576" y="4306"/>
                  <a:pt x="1825" y="4306"/>
                  <a:pt x="1979" y="4152"/>
                </a:cubicBezTo>
                <a:lnTo>
                  <a:pt x="4179" y="1953"/>
                </a:lnTo>
                <a:cubicBezTo>
                  <a:pt x="4252" y="1880"/>
                  <a:pt x="4293" y="1781"/>
                  <a:pt x="4294" y="1677"/>
                </a:cubicBezTo>
                <a:lnTo>
                  <a:pt x="4306" y="399"/>
                </a:lnTo>
                <a:cubicBezTo>
                  <a:pt x="4307" y="293"/>
                  <a:pt x="4265" y="191"/>
                  <a:pt x="4190" y="117"/>
                </a:cubicBezTo>
                <a:close/>
                <a:moveTo>
                  <a:pt x="3426" y="1518"/>
                </a:moveTo>
                <a:cubicBezTo>
                  <a:pt x="3250" y="1694"/>
                  <a:pt x="2965" y="1694"/>
                  <a:pt x="2789" y="1518"/>
                </a:cubicBezTo>
                <a:cubicBezTo>
                  <a:pt x="2613" y="1342"/>
                  <a:pt x="2613" y="1057"/>
                  <a:pt x="2789" y="880"/>
                </a:cubicBezTo>
                <a:cubicBezTo>
                  <a:pt x="2965" y="704"/>
                  <a:pt x="3250" y="704"/>
                  <a:pt x="3426" y="880"/>
                </a:cubicBezTo>
                <a:cubicBezTo>
                  <a:pt x="3602" y="1057"/>
                  <a:pt x="3602" y="1342"/>
                  <a:pt x="3426" y="1518"/>
                </a:cubicBezTo>
                <a:close/>
              </a:path>
            </a:pathLst>
          </a:custGeom>
          <a:noFill/>
          <a:ln w="19050">
            <a:solidFill>
              <a:schemeClr val="bg1"/>
            </a:solidFill>
          </a:ln>
        </p:spPr>
        <p:txBody>
          <a:bodyPr/>
          <a:lstStyle/>
          <a:p>
            <a:endParaRPr lang="zh-CN" altLang="en-US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921872" y="3651166"/>
            <a:ext cx="2146775" cy="5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单击此处添加文字阐述添加简短问题说明文字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261725" y="3085672"/>
            <a:ext cx="14670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5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标题内容</a:t>
            </a:r>
          </a:p>
        </p:txBody>
      </p:sp>
      <p:grpSp>
        <p:nvGrpSpPr>
          <p:cNvPr id="17" name="组合 6146"/>
          <p:cNvGrpSpPr/>
          <p:nvPr/>
        </p:nvGrpSpPr>
        <p:grpSpPr>
          <a:xfrm>
            <a:off x="2902204" y="2498090"/>
            <a:ext cx="7543800" cy="3352800"/>
            <a:chOff x="0" y="0"/>
            <a:chExt cx="4752" cy="2112"/>
          </a:xfrm>
        </p:grpSpPr>
        <p:sp>
          <p:nvSpPr>
            <p:cNvPr id="18" name="Line 3"/>
            <p:cNvSpPr/>
            <p:nvPr/>
          </p:nvSpPr>
          <p:spPr>
            <a:xfrm flipH="1">
              <a:off x="0" y="2107"/>
              <a:ext cx="1044" cy="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>
                <a:solidFill>
                  <a:srgbClr val="2B166E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19" name="Line 4"/>
            <p:cNvSpPr/>
            <p:nvPr/>
          </p:nvSpPr>
          <p:spPr>
            <a:xfrm flipH="1">
              <a:off x="0" y="1579"/>
              <a:ext cx="1536" cy="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>
                <a:solidFill>
                  <a:srgbClr val="2B166E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20" name="Line 5"/>
            <p:cNvSpPr/>
            <p:nvPr/>
          </p:nvSpPr>
          <p:spPr>
            <a:xfrm flipH="1">
              <a:off x="0" y="1056"/>
              <a:ext cx="2112" cy="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>
                <a:solidFill>
                  <a:srgbClr val="2B166E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21" name="Line 6"/>
            <p:cNvSpPr/>
            <p:nvPr/>
          </p:nvSpPr>
          <p:spPr>
            <a:xfrm flipH="1">
              <a:off x="0" y="534"/>
              <a:ext cx="2624" cy="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>
                <a:solidFill>
                  <a:srgbClr val="2B166E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22" name="Line 7"/>
            <p:cNvSpPr/>
            <p:nvPr/>
          </p:nvSpPr>
          <p:spPr>
            <a:xfrm flipH="1" flipV="1">
              <a:off x="0" y="4"/>
              <a:ext cx="3171" cy="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>
                <a:solidFill>
                  <a:srgbClr val="2B166E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23" name="Line 8"/>
            <p:cNvSpPr/>
            <p:nvPr/>
          </p:nvSpPr>
          <p:spPr>
            <a:xfrm>
              <a:off x="96" y="0"/>
              <a:ext cx="1" cy="54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lvl="0" indent="0"/>
              <a:endParaRPr lang="zh-CN" altLang="en-US">
                <a:solidFill>
                  <a:srgbClr val="2B166E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24" name="Line 9"/>
            <p:cNvSpPr/>
            <p:nvPr/>
          </p:nvSpPr>
          <p:spPr>
            <a:xfrm>
              <a:off x="96" y="549"/>
              <a:ext cx="1" cy="51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lvl="0" indent="0"/>
              <a:endParaRPr lang="zh-CN" altLang="en-US">
                <a:solidFill>
                  <a:srgbClr val="2B166E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25" name="Line 10"/>
            <p:cNvSpPr/>
            <p:nvPr/>
          </p:nvSpPr>
          <p:spPr>
            <a:xfrm>
              <a:off x="96" y="1064"/>
              <a:ext cx="1" cy="5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lvl="0" indent="0"/>
              <a:endParaRPr lang="zh-CN" altLang="en-US">
                <a:solidFill>
                  <a:srgbClr val="2B166E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26" name="Line 11"/>
            <p:cNvSpPr/>
            <p:nvPr/>
          </p:nvSpPr>
          <p:spPr>
            <a:xfrm>
              <a:off x="96" y="1579"/>
              <a:ext cx="1" cy="51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lvl="0" indent="0"/>
              <a:endParaRPr lang="zh-CN" altLang="en-US">
                <a:solidFill>
                  <a:srgbClr val="2B166E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27" name="Text Box 12"/>
            <p:cNvSpPr/>
            <p:nvPr/>
          </p:nvSpPr>
          <p:spPr>
            <a:xfrm>
              <a:off x="192" y="204"/>
              <a:ext cx="735" cy="19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 eaLnBrk="0" hangingPunct="0"/>
              <a:r>
                <a:rPr lang="zh-CN" altLang="en-US" sz="1400" b="1" dirty="0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占比4</a:t>
              </a:r>
              <a:r>
                <a:rPr lang="en-US" altLang="zh-CN" sz="1400" b="1" dirty="0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7.65</a:t>
              </a:r>
              <a:r>
                <a:rPr lang="zh-CN" altLang="en-US" sz="1400" b="1" dirty="0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%</a:t>
              </a:r>
            </a:p>
          </p:txBody>
        </p:sp>
        <p:sp>
          <p:nvSpPr>
            <p:cNvPr id="28" name="Text Box 13"/>
            <p:cNvSpPr/>
            <p:nvPr/>
          </p:nvSpPr>
          <p:spPr>
            <a:xfrm>
              <a:off x="192" y="725"/>
              <a:ext cx="735" cy="19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 eaLnBrk="0" hangingPunct="0"/>
              <a:r>
                <a:rPr lang="zh-CN" altLang="en-US" sz="1400" b="1" dirty="0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占比</a:t>
              </a:r>
              <a:r>
                <a:rPr lang="en-US" altLang="zh-CN" sz="1400" b="1" dirty="0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26.65</a:t>
              </a:r>
              <a:r>
                <a:rPr lang="zh-CN" altLang="en-US" sz="1400" b="1" dirty="0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%</a:t>
              </a:r>
            </a:p>
          </p:txBody>
        </p:sp>
        <p:sp>
          <p:nvSpPr>
            <p:cNvPr id="29" name="Text Box 14"/>
            <p:cNvSpPr/>
            <p:nvPr/>
          </p:nvSpPr>
          <p:spPr>
            <a:xfrm>
              <a:off x="192" y="1269"/>
              <a:ext cx="735" cy="19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 eaLnBrk="0" hangingPunct="0"/>
              <a:r>
                <a:rPr lang="zh-CN" altLang="en-US" sz="1400" b="1" dirty="0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占比</a:t>
              </a:r>
              <a:r>
                <a:rPr lang="en-US" altLang="en-US" sz="1400" b="1" dirty="0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25</a:t>
              </a:r>
              <a:r>
                <a:rPr lang="en-US" altLang="zh-CN" sz="1400" b="1" dirty="0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.88</a:t>
              </a:r>
              <a:r>
                <a:rPr lang="zh-CN" altLang="en-US" sz="1400" b="1" dirty="0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%</a:t>
              </a:r>
            </a:p>
          </p:txBody>
        </p:sp>
        <p:sp>
          <p:nvSpPr>
            <p:cNvPr id="30" name="Text Box 15"/>
            <p:cNvSpPr/>
            <p:nvPr/>
          </p:nvSpPr>
          <p:spPr>
            <a:xfrm>
              <a:off x="192" y="1777"/>
              <a:ext cx="669" cy="19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 eaLnBrk="0" hangingPunct="0"/>
              <a:r>
                <a:rPr lang="zh-CN" altLang="en-US" sz="1400" b="1" dirty="0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占比</a:t>
              </a:r>
              <a:r>
                <a:rPr lang="en-US" altLang="en-US" sz="1400" b="1" dirty="0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3</a:t>
              </a:r>
              <a:r>
                <a:rPr lang="en-US" altLang="zh-CN" sz="1400" b="1" dirty="0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.82</a:t>
              </a:r>
              <a:r>
                <a:rPr lang="zh-CN" altLang="en-US" sz="1400" b="1" dirty="0">
                  <a:solidFill>
                    <a:srgbClr val="2B166E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%</a:t>
              </a:r>
            </a:p>
          </p:txBody>
        </p:sp>
        <p:grpSp>
          <p:nvGrpSpPr>
            <p:cNvPr id="31" name="组合 6160"/>
            <p:cNvGrpSpPr/>
            <p:nvPr/>
          </p:nvGrpSpPr>
          <p:grpSpPr>
            <a:xfrm>
              <a:off x="1082" y="6"/>
              <a:ext cx="3670" cy="2106"/>
              <a:chOff x="0" y="0"/>
              <a:chExt cx="3670" cy="2106"/>
            </a:xfrm>
          </p:grpSpPr>
          <p:sp>
            <p:nvSpPr>
              <p:cNvPr id="32" name="Freeform 17"/>
              <p:cNvSpPr/>
              <p:nvPr/>
            </p:nvSpPr>
            <p:spPr>
              <a:xfrm>
                <a:off x="3303" y="0"/>
                <a:ext cx="363" cy="533"/>
              </a:xfrm>
              <a:custGeom>
                <a:avLst/>
                <a:gdLst/>
                <a:ahLst/>
                <a:cxnLst>
                  <a:cxn ang="0">
                    <a:pos x="308" y="120"/>
                  </a:cxn>
                  <a:cxn ang="0">
                    <a:pos x="0" y="444"/>
                  </a:cxn>
                  <a:cxn ang="0">
                    <a:pos x="0" y="286"/>
                  </a:cxn>
                  <a:cxn ang="0">
                    <a:pos x="308" y="0"/>
                  </a:cxn>
                  <a:cxn ang="0">
                    <a:pos x="308" y="120"/>
                  </a:cxn>
                </a:cxnLst>
                <a:rect l="0" t="0" r="0" b="0"/>
                <a:pathLst>
                  <a:path w="308" h="444">
                    <a:moveTo>
                      <a:pt x="308" y="120"/>
                    </a:moveTo>
                    <a:lnTo>
                      <a:pt x="0" y="444"/>
                    </a:lnTo>
                    <a:lnTo>
                      <a:pt x="0" y="286"/>
                    </a:lnTo>
                    <a:lnTo>
                      <a:pt x="308" y="0"/>
                    </a:lnTo>
                    <a:lnTo>
                      <a:pt x="308" y="12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33" name="Freeform 18"/>
              <p:cNvSpPr/>
              <p:nvPr/>
            </p:nvSpPr>
            <p:spPr>
              <a:xfrm>
                <a:off x="1564" y="0"/>
                <a:ext cx="2106" cy="341"/>
              </a:xfrm>
              <a:custGeom>
                <a:avLst/>
                <a:gdLst/>
                <a:ahLst/>
                <a:cxnLst>
                  <a:cxn ang="0">
                    <a:pos x="1478" y="284"/>
                  </a:cxn>
                  <a:cxn ang="0">
                    <a:pos x="0" y="284"/>
                  </a:cxn>
                  <a:cxn ang="0">
                    <a:pos x="446" y="0"/>
                  </a:cxn>
                  <a:cxn ang="0">
                    <a:pos x="1786" y="0"/>
                  </a:cxn>
                  <a:cxn ang="0">
                    <a:pos x="1478" y="284"/>
                  </a:cxn>
                </a:cxnLst>
                <a:rect l="0" t="0" r="0" b="0"/>
                <a:pathLst>
                  <a:path w="1786" h="284">
                    <a:moveTo>
                      <a:pt x="1478" y="284"/>
                    </a:moveTo>
                    <a:lnTo>
                      <a:pt x="0" y="284"/>
                    </a:lnTo>
                    <a:lnTo>
                      <a:pt x="446" y="0"/>
                    </a:lnTo>
                    <a:lnTo>
                      <a:pt x="1786" y="0"/>
                    </a:lnTo>
                    <a:lnTo>
                      <a:pt x="1478" y="284"/>
                    </a:lnTo>
                    <a:close/>
                  </a:path>
                </a:pathLst>
              </a:custGeom>
              <a:solidFill>
                <a:srgbClr val="00B0F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34" name="Freeform 19"/>
              <p:cNvSpPr/>
              <p:nvPr/>
            </p:nvSpPr>
            <p:spPr>
              <a:xfrm>
                <a:off x="2938" y="524"/>
                <a:ext cx="363" cy="530"/>
              </a:xfrm>
              <a:custGeom>
                <a:avLst/>
                <a:gdLst/>
                <a:ahLst/>
                <a:cxnLst>
                  <a:cxn ang="0">
                    <a:pos x="308" y="120"/>
                  </a:cxn>
                  <a:cxn ang="0">
                    <a:pos x="0" y="442"/>
                  </a:cxn>
                  <a:cxn ang="0">
                    <a:pos x="0" y="286"/>
                  </a:cxn>
                  <a:cxn ang="0">
                    <a:pos x="308" y="0"/>
                  </a:cxn>
                  <a:cxn ang="0">
                    <a:pos x="308" y="120"/>
                  </a:cxn>
                </a:cxnLst>
                <a:rect l="0" t="0" r="0" b="0"/>
                <a:pathLst>
                  <a:path w="308" h="442">
                    <a:moveTo>
                      <a:pt x="308" y="120"/>
                    </a:moveTo>
                    <a:lnTo>
                      <a:pt x="0" y="442"/>
                    </a:lnTo>
                    <a:lnTo>
                      <a:pt x="0" y="286"/>
                    </a:lnTo>
                    <a:lnTo>
                      <a:pt x="308" y="0"/>
                    </a:lnTo>
                    <a:lnTo>
                      <a:pt x="308" y="12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35" name="Freeform 20"/>
              <p:cNvSpPr/>
              <p:nvPr/>
            </p:nvSpPr>
            <p:spPr>
              <a:xfrm>
                <a:off x="1041" y="524"/>
                <a:ext cx="2264" cy="340"/>
              </a:xfrm>
              <a:custGeom>
                <a:avLst/>
                <a:gdLst/>
                <a:ahLst/>
                <a:cxnLst>
                  <a:cxn ang="0">
                    <a:pos x="1612" y="284"/>
                  </a:cxn>
                  <a:cxn ang="0">
                    <a:pos x="0" y="284"/>
                  </a:cxn>
                  <a:cxn ang="0">
                    <a:pos x="446" y="0"/>
                  </a:cxn>
                  <a:cxn ang="0">
                    <a:pos x="1920" y="0"/>
                  </a:cxn>
                  <a:cxn ang="0">
                    <a:pos x="1612" y="284"/>
                  </a:cxn>
                </a:cxnLst>
                <a:rect l="0" t="0" r="0" b="0"/>
                <a:pathLst>
                  <a:path w="1920" h="284">
                    <a:moveTo>
                      <a:pt x="1612" y="284"/>
                    </a:moveTo>
                    <a:lnTo>
                      <a:pt x="0" y="284"/>
                    </a:lnTo>
                    <a:lnTo>
                      <a:pt x="446" y="0"/>
                    </a:lnTo>
                    <a:lnTo>
                      <a:pt x="1920" y="0"/>
                    </a:lnTo>
                    <a:lnTo>
                      <a:pt x="1612" y="284"/>
                    </a:lnTo>
                    <a:close/>
                  </a:path>
                </a:pathLst>
              </a:custGeom>
              <a:solidFill>
                <a:srgbClr val="00B0F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36" name="Freeform 21"/>
              <p:cNvSpPr/>
              <p:nvPr/>
            </p:nvSpPr>
            <p:spPr>
              <a:xfrm>
                <a:off x="2572" y="1048"/>
                <a:ext cx="361" cy="532"/>
              </a:xfrm>
              <a:custGeom>
                <a:avLst/>
                <a:gdLst/>
                <a:ahLst/>
                <a:cxnLst>
                  <a:cxn ang="0">
                    <a:pos x="306" y="122"/>
                  </a:cxn>
                  <a:cxn ang="0">
                    <a:pos x="0" y="444"/>
                  </a:cxn>
                  <a:cxn ang="0">
                    <a:pos x="0" y="286"/>
                  </a:cxn>
                  <a:cxn ang="0">
                    <a:pos x="306" y="0"/>
                  </a:cxn>
                  <a:cxn ang="0">
                    <a:pos x="306" y="122"/>
                  </a:cxn>
                </a:cxnLst>
                <a:rect l="0" t="0" r="0" b="0"/>
                <a:pathLst>
                  <a:path w="306" h="444">
                    <a:moveTo>
                      <a:pt x="306" y="122"/>
                    </a:moveTo>
                    <a:lnTo>
                      <a:pt x="0" y="444"/>
                    </a:lnTo>
                    <a:lnTo>
                      <a:pt x="0" y="286"/>
                    </a:lnTo>
                    <a:lnTo>
                      <a:pt x="306" y="0"/>
                    </a:lnTo>
                    <a:lnTo>
                      <a:pt x="306" y="122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37" name="Freeform 22"/>
              <p:cNvSpPr/>
              <p:nvPr/>
            </p:nvSpPr>
            <p:spPr>
              <a:xfrm>
                <a:off x="2208" y="1573"/>
                <a:ext cx="364" cy="533"/>
              </a:xfrm>
              <a:custGeom>
                <a:avLst/>
                <a:gdLst/>
                <a:ahLst/>
                <a:cxnLst>
                  <a:cxn ang="0">
                    <a:pos x="308" y="122"/>
                  </a:cxn>
                  <a:cxn ang="0">
                    <a:pos x="0" y="444"/>
                  </a:cxn>
                  <a:cxn ang="0">
                    <a:pos x="0" y="286"/>
                  </a:cxn>
                  <a:cxn ang="0">
                    <a:pos x="308" y="0"/>
                  </a:cxn>
                  <a:cxn ang="0">
                    <a:pos x="308" y="122"/>
                  </a:cxn>
                </a:cxnLst>
                <a:rect l="0" t="0" r="0" b="0"/>
                <a:pathLst>
                  <a:path w="308" h="444">
                    <a:moveTo>
                      <a:pt x="308" y="122"/>
                    </a:moveTo>
                    <a:lnTo>
                      <a:pt x="0" y="444"/>
                    </a:lnTo>
                    <a:lnTo>
                      <a:pt x="0" y="286"/>
                    </a:lnTo>
                    <a:lnTo>
                      <a:pt x="308" y="0"/>
                    </a:lnTo>
                    <a:lnTo>
                      <a:pt x="308" y="122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38" name="Freeform 23"/>
              <p:cNvSpPr/>
              <p:nvPr/>
            </p:nvSpPr>
            <p:spPr>
              <a:xfrm>
                <a:off x="1" y="1576"/>
                <a:ext cx="2571" cy="340"/>
              </a:xfrm>
              <a:custGeom>
                <a:avLst/>
                <a:gdLst/>
                <a:ahLst/>
                <a:cxnLst>
                  <a:cxn ang="0">
                    <a:pos x="1872" y="284"/>
                  </a:cxn>
                  <a:cxn ang="0">
                    <a:pos x="0" y="284"/>
                  </a:cxn>
                  <a:cxn ang="0">
                    <a:pos x="446" y="0"/>
                  </a:cxn>
                  <a:cxn ang="0">
                    <a:pos x="2180" y="0"/>
                  </a:cxn>
                  <a:cxn ang="0">
                    <a:pos x="1872" y="284"/>
                  </a:cxn>
                </a:cxnLst>
                <a:rect l="0" t="0" r="0" b="0"/>
                <a:pathLst>
                  <a:path w="2180" h="284">
                    <a:moveTo>
                      <a:pt x="1872" y="284"/>
                    </a:moveTo>
                    <a:lnTo>
                      <a:pt x="0" y="284"/>
                    </a:lnTo>
                    <a:lnTo>
                      <a:pt x="446" y="0"/>
                    </a:lnTo>
                    <a:lnTo>
                      <a:pt x="2180" y="0"/>
                    </a:lnTo>
                    <a:lnTo>
                      <a:pt x="1872" y="284"/>
                    </a:lnTo>
                    <a:close/>
                  </a:path>
                </a:pathLst>
              </a:custGeom>
              <a:solidFill>
                <a:srgbClr val="00B0F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39" name="Freeform 24"/>
              <p:cNvSpPr/>
              <p:nvPr/>
            </p:nvSpPr>
            <p:spPr>
              <a:xfrm>
                <a:off x="374" y="97"/>
                <a:ext cx="1158" cy="1715"/>
              </a:xfrm>
              <a:custGeom>
                <a:avLst/>
                <a:gdLst/>
                <a:ahLst/>
                <a:cxnLst>
                  <a:cxn ang="0">
                    <a:pos x="12" y="2464"/>
                  </a:cxn>
                  <a:cxn ang="0">
                    <a:pos x="56" y="2120"/>
                  </a:cxn>
                  <a:cxn ang="0">
                    <a:pos x="124" y="1808"/>
                  </a:cxn>
                  <a:cxn ang="0">
                    <a:pos x="212" y="1524"/>
                  </a:cxn>
                  <a:cxn ang="0">
                    <a:pos x="316" y="1270"/>
                  </a:cxn>
                  <a:cxn ang="0">
                    <a:pos x="430" y="1044"/>
                  </a:cxn>
                  <a:cxn ang="0">
                    <a:pos x="550" y="846"/>
                  </a:cxn>
                  <a:cxn ang="0">
                    <a:pos x="672" y="674"/>
                  </a:cxn>
                  <a:cxn ang="0">
                    <a:pos x="792" y="528"/>
                  </a:cxn>
                  <a:cxn ang="0">
                    <a:pos x="906" y="408"/>
                  </a:cxn>
                  <a:cxn ang="0">
                    <a:pos x="1010" y="310"/>
                  </a:cxn>
                  <a:cxn ang="0">
                    <a:pos x="1096" y="236"/>
                  </a:cxn>
                  <a:cxn ang="0">
                    <a:pos x="1164" y="184"/>
                  </a:cxn>
                  <a:cxn ang="0">
                    <a:pos x="1208" y="154"/>
                  </a:cxn>
                  <a:cxn ang="0">
                    <a:pos x="1224" y="144"/>
                  </a:cxn>
                  <a:cxn ang="0">
                    <a:pos x="1728" y="56"/>
                  </a:cxn>
                  <a:cxn ang="0">
                    <a:pos x="1568" y="328"/>
                  </a:cxn>
                  <a:cxn ang="0">
                    <a:pos x="1554" y="332"/>
                  </a:cxn>
                  <a:cxn ang="0">
                    <a:pos x="1514" y="346"/>
                  </a:cxn>
                  <a:cxn ang="0">
                    <a:pos x="1452" y="370"/>
                  </a:cxn>
                  <a:cxn ang="0">
                    <a:pos x="1370" y="410"/>
                  </a:cxn>
                  <a:cxn ang="0">
                    <a:pos x="1270" y="466"/>
                  </a:cxn>
                  <a:cxn ang="0">
                    <a:pos x="1158" y="540"/>
                  </a:cxn>
                  <a:cxn ang="0">
                    <a:pos x="1034" y="636"/>
                  </a:cxn>
                  <a:cxn ang="0">
                    <a:pos x="904" y="756"/>
                  </a:cxn>
                  <a:cxn ang="0">
                    <a:pos x="770" y="900"/>
                  </a:cxn>
                  <a:cxn ang="0">
                    <a:pos x="632" y="1076"/>
                  </a:cxn>
                  <a:cxn ang="0">
                    <a:pos x="498" y="1280"/>
                  </a:cxn>
                  <a:cxn ang="0">
                    <a:pos x="370" y="1518"/>
                  </a:cxn>
                  <a:cxn ang="0">
                    <a:pos x="248" y="1792"/>
                  </a:cxn>
                  <a:cxn ang="0">
                    <a:pos x="138" y="2104"/>
                  </a:cxn>
                  <a:cxn ang="0">
                    <a:pos x="42" y="2456"/>
                  </a:cxn>
                </a:cxnLst>
                <a:rect l="0" t="0" r="0" b="0"/>
                <a:pathLst>
                  <a:path w="1824" h="2648">
                    <a:moveTo>
                      <a:pt x="0" y="2648"/>
                    </a:moveTo>
                    <a:lnTo>
                      <a:pt x="12" y="2464"/>
                    </a:lnTo>
                    <a:lnTo>
                      <a:pt x="32" y="2288"/>
                    </a:lnTo>
                    <a:lnTo>
                      <a:pt x="56" y="2120"/>
                    </a:lnTo>
                    <a:lnTo>
                      <a:pt x="88" y="1960"/>
                    </a:lnTo>
                    <a:lnTo>
                      <a:pt x="124" y="1808"/>
                    </a:lnTo>
                    <a:lnTo>
                      <a:pt x="166" y="1662"/>
                    </a:lnTo>
                    <a:lnTo>
                      <a:pt x="212" y="1524"/>
                    </a:lnTo>
                    <a:lnTo>
                      <a:pt x="262" y="1394"/>
                    </a:lnTo>
                    <a:lnTo>
                      <a:pt x="316" y="1270"/>
                    </a:lnTo>
                    <a:lnTo>
                      <a:pt x="372" y="1154"/>
                    </a:lnTo>
                    <a:lnTo>
                      <a:pt x="430" y="1044"/>
                    </a:lnTo>
                    <a:lnTo>
                      <a:pt x="490" y="942"/>
                    </a:lnTo>
                    <a:lnTo>
                      <a:pt x="550" y="846"/>
                    </a:lnTo>
                    <a:lnTo>
                      <a:pt x="612" y="758"/>
                    </a:lnTo>
                    <a:lnTo>
                      <a:pt x="672" y="674"/>
                    </a:lnTo>
                    <a:lnTo>
                      <a:pt x="734" y="598"/>
                    </a:lnTo>
                    <a:lnTo>
                      <a:pt x="792" y="528"/>
                    </a:lnTo>
                    <a:lnTo>
                      <a:pt x="850" y="464"/>
                    </a:lnTo>
                    <a:lnTo>
                      <a:pt x="906" y="408"/>
                    </a:lnTo>
                    <a:lnTo>
                      <a:pt x="960" y="356"/>
                    </a:lnTo>
                    <a:lnTo>
                      <a:pt x="1010" y="310"/>
                    </a:lnTo>
                    <a:lnTo>
                      <a:pt x="1056" y="270"/>
                    </a:lnTo>
                    <a:lnTo>
                      <a:pt x="1096" y="236"/>
                    </a:lnTo>
                    <a:lnTo>
                      <a:pt x="1134" y="208"/>
                    </a:lnTo>
                    <a:lnTo>
                      <a:pt x="1164" y="184"/>
                    </a:lnTo>
                    <a:lnTo>
                      <a:pt x="1190" y="166"/>
                    </a:lnTo>
                    <a:lnTo>
                      <a:pt x="1208" y="154"/>
                    </a:lnTo>
                    <a:lnTo>
                      <a:pt x="1220" y="146"/>
                    </a:lnTo>
                    <a:lnTo>
                      <a:pt x="1224" y="144"/>
                    </a:lnTo>
                    <a:lnTo>
                      <a:pt x="848" y="0"/>
                    </a:lnTo>
                    <a:lnTo>
                      <a:pt x="1728" y="56"/>
                    </a:lnTo>
                    <a:lnTo>
                      <a:pt x="1824" y="480"/>
                    </a:lnTo>
                    <a:lnTo>
                      <a:pt x="1568" y="328"/>
                    </a:lnTo>
                    <a:lnTo>
                      <a:pt x="1564" y="328"/>
                    </a:lnTo>
                    <a:lnTo>
                      <a:pt x="1554" y="332"/>
                    </a:lnTo>
                    <a:lnTo>
                      <a:pt x="1538" y="338"/>
                    </a:lnTo>
                    <a:lnTo>
                      <a:pt x="1514" y="346"/>
                    </a:lnTo>
                    <a:lnTo>
                      <a:pt x="1486" y="356"/>
                    </a:lnTo>
                    <a:lnTo>
                      <a:pt x="1452" y="370"/>
                    </a:lnTo>
                    <a:lnTo>
                      <a:pt x="1412" y="388"/>
                    </a:lnTo>
                    <a:lnTo>
                      <a:pt x="1370" y="410"/>
                    </a:lnTo>
                    <a:lnTo>
                      <a:pt x="1322" y="436"/>
                    </a:lnTo>
                    <a:lnTo>
                      <a:pt x="1270" y="466"/>
                    </a:lnTo>
                    <a:lnTo>
                      <a:pt x="1216" y="500"/>
                    </a:lnTo>
                    <a:lnTo>
                      <a:pt x="1158" y="540"/>
                    </a:lnTo>
                    <a:lnTo>
                      <a:pt x="1098" y="584"/>
                    </a:lnTo>
                    <a:lnTo>
                      <a:pt x="1034" y="636"/>
                    </a:lnTo>
                    <a:lnTo>
                      <a:pt x="970" y="692"/>
                    </a:lnTo>
                    <a:lnTo>
                      <a:pt x="904" y="756"/>
                    </a:lnTo>
                    <a:lnTo>
                      <a:pt x="836" y="824"/>
                    </a:lnTo>
                    <a:lnTo>
                      <a:pt x="770" y="900"/>
                    </a:lnTo>
                    <a:lnTo>
                      <a:pt x="700" y="984"/>
                    </a:lnTo>
                    <a:lnTo>
                      <a:pt x="632" y="1076"/>
                    </a:lnTo>
                    <a:lnTo>
                      <a:pt x="566" y="1174"/>
                    </a:lnTo>
                    <a:lnTo>
                      <a:pt x="498" y="1280"/>
                    </a:lnTo>
                    <a:lnTo>
                      <a:pt x="434" y="1394"/>
                    </a:lnTo>
                    <a:lnTo>
                      <a:pt x="370" y="1518"/>
                    </a:lnTo>
                    <a:lnTo>
                      <a:pt x="308" y="1650"/>
                    </a:lnTo>
                    <a:lnTo>
                      <a:pt x="248" y="1792"/>
                    </a:lnTo>
                    <a:lnTo>
                      <a:pt x="192" y="1944"/>
                    </a:lnTo>
                    <a:lnTo>
                      <a:pt x="138" y="2104"/>
                    </a:lnTo>
                    <a:lnTo>
                      <a:pt x="88" y="2274"/>
                    </a:lnTo>
                    <a:lnTo>
                      <a:pt x="42" y="2456"/>
                    </a:lnTo>
                    <a:lnTo>
                      <a:pt x="0" y="2648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40" name="Rectangle 25"/>
              <p:cNvSpPr/>
              <p:nvPr/>
            </p:nvSpPr>
            <p:spPr>
              <a:xfrm>
                <a:off x="1568" y="341"/>
                <a:ext cx="1743" cy="19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>
                <a:noFill/>
              </a:ln>
            </p:spPr>
            <p:txBody>
              <a:bodyPr wrap="none" anchor="ctr"/>
              <a:lstStyle/>
              <a:p>
                <a:pPr lvl="0" indent="0" algn="ctr" eaLnBrk="0" hangingPunct="0"/>
                <a:r>
                  <a:rPr lang="zh-CN" altLang="en-US" sz="1400" b="1" dirty="0">
                    <a:solidFill>
                      <a:schemeClr val="bg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rPr>
                  <a:t>四季度：</a:t>
                </a:r>
                <a:r>
                  <a:rPr lang="en-US" altLang="zh-CN" sz="1400" b="1" dirty="0">
                    <a:solidFill>
                      <a:schemeClr val="bg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rPr>
                  <a:t>*****</a:t>
                </a:r>
                <a:r>
                  <a:rPr lang="zh-CN" altLang="zh-CN" sz="1400" b="1" dirty="0">
                    <a:solidFill>
                      <a:schemeClr val="bg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rPr>
                  <a:t>元</a:t>
                </a:r>
                <a:endParaRPr lang="zh-CN" altLang="en-US" sz="1400" b="1" dirty="0">
                  <a:solidFill>
                    <a:srgbClr val="05030F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41" name="Rectangle 26"/>
              <p:cNvSpPr/>
              <p:nvPr/>
            </p:nvSpPr>
            <p:spPr>
              <a:xfrm>
                <a:off x="1042" y="864"/>
                <a:ext cx="1900" cy="188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>
                <a:noFill/>
              </a:ln>
            </p:spPr>
            <p:txBody>
              <a:bodyPr wrap="none" anchor="ctr"/>
              <a:lstStyle/>
              <a:p>
                <a:pPr lvl="0" indent="0" algn="ctr" eaLnBrk="0" hangingPunct="0"/>
                <a:r>
                  <a:rPr lang="zh-CN" altLang="en-US" sz="1400" b="1" dirty="0">
                    <a:solidFill>
                      <a:schemeClr val="bg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rPr>
                  <a:t>三季度：</a:t>
                </a:r>
                <a:r>
                  <a:rPr lang="en-US" altLang="zh-CN" sz="1400" b="1" dirty="0">
                    <a:solidFill>
                      <a:schemeClr val="bg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rPr>
                  <a:t>*****</a:t>
                </a:r>
                <a:r>
                  <a:rPr lang="zh-CN" altLang="zh-CN" sz="1400" b="1" dirty="0">
                    <a:solidFill>
                      <a:schemeClr val="bg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rPr>
                  <a:t>元</a:t>
                </a:r>
                <a:endParaRPr lang="zh-CN" altLang="en-US" sz="1400" b="1" dirty="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42" name="Freeform 27"/>
              <p:cNvSpPr/>
              <p:nvPr/>
            </p:nvSpPr>
            <p:spPr>
              <a:xfrm>
                <a:off x="522" y="1048"/>
                <a:ext cx="2415" cy="343"/>
              </a:xfrm>
              <a:custGeom>
                <a:avLst/>
                <a:gdLst/>
                <a:ahLst/>
                <a:cxnLst>
                  <a:cxn ang="0">
                    <a:pos x="1742" y="286"/>
                  </a:cxn>
                  <a:cxn ang="0">
                    <a:pos x="0" y="286"/>
                  </a:cxn>
                  <a:cxn ang="0">
                    <a:pos x="446" y="0"/>
                  </a:cxn>
                  <a:cxn ang="0">
                    <a:pos x="2048" y="0"/>
                  </a:cxn>
                  <a:cxn ang="0">
                    <a:pos x="1742" y="286"/>
                  </a:cxn>
                </a:cxnLst>
                <a:rect l="0" t="0" r="0" b="0"/>
                <a:pathLst>
                  <a:path w="2048" h="286">
                    <a:moveTo>
                      <a:pt x="1742" y="286"/>
                    </a:moveTo>
                    <a:lnTo>
                      <a:pt x="0" y="286"/>
                    </a:lnTo>
                    <a:lnTo>
                      <a:pt x="446" y="0"/>
                    </a:lnTo>
                    <a:lnTo>
                      <a:pt x="2048" y="0"/>
                    </a:lnTo>
                    <a:lnTo>
                      <a:pt x="1742" y="286"/>
                    </a:lnTo>
                    <a:close/>
                  </a:path>
                </a:pathLst>
              </a:custGeom>
              <a:solidFill>
                <a:srgbClr val="00B0F0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43" name="Rectangle 28"/>
              <p:cNvSpPr/>
              <p:nvPr/>
            </p:nvSpPr>
            <p:spPr>
              <a:xfrm>
                <a:off x="524" y="1390"/>
                <a:ext cx="2056" cy="188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>
                <a:noFill/>
              </a:ln>
            </p:spPr>
            <p:txBody>
              <a:bodyPr wrap="none" anchor="ctr"/>
              <a:lstStyle/>
              <a:p>
                <a:pPr lvl="0" indent="0" algn="ctr" eaLnBrk="0" hangingPunct="0"/>
                <a:r>
                  <a:rPr lang="zh-CN" altLang="en-US" sz="1400" b="1" dirty="0">
                    <a:solidFill>
                      <a:schemeClr val="bg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rPr>
                  <a:t>二季度：</a:t>
                </a:r>
                <a:r>
                  <a:rPr lang="en-US" altLang="zh-CN" sz="1400" b="1" dirty="0">
                    <a:solidFill>
                      <a:schemeClr val="bg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rPr>
                  <a:t>*****</a:t>
                </a:r>
                <a:r>
                  <a:rPr lang="zh-CN" altLang="zh-CN" sz="1400" b="1" dirty="0">
                    <a:solidFill>
                      <a:schemeClr val="bg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rPr>
                  <a:t>元</a:t>
                </a:r>
                <a:endParaRPr lang="zh-CN" altLang="en-US" sz="1400" b="1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endParaRPr>
              </a:p>
            </p:txBody>
          </p:sp>
          <p:sp>
            <p:nvSpPr>
              <p:cNvPr id="44" name="Rectangle 29"/>
              <p:cNvSpPr/>
              <p:nvPr/>
            </p:nvSpPr>
            <p:spPr>
              <a:xfrm>
                <a:off x="0" y="1917"/>
                <a:ext cx="2213" cy="187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>
                <a:noFill/>
              </a:ln>
            </p:spPr>
            <p:txBody>
              <a:bodyPr wrap="none" anchor="ctr"/>
              <a:lstStyle/>
              <a:p>
                <a:pPr lvl="0" indent="0" algn="ctr" eaLnBrk="0" hangingPunct="0"/>
                <a:r>
                  <a:rPr lang="zh-CN" altLang="en-US" sz="1400" b="1" dirty="0">
                    <a:solidFill>
                      <a:schemeClr val="bg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rPr>
                  <a:t>一季度：</a:t>
                </a:r>
                <a:r>
                  <a:rPr lang="en-US" altLang="zh-CN" sz="1400" b="1" dirty="0">
                    <a:solidFill>
                      <a:schemeClr val="bg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rPr>
                  <a:t>*****</a:t>
                </a:r>
                <a:r>
                  <a:rPr lang="zh-CN" altLang="zh-CN" sz="1400" b="1" dirty="0">
                    <a:solidFill>
                      <a:schemeClr val="bg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Verdana" panose="020B0604030504040204" pitchFamily="34" charset="0"/>
                  </a:rPr>
                  <a:t>元</a:t>
                </a:r>
              </a:p>
            </p:txBody>
          </p:sp>
        </p:grpSp>
      </p:grpSp>
      <p:sp>
        <p:nvSpPr>
          <p:cNvPr id="45" name="AutoShape 5"/>
          <p:cNvSpPr/>
          <p:nvPr/>
        </p:nvSpPr>
        <p:spPr>
          <a:xfrm>
            <a:off x="3494024" y="976630"/>
            <a:ext cx="6069330" cy="120523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 algn="ctr" eaLnBrk="0" hangingPunct="0"/>
            <a:endParaRPr lang="zh-CN" altLang="en-US">
              <a:solidFill>
                <a:srgbClr val="2B166E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46" name="文本占位符 8194"/>
          <p:cNvSpPr txBox="1"/>
          <p:nvPr/>
        </p:nvSpPr>
        <p:spPr>
          <a:xfrm>
            <a:off x="3694176" y="1120184"/>
            <a:ext cx="5869178" cy="408940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sz="2000" noProof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纵观全年业绩，我们</a:t>
            </a:r>
            <a:r>
              <a:rPr lang="en-US" altLang="zh-CN" sz="2000" noProof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4</a:t>
            </a:r>
            <a:r>
              <a:rPr lang="zh-CN" altLang="en-US" sz="2000" noProof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个季度是实现了稳步增长</a:t>
            </a:r>
          </a:p>
          <a:p>
            <a:pPr lvl="1" fontAlgn="base">
              <a:lnSpc>
                <a:spcPct val="90000"/>
              </a:lnSpc>
            </a:pPr>
            <a:endParaRPr lang="zh-CN" altLang="en-US" noProof="1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47" name="文本占位符 8194"/>
          <p:cNvSpPr>
            <a:spLocks noGrp="1"/>
          </p:cNvSpPr>
          <p:nvPr/>
        </p:nvSpPr>
        <p:spPr>
          <a:xfrm>
            <a:off x="3694176" y="1644694"/>
            <a:ext cx="5959932" cy="419735"/>
          </a:xfrm>
          <a:prstGeom prst="rect">
            <a:avLst/>
          </a:prstGeom>
          <a:noFill/>
          <a:ln w="9525">
            <a:noFill/>
          </a:ln>
        </p:spPr>
        <p:txBody>
          <a:bodyPr wrap="square" anchor="t"/>
          <a:lstStyle>
            <a:lvl1pPr marL="0" lvl="0" indent="0" algn="ctr" defTabSz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None/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  <a:sym typeface="Verdana" panose="020B0604030504040204" pitchFamily="34" charset="0"/>
              </a:defRPr>
            </a:lvl1pPr>
            <a:lvl2pPr marL="342900" lvl="1" indent="0" algn="ctr" defTabSz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anose="020B0604030504040204" pitchFamily="34" charset="0"/>
              </a:defRPr>
            </a:lvl2pPr>
            <a:lvl3pPr marL="685800" lvl="2" indent="0" algn="ctr" defTabSz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anose="020B0604030504040204" pitchFamily="34" charset="0"/>
              </a:defRPr>
            </a:lvl3pPr>
            <a:lvl4pPr marL="1028700" lvl="3" indent="0" algn="ctr" defTabSz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anose="020B0604030504040204" pitchFamily="34" charset="0"/>
              </a:defRPr>
            </a:lvl4pPr>
            <a:lvl5pPr marL="1371600" lvl="4" indent="0" algn="ctr" defTabSz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anose="020B0604030504040204" pitchFamily="34" charset="0"/>
              </a:defRPr>
            </a:lvl5pPr>
            <a:lvl6pPr marL="1714500" lvl="5" indent="0" algn="ctr" defTabSz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anose="020B0604030504040204" pitchFamily="34" charset="0"/>
              </a:defRPr>
            </a:lvl6pPr>
            <a:lvl7pPr marL="2057400" lvl="6" indent="0" algn="ctr" defTabSz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anose="020B0604030504040204" pitchFamily="34" charset="0"/>
              </a:defRPr>
            </a:lvl7pPr>
            <a:lvl8pPr marL="2400300" lvl="7" indent="0" algn="ctr" defTabSz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anose="020B0604030504040204" pitchFamily="34" charset="0"/>
              </a:defRPr>
            </a:lvl8pPr>
            <a:lvl9pPr marL="2743200" lvl="8" indent="0" algn="ctr" defTabSz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anose="020B0604030504040204" pitchFamily="34" charset="0"/>
              </a:defRPr>
            </a:lvl9pPr>
          </a:lstStyle>
          <a:p>
            <a:pPr algn="l" fontAlgn="base">
              <a:lnSpc>
                <a:spcPct val="90000"/>
              </a:lnSpc>
              <a:buNone/>
            </a:pPr>
            <a:r>
              <a:rPr lang="zh-CN" altLang="en-US" sz="2000" strike="noStrike" noProof="1">
                <a:solidFill>
                  <a:schemeClr val="tx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第三季度一名得力干将休假，所以业绩有所减少</a:t>
            </a:r>
          </a:p>
          <a:p>
            <a:pPr lvl="1" fontAlgn="base">
              <a:lnSpc>
                <a:spcPct val="90000"/>
              </a:lnSpc>
            </a:pPr>
            <a:endParaRPr lang="zh-CN" altLang="en-US" strike="noStrike" noProof="1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2" presetClass="entr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5" grpId="0"/>
      <p:bldP spid="16" grpId="0"/>
      <p:bldP spid="45" grpId="0" animBg="1"/>
      <p:bldP spid="45" grpId="1" animBg="1"/>
      <p:bldP spid="46" grpId="0" build="p"/>
      <p:bldP spid="46" grpId="1" build="p"/>
      <p:bldP spid="46" grpId="2" build="p"/>
      <p:bldP spid="46" grpId="3" build="p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8194"/>
          <p:cNvSpPr txBox="1"/>
          <p:nvPr/>
        </p:nvSpPr>
        <p:spPr>
          <a:xfrm>
            <a:off x="3246628" y="1030224"/>
            <a:ext cx="6511925" cy="431800"/>
          </a:xfrm>
          <a:prstGeom prst="rect">
            <a:avLst/>
          </a:prstGeom>
        </p:spPr>
        <p:txBody>
          <a:bodyPr wrap="square" anchor="t"/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defTabSz="0">
              <a:lnSpc>
                <a:spcPct val="90000"/>
              </a:lnSpc>
              <a:buClr>
                <a:schemeClr val="hlink"/>
              </a:buClr>
              <a:buFont typeface="Wingdings" panose="05000000000000000000" charset="0"/>
              <a:buChar char="u"/>
            </a:pPr>
            <a:r>
              <a:rPr lang="zh-CN" altLang="en-US" sz="20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部门全年销售目标</a:t>
            </a:r>
            <a:r>
              <a:rPr lang="en-US" altLang="zh-CN" sz="20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***</a:t>
            </a:r>
            <a:r>
              <a:rPr lang="zh-CN" altLang="en-US" sz="20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万，其中</a:t>
            </a:r>
            <a:r>
              <a:rPr lang="en-US" altLang="zh-CN" sz="20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8-12</a:t>
            </a:r>
            <a:r>
              <a:rPr lang="zh-CN" altLang="en-US" sz="20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月接管后</a:t>
            </a:r>
            <a:r>
              <a:rPr lang="en-US" altLang="zh-CN" sz="20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**</a:t>
            </a:r>
            <a:r>
              <a:rPr lang="zh-CN" altLang="en-US" sz="20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万</a:t>
            </a:r>
          </a:p>
          <a:p>
            <a:pPr lvl="1" defTabSz="0">
              <a:lnSpc>
                <a:spcPct val="90000"/>
              </a:lnSpc>
            </a:pPr>
            <a:endParaRPr lang="zh-CN" altLang="en-US" sz="200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3" name="文本占位符 8194"/>
          <p:cNvSpPr>
            <a:spLocks noGrp="1"/>
          </p:cNvSpPr>
          <p:nvPr/>
        </p:nvSpPr>
        <p:spPr>
          <a:xfrm>
            <a:off x="3246628" y="1560449"/>
            <a:ext cx="6645275" cy="438150"/>
          </a:xfrm>
          <a:prstGeom prst="rect">
            <a:avLst/>
          </a:prstGeom>
          <a:noFill/>
          <a:ln w="9525">
            <a:noFill/>
          </a:ln>
        </p:spPr>
        <p:txBody>
          <a:bodyPr wrap="square" anchor="t"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charset="0"/>
              <a:buChar char="Ø"/>
            </a:pPr>
            <a:r>
              <a:rPr lang="zh-CN" altLang="en-US" sz="2000" b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全年实际销售</a:t>
            </a:r>
            <a:r>
              <a:rPr lang="en-US" altLang="zh-CN" sz="2000" b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***</a:t>
            </a:r>
            <a:r>
              <a:rPr lang="zh-CN" altLang="en-US" sz="2000" b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万元，接管前完成</a:t>
            </a:r>
            <a:r>
              <a:rPr lang="en-US" altLang="zh-CN" sz="2000" b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***</a:t>
            </a:r>
            <a:r>
              <a:rPr lang="zh-CN" altLang="zh-CN" sz="2000" b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万</a:t>
            </a:r>
            <a:r>
              <a:rPr lang="zh-CN" altLang="en-US" sz="2000" b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元</a:t>
            </a:r>
          </a:p>
        </p:txBody>
      </p:sp>
      <p:sp>
        <p:nvSpPr>
          <p:cNvPr id="4" name="文本占位符 8194"/>
          <p:cNvSpPr>
            <a:spLocks noGrp="1"/>
          </p:cNvSpPr>
          <p:nvPr/>
        </p:nvSpPr>
        <p:spPr>
          <a:xfrm>
            <a:off x="3246628" y="2095437"/>
            <a:ext cx="4999038" cy="438150"/>
          </a:xfrm>
          <a:prstGeom prst="rect">
            <a:avLst/>
          </a:prstGeom>
          <a:noFill/>
          <a:ln w="9525">
            <a:noFill/>
          </a:ln>
        </p:spPr>
        <p:txBody>
          <a:bodyPr wrap="square" anchor="t"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charset="0"/>
              <a:buChar char="Ø"/>
            </a:pPr>
            <a:r>
              <a:rPr lang="zh-CN" altLang="en-US" sz="2000" b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接管部门后</a:t>
            </a:r>
            <a:r>
              <a:rPr lang="en-US" altLang="zh-CN" sz="2000" b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8-12</a:t>
            </a:r>
            <a:r>
              <a:rPr lang="zh-CN" altLang="zh-CN" sz="2000" b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月销售额</a:t>
            </a:r>
            <a:r>
              <a:rPr lang="en-US" altLang="zh-CN" sz="2000" b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***</a:t>
            </a:r>
            <a:r>
              <a:rPr lang="zh-CN" altLang="en-US" sz="2000" b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万元</a:t>
            </a:r>
            <a:endParaRPr lang="zh-CN" altLang="en-US" sz="2000" b="1" dirty="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  <a:p>
            <a:pPr marL="342900" lvl="1" indent="0" algn="ctr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zh-CN" altLang="en-US" sz="2000" b="1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pic>
        <p:nvPicPr>
          <p:cNvPr id="5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2241" y="2701163"/>
            <a:ext cx="3458527" cy="3540054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  <p:bldP spid="2" grpId="2" build="p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8194"/>
          <p:cNvSpPr txBox="1"/>
          <p:nvPr/>
        </p:nvSpPr>
        <p:spPr>
          <a:xfrm>
            <a:off x="2756154" y="790258"/>
            <a:ext cx="5791200" cy="909637"/>
          </a:xfrm>
          <a:prstGeom prst="rect">
            <a:avLst/>
          </a:prstGeom>
        </p:spPr>
        <p:txBody>
          <a:bodyPr wrap="square" anchor="t"/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0">
              <a:lnSpc>
                <a:spcPct val="90000"/>
              </a:lnSpc>
            </a:pPr>
            <a:endParaRPr lang="zh-CN" altLang="en-US" sz="2000">
              <a:solidFill>
                <a:schemeClr val="tx2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  <a:p>
            <a:pPr marL="800100" lvl="1" indent="-342900" defTabSz="0">
              <a:lnSpc>
                <a:spcPct val="90000"/>
              </a:lnSpc>
              <a:buClr>
                <a:schemeClr val="accent1"/>
              </a:buClr>
              <a:buFont typeface="Wingdings" panose="05000000000000000000" charset="0"/>
              <a:buChar char="Ø"/>
            </a:pPr>
            <a:r>
              <a:rPr lang="zh-CN" altLang="en-US" sz="20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全年完成率</a:t>
            </a:r>
            <a:r>
              <a:rPr lang="en-US" altLang="zh-CN" sz="20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35%</a:t>
            </a:r>
          </a:p>
        </p:txBody>
      </p:sp>
      <p:sp>
        <p:nvSpPr>
          <p:cNvPr id="3" name="文本占位符 8194"/>
          <p:cNvSpPr>
            <a:spLocks noGrp="1"/>
          </p:cNvSpPr>
          <p:nvPr/>
        </p:nvSpPr>
        <p:spPr>
          <a:xfrm>
            <a:off x="2756154" y="1453833"/>
            <a:ext cx="5791200" cy="911225"/>
          </a:xfrm>
          <a:prstGeom prst="rect">
            <a:avLst/>
          </a:prstGeom>
          <a:noFill/>
          <a:ln w="9525">
            <a:noFill/>
          </a:ln>
        </p:spPr>
        <p:txBody>
          <a:bodyPr wrap="square" anchor="t"/>
          <a:lstStyle/>
          <a:p>
            <a:pPr lvl="0" inden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zh-CN" sz="2000" b="1">
              <a:solidFill>
                <a:schemeClr val="tx2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  <a:p>
            <a:pPr marL="800100" lvl="1" indent="-34290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charset="0"/>
              <a:buChar char="Ø"/>
            </a:pPr>
            <a:r>
              <a:rPr lang="zh-CN" altLang="en-US" sz="2000" b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接管后完成率</a:t>
            </a:r>
            <a:r>
              <a:rPr lang="en-US" altLang="zh-CN" sz="2000" b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52%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692" y="2482533"/>
            <a:ext cx="3152775" cy="34718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6819" y="2482533"/>
            <a:ext cx="3175000" cy="35353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8194"/>
          <p:cNvSpPr txBox="1"/>
          <p:nvPr/>
        </p:nvSpPr>
        <p:spPr>
          <a:xfrm>
            <a:off x="2739771" y="1064895"/>
            <a:ext cx="6712458" cy="779463"/>
          </a:xfrm>
          <a:prstGeom prst="rect">
            <a:avLst/>
          </a:prstGeom>
        </p:spPr>
        <p:txBody>
          <a:bodyPr wrap="square" anchor="t"/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阿里巴巴普惠体 R" panose="00020600040101010101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0">
              <a:lnSpc>
                <a:spcPct val="90000"/>
              </a:lnSpc>
            </a:pPr>
            <a:endParaRPr lang="zh-CN" altLang="en-US" sz="200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  <a:p>
            <a:pPr marL="800100" lvl="1" indent="-342900" defTabSz="0">
              <a:lnSpc>
                <a:spcPct val="90000"/>
              </a:lnSpc>
              <a:buClr>
                <a:schemeClr val="accent1"/>
              </a:buClr>
              <a:buFont typeface="Wingdings" panose="05000000000000000000" charset="0"/>
              <a:buChar char="Ø"/>
            </a:pPr>
            <a:r>
              <a:rPr lang="en-US" altLang="zh-CN" sz="20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XX</a:t>
            </a:r>
            <a:r>
              <a:rPr lang="zh-CN" altLang="en-US" sz="20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类型企业、</a:t>
            </a:r>
            <a:r>
              <a:rPr lang="en-US" altLang="zh-CN" sz="20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XX</a:t>
            </a:r>
            <a:r>
              <a:rPr lang="zh-CN" altLang="en-US" sz="20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类型企业</a:t>
            </a:r>
            <a:r>
              <a:rPr lang="en-US" sz="20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**</a:t>
            </a:r>
            <a:r>
              <a:rPr lang="zh-CN" altLang="en-US" sz="20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万元，占比</a:t>
            </a:r>
            <a:r>
              <a:rPr lang="en-US" altLang="zh-CN" sz="20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63%</a:t>
            </a:r>
          </a:p>
        </p:txBody>
      </p:sp>
      <p:sp>
        <p:nvSpPr>
          <p:cNvPr id="3" name="文本占位符 8194"/>
          <p:cNvSpPr>
            <a:spLocks noGrp="1"/>
          </p:cNvSpPr>
          <p:nvPr/>
        </p:nvSpPr>
        <p:spPr>
          <a:xfrm>
            <a:off x="2739770" y="1834833"/>
            <a:ext cx="6486525" cy="792162"/>
          </a:xfrm>
          <a:prstGeom prst="rect">
            <a:avLst/>
          </a:prstGeom>
          <a:noFill/>
          <a:ln w="9525">
            <a:noFill/>
          </a:ln>
        </p:spPr>
        <p:txBody>
          <a:bodyPr wrap="square" anchor="t"/>
          <a:lstStyle/>
          <a:p>
            <a:pPr lvl="0" inden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zh-CN" sz="2000" b="1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  <a:p>
            <a:pPr marL="800100" lvl="1" indent="-34290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charset="0"/>
              <a:buChar char="Ø"/>
            </a:pPr>
            <a:r>
              <a:rPr lang="en-US" altLang="zh-CN" sz="2000" b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XX</a:t>
            </a:r>
            <a:r>
              <a:rPr lang="zh-CN" altLang="en-US" sz="2000" b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类型企业、</a:t>
            </a:r>
            <a:r>
              <a:rPr lang="en-US" altLang="zh-CN" sz="2000" b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XX</a:t>
            </a:r>
            <a:r>
              <a:rPr lang="zh-CN" altLang="en-US" sz="2000" b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类型企业</a:t>
            </a:r>
            <a:r>
              <a:rPr lang="en-US" altLang="zh-CN" sz="2000" b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**</a:t>
            </a:r>
            <a:r>
              <a:rPr lang="zh-CN" altLang="en-US" sz="2000" b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万元，占比</a:t>
            </a:r>
            <a:r>
              <a:rPr lang="en-US" altLang="zh-CN" sz="2000" b="1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37%</a:t>
            </a:r>
          </a:p>
        </p:txBody>
      </p:sp>
      <p:pic>
        <p:nvPicPr>
          <p:cNvPr id="4" name="图片 4"/>
          <p:cNvPicPr>
            <a:picLocks noChangeAspect="1"/>
          </p:cNvPicPr>
          <p:nvPr/>
        </p:nvPicPr>
        <p:blipFill>
          <a:blip r:embed="rId2"/>
          <a:srcRect t="8330" r="4438" b="7514"/>
          <a:stretch>
            <a:fillRect/>
          </a:stretch>
        </p:blipFill>
        <p:spPr>
          <a:xfrm>
            <a:off x="4916551" y="3042285"/>
            <a:ext cx="3103880" cy="288036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10100" y="1487157"/>
            <a:ext cx="6934200" cy="46228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87163" y="1616704"/>
            <a:ext cx="4568886" cy="1177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79143" y="2109705"/>
            <a:ext cx="3593830" cy="36933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indent="0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>
                <a:solidFill>
                  <a:schemeClr val="tx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上半年</a:t>
            </a:r>
            <a:r>
              <a:rPr lang="en-US" altLang="zh-CN">
                <a:solidFill>
                  <a:schemeClr val="tx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7</a:t>
            </a:r>
            <a:r>
              <a:rPr lang="zh-CN" altLang="en-US">
                <a:solidFill>
                  <a:schemeClr val="tx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个月里维护费收取较低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2147025" y="1950720"/>
            <a:ext cx="2277152" cy="0"/>
          </a:xfrm>
          <a:prstGeom prst="lin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376645" y="3204832"/>
            <a:ext cx="4568886" cy="1177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79143" y="3673147"/>
            <a:ext cx="3593830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buClr>
                <a:schemeClr val="hlink"/>
              </a:buClr>
            </a:pPr>
            <a:r>
              <a:rPr lang="zh-CN" altLang="en-US">
                <a:solidFill>
                  <a:schemeClr val="tx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上半年</a:t>
            </a:r>
            <a:r>
              <a:rPr lang="en-US" altLang="zh-CN">
                <a:solidFill>
                  <a:schemeClr val="tx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7</a:t>
            </a:r>
            <a:r>
              <a:rPr lang="zh-CN" altLang="en-US">
                <a:solidFill>
                  <a:schemeClr val="tx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个月里</a:t>
            </a:r>
            <a:r>
              <a:rPr lang="en-US" altLang="zh-CN">
                <a:solidFill>
                  <a:schemeClr val="tx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XXX</a:t>
            </a:r>
            <a:r>
              <a:rPr lang="zh-CN" altLang="zh-CN">
                <a:solidFill>
                  <a:schemeClr val="tx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类型</a:t>
            </a:r>
            <a:r>
              <a:rPr lang="zh-CN" altLang="en-US">
                <a:solidFill>
                  <a:schemeClr val="tx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业绩低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2147025" y="3531322"/>
            <a:ext cx="22771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76644" y="4803112"/>
            <a:ext cx="4568887" cy="1177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97707" y="5251818"/>
            <a:ext cx="3593830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indent="0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>
                <a:solidFill>
                  <a:schemeClr val="tx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XX</a:t>
            </a:r>
            <a:r>
              <a:rPr lang="zh-CN" altLang="en-US">
                <a:solidFill>
                  <a:schemeClr val="tx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类型年保业绩全年占比较低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2147025" y="5146762"/>
            <a:ext cx="22771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17"/>
          <p:cNvGrpSpPr/>
          <p:nvPr/>
        </p:nvGrpSpPr>
        <p:grpSpPr>
          <a:xfrm>
            <a:off x="-482600" y="304800"/>
            <a:ext cx="5164328" cy="402273"/>
            <a:chOff x="-482600" y="304800"/>
            <a:chExt cx="2260600" cy="402273"/>
          </a:xfrm>
        </p:grpSpPr>
        <p:sp>
          <p:nvSpPr>
            <p:cNvPr id="19" name="平行四边形 18"/>
            <p:cNvSpPr/>
            <p:nvPr/>
          </p:nvSpPr>
          <p:spPr>
            <a:xfrm>
              <a:off x="-482600" y="304800"/>
              <a:ext cx="2260600" cy="381000"/>
            </a:xfrm>
            <a:prstGeom prst="parallelogram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-101876" y="337741"/>
              <a:ext cx="17087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0">
                <a:spcBef>
                  <a:spcPct val="0"/>
                </a:spcBef>
              </a:pPr>
              <a:r>
                <a:rPr lang="zh-CN" altLang="en-US">
                  <a:solidFill>
                    <a:schemeClr val="tx2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Verdana" panose="020B0604030504040204" pitchFamily="34" charset="0"/>
                </a:rPr>
                <a:t>综合以上数据可以发现以下几点问题：</a:t>
              </a: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962761" y="161673"/>
            <a:ext cx="5896610" cy="6007803"/>
            <a:chOff x="6056947" y="939075"/>
            <a:chExt cx="4677712" cy="47659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56947" y="939075"/>
              <a:ext cx="4457929" cy="4765920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7793" y="1109338"/>
              <a:ext cx="4226866" cy="4349778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1378403" y="2904024"/>
            <a:ext cx="2938064" cy="523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2800" b="1" dirty="0">
                <a:solidFill>
                  <a:schemeClr val="accent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PART</a:t>
            </a:r>
            <a:r>
              <a:rPr lang="zh-CN" altLang="en-US" sz="2800" b="1" dirty="0">
                <a:solidFill>
                  <a:schemeClr val="accent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 </a:t>
            </a:r>
            <a:r>
              <a:rPr lang="en-US" altLang="zh-CN" sz="2800" b="1" dirty="0">
                <a:solidFill>
                  <a:schemeClr val="accent2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02</a:t>
            </a:r>
            <a:endParaRPr lang="zh-CN" altLang="en-US" sz="2800" dirty="0">
              <a:solidFill>
                <a:schemeClr val="accent2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66475" y="3851540"/>
            <a:ext cx="4813189" cy="1846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>
                <a:solidFill>
                  <a:schemeClr val="accent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rPr>
              <a:t>企业年保签订及回访情况</a:t>
            </a:r>
            <a:endParaRPr lang="en-US" altLang="zh-CN" sz="40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Verdana" panose="020B060403050404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203076" y="3596443"/>
            <a:ext cx="3072496" cy="83984"/>
            <a:chOff x="1123950" y="849465"/>
            <a:chExt cx="3072496" cy="83984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1123950" y="849465"/>
              <a:ext cx="3072496" cy="0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矩形 13"/>
            <p:cNvSpPr/>
            <p:nvPr/>
          </p:nvSpPr>
          <p:spPr>
            <a:xfrm>
              <a:off x="2226452" y="857250"/>
              <a:ext cx="867492" cy="761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Verdana" panose="020B0604030504040204" pitchFamily="34" charset="0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办公资源网: www.bangongziyuan.com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自定义 9">
      <a:majorFont>
        <a:latin typeface="Arial"/>
        <a:ea typeface="阿里巴巴普惠体 R"/>
        <a:cs typeface=""/>
      </a:majorFont>
      <a:minorFont>
        <a:latin typeface="Arial"/>
        <a:ea typeface="阿里巴巴普惠体 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阿里巴巴普惠体 R"/>
        <a:font script="Hebr" typeface="阿里巴巴普惠体 R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ajorFont>
      <a:minorFont>
        <a:latin typeface="阿里巴巴普惠体 R"/>
        <a:ea typeface=""/>
        <a:cs typeface=""/>
        <a:font script="Jpan" typeface="游ゴシック"/>
        <a:font script="Hang" typeface="맑은 고딕"/>
        <a:font script="Hans" typeface="阿里巴巴普惠体 R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阿里巴巴普惠体 R"/>
        <a:font script="Hebr" typeface="阿里巴巴普惠体 R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ajorFont>
      <a:minorFont>
        <a:latin typeface="阿里巴巴普惠体 R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732</Words>
  <Application>Microsoft Office PowerPoint</Application>
  <PresentationFormat>宽屏</PresentationFormat>
  <Paragraphs>136</Paragraphs>
  <Slides>23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9" baseType="lpstr">
      <vt:lpstr>阿里巴巴普惠体 M</vt:lpstr>
      <vt:lpstr>阿里巴巴普惠体 R</vt:lpstr>
      <vt:lpstr>Arial</vt:lpstr>
      <vt:lpstr>Verdana</vt:lpstr>
      <vt:lpstr>Wingdings</vt:lpstr>
      <vt:lpstr>办公资源网: 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办公资源</Manager>
  <Company>办公资源网:www.bangongziyuan.com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cp:keywords>www.bangongziyuan.com</cp:keywords>
  <cp:lastModifiedBy>天 下</cp:lastModifiedBy>
  <cp:revision>124</cp:revision>
  <dcterms:created xsi:type="dcterms:W3CDTF">2019-06-19T02:08:00Z</dcterms:created>
  <dcterms:modified xsi:type="dcterms:W3CDTF">2021-01-05T15:48:49Z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