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8" r:id="rId2"/>
    <p:sldId id="275" r:id="rId3"/>
    <p:sldId id="260" r:id="rId4"/>
    <p:sldId id="274" r:id="rId5"/>
    <p:sldId id="262" r:id="rId6"/>
    <p:sldId id="268" r:id="rId7"/>
    <p:sldId id="263" r:id="rId8"/>
    <p:sldId id="269" r:id="rId9"/>
    <p:sldId id="270" r:id="rId10"/>
    <p:sldId id="264" r:id="rId11"/>
    <p:sldId id="272" r:id="rId12"/>
    <p:sldId id="271" r:id="rId13"/>
    <p:sldId id="267" r:id="rId14"/>
    <p:sldId id="259" r:id="rId15"/>
    <p:sldId id="276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等线 Light" panose="02010600030101010101" pitchFamily="2" charset="-122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0"/>
    <a:srgbClr val="6C92C0"/>
    <a:srgbClr val="B0C4DD"/>
    <a:srgbClr val="A4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4-463D-A434-BAE4C416A3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6C92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A4-463D-A434-BAE4C416A3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0C4D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A4-463D-A434-BAE4C416A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0977536"/>
        <c:axId val="39160640"/>
      </c:barChart>
      <c:catAx>
        <c:axId val="150977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160640"/>
        <c:crosses val="autoZero"/>
        <c:auto val="1"/>
        <c:lblAlgn val="ctr"/>
        <c:lblOffset val="100"/>
        <c:noMultiLvlLbl val="0"/>
      </c:catAx>
      <c:valAx>
        <c:axId val="3916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097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EA2A-4C48-4C61-B30A-DAB1A3E93B2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31000-9408-426B-B873-D4C066E48A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31000-9408-426B-B873-D4C066E48A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12038C-4838-401B-83F2-EBBDC5A224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B9563C4-A9F3-4C6B-80FB-D9C978BCBC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696432" y="1097600"/>
            <a:ext cx="7495569" cy="57604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" y="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37021" y="3069322"/>
            <a:ext cx="4870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BUSINESS REPORT</a:t>
            </a:r>
            <a:endParaRPr lang="zh-CN" altLang="en-US" sz="3600" b="1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1550" y="4348475"/>
            <a:ext cx="9060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</a:rPr>
              <a:t>Report:</a:t>
            </a:r>
            <a:endParaRPr lang="zh-CN" altLang="en-US" dirty="0">
              <a:solidFill>
                <a:srgbClr val="48A2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7021" y="2330659"/>
            <a:ext cx="18069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Gotham Rounded Medium" panose="02000000000000000000" pitchFamily="50" charset="0"/>
              </a:rPr>
              <a:t>20XX </a:t>
            </a:r>
            <a:endParaRPr lang="zh-CN" altLang="en-US" sz="5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68553" y="3767530"/>
            <a:ext cx="603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tha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7830" y="434847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754252" y="2504388"/>
            <a:ext cx="2683496" cy="2683496"/>
          </a:xfrm>
          <a:prstGeom prst="ellipse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524371" y="2363319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52385" y="2846021"/>
            <a:ext cx="487230" cy="487230"/>
            <a:chOff x="1649684" y="465073"/>
            <a:chExt cx="2713594" cy="2713594"/>
          </a:xfrm>
        </p:grpSpPr>
        <p:grpSp>
          <p:nvGrpSpPr>
            <p:cNvPr id="5" name="组合 4"/>
            <p:cNvGrpSpPr/>
            <p:nvPr/>
          </p:nvGrpSpPr>
          <p:grpSpPr>
            <a:xfrm>
              <a:off x="1649684" y="465073"/>
              <a:ext cx="2713594" cy="2713594"/>
              <a:chOff x="1664733" y="480122"/>
              <a:chExt cx="2683496" cy="2683496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 rot="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-7200000">
                <a:off x="2475884" y="480122"/>
                <a:ext cx="1061194" cy="268349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741438" y="1556827"/>
              <a:ext cx="530086" cy="530086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011508" y="3645897"/>
            <a:ext cx="21689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</a:rPr>
              <a:t>To fully realize the potential of a cloud-based architecture for applications and network functions, the underlying network connectivity</a:t>
            </a:r>
            <a:endParaRPr lang="zh-CN" altLang="en-US" sz="11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623062" y="3294875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Core Info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500488" y="4540761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988901" y="2363319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012784" y="4540761"/>
            <a:ext cx="678728" cy="678728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260095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7628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46021" y="2319722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46021" y="439995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latin typeface="Futura Bk BT" panose="020B0502020204020303" pitchFamily="34" charset="0"/>
              </a:rPr>
              <a:t>Core Info</a:t>
            </a:r>
            <a:endParaRPr lang="zh-CN" altLang="en-US" dirty="0">
              <a:solidFill>
                <a:srgbClr val="48A2A0"/>
              </a:solidFill>
              <a:latin typeface="Futura Bk BT" panose="020B05020202040203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4602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4602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1" name="Freeform 34"/>
          <p:cNvSpPr/>
          <p:nvPr/>
        </p:nvSpPr>
        <p:spPr bwMode="auto">
          <a:xfrm>
            <a:off x="8145348" y="2547985"/>
            <a:ext cx="365833" cy="339099"/>
          </a:xfrm>
          <a:custGeom>
            <a:avLst/>
            <a:gdLst>
              <a:gd name="T0" fmla="*/ 258 w 298"/>
              <a:gd name="T1" fmla="*/ 0 h 276"/>
              <a:gd name="T2" fmla="*/ 41 w 298"/>
              <a:gd name="T3" fmla="*/ 0 h 276"/>
              <a:gd name="T4" fmla="*/ 0 w 298"/>
              <a:gd name="T5" fmla="*/ 40 h 276"/>
              <a:gd name="T6" fmla="*/ 0 w 298"/>
              <a:gd name="T7" fmla="*/ 180 h 276"/>
              <a:gd name="T8" fmla="*/ 41 w 298"/>
              <a:gd name="T9" fmla="*/ 220 h 276"/>
              <a:gd name="T10" fmla="*/ 128 w 298"/>
              <a:gd name="T11" fmla="*/ 220 h 276"/>
              <a:gd name="T12" fmla="*/ 128 w 298"/>
              <a:gd name="T13" fmla="*/ 276 h 276"/>
              <a:gd name="T14" fmla="*/ 220 w 298"/>
              <a:gd name="T15" fmla="*/ 220 h 276"/>
              <a:gd name="T16" fmla="*/ 258 w 298"/>
              <a:gd name="T17" fmla="*/ 220 h 276"/>
              <a:gd name="T18" fmla="*/ 298 w 298"/>
              <a:gd name="T19" fmla="*/ 180 h 276"/>
              <a:gd name="T20" fmla="*/ 298 w 298"/>
              <a:gd name="T21" fmla="*/ 40 h 276"/>
              <a:gd name="T22" fmla="*/ 258 w 298"/>
              <a:gd name="T23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8" h="276">
                <a:moveTo>
                  <a:pt x="258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202"/>
                  <a:pt x="19" y="220"/>
                  <a:pt x="41" y="220"/>
                </a:cubicBezTo>
                <a:cubicBezTo>
                  <a:pt x="128" y="220"/>
                  <a:pt x="128" y="220"/>
                  <a:pt x="128" y="220"/>
                </a:cubicBezTo>
                <a:cubicBezTo>
                  <a:pt x="128" y="276"/>
                  <a:pt x="128" y="276"/>
                  <a:pt x="128" y="276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58" y="220"/>
                  <a:pt x="258" y="220"/>
                  <a:pt x="258" y="220"/>
                </a:cubicBezTo>
                <a:cubicBezTo>
                  <a:pt x="280" y="220"/>
                  <a:pt x="298" y="202"/>
                  <a:pt x="298" y="180"/>
                </a:cubicBezTo>
                <a:cubicBezTo>
                  <a:pt x="298" y="40"/>
                  <a:pt x="298" y="40"/>
                  <a:pt x="298" y="40"/>
                </a:cubicBezTo>
                <a:cubicBezTo>
                  <a:pt x="298" y="18"/>
                  <a:pt x="280" y="0"/>
                  <a:pt x="25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Freeform 37"/>
          <p:cNvSpPr>
            <a:spLocks noEditPoints="1"/>
          </p:cNvSpPr>
          <p:nvPr/>
        </p:nvSpPr>
        <p:spPr bwMode="auto">
          <a:xfrm>
            <a:off x="3691371" y="2564792"/>
            <a:ext cx="344727" cy="275782"/>
          </a:xfrm>
          <a:custGeom>
            <a:avLst/>
            <a:gdLst>
              <a:gd name="T0" fmla="*/ 253 w 281"/>
              <a:gd name="T1" fmla="*/ 0 h 225"/>
              <a:gd name="T2" fmla="*/ 157 w 281"/>
              <a:gd name="T3" fmla="*/ 0 h 225"/>
              <a:gd name="T4" fmla="*/ 156 w 281"/>
              <a:gd name="T5" fmla="*/ 0 h 225"/>
              <a:gd name="T6" fmla="*/ 117 w 281"/>
              <a:gd name="T7" fmla="*/ 0 h 225"/>
              <a:gd name="T8" fmla="*/ 117 w 281"/>
              <a:gd name="T9" fmla="*/ 0 h 225"/>
              <a:gd name="T10" fmla="*/ 28 w 281"/>
              <a:gd name="T11" fmla="*/ 0 h 225"/>
              <a:gd name="T12" fmla="*/ 0 w 281"/>
              <a:gd name="T13" fmla="*/ 28 h 225"/>
              <a:gd name="T14" fmla="*/ 0 w 281"/>
              <a:gd name="T15" fmla="*/ 162 h 225"/>
              <a:gd name="T16" fmla="*/ 28 w 281"/>
              <a:gd name="T17" fmla="*/ 190 h 225"/>
              <a:gd name="T18" fmla="*/ 119 w 281"/>
              <a:gd name="T19" fmla="*/ 190 h 225"/>
              <a:gd name="T20" fmla="*/ 126 w 281"/>
              <a:gd name="T21" fmla="*/ 199 h 225"/>
              <a:gd name="T22" fmla="*/ 119 w 281"/>
              <a:gd name="T23" fmla="*/ 207 h 225"/>
              <a:gd name="T24" fmla="*/ 73 w 281"/>
              <a:gd name="T25" fmla="*/ 216 h 225"/>
              <a:gd name="T26" fmla="*/ 141 w 281"/>
              <a:gd name="T27" fmla="*/ 225 h 225"/>
              <a:gd name="T28" fmla="*/ 210 w 281"/>
              <a:gd name="T29" fmla="*/ 216 h 225"/>
              <a:gd name="T30" fmla="*/ 165 w 281"/>
              <a:gd name="T31" fmla="*/ 208 h 225"/>
              <a:gd name="T32" fmla="*/ 158 w 281"/>
              <a:gd name="T33" fmla="*/ 198 h 225"/>
              <a:gd name="T34" fmla="*/ 164 w 281"/>
              <a:gd name="T35" fmla="*/ 190 h 225"/>
              <a:gd name="T36" fmla="*/ 253 w 281"/>
              <a:gd name="T37" fmla="*/ 190 h 225"/>
              <a:gd name="T38" fmla="*/ 281 w 281"/>
              <a:gd name="T39" fmla="*/ 162 h 225"/>
              <a:gd name="T40" fmla="*/ 281 w 281"/>
              <a:gd name="T41" fmla="*/ 28 h 225"/>
              <a:gd name="T42" fmla="*/ 253 w 281"/>
              <a:gd name="T43" fmla="*/ 0 h 225"/>
              <a:gd name="T44" fmla="*/ 247 w 281"/>
              <a:gd name="T45" fmla="*/ 182 h 225"/>
              <a:gd name="T46" fmla="*/ 241 w 281"/>
              <a:gd name="T47" fmla="*/ 177 h 225"/>
              <a:gd name="T48" fmla="*/ 247 w 281"/>
              <a:gd name="T49" fmla="*/ 171 h 225"/>
              <a:gd name="T50" fmla="*/ 252 w 281"/>
              <a:gd name="T51" fmla="*/ 177 h 225"/>
              <a:gd name="T52" fmla="*/ 247 w 281"/>
              <a:gd name="T53" fmla="*/ 182 h 225"/>
              <a:gd name="T54" fmla="*/ 265 w 281"/>
              <a:gd name="T55" fmla="*/ 164 h 225"/>
              <a:gd name="T56" fmla="*/ 17 w 281"/>
              <a:gd name="T57" fmla="*/ 164 h 225"/>
              <a:gd name="T58" fmla="*/ 17 w 281"/>
              <a:gd name="T59" fmla="*/ 17 h 225"/>
              <a:gd name="T60" fmla="*/ 265 w 281"/>
              <a:gd name="T61" fmla="*/ 17 h 225"/>
              <a:gd name="T62" fmla="*/ 265 w 281"/>
              <a:gd name="T63" fmla="*/ 164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1" h="225">
                <a:moveTo>
                  <a:pt x="253" y="0"/>
                </a:move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13" y="190"/>
                  <a:pt x="28" y="190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23" y="192"/>
                  <a:pt x="126" y="195"/>
                  <a:pt x="126" y="199"/>
                </a:cubicBezTo>
                <a:cubicBezTo>
                  <a:pt x="126" y="202"/>
                  <a:pt x="123" y="205"/>
                  <a:pt x="119" y="207"/>
                </a:cubicBezTo>
                <a:cubicBezTo>
                  <a:pt x="92" y="209"/>
                  <a:pt x="73" y="212"/>
                  <a:pt x="73" y="216"/>
                </a:cubicBezTo>
                <a:cubicBezTo>
                  <a:pt x="73" y="221"/>
                  <a:pt x="103" y="225"/>
                  <a:pt x="141" y="225"/>
                </a:cubicBezTo>
                <a:cubicBezTo>
                  <a:pt x="179" y="225"/>
                  <a:pt x="210" y="221"/>
                  <a:pt x="210" y="216"/>
                </a:cubicBezTo>
                <a:cubicBezTo>
                  <a:pt x="210" y="212"/>
                  <a:pt x="191" y="209"/>
                  <a:pt x="165" y="208"/>
                </a:cubicBezTo>
                <a:cubicBezTo>
                  <a:pt x="161" y="205"/>
                  <a:pt x="158" y="202"/>
                  <a:pt x="158" y="198"/>
                </a:cubicBezTo>
                <a:cubicBezTo>
                  <a:pt x="158" y="195"/>
                  <a:pt x="160" y="192"/>
                  <a:pt x="164" y="190"/>
                </a:cubicBezTo>
                <a:cubicBezTo>
                  <a:pt x="253" y="190"/>
                  <a:pt x="253" y="190"/>
                  <a:pt x="253" y="190"/>
                </a:cubicBezTo>
                <a:cubicBezTo>
                  <a:pt x="269" y="190"/>
                  <a:pt x="281" y="177"/>
                  <a:pt x="281" y="162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81" y="13"/>
                  <a:pt x="269" y="0"/>
                  <a:pt x="253" y="0"/>
                </a:cubicBezTo>
                <a:close/>
                <a:moveTo>
                  <a:pt x="247" y="182"/>
                </a:moveTo>
                <a:cubicBezTo>
                  <a:pt x="244" y="182"/>
                  <a:pt x="241" y="180"/>
                  <a:pt x="241" y="177"/>
                </a:cubicBezTo>
                <a:cubicBezTo>
                  <a:pt x="241" y="174"/>
                  <a:pt x="244" y="171"/>
                  <a:pt x="247" y="171"/>
                </a:cubicBezTo>
                <a:cubicBezTo>
                  <a:pt x="250" y="171"/>
                  <a:pt x="252" y="174"/>
                  <a:pt x="252" y="177"/>
                </a:cubicBezTo>
                <a:cubicBezTo>
                  <a:pt x="252" y="180"/>
                  <a:pt x="250" y="182"/>
                  <a:pt x="247" y="182"/>
                </a:cubicBezTo>
                <a:close/>
                <a:moveTo>
                  <a:pt x="265" y="164"/>
                </a:moveTo>
                <a:cubicBezTo>
                  <a:pt x="17" y="164"/>
                  <a:pt x="17" y="164"/>
                  <a:pt x="17" y="164"/>
                </a:cubicBezTo>
                <a:cubicBezTo>
                  <a:pt x="17" y="17"/>
                  <a:pt x="17" y="17"/>
                  <a:pt x="17" y="17"/>
                </a:cubicBezTo>
                <a:cubicBezTo>
                  <a:pt x="265" y="17"/>
                  <a:pt x="265" y="17"/>
                  <a:pt x="265" y="17"/>
                </a:cubicBezTo>
                <a:lnTo>
                  <a:pt x="265" y="16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725759" y="4714222"/>
            <a:ext cx="240606" cy="389753"/>
            <a:chOff x="4017838" y="1656867"/>
            <a:chExt cx="799474" cy="1295054"/>
          </a:xfrm>
          <a:noFill/>
        </p:grpSpPr>
        <p:sp>
          <p:nvSpPr>
            <p:cNvPr id="24" name="Freeform 40"/>
            <p:cNvSpPr/>
            <p:nvPr/>
          </p:nvSpPr>
          <p:spPr bwMode="auto">
            <a:xfrm>
              <a:off x="4167447" y="1656867"/>
              <a:ext cx="500256" cy="846227"/>
            </a:xfrm>
            <a:custGeom>
              <a:avLst/>
              <a:gdLst>
                <a:gd name="T0" fmla="*/ 62 w 123"/>
                <a:gd name="T1" fmla="*/ 207 h 207"/>
                <a:gd name="T2" fmla="*/ 123 w 123"/>
                <a:gd name="T3" fmla="*/ 146 h 207"/>
                <a:gd name="T4" fmla="*/ 123 w 123"/>
                <a:gd name="T5" fmla="*/ 61 h 207"/>
                <a:gd name="T6" fmla="*/ 62 w 123"/>
                <a:gd name="T7" fmla="*/ 0 h 207"/>
                <a:gd name="T8" fmla="*/ 0 w 123"/>
                <a:gd name="T9" fmla="*/ 61 h 207"/>
                <a:gd name="T10" fmla="*/ 0 w 123"/>
                <a:gd name="T11" fmla="*/ 146 h 207"/>
                <a:gd name="T12" fmla="*/ 62 w 123"/>
                <a:gd name="T13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07">
                  <a:moveTo>
                    <a:pt x="62" y="207"/>
                  </a:moveTo>
                  <a:cubicBezTo>
                    <a:pt x="95" y="207"/>
                    <a:pt x="123" y="180"/>
                    <a:pt x="123" y="146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27"/>
                    <a:pt x="95" y="0"/>
                    <a:pt x="62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80"/>
                    <a:pt x="28" y="207"/>
                    <a:pt x="62" y="20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41"/>
            <p:cNvSpPr/>
            <p:nvPr/>
          </p:nvSpPr>
          <p:spPr bwMode="auto">
            <a:xfrm>
              <a:off x="4017838" y="2152447"/>
              <a:ext cx="799474" cy="799474"/>
            </a:xfrm>
            <a:custGeom>
              <a:avLst/>
              <a:gdLst>
                <a:gd name="T0" fmla="*/ 184 w 196"/>
                <a:gd name="T1" fmla="*/ 0 h 196"/>
                <a:gd name="T2" fmla="*/ 171 w 196"/>
                <a:gd name="T3" fmla="*/ 12 h 196"/>
                <a:gd name="T4" fmla="*/ 171 w 196"/>
                <a:gd name="T5" fmla="*/ 29 h 196"/>
                <a:gd name="T6" fmla="*/ 98 w 196"/>
                <a:gd name="T7" fmla="*/ 100 h 196"/>
                <a:gd name="T8" fmla="*/ 25 w 196"/>
                <a:gd name="T9" fmla="*/ 29 h 196"/>
                <a:gd name="T10" fmla="*/ 25 w 196"/>
                <a:gd name="T11" fmla="*/ 12 h 196"/>
                <a:gd name="T12" fmla="*/ 12 w 196"/>
                <a:gd name="T13" fmla="*/ 0 h 196"/>
                <a:gd name="T14" fmla="*/ 0 w 196"/>
                <a:gd name="T15" fmla="*/ 12 h 196"/>
                <a:gd name="T16" fmla="*/ 0 w 196"/>
                <a:gd name="T17" fmla="*/ 29 h 196"/>
                <a:gd name="T18" fmla="*/ 87 w 196"/>
                <a:gd name="T19" fmla="*/ 124 h 196"/>
                <a:gd name="T20" fmla="*/ 87 w 196"/>
                <a:gd name="T21" fmla="*/ 171 h 196"/>
                <a:gd name="T22" fmla="*/ 66 w 196"/>
                <a:gd name="T23" fmla="*/ 171 h 196"/>
                <a:gd name="T24" fmla="*/ 53 w 196"/>
                <a:gd name="T25" fmla="*/ 183 h 196"/>
                <a:gd name="T26" fmla="*/ 66 w 196"/>
                <a:gd name="T27" fmla="*/ 196 h 196"/>
                <a:gd name="T28" fmla="*/ 134 w 196"/>
                <a:gd name="T29" fmla="*/ 196 h 196"/>
                <a:gd name="T30" fmla="*/ 146 w 196"/>
                <a:gd name="T31" fmla="*/ 183 h 196"/>
                <a:gd name="T32" fmla="*/ 134 w 196"/>
                <a:gd name="T33" fmla="*/ 171 h 196"/>
                <a:gd name="T34" fmla="*/ 112 w 196"/>
                <a:gd name="T35" fmla="*/ 171 h 196"/>
                <a:gd name="T36" fmla="*/ 112 w 196"/>
                <a:gd name="T37" fmla="*/ 123 h 196"/>
                <a:gd name="T38" fmla="*/ 196 w 196"/>
                <a:gd name="T39" fmla="*/ 29 h 196"/>
                <a:gd name="T40" fmla="*/ 196 w 196"/>
                <a:gd name="T41" fmla="*/ 12 h 196"/>
                <a:gd name="T42" fmla="*/ 184 w 196"/>
                <a:gd name="T4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96">
                  <a:moveTo>
                    <a:pt x="184" y="0"/>
                  </a:moveTo>
                  <a:cubicBezTo>
                    <a:pt x="177" y="0"/>
                    <a:pt x="171" y="5"/>
                    <a:pt x="171" y="12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1" y="68"/>
                    <a:pt x="139" y="100"/>
                    <a:pt x="98" y="100"/>
                  </a:cubicBezTo>
                  <a:cubicBezTo>
                    <a:pt x="58" y="100"/>
                    <a:pt x="25" y="68"/>
                    <a:pt x="25" y="2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78"/>
                    <a:pt x="38" y="118"/>
                    <a:pt x="87" y="124"/>
                  </a:cubicBezTo>
                  <a:cubicBezTo>
                    <a:pt x="87" y="171"/>
                    <a:pt x="87" y="171"/>
                    <a:pt x="87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59" y="171"/>
                    <a:pt x="53" y="176"/>
                    <a:pt x="53" y="183"/>
                  </a:cubicBezTo>
                  <a:cubicBezTo>
                    <a:pt x="53" y="190"/>
                    <a:pt x="59" y="196"/>
                    <a:pt x="66" y="19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1" y="196"/>
                    <a:pt x="146" y="190"/>
                    <a:pt x="146" y="183"/>
                  </a:cubicBezTo>
                  <a:cubicBezTo>
                    <a:pt x="146" y="176"/>
                    <a:pt x="141" y="171"/>
                    <a:pt x="134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60" y="116"/>
                    <a:pt x="196" y="77"/>
                    <a:pt x="196" y="29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5"/>
                    <a:pt x="191" y="0"/>
                    <a:pt x="184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6" name="Freeform 92"/>
          <p:cNvSpPr>
            <a:spLocks noEditPoints="1"/>
          </p:cNvSpPr>
          <p:nvPr/>
        </p:nvSpPr>
        <p:spPr bwMode="auto">
          <a:xfrm>
            <a:off x="8183502" y="4707058"/>
            <a:ext cx="346134" cy="346134"/>
          </a:xfrm>
          <a:custGeom>
            <a:avLst/>
            <a:gdLst>
              <a:gd name="T0" fmla="*/ 281 w 282"/>
              <a:gd name="T1" fmla="*/ 129 h 282"/>
              <a:gd name="T2" fmla="*/ 242 w 282"/>
              <a:gd name="T3" fmla="*/ 102 h 282"/>
              <a:gd name="T4" fmla="*/ 252 w 282"/>
              <a:gd name="T5" fmla="*/ 54 h 282"/>
              <a:gd name="T6" fmla="*/ 230 w 282"/>
              <a:gd name="T7" fmla="*/ 32 h 282"/>
              <a:gd name="T8" fmla="*/ 185 w 282"/>
              <a:gd name="T9" fmla="*/ 39 h 282"/>
              <a:gd name="T10" fmla="*/ 159 w 282"/>
              <a:gd name="T11" fmla="*/ 1 h 282"/>
              <a:gd name="T12" fmla="*/ 121 w 282"/>
              <a:gd name="T13" fmla="*/ 2 h 282"/>
              <a:gd name="T14" fmla="*/ 94 w 282"/>
              <a:gd name="T15" fmla="*/ 36 h 282"/>
              <a:gd name="T16" fmla="*/ 53 w 282"/>
              <a:gd name="T17" fmla="*/ 31 h 282"/>
              <a:gd name="T18" fmla="*/ 32 w 282"/>
              <a:gd name="T19" fmla="*/ 52 h 282"/>
              <a:gd name="T20" fmla="*/ 38 w 282"/>
              <a:gd name="T21" fmla="*/ 97 h 282"/>
              <a:gd name="T22" fmla="*/ 2 w 282"/>
              <a:gd name="T23" fmla="*/ 123 h 282"/>
              <a:gd name="T24" fmla="*/ 1 w 282"/>
              <a:gd name="T25" fmla="*/ 157 h 282"/>
              <a:gd name="T26" fmla="*/ 35 w 282"/>
              <a:gd name="T27" fmla="*/ 184 h 282"/>
              <a:gd name="T28" fmla="*/ 29 w 282"/>
              <a:gd name="T29" fmla="*/ 226 h 282"/>
              <a:gd name="T30" fmla="*/ 53 w 282"/>
              <a:gd name="T31" fmla="*/ 251 h 282"/>
              <a:gd name="T32" fmla="*/ 96 w 282"/>
              <a:gd name="T33" fmla="*/ 246 h 282"/>
              <a:gd name="T34" fmla="*/ 122 w 282"/>
              <a:gd name="T35" fmla="*/ 280 h 282"/>
              <a:gd name="T36" fmla="*/ 161 w 282"/>
              <a:gd name="T37" fmla="*/ 280 h 282"/>
              <a:gd name="T38" fmla="*/ 187 w 282"/>
              <a:gd name="T39" fmla="*/ 251 h 282"/>
              <a:gd name="T40" fmla="*/ 225 w 282"/>
              <a:gd name="T41" fmla="*/ 254 h 282"/>
              <a:gd name="T42" fmla="*/ 251 w 282"/>
              <a:gd name="T43" fmla="*/ 229 h 282"/>
              <a:gd name="T44" fmla="*/ 245 w 282"/>
              <a:gd name="T45" fmla="*/ 186 h 282"/>
              <a:gd name="T46" fmla="*/ 281 w 282"/>
              <a:gd name="T47" fmla="*/ 160 h 282"/>
              <a:gd name="T48" fmla="*/ 281 w 282"/>
              <a:gd name="T49" fmla="*/ 129 h 282"/>
              <a:gd name="T50" fmla="*/ 192 w 282"/>
              <a:gd name="T51" fmla="*/ 163 h 282"/>
              <a:gd name="T52" fmla="*/ 119 w 282"/>
              <a:gd name="T53" fmla="*/ 192 h 282"/>
              <a:gd name="T54" fmla="*/ 90 w 282"/>
              <a:gd name="T55" fmla="*/ 119 h 282"/>
              <a:gd name="T56" fmla="*/ 163 w 282"/>
              <a:gd name="T57" fmla="*/ 90 h 282"/>
              <a:gd name="T58" fmla="*/ 192 w 282"/>
              <a:gd name="T59" fmla="*/ 16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82" h="282">
                <a:moveTo>
                  <a:pt x="281" y="129"/>
                </a:moveTo>
                <a:cubicBezTo>
                  <a:pt x="264" y="129"/>
                  <a:pt x="248" y="118"/>
                  <a:pt x="242" y="102"/>
                </a:cubicBezTo>
                <a:cubicBezTo>
                  <a:pt x="235" y="85"/>
                  <a:pt x="240" y="66"/>
                  <a:pt x="252" y="54"/>
                </a:cubicBezTo>
                <a:cubicBezTo>
                  <a:pt x="246" y="46"/>
                  <a:pt x="238" y="39"/>
                  <a:pt x="230" y="32"/>
                </a:cubicBezTo>
                <a:cubicBezTo>
                  <a:pt x="218" y="42"/>
                  <a:pt x="201" y="46"/>
                  <a:pt x="185" y="39"/>
                </a:cubicBezTo>
                <a:cubicBezTo>
                  <a:pt x="169" y="32"/>
                  <a:pt x="160" y="17"/>
                  <a:pt x="159" y="1"/>
                </a:cubicBezTo>
                <a:cubicBezTo>
                  <a:pt x="146" y="0"/>
                  <a:pt x="133" y="0"/>
                  <a:pt x="121" y="2"/>
                </a:cubicBezTo>
                <a:cubicBezTo>
                  <a:pt x="118" y="17"/>
                  <a:pt x="109" y="30"/>
                  <a:pt x="94" y="36"/>
                </a:cubicBezTo>
                <a:cubicBezTo>
                  <a:pt x="80" y="42"/>
                  <a:pt x="64" y="39"/>
                  <a:pt x="53" y="31"/>
                </a:cubicBezTo>
                <a:cubicBezTo>
                  <a:pt x="45" y="38"/>
                  <a:pt x="38" y="45"/>
                  <a:pt x="32" y="52"/>
                </a:cubicBezTo>
                <a:cubicBezTo>
                  <a:pt x="41" y="65"/>
                  <a:pt x="44" y="81"/>
                  <a:pt x="38" y="97"/>
                </a:cubicBezTo>
                <a:cubicBezTo>
                  <a:pt x="31" y="112"/>
                  <a:pt x="17" y="121"/>
                  <a:pt x="2" y="123"/>
                </a:cubicBezTo>
                <a:cubicBezTo>
                  <a:pt x="0" y="134"/>
                  <a:pt x="0" y="146"/>
                  <a:pt x="1" y="157"/>
                </a:cubicBezTo>
                <a:cubicBezTo>
                  <a:pt x="16" y="159"/>
                  <a:pt x="29" y="169"/>
                  <a:pt x="35" y="184"/>
                </a:cubicBezTo>
                <a:cubicBezTo>
                  <a:pt x="41" y="198"/>
                  <a:pt x="38" y="214"/>
                  <a:pt x="29" y="226"/>
                </a:cubicBezTo>
                <a:cubicBezTo>
                  <a:pt x="36" y="235"/>
                  <a:pt x="44" y="244"/>
                  <a:pt x="53" y="251"/>
                </a:cubicBezTo>
                <a:cubicBezTo>
                  <a:pt x="65" y="242"/>
                  <a:pt x="81" y="240"/>
                  <a:pt x="96" y="246"/>
                </a:cubicBezTo>
                <a:cubicBezTo>
                  <a:pt x="111" y="252"/>
                  <a:pt x="120" y="266"/>
                  <a:pt x="122" y="280"/>
                </a:cubicBezTo>
                <a:cubicBezTo>
                  <a:pt x="135" y="282"/>
                  <a:pt x="148" y="282"/>
                  <a:pt x="161" y="280"/>
                </a:cubicBezTo>
                <a:cubicBezTo>
                  <a:pt x="164" y="268"/>
                  <a:pt x="173" y="257"/>
                  <a:pt x="187" y="251"/>
                </a:cubicBezTo>
                <a:cubicBezTo>
                  <a:pt x="200" y="246"/>
                  <a:pt x="213" y="248"/>
                  <a:pt x="225" y="254"/>
                </a:cubicBezTo>
                <a:cubicBezTo>
                  <a:pt x="234" y="247"/>
                  <a:pt x="243" y="239"/>
                  <a:pt x="251" y="229"/>
                </a:cubicBezTo>
                <a:cubicBezTo>
                  <a:pt x="242" y="217"/>
                  <a:pt x="239" y="201"/>
                  <a:pt x="245" y="186"/>
                </a:cubicBezTo>
                <a:cubicBezTo>
                  <a:pt x="252" y="171"/>
                  <a:pt x="266" y="161"/>
                  <a:pt x="281" y="160"/>
                </a:cubicBezTo>
                <a:cubicBezTo>
                  <a:pt x="282" y="149"/>
                  <a:pt x="282" y="139"/>
                  <a:pt x="281" y="129"/>
                </a:cubicBezTo>
                <a:close/>
                <a:moveTo>
                  <a:pt x="192" y="163"/>
                </a:moveTo>
                <a:cubicBezTo>
                  <a:pt x="180" y="191"/>
                  <a:pt x="147" y="204"/>
                  <a:pt x="119" y="192"/>
                </a:cubicBezTo>
                <a:cubicBezTo>
                  <a:pt x="91" y="180"/>
                  <a:pt x="78" y="147"/>
                  <a:pt x="90" y="119"/>
                </a:cubicBezTo>
                <a:cubicBezTo>
                  <a:pt x="102" y="91"/>
                  <a:pt x="135" y="78"/>
                  <a:pt x="163" y="90"/>
                </a:cubicBezTo>
                <a:cubicBezTo>
                  <a:pt x="191" y="102"/>
                  <a:pt x="204" y="135"/>
                  <a:pt x="192" y="163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8631" y="2640996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8631" y="4721224"/>
            <a:ext cx="26655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Adobe 仿宋 Std R" panose="02020400000000000000" pitchFamily="18" charset="-122"/>
              </a:rPr>
              <a:t>To fully realize the potential of a cloud-based architecture for applications and network functions.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Adobe 仿宋 Std R" panose="02020400000000000000" pitchFamily="18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014401" y="2848864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988931" y="5021648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454723" y="2854495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8473178" y="5048692"/>
            <a:ext cx="167425" cy="16742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774531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6200000" flipH="1" flipV="1">
            <a:off x="4131468" y="183191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5400000" flipH="1" flipV="1">
            <a:off x="5774531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16200000" flipV="1">
            <a:off x="4131468" y="3487357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1638300 w 2286000"/>
              <a:gd name="connsiteY2" fmla="*/ 2286000 h 2286000"/>
              <a:gd name="connsiteX3" fmla="*/ 0 w 2286000"/>
              <a:gd name="connsiteY3" fmla="*/ 6477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cubicBezTo>
                  <a:pt x="1262523" y="0"/>
                  <a:pt x="2286000" y="1023477"/>
                  <a:pt x="2286000" y="2286000"/>
                </a:cubicBezTo>
                <a:lnTo>
                  <a:pt x="1638300" y="2286000"/>
                </a:lnTo>
                <a:cubicBezTo>
                  <a:pt x="1638300" y="1381192"/>
                  <a:pt x="904808" y="647700"/>
                  <a:pt x="0" y="647700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51926" y="3487641"/>
            <a:ext cx="484781" cy="516149"/>
            <a:chOff x="3194451" y="5048733"/>
            <a:chExt cx="484781" cy="516149"/>
          </a:xfrm>
          <a:solidFill>
            <a:srgbClr val="6C92C0"/>
          </a:solidFill>
        </p:grpSpPr>
        <p:sp>
          <p:nvSpPr>
            <p:cNvPr id="9" name="Freeform 603"/>
            <p:cNvSpPr/>
            <p:nvPr/>
          </p:nvSpPr>
          <p:spPr bwMode="auto">
            <a:xfrm>
              <a:off x="3428285" y="5048733"/>
              <a:ext cx="31369" cy="71292"/>
            </a:xfrm>
            <a:custGeom>
              <a:avLst/>
              <a:gdLst>
                <a:gd name="T0" fmla="*/ 7 w 13"/>
                <a:gd name="T1" fmla="*/ 32 h 32"/>
                <a:gd name="T2" fmla="*/ 0 w 13"/>
                <a:gd name="T3" fmla="*/ 25 h 32"/>
                <a:gd name="T4" fmla="*/ 0 w 13"/>
                <a:gd name="T5" fmla="*/ 6 h 32"/>
                <a:gd name="T6" fmla="*/ 7 w 13"/>
                <a:gd name="T7" fmla="*/ 0 h 32"/>
                <a:gd name="T8" fmla="*/ 13 w 13"/>
                <a:gd name="T9" fmla="*/ 6 h 32"/>
                <a:gd name="T10" fmla="*/ 13 w 13"/>
                <a:gd name="T11" fmla="*/ 25 h 32"/>
                <a:gd name="T12" fmla="*/ 7 w 13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32"/>
                  </a:moveTo>
                  <a:cubicBezTo>
                    <a:pt x="3" y="32"/>
                    <a:pt x="0" y="29"/>
                    <a:pt x="0" y="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9"/>
                    <a:pt x="10" y="32"/>
                    <a:pt x="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04"/>
            <p:cNvSpPr/>
            <p:nvPr/>
          </p:nvSpPr>
          <p:spPr bwMode="auto">
            <a:xfrm>
              <a:off x="3311367" y="5074399"/>
              <a:ext cx="57033" cy="68439"/>
            </a:xfrm>
            <a:custGeom>
              <a:avLst/>
              <a:gdLst>
                <a:gd name="T0" fmla="*/ 17 w 24"/>
                <a:gd name="T1" fmla="*/ 30 h 30"/>
                <a:gd name="T2" fmla="*/ 12 w 24"/>
                <a:gd name="T3" fmla="*/ 27 h 30"/>
                <a:gd name="T4" fmla="*/ 2 w 24"/>
                <a:gd name="T5" fmla="*/ 10 h 30"/>
                <a:gd name="T6" fmla="*/ 4 w 24"/>
                <a:gd name="T7" fmla="*/ 1 h 30"/>
                <a:gd name="T8" fmla="*/ 12 w 24"/>
                <a:gd name="T9" fmla="*/ 4 h 30"/>
                <a:gd name="T10" fmla="*/ 22 w 24"/>
                <a:gd name="T11" fmla="*/ 21 h 30"/>
                <a:gd name="T12" fmla="*/ 20 w 24"/>
                <a:gd name="T13" fmla="*/ 29 h 30"/>
                <a:gd name="T14" fmla="*/ 1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17" y="30"/>
                  </a:moveTo>
                  <a:cubicBezTo>
                    <a:pt x="15" y="30"/>
                    <a:pt x="13" y="29"/>
                    <a:pt x="12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4"/>
                    <a:pt x="23" y="27"/>
                    <a:pt x="20" y="29"/>
                  </a:cubicBezTo>
                  <a:cubicBezTo>
                    <a:pt x="19" y="29"/>
                    <a:pt x="18" y="30"/>
                    <a:pt x="1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605"/>
            <p:cNvSpPr/>
            <p:nvPr/>
          </p:nvSpPr>
          <p:spPr bwMode="auto">
            <a:xfrm>
              <a:off x="3228670" y="5154245"/>
              <a:ext cx="68439" cy="51330"/>
            </a:xfrm>
            <a:custGeom>
              <a:avLst/>
              <a:gdLst>
                <a:gd name="T0" fmla="*/ 23 w 30"/>
                <a:gd name="T1" fmla="*/ 23 h 23"/>
                <a:gd name="T2" fmla="*/ 20 w 30"/>
                <a:gd name="T3" fmla="*/ 22 h 23"/>
                <a:gd name="T4" fmla="*/ 4 w 30"/>
                <a:gd name="T5" fmla="*/ 12 h 23"/>
                <a:gd name="T6" fmla="*/ 1 w 30"/>
                <a:gd name="T7" fmla="*/ 4 h 23"/>
                <a:gd name="T8" fmla="*/ 10 w 30"/>
                <a:gd name="T9" fmla="*/ 2 h 23"/>
                <a:gd name="T10" fmla="*/ 27 w 30"/>
                <a:gd name="T11" fmla="*/ 12 h 23"/>
                <a:gd name="T12" fmla="*/ 29 w 30"/>
                <a:gd name="T13" fmla="*/ 20 h 23"/>
                <a:gd name="T14" fmla="*/ 23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23" y="23"/>
                  </a:moveTo>
                  <a:cubicBezTo>
                    <a:pt x="22" y="23"/>
                    <a:pt x="21" y="23"/>
                    <a:pt x="20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3"/>
                    <a:pt x="30" y="17"/>
                    <a:pt x="29" y="20"/>
                  </a:cubicBezTo>
                  <a:cubicBezTo>
                    <a:pt x="28" y="22"/>
                    <a:pt x="26" y="23"/>
                    <a:pt x="2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06"/>
            <p:cNvSpPr/>
            <p:nvPr/>
          </p:nvSpPr>
          <p:spPr bwMode="auto">
            <a:xfrm>
              <a:off x="3194451" y="5271161"/>
              <a:ext cx="71292" cy="2851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08"/>
            <p:cNvSpPr/>
            <p:nvPr/>
          </p:nvSpPr>
          <p:spPr bwMode="auto">
            <a:xfrm>
              <a:off x="3220116" y="5359563"/>
              <a:ext cx="68439" cy="54182"/>
            </a:xfrm>
            <a:custGeom>
              <a:avLst/>
              <a:gdLst>
                <a:gd name="T0" fmla="*/ 6 w 30"/>
                <a:gd name="T1" fmla="*/ 23 h 23"/>
                <a:gd name="T2" fmla="*/ 1 w 30"/>
                <a:gd name="T3" fmla="*/ 20 h 23"/>
                <a:gd name="T4" fmla="*/ 3 w 30"/>
                <a:gd name="T5" fmla="*/ 12 h 23"/>
                <a:gd name="T6" fmla="*/ 20 w 30"/>
                <a:gd name="T7" fmla="*/ 2 h 23"/>
                <a:gd name="T8" fmla="*/ 29 w 30"/>
                <a:gd name="T9" fmla="*/ 4 h 23"/>
                <a:gd name="T10" fmla="*/ 26 w 30"/>
                <a:gd name="T11" fmla="*/ 12 h 23"/>
                <a:gd name="T12" fmla="*/ 9 w 30"/>
                <a:gd name="T13" fmla="*/ 22 h 23"/>
                <a:gd name="T14" fmla="*/ 6 w 30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3">
                  <a:moveTo>
                    <a:pt x="6" y="23"/>
                  </a:moveTo>
                  <a:cubicBezTo>
                    <a:pt x="4" y="23"/>
                    <a:pt x="2" y="22"/>
                    <a:pt x="1" y="20"/>
                  </a:cubicBezTo>
                  <a:cubicBezTo>
                    <a:pt x="0" y="17"/>
                    <a:pt x="1" y="13"/>
                    <a:pt x="3" y="1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0" y="7"/>
                    <a:pt x="29" y="11"/>
                    <a:pt x="26" y="1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7" y="23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09"/>
            <p:cNvSpPr/>
            <p:nvPr/>
          </p:nvSpPr>
          <p:spPr bwMode="auto">
            <a:xfrm>
              <a:off x="3576571" y="5373821"/>
              <a:ext cx="71292" cy="51330"/>
            </a:xfrm>
            <a:custGeom>
              <a:avLst/>
              <a:gdLst>
                <a:gd name="T0" fmla="*/ 24 w 31"/>
                <a:gd name="T1" fmla="*/ 22 h 22"/>
                <a:gd name="T2" fmla="*/ 21 w 31"/>
                <a:gd name="T3" fmla="*/ 22 h 22"/>
                <a:gd name="T4" fmla="*/ 4 w 31"/>
                <a:gd name="T5" fmla="*/ 12 h 22"/>
                <a:gd name="T6" fmla="*/ 2 w 31"/>
                <a:gd name="T7" fmla="*/ 4 h 22"/>
                <a:gd name="T8" fmla="*/ 10 w 31"/>
                <a:gd name="T9" fmla="*/ 1 h 22"/>
                <a:gd name="T10" fmla="*/ 27 w 31"/>
                <a:gd name="T11" fmla="*/ 11 h 22"/>
                <a:gd name="T12" fmla="*/ 30 w 31"/>
                <a:gd name="T13" fmla="*/ 19 h 22"/>
                <a:gd name="T14" fmla="*/ 24 w 31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24" y="22"/>
                  </a:moveTo>
                  <a:cubicBezTo>
                    <a:pt x="23" y="22"/>
                    <a:pt x="22" y="22"/>
                    <a:pt x="21" y="2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8" y="0"/>
                    <a:pt x="10" y="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30" y="13"/>
                    <a:pt x="31" y="16"/>
                    <a:pt x="30" y="19"/>
                  </a:cubicBezTo>
                  <a:cubicBezTo>
                    <a:pt x="28" y="21"/>
                    <a:pt x="26" y="22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10"/>
            <p:cNvSpPr/>
            <p:nvPr/>
          </p:nvSpPr>
          <p:spPr bwMode="auto">
            <a:xfrm>
              <a:off x="3607940" y="5285421"/>
              <a:ext cx="71292" cy="25666"/>
            </a:xfrm>
            <a:custGeom>
              <a:avLst/>
              <a:gdLst>
                <a:gd name="T0" fmla="*/ 25 w 31"/>
                <a:gd name="T1" fmla="*/ 12 h 12"/>
                <a:gd name="T2" fmla="*/ 6 w 31"/>
                <a:gd name="T3" fmla="*/ 12 h 12"/>
                <a:gd name="T4" fmla="*/ 0 w 31"/>
                <a:gd name="T5" fmla="*/ 6 h 12"/>
                <a:gd name="T6" fmla="*/ 6 w 31"/>
                <a:gd name="T7" fmla="*/ 0 h 12"/>
                <a:gd name="T8" fmla="*/ 25 w 31"/>
                <a:gd name="T9" fmla="*/ 0 h 12"/>
                <a:gd name="T10" fmla="*/ 31 w 31"/>
                <a:gd name="T11" fmla="*/ 6 h 12"/>
                <a:gd name="T12" fmla="*/ 25 w 3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2">
                  <a:moveTo>
                    <a:pt x="2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1" y="2"/>
                    <a:pt x="31" y="6"/>
                  </a:cubicBezTo>
                  <a:cubicBezTo>
                    <a:pt x="31" y="9"/>
                    <a:pt x="29" y="12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11"/>
            <p:cNvSpPr/>
            <p:nvPr/>
          </p:nvSpPr>
          <p:spPr bwMode="auto">
            <a:xfrm>
              <a:off x="3585127" y="5168502"/>
              <a:ext cx="68439" cy="48479"/>
            </a:xfrm>
            <a:custGeom>
              <a:avLst/>
              <a:gdLst>
                <a:gd name="T0" fmla="*/ 7 w 30"/>
                <a:gd name="T1" fmla="*/ 22 h 22"/>
                <a:gd name="T2" fmla="*/ 1 w 30"/>
                <a:gd name="T3" fmla="*/ 19 h 22"/>
                <a:gd name="T4" fmla="*/ 3 w 30"/>
                <a:gd name="T5" fmla="*/ 11 h 22"/>
                <a:gd name="T6" fmla="*/ 20 w 30"/>
                <a:gd name="T7" fmla="*/ 1 h 22"/>
                <a:gd name="T8" fmla="*/ 29 w 30"/>
                <a:gd name="T9" fmla="*/ 3 h 22"/>
                <a:gd name="T10" fmla="*/ 26 w 30"/>
                <a:gd name="T11" fmla="*/ 12 h 22"/>
                <a:gd name="T12" fmla="*/ 10 w 30"/>
                <a:gd name="T13" fmla="*/ 22 h 22"/>
                <a:gd name="T14" fmla="*/ 7 w 3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2">
                  <a:moveTo>
                    <a:pt x="7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3"/>
                    <a:pt x="3" y="1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0"/>
                    <a:pt x="27" y="1"/>
                    <a:pt x="29" y="3"/>
                  </a:cubicBezTo>
                  <a:cubicBezTo>
                    <a:pt x="30" y="6"/>
                    <a:pt x="29" y="10"/>
                    <a:pt x="26" y="1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2"/>
                    <a:pt x="8" y="22"/>
                    <a:pt x="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12"/>
            <p:cNvSpPr/>
            <p:nvPr/>
          </p:nvSpPr>
          <p:spPr bwMode="auto">
            <a:xfrm>
              <a:off x="3519538" y="5080102"/>
              <a:ext cx="54182" cy="68439"/>
            </a:xfrm>
            <a:custGeom>
              <a:avLst/>
              <a:gdLst>
                <a:gd name="T0" fmla="*/ 7 w 24"/>
                <a:gd name="T1" fmla="*/ 30 h 30"/>
                <a:gd name="T2" fmla="*/ 4 w 24"/>
                <a:gd name="T3" fmla="*/ 29 h 30"/>
                <a:gd name="T4" fmla="*/ 2 w 24"/>
                <a:gd name="T5" fmla="*/ 21 h 30"/>
                <a:gd name="T6" fmla="*/ 12 w 24"/>
                <a:gd name="T7" fmla="*/ 4 h 30"/>
                <a:gd name="T8" fmla="*/ 20 w 24"/>
                <a:gd name="T9" fmla="*/ 2 h 30"/>
                <a:gd name="T10" fmla="*/ 22 w 24"/>
                <a:gd name="T11" fmla="*/ 10 h 30"/>
                <a:gd name="T12" fmla="*/ 13 w 24"/>
                <a:gd name="T13" fmla="*/ 27 h 30"/>
                <a:gd name="T14" fmla="*/ 7 w 2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0">
                  <a:moveTo>
                    <a:pt x="7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1" y="27"/>
                    <a:pt x="0" y="24"/>
                    <a:pt x="2" y="2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1"/>
                    <a:pt x="17" y="0"/>
                    <a:pt x="20" y="2"/>
                  </a:cubicBezTo>
                  <a:cubicBezTo>
                    <a:pt x="23" y="3"/>
                    <a:pt x="24" y="7"/>
                    <a:pt x="22" y="1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9"/>
                    <a:pt x="9" y="30"/>
                    <a:pt x="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13"/>
            <p:cNvSpPr>
              <a:spLocks noEditPoints="1"/>
            </p:cNvSpPr>
            <p:nvPr/>
          </p:nvSpPr>
          <p:spPr bwMode="auto">
            <a:xfrm>
              <a:off x="3308516" y="5162799"/>
              <a:ext cx="259501" cy="313681"/>
            </a:xfrm>
            <a:custGeom>
              <a:avLst/>
              <a:gdLst>
                <a:gd name="T0" fmla="*/ 56 w 113"/>
                <a:gd name="T1" fmla="*/ 0 h 137"/>
                <a:gd name="T2" fmla="*/ 0 w 113"/>
                <a:gd name="T3" fmla="*/ 62 h 137"/>
                <a:gd name="T4" fmla="*/ 26 w 113"/>
                <a:gd name="T5" fmla="*/ 137 h 137"/>
                <a:gd name="T6" fmla="*/ 60 w 113"/>
                <a:gd name="T7" fmla="*/ 137 h 137"/>
                <a:gd name="T8" fmla="*/ 90 w 113"/>
                <a:gd name="T9" fmla="*/ 112 h 137"/>
                <a:gd name="T10" fmla="*/ 113 w 113"/>
                <a:gd name="T11" fmla="*/ 57 h 137"/>
                <a:gd name="T12" fmla="*/ 50 w 113"/>
                <a:gd name="T13" fmla="*/ 100 h 137"/>
                <a:gd name="T14" fmla="*/ 38 w 113"/>
                <a:gd name="T15" fmla="*/ 77 h 137"/>
                <a:gd name="T16" fmla="*/ 45 w 113"/>
                <a:gd name="T17" fmla="*/ 74 h 137"/>
                <a:gd name="T18" fmla="*/ 61 w 113"/>
                <a:gd name="T19" fmla="*/ 73 h 137"/>
                <a:gd name="T20" fmla="*/ 68 w 113"/>
                <a:gd name="T21" fmla="*/ 78 h 137"/>
                <a:gd name="T22" fmla="*/ 71 w 113"/>
                <a:gd name="T23" fmla="*/ 78 h 137"/>
                <a:gd name="T24" fmla="*/ 60 w 113"/>
                <a:gd name="T25" fmla="*/ 100 h 137"/>
                <a:gd name="T26" fmla="*/ 50 w 113"/>
                <a:gd name="T27" fmla="*/ 127 h 137"/>
                <a:gd name="T28" fmla="*/ 47 w 113"/>
                <a:gd name="T29" fmla="*/ 61 h 137"/>
                <a:gd name="T30" fmla="*/ 48 w 113"/>
                <a:gd name="T31" fmla="*/ 63 h 137"/>
                <a:gd name="T32" fmla="*/ 46 w 113"/>
                <a:gd name="T33" fmla="*/ 61 h 137"/>
                <a:gd name="T34" fmla="*/ 63 w 113"/>
                <a:gd name="T35" fmla="*/ 59 h 137"/>
                <a:gd name="T36" fmla="*/ 64 w 113"/>
                <a:gd name="T37" fmla="*/ 59 h 137"/>
                <a:gd name="T38" fmla="*/ 62 w 113"/>
                <a:gd name="T39" fmla="*/ 60 h 137"/>
                <a:gd name="T40" fmla="*/ 102 w 113"/>
                <a:gd name="T41" fmla="*/ 65 h 137"/>
                <a:gd name="T42" fmla="*/ 82 w 113"/>
                <a:gd name="T43" fmla="*/ 106 h 137"/>
                <a:gd name="T44" fmla="*/ 66 w 113"/>
                <a:gd name="T45" fmla="*/ 127 h 137"/>
                <a:gd name="T46" fmla="*/ 79 w 113"/>
                <a:gd name="T47" fmla="*/ 76 h 137"/>
                <a:gd name="T48" fmla="*/ 73 w 113"/>
                <a:gd name="T49" fmla="*/ 73 h 137"/>
                <a:gd name="T50" fmla="*/ 65 w 113"/>
                <a:gd name="T51" fmla="*/ 73 h 137"/>
                <a:gd name="T52" fmla="*/ 64 w 113"/>
                <a:gd name="T53" fmla="*/ 71 h 137"/>
                <a:gd name="T54" fmla="*/ 63 w 113"/>
                <a:gd name="T55" fmla="*/ 56 h 137"/>
                <a:gd name="T56" fmla="*/ 60 w 113"/>
                <a:gd name="T57" fmla="*/ 70 h 137"/>
                <a:gd name="T58" fmla="*/ 48 w 113"/>
                <a:gd name="T59" fmla="*/ 71 h 137"/>
                <a:gd name="T60" fmla="*/ 48 w 113"/>
                <a:gd name="T61" fmla="*/ 58 h 137"/>
                <a:gd name="T62" fmla="*/ 43 w 113"/>
                <a:gd name="T63" fmla="*/ 69 h 137"/>
                <a:gd name="T64" fmla="*/ 39 w 113"/>
                <a:gd name="T65" fmla="*/ 73 h 137"/>
                <a:gd name="T66" fmla="*/ 36 w 113"/>
                <a:gd name="T67" fmla="*/ 73 h 137"/>
                <a:gd name="T68" fmla="*/ 32 w 113"/>
                <a:gd name="T69" fmla="*/ 71 h 137"/>
                <a:gd name="T70" fmla="*/ 31 w 113"/>
                <a:gd name="T71" fmla="*/ 71 h 137"/>
                <a:gd name="T72" fmla="*/ 31 w 113"/>
                <a:gd name="T73" fmla="*/ 72 h 137"/>
                <a:gd name="T74" fmla="*/ 43 w 113"/>
                <a:gd name="T75" fmla="*/ 101 h 137"/>
                <a:gd name="T76" fmla="*/ 36 w 113"/>
                <a:gd name="T77" fmla="*/ 127 h 137"/>
                <a:gd name="T78" fmla="*/ 10 w 113"/>
                <a:gd name="T79" fmla="*/ 66 h 137"/>
                <a:gd name="T80" fmla="*/ 10 w 113"/>
                <a:gd name="T81" fmla="*/ 59 h 137"/>
                <a:gd name="T82" fmla="*/ 56 w 113"/>
                <a:gd name="T83" fmla="*/ 10 h 137"/>
                <a:gd name="T84" fmla="*/ 103 w 113"/>
                <a:gd name="T85" fmla="*/ 5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37">
                  <a:moveTo>
                    <a:pt x="113" y="57"/>
                  </a:move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0" y="63"/>
                    <a:pt x="1" y="85"/>
                    <a:pt x="22" y="112"/>
                  </a:cubicBezTo>
                  <a:cubicBezTo>
                    <a:pt x="28" y="120"/>
                    <a:pt x="26" y="137"/>
                    <a:pt x="26" y="137"/>
                  </a:cubicBezTo>
                  <a:cubicBezTo>
                    <a:pt x="35" y="137"/>
                    <a:pt x="43" y="137"/>
                    <a:pt x="52" y="137"/>
                  </a:cubicBezTo>
                  <a:cubicBezTo>
                    <a:pt x="55" y="137"/>
                    <a:pt x="57" y="137"/>
                    <a:pt x="60" y="137"/>
                  </a:cubicBezTo>
                  <a:cubicBezTo>
                    <a:pt x="69" y="137"/>
                    <a:pt x="78" y="137"/>
                    <a:pt x="86" y="137"/>
                  </a:cubicBezTo>
                  <a:cubicBezTo>
                    <a:pt x="86" y="137"/>
                    <a:pt x="84" y="120"/>
                    <a:pt x="90" y="112"/>
                  </a:cubicBezTo>
                  <a:cubicBezTo>
                    <a:pt x="111" y="85"/>
                    <a:pt x="113" y="63"/>
                    <a:pt x="112" y="62"/>
                  </a:cubicBezTo>
                  <a:cubicBezTo>
                    <a:pt x="112" y="60"/>
                    <a:pt x="113" y="58"/>
                    <a:pt x="113" y="57"/>
                  </a:cubicBezTo>
                  <a:close/>
                  <a:moveTo>
                    <a:pt x="50" y="127"/>
                  </a:move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49" y="99"/>
                    <a:pt x="49" y="99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9" y="77"/>
                    <a:pt x="40" y="77"/>
                    <a:pt x="40" y="77"/>
                  </a:cubicBezTo>
                  <a:cubicBezTo>
                    <a:pt x="42" y="76"/>
                    <a:pt x="44" y="75"/>
                    <a:pt x="45" y="74"/>
                  </a:cubicBezTo>
                  <a:cubicBezTo>
                    <a:pt x="47" y="76"/>
                    <a:pt x="49" y="77"/>
                    <a:pt x="52" y="77"/>
                  </a:cubicBezTo>
                  <a:cubicBezTo>
                    <a:pt x="55" y="78"/>
                    <a:pt x="58" y="77"/>
                    <a:pt x="61" y="73"/>
                  </a:cubicBezTo>
                  <a:cubicBezTo>
                    <a:pt x="61" y="74"/>
                    <a:pt x="62" y="74"/>
                    <a:pt x="62" y="75"/>
                  </a:cubicBezTo>
                  <a:cubicBezTo>
                    <a:pt x="64" y="77"/>
                    <a:pt x="66" y="78"/>
                    <a:pt x="68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78"/>
                    <a:pt x="70" y="78"/>
                    <a:pt x="71" y="78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60" y="127"/>
                    <a:pt x="60" y="127"/>
                    <a:pt x="60" y="127"/>
                  </a:cubicBezTo>
                  <a:lnTo>
                    <a:pt x="50" y="127"/>
                  </a:ln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1"/>
                    <a:pt x="48" y="62"/>
                    <a:pt x="48" y="63"/>
                  </a:cubicBezTo>
                  <a:cubicBezTo>
                    <a:pt x="48" y="64"/>
                    <a:pt x="47" y="66"/>
                    <a:pt x="46" y="68"/>
                  </a:cubicBezTo>
                  <a:cubicBezTo>
                    <a:pt x="45" y="64"/>
                    <a:pt x="45" y="62"/>
                    <a:pt x="46" y="61"/>
                  </a:cubicBezTo>
                  <a:close/>
                  <a:moveTo>
                    <a:pt x="62" y="60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60"/>
                    <a:pt x="64" y="63"/>
                    <a:pt x="62" y="66"/>
                  </a:cubicBezTo>
                  <a:cubicBezTo>
                    <a:pt x="62" y="64"/>
                    <a:pt x="62" y="61"/>
                    <a:pt x="62" y="60"/>
                  </a:cubicBezTo>
                  <a:close/>
                  <a:moveTo>
                    <a:pt x="103" y="59"/>
                  </a:moveTo>
                  <a:cubicBezTo>
                    <a:pt x="102" y="65"/>
                    <a:pt x="102" y="65"/>
                    <a:pt x="102" y="65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1" y="72"/>
                    <a:pt x="97" y="87"/>
                    <a:pt x="82" y="106"/>
                  </a:cubicBezTo>
                  <a:cubicBezTo>
                    <a:pt x="78" y="112"/>
                    <a:pt x="76" y="120"/>
                    <a:pt x="76" y="127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0" y="74"/>
                    <a:pt x="79" y="72"/>
                    <a:pt x="78" y="71"/>
                  </a:cubicBezTo>
                  <a:cubicBezTo>
                    <a:pt x="76" y="71"/>
                    <a:pt x="74" y="71"/>
                    <a:pt x="73" y="73"/>
                  </a:cubicBezTo>
                  <a:cubicBezTo>
                    <a:pt x="72" y="73"/>
                    <a:pt x="70" y="74"/>
                    <a:pt x="68" y="75"/>
                  </a:cubicBezTo>
                  <a:cubicBezTo>
                    <a:pt x="67" y="75"/>
                    <a:pt x="65" y="74"/>
                    <a:pt x="65" y="73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6" y="67"/>
                    <a:pt x="69" y="61"/>
                    <a:pt x="67" y="58"/>
                  </a:cubicBezTo>
                  <a:cubicBezTo>
                    <a:pt x="66" y="56"/>
                    <a:pt x="65" y="56"/>
                    <a:pt x="63" y="56"/>
                  </a:cubicBezTo>
                  <a:cubicBezTo>
                    <a:pt x="61" y="56"/>
                    <a:pt x="60" y="57"/>
                    <a:pt x="59" y="59"/>
                  </a:cubicBezTo>
                  <a:cubicBezTo>
                    <a:pt x="58" y="61"/>
                    <a:pt x="58" y="66"/>
                    <a:pt x="60" y="70"/>
                  </a:cubicBezTo>
                  <a:cubicBezTo>
                    <a:pt x="57" y="72"/>
                    <a:pt x="55" y="74"/>
                    <a:pt x="52" y="74"/>
                  </a:cubicBezTo>
                  <a:cubicBezTo>
                    <a:pt x="51" y="74"/>
                    <a:pt x="49" y="73"/>
                    <a:pt x="48" y="71"/>
                  </a:cubicBezTo>
                  <a:cubicBezTo>
                    <a:pt x="50" y="68"/>
                    <a:pt x="52" y="65"/>
                    <a:pt x="52" y="62"/>
                  </a:cubicBezTo>
                  <a:cubicBezTo>
                    <a:pt x="52" y="60"/>
                    <a:pt x="50" y="58"/>
                    <a:pt x="48" y="58"/>
                  </a:cubicBezTo>
                  <a:cubicBezTo>
                    <a:pt x="46" y="57"/>
                    <a:pt x="45" y="57"/>
                    <a:pt x="44" y="59"/>
                  </a:cubicBezTo>
                  <a:cubicBezTo>
                    <a:pt x="41" y="61"/>
                    <a:pt x="42" y="65"/>
                    <a:pt x="43" y="69"/>
                  </a:cubicBezTo>
                  <a:cubicBezTo>
                    <a:pt x="43" y="70"/>
                    <a:pt x="43" y="70"/>
                    <a:pt x="44" y="71"/>
                  </a:cubicBezTo>
                  <a:cubicBezTo>
                    <a:pt x="42" y="72"/>
                    <a:pt x="41" y="73"/>
                    <a:pt x="39" y="73"/>
                  </a:cubicBezTo>
                  <a:cubicBezTo>
                    <a:pt x="38" y="74"/>
                    <a:pt x="37" y="74"/>
                    <a:pt x="37" y="74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3"/>
                    <a:pt x="29" y="74"/>
                    <a:pt x="30" y="76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20"/>
                    <a:pt x="34" y="112"/>
                    <a:pt x="30" y="106"/>
                  </a:cubicBezTo>
                  <a:cubicBezTo>
                    <a:pt x="15" y="87"/>
                    <a:pt x="11" y="72"/>
                    <a:pt x="10" y="66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9" y="58"/>
                    <a:pt x="9" y="57"/>
                    <a:pt x="9" y="57"/>
                  </a:cubicBezTo>
                  <a:cubicBezTo>
                    <a:pt x="9" y="31"/>
                    <a:pt x="30" y="10"/>
                    <a:pt x="56" y="10"/>
                  </a:cubicBezTo>
                  <a:cubicBezTo>
                    <a:pt x="82" y="10"/>
                    <a:pt x="103" y="31"/>
                    <a:pt x="103" y="57"/>
                  </a:cubicBezTo>
                  <a:cubicBezTo>
                    <a:pt x="103" y="57"/>
                    <a:pt x="103" y="58"/>
                    <a:pt x="10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14"/>
            <p:cNvSpPr/>
            <p:nvPr/>
          </p:nvSpPr>
          <p:spPr bwMode="auto">
            <a:xfrm>
              <a:off x="3368402" y="5487887"/>
              <a:ext cx="136879" cy="76995"/>
            </a:xfrm>
            <a:custGeom>
              <a:avLst/>
              <a:gdLst>
                <a:gd name="T0" fmla="*/ 0 w 60"/>
                <a:gd name="T1" fmla="*/ 4 h 33"/>
                <a:gd name="T2" fmla="*/ 3 w 60"/>
                <a:gd name="T3" fmla="*/ 4 h 33"/>
                <a:gd name="T4" fmla="*/ 3 w 60"/>
                <a:gd name="T5" fmla="*/ 9 h 33"/>
                <a:gd name="T6" fmla="*/ 0 w 60"/>
                <a:gd name="T7" fmla="*/ 9 h 33"/>
                <a:gd name="T8" fmla="*/ 0 w 60"/>
                <a:gd name="T9" fmla="*/ 13 h 33"/>
                <a:gd name="T10" fmla="*/ 3 w 60"/>
                <a:gd name="T11" fmla="*/ 13 h 33"/>
                <a:gd name="T12" fmla="*/ 3 w 60"/>
                <a:gd name="T13" fmla="*/ 18 h 33"/>
                <a:gd name="T14" fmla="*/ 0 w 60"/>
                <a:gd name="T15" fmla="*/ 18 h 33"/>
                <a:gd name="T16" fmla="*/ 13 w 60"/>
                <a:gd name="T17" fmla="*/ 28 h 33"/>
                <a:gd name="T18" fmla="*/ 21 w 60"/>
                <a:gd name="T19" fmla="*/ 33 h 33"/>
                <a:gd name="T20" fmla="*/ 39 w 60"/>
                <a:gd name="T21" fmla="*/ 33 h 33"/>
                <a:gd name="T22" fmla="*/ 47 w 60"/>
                <a:gd name="T23" fmla="*/ 28 h 33"/>
                <a:gd name="T24" fmla="*/ 60 w 60"/>
                <a:gd name="T25" fmla="*/ 18 h 33"/>
                <a:gd name="T26" fmla="*/ 58 w 60"/>
                <a:gd name="T27" fmla="*/ 18 h 33"/>
                <a:gd name="T28" fmla="*/ 58 w 60"/>
                <a:gd name="T29" fmla="*/ 13 h 33"/>
                <a:gd name="T30" fmla="*/ 60 w 60"/>
                <a:gd name="T31" fmla="*/ 13 h 33"/>
                <a:gd name="T32" fmla="*/ 60 w 60"/>
                <a:gd name="T33" fmla="*/ 9 h 33"/>
                <a:gd name="T34" fmla="*/ 58 w 60"/>
                <a:gd name="T35" fmla="*/ 9 h 33"/>
                <a:gd name="T36" fmla="*/ 58 w 60"/>
                <a:gd name="T37" fmla="*/ 4 h 33"/>
                <a:gd name="T38" fmla="*/ 60 w 60"/>
                <a:gd name="T39" fmla="*/ 4 h 33"/>
                <a:gd name="T40" fmla="*/ 60 w 60"/>
                <a:gd name="T41" fmla="*/ 0 h 33"/>
                <a:gd name="T42" fmla="*/ 0 w 60"/>
                <a:gd name="T43" fmla="*/ 0 h 33"/>
                <a:gd name="T44" fmla="*/ 0 w 60"/>
                <a:gd name="T45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33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3"/>
                    <a:pt x="6" y="28"/>
                    <a:pt x="13" y="28"/>
                  </a:cubicBezTo>
                  <a:cubicBezTo>
                    <a:pt x="14" y="31"/>
                    <a:pt x="17" y="33"/>
                    <a:pt x="21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6" y="31"/>
                    <a:pt x="47" y="28"/>
                  </a:cubicBezTo>
                  <a:cubicBezTo>
                    <a:pt x="54" y="28"/>
                    <a:pt x="59" y="23"/>
                    <a:pt x="60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37734" y="1963423"/>
            <a:ext cx="333375" cy="277813"/>
            <a:chOff x="3248024" y="5140991"/>
            <a:chExt cx="333375" cy="277813"/>
          </a:xfrm>
          <a:solidFill>
            <a:schemeClr val="bg1"/>
          </a:solidFill>
        </p:grpSpPr>
        <p:sp>
          <p:nvSpPr>
            <p:cNvPr id="21" name="Freeform 285"/>
            <p:cNvSpPr/>
            <p:nvPr/>
          </p:nvSpPr>
          <p:spPr bwMode="auto">
            <a:xfrm>
              <a:off x="3325812" y="5179091"/>
              <a:ext cx="15875" cy="236538"/>
            </a:xfrm>
            <a:custGeom>
              <a:avLst/>
              <a:gdLst>
                <a:gd name="T0" fmla="*/ 2 w 4"/>
                <a:gd name="T1" fmla="*/ 63 h 63"/>
                <a:gd name="T2" fmla="*/ 0 w 4"/>
                <a:gd name="T3" fmla="*/ 61 h 63"/>
                <a:gd name="T4" fmla="*/ 0 w 4"/>
                <a:gd name="T5" fmla="*/ 2 h 63"/>
                <a:gd name="T6" fmla="*/ 2 w 4"/>
                <a:gd name="T7" fmla="*/ 0 h 63"/>
                <a:gd name="T8" fmla="*/ 4 w 4"/>
                <a:gd name="T9" fmla="*/ 2 h 63"/>
                <a:gd name="T10" fmla="*/ 4 w 4"/>
                <a:gd name="T11" fmla="*/ 61 h 63"/>
                <a:gd name="T12" fmla="*/ 2 w 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3">
                  <a:moveTo>
                    <a:pt x="2" y="63"/>
                  </a:moveTo>
                  <a:cubicBezTo>
                    <a:pt x="1" y="63"/>
                    <a:pt x="0" y="62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2"/>
                    <a:pt x="4" y="63"/>
                    <a:pt x="2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86"/>
            <p:cNvSpPr>
              <a:spLocks noEditPoints="1"/>
            </p:cNvSpPr>
            <p:nvPr/>
          </p:nvSpPr>
          <p:spPr bwMode="auto">
            <a:xfrm>
              <a:off x="3367087" y="5215603"/>
              <a:ext cx="165100" cy="1651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87"/>
            <p:cNvSpPr>
              <a:spLocks noEditPoints="1"/>
            </p:cNvSpPr>
            <p:nvPr/>
          </p:nvSpPr>
          <p:spPr bwMode="auto">
            <a:xfrm>
              <a:off x="3248024" y="5140991"/>
              <a:ext cx="333375" cy="277813"/>
            </a:xfrm>
            <a:custGeom>
              <a:avLst/>
              <a:gdLst>
                <a:gd name="T0" fmla="*/ 82 w 89"/>
                <a:gd name="T1" fmla="*/ 74 h 74"/>
                <a:gd name="T2" fmla="*/ 7 w 89"/>
                <a:gd name="T3" fmla="*/ 74 h 74"/>
                <a:gd name="T4" fmla="*/ 0 w 89"/>
                <a:gd name="T5" fmla="*/ 66 h 74"/>
                <a:gd name="T6" fmla="*/ 0 w 89"/>
                <a:gd name="T7" fmla="*/ 18 h 74"/>
                <a:gd name="T8" fmla="*/ 7 w 89"/>
                <a:gd name="T9" fmla="*/ 10 h 74"/>
                <a:gd name="T10" fmla="*/ 32 w 89"/>
                <a:gd name="T11" fmla="*/ 10 h 74"/>
                <a:gd name="T12" fmla="*/ 40 w 89"/>
                <a:gd name="T13" fmla="*/ 1 h 74"/>
                <a:gd name="T14" fmla="*/ 41 w 89"/>
                <a:gd name="T15" fmla="*/ 0 h 74"/>
                <a:gd name="T16" fmla="*/ 66 w 89"/>
                <a:gd name="T17" fmla="*/ 0 h 74"/>
                <a:gd name="T18" fmla="*/ 68 w 89"/>
                <a:gd name="T19" fmla="*/ 1 h 74"/>
                <a:gd name="T20" fmla="*/ 75 w 89"/>
                <a:gd name="T21" fmla="*/ 10 h 74"/>
                <a:gd name="T22" fmla="*/ 82 w 89"/>
                <a:gd name="T23" fmla="*/ 10 h 74"/>
                <a:gd name="T24" fmla="*/ 89 w 89"/>
                <a:gd name="T25" fmla="*/ 18 h 74"/>
                <a:gd name="T26" fmla="*/ 89 w 89"/>
                <a:gd name="T27" fmla="*/ 66 h 74"/>
                <a:gd name="T28" fmla="*/ 82 w 89"/>
                <a:gd name="T29" fmla="*/ 74 h 74"/>
                <a:gd name="T30" fmla="*/ 7 w 89"/>
                <a:gd name="T31" fmla="*/ 14 h 74"/>
                <a:gd name="T32" fmla="*/ 4 w 89"/>
                <a:gd name="T33" fmla="*/ 18 h 74"/>
                <a:gd name="T34" fmla="*/ 4 w 89"/>
                <a:gd name="T35" fmla="*/ 66 h 74"/>
                <a:gd name="T36" fmla="*/ 7 w 89"/>
                <a:gd name="T37" fmla="*/ 70 h 74"/>
                <a:gd name="T38" fmla="*/ 82 w 89"/>
                <a:gd name="T39" fmla="*/ 70 h 74"/>
                <a:gd name="T40" fmla="*/ 85 w 89"/>
                <a:gd name="T41" fmla="*/ 66 h 74"/>
                <a:gd name="T42" fmla="*/ 85 w 89"/>
                <a:gd name="T43" fmla="*/ 18 h 74"/>
                <a:gd name="T44" fmla="*/ 82 w 89"/>
                <a:gd name="T45" fmla="*/ 14 h 74"/>
                <a:gd name="T46" fmla="*/ 74 w 89"/>
                <a:gd name="T47" fmla="*/ 14 h 74"/>
                <a:gd name="T48" fmla="*/ 73 w 89"/>
                <a:gd name="T49" fmla="*/ 13 h 74"/>
                <a:gd name="T50" fmla="*/ 65 w 89"/>
                <a:gd name="T51" fmla="*/ 4 h 74"/>
                <a:gd name="T52" fmla="*/ 42 w 89"/>
                <a:gd name="T53" fmla="*/ 4 h 74"/>
                <a:gd name="T54" fmla="*/ 35 w 89"/>
                <a:gd name="T55" fmla="*/ 13 h 74"/>
                <a:gd name="T56" fmla="*/ 33 w 89"/>
                <a:gd name="T57" fmla="*/ 14 h 74"/>
                <a:gd name="T58" fmla="*/ 7 w 89"/>
                <a:gd name="T59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4">
                  <a:moveTo>
                    <a:pt x="82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3" y="74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3" y="10"/>
                    <a:pt x="7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8" y="0"/>
                    <a:pt x="68" y="1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6" y="10"/>
                    <a:pt x="89" y="13"/>
                    <a:pt x="89" y="18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70"/>
                    <a:pt x="86" y="74"/>
                    <a:pt x="82" y="74"/>
                  </a:cubicBezTo>
                  <a:close/>
                  <a:moveTo>
                    <a:pt x="7" y="14"/>
                  </a:moveTo>
                  <a:cubicBezTo>
                    <a:pt x="5" y="14"/>
                    <a:pt x="4" y="16"/>
                    <a:pt x="4" y="18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5" y="70"/>
                    <a:pt x="7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70"/>
                    <a:pt x="85" y="68"/>
                    <a:pt x="85" y="6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6"/>
                    <a:pt x="83" y="14"/>
                    <a:pt x="82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3" y="14"/>
                    <a:pt x="73" y="1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4"/>
                    <a:pt x="34" y="14"/>
                    <a:pt x="33" y="14"/>
                  </a:cubicBezTo>
                  <a:cubicBezTo>
                    <a:pt x="7" y="14"/>
                    <a:pt x="7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08863" y="3637480"/>
            <a:ext cx="333375" cy="327025"/>
            <a:chOff x="8809037" y="4174203"/>
            <a:chExt cx="333375" cy="327025"/>
          </a:xfrm>
          <a:solidFill>
            <a:schemeClr val="bg1"/>
          </a:solidFill>
        </p:grpSpPr>
        <p:sp>
          <p:nvSpPr>
            <p:cNvPr id="25" name="Freeform 368"/>
            <p:cNvSpPr>
              <a:spLocks noEditPoints="1"/>
            </p:cNvSpPr>
            <p:nvPr/>
          </p:nvSpPr>
          <p:spPr bwMode="auto">
            <a:xfrm>
              <a:off x="8809037" y="4174203"/>
              <a:ext cx="333375" cy="327025"/>
            </a:xfrm>
            <a:custGeom>
              <a:avLst/>
              <a:gdLst>
                <a:gd name="T0" fmla="*/ 38 w 89"/>
                <a:gd name="T1" fmla="*/ 87 h 87"/>
                <a:gd name="T2" fmla="*/ 37 w 89"/>
                <a:gd name="T3" fmla="*/ 87 h 87"/>
                <a:gd name="T4" fmla="*/ 36 w 89"/>
                <a:gd name="T5" fmla="*/ 85 h 87"/>
                <a:gd name="T6" fmla="*/ 33 w 89"/>
                <a:gd name="T7" fmla="*/ 60 h 87"/>
                <a:gd name="T8" fmla="*/ 29 w 89"/>
                <a:gd name="T9" fmla="*/ 60 h 87"/>
                <a:gd name="T10" fmla="*/ 28 w 89"/>
                <a:gd name="T11" fmla="*/ 58 h 87"/>
                <a:gd name="T12" fmla="*/ 27 w 89"/>
                <a:gd name="T13" fmla="*/ 54 h 87"/>
                <a:gd name="T14" fmla="*/ 3 w 89"/>
                <a:gd name="T15" fmla="*/ 51 h 87"/>
                <a:gd name="T16" fmla="*/ 1 w 89"/>
                <a:gd name="T17" fmla="*/ 51 h 87"/>
                <a:gd name="T18" fmla="*/ 0 w 89"/>
                <a:gd name="T19" fmla="*/ 49 h 87"/>
                <a:gd name="T20" fmla="*/ 6 w 89"/>
                <a:gd name="T21" fmla="*/ 40 h 87"/>
                <a:gd name="T22" fmla="*/ 31 w 89"/>
                <a:gd name="T23" fmla="*/ 32 h 87"/>
                <a:gd name="T24" fmla="*/ 42 w 89"/>
                <a:gd name="T25" fmla="*/ 15 h 87"/>
                <a:gd name="T26" fmla="*/ 76 w 89"/>
                <a:gd name="T27" fmla="*/ 0 h 87"/>
                <a:gd name="T28" fmla="*/ 85 w 89"/>
                <a:gd name="T29" fmla="*/ 1 h 87"/>
                <a:gd name="T30" fmla="*/ 86 w 89"/>
                <a:gd name="T31" fmla="*/ 3 h 87"/>
                <a:gd name="T32" fmla="*/ 72 w 89"/>
                <a:gd name="T33" fmla="*/ 46 h 87"/>
                <a:gd name="T34" fmla="*/ 56 w 89"/>
                <a:gd name="T35" fmla="*/ 56 h 87"/>
                <a:gd name="T36" fmla="*/ 48 w 89"/>
                <a:gd name="T37" fmla="*/ 81 h 87"/>
                <a:gd name="T38" fmla="*/ 39 w 89"/>
                <a:gd name="T39" fmla="*/ 87 h 87"/>
                <a:gd name="T40" fmla="*/ 38 w 89"/>
                <a:gd name="T41" fmla="*/ 87 h 87"/>
                <a:gd name="T42" fmla="*/ 31 w 89"/>
                <a:gd name="T43" fmla="*/ 56 h 87"/>
                <a:gd name="T44" fmla="*/ 35 w 89"/>
                <a:gd name="T45" fmla="*/ 56 h 87"/>
                <a:gd name="T46" fmla="*/ 36 w 89"/>
                <a:gd name="T47" fmla="*/ 57 h 87"/>
                <a:gd name="T48" fmla="*/ 41 w 89"/>
                <a:gd name="T49" fmla="*/ 81 h 87"/>
                <a:gd name="T50" fmla="*/ 45 w 89"/>
                <a:gd name="T51" fmla="*/ 78 h 87"/>
                <a:gd name="T52" fmla="*/ 52 w 89"/>
                <a:gd name="T53" fmla="*/ 56 h 87"/>
                <a:gd name="T54" fmla="*/ 53 w 89"/>
                <a:gd name="T55" fmla="*/ 53 h 87"/>
                <a:gd name="T56" fmla="*/ 69 w 89"/>
                <a:gd name="T57" fmla="*/ 43 h 87"/>
                <a:gd name="T58" fmla="*/ 82 w 89"/>
                <a:gd name="T59" fmla="*/ 5 h 87"/>
                <a:gd name="T60" fmla="*/ 45 w 89"/>
                <a:gd name="T61" fmla="*/ 18 h 87"/>
                <a:gd name="T62" fmla="*/ 34 w 89"/>
                <a:gd name="T63" fmla="*/ 34 h 87"/>
                <a:gd name="T64" fmla="*/ 32 w 89"/>
                <a:gd name="T65" fmla="*/ 36 h 87"/>
                <a:gd name="T66" fmla="*/ 9 w 89"/>
                <a:gd name="T67" fmla="*/ 42 h 87"/>
                <a:gd name="T68" fmla="*/ 6 w 89"/>
                <a:gd name="T69" fmla="*/ 46 h 87"/>
                <a:gd name="T70" fmla="*/ 30 w 89"/>
                <a:gd name="T71" fmla="*/ 51 h 87"/>
                <a:gd name="T72" fmla="*/ 31 w 89"/>
                <a:gd name="T73" fmla="*/ 53 h 87"/>
                <a:gd name="T74" fmla="*/ 31 w 89"/>
                <a:gd name="T7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87">
                  <a:moveTo>
                    <a:pt x="38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6"/>
                    <a:pt x="36" y="85"/>
                    <a:pt x="36" y="85"/>
                  </a:cubicBezTo>
                  <a:cubicBezTo>
                    <a:pt x="40" y="77"/>
                    <a:pt x="38" y="67"/>
                    <a:pt x="33" y="60"/>
                  </a:cubicBezTo>
                  <a:cubicBezTo>
                    <a:pt x="32" y="60"/>
                    <a:pt x="31" y="60"/>
                    <a:pt x="29" y="60"/>
                  </a:cubicBezTo>
                  <a:cubicBezTo>
                    <a:pt x="29" y="59"/>
                    <a:pt x="28" y="59"/>
                    <a:pt x="28" y="58"/>
                  </a:cubicBezTo>
                  <a:cubicBezTo>
                    <a:pt x="28" y="57"/>
                    <a:pt x="27" y="55"/>
                    <a:pt x="27" y="54"/>
                  </a:cubicBezTo>
                  <a:cubicBezTo>
                    <a:pt x="20" y="49"/>
                    <a:pt x="11" y="48"/>
                    <a:pt x="3" y="51"/>
                  </a:cubicBez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0" y="49"/>
                  </a:cubicBezTo>
                  <a:cubicBezTo>
                    <a:pt x="2" y="45"/>
                    <a:pt x="4" y="42"/>
                    <a:pt x="6" y="40"/>
                  </a:cubicBezTo>
                  <a:cubicBezTo>
                    <a:pt x="13" y="33"/>
                    <a:pt x="22" y="30"/>
                    <a:pt x="31" y="32"/>
                  </a:cubicBezTo>
                  <a:cubicBezTo>
                    <a:pt x="34" y="25"/>
                    <a:pt x="37" y="20"/>
                    <a:pt x="42" y="15"/>
                  </a:cubicBezTo>
                  <a:cubicBezTo>
                    <a:pt x="51" y="6"/>
                    <a:pt x="64" y="0"/>
                    <a:pt x="76" y="0"/>
                  </a:cubicBezTo>
                  <a:cubicBezTo>
                    <a:pt x="79" y="0"/>
                    <a:pt x="82" y="1"/>
                    <a:pt x="85" y="1"/>
                  </a:cubicBezTo>
                  <a:cubicBezTo>
                    <a:pt x="85" y="1"/>
                    <a:pt x="86" y="2"/>
                    <a:pt x="86" y="3"/>
                  </a:cubicBezTo>
                  <a:cubicBezTo>
                    <a:pt x="89" y="18"/>
                    <a:pt x="84" y="34"/>
                    <a:pt x="72" y="46"/>
                  </a:cubicBezTo>
                  <a:cubicBezTo>
                    <a:pt x="67" y="50"/>
                    <a:pt x="62" y="54"/>
                    <a:pt x="56" y="56"/>
                  </a:cubicBezTo>
                  <a:cubicBezTo>
                    <a:pt x="57" y="66"/>
                    <a:pt x="54" y="75"/>
                    <a:pt x="48" y="81"/>
                  </a:cubicBezTo>
                  <a:cubicBezTo>
                    <a:pt x="45" y="84"/>
                    <a:pt x="42" y="86"/>
                    <a:pt x="39" y="87"/>
                  </a:cubicBezTo>
                  <a:cubicBezTo>
                    <a:pt x="39" y="87"/>
                    <a:pt x="38" y="87"/>
                    <a:pt x="38" y="87"/>
                  </a:cubicBezTo>
                  <a:close/>
                  <a:moveTo>
                    <a:pt x="31" y="56"/>
                  </a:moveTo>
                  <a:cubicBezTo>
                    <a:pt x="32" y="56"/>
                    <a:pt x="34" y="56"/>
                    <a:pt x="35" y="56"/>
                  </a:cubicBezTo>
                  <a:cubicBezTo>
                    <a:pt x="35" y="56"/>
                    <a:pt x="36" y="57"/>
                    <a:pt x="36" y="57"/>
                  </a:cubicBezTo>
                  <a:cubicBezTo>
                    <a:pt x="41" y="64"/>
                    <a:pt x="43" y="73"/>
                    <a:pt x="41" y="81"/>
                  </a:cubicBezTo>
                  <a:cubicBezTo>
                    <a:pt x="43" y="80"/>
                    <a:pt x="44" y="79"/>
                    <a:pt x="45" y="78"/>
                  </a:cubicBezTo>
                  <a:cubicBezTo>
                    <a:pt x="51" y="72"/>
                    <a:pt x="53" y="64"/>
                    <a:pt x="52" y="56"/>
                  </a:cubicBezTo>
                  <a:cubicBezTo>
                    <a:pt x="51" y="55"/>
                    <a:pt x="52" y="54"/>
                    <a:pt x="53" y="53"/>
                  </a:cubicBezTo>
                  <a:cubicBezTo>
                    <a:pt x="59" y="51"/>
                    <a:pt x="65" y="47"/>
                    <a:pt x="69" y="43"/>
                  </a:cubicBezTo>
                  <a:cubicBezTo>
                    <a:pt x="80" y="32"/>
                    <a:pt x="85" y="18"/>
                    <a:pt x="82" y="5"/>
                  </a:cubicBezTo>
                  <a:cubicBezTo>
                    <a:pt x="69" y="3"/>
                    <a:pt x="55" y="8"/>
                    <a:pt x="45" y="18"/>
                  </a:cubicBezTo>
                  <a:cubicBezTo>
                    <a:pt x="40" y="23"/>
                    <a:pt x="36" y="28"/>
                    <a:pt x="34" y="34"/>
                  </a:cubicBezTo>
                  <a:cubicBezTo>
                    <a:pt x="34" y="35"/>
                    <a:pt x="33" y="36"/>
                    <a:pt x="32" y="36"/>
                  </a:cubicBezTo>
                  <a:cubicBezTo>
                    <a:pt x="24" y="34"/>
                    <a:pt x="15" y="37"/>
                    <a:pt x="9" y="42"/>
                  </a:cubicBezTo>
                  <a:cubicBezTo>
                    <a:pt x="8" y="43"/>
                    <a:pt x="7" y="45"/>
                    <a:pt x="6" y="46"/>
                  </a:cubicBezTo>
                  <a:cubicBezTo>
                    <a:pt x="14" y="44"/>
                    <a:pt x="24" y="46"/>
                    <a:pt x="30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4"/>
                    <a:pt x="31" y="55"/>
                    <a:pt x="3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69"/>
            <p:cNvSpPr>
              <a:spLocks noEditPoints="1"/>
            </p:cNvSpPr>
            <p:nvPr/>
          </p:nvSpPr>
          <p:spPr bwMode="auto">
            <a:xfrm>
              <a:off x="9004300" y="4223416"/>
              <a:ext cx="77788" cy="79375"/>
            </a:xfrm>
            <a:custGeom>
              <a:avLst/>
              <a:gdLst>
                <a:gd name="T0" fmla="*/ 11 w 21"/>
                <a:gd name="T1" fmla="*/ 21 h 21"/>
                <a:gd name="T2" fmla="*/ 4 w 21"/>
                <a:gd name="T3" fmla="*/ 18 h 21"/>
                <a:gd name="T4" fmla="*/ 4 w 21"/>
                <a:gd name="T5" fmla="*/ 4 h 21"/>
                <a:gd name="T6" fmla="*/ 18 w 21"/>
                <a:gd name="T7" fmla="*/ 4 h 21"/>
                <a:gd name="T8" fmla="*/ 21 w 21"/>
                <a:gd name="T9" fmla="*/ 11 h 21"/>
                <a:gd name="T10" fmla="*/ 18 w 21"/>
                <a:gd name="T11" fmla="*/ 18 h 21"/>
                <a:gd name="T12" fmla="*/ 11 w 21"/>
                <a:gd name="T13" fmla="*/ 21 h 21"/>
                <a:gd name="T14" fmla="*/ 11 w 21"/>
                <a:gd name="T15" fmla="*/ 5 h 21"/>
                <a:gd name="T16" fmla="*/ 7 w 21"/>
                <a:gd name="T17" fmla="*/ 7 h 21"/>
                <a:gd name="T18" fmla="*/ 7 w 21"/>
                <a:gd name="T19" fmla="*/ 15 h 21"/>
                <a:gd name="T20" fmla="*/ 16 w 21"/>
                <a:gd name="T21" fmla="*/ 15 h 21"/>
                <a:gd name="T22" fmla="*/ 17 w 21"/>
                <a:gd name="T23" fmla="*/ 11 h 21"/>
                <a:gd name="T24" fmla="*/ 16 w 21"/>
                <a:gd name="T25" fmla="*/ 7 h 21"/>
                <a:gd name="T26" fmla="*/ 11 w 21"/>
                <a:gd name="T2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1">
                  <a:moveTo>
                    <a:pt x="11" y="21"/>
                  </a:moveTo>
                  <a:cubicBezTo>
                    <a:pt x="9" y="21"/>
                    <a:pt x="6" y="20"/>
                    <a:pt x="4" y="18"/>
                  </a:cubicBezTo>
                  <a:cubicBezTo>
                    <a:pt x="0" y="14"/>
                    <a:pt x="0" y="8"/>
                    <a:pt x="4" y="4"/>
                  </a:cubicBezTo>
                  <a:cubicBezTo>
                    <a:pt x="8" y="0"/>
                    <a:pt x="15" y="0"/>
                    <a:pt x="18" y="4"/>
                  </a:cubicBezTo>
                  <a:cubicBezTo>
                    <a:pt x="20" y="6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6" y="20"/>
                    <a:pt x="14" y="21"/>
                    <a:pt x="11" y="21"/>
                  </a:cubicBezTo>
                  <a:close/>
                  <a:moveTo>
                    <a:pt x="11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5" y="9"/>
                    <a:pt x="5" y="13"/>
                    <a:pt x="7" y="15"/>
                  </a:cubicBezTo>
                  <a:cubicBezTo>
                    <a:pt x="9" y="18"/>
                    <a:pt x="13" y="18"/>
                    <a:pt x="16" y="15"/>
                  </a:cubicBezTo>
                  <a:cubicBezTo>
                    <a:pt x="17" y="14"/>
                    <a:pt x="17" y="13"/>
                    <a:pt x="17" y="11"/>
                  </a:cubicBezTo>
                  <a:cubicBezTo>
                    <a:pt x="17" y="10"/>
                    <a:pt x="17" y="8"/>
                    <a:pt x="16" y="7"/>
                  </a:cubicBezTo>
                  <a:cubicBezTo>
                    <a:pt x="14" y="6"/>
                    <a:pt x="13" y="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0"/>
            <p:cNvSpPr/>
            <p:nvPr/>
          </p:nvSpPr>
          <p:spPr bwMode="auto">
            <a:xfrm>
              <a:off x="8850312" y="4358353"/>
              <a:ext cx="101600" cy="101600"/>
            </a:xfrm>
            <a:custGeom>
              <a:avLst/>
              <a:gdLst>
                <a:gd name="T0" fmla="*/ 7 w 27"/>
                <a:gd name="T1" fmla="*/ 27 h 27"/>
                <a:gd name="T2" fmla="*/ 3 w 27"/>
                <a:gd name="T3" fmla="*/ 26 h 27"/>
                <a:gd name="T4" fmla="*/ 1 w 27"/>
                <a:gd name="T5" fmla="*/ 25 h 27"/>
                <a:gd name="T6" fmla="*/ 9 w 27"/>
                <a:gd name="T7" fmla="*/ 1 h 27"/>
                <a:gd name="T8" fmla="*/ 12 w 27"/>
                <a:gd name="T9" fmla="*/ 1 h 27"/>
                <a:gd name="T10" fmla="*/ 12 w 27"/>
                <a:gd name="T11" fmla="*/ 4 h 27"/>
                <a:gd name="T12" fmla="*/ 5 w 27"/>
                <a:gd name="T13" fmla="*/ 22 h 27"/>
                <a:gd name="T14" fmla="*/ 23 w 27"/>
                <a:gd name="T15" fmla="*/ 15 h 27"/>
                <a:gd name="T16" fmla="*/ 26 w 27"/>
                <a:gd name="T17" fmla="*/ 15 h 27"/>
                <a:gd name="T18" fmla="*/ 26 w 27"/>
                <a:gd name="T19" fmla="*/ 18 h 27"/>
                <a:gd name="T20" fmla="*/ 7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7" y="27"/>
                  </a:moveTo>
                  <a:cubicBezTo>
                    <a:pt x="5" y="27"/>
                    <a:pt x="4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16"/>
                    <a:pt x="3" y="8"/>
                    <a:pt x="9" y="1"/>
                  </a:cubicBezTo>
                  <a:cubicBezTo>
                    <a:pt x="10" y="0"/>
                    <a:pt x="11" y="0"/>
                    <a:pt x="12" y="1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7" y="9"/>
                    <a:pt x="4" y="16"/>
                    <a:pt x="5" y="22"/>
                  </a:cubicBezTo>
                  <a:cubicBezTo>
                    <a:pt x="11" y="23"/>
                    <a:pt x="18" y="20"/>
                    <a:pt x="23" y="15"/>
                  </a:cubicBezTo>
                  <a:cubicBezTo>
                    <a:pt x="24" y="15"/>
                    <a:pt x="25" y="15"/>
                    <a:pt x="26" y="15"/>
                  </a:cubicBezTo>
                  <a:cubicBezTo>
                    <a:pt x="27" y="16"/>
                    <a:pt x="27" y="17"/>
                    <a:pt x="26" y="18"/>
                  </a:cubicBezTo>
                  <a:cubicBezTo>
                    <a:pt x="21" y="24"/>
                    <a:pt x="14" y="27"/>
                    <a:pt x="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26232" y="3681373"/>
            <a:ext cx="317500" cy="269875"/>
            <a:chOff x="6981825" y="3264566"/>
            <a:chExt cx="317500" cy="269875"/>
          </a:xfrm>
          <a:solidFill>
            <a:schemeClr val="bg1"/>
          </a:solidFill>
        </p:grpSpPr>
        <p:sp>
          <p:nvSpPr>
            <p:cNvPr id="29" name="Freeform 64"/>
            <p:cNvSpPr>
              <a:spLocks noEditPoints="1"/>
            </p:cNvSpPr>
            <p:nvPr/>
          </p:nvSpPr>
          <p:spPr bwMode="auto">
            <a:xfrm>
              <a:off x="6981825" y="3264566"/>
              <a:ext cx="317500" cy="269875"/>
            </a:xfrm>
            <a:custGeom>
              <a:avLst/>
              <a:gdLst>
                <a:gd name="T0" fmla="*/ 19 w 85"/>
                <a:gd name="T1" fmla="*/ 72 h 72"/>
                <a:gd name="T2" fmla="*/ 18 w 85"/>
                <a:gd name="T3" fmla="*/ 72 h 72"/>
                <a:gd name="T4" fmla="*/ 17 w 85"/>
                <a:gd name="T5" fmla="*/ 70 h 72"/>
                <a:gd name="T6" fmla="*/ 17 w 85"/>
                <a:gd name="T7" fmla="*/ 57 h 72"/>
                <a:gd name="T8" fmla="*/ 6 w 85"/>
                <a:gd name="T9" fmla="*/ 57 h 72"/>
                <a:gd name="T10" fmla="*/ 0 w 85"/>
                <a:gd name="T11" fmla="*/ 51 h 72"/>
                <a:gd name="T12" fmla="*/ 0 w 85"/>
                <a:gd name="T13" fmla="*/ 6 h 72"/>
                <a:gd name="T14" fmla="*/ 6 w 85"/>
                <a:gd name="T15" fmla="*/ 0 h 72"/>
                <a:gd name="T16" fmla="*/ 79 w 85"/>
                <a:gd name="T17" fmla="*/ 0 h 72"/>
                <a:gd name="T18" fmla="*/ 85 w 85"/>
                <a:gd name="T19" fmla="*/ 6 h 72"/>
                <a:gd name="T20" fmla="*/ 85 w 85"/>
                <a:gd name="T21" fmla="*/ 51 h 72"/>
                <a:gd name="T22" fmla="*/ 79 w 85"/>
                <a:gd name="T23" fmla="*/ 57 h 72"/>
                <a:gd name="T24" fmla="*/ 39 w 85"/>
                <a:gd name="T25" fmla="*/ 57 h 72"/>
                <a:gd name="T26" fmla="*/ 20 w 85"/>
                <a:gd name="T27" fmla="*/ 72 h 72"/>
                <a:gd name="T28" fmla="*/ 19 w 85"/>
                <a:gd name="T29" fmla="*/ 72 h 72"/>
                <a:gd name="T30" fmla="*/ 6 w 85"/>
                <a:gd name="T31" fmla="*/ 4 h 72"/>
                <a:gd name="T32" fmla="*/ 4 w 85"/>
                <a:gd name="T33" fmla="*/ 6 h 72"/>
                <a:gd name="T34" fmla="*/ 4 w 85"/>
                <a:gd name="T35" fmla="*/ 51 h 72"/>
                <a:gd name="T36" fmla="*/ 6 w 85"/>
                <a:gd name="T37" fmla="*/ 53 h 72"/>
                <a:gd name="T38" fmla="*/ 19 w 85"/>
                <a:gd name="T39" fmla="*/ 53 h 72"/>
                <a:gd name="T40" fmla="*/ 21 w 85"/>
                <a:gd name="T41" fmla="*/ 55 h 72"/>
                <a:gd name="T42" fmla="*/ 21 w 85"/>
                <a:gd name="T43" fmla="*/ 66 h 72"/>
                <a:gd name="T44" fmla="*/ 37 w 85"/>
                <a:gd name="T45" fmla="*/ 53 h 72"/>
                <a:gd name="T46" fmla="*/ 38 w 85"/>
                <a:gd name="T47" fmla="*/ 53 h 72"/>
                <a:gd name="T48" fmla="*/ 79 w 85"/>
                <a:gd name="T49" fmla="*/ 53 h 72"/>
                <a:gd name="T50" fmla="*/ 81 w 85"/>
                <a:gd name="T51" fmla="*/ 51 h 72"/>
                <a:gd name="T52" fmla="*/ 81 w 85"/>
                <a:gd name="T53" fmla="*/ 6 h 72"/>
                <a:gd name="T54" fmla="*/ 79 w 85"/>
                <a:gd name="T55" fmla="*/ 4 h 72"/>
                <a:gd name="T56" fmla="*/ 6 w 85"/>
                <a:gd name="T5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2">
                  <a:moveTo>
                    <a:pt x="19" y="72"/>
                  </a:moveTo>
                  <a:cubicBezTo>
                    <a:pt x="19" y="72"/>
                    <a:pt x="18" y="72"/>
                    <a:pt x="18" y="72"/>
                  </a:cubicBezTo>
                  <a:cubicBezTo>
                    <a:pt x="17" y="71"/>
                    <a:pt x="17" y="71"/>
                    <a:pt x="17" y="70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3" y="57"/>
                    <a:pt x="0" y="54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2" y="0"/>
                    <a:pt x="85" y="3"/>
                    <a:pt x="85" y="6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4"/>
                    <a:pt x="82" y="57"/>
                    <a:pt x="7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3"/>
                    <a:pt x="6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1" y="54"/>
                    <a:pt x="21" y="55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8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0" y="53"/>
                    <a:pt x="81" y="52"/>
                    <a:pt x="81" y="51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65"/>
            <p:cNvSpPr/>
            <p:nvPr/>
          </p:nvSpPr>
          <p:spPr bwMode="auto">
            <a:xfrm>
              <a:off x="7051675" y="3339178"/>
              <a:ext cx="184150" cy="15875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66"/>
            <p:cNvSpPr/>
            <p:nvPr/>
          </p:nvSpPr>
          <p:spPr bwMode="auto">
            <a:xfrm>
              <a:off x="7051675" y="3385216"/>
              <a:ext cx="184150" cy="14288"/>
            </a:xfrm>
            <a:custGeom>
              <a:avLst/>
              <a:gdLst>
                <a:gd name="T0" fmla="*/ 47 w 49"/>
                <a:gd name="T1" fmla="*/ 4 h 4"/>
                <a:gd name="T2" fmla="*/ 2 w 49"/>
                <a:gd name="T3" fmla="*/ 4 h 4"/>
                <a:gd name="T4" fmla="*/ 0 w 49"/>
                <a:gd name="T5" fmla="*/ 2 h 4"/>
                <a:gd name="T6" fmla="*/ 2 w 49"/>
                <a:gd name="T7" fmla="*/ 0 h 4"/>
                <a:gd name="T8" fmla="*/ 47 w 49"/>
                <a:gd name="T9" fmla="*/ 0 h 4"/>
                <a:gd name="T10" fmla="*/ 49 w 49"/>
                <a:gd name="T11" fmla="*/ 2 h 4"/>
                <a:gd name="T12" fmla="*/ 47 w 4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4">
                  <a:moveTo>
                    <a:pt x="4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4"/>
                    <a:pt x="4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896248" y="5311333"/>
            <a:ext cx="404813" cy="331788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33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531067" y="1415905"/>
            <a:ext cx="4622666" cy="837385"/>
            <a:chOff x="6876583" y="1387676"/>
            <a:chExt cx="4622666" cy="837385"/>
          </a:xfrm>
        </p:grpSpPr>
        <p:sp>
          <p:nvSpPr>
            <p:cNvPr id="40" name="矩形 39"/>
            <p:cNvSpPr/>
            <p:nvPr/>
          </p:nvSpPr>
          <p:spPr>
            <a:xfrm>
              <a:off x="8168475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76583" y="1387676"/>
              <a:ext cx="1455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CONSULTING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200293" y="5887707"/>
            <a:ext cx="4441976" cy="837385"/>
            <a:chOff x="3545809" y="1387676"/>
            <a:chExt cx="4441976" cy="837385"/>
          </a:xfrm>
        </p:grpSpPr>
        <p:sp>
          <p:nvSpPr>
            <p:cNvPr id="43" name="矩形 42"/>
            <p:cNvSpPr/>
            <p:nvPr/>
          </p:nvSpPr>
          <p:spPr>
            <a:xfrm>
              <a:off x="3545809" y="1394064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76583" y="1387676"/>
              <a:ext cx="1111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BUSINESS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72145" y="3441024"/>
            <a:ext cx="3330774" cy="1186071"/>
            <a:chOff x="6876583" y="1387676"/>
            <a:chExt cx="3330774" cy="1186071"/>
          </a:xfrm>
        </p:grpSpPr>
        <p:sp>
          <p:nvSpPr>
            <p:cNvPr id="46" name="矩形 45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876583" y="1387676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rgbClr val="48A2A0"/>
                  </a:solidFill>
                </a:rPr>
                <a:t>DESIGN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5079" y="3445768"/>
            <a:ext cx="3330774" cy="1186071"/>
            <a:chOff x="6876583" y="1387676"/>
            <a:chExt cx="3330774" cy="1186071"/>
          </a:xfrm>
        </p:grpSpPr>
        <p:sp>
          <p:nvSpPr>
            <p:cNvPr id="49" name="矩形 48"/>
            <p:cNvSpPr/>
            <p:nvPr/>
          </p:nvSpPr>
          <p:spPr>
            <a:xfrm>
              <a:off x="6876583" y="1742750"/>
              <a:ext cx="33307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rgbClr val="4D402B"/>
                  </a:solidFill>
                </a:rPr>
                <a:t>To fully realize the potential of a cloud-based architecture for applications and network functions. A cloud-based architecture for applications and network functions. </a:t>
              </a:r>
              <a:endParaRPr lang="zh-CN" altLang="en-US" sz="1200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751509" y="1387676"/>
              <a:ext cx="1455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rgbClr val="48A2A0"/>
                  </a:solidFill>
                </a:rPr>
                <a:t>CONSULTING</a:t>
              </a:r>
            </a:p>
          </p:txBody>
        </p:sp>
      </p:grpSp>
      <p:sp>
        <p:nvSpPr>
          <p:cNvPr id="51" name="椭圆 50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514350" y="1543050"/>
            <a:ext cx="3562350" cy="2686050"/>
          </a:xfrm>
          <a:prstGeom prst="rect">
            <a:avLst/>
          </a:prstGeom>
        </p:spPr>
      </p:pic>
      <p:pic>
        <p:nvPicPr>
          <p:cNvPr id="3" name="图片占位符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r="5965"/>
          <a:stretch>
            <a:fillRect/>
          </a:stretch>
        </p:blipFill>
        <p:spPr>
          <a:xfrm>
            <a:off x="4314825" y="1543050"/>
            <a:ext cx="3562350" cy="2686050"/>
          </a:xfrm>
          <a:prstGeom prst="rect">
            <a:avLst/>
          </a:prstGeom>
        </p:spPr>
      </p:pic>
      <p:pic>
        <p:nvPicPr>
          <p:cNvPr id="4" name="图片占位符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r="5809"/>
          <a:stretch>
            <a:fillRect/>
          </a:stretch>
        </p:blipFill>
        <p:spPr>
          <a:xfrm>
            <a:off x="8115300" y="1543050"/>
            <a:ext cx="3562350" cy="2686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8150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56769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54974" y="3676650"/>
            <a:ext cx="3009900" cy="381000"/>
          </a:xfrm>
          <a:prstGeom prst="rect">
            <a:avLst/>
          </a:prstGeom>
          <a:solidFill>
            <a:srgbClr val="48A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Tagline Here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435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/>
          </a:p>
        </p:txBody>
      </p:sp>
      <p:sp>
        <p:nvSpPr>
          <p:cNvPr id="9" name="矩形 8"/>
          <p:cNvSpPr/>
          <p:nvPr/>
        </p:nvSpPr>
        <p:spPr>
          <a:xfrm>
            <a:off x="4314825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4D402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15300" y="4593074"/>
            <a:ext cx="35623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for applications and network functions. 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A cloud-based architecture for applications</a:t>
            </a:r>
          </a:p>
          <a:p>
            <a:pPr marL="285750" indent="-285750">
              <a:buClr>
                <a:srgbClr val="48A2A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rgbClr val="4D402B"/>
                </a:solidFill>
              </a:rPr>
              <a:t>network functions. To fully realize the potential network.</a:t>
            </a:r>
            <a:endParaRPr lang="zh-CN" altLang="en-US" sz="1400" dirty="0">
              <a:solidFill>
                <a:srgbClr val="4D402B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98645" y="1979868"/>
            <a:ext cx="6394710" cy="3150959"/>
            <a:chOff x="714375" y="785813"/>
            <a:chExt cx="7767638" cy="3827463"/>
          </a:xfrm>
          <a:solidFill>
            <a:srgbClr val="DFC7AB"/>
          </a:solidFill>
        </p:grpSpPr>
        <p:sp>
          <p:nvSpPr>
            <p:cNvPr id="3" name="Freeform 4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5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45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46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Freeform 47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48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Freeform 52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56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Freeform 60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Freeform 61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62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Freeform 63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Freeform 64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Freeform 69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Freeform 71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Freeform 73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Freeform 74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Freeform 93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Freeform 97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Freeform 98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Freeform 99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Freeform 100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Freeform 101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Freeform 102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Freeform 103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Freeform 104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Freeform 105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Freeform 106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Freeform 107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Freeform 108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Freeform 109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Freeform 110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Freeform 111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Freeform 112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Freeform 113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Freeform 114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Freeform 115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Freeform 116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Freeform 117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Freeform 118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Freeform 119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Freeform 120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Freeform 121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Freeform 122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Freeform 123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Freeform 124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Freeform 125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Freeform 126"/>
            <p:cNvSpPr>
              <a:spLocks noEditPoints="1"/>
            </p:cNvSpPr>
            <p:nvPr/>
          </p:nvSpPr>
          <p:spPr bwMode="auto">
            <a:xfrm>
              <a:off x="4159250" y="2241551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Freeform 127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Freeform 128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Freeform 129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Freeform 130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Freeform 131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Freeform 132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Freeform 133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Freeform 134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Freeform 135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Freeform 136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137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138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139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140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Freeform 141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Freeform 142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Freeform 143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Freeform 144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Freeform 145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Freeform 146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Freeform 147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Freeform 148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Freeform 149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Freeform 150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Freeform 151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Freeform 152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Freeform 153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Freeform 154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Freeform 155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Freeform 156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Freeform 160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Freeform 162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Freeform 163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Freeform 164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Freeform 165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Freeform 166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Freeform 167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Freeform 168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Freeform 169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Freeform 170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Freeform 171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Freeform 172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Freeform 173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Freeform 174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Freeform 175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Freeform 176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5" name="Freeform 2860"/>
          <p:cNvSpPr>
            <a:spLocks noEditPoints="1"/>
          </p:cNvSpPr>
          <p:nvPr/>
        </p:nvSpPr>
        <p:spPr bwMode="auto">
          <a:xfrm>
            <a:off x="3866525" y="2975388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6" name="Freeform 2860"/>
          <p:cNvSpPr>
            <a:spLocks noEditPoints="1"/>
          </p:cNvSpPr>
          <p:nvPr/>
        </p:nvSpPr>
        <p:spPr bwMode="auto">
          <a:xfrm>
            <a:off x="7931945" y="3126044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Freeform 2860"/>
          <p:cNvSpPr>
            <a:spLocks noEditPoints="1"/>
          </p:cNvSpPr>
          <p:nvPr/>
        </p:nvSpPr>
        <p:spPr bwMode="auto">
          <a:xfrm>
            <a:off x="7698462" y="339080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Freeform 2860"/>
          <p:cNvSpPr>
            <a:spLocks noEditPoints="1"/>
          </p:cNvSpPr>
          <p:nvPr/>
        </p:nvSpPr>
        <p:spPr bwMode="auto">
          <a:xfrm>
            <a:off x="6286465" y="2648317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Freeform 2860"/>
          <p:cNvSpPr>
            <a:spLocks noEditPoints="1"/>
          </p:cNvSpPr>
          <p:nvPr/>
        </p:nvSpPr>
        <p:spPr bwMode="auto">
          <a:xfrm>
            <a:off x="5808869" y="290272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Freeform 2860"/>
          <p:cNvSpPr>
            <a:spLocks noEditPoints="1"/>
          </p:cNvSpPr>
          <p:nvPr/>
        </p:nvSpPr>
        <p:spPr bwMode="auto">
          <a:xfrm>
            <a:off x="5106783" y="381834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Freeform 2860"/>
          <p:cNvSpPr>
            <a:spLocks noEditPoints="1"/>
          </p:cNvSpPr>
          <p:nvPr/>
        </p:nvSpPr>
        <p:spPr bwMode="auto">
          <a:xfrm>
            <a:off x="4680730" y="4274456"/>
            <a:ext cx="217260" cy="329083"/>
          </a:xfrm>
          <a:custGeom>
            <a:avLst/>
            <a:gdLst>
              <a:gd name="T0" fmla="*/ 47 w 94"/>
              <a:gd name="T1" fmla="*/ 0 h 143"/>
              <a:gd name="T2" fmla="*/ 0 w 94"/>
              <a:gd name="T3" fmla="*/ 43 h 143"/>
              <a:gd name="T4" fmla="*/ 2 w 94"/>
              <a:gd name="T5" fmla="*/ 57 h 143"/>
              <a:gd name="T6" fmla="*/ 44 w 94"/>
              <a:gd name="T7" fmla="*/ 143 h 143"/>
              <a:gd name="T8" fmla="*/ 91 w 94"/>
              <a:gd name="T9" fmla="*/ 59 h 143"/>
              <a:gd name="T10" fmla="*/ 94 w 94"/>
              <a:gd name="T11" fmla="*/ 43 h 143"/>
              <a:gd name="T12" fmla="*/ 47 w 94"/>
              <a:gd name="T13" fmla="*/ 0 h 143"/>
              <a:gd name="T14" fmla="*/ 47 w 94"/>
              <a:gd name="T15" fmla="*/ 71 h 143"/>
              <a:gd name="T16" fmla="*/ 19 w 94"/>
              <a:gd name="T17" fmla="*/ 44 h 143"/>
              <a:gd name="T18" fmla="*/ 47 w 94"/>
              <a:gd name="T19" fmla="*/ 16 h 143"/>
              <a:gd name="T20" fmla="*/ 75 w 94"/>
              <a:gd name="T21" fmla="*/ 44 h 143"/>
              <a:gd name="T22" fmla="*/ 47 w 94"/>
              <a:gd name="T23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43">
                <a:moveTo>
                  <a:pt x="47" y="0"/>
                </a:moveTo>
                <a:cubicBezTo>
                  <a:pt x="21" y="0"/>
                  <a:pt x="0" y="20"/>
                  <a:pt x="0" y="43"/>
                </a:cubicBezTo>
                <a:cubicBezTo>
                  <a:pt x="0" y="48"/>
                  <a:pt x="1" y="53"/>
                  <a:pt x="2" y="57"/>
                </a:cubicBezTo>
                <a:cubicBezTo>
                  <a:pt x="6" y="68"/>
                  <a:pt x="44" y="143"/>
                  <a:pt x="44" y="143"/>
                </a:cubicBezTo>
                <a:cubicBezTo>
                  <a:pt x="44" y="143"/>
                  <a:pt x="85" y="75"/>
                  <a:pt x="91" y="59"/>
                </a:cubicBezTo>
                <a:cubicBezTo>
                  <a:pt x="93" y="54"/>
                  <a:pt x="94" y="49"/>
                  <a:pt x="94" y="43"/>
                </a:cubicBezTo>
                <a:cubicBezTo>
                  <a:pt x="94" y="20"/>
                  <a:pt x="73" y="0"/>
                  <a:pt x="47" y="0"/>
                </a:cubicBezTo>
                <a:close/>
                <a:moveTo>
                  <a:pt x="47" y="71"/>
                </a:moveTo>
                <a:cubicBezTo>
                  <a:pt x="31" y="71"/>
                  <a:pt x="19" y="59"/>
                  <a:pt x="19" y="44"/>
                </a:cubicBezTo>
                <a:cubicBezTo>
                  <a:pt x="19" y="29"/>
                  <a:pt x="31" y="16"/>
                  <a:pt x="47" y="16"/>
                </a:cubicBezTo>
                <a:cubicBezTo>
                  <a:pt x="63" y="16"/>
                  <a:pt x="75" y="29"/>
                  <a:pt x="75" y="44"/>
                </a:cubicBezTo>
                <a:cubicBezTo>
                  <a:pt x="75" y="59"/>
                  <a:pt x="63" y="71"/>
                  <a:pt x="47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矩形 181"/>
          <p:cNvSpPr/>
          <p:nvPr/>
        </p:nvSpPr>
        <p:spPr>
          <a:xfrm>
            <a:off x="3643565" y="5614434"/>
            <a:ext cx="5683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To fully realize the potential of a cloud-based architecture for applications and network functions, the underlying network connectivity.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矩形 18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420100" y="0"/>
            <a:ext cx="3771900" cy="4800600"/>
          </a:xfrm>
          <a:custGeom>
            <a:avLst/>
            <a:gdLst>
              <a:gd name="connsiteX0" fmla="*/ 1243439 w 3771900"/>
              <a:gd name="connsiteY0" fmla="*/ 0 h 4800600"/>
              <a:gd name="connsiteX1" fmla="*/ 3771900 w 3771900"/>
              <a:gd name="connsiteY1" fmla="*/ 0 h 4800600"/>
              <a:gd name="connsiteX2" fmla="*/ 3771900 w 3771900"/>
              <a:gd name="connsiteY2" fmla="*/ 4513835 h 4800600"/>
              <a:gd name="connsiteX3" fmla="*/ 3599256 w 3771900"/>
              <a:gd name="connsiteY3" fmla="*/ 4597002 h 4800600"/>
              <a:gd name="connsiteX4" fmla="*/ 2590800 w 3771900"/>
              <a:gd name="connsiteY4" fmla="*/ 4800600 h 4800600"/>
              <a:gd name="connsiteX5" fmla="*/ 0 w 3771900"/>
              <a:gd name="connsiteY5" fmla="*/ 2209800 h 4800600"/>
              <a:gd name="connsiteX6" fmla="*/ 1142259 w 3771900"/>
              <a:gd name="connsiteY6" fmla="*/ 61468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1900" h="4800600">
                <a:moveTo>
                  <a:pt x="1243439" y="0"/>
                </a:moveTo>
                <a:lnTo>
                  <a:pt x="3771900" y="0"/>
                </a:lnTo>
                <a:lnTo>
                  <a:pt x="3771900" y="4513835"/>
                </a:lnTo>
                <a:lnTo>
                  <a:pt x="3599256" y="4597002"/>
                </a:lnTo>
                <a:cubicBezTo>
                  <a:pt x="3289297" y="4728104"/>
                  <a:pt x="2948515" y="4800600"/>
                  <a:pt x="2590800" y="4800600"/>
                </a:cubicBezTo>
                <a:cubicBezTo>
                  <a:pt x="1159941" y="4800600"/>
                  <a:pt x="0" y="3640659"/>
                  <a:pt x="0" y="2209800"/>
                </a:cubicBezTo>
                <a:cubicBezTo>
                  <a:pt x="0" y="1315513"/>
                  <a:pt x="453102" y="527054"/>
                  <a:pt x="1142259" y="61468"/>
                </a:cubicBez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0" y="0"/>
            <a:ext cx="11811000" cy="6858000"/>
          </a:xfrm>
          <a:custGeom>
            <a:avLst/>
            <a:gdLst>
              <a:gd name="connsiteX0" fmla="*/ 2255173 w 11811000"/>
              <a:gd name="connsiteY0" fmla="*/ 0 h 6858000"/>
              <a:gd name="connsiteX1" fmla="*/ 6888827 w 11811000"/>
              <a:gd name="connsiteY1" fmla="*/ 0 h 6858000"/>
              <a:gd name="connsiteX2" fmla="*/ 7061011 w 11811000"/>
              <a:gd name="connsiteY2" fmla="*/ 58261 h 6858000"/>
              <a:gd name="connsiteX3" fmla="*/ 11811000 w 11811000"/>
              <a:gd name="connsiteY3" fmla="*/ 6858000 h 6858000"/>
              <a:gd name="connsiteX4" fmla="*/ 0 w 11811000"/>
              <a:gd name="connsiteY4" fmla="*/ 6858000 h 6858000"/>
              <a:gd name="connsiteX5" fmla="*/ 0 w 11811000"/>
              <a:gd name="connsiteY5" fmla="*/ 1246358 h 6858000"/>
              <a:gd name="connsiteX6" fmla="*/ 240791 w 11811000"/>
              <a:gd name="connsiteY6" fmla="*/ 1057133 h 6858000"/>
              <a:gd name="connsiteX7" fmla="*/ 2082989 w 11811000"/>
              <a:gd name="connsiteY7" fmla="*/ 582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000" h="6858000">
                <a:moveTo>
                  <a:pt x="2255173" y="0"/>
                </a:moveTo>
                <a:lnTo>
                  <a:pt x="6888827" y="0"/>
                </a:lnTo>
                <a:lnTo>
                  <a:pt x="7061011" y="58261"/>
                </a:lnTo>
                <a:cubicBezTo>
                  <a:pt x="9832844" y="1073165"/>
                  <a:pt x="11811000" y="3734571"/>
                  <a:pt x="11811000" y="6858000"/>
                </a:cubicBezTo>
                <a:lnTo>
                  <a:pt x="0" y="6858000"/>
                </a:lnTo>
                <a:lnTo>
                  <a:pt x="0" y="1246358"/>
                </a:lnTo>
                <a:lnTo>
                  <a:pt x="240791" y="1057133"/>
                </a:lnTo>
                <a:cubicBezTo>
                  <a:pt x="798225" y="640253"/>
                  <a:pt x="1417749" y="301838"/>
                  <a:pt x="2082989" y="58261"/>
                </a:cubicBez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/>
          <p:cNvGraphicFramePr/>
          <p:nvPr/>
        </p:nvGraphicFramePr>
        <p:xfrm>
          <a:off x="1735786" y="1627150"/>
          <a:ext cx="5405549" cy="36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406571" y="5476848"/>
            <a:ext cx="6334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The underlying network connectivity infrastructure needs to respond to change requests with the same agility. The underlying network connectivity infrastructure needs to respond to change requests with the same agility.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2"/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2"/>
                </a:solidFill>
              </a:rPr>
              <a:t>amet</a:t>
            </a:r>
            <a:r>
              <a:rPr lang="en-US" altLang="zh-CN" sz="1100" dirty="0">
                <a:solidFill>
                  <a:schemeClr val="bg2"/>
                </a:solidFill>
              </a:rPr>
              <a:t> </a:t>
            </a:r>
            <a:r>
              <a:rPr lang="en-US" altLang="zh-CN" sz="1100" dirty="0" err="1">
                <a:solidFill>
                  <a:schemeClr val="bg2"/>
                </a:solidFill>
              </a:rPr>
              <a:t>kolor</a:t>
            </a:r>
            <a:endParaRPr lang="zh-CN" altLang="en-US" sz="11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503251" y="-762034"/>
            <a:ext cx="15415098" cy="1541509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-1420238" y="-2632954"/>
            <a:ext cx="7846979" cy="7846979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26912" y="5214025"/>
            <a:ext cx="2553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Gotham Rounded Medium" panose="02000000000000000000" pitchFamily="50" charset="0"/>
              </a:rPr>
              <a:t>THANKS!</a:t>
            </a:r>
            <a:endParaRPr lang="zh-CN" altLang="en-US" sz="4000" dirty="0">
              <a:solidFill>
                <a:schemeClr val="bg1"/>
              </a:solidFill>
              <a:latin typeface="Gotham Rounded Medium" panose="02000000000000000000" pitchFamily="50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606013" y="5921911"/>
            <a:ext cx="140368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>
            <a:off x="4758074" y="753893"/>
            <a:ext cx="713428" cy="71342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910172" y="4148747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216279" y="3422965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318018" y="3514494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01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0615" y="446699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one</a:t>
            </a:r>
            <a:endParaRPr lang="zh-CN" altLang="en-US" dirty="0"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43662" y="4806004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514925" y="4448259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two</a:t>
            </a:r>
            <a:endParaRPr lang="zh-CN" altLang="en-US" dirty="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95532" y="4787269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736060" y="4462276"/>
            <a:ext cx="113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three</a:t>
            </a:r>
            <a:endParaRPr lang="zh-CN" altLang="en-US" dirty="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47402" y="4787269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055229" y="4487361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four</a:t>
            </a:r>
            <a:endParaRPr lang="zh-CN" altLang="en-US" dirty="0">
              <a:latin typeface="+mj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99273" y="4812354"/>
            <a:ext cx="2016104" cy="648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endParaRPr lang="zh-CN" altLang="en-US" sz="1200" dirty="0"/>
          </a:p>
        </p:txBody>
      </p:sp>
      <p:sp>
        <p:nvSpPr>
          <p:cNvPr id="23" name="椭圆 22"/>
          <p:cNvSpPr/>
          <p:nvPr/>
        </p:nvSpPr>
        <p:spPr>
          <a:xfrm>
            <a:off x="4869180" y="686969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s_1"/>
          <p:cNvSpPr txBox="1"/>
          <p:nvPr>
            <p:custDataLst>
              <p:tags r:id="rId1"/>
            </p:custDataLst>
          </p:nvPr>
        </p:nvSpPr>
        <p:spPr>
          <a:xfrm>
            <a:off x="4160902" y="146732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Contents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495929" y="3441700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86496" y="3533229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02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203969" y="4148747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775579" y="3441700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837323" y="3533229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03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516801" y="4148747"/>
            <a:ext cx="191910" cy="19191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055229" y="3416616"/>
            <a:ext cx="952500" cy="95250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145796" y="3508145"/>
            <a:ext cx="771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04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9770535" y="4148747"/>
            <a:ext cx="191910" cy="19191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615440" y="2057400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276495" y="3718455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Others_1"/>
          <p:cNvSpPr txBox="1"/>
          <p:nvPr>
            <p:custDataLst>
              <p:tags r:id="rId1"/>
            </p:custDataLst>
          </p:nvPr>
        </p:nvSpPr>
        <p:spPr>
          <a:xfrm>
            <a:off x="864526" y="2860251"/>
            <a:ext cx="3955467" cy="8479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PART 1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9992" y="3487622"/>
            <a:ext cx="6318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r>
              <a:rPr lang="en-US" altLang="zh-CN" sz="1200" dirty="0"/>
              <a:t> 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endParaRPr lang="zh-CN" altLang="en-US" sz="1200" dirty="0"/>
          </a:p>
        </p:txBody>
      </p:sp>
      <p:sp>
        <p:nvSpPr>
          <p:cNvPr id="2" name="矩形 1"/>
          <p:cNvSpPr/>
          <p:nvPr/>
        </p:nvSpPr>
        <p:spPr>
          <a:xfrm>
            <a:off x="4819993" y="3040204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Lorem ipsum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1369" y="1899633"/>
            <a:ext cx="5067837" cy="150682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1369" y="3774604"/>
            <a:ext cx="5067837" cy="150682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4209" y="3774604"/>
            <a:ext cx="5067837" cy="1506829"/>
          </a:xfrm>
          <a:prstGeom prst="rect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304209" y="1899633"/>
            <a:ext cx="5067837" cy="1506829"/>
          </a:xfrm>
          <a:prstGeom prst="rect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0536" y="2516724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0536" y="2069306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59967" y="2516724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59967" y="2069306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0536" y="4444118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0536" y="3996700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59967" y="4444118"/>
            <a:ext cx="447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keu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ubat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jeurawat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talak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licen</a:t>
            </a:r>
            <a:r>
              <a:rPr lang="en-US" altLang="zh-CN" sz="1200" dirty="0">
                <a:solidFill>
                  <a:schemeClr val="bg1"/>
                </a:solidFill>
              </a:rPr>
              <a:t> Lorem ipsum dolor sit </a:t>
            </a:r>
            <a:r>
              <a:rPr lang="en-US" altLang="zh-CN" sz="1200" dirty="0" err="1">
                <a:solidFill>
                  <a:schemeClr val="bg1"/>
                </a:solidFill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kolor</a:t>
            </a:r>
            <a:r>
              <a:rPr lang="en-US" altLang="zh-CN" sz="1200" dirty="0">
                <a:solidFill>
                  <a:schemeClr val="bg1"/>
                </a:solidFill>
              </a:rPr>
              <a:t> that </a:t>
            </a:r>
            <a:r>
              <a:rPr lang="en-US" altLang="zh-CN" sz="1200" dirty="0" err="1">
                <a:solidFill>
                  <a:schemeClr val="bg1"/>
                </a:solidFill>
              </a:rPr>
              <a:t>suum</a:t>
            </a:r>
            <a:r>
              <a:rPr lang="en-US" altLang="zh-CN" sz="1200" dirty="0">
                <a:solidFill>
                  <a:schemeClr val="bg1"/>
                </a:solidFill>
              </a:rPr>
              <a:t> at </a:t>
            </a:r>
            <a:r>
              <a:rPr lang="en-US" altLang="zh-CN" sz="1200" dirty="0" err="1">
                <a:solidFill>
                  <a:schemeClr val="bg1"/>
                </a:solidFill>
              </a:rPr>
              <a:t>si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mement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bereh</a:t>
            </a:r>
            <a:r>
              <a:rPr lang="en-US" altLang="zh-CN" sz="1200" dirty="0">
                <a:solidFill>
                  <a:schemeClr val="bg1"/>
                </a:solidFill>
              </a:rPr>
              <a:t> that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59967" y="3996700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Lorem ipsum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07532" y="22860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007532" y="2286001"/>
            <a:ext cx="2573868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6999" y="16730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9080" y="28810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6" name="圆角矩形 5"/>
          <p:cNvSpPr/>
          <p:nvPr/>
        </p:nvSpPr>
        <p:spPr>
          <a:xfrm>
            <a:off x="4602932" y="22860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602932" y="2286001"/>
            <a:ext cx="2017324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32399" y="16730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4480" y="28810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8198332" y="2286001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198332" y="2286001"/>
            <a:ext cx="1244251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7799" y="1673023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19880" y="2881071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4" name="圆角矩形 13"/>
          <p:cNvSpPr/>
          <p:nvPr/>
        </p:nvSpPr>
        <p:spPr>
          <a:xfrm>
            <a:off x="1007532" y="44783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007532" y="4478379"/>
            <a:ext cx="1940494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36999" y="38654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29080" y="50734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18" name="圆角矩形 17"/>
          <p:cNvSpPr/>
          <p:nvPr/>
        </p:nvSpPr>
        <p:spPr>
          <a:xfrm>
            <a:off x="4602932" y="44783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602932" y="4478379"/>
            <a:ext cx="1493068" cy="406400"/>
          </a:xfrm>
          <a:prstGeom prst="roundRect">
            <a:avLst>
              <a:gd name="adj" fmla="val 50000"/>
            </a:avLst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532399" y="38654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24480" y="50734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22" name="圆角矩形 21"/>
          <p:cNvSpPr/>
          <p:nvPr/>
        </p:nvSpPr>
        <p:spPr>
          <a:xfrm>
            <a:off x="8198332" y="4478379"/>
            <a:ext cx="2827867" cy="4064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198332" y="4478379"/>
            <a:ext cx="1977111" cy="406400"/>
          </a:xfrm>
          <a:prstGeom prst="roundRect">
            <a:avLst>
              <a:gd name="adj" fmla="val 50000"/>
            </a:avLst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127799" y="3865401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48A2A0"/>
                </a:solidFill>
              </a:rPr>
              <a:t>Keywords</a:t>
            </a:r>
            <a:endParaRPr lang="zh-CN" altLang="en-US" sz="2000" b="1" dirty="0">
              <a:solidFill>
                <a:srgbClr val="48A2A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9880" y="5073449"/>
            <a:ext cx="273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Lorem ipsum dolor sit </a:t>
            </a:r>
            <a:r>
              <a:rPr lang="en-US" altLang="zh-CN" sz="1200" dirty="0" err="1"/>
              <a:t>amet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kolor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suum</a:t>
            </a:r>
            <a:r>
              <a:rPr lang="en-US" altLang="zh-CN" sz="1200" dirty="0"/>
              <a:t> at </a:t>
            </a:r>
            <a:r>
              <a:rPr lang="en-US" altLang="zh-CN" sz="1200" dirty="0" err="1"/>
              <a:t>si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mement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bereh</a:t>
            </a:r>
            <a:r>
              <a:rPr lang="en-US" altLang="zh-CN" sz="1200" dirty="0"/>
              <a:t> that </a:t>
            </a:r>
            <a:r>
              <a:rPr lang="en-US" altLang="zh-CN" sz="1200" dirty="0" err="1"/>
              <a:t>keu</a:t>
            </a:r>
            <a:r>
              <a:rPr lang="en-US" altLang="zh-CN" sz="1200" dirty="0"/>
              <a:t> </a:t>
            </a:r>
            <a:r>
              <a:rPr lang="en-US" altLang="zh-CN" sz="1200" dirty="0" err="1"/>
              <a:t>ubat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jeurawat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talak</a:t>
            </a:r>
            <a:r>
              <a:rPr lang="en-US" altLang="zh-CN" sz="1200" dirty="0"/>
              <a:t> </a:t>
            </a:r>
            <a:r>
              <a:rPr lang="en-US" altLang="zh-CN" sz="1200" dirty="0" err="1"/>
              <a:t>licen</a:t>
            </a:r>
            <a:endParaRPr lang="zh-CN" altLang="en-US" sz="1200" dirty="0"/>
          </a:p>
        </p:txBody>
      </p:sp>
      <p:sp>
        <p:nvSpPr>
          <p:cNvPr id="26" name="文本框 25"/>
          <p:cNvSpPr txBox="1"/>
          <p:nvPr/>
        </p:nvSpPr>
        <p:spPr>
          <a:xfrm>
            <a:off x="2950765" y="2309225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96%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80985" y="2309225"/>
            <a:ext cx="502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44731" y="2309225"/>
            <a:ext cx="56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48%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84583" y="4500203"/>
            <a:ext cx="56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80%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50684" y="450020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56%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609262" y="4500203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/>
                </a:solidFill>
              </a:rPr>
              <a:t>86%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rot="20575943">
            <a:off x="5141605" y="1850968"/>
            <a:ext cx="1478280" cy="800100"/>
          </a:xfrm>
          <a:custGeom>
            <a:avLst/>
            <a:gdLst>
              <a:gd name="connsiteX0" fmla="*/ 746760 w 1478280"/>
              <a:gd name="connsiteY0" fmla="*/ 0 h 800100"/>
              <a:gd name="connsiteX1" fmla="*/ 0 w 1478280"/>
              <a:gd name="connsiteY1" fmla="*/ 800100 h 800100"/>
              <a:gd name="connsiteX2" fmla="*/ 1478280 w 1478280"/>
              <a:gd name="connsiteY2" fmla="*/ 800100 h 800100"/>
              <a:gd name="connsiteX3" fmla="*/ 746760 w 147828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8280" h="800100">
                <a:moveTo>
                  <a:pt x="746760" y="0"/>
                </a:moveTo>
                <a:lnTo>
                  <a:pt x="0" y="800100"/>
                </a:lnTo>
                <a:lnTo>
                  <a:pt x="1478280" y="800100"/>
                </a:lnTo>
                <a:lnTo>
                  <a:pt x="74676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5226468" y="1925580"/>
            <a:ext cx="1478280" cy="800100"/>
          </a:xfrm>
          <a:custGeom>
            <a:avLst/>
            <a:gdLst>
              <a:gd name="connsiteX0" fmla="*/ 746760 w 1478280"/>
              <a:gd name="connsiteY0" fmla="*/ 0 h 800100"/>
              <a:gd name="connsiteX1" fmla="*/ 0 w 1478280"/>
              <a:gd name="connsiteY1" fmla="*/ 800100 h 800100"/>
              <a:gd name="connsiteX2" fmla="*/ 1478280 w 1478280"/>
              <a:gd name="connsiteY2" fmla="*/ 800100 h 800100"/>
              <a:gd name="connsiteX3" fmla="*/ 746760 w 147828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8280" h="800100">
                <a:moveTo>
                  <a:pt x="746760" y="0"/>
                </a:moveTo>
                <a:lnTo>
                  <a:pt x="0" y="800100"/>
                </a:lnTo>
                <a:lnTo>
                  <a:pt x="1478280" y="800100"/>
                </a:lnTo>
                <a:lnTo>
                  <a:pt x="74676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rot="20710830">
            <a:off x="6898807" y="2688896"/>
            <a:ext cx="1381539" cy="1123121"/>
          </a:xfrm>
          <a:custGeom>
            <a:avLst/>
            <a:gdLst>
              <a:gd name="connsiteX0" fmla="*/ 0 w 1381539"/>
              <a:gd name="connsiteY0" fmla="*/ 0 h 1123121"/>
              <a:gd name="connsiteX1" fmla="*/ 1013791 w 1381539"/>
              <a:gd name="connsiteY1" fmla="*/ 1123121 h 1123121"/>
              <a:gd name="connsiteX2" fmla="*/ 1381539 w 1381539"/>
              <a:gd name="connsiteY2" fmla="*/ 367747 h 1123121"/>
              <a:gd name="connsiteX3" fmla="*/ 0 w 1381539"/>
              <a:gd name="connsiteY3" fmla="*/ 0 h 11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539" h="1123121">
                <a:moveTo>
                  <a:pt x="0" y="0"/>
                </a:moveTo>
                <a:lnTo>
                  <a:pt x="1013791" y="1123121"/>
                </a:lnTo>
                <a:lnTo>
                  <a:pt x="1381539" y="367747"/>
                </a:lnTo>
                <a:lnTo>
                  <a:pt x="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6868437" y="2701871"/>
            <a:ext cx="1381539" cy="1123121"/>
          </a:xfrm>
          <a:custGeom>
            <a:avLst/>
            <a:gdLst>
              <a:gd name="connsiteX0" fmla="*/ 0 w 1381539"/>
              <a:gd name="connsiteY0" fmla="*/ 0 h 1123121"/>
              <a:gd name="connsiteX1" fmla="*/ 1013791 w 1381539"/>
              <a:gd name="connsiteY1" fmla="*/ 1123121 h 1123121"/>
              <a:gd name="connsiteX2" fmla="*/ 1381539 w 1381539"/>
              <a:gd name="connsiteY2" fmla="*/ 367747 h 1123121"/>
              <a:gd name="connsiteX3" fmla="*/ 0 w 1381539"/>
              <a:gd name="connsiteY3" fmla="*/ 0 h 11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539" h="1123121">
                <a:moveTo>
                  <a:pt x="0" y="0"/>
                </a:moveTo>
                <a:lnTo>
                  <a:pt x="1013791" y="1123121"/>
                </a:lnTo>
                <a:lnTo>
                  <a:pt x="1381539" y="367747"/>
                </a:lnTo>
                <a:lnTo>
                  <a:pt x="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9955273">
            <a:off x="6489437" y="4143659"/>
            <a:ext cx="1441174" cy="785192"/>
          </a:xfrm>
          <a:custGeom>
            <a:avLst/>
            <a:gdLst>
              <a:gd name="connsiteX0" fmla="*/ 0 w 1441174"/>
              <a:gd name="connsiteY0" fmla="*/ 9940 h 785192"/>
              <a:gd name="connsiteX1" fmla="*/ 675861 w 1441174"/>
              <a:gd name="connsiteY1" fmla="*/ 785192 h 785192"/>
              <a:gd name="connsiteX2" fmla="*/ 1441174 w 1441174"/>
              <a:gd name="connsiteY2" fmla="*/ 0 h 785192"/>
              <a:gd name="connsiteX3" fmla="*/ 0 w 1441174"/>
              <a:gd name="connsiteY3" fmla="*/ 9940 h 78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1174" h="785192">
                <a:moveTo>
                  <a:pt x="0" y="9940"/>
                </a:moveTo>
                <a:lnTo>
                  <a:pt x="675861" y="785192"/>
                </a:lnTo>
                <a:lnTo>
                  <a:pt x="1441174" y="0"/>
                </a:lnTo>
                <a:lnTo>
                  <a:pt x="0" y="994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537379" y="4143659"/>
            <a:ext cx="1441174" cy="785192"/>
          </a:xfrm>
          <a:custGeom>
            <a:avLst/>
            <a:gdLst>
              <a:gd name="connsiteX0" fmla="*/ 0 w 1441174"/>
              <a:gd name="connsiteY0" fmla="*/ 9940 h 785192"/>
              <a:gd name="connsiteX1" fmla="*/ 675861 w 1441174"/>
              <a:gd name="connsiteY1" fmla="*/ 785192 h 785192"/>
              <a:gd name="connsiteX2" fmla="*/ 1441174 w 1441174"/>
              <a:gd name="connsiteY2" fmla="*/ 0 h 785192"/>
              <a:gd name="connsiteX3" fmla="*/ 0 w 1441174"/>
              <a:gd name="connsiteY3" fmla="*/ 9940 h 78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1174" h="785192">
                <a:moveTo>
                  <a:pt x="0" y="9940"/>
                </a:moveTo>
                <a:lnTo>
                  <a:pt x="675861" y="785192"/>
                </a:lnTo>
                <a:lnTo>
                  <a:pt x="1441174" y="0"/>
                </a:lnTo>
                <a:lnTo>
                  <a:pt x="0" y="994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1077424">
            <a:off x="5766723" y="4628518"/>
            <a:ext cx="1145893" cy="914400"/>
          </a:xfrm>
          <a:custGeom>
            <a:avLst/>
            <a:gdLst>
              <a:gd name="connsiteX0" fmla="*/ 0 w 1145893"/>
              <a:gd name="connsiteY0" fmla="*/ 0 h 914400"/>
              <a:gd name="connsiteX1" fmla="*/ 173620 w 1145893"/>
              <a:gd name="connsiteY1" fmla="*/ 914400 h 914400"/>
              <a:gd name="connsiteX2" fmla="*/ 1145893 w 1145893"/>
              <a:gd name="connsiteY2" fmla="*/ 671331 h 914400"/>
              <a:gd name="connsiteX3" fmla="*/ 0 w 1145893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93" h="914400">
                <a:moveTo>
                  <a:pt x="0" y="0"/>
                </a:moveTo>
                <a:lnTo>
                  <a:pt x="173620" y="914400"/>
                </a:lnTo>
                <a:lnTo>
                  <a:pt x="1145893" y="671331"/>
                </a:lnTo>
                <a:lnTo>
                  <a:pt x="0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5749387" y="4586973"/>
            <a:ext cx="1145893" cy="914400"/>
          </a:xfrm>
          <a:custGeom>
            <a:avLst/>
            <a:gdLst>
              <a:gd name="connsiteX0" fmla="*/ 0 w 1145893"/>
              <a:gd name="connsiteY0" fmla="*/ 0 h 914400"/>
              <a:gd name="connsiteX1" fmla="*/ 173620 w 1145893"/>
              <a:gd name="connsiteY1" fmla="*/ 914400 h 914400"/>
              <a:gd name="connsiteX2" fmla="*/ 1145893 w 1145893"/>
              <a:gd name="connsiteY2" fmla="*/ 671331 h 914400"/>
              <a:gd name="connsiteX3" fmla="*/ 0 w 1145893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93" h="914400">
                <a:moveTo>
                  <a:pt x="0" y="0"/>
                </a:moveTo>
                <a:lnTo>
                  <a:pt x="173620" y="914400"/>
                </a:lnTo>
                <a:lnTo>
                  <a:pt x="1145893" y="671331"/>
                </a:lnTo>
                <a:lnTo>
                  <a:pt x="0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19158480">
            <a:off x="4248036" y="3902563"/>
            <a:ext cx="995422" cy="1064871"/>
          </a:xfrm>
          <a:custGeom>
            <a:avLst/>
            <a:gdLst>
              <a:gd name="connsiteX0" fmla="*/ 196769 w 995422"/>
              <a:gd name="connsiteY0" fmla="*/ 0 h 1064871"/>
              <a:gd name="connsiteX1" fmla="*/ 0 w 995422"/>
              <a:gd name="connsiteY1" fmla="*/ 856527 h 1064871"/>
              <a:gd name="connsiteX2" fmla="*/ 995422 w 995422"/>
              <a:gd name="connsiteY2" fmla="*/ 1064871 h 1064871"/>
              <a:gd name="connsiteX3" fmla="*/ 196769 w 995422"/>
              <a:gd name="connsiteY3" fmla="*/ 0 h 106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422" h="1064871">
                <a:moveTo>
                  <a:pt x="196769" y="0"/>
                </a:moveTo>
                <a:lnTo>
                  <a:pt x="0" y="856527"/>
                </a:lnTo>
                <a:lnTo>
                  <a:pt x="995422" y="1064871"/>
                </a:lnTo>
                <a:lnTo>
                  <a:pt x="196769" y="0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 rot="20309320">
            <a:off x="4350811" y="3875934"/>
            <a:ext cx="995422" cy="1064871"/>
          </a:xfrm>
          <a:custGeom>
            <a:avLst/>
            <a:gdLst>
              <a:gd name="connsiteX0" fmla="*/ 196769 w 995422"/>
              <a:gd name="connsiteY0" fmla="*/ 0 h 1064871"/>
              <a:gd name="connsiteX1" fmla="*/ 0 w 995422"/>
              <a:gd name="connsiteY1" fmla="*/ 856527 h 1064871"/>
              <a:gd name="connsiteX2" fmla="*/ 995422 w 995422"/>
              <a:gd name="connsiteY2" fmla="*/ 1064871 h 1064871"/>
              <a:gd name="connsiteX3" fmla="*/ 196769 w 995422"/>
              <a:gd name="connsiteY3" fmla="*/ 0 h 106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422" h="1064871">
                <a:moveTo>
                  <a:pt x="196769" y="0"/>
                </a:moveTo>
                <a:lnTo>
                  <a:pt x="0" y="856527"/>
                </a:lnTo>
                <a:lnTo>
                  <a:pt x="995422" y="1064871"/>
                </a:lnTo>
                <a:lnTo>
                  <a:pt x="196769" y="0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 rot="729922">
            <a:off x="3956629" y="2626124"/>
            <a:ext cx="1412112" cy="1261640"/>
          </a:xfrm>
          <a:custGeom>
            <a:avLst/>
            <a:gdLst>
              <a:gd name="connsiteX0" fmla="*/ 0 w 1412112"/>
              <a:gd name="connsiteY0" fmla="*/ 625033 h 1261640"/>
              <a:gd name="connsiteX1" fmla="*/ 1169043 w 1412112"/>
              <a:gd name="connsiteY1" fmla="*/ 0 h 1261640"/>
              <a:gd name="connsiteX2" fmla="*/ 1412112 w 1412112"/>
              <a:gd name="connsiteY2" fmla="*/ 1261640 h 1261640"/>
              <a:gd name="connsiteX3" fmla="*/ 0 w 1412112"/>
              <a:gd name="connsiteY3" fmla="*/ 625033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12" h="1261640">
                <a:moveTo>
                  <a:pt x="0" y="625033"/>
                </a:moveTo>
                <a:lnTo>
                  <a:pt x="1169043" y="0"/>
                </a:lnTo>
                <a:lnTo>
                  <a:pt x="1412112" y="1261640"/>
                </a:lnTo>
                <a:lnTo>
                  <a:pt x="0" y="625033"/>
                </a:lnTo>
                <a:close/>
              </a:path>
            </a:pathLst>
          </a:cu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4017972" y="2804153"/>
            <a:ext cx="1412112" cy="1261640"/>
          </a:xfrm>
          <a:custGeom>
            <a:avLst/>
            <a:gdLst>
              <a:gd name="connsiteX0" fmla="*/ 0 w 1412112"/>
              <a:gd name="connsiteY0" fmla="*/ 625033 h 1261640"/>
              <a:gd name="connsiteX1" fmla="*/ 1169043 w 1412112"/>
              <a:gd name="connsiteY1" fmla="*/ 0 h 1261640"/>
              <a:gd name="connsiteX2" fmla="*/ 1412112 w 1412112"/>
              <a:gd name="connsiteY2" fmla="*/ 1261640 h 1261640"/>
              <a:gd name="connsiteX3" fmla="*/ 0 w 1412112"/>
              <a:gd name="connsiteY3" fmla="*/ 625033 h 126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12" h="1261640">
                <a:moveTo>
                  <a:pt x="0" y="625033"/>
                </a:moveTo>
                <a:lnTo>
                  <a:pt x="1169043" y="0"/>
                </a:lnTo>
                <a:lnTo>
                  <a:pt x="1412112" y="1261640"/>
                </a:lnTo>
                <a:lnTo>
                  <a:pt x="0" y="625033"/>
                </a:lnTo>
                <a:close/>
              </a:path>
            </a:pathLst>
          </a:cu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711371" y="213114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64567" y="291948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919207" y="420353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5888011" y="490142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469791" y="4352573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4601150" y="310639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3950258" y="1567942"/>
            <a:ext cx="1446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rgbClr val="48A2A0"/>
                </a:solidFill>
              </a:rPr>
              <a:t>Work Attention</a:t>
            </a:r>
            <a:endParaRPr lang="zh-CN" altLang="en-US" sz="1400" b="1" dirty="0">
              <a:solidFill>
                <a:srgbClr val="48A2A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09663" y="1813940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36" name="文本框 35"/>
          <p:cNvSpPr txBox="1"/>
          <p:nvPr/>
        </p:nvSpPr>
        <p:spPr>
          <a:xfrm>
            <a:off x="1861396" y="2935858"/>
            <a:ext cx="179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Business Consulting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1473461" y="3192453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3008431" y="4341257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Team Work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944029" y="4583406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42" name="文本框 41"/>
          <p:cNvSpPr txBox="1"/>
          <p:nvPr/>
        </p:nvSpPr>
        <p:spPr>
          <a:xfrm>
            <a:off x="8288842" y="2628323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Marketing Plan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8317424" y="2901817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45" name="文本框 44"/>
          <p:cNvSpPr txBox="1"/>
          <p:nvPr/>
        </p:nvSpPr>
        <p:spPr>
          <a:xfrm>
            <a:off x="8285892" y="4210773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Social Network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8317423" y="4473931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48" name="文本框 47"/>
          <p:cNvSpPr txBox="1"/>
          <p:nvPr/>
        </p:nvSpPr>
        <p:spPr>
          <a:xfrm>
            <a:off x="6191934" y="5508116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r">
              <a:defRPr sz="1400" b="1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Project Strategy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219844" y="5776853"/>
            <a:ext cx="2186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architecture.</a:t>
            </a:r>
            <a:endParaRPr lang="zh-CN" altLang="en-US" sz="1200" dirty="0"/>
          </a:p>
        </p:txBody>
      </p:sp>
      <p:sp>
        <p:nvSpPr>
          <p:cNvPr id="50" name="椭圆 49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348033" y="3893270"/>
            <a:ext cx="9521072" cy="0"/>
          </a:xfrm>
          <a:prstGeom prst="line">
            <a:avLst/>
          </a:prstGeom>
          <a:noFill/>
          <a:ln w="12700">
            <a:solidFill>
              <a:srgbClr val="48A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1253765" y="3799002"/>
            <a:ext cx="188536" cy="188536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flipV="1">
            <a:off x="2422562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 flipV="1">
            <a:off x="4623218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5811938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flipV="1">
            <a:off x="7957730" y="3841610"/>
            <a:ext cx="108000" cy="108000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774837" y="3799002"/>
            <a:ext cx="188536" cy="188536"/>
          </a:xfrm>
          <a:prstGeom prst="ellipse">
            <a:avLst/>
          </a:prstGeom>
          <a:solidFill>
            <a:srgbClr val="48A2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3" idx="0"/>
          </p:cNvCxnSpPr>
          <p:nvPr/>
        </p:nvCxnSpPr>
        <p:spPr>
          <a:xfrm flipV="1">
            <a:off x="1348033" y="2336162"/>
            <a:ext cx="0" cy="1462840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4673016" y="2336162"/>
            <a:ext cx="6866" cy="1505448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8005538" y="2348251"/>
            <a:ext cx="1" cy="1493359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10869105" y="3987538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2469182" y="3949610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 flipH="1" flipV="1">
            <a:off x="5865938" y="3941822"/>
            <a:ext cx="6191" cy="1345362"/>
          </a:xfrm>
          <a:prstGeom prst="line">
            <a:avLst/>
          </a:prstGeom>
          <a:noFill/>
          <a:ln w="12700">
            <a:solidFill>
              <a:srgbClr val="6C92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矩形 14"/>
          <p:cNvSpPr/>
          <p:nvPr/>
        </p:nvSpPr>
        <p:spPr>
          <a:xfrm>
            <a:off x="1453868" y="2284502"/>
            <a:ext cx="2192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The beginning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53868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66437" y="2284502"/>
            <a:ext cx="2486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New office in </a:t>
            </a:r>
            <a:r>
              <a:rPr lang="en-US" altLang="zh-CN" dirty="0" err="1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ShangHai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6437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79006" y="2284502"/>
            <a:ext cx="2231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Website of the year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79006" y="2599641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584308" y="4177976"/>
            <a:ext cx="238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First product launch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84308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96000" y="4177976"/>
            <a:ext cx="238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100+ employees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96000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618119" y="4177976"/>
            <a:ext cx="211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dirty="0">
                <a:solidFill>
                  <a:srgbClr val="48A2A0"/>
                </a:solidFill>
                <a:effectLst/>
                <a:ea typeface="Calibri" panose="020F0502020204030204" pitchFamily="34" charset="0"/>
              </a:rPr>
              <a:t>Star award 2014</a:t>
            </a:r>
            <a:endParaRPr lang="en-US" altLang="zh-CN" sz="1400" dirty="0">
              <a:solidFill>
                <a:srgbClr val="48A2A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618119" y="4493115"/>
            <a:ext cx="21127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underlying network connectivity infrastructure needs to respond to change requests with the same agility.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4228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1998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93377" y="49652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2002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86195" y="496522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2010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95374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2008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49821" y="2314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2012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963373" y="49256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C92C0"/>
                </a:solidFill>
              </a:rPr>
              <a:t>2015</a:t>
            </a:r>
            <a:endParaRPr lang="zh-CN" altLang="en-US" dirty="0">
              <a:solidFill>
                <a:srgbClr val="6C92C0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56640" y="3220720"/>
            <a:ext cx="2479040" cy="2479040"/>
          </a:xfrm>
          <a:prstGeom prst="ellipse">
            <a:avLst/>
          </a:prstGeom>
          <a:solidFill>
            <a:srgbClr val="0070C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007360" y="3220720"/>
            <a:ext cx="2479040" cy="247904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032000" y="1690688"/>
            <a:ext cx="2479040" cy="24790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16029" y="2050511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Analysis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14895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14" name="文本框 13"/>
          <p:cNvSpPr txBox="1"/>
          <p:nvPr/>
        </p:nvSpPr>
        <p:spPr>
          <a:xfrm>
            <a:off x="614895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48A2A0"/>
                </a:solidFill>
              </a:rPr>
              <a:t>2015</a:t>
            </a:r>
            <a:endParaRPr lang="zh-CN" altLang="en-US" sz="2800" dirty="0">
              <a:solidFill>
                <a:srgbClr val="48A2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156315" y="361573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17" name="文本框 16"/>
          <p:cNvSpPr txBox="1"/>
          <p:nvPr/>
        </p:nvSpPr>
        <p:spPr>
          <a:xfrm>
            <a:off x="9156315" y="316739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2014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14895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20" name="文本框 19"/>
          <p:cNvSpPr txBox="1"/>
          <p:nvPr/>
        </p:nvSpPr>
        <p:spPr>
          <a:xfrm>
            <a:off x="614895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2013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9156315" y="4804450"/>
            <a:ext cx="2454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2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9156315" y="4356110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48A2A0"/>
                </a:solidFill>
              </a:defRPr>
            </a:lvl1pPr>
          </a:lstStyle>
          <a:p>
            <a:r>
              <a:rPr lang="en-US" altLang="zh-CN" dirty="0"/>
              <a:t>2012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159115" y="2542609"/>
            <a:ext cx="5016885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400" dirty="0">
                <a:solidFill>
                  <a:srgbClr val="4D402B"/>
                </a:solidFill>
              </a:rPr>
              <a:t>To fully realize the potential of a cloud-based architecture for applications and network functions.</a:t>
            </a:r>
            <a:endParaRPr lang="zh-CN" altLang="en-US" sz="1400" dirty="0"/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3036887" y="2675723"/>
            <a:ext cx="468313" cy="420687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6" name="Freeform 41"/>
          <p:cNvSpPr>
            <a:spLocks noEditPoints="1"/>
          </p:cNvSpPr>
          <p:nvPr/>
        </p:nvSpPr>
        <p:spPr bwMode="auto">
          <a:xfrm>
            <a:off x="2043431" y="4247158"/>
            <a:ext cx="476249" cy="382587"/>
          </a:xfrm>
          <a:custGeom>
            <a:avLst/>
            <a:gdLst>
              <a:gd name="T0" fmla="*/ 1176335871 w 72"/>
              <a:gd name="T1" fmla="*/ 232073966 h 58"/>
              <a:gd name="T2" fmla="*/ 2147483647 w 72"/>
              <a:gd name="T3" fmla="*/ 232073966 h 58"/>
              <a:gd name="T4" fmla="*/ 2147483647 w 72"/>
              <a:gd name="T5" fmla="*/ 510570880 h 58"/>
              <a:gd name="T6" fmla="*/ 2147483647 w 72"/>
              <a:gd name="T7" fmla="*/ 510570880 h 58"/>
              <a:gd name="T8" fmla="*/ 2147483647 w 72"/>
              <a:gd name="T9" fmla="*/ 185664591 h 58"/>
              <a:gd name="T10" fmla="*/ 2147483647 w 72"/>
              <a:gd name="T11" fmla="*/ 0 h 58"/>
              <a:gd name="T12" fmla="*/ 1129279435 w 72"/>
              <a:gd name="T13" fmla="*/ 0 h 58"/>
              <a:gd name="T14" fmla="*/ 941067411 w 72"/>
              <a:gd name="T15" fmla="*/ 185664591 h 58"/>
              <a:gd name="T16" fmla="*/ 941067411 w 72"/>
              <a:gd name="T17" fmla="*/ 510570880 h 58"/>
              <a:gd name="T18" fmla="*/ 1176335871 w 72"/>
              <a:gd name="T19" fmla="*/ 510570880 h 58"/>
              <a:gd name="T20" fmla="*/ 1176335871 w 72"/>
              <a:gd name="T21" fmla="*/ 232073966 h 58"/>
              <a:gd name="T22" fmla="*/ 0 w 72"/>
              <a:gd name="T23" fmla="*/ 881893143 h 58"/>
              <a:gd name="T24" fmla="*/ 0 w 72"/>
              <a:gd name="T25" fmla="*/ 2147483647 h 58"/>
              <a:gd name="T26" fmla="*/ 235268568 w 72"/>
              <a:gd name="T27" fmla="*/ 2147483647 h 58"/>
              <a:gd name="T28" fmla="*/ 470530276 w 72"/>
              <a:gd name="T29" fmla="*/ 2147483647 h 58"/>
              <a:gd name="T30" fmla="*/ 470530276 w 72"/>
              <a:gd name="T31" fmla="*/ 649812471 h 58"/>
              <a:gd name="T32" fmla="*/ 235268568 w 72"/>
              <a:gd name="T33" fmla="*/ 649812471 h 58"/>
              <a:gd name="T34" fmla="*/ 0 w 72"/>
              <a:gd name="T35" fmla="*/ 881893143 h 58"/>
              <a:gd name="T36" fmla="*/ 658749160 w 72"/>
              <a:gd name="T37" fmla="*/ 2147483647 h 58"/>
              <a:gd name="T38" fmla="*/ 2147483647 w 72"/>
              <a:gd name="T39" fmla="*/ 2147483647 h 58"/>
              <a:gd name="T40" fmla="*/ 2147483647 w 72"/>
              <a:gd name="T41" fmla="*/ 649812471 h 58"/>
              <a:gd name="T42" fmla="*/ 658749160 w 72"/>
              <a:gd name="T43" fmla="*/ 649812471 h 58"/>
              <a:gd name="T44" fmla="*/ 658749160 w 72"/>
              <a:gd name="T45" fmla="*/ 2147483647 h 58"/>
              <a:gd name="T46" fmla="*/ 2147483647 w 72"/>
              <a:gd name="T47" fmla="*/ 649812471 h 58"/>
              <a:gd name="T48" fmla="*/ 2147483647 w 72"/>
              <a:gd name="T49" fmla="*/ 649812471 h 58"/>
              <a:gd name="T50" fmla="*/ 2147483647 w 72"/>
              <a:gd name="T51" fmla="*/ 2147483647 h 58"/>
              <a:gd name="T52" fmla="*/ 2147483647 w 72"/>
              <a:gd name="T53" fmla="*/ 2147483647 h 58"/>
              <a:gd name="T54" fmla="*/ 2147483647 w 72"/>
              <a:gd name="T55" fmla="*/ 2147483647 h 58"/>
              <a:gd name="T56" fmla="*/ 2147483647 w 72"/>
              <a:gd name="T57" fmla="*/ 881893143 h 58"/>
              <a:gd name="T58" fmla="*/ 2147483647 w 72"/>
              <a:gd name="T59" fmla="*/ 649812471 h 5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2"/>
              <a:gd name="T91" fmla="*/ 0 h 58"/>
              <a:gd name="T92" fmla="*/ 72 w 72"/>
              <a:gd name="T93" fmla="*/ 58 h 5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2" h="58">
                <a:moveTo>
                  <a:pt x="25" y="5"/>
                </a:moveTo>
                <a:cubicBezTo>
                  <a:pt x="48" y="5"/>
                  <a:pt x="48" y="5"/>
                  <a:pt x="48" y="5"/>
                </a:cubicBezTo>
                <a:cubicBezTo>
                  <a:pt x="48" y="11"/>
                  <a:pt x="48" y="11"/>
                  <a:pt x="48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2"/>
                  <a:pt x="51" y="0"/>
                  <a:pt x="4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0" y="2"/>
                  <a:pt x="20" y="4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1"/>
                  <a:pt x="25" y="11"/>
                  <a:pt x="25" y="11"/>
                </a:cubicBezTo>
                <a:lnTo>
                  <a:pt x="25" y="5"/>
                </a:lnTo>
                <a:close/>
                <a:moveTo>
                  <a:pt x="0" y="19"/>
                </a:moveTo>
                <a:cubicBezTo>
                  <a:pt x="0" y="53"/>
                  <a:pt x="0" y="53"/>
                  <a:pt x="0" y="53"/>
                </a:cubicBezTo>
                <a:cubicBezTo>
                  <a:pt x="0" y="56"/>
                  <a:pt x="3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14"/>
                  <a:pt x="10" y="14"/>
                  <a:pt x="10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0" y="16"/>
                  <a:pt x="0" y="19"/>
                </a:cubicBezTo>
                <a:close/>
                <a:moveTo>
                  <a:pt x="14" y="58"/>
                </a:moveTo>
                <a:cubicBezTo>
                  <a:pt x="59" y="58"/>
                  <a:pt x="59" y="58"/>
                  <a:pt x="59" y="58"/>
                </a:cubicBezTo>
                <a:cubicBezTo>
                  <a:pt x="59" y="14"/>
                  <a:pt x="59" y="14"/>
                  <a:pt x="59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58"/>
                </a:lnTo>
                <a:close/>
                <a:moveTo>
                  <a:pt x="67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58"/>
                  <a:pt x="63" y="58"/>
                  <a:pt x="63" y="58"/>
                </a:cubicBezTo>
                <a:cubicBezTo>
                  <a:pt x="67" y="58"/>
                  <a:pt x="67" y="58"/>
                  <a:pt x="67" y="58"/>
                </a:cubicBezTo>
                <a:cubicBezTo>
                  <a:pt x="70" y="58"/>
                  <a:pt x="72" y="56"/>
                  <a:pt x="72" y="53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16"/>
                  <a:pt x="70" y="14"/>
                  <a:pt x="67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4057230" y="4192996"/>
            <a:ext cx="401637" cy="468312"/>
          </a:xfrm>
          <a:custGeom>
            <a:avLst/>
            <a:gdLst>
              <a:gd name="T0" fmla="*/ 2147483647 w 63"/>
              <a:gd name="T1" fmla="*/ 0 h 73"/>
              <a:gd name="T2" fmla="*/ 1122599098 w 63"/>
              <a:gd name="T3" fmla="*/ 0 h 73"/>
              <a:gd name="T4" fmla="*/ 561299549 w 63"/>
              <a:gd name="T5" fmla="*/ 560595689 h 73"/>
              <a:gd name="T6" fmla="*/ 561299549 w 63"/>
              <a:gd name="T7" fmla="*/ 1009069293 h 73"/>
              <a:gd name="T8" fmla="*/ 785819275 w 63"/>
              <a:gd name="T9" fmla="*/ 953011760 h 73"/>
              <a:gd name="T10" fmla="*/ 1852288207 w 63"/>
              <a:gd name="T11" fmla="*/ 2074203372 h 73"/>
              <a:gd name="T12" fmla="*/ 1627768481 w 63"/>
              <a:gd name="T13" fmla="*/ 2147483647 h 73"/>
              <a:gd name="T14" fmla="*/ 1627768481 w 63"/>
              <a:gd name="T15" fmla="*/ 2147483647 h 73"/>
              <a:gd name="T16" fmla="*/ 2147483647 w 63"/>
              <a:gd name="T17" fmla="*/ 2147483647 h 73"/>
              <a:gd name="T18" fmla="*/ 2147483647 w 63"/>
              <a:gd name="T19" fmla="*/ 2147483647 h 73"/>
              <a:gd name="T20" fmla="*/ 2147483647 w 63"/>
              <a:gd name="T21" fmla="*/ 1121191379 h 73"/>
              <a:gd name="T22" fmla="*/ 2147483647 w 63"/>
              <a:gd name="T23" fmla="*/ 0 h 73"/>
              <a:gd name="T24" fmla="*/ 2147483647 w 63"/>
              <a:gd name="T25" fmla="*/ 1345428064 h 73"/>
              <a:gd name="T26" fmla="*/ 2147483647 w 63"/>
              <a:gd name="T27" fmla="*/ 728775075 h 73"/>
              <a:gd name="T28" fmla="*/ 2147483647 w 63"/>
              <a:gd name="T29" fmla="*/ 56057314 h 73"/>
              <a:gd name="T30" fmla="*/ 2147483647 w 63"/>
              <a:gd name="T31" fmla="*/ 280294101 h 73"/>
              <a:gd name="T32" fmla="*/ 2147483647 w 63"/>
              <a:gd name="T33" fmla="*/ 560595689 h 73"/>
              <a:gd name="T34" fmla="*/ 2147483647 w 63"/>
              <a:gd name="T35" fmla="*/ 1121191379 h 73"/>
              <a:gd name="T36" fmla="*/ 2147483647 w 63"/>
              <a:gd name="T37" fmla="*/ 1121191379 h 73"/>
              <a:gd name="T38" fmla="*/ 2147483647 w 63"/>
              <a:gd name="T39" fmla="*/ 1345428064 h 73"/>
              <a:gd name="T40" fmla="*/ 2147483647 w 63"/>
              <a:gd name="T41" fmla="*/ 1345428064 h 73"/>
              <a:gd name="T42" fmla="*/ 224519784 w 63"/>
              <a:gd name="T43" fmla="*/ 2147483647 h 73"/>
              <a:gd name="T44" fmla="*/ 224519784 w 63"/>
              <a:gd name="T45" fmla="*/ 2147483647 h 73"/>
              <a:gd name="T46" fmla="*/ 785819275 w 63"/>
              <a:gd name="T47" fmla="*/ 2147483647 h 73"/>
              <a:gd name="T48" fmla="*/ 785819275 w 63"/>
              <a:gd name="T49" fmla="*/ 2147483647 h 73"/>
              <a:gd name="T50" fmla="*/ 1347118824 w 63"/>
              <a:gd name="T51" fmla="*/ 2147483647 h 73"/>
              <a:gd name="T52" fmla="*/ 1347118824 w 63"/>
              <a:gd name="T53" fmla="*/ 2147483647 h 73"/>
              <a:gd name="T54" fmla="*/ 785819275 w 63"/>
              <a:gd name="T55" fmla="*/ 2147483647 h 73"/>
              <a:gd name="T56" fmla="*/ 224519784 w 63"/>
              <a:gd name="T57" fmla="*/ 2147483647 h 73"/>
              <a:gd name="T58" fmla="*/ 785819275 w 63"/>
              <a:gd name="T59" fmla="*/ 1289370764 h 73"/>
              <a:gd name="T60" fmla="*/ 0 w 63"/>
              <a:gd name="T61" fmla="*/ 2074203372 h 73"/>
              <a:gd name="T62" fmla="*/ 785819275 w 63"/>
              <a:gd name="T63" fmla="*/ 2147483647 h 73"/>
              <a:gd name="T64" fmla="*/ 1515508618 w 63"/>
              <a:gd name="T65" fmla="*/ 2074203372 h 73"/>
              <a:gd name="T66" fmla="*/ 785819275 w 63"/>
              <a:gd name="T67" fmla="*/ 1289370764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73"/>
              <a:gd name="T104" fmla="*/ 63 w 63"/>
              <a:gd name="T105" fmla="*/ 73 h 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7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-97" charset="-128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272790" y="3177540"/>
            <a:ext cx="3139440" cy="3139440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80110" y="1546860"/>
            <a:ext cx="3139440" cy="31394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93306" y="1842135"/>
            <a:ext cx="2335743" cy="2252424"/>
            <a:chOff x="4865156" y="794385"/>
            <a:chExt cx="2335743" cy="2252424"/>
          </a:xfrm>
        </p:grpSpPr>
        <p:sp>
          <p:nvSpPr>
            <p:cNvPr id="6" name="文本框 5"/>
            <p:cNvSpPr txBox="1"/>
            <p:nvPr/>
          </p:nvSpPr>
          <p:spPr>
            <a:xfrm>
              <a:off x="5191369" y="794385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OPTION 1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65157" y="1126629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+mj-lt"/>
                </a:rPr>
                <a:t>$5000</a:t>
              </a:r>
              <a:endParaRPr lang="zh-CN" altLang="en-US" sz="4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65156" y="1877258"/>
              <a:ext cx="233574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To fully realize the potential of a cloud-based architecture for applications and network functions.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36456" y="3560088"/>
            <a:ext cx="2335743" cy="2252424"/>
            <a:chOff x="4865156" y="794385"/>
            <a:chExt cx="2335743" cy="2252424"/>
          </a:xfrm>
        </p:grpSpPr>
        <p:sp>
          <p:nvSpPr>
            <p:cNvPr id="10" name="文本框 9"/>
            <p:cNvSpPr txBox="1"/>
            <p:nvPr/>
          </p:nvSpPr>
          <p:spPr>
            <a:xfrm>
              <a:off x="5191369" y="794385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OPTION 1</a:t>
              </a:r>
              <a:endParaRPr lang="zh-CN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865157" y="1126629"/>
              <a:ext cx="19479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+mj-lt"/>
                </a:rPr>
                <a:t>$5000</a:t>
              </a:r>
              <a:endParaRPr lang="zh-CN" altLang="en-US" sz="4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65156" y="1877258"/>
              <a:ext cx="233574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</a:rPr>
                <a:t>To fully realize the potential of a cloud-based architecture for applications and network functions. 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955647" y="2066657"/>
            <a:ext cx="1574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DESCRIPTION</a:t>
            </a:r>
          </a:p>
          <a:p>
            <a:pPr algn="r"/>
            <a:r>
              <a:rPr lang="en-US" altLang="zh-CN" dirty="0">
                <a:solidFill>
                  <a:srgbClr val="48A2A0"/>
                </a:solidFill>
                <a:latin typeface="+mj-lt"/>
              </a:rPr>
              <a:t>COMPANY</a:t>
            </a:r>
          </a:p>
          <a:p>
            <a:pPr algn="r"/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Your Tagline Here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8530117" y="1957799"/>
            <a:ext cx="0" cy="12197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88511" y="2083237"/>
            <a:ext cx="259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fully realize the potential of a cloud-based architecture for applications and network functions.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55647" y="3531140"/>
            <a:ext cx="1574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DESCRIPTION</a:t>
            </a:r>
          </a:p>
          <a:p>
            <a:pPr algn="r"/>
            <a:r>
              <a:rPr lang="en-US" altLang="zh-CN" dirty="0">
                <a:solidFill>
                  <a:srgbClr val="48A2A0"/>
                </a:solidFill>
                <a:latin typeface="+mj-lt"/>
              </a:rPr>
              <a:t>COMPANY</a:t>
            </a:r>
          </a:p>
          <a:p>
            <a:pPr algn="r"/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Tagline Here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530117" y="3422282"/>
            <a:ext cx="0" cy="12197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8588511" y="3547720"/>
            <a:ext cx="259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fully realize the potential of a cloud-based architecture for applications and network functions.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55647" y="4848715"/>
            <a:ext cx="15744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DESCRIPTION</a:t>
            </a:r>
          </a:p>
          <a:p>
            <a:pPr algn="r"/>
            <a:r>
              <a:rPr lang="en-US" altLang="zh-CN" dirty="0">
                <a:solidFill>
                  <a:srgbClr val="48A2A0"/>
                </a:solidFill>
                <a:latin typeface="+mj-lt"/>
              </a:rPr>
              <a:t>COMPANY</a:t>
            </a:r>
          </a:p>
          <a:p>
            <a:pPr algn="r"/>
            <a:r>
              <a:rPr lang="en-US" altLang="zh-C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Tagline Here</a:t>
            </a:r>
            <a:endParaRPr lang="zh-CN" alt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530117" y="4739857"/>
            <a:ext cx="0" cy="121974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588511" y="4865295"/>
            <a:ext cx="25950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fully realize the potential of a cloud-based architecture for applications and network functions.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-1226820" y="-1346917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4235" y="314138"/>
            <a:ext cx="792585" cy="792585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344023" y="448348"/>
            <a:ext cx="1701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44023" y="764961"/>
            <a:ext cx="21964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kolor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01唯美清新扁平风格商务学习总结汇报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宽屏</PresentationFormat>
  <Paragraphs>169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Calibri Light</vt:lpstr>
      <vt:lpstr>Futura Bk BT</vt:lpstr>
      <vt:lpstr>Gotham Rounded Medium</vt:lpstr>
      <vt:lpstr>Wingdings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1801唯美清新扁平风格商务学习总结汇报通用PPT模板</dc:title>
  <dc:creator>Mloong</dc:creator>
  <cp:lastModifiedBy>天 下</cp:lastModifiedBy>
  <cp:revision>44</cp:revision>
  <dcterms:created xsi:type="dcterms:W3CDTF">2016-01-19T08:46:00Z</dcterms:created>
  <dcterms:modified xsi:type="dcterms:W3CDTF">2021-01-05T15:42:29Z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