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258" r:id="rId4"/>
    <p:sldId id="259" r:id="rId5"/>
    <p:sldId id="261" r:id="rId6"/>
    <p:sldId id="262" r:id="rId7"/>
    <p:sldId id="266" r:id="rId8"/>
    <p:sldId id="263"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9" r:id="rId32"/>
    <p:sldId id="287" r:id="rId33"/>
    <p:sldId id="290" r:id="rId34"/>
    <p:sldId id="291" r:id="rId35"/>
    <p:sldId id="292" r:id="rId36"/>
    <p:sldId id="293" r:id="rId37"/>
    <p:sldId id="294" r:id="rId38"/>
    <p:sldId id="295" r:id="rId39"/>
    <p:sldId id="296" r:id="rId40"/>
    <p:sldId id="297" r:id="rId41"/>
    <p:sldId id="298" r:id="rId42"/>
    <p:sldId id="300" r:id="rId43"/>
    <p:sldId id="299" r:id="rId44"/>
    <p:sldId id="301" r:id="rId45"/>
    <p:sldId id="302" r:id="rId46"/>
    <p:sldId id="303" r:id="rId47"/>
    <p:sldId id="304" r:id="rId48"/>
    <p:sldId id="305" r:id="rId49"/>
    <p:sldId id="306" r:id="rId50"/>
    <p:sldId id="265" r:id="rId51"/>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p15:clr>
            <a:srgbClr val="A4A3A4"/>
          </p15:clr>
        </p15:guide>
        <p15:guide id="2" pos="5541">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70C0"/>
    <a:srgbClr val="767171"/>
    <a:srgbClr val="595959"/>
    <a:srgbClr val="F2F2F2"/>
    <a:srgbClr val="DE2810"/>
    <a:srgbClr val="E7E6E6"/>
    <a:srgbClr val="3B3838"/>
    <a:srgbClr val="CC6600"/>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5" autoAdjust="0"/>
  </p:normalViewPr>
  <p:slideViewPr>
    <p:cSldViewPr snapToGrid="0">
      <p:cViewPr varScale="1">
        <p:scale>
          <a:sx n="107" d="100"/>
          <a:sy n="107" d="100"/>
        </p:scale>
        <p:origin x="714" y="102"/>
      </p:cViewPr>
      <p:guideLst>
        <p:guide orient="horz" pos="1049"/>
        <p:guide pos="5541"/>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23398;&#20064;\Papers\&#30740;&#31350;&#29983;&#35770;&#25991;\&#35770;&#25991;\&#35770;&#25991;&#20013;&#26399;\&#37096;&#20998;&#25968;&#25454;\&#27833;&#32791;\&#27833;&#32791;&#349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23398;&#20064;\&#30805;&#22763;&#23398;&#20301;&#35770;&#25991;\&#25968;&#25454;\&#26368;&#32456;&#25968;&#25454;&#38598;\&#36817;&#24180;&#24314;&#35774;&#39033;&#30446;.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oleObject" Target="file:///D:\&#23398;&#20064;\&#30805;&#22763;&#23398;&#20301;&#35770;&#25991;\&#25968;&#25454;\&#26368;&#32456;&#25968;&#25454;&#38598;\&#36817;&#24180;&#24314;&#35774;&#39033;&#30446;.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D:\&#23398;&#20064;\&#30805;&#22763;&#23398;&#20301;&#35770;&#25991;\&#25968;&#25454;\&#26368;&#32456;&#25968;&#25454;&#38598;\&#20132;&#36890;&#35774;&#26045;&#20379;&#32473;.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D:\&#23398;&#20064;\&#30805;&#22763;&#23398;&#20301;&#35770;&#25991;\&#25968;&#25454;\&#26368;&#32456;&#25968;&#25454;&#38598;\&#20132;&#36890;&#35774;&#26045;&#20379;&#32473;.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D:\&#23398;&#20064;\&#30805;&#22763;&#23398;&#20301;&#35770;&#25991;\&#25968;&#25454;\&#26368;&#32456;&#25968;&#25454;&#38598;\&#20132;&#36890;&#35774;&#26045;&#20379;&#32473;.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D:\&#23398;&#20064;\&#30805;&#22763;&#23398;&#20301;&#35770;&#25991;\Final\&#22270;.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D:\&#23398;&#20064;\&#30805;&#22763;&#23398;&#20301;&#35770;&#25991;\&#20013;&#26399;\&#20316;&#22270;\&#20316;&#2227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23398;&#20064;\&#30805;&#22763;&#23398;&#20301;&#35770;&#25991;\&#20013;&#26399;\&#20316;&#22270;\&#20316;&#2227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23398;&#20064;\&#30805;&#22763;&#23398;&#20301;&#35770;&#25991;\Final\PPT&#32032;&#26448;\&#22478;&#24066;&#21270;&#2227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23398;&#20064;\&#30805;&#22763;&#23398;&#20301;&#35770;&#25991;\&#25968;&#25454;\&#26368;&#32456;&#25968;&#25454;&#38598;\&#25968;&#25454;&#38598;&#21512;&#32456;&#31295;-&#25910;&#20837;&#30740;&#3135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23398;&#20064;\&#30805;&#22763;&#23398;&#20301;&#35770;&#25991;\&#25968;&#25454;\&#26368;&#32456;&#25968;&#25454;&#38598;\&#25968;&#25454;&#38598;&#21512;&#32456;&#31295;-&#25910;&#20837;&#30740;&#3135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23398;&#20064;\&#30805;&#22763;&#23398;&#20301;&#35770;&#25991;\&#25968;&#25454;\&#26368;&#32456;&#25968;&#25454;&#38598;\&#25968;&#25454;&#38598;&#21512;&#32456;&#31295;-&#25910;&#20837;&#30740;&#3135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23398;&#20064;\&#30805;&#22763;&#23398;&#20301;&#35770;&#25991;\&#25968;&#25454;\&#26368;&#32456;&#25968;&#25454;&#38598;\&#25968;&#25454;&#38598;&#21512;&#32456;&#31295;-&#25910;&#20837;&#30740;&#31350;.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D:\&#23398;&#20064;\&#30805;&#22763;&#23398;&#20301;&#35770;&#25991;\&#25968;&#25454;\&#26368;&#32456;&#25968;&#25454;&#38598;\&#25968;&#25454;&#38598;&#21512;&#32456;&#31295;-&#25910;&#20837;&#30740;&#3135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lumMod val="25000"/>
              </a:schemeClr>
            </a:solidFill>
            <a:ln w="31750">
              <a:solidFill>
                <a:srgbClr val="0070C0"/>
              </a:solidFill>
              <a:miter lim="800000"/>
            </a:ln>
            <a:effectLst/>
          </c:spPr>
          <c:invertIfNegative val="0"/>
          <c:dPt>
            <c:idx val="0"/>
            <c:invertIfNegative val="0"/>
            <c:bubble3D val="0"/>
            <c:spPr>
              <a:noFill/>
              <a:ln w="31750">
                <a:solidFill>
                  <a:srgbClr val="0070C0"/>
                </a:solidFill>
                <a:miter lim="800000"/>
              </a:ln>
              <a:effectLst/>
            </c:spPr>
            <c:extLst>
              <c:ext xmlns:c16="http://schemas.microsoft.com/office/drawing/2014/chart" uri="{C3380CC4-5D6E-409C-BE32-E72D297353CC}">
                <c16:uniqueId val="{00000001-0AE6-4B84-B091-6D377F993103}"/>
              </c:ext>
            </c:extLst>
          </c:dPt>
          <c:dPt>
            <c:idx val="1"/>
            <c:invertIfNegative val="0"/>
            <c:bubble3D val="0"/>
            <c:spPr>
              <a:noFill/>
              <a:ln w="31750">
                <a:solidFill>
                  <a:srgbClr val="0070C0"/>
                </a:solidFill>
                <a:miter lim="800000"/>
              </a:ln>
              <a:effectLst/>
            </c:spPr>
            <c:extLst>
              <c:ext xmlns:c16="http://schemas.microsoft.com/office/drawing/2014/chart" uri="{C3380CC4-5D6E-409C-BE32-E72D297353CC}">
                <c16:uniqueId val="{00000003-0AE6-4B84-B091-6D377F993103}"/>
              </c:ext>
            </c:extLst>
          </c:dPt>
          <c:dPt>
            <c:idx val="2"/>
            <c:invertIfNegative val="0"/>
            <c:bubble3D val="0"/>
            <c:spPr>
              <a:solidFill>
                <a:srgbClr val="0070C0"/>
              </a:solidFill>
              <a:ln w="31750">
                <a:solidFill>
                  <a:srgbClr val="0070C0"/>
                </a:solidFill>
                <a:miter lim="800000"/>
              </a:ln>
              <a:effectLst/>
            </c:spPr>
            <c:extLst>
              <c:ext xmlns:c16="http://schemas.microsoft.com/office/drawing/2014/chart" uri="{C3380CC4-5D6E-409C-BE32-E72D297353CC}">
                <c16:uniqueId val="{00000005-0AE6-4B84-B091-6D377F993103}"/>
              </c:ext>
            </c:extLst>
          </c:dPt>
          <c:dPt>
            <c:idx val="3"/>
            <c:invertIfNegative val="0"/>
            <c:bubble3D val="0"/>
            <c:spPr>
              <a:noFill/>
              <a:ln w="31750">
                <a:solidFill>
                  <a:srgbClr val="0070C0"/>
                </a:solidFill>
                <a:miter lim="800000"/>
              </a:ln>
              <a:effectLst/>
            </c:spPr>
            <c:extLst>
              <c:ext xmlns:c16="http://schemas.microsoft.com/office/drawing/2014/chart" uri="{C3380CC4-5D6E-409C-BE32-E72D297353CC}">
                <c16:uniqueId val="{00000007-0AE6-4B84-B091-6D377F993103}"/>
              </c:ext>
            </c:extLst>
          </c:dPt>
          <c:dPt>
            <c:idx val="4"/>
            <c:invertIfNegative val="0"/>
            <c:bubble3D val="0"/>
            <c:spPr>
              <a:solidFill>
                <a:srgbClr val="0070C0"/>
              </a:solidFill>
              <a:ln w="31750">
                <a:solidFill>
                  <a:srgbClr val="0070C0"/>
                </a:solidFill>
                <a:miter lim="800000"/>
              </a:ln>
              <a:effectLst/>
            </c:spPr>
            <c:extLst>
              <c:ext xmlns:c16="http://schemas.microsoft.com/office/drawing/2014/chart" uri="{C3380CC4-5D6E-409C-BE32-E72D297353CC}">
                <c16:uniqueId val="{00000009-0AE6-4B84-B091-6D377F993103}"/>
              </c:ext>
            </c:extLst>
          </c:dPt>
          <c:dPt>
            <c:idx val="5"/>
            <c:invertIfNegative val="0"/>
            <c:bubble3D val="0"/>
            <c:spPr>
              <a:solidFill>
                <a:srgbClr val="0070C0"/>
              </a:solidFill>
              <a:ln w="31750">
                <a:solidFill>
                  <a:srgbClr val="0070C0"/>
                </a:solidFill>
                <a:miter lim="800000"/>
              </a:ln>
              <a:effectLst/>
            </c:spPr>
            <c:extLst>
              <c:ext xmlns:c16="http://schemas.microsoft.com/office/drawing/2014/chart" uri="{C3380CC4-5D6E-409C-BE32-E72D297353CC}">
                <c16:uniqueId val="{0000000B-0AE6-4B84-B091-6D377F993103}"/>
              </c:ext>
            </c:extLst>
          </c:dPt>
          <c:dPt>
            <c:idx val="6"/>
            <c:invertIfNegative val="0"/>
            <c:bubble3D val="0"/>
            <c:spPr>
              <a:solidFill>
                <a:srgbClr val="0070C0"/>
              </a:solidFill>
              <a:ln w="31750">
                <a:solidFill>
                  <a:srgbClr val="0070C0"/>
                </a:solidFill>
                <a:miter lim="800000"/>
              </a:ln>
              <a:effectLst/>
            </c:spPr>
            <c:extLst>
              <c:ext xmlns:c16="http://schemas.microsoft.com/office/drawing/2014/chart" uri="{C3380CC4-5D6E-409C-BE32-E72D297353CC}">
                <c16:uniqueId val="{0000000D-0AE6-4B84-B091-6D377F993103}"/>
              </c:ext>
            </c:extLst>
          </c:dPt>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ysClr val="windowText" lastClr="000000"/>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Sheet1!$C$30:$C$36</c:f>
              <c:strCache>
                <c:ptCount val="7"/>
                <c:pt idx="0">
                  <c:v>30人公交</c:v>
                </c:pt>
                <c:pt idx="1">
                  <c:v>20人公交</c:v>
                </c:pt>
                <c:pt idx="2">
                  <c:v>微型车</c:v>
                </c:pt>
                <c:pt idx="3">
                  <c:v>10人公交</c:v>
                </c:pt>
                <c:pt idx="4">
                  <c:v>小型车</c:v>
                </c:pt>
                <c:pt idx="5">
                  <c:v>中型车</c:v>
                </c:pt>
                <c:pt idx="6">
                  <c:v>大型车</c:v>
                </c:pt>
              </c:strCache>
            </c:strRef>
          </c:cat>
          <c:val>
            <c:numRef>
              <c:f>Sheet1!$D$30:$D$36</c:f>
              <c:numCache>
                <c:formatCode>0.0_ </c:formatCode>
                <c:ptCount val="7"/>
                <c:pt idx="0">
                  <c:v>1.1666666666666701</c:v>
                </c:pt>
                <c:pt idx="1">
                  <c:v>1.75</c:v>
                </c:pt>
                <c:pt idx="2">
                  <c:v>2</c:v>
                </c:pt>
                <c:pt idx="3">
                  <c:v>3.5</c:v>
                </c:pt>
                <c:pt idx="4">
                  <c:v>4</c:v>
                </c:pt>
                <c:pt idx="5">
                  <c:v>5.0999999999999996</c:v>
                </c:pt>
                <c:pt idx="6">
                  <c:v>6.3</c:v>
                </c:pt>
              </c:numCache>
            </c:numRef>
          </c:val>
          <c:extLst>
            <c:ext xmlns:c16="http://schemas.microsoft.com/office/drawing/2014/chart" uri="{C3380CC4-5D6E-409C-BE32-E72D297353CC}">
              <c16:uniqueId val="{0000000E-0AE6-4B84-B091-6D377F993103}"/>
            </c:ext>
          </c:extLst>
        </c:ser>
        <c:dLbls>
          <c:showLegendKey val="0"/>
          <c:showVal val="1"/>
          <c:showCatName val="0"/>
          <c:showSerName val="0"/>
          <c:showPercent val="0"/>
          <c:showBubbleSize val="0"/>
        </c:dLbls>
        <c:gapWidth val="157"/>
        <c:overlap val="6"/>
        <c:axId val="94373376"/>
        <c:axId val="71413120"/>
      </c:barChart>
      <c:catAx>
        <c:axId val="943733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400" b="0" i="0" u="none" strike="noStrike" kern="1200" cap="none" spc="0" normalizeH="0" baseline="0">
                <a:solidFill>
                  <a:schemeClr val="dk1">
                    <a:lumMod val="65000"/>
                    <a:lumOff val="35000"/>
                  </a:schemeClr>
                </a:solidFill>
                <a:latin typeface="+mn-lt"/>
                <a:ea typeface="+mn-ea"/>
                <a:cs typeface="+mn-cs"/>
              </a:defRPr>
            </a:pPr>
            <a:endParaRPr lang="zh-CN"/>
          </a:p>
        </c:txPr>
        <c:crossAx val="71413120"/>
        <c:crosses val="autoZero"/>
        <c:auto val="1"/>
        <c:lblAlgn val="ctr"/>
        <c:lblOffset val="100"/>
        <c:noMultiLvlLbl val="0"/>
      </c:catAx>
      <c:valAx>
        <c:axId val="71413120"/>
        <c:scaling>
          <c:orientation val="minMax"/>
          <c:min val="1"/>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lang="zh-CN" sz="1400" b="1" i="0" u="none" strike="noStrike" kern="1200" baseline="0">
                    <a:solidFill>
                      <a:schemeClr val="dk1">
                        <a:lumMod val="65000"/>
                        <a:lumOff val="35000"/>
                      </a:schemeClr>
                    </a:solidFill>
                    <a:latin typeface="+mn-lt"/>
                    <a:ea typeface="+mn-ea"/>
                    <a:cs typeface="+mn-cs"/>
                  </a:defRPr>
                </a:pPr>
                <a:r>
                  <a:rPr lang="zh-CN" altLang="en-US" sz="1400" b="0"/>
                  <a:t>人均百公里油耗</a:t>
                </a:r>
                <a:r>
                  <a:rPr lang="en-US" altLang="zh-CN" sz="1400" b="0"/>
                  <a:t>(L/</a:t>
                </a:r>
                <a:r>
                  <a:rPr lang="zh-CN" altLang="en-US" sz="1400" b="0"/>
                  <a:t>人</a:t>
                </a:r>
                <a:r>
                  <a:rPr lang="en-US" altLang="zh-CN" sz="1400" b="0"/>
                  <a:t>.100km)</a:t>
                </a:r>
                <a:endParaRPr lang="zh-CN" altLang="en-US" sz="1400" b="0"/>
              </a:p>
            </c:rich>
          </c:tx>
          <c:layout>
            <c:manualLayout>
              <c:xMode val="edge"/>
              <c:yMode val="edge"/>
              <c:x val="2.0885001957968899E-2"/>
              <c:y val="5.1246647759889699E-2"/>
            </c:manualLayout>
          </c:layout>
          <c:overlay val="0"/>
          <c:spPr>
            <a:noFill/>
            <a:ln>
              <a:noFill/>
            </a:ln>
            <a:effectLst/>
          </c:spPr>
          <c:txPr>
            <a:bodyPr rot="-5400000" spcFirstLastPara="1" vertOverflow="ellipsis" vert="horz" wrap="square" anchor="ctr" anchorCtr="1"/>
            <a:lstStyle/>
            <a:p>
              <a:pPr>
                <a:defRPr lang="zh-CN" sz="1400" b="1" i="0" u="none" strike="noStrike" kern="1200" baseline="0">
                  <a:solidFill>
                    <a:schemeClr val="dk1">
                      <a:lumMod val="65000"/>
                      <a:lumOff val="35000"/>
                    </a:schemeClr>
                  </a:solidFill>
                  <a:latin typeface="+mn-lt"/>
                  <a:ea typeface="+mn-ea"/>
                  <a:cs typeface="+mn-cs"/>
                </a:defRPr>
              </a:pPr>
              <a:endParaRPr lang="zh-CN"/>
            </a:p>
          </c:txPr>
        </c:title>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dk1">
                    <a:lumMod val="65000"/>
                    <a:lumOff val="35000"/>
                  </a:schemeClr>
                </a:solidFill>
                <a:latin typeface="+mn-lt"/>
                <a:ea typeface="+mn-ea"/>
                <a:cs typeface="+mn-cs"/>
              </a:defRPr>
            </a:pPr>
            <a:endParaRPr lang="zh-CN"/>
          </a:p>
        </c:txPr>
        <c:crossAx val="94373376"/>
        <c:crosses val="autoZero"/>
        <c:crossBetween val="between"/>
      </c:valAx>
      <c:spPr>
        <a:pattFill prst="ltDnDiag">
          <a:fgClr>
            <a:srgbClr val="000000">
              <a:alpha val="0"/>
            </a:srgbClr>
          </a:fgClr>
          <a:bgClr>
            <a:srgbClr val="FFFFFF"/>
          </a:bgClr>
        </a:pattFill>
        <a:ln w="25400">
          <a:noFill/>
        </a:ln>
        <a:effectLst/>
      </c:spPr>
    </c:plotArea>
    <c:plotVisOnly val="1"/>
    <c:dispBlanksAs val="gap"/>
    <c:showDLblsOverMax val="0"/>
  </c:chart>
  <c:spPr>
    <a:solidFill>
      <a:schemeClr val="lt1"/>
    </a:solidFill>
    <a:ln w="9525" cap="flat" cmpd="sng" algn="ctr">
      <a:noFill/>
      <a:round/>
    </a:ln>
    <a:effectLst/>
  </c:spPr>
  <c:txPr>
    <a:bodyPr/>
    <a:lstStyle/>
    <a:p>
      <a:pPr>
        <a:defRPr lang="zh-CN"/>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70C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CEF3-4D46-9E74-A1DE85214B66}"/>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CEF3-4D46-9E74-A1DE85214B66}"/>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CEF3-4D46-9E74-A1DE85214B66}"/>
              </c:ext>
            </c:extLst>
          </c:dPt>
          <c:dPt>
            <c:idx val="3"/>
            <c:bubble3D val="0"/>
            <c:spPr>
              <a:solidFill>
                <a:srgbClr val="0070C0"/>
              </a:solidFill>
              <a:ln w="19050">
                <a:solidFill>
                  <a:schemeClr val="lt1"/>
                </a:solidFill>
              </a:ln>
              <a:effectLst/>
            </c:spPr>
            <c:extLst>
              <c:ext xmlns:c16="http://schemas.microsoft.com/office/drawing/2014/chart" uri="{C3380CC4-5D6E-409C-BE32-E72D297353CC}">
                <c16:uniqueId val="{00000007-CEF3-4D46-9E74-A1DE85214B66}"/>
              </c:ext>
            </c:extLst>
          </c:dPt>
          <c:cat>
            <c:strRef>
              <c:f>Sheet1!$A$2:$A$5</c:f>
              <c:strCache>
                <c:ptCount val="2"/>
                <c:pt idx="0">
                  <c:v>第一季度</c:v>
                </c:pt>
                <c:pt idx="1">
                  <c:v>第二季度</c:v>
                </c:pt>
              </c:strCache>
            </c:strRef>
          </c:cat>
          <c:val>
            <c:numRef>
              <c:f>Sheet1!$B$2:$B$5</c:f>
              <c:numCache>
                <c:formatCode>General</c:formatCode>
                <c:ptCount val="4"/>
                <c:pt idx="0">
                  <c:v>100</c:v>
                </c:pt>
                <c:pt idx="1">
                  <c:v>0</c:v>
                </c:pt>
              </c:numCache>
            </c:numRef>
          </c:val>
          <c:extLst>
            <c:ext xmlns:c16="http://schemas.microsoft.com/office/drawing/2014/chart" uri="{C3380CC4-5D6E-409C-BE32-E72D297353CC}">
              <c16:uniqueId val="{00000008-CEF3-4D46-9E74-A1DE85214B6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124041061245"/>
          <c:y val="7.1882104858020504E-2"/>
          <c:w val="0.496362793916726"/>
          <c:h val="0.90116210582022205"/>
        </c:manualLayout>
      </c:layout>
      <c:doughnutChart>
        <c:varyColors val="1"/>
        <c:ser>
          <c:idx val="0"/>
          <c:order val="0"/>
          <c:tx>
            <c:strRef>
              <c:f>Sheet1!$B$1</c:f>
              <c:strCache>
                <c:ptCount val="1"/>
                <c:pt idx="0">
                  <c:v>销售额</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ECE8-4148-8931-17EB0F283973}"/>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ECE8-4148-8931-17EB0F2839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E8-4148-8931-17EB0F2839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E8-4148-8931-17EB0F283973}"/>
              </c:ext>
            </c:extLst>
          </c:dPt>
          <c:cat>
            <c:strRef>
              <c:f>Sheet1!$A$2:$A$5</c:f>
              <c:strCache>
                <c:ptCount val="2"/>
                <c:pt idx="0">
                  <c:v>第一季度</c:v>
                </c:pt>
                <c:pt idx="1">
                  <c:v>第二季度</c:v>
                </c:pt>
              </c:strCache>
            </c:strRef>
          </c:cat>
          <c:val>
            <c:numRef>
              <c:f>Sheet1!$B$2:$B$5</c:f>
              <c:numCache>
                <c:formatCode>General</c:formatCode>
                <c:ptCount val="4"/>
                <c:pt idx="0">
                  <c:v>92</c:v>
                </c:pt>
                <c:pt idx="1">
                  <c:v>8</c:v>
                </c:pt>
              </c:numCache>
            </c:numRef>
          </c:val>
          <c:extLst>
            <c:ext xmlns:c16="http://schemas.microsoft.com/office/drawing/2014/chart" uri="{C3380CC4-5D6E-409C-BE32-E72D297353CC}">
              <c16:uniqueId val="{00000008-ECE8-4148-8931-17EB0F28397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12073490813696E-2"/>
          <c:y val="5.28240740740741E-2"/>
          <c:w val="0.88965901137357795"/>
          <c:h val="0.726943715368912"/>
        </c:manualLayout>
      </c:layout>
      <c:barChart>
        <c:barDir val="col"/>
        <c:grouping val="stacked"/>
        <c:varyColors val="0"/>
        <c:ser>
          <c:idx val="0"/>
          <c:order val="0"/>
          <c:tx>
            <c:strRef>
              <c:f>建设用地规划许可证!$H$29</c:f>
              <c:strCache>
                <c:ptCount val="1"/>
                <c:pt idx="0">
                  <c:v>功能核心区</c:v>
                </c:pt>
              </c:strCache>
            </c:strRef>
          </c:tx>
          <c:spPr>
            <a:solidFill>
              <a:srgbClr val="3B3838"/>
            </a:solidFill>
            <a:ln>
              <a:solidFill>
                <a:srgbClr val="3B3838"/>
              </a:solidFill>
            </a:ln>
            <a:effectLst/>
          </c:spPr>
          <c:invertIfNegative val="0"/>
          <c:cat>
            <c:numRef>
              <c:f>建设用地规划许可证!$I$28:$Z$28</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建设用地规划许可证!$I$29:$Z$29</c:f>
              <c:numCache>
                <c:formatCode>General</c:formatCode>
                <c:ptCount val="18"/>
                <c:pt idx="0">
                  <c:v>0.25480769230769201</c:v>
                </c:pt>
                <c:pt idx="1">
                  <c:v>0.32751091703056801</c:v>
                </c:pt>
                <c:pt idx="2">
                  <c:v>0.23206751054852301</c:v>
                </c:pt>
                <c:pt idx="3">
                  <c:v>0.27697841726618699</c:v>
                </c:pt>
                <c:pt idx="4">
                  <c:v>0.24213075060532699</c:v>
                </c:pt>
                <c:pt idx="5">
                  <c:v>0.18277680140597499</c:v>
                </c:pt>
                <c:pt idx="6">
                  <c:v>0.14383561643835599</c:v>
                </c:pt>
                <c:pt idx="7">
                  <c:v>0.12015503875969</c:v>
                </c:pt>
                <c:pt idx="8">
                  <c:v>0.157676348547718</c:v>
                </c:pt>
                <c:pt idx="9">
                  <c:v>0.123595505617978</c:v>
                </c:pt>
                <c:pt idx="10">
                  <c:v>0.10267857142857099</c:v>
                </c:pt>
                <c:pt idx="11">
                  <c:v>9.2105263157894704E-2</c:v>
                </c:pt>
                <c:pt idx="12">
                  <c:v>7.8726968174204395E-2</c:v>
                </c:pt>
                <c:pt idx="13">
                  <c:v>7.9295154185022004E-2</c:v>
                </c:pt>
                <c:pt idx="14">
                  <c:v>7.9404466501240695E-2</c:v>
                </c:pt>
                <c:pt idx="15">
                  <c:v>8.3094555873925502E-2</c:v>
                </c:pt>
                <c:pt idx="16">
                  <c:v>7.6086956521739094E-2</c:v>
                </c:pt>
                <c:pt idx="17">
                  <c:v>3.7593984962405999E-2</c:v>
                </c:pt>
              </c:numCache>
            </c:numRef>
          </c:val>
          <c:extLst>
            <c:ext xmlns:c16="http://schemas.microsoft.com/office/drawing/2014/chart" uri="{C3380CC4-5D6E-409C-BE32-E72D297353CC}">
              <c16:uniqueId val="{00000000-8473-462D-99AE-A6C2D1167826}"/>
            </c:ext>
          </c:extLst>
        </c:ser>
        <c:ser>
          <c:idx val="1"/>
          <c:order val="1"/>
          <c:tx>
            <c:strRef>
              <c:f>建设用地规划许可证!$H$30</c:f>
              <c:strCache>
                <c:ptCount val="1"/>
                <c:pt idx="0">
                  <c:v>功能扩展区</c:v>
                </c:pt>
              </c:strCache>
            </c:strRef>
          </c:tx>
          <c:spPr>
            <a:solidFill>
              <a:srgbClr val="CC6600"/>
            </a:solidFill>
            <a:ln>
              <a:solidFill>
                <a:srgbClr val="CC6600"/>
              </a:solidFill>
            </a:ln>
            <a:effectLst/>
          </c:spPr>
          <c:invertIfNegative val="0"/>
          <c:cat>
            <c:numRef>
              <c:f>建设用地规划许可证!$I$28:$Z$28</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建设用地规划许可证!$I$30:$Z$30</c:f>
              <c:numCache>
                <c:formatCode>General</c:formatCode>
                <c:ptCount val="18"/>
                <c:pt idx="0">
                  <c:v>0.72596153846153799</c:v>
                </c:pt>
                <c:pt idx="1">
                  <c:v>0.65065502183406099</c:v>
                </c:pt>
                <c:pt idx="2">
                  <c:v>0.734177215189873</c:v>
                </c:pt>
                <c:pt idx="3">
                  <c:v>0.69064748201438897</c:v>
                </c:pt>
                <c:pt idx="4">
                  <c:v>0.66343825665859602</c:v>
                </c:pt>
                <c:pt idx="5">
                  <c:v>0.61159929701230198</c:v>
                </c:pt>
                <c:pt idx="6">
                  <c:v>0.56506849315068497</c:v>
                </c:pt>
                <c:pt idx="7">
                  <c:v>0.41085271317829503</c:v>
                </c:pt>
                <c:pt idx="8">
                  <c:v>0.51037344398340201</c:v>
                </c:pt>
                <c:pt idx="9">
                  <c:v>0.41994382022471899</c:v>
                </c:pt>
                <c:pt idx="10">
                  <c:v>0.44196428571428598</c:v>
                </c:pt>
                <c:pt idx="11">
                  <c:v>0.43201754385964902</c:v>
                </c:pt>
                <c:pt idx="12">
                  <c:v>0.33500837520937998</c:v>
                </c:pt>
                <c:pt idx="13">
                  <c:v>0.31057268722467002</c:v>
                </c:pt>
                <c:pt idx="14">
                  <c:v>0.36724565756823802</c:v>
                </c:pt>
                <c:pt idx="15">
                  <c:v>0.32091690544412599</c:v>
                </c:pt>
                <c:pt idx="16">
                  <c:v>0.39673913043478298</c:v>
                </c:pt>
                <c:pt idx="17">
                  <c:v>0.31578947368421101</c:v>
                </c:pt>
              </c:numCache>
            </c:numRef>
          </c:val>
          <c:extLst>
            <c:ext xmlns:c16="http://schemas.microsoft.com/office/drawing/2014/chart" uri="{C3380CC4-5D6E-409C-BE32-E72D297353CC}">
              <c16:uniqueId val="{00000001-8473-462D-99AE-A6C2D1167826}"/>
            </c:ext>
          </c:extLst>
        </c:ser>
        <c:ser>
          <c:idx val="2"/>
          <c:order val="2"/>
          <c:tx>
            <c:strRef>
              <c:f>建设用地规划许可证!$H$31</c:f>
              <c:strCache>
                <c:ptCount val="1"/>
                <c:pt idx="0">
                  <c:v>发展新区</c:v>
                </c:pt>
              </c:strCache>
            </c:strRef>
          </c:tx>
          <c:spPr>
            <a:solidFill>
              <a:srgbClr val="203864"/>
            </a:solidFill>
            <a:ln>
              <a:solidFill>
                <a:schemeClr val="accent5">
                  <a:lumMod val="75000"/>
                </a:schemeClr>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8473-462D-99AE-A6C2D1167826}"/>
                </c:ext>
              </c:extLst>
            </c:dLbl>
            <c:dLbl>
              <c:idx val="1"/>
              <c:delete val="1"/>
              <c:extLst>
                <c:ext xmlns:c15="http://schemas.microsoft.com/office/drawing/2012/chart" uri="{CE6537A1-D6FC-4f65-9D91-7224C49458BB}"/>
                <c:ext xmlns:c16="http://schemas.microsoft.com/office/drawing/2014/chart" uri="{C3380CC4-5D6E-409C-BE32-E72D297353CC}">
                  <c16:uniqueId val="{00000003-8473-462D-99AE-A6C2D1167826}"/>
                </c:ext>
              </c:extLst>
            </c:dLbl>
            <c:dLbl>
              <c:idx val="2"/>
              <c:delete val="1"/>
              <c:extLst>
                <c:ext xmlns:c15="http://schemas.microsoft.com/office/drawing/2012/chart" uri="{CE6537A1-D6FC-4f65-9D91-7224C49458BB}"/>
                <c:ext xmlns:c16="http://schemas.microsoft.com/office/drawing/2014/chart" uri="{C3380CC4-5D6E-409C-BE32-E72D297353CC}">
                  <c16:uniqueId val="{00000004-8473-462D-99AE-A6C2D1167826}"/>
                </c:ext>
              </c:extLst>
            </c:dLbl>
            <c:dLbl>
              <c:idx val="3"/>
              <c:delete val="1"/>
              <c:extLst>
                <c:ext xmlns:c15="http://schemas.microsoft.com/office/drawing/2012/chart" uri="{CE6537A1-D6FC-4f65-9D91-7224C49458BB}"/>
                <c:ext xmlns:c16="http://schemas.microsoft.com/office/drawing/2014/chart" uri="{C3380CC4-5D6E-409C-BE32-E72D297353CC}">
                  <c16:uniqueId val="{00000005-8473-462D-99AE-A6C2D1167826}"/>
                </c:ext>
              </c:extLst>
            </c:dLbl>
            <c:dLbl>
              <c:idx val="4"/>
              <c:delete val="1"/>
              <c:extLst>
                <c:ext xmlns:c15="http://schemas.microsoft.com/office/drawing/2012/chart" uri="{CE6537A1-D6FC-4f65-9D91-7224C49458BB}"/>
                <c:ext xmlns:c16="http://schemas.microsoft.com/office/drawing/2014/chart" uri="{C3380CC4-5D6E-409C-BE32-E72D297353CC}">
                  <c16:uniqueId val="{00000006-8473-462D-99AE-A6C2D1167826}"/>
                </c:ext>
              </c:extLst>
            </c:dLbl>
            <c:dLbl>
              <c:idx val="5"/>
              <c:delete val="1"/>
              <c:extLst>
                <c:ext xmlns:c15="http://schemas.microsoft.com/office/drawing/2012/chart" uri="{CE6537A1-D6FC-4f65-9D91-7224C49458BB}"/>
                <c:ext xmlns:c16="http://schemas.microsoft.com/office/drawing/2014/chart" uri="{C3380CC4-5D6E-409C-BE32-E72D297353CC}">
                  <c16:uniqueId val="{00000007-8473-462D-99AE-A6C2D1167826}"/>
                </c:ext>
              </c:extLst>
            </c:dLbl>
            <c:dLbl>
              <c:idx val="6"/>
              <c:delete val="1"/>
              <c:extLst>
                <c:ext xmlns:c15="http://schemas.microsoft.com/office/drawing/2012/chart" uri="{CE6537A1-D6FC-4f65-9D91-7224C49458BB}"/>
                <c:ext xmlns:c16="http://schemas.microsoft.com/office/drawing/2014/chart" uri="{C3380CC4-5D6E-409C-BE32-E72D297353CC}">
                  <c16:uniqueId val="{00000008-8473-462D-99AE-A6C2D1167826}"/>
                </c:ext>
              </c:extLst>
            </c:dLbl>
            <c:dLbl>
              <c:idx val="7"/>
              <c:delete val="1"/>
              <c:extLst>
                <c:ext xmlns:c15="http://schemas.microsoft.com/office/drawing/2012/chart" uri="{CE6537A1-D6FC-4f65-9D91-7224C49458BB}"/>
                <c:ext xmlns:c16="http://schemas.microsoft.com/office/drawing/2014/chart" uri="{C3380CC4-5D6E-409C-BE32-E72D297353CC}">
                  <c16:uniqueId val="{00000009-8473-462D-99AE-A6C2D1167826}"/>
                </c:ext>
              </c:extLst>
            </c:dLbl>
            <c:dLbl>
              <c:idx val="8"/>
              <c:delete val="1"/>
              <c:extLst>
                <c:ext xmlns:c15="http://schemas.microsoft.com/office/drawing/2012/chart" uri="{CE6537A1-D6FC-4f65-9D91-7224C49458BB}"/>
                <c:ext xmlns:c16="http://schemas.microsoft.com/office/drawing/2014/chart" uri="{C3380CC4-5D6E-409C-BE32-E72D297353CC}">
                  <c16:uniqueId val="{0000000A-8473-462D-99AE-A6C2D1167826}"/>
                </c:ext>
              </c:extLst>
            </c:dLbl>
            <c:dLbl>
              <c:idx val="9"/>
              <c:delete val="1"/>
              <c:extLst>
                <c:ext xmlns:c15="http://schemas.microsoft.com/office/drawing/2012/chart" uri="{CE6537A1-D6FC-4f65-9D91-7224C49458BB}"/>
                <c:ext xmlns:c16="http://schemas.microsoft.com/office/drawing/2014/chart" uri="{C3380CC4-5D6E-409C-BE32-E72D297353CC}">
                  <c16:uniqueId val="{0000000B-8473-462D-99AE-A6C2D1167826}"/>
                </c:ext>
              </c:extLst>
            </c:dLbl>
            <c:dLbl>
              <c:idx val="10"/>
              <c:delete val="1"/>
              <c:extLst>
                <c:ext xmlns:c15="http://schemas.microsoft.com/office/drawing/2012/chart" uri="{CE6537A1-D6FC-4f65-9D91-7224C49458BB}"/>
                <c:ext xmlns:c16="http://schemas.microsoft.com/office/drawing/2014/chart" uri="{C3380CC4-5D6E-409C-BE32-E72D297353CC}">
                  <c16:uniqueId val="{0000000C-8473-462D-99AE-A6C2D1167826}"/>
                </c:ext>
              </c:extLst>
            </c:dLbl>
            <c:dLbl>
              <c:idx val="11"/>
              <c:delete val="1"/>
              <c:extLst>
                <c:ext xmlns:c15="http://schemas.microsoft.com/office/drawing/2012/chart" uri="{CE6537A1-D6FC-4f65-9D91-7224C49458BB}"/>
                <c:ext xmlns:c16="http://schemas.microsoft.com/office/drawing/2014/chart" uri="{C3380CC4-5D6E-409C-BE32-E72D297353CC}">
                  <c16:uniqueId val="{0000000D-8473-462D-99AE-A6C2D1167826}"/>
                </c:ext>
              </c:extLst>
            </c:dLbl>
            <c:dLbl>
              <c:idx val="12"/>
              <c:layout>
                <c:manualLayout>
                  <c:x val="0"/>
                  <c:y val="0.13888888888888901"/>
                </c:manualLayout>
              </c:layout>
              <c:tx>
                <c:rich>
                  <a:bodyPr rot="0" spcFirstLastPara="1" vertOverflow="clip" horzOverflow="clip" vert="horz" wrap="square" lIns="38100" tIns="19050" rIns="38100" bIns="19050" anchor="ctr" anchorCtr="1">
                    <a:spAutoFit/>
                  </a:bodyPr>
                  <a:lstStyle/>
                  <a:p>
                    <a:pPr>
                      <a:defRPr lang="zh-CN" sz="1600" b="0" i="0" u="none" strike="noStrike" kern="1200" baseline="0">
                        <a:solidFill>
                          <a:srgbClr val="C00000"/>
                        </a:solidFill>
                        <a:latin typeface="+mn-lt"/>
                        <a:ea typeface="+mn-ea"/>
                        <a:cs typeface="+mn-cs"/>
                      </a:defRPr>
                    </a:pPr>
                    <a:r>
                      <a:rPr lang="en-US" altLang="zh-CN" sz="1600">
                        <a:solidFill>
                          <a:srgbClr val="C00000"/>
                        </a:solidFill>
                      </a:rPr>
                      <a:t>58%</a:t>
                    </a:r>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zh-CN" sz="1600" b="0" i="0" u="none" strike="noStrike" kern="1200" baseline="0">
                      <a:solidFill>
                        <a:srgbClr val="C00000"/>
                      </a:solidFill>
                      <a:latin typeface="+mn-lt"/>
                      <a:ea typeface="+mn-ea"/>
                      <a:cs typeface="+mn-cs"/>
                    </a:defRPr>
                  </a:pPr>
                  <a:endParaRPr lang="zh-CN"/>
                </a:p>
              </c:txPr>
              <c:dLblPos val="ct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72"/>
                        <a:gd name="adj2" fmla="val 106220"/>
                      </a:avLst>
                    </a:prstGeom>
                    <a:noFill/>
                    <a:ln>
                      <a:noFill/>
                    </a:ln>
                  </c15:spPr>
                  <c15:showDataLabelsRange val="0"/>
                </c:ext>
                <c:ext xmlns:c16="http://schemas.microsoft.com/office/drawing/2014/chart" uri="{C3380CC4-5D6E-409C-BE32-E72D297353CC}">
                  <c16:uniqueId val="{0000000E-8473-462D-99AE-A6C2D1167826}"/>
                </c:ext>
              </c:extLst>
            </c:dLbl>
            <c:dLbl>
              <c:idx val="13"/>
              <c:delete val="1"/>
              <c:extLst>
                <c:ext xmlns:c15="http://schemas.microsoft.com/office/drawing/2012/chart" uri="{CE6537A1-D6FC-4f65-9D91-7224C49458BB}"/>
                <c:ext xmlns:c16="http://schemas.microsoft.com/office/drawing/2014/chart" uri="{C3380CC4-5D6E-409C-BE32-E72D297353CC}">
                  <c16:uniqueId val="{0000000F-8473-462D-99AE-A6C2D1167826}"/>
                </c:ext>
              </c:extLst>
            </c:dLbl>
            <c:dLbl>
              <c:idx val="14"/>
              <c:delete val="1"/>
              <c:extLst>
                <c:ext xmlns:c15="http://schemas.microsoft.com/office/drawing/2012/chart" uri="{CE6537A1-D6FC-4f65-9D91-7224C49458BB}"/>
                <c:ext xmlns:c16="http://schemas.microsoft.com/office/drawing/2014/chart" uri="{C3380CC4-5D6E-409C-BE32-E72D297353CC}">
                  <c16:uniqueId val="{00000010-8473-462D-99AE-A6C2D1167826}"/>
                </c:ext>
              </c:extLst>
            </c:dLbl>
            <c:dLbl>
              <c:idx val="15"/>
              <c:delete val="1"/>
              <c:extLst>
                <c:ext xmlns:c15="http://schemas.microsoft.com/office/drawing/2012/chart" uri="{CE6537A1-D6FC-4f65-9D91-7224C49458BB}"/>
                <c:ext xmlns:c16="http://schemas.microsoft.com/office/drawing/2014/chart" uri="{C3380CC4-5D6E-409C-BE32-E72D297353CC}">
                  <c16:uniqueId val="{00000011-8473-462D-99AE-A6C2D1167826}"/>
                </c:ext>
              </c:extLst>
            </c:dLbl>
            <c:dLbl>
              <c:idx val="16"/>
              <c:delete val="1"/>
              <c:extLst>
                <c:ext xmlns:c15="http://schemas.microsoft.com/office/drawing/2012/chart" uri="{CE6537A1-D6FC-4f65-9D91-7224C49458BB}"/>
                <c:ext xmlns:c16="http://schemas.microsoft.com/office/drawing/2014/chart" uri="{C3380CC4-5D6E-409C-BE32-E72D297353CC}">
                  <c16:uniqueId val="{00000012-8473-462D-99AE-A6C2D1167826}"/>
                </c:ext>
              </c:extLst>
            </c:dLbl>
            <c:dLbl>
              <c:idx val="17"/>
              <c:layout>
                <c:manualLayout>
                  <c:x val="-2.7777777777777801E-3"/>
                  <c:y val="0.157407407407407"/>
                </c:manualLayout>
              </c:layout>
              <c:tx>
                <c:rich>
                  <a:bodyPr rot="0" spcFirstLastPara="1" vertOverflow="clip" horzOverflow="clip" vert="horz" wrap="square" lIns="38100" tIns="19050" rIns="38100" bIns="19050" anchor="ctr" anchorCtr="1">
                    <a:spAutoFit/>
                  </a:bodyPr>
                  <a:lstStyle/>
                  <a:p>
                    <a:pPr>
                      <a:defRPr lang="zh-CN" sz="1600" b="0" i="0" u="none" strike="noStrike" kern="1200" baseline="0">
                        <a:solidFill>
                          <a:srgbClr val="C00000"/>
                        </a:solidFill>
                        <a:latin typeface="+mn-lt"/>
                        <a:ea typeface="+mn-ea"/>
                        <a:cs typeface="+mn-cs"/>
                      </a:defRPr>
                    </a:pPr>
                    <a:r>
                      <a:rPr lang="en-US" altLang="zh-CN" sz="1600">
                        <a:solidFill>
                          <a:srgbClr val="C00000"/>
                        </a:solidFill>
                      </a:rPr>
                      <a:t>65%</a:t>
                    </a:r>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zh-CN" sz="1600" b="0" i="0" u="none" strike="noStrike" kern="1200" baseline="0">
                      <a:solidFill>
                        <a:srgbClr val="C00000"/>
                      </a:solidFill>
                      <a:latin typeface="+mn-lt"/>
                      <a:ea typeface="+mn-ea"/>
                      <a:cs typeface="+mn-cs"/>
                    </a:defRPr>
                  </a:pPr>
                  <a:endParaRPr lang="zh-CN"/>
                </a:p>
              </c:txPr>
              <c:dLblPos val="ct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6614"/>
                        <a:gd name="adj2" fmla="val 102680"/>
                      </a:avLst>
                    </a:prstGeom>
                    <a:noFill/>
                    <a:ln>
                      <a:noFill/>
                    </a:ln>
                  </c15:spPr>
                  <c15:showDataLabelsRange val="0"/>
                </c:ext>
                <c:ext xmlns:c16="http://schemas.microsoft.com/office/drawing/2014/chart" uri="{C3380CC4-5D6E-409C-BE32-E72D297353CC}">
                  <c16:uniqueId val="{00000013-8473-462D-99AE-A6C2D116782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lang="zh-CN" sz="1600" b="0" i="0" u="none" strike="noStrike" kern="1200" baseline="0">
                    <a:solidFill>
                      <a:srgbClr val="C00000"/>
                    </a:solidFill>
                    <a:latin typeface="+mn-lt"/>
                    <a:ea typeface="+mn-ea"/>
                    <a:cs typeface="+mn-cs"/>
                  </a:defRPr>
                </a:pPr>
                <a:endParaRPr lang="zh-CN"/>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建设用地规划许可证!$I$28:$Z$28</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建设用地规划许可证!$I$31:$Z$31</c:f>
              <c:numCache>
                <c:formatCode>General</c:formatCode>
                <c:ptCount val="18"/>
                <c:pt idx="0">
                  <c:v>1.9230769230769201E-2</c:v>
                </c:pt>
                <c:pt idx="1">
                  <c:v>2.1834061135371199E-2</c:v>
                </c:pt>
                <c:pt idx="2">
                  <c:v>3.37552742616034E-2</c:v>
                </c:pt>
                <c:pt idx="3">
                  <c:v>3.2374100719424502E-2</c:v>
                </c:pt>
                <c:pt idx="4">
                  <c:v>9.4430992736077496E-2</c:v>
                </c:pt>
                <c:pt idx="5">
                  <c:v>0.205623901581722</c:v>
                </c:pt>
                <c:pt idx="6">
                  <c:v>0.29109589041095901</c:v>
                </c:pt>
                <c:pt idx="7">
                  <c:v>0.468992248062016</c:v>
                </c:pt>
                <c:pt idx="8">
                  <c:v>0.33195020746887999</c:v>
                </c:pt>
                <c:pt idx="9">
                  <c:v>0.45646067415730301</c:v>
                </c:pt>
                <c:pt idx="10">
                  <c:v>0.45535714285714302</c:v>
                </c:pt>
                <c:pt idx="11">
                  <c:v>0.47587719298245601</c:v>
                </c:pt>
                <c:pt idx="12">
                  <c:v>0.58626465661641503</c:v>
                </c:pt>
                <c:pt idx="13">
                  <c:v>0.610132158590308</c:v>
                </c:pt>
                <c:pt idx="14">
                  <c:v>0.55334987593052098</c:v>
                </c:pt>
                <c:pt idx="15">
                  <c:v>0.59598853868194801</c:v>
                </c:pt>
                <c:pt idx="16">
                  <c:v>0.52717391304347805</c:v>
                </c:pt>
                <c:pt idx="17">
                  <c:v>0.64661654135338298</c:v>
                </c:pt>
              </c:numCache>
            </c:numRef>
          </c:val>
          <c:extLst>
            <c:ext xmlns:c16="http://schemas.microsoft.com/office/drawing/2014/chart" uri="{C3380CC4-5D6E-409C-BE32-E72D297353CC}">
              <c16:uniqueId val="{00000014-8473-462D-99AE-A6C2D1167826}"/>
            </c:ext>
          </c:extLst>
        </c:ser>
        <c:dLbls>
          <c:showLegendKey val="0"/>
          <c:showVal val="0"/>
          <c:showCatName val="0"/>
          <c:showSerName val="0"/>
          <c:showPercent val="0"/>
          <c:showBubbleSize val="0"/>
        </c:dLbls>
        <c:gapWidth val="60"/>
        <c:overlap val="100"/>
        <c:axId val="101703680"/>
        <c:axId val="92241920"/>
      </c:barChart>
      <c:catAx>
        <c:axId val="10170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92241920"/>
        <c:crosses val="autoZero"/>
        <c:auto val="1"/>
        <c:lblAlgn val="ctr"/>
        <c:lblOffset val="100"/>
        <c:noMultiLvlLbl val="0"/>
      </c:catAx>
      <c:valAx>
        <c:axId val="92241920"/>
        <c:scaling>
          <c:orientation val="minMax"/>
          <c:max val="1"/>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crossAx val="101703680"/>
        <c:crosses val="autoZero"/>
        <c:crossBetween val="between"/>
      </c:valAx>
      <c:spPr>
        <a:noFill/>
        <a:ln>
          <a:noFill/>
        </a:ln>
        <a:effectLst/>
      </c:spPr>
    </c:plotArea>
    <c:legend>
      <c:legendPos val="b"/>
      <c:layout>
        <c:manualLayout>
          <c:xMode val="edge"/>
          <c:yMode val="edge"/>
          <c:x val="0.197022888471418"/>
          <c:y val="0.85677142838808595"/>
          <c:w val="0.605379483814523"/>
          <c:h val="8.6535797608632295E-2"/>
        </c:manualLayout>
      </c:layout>
      <c:overlay val="0"/>
      <c:spPr>
        <a:noFill/>
        <a:ln>
          <a:noFill/>
        </a:ln>
        <a:effectLst/>
      </c:spPr>
      <c:txPr>
        <a:bodyPr rot="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488649137676"/>
          <c:y val="0.202853534326288"/>
          <c:w val="0.30336687498589898"/>
          <c:h val="0.92872841552700602"/>
        </c:manualLayout>
      </c:layout>
      <c:pieChart>
        <c:varyColors val="1"/>
        <c:ser>
          <c:idx val="0"/>
          <c:order val="0"/>
          <c:explosion val="3"/>
          <c:dPt>
            <c:idx val="0"/>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1-2692-4C49-9E1E-8A8AB3D2DDDB}"/>
              </c:ext>
            </c:extLst>
          </c:dPt>
          <c:dPt>
            <c:idx val="1"/>
            <c:bubble3D val="0"/>
            <c:spPr>
              <a:solidFill>
                <a:srgbClr val="CC6600"/>
              </a:solidFill>
              <a:ln w="19050">
                <a:solidFill>
                  <a:schemeClr val="lt1"/>
                </a:solidFill>
              </a:ln>
              <a:effectLst/>
            </c:spPr>
            <c:extLst>
              <c:ext xmlns:c16="http://schemas.microsoft.com/office/drawing/2014/chart" uri="{C3380CC4-5D6E-409C-BE32-E72D297353CC}">
                <c16:uniqueId val="{00000003-2692-4C49-9E1E-8A8AB3D2DDDB}"/>
              </c:ext>
            </c:extLst>
          </c:dPt>
          <c:dPt>
            <c:idx val="2"/>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5-2692-4C49-9E1E-8A8AB3D2DDDB}"/>
              </c:ext>
            </c:extLst>
          </c:dPt>
          <c:dLbls>
            <c:dLbl>
              <c:idx val="0"/>
              <c:layout>
                <c:manualLayout>
                  <c:x val="-2.13275274688085E-3"/>
                  <c:y val="0"/>
                </c:manualLayout>
              </c:layout>
              <c:tx>
                <c:rich>
                  <a:bodyPr rot="0" spcFirstLastPara="1" vertOverflow="ellipsis" vert="horz" wrap="square" lIns="38100" tIns="19050" rIns="38100" bIns="19050" anchor="ctr" anchorCtr="1">
                    <a:spAutoFit/>
                  </a:bodyPr>
                  <a:lstStyle/>
                  <a:p>
                    <a:fld id="{C35ED7D0-74E3-4D3C-B9F2-2C0936FCAC54}" type="VALUE">
                      <a:rPr lang="zh-CN" altLang="en-US"/>
                      <a:pPr/>
                      <a:t>[值]</a:t>
                    </a:fld>
                    <a:endParaRPr lang="zh-CN" altLang="en-US"/>
                  </a:p>
                </c:rich>
              </c:tx>
              <c:numFmt formatCode="0.00%" sourceLinked="0"/>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92-4C49-9E1E-8A8AB3D2DDDB}"/>
                </c:ext>
              </c:extLst>
            </c:dLbl>
            <c:dLbl>
              <c:idx val="1"/>
              <c:layout>
                <c:manualLayout>
                  <c:x val="-0.14185979098618401"/>
                  <c:y val="-1.4046443347124E-2"/>
                </c:manualLayout>
              </c:layout>
              <c:tx>
                <c:rich>
                  <a:bodyPr rot="0" spcFirstLastPara="1" vertOverflow="ellipsis" vert="horz" wrap="square" lIns="38100" tIns="19050" rIns="38100" bIns="19050" anchor="ctr" anchorCtr="1">
                    <a:spAutoFit/>
                  </a:bodyPr>
                  <a:lstStyle/>
                  <a:p>
                    <a:fld id="{B67F581F-341A-4065-ACA6-01730FF76E05}" type="VALUE">
                      <a:rPr lang="zh-CN" altLang="en-US"/>
                      <a:pPr/>
                      <a:t>[值]</a:t>
                    </a:fld>
                    <a:endParaRPr lang="zh-CN" altLang="en-US"/>
                  </a:p>
                </c:rich>
              </c:tx>
              <c:numFmt formatCode="0.00%" sourceLinked="0"/>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692-4C49-9E1E-8A8AB3D2DDDB}"/>
                </c:ext>
              </c:extLst>
            </c:dLbl>
            <c:dLbl>
              <c:idx val="2"/>
              <c:layout>
                <c:manualLayout>
                  <c:x val="0.125986336043894"/>
                  <c:y val="-1.47115085190617E-3"/>
                </c:manualLayout>
              </c:layout>
              <c:tx>
                <c:rich>
                  <a:bodyPr rot="0" spcFirstLastPara="1" vertOverflow="ellipsis" vert="horz" wrap="square" lIns="38100" tIns="19050" rIns="38100" bIns="19050" anchor="ctr" anchorCtr="1">
                    <a:spAutoFit/>
                  </a:bodyPr>
                  <a:lstStyle/>
                  <a:p>
                    <a:fld id="{3C685D57-7FEF-4B4B-B0AF-9651317951DD}" type="VALUE">
                      <a:rPr lang="zh-CN" altLang="en-US"/>
                      <a:pPr/>
                      <a:t>[值]</a:t>
                    </a:fld>
                    <a:endParaRPr lang="zh-CN" altLang="en-US"/>
                  </a:p>
                </c:rich>
              </c:tx>
              <c:numFmt formatCode="0.00%" sourceLinked="0"/>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692-4C49-9E1E-8A8AB3D2DDDB}"/>
                </c:ext>
              </c:extLst>
            </c:dLbl>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bg1">
                        <a:lumMod val="9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建设用地规划许可证!$Q$89:$Q$91</c:f>
              <c:strCache>
                <c:ptCount val="3"/>
                <c:pt idx="0">
                  <c:v>首都功能核心区</c:v>
                </c:pt>
                <c:pt idx="1">
                  <c:v>城市功能拓展区</c:v>
                </c:pt>
                <c:pt idx="2">
                  <c:v>城市发展新区</c:v>
                </c:pt>
              </c:strCache>
            </c:strRef>
          </c:cat>
          <c:val>
            <c:numRef>
              <c:f>建设用地规划许可证!$R$89:$R$91</c:f>
              <c:numCache>
                <c:formatCode>General</c:formatCode>
                <c:ptCount val="3"/>
                <c:pt idx="0">
                  <c:v>2.7718550106609799E-2</c:v>
                </c:pt>
                <c:pt idx="1">
                  <c:v>0.50436131033146003</c:v>
                </c:pt>
                <c:pt idx="2">
                  <c:v>0.46792013956193101</c:v>
                </c:pt>
              </c:numCache>
            </c:numRef>
          </c:val>
          <c:extLst>
            <c:ext xmlns:c16="http://schemas.microsoft.com/office/drawing/2014/chart" uri="{C3380CC4-5D6E-409C-BE32-E72D297353CC}">
              <c16:uniqueId val="{00000006-2692-4C49-9E1E-8A8AB3D2DDDB}"/>
            </c:ext>
          </c:extLst>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257632358675978"/>
          <c:y val="0.79646073412018104"/>
          <c:w val="0.27706628134324002"/>
          <c:h val="0.20146391095562699"/>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7474105203301"/>
          <c:y val="5.0925925925925902E-2"/>
          <c:w val="0.86666977878282203"/>
          <c:h val="0.76650514839491202"/>
        </c:manualLayout>
      </c:layout>
      <c:barChart>
        <c:barDir val="col"/>
        <c:grouping val="clustered"/>
        <c:varyColors val="0"/>
        <c:ser>
          <c:idx val="0"/>
          <c:order val="0"/>
          <c:tx>
            <c:strRef>
              <c:f>北京公交和轨道历史数据!$Q$14</c:f>
              <c:strCache>
                <c:ptCount val="1"/>
                <c:pt idx="0">
                  <c:v>轨道线路数</c:v>
                </c:pt>
              </c:strCache>
            </c:strRef>
          </c:tx>
          <c:spPr>
            <a:solidFill>
              <a:schemeClr val="accent1">
                <a:lumMod val="75000"/>
                <a:alpha val="90000"/>
              </a:schemeClr>
            </a:solidFill>
            <a:ln>
              <a:noFill/>
            </a:ln>
            <a:effectLst/>
          </c:spPr>
          <c:invertIfNegative val="0"/>
          <c:dLbls>
            <c:delete val="1"/>
          </c:dLbls>
          <c:cat>
            <c:numRef>
              <c:f>北京公交和轨道历史数据!$P$15:$P$23</c:f>
              <c:numCache>
                <c:formatCode>General</c:formatCode>
                <c:ptCount val="9"/>
                <c:pt idx="0">
                  <c:v>1986</c:v>
                </c:pt>
                <c:pt idx="1">
                  <c:v>2000</c:v>
                </c:pt>
                <c:pt idx="2">
                  <c:v>2005</c:v>
                </c:pt>
                <c:pt idx="3">
                  <c:v>2007</c:v>
                </c:pt>
                <c:pt idx="4">
                  <c:v>2008</c:v>
                </c:pt>
                <c:pt idx="5">
                  <c:v>2009</c:v>
                </c:pt>
                <c:pt idx="6">
                  <c:v>2010</c:v>
                </c:pt>
                <c:pt idx="7">
                  <c:v>2011</c:v>
                </c:pt>
                <c:pt idx="8">
                  <c:v>2012</c:v>
                </c:pt>
              </c:numCache>
            </c:numRef>
          </c:cat>
          <c:val>
            <c:numRef>
              <c:f>北京公交和轨道历史数据!$Q$15:$Q$23</c:f>
              <c:numCache>
                <c:formatCode>General</c:formatCode>
                <c:ptCount val="9"/>
                <c:pt idx="0">
                  <c:v>2</c:v>
                </c:pt>
                <c:pt idx="1">
                  <c:v>2</c:v>
                </c:pt>
                <c:pt idx="2">
                  <c:v>4</c:v>
                </c:pt>
                <c:pt idx="3">
                  <c:v>5</c:v>
                </c:pt>
                <c:pt idx="4">
                  <c:v>8</c:v>
                </c:pt>
                <c:pt idx="5">
                  <c:v>9</c:v>
                </c:pt>
                <c:pt idx="6">
                  <c:v>14</c:v>
                </c:pt>
                <c:pt idx="7">
                  <c:v>15</c:v>
                </c:pt>
                <c:pt idx="8">
                  <c:v>16</c:v>
                </c:pt>
              </c:numCache>
            </c:numRef>
          </c:val>
          <c:extLst>
            <c:ext xmlns:c16="http://schemas.microsoft.com/office/drawing/2014/chart" uri="{C3380CC4-5D6E-409C-BE32-E72D297353CC}">
              <c16:uniqueId val="{00000000-8363-48FF-90B4-65AD5FB84A1A}"/>
            </c:ext>
          </c:extLst>
        </c:ser>
        <c:dLbls>
          <c:showLegendKey val="0"/>
          <c:showVal val="1"/>
          <c:showCatName val="0"/>
          <c:showSerName val="0"/>
          <c:showPercent val="0"/>
          <c:showBubbleSize val="0"/>
        </c:dLbls>
        <c:gapWidth val="85"/>
        <c:axId val="101870080"/>
        <c:axId val="92245376"/>
      </c:barChart>
      <c:lineChart>
        <c:grouping val="standard"/>
        <c:varyColors val="0"/>
        <c:ser>
          <c:idx val="1"/>
          <c:order val="1"/>
          <c:tx>
            <c:strRef>
              <c:f>北京公交和轨道历史数据!$R$14</c:f>
              <c:strCache>
                <c:ptCount val="1"/>
                <c:pt idx="0">
                  <c:v>轨道交通出行分担率</c:v>
                </c:pt>
              </c:strCache>
            </c:strRef>
          </c:tx>
          <c:spPr>
            <a:ln w="28575" cap="rnd">
              <a:solidFill>
                <a:schemeClr val="tx1"/>
              </a:solidFill>
              <a:round/>
            </a:ln>
            <a:effectLst/>
          </c:spPr>
          <c:marker>
            <c:symbol val="square"/>
            <c:size val="5"/>
            <c:spPr>
              <a:solidFill>
                <a:schemeClr val="bg1">
                  <a:lumMod val="95000"/>
                </a:schemeClr>
              </a:solidFill>
              <a:ln w="9525">
                <a:solidFill>
                  <a:schemeClr val="tx1">
                    <a:lumMod val="95000"/>
                    <a:lumOff val="5000"/>
                  </a:schemeClr>
                </a:solidFill>
              </a:ln>
              <a:effectLst/>
            </c:spPr>
          </c:marker>
          <c:dLbls>
            <c:dLbl>
              <c:idx val="0"/>
              <c:tx>
                <c:rich>
                  <a:bodyPr/>
                  <a:lstStyle/>
                  <a:p>
                    <a:fld id="{1DBEE68A-9B7B-4571-83D3-CA02B51C3ACF}" type="VALUE">
                      <a:rPr lang="zh-CN" altLang="en-US"/>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63-48FF-90B4-65AD5FB84A1A}"/>
                </c:ext>
              </c:extLst>
            </c:dLbl>
            <c:dLbl>
              <c:idx val="1"/>
              <c:tx>
                <c:rich>
                  <a:bodyPr/>
                  <a:lstStyle/>
                  <a:p>
                    <a:fld id="{D156DE71-96F1-435F-98D0-0D91AF24F4F7}" type="VALUE">
                      <a:rPr lang="zh-CN" altLang="en-US"/>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63-48FF-90B4-65AD5FB84A1A}"/>
                </c:ext>
              </c:extLst>
            </c:dLbl>
            <c:dLbl>
              <c:idx val="2"/>
              <c:tx>
                <c:rich>
                  <a:bodyPr/>
                  <a:lstStyle/>
                  <a:p>
                    <a:fld id="{E237CA7E-F2E7-4C2C-BC51-F8533CC37192}" type="VALUE">
                      <a:rPr lang="zh-CN" altLang="en-US"/>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363-48FF-90B4-65AD5FB84A1A}"/>
                </c:ext>
              </c:extLst>
            </c:dLbl>
            <c:dLbl>
              <c:idx val="3"/>
              <c:tx>
                <c:rich>
                  <a:bodyPr/>
                  <a:lstStyle/>
                  <a:p>
                    <a:fld id="{84D934FA-153D-46BF-840A-3CA598817860}" type="VALUE">
                      <a:rPr lang="zh-CN" altLang="en-US"/>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363-48FF-90B4-65AD5FB84A1A}"/>
                </c:ext>
              </c:extLst>
            </c:dLbl>
            <c:dLbl>
              <c:idx val="4"/>
              <c:tx>
                <c:rich>
                  <a:bodyPr/>
                  <a:lstStyle/>
                  <a:p>
                    <a:fld id="{25BE7F8E-81E8-4A18-979E-A5C260265514}" type="VALUE">
                      <a:rPr lang="zh-CN" altLang="en-US"/>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363-48FF-90B4-65AD5FB84A1A}"/>
                </c:ext>
              </c:extLst>
            </c:dLbl>
            <c:dLbl>
              <c:idx val="5"/>
              <c:tx>
                <c:rich>
                  <a:bodyPr/>
                  <a:lstStyle/>
                  <a:p>
                    <a:fld id="{6585FBF4-BED5-4CBB-B2C6-FAD348CA1662}" type="VALUE">
                      <a:rPr lang="zh-CN" altLang="en-US"/>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363-48FF-90B4-65AD5FB84A1A}"/>
                </c:ext>
              </c:extLst>
            </c:dLbl>
            <c:dLbl>
              <c:idx val="6"/>
              <c:tx>
                <c:rich>
                  <a:bodyPr/>
                  <a:lstStyle/>
                  <a:p>
                    <a:fld id="{99A11157-ED1B-4146-B297-21516593AE56}" type="VALUE">
                      <a:rPr lang="zh-CN" altLang="en-US"/>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363-48FF-90B4-65AD5FB84A1A}"/>
                </c:ext>
              </c:extLst>
            </c:dLbl>
            <c:dLbl>
              <c:idx val="7"/>
              <c:tx>
                <c:rich>
                  <a:bodyPr/>
                  <a:lstStyle/>
                  <a:p>
                    <a:fld id="{7690C093-A117-4D69-A0E1-AB63A47354A9}" type="VALUE">
                      <a:rPr lang="zh-CN" altLang="en-US"/>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363-48FF-90B4-65AD5FB84A1A}"/>
                </c:ext>
              </c:extLst>
            </c:dLbl>
            <c:dLbl>
              <c:idx val="8"/>
              <c:tx>
                <c:rich>
                  <a:bodyPr/>
                  <a:lstStyle/>
                  <a:p>
                    <a:fld id="{DCD6B34F-3764-437B-9A7E-DFA11A20EC1A}" type="VALUE">
                      <a:rPr lang="zh-CN" altLang="en-US"/>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363-48FF-90B4-65AD5FB84A1A}"/>
                </c:ext>
              </c:extLst>
            </c:dLbl>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85000"/>
                        <a:lumOff val="1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北京公交和轨道历史数据!$R$15:$R$23</c:f>
              <c:numCache>
                <c:formatCode>General</c:formatCode>
                <c:ptCount val="9"/>
                <c:pt idx="0">
                  <c:v>1.7</c:v>
                </c:pt>
                <c:pt idx="1">
                  <c:v>3.6</c:v>
                </c:pt>
                <c:pt idx="2">
                  <c:v>5.7</c:v>
                </c:pt>
                <c:pt idx="3">
                  <c:v>7</c:v>
                </c:pt>
                <c:pt idx="4">
                  <c:v>8</c:v>
                </c:pt>
                <c:pt idx="5">
                  <c:v>10</c:v>
                </c:pt>
                <c:pt idx="6">
                  <c:v>11.5</c:v>
                </c:pt>
                <c:pt idx="7">
                  <c:v>13.8</c:v>
                </c:pt>
                <c:pt idx="8">
                  <c:v>16.8</c:v>
                </c:pt>
              </c:numCache>
            </c:numRef>
          </c:val>
          <c:smooth val="0"/>
          <c:extLst>
            <c:ext xmlns:c16="http://schemas.microsoft.com/office/drawing/2014/chart" uri="{C3380CC4-5D6E-409C-BE32-E72D297353CC}">
              <c16:uniqueId val="{0000000A-8363-48FF-90B4-65AD5FB84A1A}"/>
            </c:ext>
          </c:extLst>
        </c:ser>
        <c:dLbls>
          <c:showLegendKey val="0"/>
          <c:showVal val="1"/>
          <c:showCatName val="0"/>
          <c:showSerName val="0"/>
          <c:showPercent val="0"/>
          <c:showBubbleSize val="0"/>
        </c:dLbls>
        <c:marker val="1"/>
        <c:smooth val="0"/>
        <c:axId val="101870080"/>
        <c:axId val="92245376"/>
      </c:lineChart>
      <c:catAx>
        <c:axId val="101870080"/>
        <c:scaling>
          <c:orientation val="minMax"/>
        </c:scaling>
        <c:delete val="0"/>
        <c:axPos val="b"/>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zh-CN" altLang="en-US"/>
                  <a:t>时间</a:t>
                </a:r>
                <a:r>
                  <a:rPr lang="en-US" altLang="zh-CN"/>
                  <a:t>(</a:t>
                </a:r>
                <a:r>
                  <a:rPr lang="zh-CN" altLang="en-US"/>
                  <a:t>年</a:t>
                </a:r>
                <a:r>
                  <a:rPr lang="en-US" altLang="zh-CN"/>
                  <a:t>)</a:t>
                </a:r>
                <a:endParaRPr lang="zh-CN" altLang="en-US"/>
              </a:p>
            </c:rich>
          </c:tx>
          <c:layout>
            <c:manualLayout>
              <c:xMode val="edge"/>
              <c:yMode val="edge"/>
              <c:x val="0.88096799161769102"/>
              <c:y val="0.92823503027584697"/>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endParaRPr lang="zh-CN"/>
          </a:p>
        </c:txPr>
        <c:crossAx val="92245376"/>
        <c:crosses val="autoZero"/>
        <c:auto val="1"/>
        <c:lblAlgn val="ctr"/>
        <c:lblOffset val="100"/>
        <c:noMultiLvlLbl val="0"/>
      </c:catAx>
      <c:valAx>
        <c:axId val="9224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r>
                  <a:rPr lang="zh-CN" altLang="en-US" sz="1600"/>
                  <a:t>轨道交通线路数</a:t>
                </a:r>
                <a:r>
                  <a:rPr lang="en-US" altLang="zh-CN" sz="1600"/>
                  <a:t>(</a:t>
                </a:r>
                <a:r>
                  <a:rPr lang="zh-CN" altLang="en-US" sz="1600"/>
                  <a:t>条</a:t>
                </a:r>
                <a:r>
                  <a:rPr lang="en-US" altLang="zh-CN" sz="1600"/>
                  <a:t>)</a:t>
                </a:r>
                <a:endParaRPr lang="zh-CN" altLang="en-US" sz="1600"/>
              </a:p>
            </c:rich>
          </c:tx>
          <c:layout>
            <c:manualLayout>
              <c:xMode val="edge"/>
              <c:yMode val="edge"/>
              <c:x val="0"/>
              <c:y val="1.0323709536307799E-3"/>
            </c:manualLayout>
          </c:layout>
          <c:overlay val="0"/>
          <c:spPr>
            <a:noFill/>
            <a:ln>
              <a:noFill/>
            </a:ln>
            <a:effectLst/>
          </c:spPr>
          <c:txPr>
            <a:bodyPr rot="-540000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solidFill>
              <a:schemeClr val="bg1">
                <a:lumMod val="95000"/>
              </a:schemeClr>
            </a:solid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crossAx val="101870080"/>
        <c:crosses val="autoZero"/>
        <c:crossBetween val="between"/>
        <c:majorUnit val="4"/>
      </c:valAx>
      <c:spPr>
        <a:noFill/>
        <a:ln>
          <a:noFill/>
        </a:ln>
        <a:effectLst/>
      </c:spPr>
    </c:plotArea>
    <c:legend>
      <c:legendPos val="b"/>
      <c:layout>
        <c:manualLayout>
          <c:xMode val="edge"/>
          <c:yMode val="edge"/>
          <c:x val="9.5000000000000001E-2"/>
          <c:y val="8.7579104695246393E-2"/>
          <c:w val="0.67333333333333301"/>
          <c:h val="8.9331802274715696E-2"/>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24608982637401"/>
          <c:y val="5.0925925925925902E-2"/>
          <c:w val="0.79153167627615195"/>
          <c:h val="0.78010061242344697"/>
        </c:manualLayout>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7.4924759405074398E-2"/>
                  <c:y val="-0.29568788276465402"/>
                </c:manualLayout>
              </c:layout>
              <c:numFmt formatCode="General" sourceLinked="0"/>
              <c:spPr>
                <a:solidFill>
                  <a:schemeClr val="bg1"/>
                </a:solidFill>
                <a:ln>
                  <a:noFill/>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trendlineLbl>
          </c:trendline>
          <c:xVal>
            <c:numRef>
              <c:f>道路!$G$3:$G$32</c:f>
              <c:numCache>
                <c:formatCode>General</c:formatCode>
                <c:ptCount val="30"/>
                <c:pt idx="0">
                  <c:v>4.5388806339772199</c:v>
                </c:pt>
                <c:pt idx="1">
                  <c:v>4.0387646432374904</c:v>
                </c:pt>
                <c:pt idx="2">
                  <c:v>7.8814875229386603</c:v>
                </c:pt>
                <c:pt idx="3">
                  <c:v>8.6707300762366994</c:v>
                </c:pt>
                <c:pt idx="4">
                  <c:v>7.74307011070111</c:v>
                </c:pt>
                <c:pt idx="5">
                  <c:v>12.8966223132037</c:v>
                </c:pt>
                <c:pt idx="6">
                  <c:v>6.4627528367044897</c:v>
                </c:pt>
                <c:pt idx="7">
                  <c:v>3.7240184994861298</c:v>
                </c:pt>
                <c:pt idx="8">
                  <c:v>7.7105788423153703</c:v>
                </c:pt>
                <c:pt idx="9">
                  <c:v>8.6107651861076508</c:v>
                </c:pt>
                <c:pt idx="10">
                  <c:v>4.7722265652760996</c:v>
                </c:pt>
                <c:pt idx="11">
                  <c:v>3.7957110609480802</c:v>
                </c:pt>
                <c:pt idx="12">
                  <c:v>5.6076905470359399</c:v>
                </c:pt>
                <c:pt idx="13">
                  <c:v>3.8658146964856201</c:v>
                </c:pt>
                <c:pt idx="14">
                  <c:v>7.7022274325908597</c:v>
                </c:pt>
                <c:pt idx="15">
                  <c:v>6.9192863211554796</c:v>
                </c:pt>
                <c:pt idx="16">
                  <c:v>6.2226333641689804</c:v>
                </c:pt>
                <c:pt idx="17">
                  <c:v>4.4170930714977201</c:v>
                </c:pt>
                <c:pt idx="18">
                  <c:v>9.06532757066012</c:v>
                </c:pt>
                <c:pt idx="19">
                  <c:v>6.2013562026326303</c:v>
                </c:pt>
                <c:pt idx="21">
                  <c:v>9.2395642701524991</c:v>
                </c:pt>
                <c:pt idx="22">
                  <c:v>7.5099488345650904</c:v>
                </c:pt>
                <c:pt idx="25">
                  <c:v>6.4976889760284404</c:v>
                </c:pt>
                <c:pt idx="26">
                  <c:v>3.44027777777778</c:v>
                </c:pt>
                <c:pt idx="28">
                  <c:v>3.0706150341685601</c:v>
                </c:pt>
                <c:pt idx="29">
                  <c:v>5.7885730582755004</c:v>
                </c:pt>
              </c:numCache>
            </c:numRef>
          </c:xVal>
          <c:yVal>
            <c:numRef>
              <c:f>道路!$H$3:$H$32</c:f>
              <c:numCache>
                <c:formatCode>General</c:formatCode>
                <c:ptCount val="30"/>
                <c:pt idx="0">
                  <c:v>2199.8781575037101</c:v>
                </c:pt>
                <c:pt idx="1">
                  <c:v>698.24281150159698</c:v>
                </c:pt>
                <c:pt idx="2">
                  <c:v>1258.6014084727999</c:v>
                </c:pt>
                <c:pt idx="3">
                  <c:v>1572.54236964289</c:v>
                </c:pt>
                <c:pt idx="4">
                  <c:v>1238.76383763838</c:v>
                </c:pt>
                <c:pt idx="5">
                  <c:v>1120.04784747999</c:v>
                </c:pt>
                <c:pt idx="6">
                  <c:v>1082.5604341391199</c:v>
                </c:pt>
                <c:pt idx="7">
                  <c:v>340.21342925659502</c:v>
                </c:pt>
                <c:pt idx="8">
                  <c:v>788.24251497006003</c:v>
                </c:pt>
                <c:pt idx="9">
                  <c:v>1091.21765601218</c:v>
                </c:pt>
                <c:pt idx="10">
                  <c:v>1177.5993177457201</c:v>
                </c:pt>
                <c:pt idx="11">
                  <c:v>1101.70880361174</c:v>
                </c:pt>
                <c:pt idx="12">
                  <c:v>1330.88235294118</c:v>
                </c:pt>
                <c:pt idx="13">
                  <c:v>481.249765081752</c:v>
                </c:pt>
                <c:pt idx="14">
                  <c:v>770.19929660023399</c:v>
                </c:pt>
                <c:pt idx="15">
                  <c:v>1110.3092608326299</c:v>
                </c:pt>
                <c:pt idx="16">
                  <c:v>1343.9392537773699</c:v>
                </c:pt>
                <c:pt idx="17">
                  <c:v>1158.47462315032</c:v>
                </c:pt>
                <c:pt idx="18">
                  <c:v>702.64606200056005</c:v>
                </c:pt>
                <c:pt idx="19">
                  <c:v>581.34955458050797</c:v>
                </c:pt>
                <c:pt idx="21">
                  <c:v>1096.95424836601</c:v>
                </c:pt>
                <c:pt idx="22">
                  <c:v>1093.2791358726499</c:v>
                </c:pt>
                <c:pt idx="25">
                  <c:v>1403.78887044099</c:v>
                </c:pt>
                <c:pt idx="26">
                  <c:v>595.06111111111102</c:v>
                </c:pt>
                <c:pt idx="28">
                  <c:v>752.05239179954401</c:v>
                </c:pt>
                <c:pt idx="29">
                  <c:v>1103.63817853408</c:v>
                </c:pt>
              </c:numCache>
            </c:numRef>
          </c:yVal>
          <c:smooth val="0"/>
          <c:extLst>
            <c:ext xmlns:c16="http://schemas.microsoft.com/office/drawing/2014/chart" uri="{C3380CC4-5D6E-409C-BE32-E72D297353CC}">
              <c16:uniqueId val="{00000001-0355-4B8B-B62C-CDE63347B50D}"/>
            </c:ext>
          </c:extLst>
        </c:ser>
        <c:dLbls>
          <c:showLegendKey val="0"/>
          <c:showVal val="0"/>
          <c:showCatName val="0"/>
          <c:showSerName val="0"/>
          <c:showPercent val="0"/>
          <c:showBubbleSize val="0"/>
        </c:dLbls>
        <c:axId val="92248832"/>
        <c:axId val="92249408"/>
      </c:scatterChart>
      <c:valAx>
        <c:axId val="922488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r>
                  <a:rPr lang="zh-CN" altLang="en-US" sz="1100"/>
                  <a:t>人均道路面积</a:t>
                </a:r>
                <a:r>
                  <a:rPr lang="en-US" altLang="zh-CN" sz="1100"/>
                  <a:t>(</a:t>
                </a:r>
                <a:r>
                  <a:rPr lang="zh-CN" altLang="en-US" sz="1100"/>
                  <a:t>平方米</a:t>
                </a:r>
                <a:r>
                  <a:rPr lang="en-US" altLang="zh-CN" sz="1100"/>
                  <a:t>/</a:t>
                </a:r>
                <a:r>
                  <a:rPr lang="zh-CN" altLang="en-US" sz="1100"/>
                  <a:t>人</a:t>
                </a:r>
                <a:r>
                  <a:rPr lang="en-US" altLang="zh-CN" sz="1100"/>
                  <a:t>)</a:t>
                </a:r>
                <a:endParaRPr lang="zh-CN" altLang="en-US" sz="1100"/>
              </a:p>
            </c:rich>
          </c:tx>
          <c:layout>
            <c:manualLayout>
              <c:xMode val="edge"/>
              <c:yMode val="edge"/>
              <c:x val="0.63279046369203895"/>
              <c:y val="0.91203703703703698"/>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92249408"/>
        <c:crosses val="autoZero"/>
        <c:crossBetween val="midCat"/>
      </c:valAx>
      <c:valAx>
        <c:axId val="92249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r>
                  <a:rPr lang="zh-CN" altLang="en-US" sz="1100"/>
                  <a:t>万人民用载客汽车保有量</a:t>
                </a:r>
                <a:endParaRPr lang="en-US" altLang="zh-CN" sz="1100"/>
              </a:p>
              <a:p>
                <a:pPr>
                  <a:defRPr sz="1100"/>
                </a:pPr>
                <a:r>
                  <a:rPr lang="en-US" altLang="zh-CN" sz="1100"/>
                  <a:t>(</a:t>
                </a:r>
                <a:r>
                  <a:rPr lang="zh-CN" altLang="en-US" sz="1100"/>
                  <a:t>辆</a:t>
                </a:r>
                <a:r>
                  <a:rPr lang="en-US" altLang="zh-CN" sz="1100"/>
                  <a:t>/</a:t>
                </a:r>
                <a:r>
                  <a:rPr lang="zh-CN" altLang="en-US" sz="1100"/>
                  <a:t>万人</a:t>
                </a:r>
                <a:r>
                  <a:rPr lang="en-US" altLang="zh-CN" sz="1100"/>
                  <a:t>)</a:t>
                </a:r>
                <a:endParaRPr lang="zh-CN" altLang="en-US" sz="1100"/>
              </a:p>
            </c:rich>
          </c:tx>
          <c:overlay val="0"/>
          <c:spPr>
            <a:noFill/>
            <a:ln>
              <a:noFill/>
            </a:ln>
            <a:effectLst/>
          </c:spPr>
          <c:txPr>
            <a:bodyPr rot="-54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92248832"/>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bg2"/>
      </a:solidFill>
      <a:round/>
    </a:ln>
    <a:effectLst/>
  </c:spPr>
  <c:txPr>
    <a:bodyPr/>
    <a:lstStyle/>
    <a:p>
      <a:pPr>
        <a:defRPr lang="zh-CN"/>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5322891378299"/>
          <c:y val="5.0925925925925902E-2"/>
          <c:w val="0.78140233596588504"/>
          <c:h val="0.76721815119930803"/>
        </c:manualLayout>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trendlineLbl>
          </c:trendline>
          <c:xVal>
            <c:numRef>
              <c:f>北京小汽车和道路历史数据!$G$3:$G$15</c:f>
              <c:numCache>
                <c:formatCode>General</c:formatCode>
                <c:ptCount val="13"/>
                <c:pt idx="0">
                  <c:v>3.6077712609970698</c:v>
                </c:pt>
                <c:pt idx="1">
                  <c:v>4.3765793083531896</c:v>
                </c:pt>
                <c:pt idx="2">
                  <c:v>5.3716975829117501</c:v>
                </c:pt>
                <c:pt idx="3">
                  <c:v>3.6700082394946398</c:v>
                </c:pt>
                <c:pt idx="4">
                  <c:v>4.2980576021433397</c:v>
                </c:pt>
                <c:pt idx="5">
                  <c:v>4.8355006501950601</c:v>
                </c:pt>
                <c:pt idx="6">
                  <c:v>4.5334166146158603</c:v>
                </c:pt>
                <c:pt idx="7">
                  <c:v>4.7360685854255999</c:v>
                </c:pt>
                <c:pt idx="8">
                  <c:v>5.2749262536873198</c:v>
                </c:pt>
                <c:pt idx="9">
                  <c:v>5.2301994301994297</c:v>
                </c:pt>
                <c:pt idx="10">
                  <c:v>4.7884811416921496</c:v>
                </c:pt>
                <c:pt idx="11">
                  <c:v>4.5388806339772199</c:v>
                </c:pt>
                <c:pt idx="12">
                  <c:v>6.5282945923742304</c:v>
                </c:pt>
              </c:numCache>
            </c:numRef>
          </c:xVal>
          <c:yVal>
            <c:numRef>
              <c:f>北京小汽车和道路历史数据!$H$3:$H$15</c:f>
              <c:numCache>
                <c:formatCode>General</c:formatCode>
                <c:ptCount val="13"/>
                <c:pt idx="0">
                  <c:v>602.346</c:v>
                </c:pt>
                <c:pt idx="1">
                  <c:v>661.37180000000001</c:v>
                </c:pt>
                <c:pt idx="2">
                  <c:v>792.97260000000006</c:v>
                </c:pt>
                <c:pt idx="3">
                  <c:v>971.22249999999997</c:v>
                </c:pt>
                <c:pt idx="4">
                  <c:v>1081.0555999999999</c:v>
                </c:pt>
                <c:pt idx="5">
                  <c:v>1224.3823</c:v>
                </c:pt>
                <c:pt idx="6">
                  <c:v>1359.1505</c:v>
                </c:pt>
                <c:pt idx="7">
                  <c:v>1501.3992000000001</c:v>
                </c:pt>
                <c:pt idx="8">
                  <c:v>1643.2524000000001</c:v>
                </c:pt>
                <c:pt idx="9">
                  <c:v>1857.222</c:v>
                </c:pt>
                <c:pt idx="10">
                  <c:v>2169.9286000000002</c:v>
                </c:pt>
                <c:pt idx="11">
                  <c:v>2199.8782000000001</c:v>
                </c:pt>
                <c:pt idx="12">
                  <c:v>2246.7858999999999</c:v>
                </c:pt>
              </c:numCache>
            </c:numRef>
          </c:yVal>
          <c:smooth val="0"/>
          <c:extLst>
            <c:ext xmlns:c16="http://schemas.microsoft.com/office/drawing/2014/chart" uri="{C3380CC4-5D6E-409C-BE32-E72D297353CC}">
              <c16:uniqueId val="{00000001-E285-490B-A79C-028C8A50A965}"/>
            </c:ext>
          </c:extLst>
        </c:ser>
        <c:dLbls>
          <c:showLegendKey val="0"/>
          <c:showVal val="0"/>
          <c:showCatName val="0"/>
          <c:showSerName val="0"/>
          <c:showPercent val="0"/>
          <c:showBubbleSize val="0"/>
        </c:dLbls>
        <c:axId val="102499456"/>
        <c:axId val="102500032"/>
      </c:scatterChart>
      <c:valAx>
        <c:axId val="102499456"/>
        <c:scaling>
          <c:orientation val="minMax"/>
          <c:min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r>
                  <a:rPr lang="zh-CN" altLang="en-US" sz="1050"/>
                  <a:t>人均道路面积</a:t>
                </a:r>
                <a:r>
                  <a:rPr lang="en-US" altLang="zh-CN" sz="1050"/>
                  <a:t>(</a:t>
                </a:r>
                <a:r>
                  <a:rPr lang="zh-CN" altLang="en-US" sz="1050"/>
                  <a:t>平方米</a:t>
                </a:r>
                <a:r>
                  <a:rPr lang="en-US" altLang="zh-CN" sz="1050"/>
                  <a:t>/</a:t>
                </a:r>
                <a:r>
                  <a:rPr lang="zh-CN" altLang="en-US" sz="1050"/>
                  <a:t>人</a:t>
                </a:r>
                <a:r>
                  <a:rPr lang="en-US" altLang="zh-CN" sz="1050"/>
                  <a:t>)</a:t>
                </a:r>
                <a:endParaRPr lang="zh-CN" altLang="en-US" sz="1050"/>
              </a:p>
            </c:rich>
          </c:tx>
          <c:layout>
            <c:manualLayout>
              <c:xMode val="edge"/>
              <c:yMode val="edge"/>
              <c:x val="0.49466666666666698"/>
              <c:y val="0.91666666666666696"/>
            </c:manualLayout>
          </c:layout>
          <c:overlay val="0"/>
          <c:spPr>
            <a:noFill/>
            <a:ln>
              <a:noFill/>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102500032"/>
        <c:crosses val="autoZero"/>
        <c:crossBetween val="midCat"/>
      </c:valAx>
      <c:valAx>
        <c:axId val="102500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050" b="0" i="0" u="none" strike="noStrike" kern="1200" baseline="0">
                    <a:solidFill>
                      <a:schemeClr val="tx1">
                        <a:lumMod val="65000"/>
                        <a:lumOff val="35000"/>
                      </a:schemeClr>
                    </a:solidFill>
                    <a:latin typeface="+mn-ea"/>
                    <a:ea typeface="+mn-ea"/>
                    <a:cs typeface="+mn-cs"/>
                  </a:defRPr>
                </a:pPr>
                <a:r>
                  <a:rPr lang="zh-CN" altLang="en-US" sz="1050">
                    <a:latin typeface="+mn-ea"/>
                    <a:ea typeface="+mn-ea"/>
                  </a:rPr>
                  <a:t>万人民用载客汽车拥有量</a:t>
                </a:r>
                <a:endParaRPr lang="en-US" altLang="zh-CN" sz="1050">
                  <a:latin typeface="+mn-ea"/>
                  <a:ea typeface="+mn-ea"/>
                </a:endParaRPr>
              </a:p>
              <a:p>
                <a:pPr>
                  <a:defRPr sz="1050">
                    <a:latin typeface="+mn-ea"/>
                  </a:defRPr>
                </a:pPr>
                <a:r>
                  <a:rPr lang="en-US" altLang="zh-CN" sz="1050">
                    <a:latin typeface="+mn-ea"/>
                    <a:ea typeface="+mn-ea"/>
                  </a:rPr>
                  <a:t>(</a:t>
                </a:r>
                <a:r>
                  <a:rPr lang="zh-CN" altLang="en-US" sz="1050">
                    <a:latin typeface="+mn-ea"/>
                    <a:ea typeface="+mn-ea"/>
                  </a:rPr>
                  <a:t>辆</a:t>
                </a:r>
                <a:r>
                  <a:rPr lang="en-US" altLang="zh-CN" sz="1050">
                    <a:latin typeface="+mn-ea"/>
                    <a:ea typeface="+mn-ea"/>
                  </a:rPr>
                  <a:t>/</a:t>
                </a:r>
                <a:r>
                  <a:rPr lang="zh-CN" altLang="en-US" sz="1050">
                    <a:latin typeface="+mn-ea"/>
                    <a:ea typeface="+mn-ea"/>
                  </a:rPr>
                  <a:t>万人</a:t>
                </a:r>
                <a:r>
                  <a:rPr lang="en-US" altLang="zh-CN" sz="1050">
                    <a:latin typeface="+mn-ea"/>
                    <a:ea typeface="+mn-ea"/>
                  </a:rPr>
                  <a:t>)</a:t>
                </a:r>
                <a:endParaRPr lang="zh-CN" altLang="en-US" sz="1050">
                  <a:latin typeface="+mn-ea"/>
                  <a:ea typeface="+mn-ea"/>
                </a:endParaRPr>
              </a:p>
            </c:rich>
          </c:tx>
          <c:layout>
            <c:manualLayout>
              <c:xMode val="edge"/>
              <c:yMode val="edge"/>
              <c:x val="1.03232756640542E-2"/>
              <c:y val="7.9502498668008806E-3"/>
            </c:manualLayout>
          </c:layout>
          <c:overlay val="0"/>
          <c:spPr>
            <a:noFill/>
            <a:ln>
              <a:noFill/>
            </a:ln>
            <a:effectLst/>
          </c:spPr>
          <c:txPr>
            <a:bodyPr rot="-5400000" spcFirstLastPara="1" vertOverflow="ellipsis" vert="horz" wrap="square" anchor="ctr" anchorCtr="1"/>
            <a:lstStyle/>
            <a:p>
              <a:pPr>
                <a:defRPr lang="zh-CN" sz="1050" b="0" i="0" u="none" strike="noStrike" kern="1200" baseline="0">
                  <a:solidFill>
                    <a:schemeClr val="tx1">
                      <a:lumMod val="65000"/>
                      <a:lumOff val="35000"/>
                    </a:schemeClr>
                  </a:solidFill>
                  <a:latin typeface="+mn-ea"/>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02499456"/>
        <c:crosses val="autoZero"/>
        <c:crossBetween val="midCat"/>
      </c:valAx>
      <c:spPr>
        <a:noFill/>
        <a:ln>
          <a:noFill/>
        </a:ln>
        <a:effectLst/>
      </c:spPr>
    </c:plotArea>
    <c:plotVisOnly val="1"/>
    <c:dispBlanksAs val="gap"/>
    <c:showDLblsOverMax val="0"/>
  </c:chart>
  <c:spPr>
    <a:noFill/>
    <a:ln>
      <a:solidFill>
        <a:srgbClr val="E7E6E6"/>
      </a:solidFill>
    </a:ln>
    <a:effectLst/>
  </c:spPr>
  <c:txPr>
    <a:bodyPr/>
    <a:lstStyle/>
    <a:p>
      <a:pPr>
        <a:defRPr lang="zh-CN"/>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1">
                  <a:lumMod val="95000"/>
                  <a:lumOff val="5000"/>
                </a:schemeClr>
              </a:solidFill>
              <a:round/>
            </a:ln>
            <a:effectLst/>
          </c:spPr>
          <c:marker>
            <c:symbol val="square"/>
            <c:size val="5"/>
            <c:spPr>
              <a:solidFill>
                <a:schemeClr val="bg1">
                  <a:lumMod val="95000"/>
                </a:schemeClr>
              </a:solidFill>
              <a:ln w="9525">
                <a:solidFill>
                  <a:schemeClr val="tx1">
                    <a:lumMod val="95000"/>
                    <a:lumOff val="5000"/>
                  </a:schemeClr>
                </a:solidFill>
              </a:ln>
              <a:effectLst/>
            </c:spPr>
          </c:marker>
          <c:val>
            <c:numRef>
              <c:f>Sheet3!$B$2:$B$18</c:f>
              <c:numCache>
                <c:formatCode>General</c:formatCode>
                <c:ptCount val="17"/>
                <c:pt idx="0">
                  <c:v>45</c:v>
                </c:pt>
                <c:pt idx="1">
                  <c:v>42</c:v>
                </c:pt>
                <c:pt idx="2">
                  <c:v>33</c:v>
                </c:pt>
                <c:pt idx="3">
                  <c:v>31</c:v>
                </c:pt>
                <c:pt idx="4">
                  <c:v>31</c:v>
                </c:pt>
                <c:pt idx="5">
                  <c:v>32</c:v>
                </c:pt>
                <c:pt idx="6">
                  <c:v>29</c:v>
                </c:pt>
                <c:pt idx="7">
                  <c:v>25</c:v>
                </c:pt>
                <c:pt idx="8">
                  <c:v>18</c:v>
                </c:pt>
                <c:pt idx="9">
                  <c:v>17</c:v>
                </c:pt>
                <c:pt idx="10">
                  <c:v>9</c:v>
                </c:pt>
                <c:pt idx="11">
                  <c:v>13</c:v>
                </c:pt>
                <c:pt idx="12">
                  <c:v>11</c:v>
                </c:pt>
                <c:pt idx="13">
                  <c:v>13</c:v>
                </c:pt>
                <c:pt idx="14">
                  <c:v>13</c:v>
                </c:pt>
                <c:pt idx="15">
                  <c:v>12</c:v>
                </c:pt>
                <c:pt idx="16">
                  <c:v>10</c:v>
                </c:pt>
              </c:numCache>
            </c:numRef>
          </c:val>
          <c:smooth val="0"/>
          <c:extLst>
            <c:ext xmlns:c16="http://schemas.microsoft.com/office/drawing/2014/chart" uri="{C3380CC4-5D6E-409C-BE32-E72D297353CC}">
              <c16:uniqueId val="{00000000-7BA4-4F33-8146-9F3B32E0D36A}"/>
            </c:ext>
          </c:extLst>
        </c:ser>
        <c:dLbls>
          <c:showLegendKey val="0"/>
          <c:showVal val="0"/>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147888128"/>
        <c:axId val="102501760"/>
      </c:lineChart>
      <c:catAx>
        <c:axId val="147888128"/>
        <c:scaling>
          <c:orientation val="minMax"/>
        </c:scaling>
        <c:delete val="0"/>
        <c:axPos val="b"/>
        <c:title>
          <c:tx>
            <c:rich>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r>
                  <a:rPr lang="zh-CN" altLang="en-US" sz="1100"/>
                  <a:t>距市中心距离</a:t>
                </a:r>
                <a:r>
                  <a:rPr lang="en-US" altLang="zh-CN" sz="1100"/>
                  <a:t>(km)</a:t>
                </a:r>
                <a:endParaRPr lang="zh-CN" altLang="en-US" sz="1100"/>
              </a:p>
            </c:rich>
          </c:tx>
          <c:layout>
            <c:manualLayout>
              <c:xMode val="edge"/>
              <c:yMode val="edge"/>
              <c:x val="0.78190157480315003"/>
              <c:y val="0.875"/>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title>
        <c:majorTickMark val="in"/>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02501760"/>
        <c:crosses val="autoZero"/>
        <c:auto val="1"/>
        <c:lblAlgn val="ctr"/>
        <c:lblOffset val="100"/>
        <c:noMultiLvlLbl val="0"/>
      </c:catAx>
      <c:valAx>
        <c:axId val="102501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r>
                  <a:rPr lang="zh-CN" altLang="en-US" sz="1100"/>
                  <a:t>建筑物平均高度</a:t>
                </a:r>
                <a:r>
                  <a:rPr lang="en-US" altLang="zh-CN" sz="1100"/>
                  <a:t>(m)</a:t>
                </a:r>
                <a:endParaRPr lang="zh-CN" altLang="en-US" sz="1100"/>
              </a:p>
            </c:rich>
          </c:tx>
          <c:layout>
            <c:manualLayout>
              <c:xMode val="edge"/>
              <c:yMode val="edge"/>
              <c:x val="2.2222222222222199E-2"/>
              <c:y val="4.5142898804316101E-2"/>
            </c:manualLayout>
          </c:layout>
          <c:overlay val="0"/>
          <c:spPr>
            <a:noFill/>
            <a:ln>
              <a:noFill/>
            </a:ln>
            <a:effectLst/>
          </c:spPr>
          <c:txPr>
            <a:bodyPr rot="-54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in"/>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478881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82602250057"/>
          <c:y val="5.0925925925925902E-2"/>
          <c:w val="0.84196179805878901"/>
          <c:h val="0.77841317861583104"/>
        </c:manualLayout>
      </c:layout>
      <c:lineChart>
        <c:grouping val="standard"/>
        <c:varyColors val="0"/>
        <c:ser>
          <c:idx val="0"/>
          <c:order val="0"/>
          <c:tx>
            <c:strRef>
              <c:f>汽车销量!$C$9</c:f>
              <c:strCache>
                <c:ptCount val="1"/>
                <c:pt idx="0">
                  <c:v>销量</c:v>
                </c:pt>
              </c:strCache>
            </c:strRef>
          </c:tx>
          <c:spPr>
            <a:ln w="22225" cap="rnd">
              <a:solidFill>
                <a:srgbClr val="0070C0"/>
              </a:solidFill>
              <a:round/>
            </a:ln>
            <a:effectLst/>
          </c:spPr>
          <c:marker>
            <c:symbol val="square"/>
            <c:size val="6"/>
            <c:spPr>
              <a:solidFill>
                <a:schemeClr val="bg1"/>
              </a:solidFill>
              <a:ln w="15875">
                <a:solidFill>
                  <a:srgbClr val="0070C0"/>
                </a:solidFill>
                <a:round/>
              </a:ln>
              <a:effectLst/>
            </c:spPr>
          </c:marker>
          <c:trendline>
            <c:spPr>
              <a:ln w="19050" cap="rnd">
                <a:solidFill>
                  <a:srgbClr val="0070C0"/>
                </a:solidFill>
                <a:prstDash val="sysDash"/>
              </a:ln>
              <a:effectLst/>
            </c:spPr>
            <c:trendlineType val="exp"/>
            <c:dispRSqr val="1"/>
            <c:dispEq val="0"/>
            <c:trendlineLbl>
              <c:layout>
                <c:manualLayout>
                  <c:x val="-0.14084842519685001"/>
                  <c:y val="8.4223899095946297E-2"/>
                </c:manualLayout>
              </c:layout>
              <c:numFmt formatCode="General" sourceLinked="0"/>
              <c:spPr>
                <a:noFill/>
                <a:ln>
                  <a:noFill/>
                </a:ln>
                <a:effectLst/>
              </c:spPr>
              <c:txPr>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trendlineLbl>
          </c:trendline>
          <c:cat>
            <c:numRef>
              <c:f>汽车销量!$B$10:$B$20</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汽车销量!$C$10:$C$20</c:f>
              <c:numCache>
                <c:formatCode>General</c:formatCode>
                <c:ptCount val="11"/>
                <c:pt idx="0">
                  <c:v>209.13050000000001</c:v>
                </c:pt>
                <c:pt idx="1">
                  <c:v>236.3665</c:v>
                </c:pt>
                <c:pt idx="2">
                  <c:v>324.80579999999998</c:v>
                </c:pt>
                <c:pt idx="3">
                  <c:v>439.70490000000001</c:v>
                </c:pt>
                <c:pt idx="4">
                  <c:v>507.16480000000001</c:v>
                </c:pt>
                <c:pt idx="5">
                  <c:v>577.77189999999996</c:v>
                </c:pt>
                <c:pt idx="6">
                  <c:v>722.13959999999997</c:v>
                </c:pt>
                <c:pt idx="7">
                  <c:v>879.15279999999996</c:v>
                </c:pt>
                <c:pt idx="8">
                  <c:v>938.05020000000002</c:v>
                </c:pt>
                <c:pt idx="9">
                  <c:v>1364.4793999999999</c:v>
                </c:pt>
                <c:pt idx="10">
                  <c:v>1806.1936000000001</c:v>
                </c:pt>
              </c:numCache>
            </c:numRef>
          </c:val>
          <c:smooth val="0"/>
          <c:extLst>
            <c:ext xmlns:c16="http://schemas.microsoft.com/office/drawing/2014/chart" uri="{C3380CC4-5D6E-409C-BE32-E72D297353CC}">
              <c16:uniqueId val="{00000001-6F8C-4EA9-85AC-4587E88C26AD}"/>
            </c:ext>
          </c:extLst>
        </c:ser>
        <c:dLbls>
          <c:showLegendKey val="0"/>
          <c:showVal val="0"/>
          <c:showCatName val="0"/>
          <c:showSerName val="0"/>
          <c:showPercent val="0"/>
          <c:showBubbleSize val="0"/>
        </c:dLbls>
        <c:marker val="1"/>
        <c:smooth val="0"/>
        <c:axId val="97214976"/>
        <c:axId val="71416000"/>
      </c:lineChart>
      <c:catAx>
        <c:axId val="97214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900" b="0" i="0" u="none" strike="noStrike" kern="1200" cap="all" baseline="0">
                    <a:solidFill>
                      <a:schemeClr val="tx1">
                        <a:lumMod val="65000"/>
                        <a:lumOff val="35000"/>
                      </a:schemeClr>
                    </a:solidFill>
                    <a:latin typeface="+mn-lt"/>
                    <a:ea typeface="+mn-ea"/>
                    <a:cs typeface="+mn-cs"/>
                  </a:defRPr>
                </a:pPr>
                <a:r>
                  <a:rPr lang="zh-CN" altLang="en-US"/>
                  <a:t>时间</a:t>
                </a:r>
              </a:p>
            </c:rich>
          </c:tx>
          <c:layout>
            <c:manualLayout>
              <c:xMode val="edge"/>
              <c:yMode val="edge"/>
              <c:x val="0.923318241469816"/>
              <c:y val="0.92731481481481504"/>
            </c:manualLayout>
          </c:layout>
          <c:overlay val="0"/>
          <c:spPr>
            <a:noFill/>
            <a:ln>
              <a:noFill/>
            </a:ln>
            <a:effectLst/>
          </c:spPr>
          <c:txPr>
            <a:bodyPr rot="0" spcFirstLastPara="1" vertOverflow="ellipsis" vert="horz" wrap="square" anchor="ctr" anchorCtr="1"/>
            <a:lstStyle/>
            <a:p>
              <a:pPr>
                <a:defRPr lang="zh-CN" sz="900" b="0" i="0" u="none" strike="noStrike" kern="1200" cap="all"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cap="all" spc="120" normalizeH="0" baseline="0">
                <a:solidFill>
                  <a:schemeClr val="tx1">
                    <a:lumMod val="65000"/>
                    <a:lumOff val="35000"/>
                  </a:schemeClr>
                </a:solidFill>
                <a:latin typeface="+mn-lt"/>
                <a:ea typeface="+mn-ea"/>
                <a:cs typeface="+mn-cs"/>
              </a:defRPr>
            </a:pPr>
            <a:endParaRPr lang="zh-CN"/>
          </a:p>
        </c:txPr>
        <c:crossAx val="71416000"/>
        <c:crosses val="autoZero"/>
        <c:auto val="1"/>
        <c:lblAlgn val="ctr"/>
        <c:lblOffset val="100"/>
        <c:noMultiLvlLbl val="0"/>
      </c:catAx>
      <c:valAx>
        <c:axId val="71416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400" b="0" i="0" u="none" strike="noStrike" kern="1200" cap="all" baseline="0">
                    <a:solidFill>
                      <a:schemeClr val="tx1">
                        <a:lumMod val="65000"/>
                        <a:lumOff val="35000"/>
                      </a:schemeClr>
                    </a:solidFill>
                    <a:latin typeface="+mn-ea"/>
                    <a:ea typeface="+mn-ea"/>
                    <a:cs typeface="+mn-cs"/>
                  </a:defRPr>
                </a:pPr>
                <a:r>
                  <a:rPr lang="zh-CN" altLang="en-US" sz="1400">
                    <a:latin typeface="+mn-ea"/>
                    <a:ea typeface="+mn-ea"/>
                  </a:rPr>
                  <a:t>汽车销售量</a:t>
                </a:r>
                <a:r>
                  <a:rPr lang="en-US" altLang="zh-CN" sz="1400">
                    <a:latin typeface="+mn-ea"/>
                    <a:ea typeface="+mn-ea"/>
                  </a:rPr>
                  <a:t>(</a:t>
                </a:r>
                <a:r>
                  <a:rPr lang="zh-CN" altLang="en-US" sz="1400">
                    <a:latin typeface="+mn-ea"/>
                    <a:ea typeface="+mn-ea"/>
                  </a:rPr>
                  <a:t>万辆</a:t>
                </a:r>
                <a:r>
                  <a:rPr lang="en-US" altLang="zh-CN" sz="1400">
                    <a:latin typeface="+mn-ea"/>
                    <a:ea typeface="+mn-ea"/>
                  </a:rPr>
                  <a:t>)</a:t>
                </a:r>
                <a:endParaRPr lang="zh-CN" altLang="en-US" sz="1400">
                  <a:latin typeface="+mn-ea"/>
                  <a:ea typeface="+mn-ea"/>
                </a:endParaRPr>
              </a:p>
            </c:rich>
          </c:tx>
          <c:layout>
            <c:manualLayout>
              <c:xMode val="edge"/>
              <c:yMode val="edge"/>
              <c:x val="2.7951943248874199E-2"/>
              <c:y val="3.9255292938823801E-2"/>
            </c:manualLayout>
          </c:layout>
          <c:overlay val="0"/>
          <c:spPr>
            <a:noFill/>
            <a:ln>
              <a:noFill/>
            </a:ln>
            <a:effectLst/>
          </c:spPr>
          <c:txPr>
            <a:bodyPr rot="-5400000" spcFirstLastPara="1" vertOverflow="ellipsis" vert="horz" wrap="square" anchor="ctr" anchorCtr="1"/>
            <a:lstStyle/>
            <a:p>
              <a:pPr>
                <a:defRPr lang="zh-CN" sz="1400" b="0" i="0" u="none" strike="noStrike" kern="1200" cap="all" baseline="0">
                  <a:solidFill>
                    <a:schemeClr val="tx1">
                      <a:lumMod val="65000"/>
                      <a:lumOff val="35000"/>
                    </a:schemeClr>
                  </a:solidFill>
                  <a:latin typeface="+mn-ea"/>
                  <a:ea typeface="+mn-ea"/>
                  <a:cs typeface="+mn-cs"/>
                </a:defRPr>
              </a:pPr>
              <a:endParaRPr lang="zh-CN"/>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97214976"/>
        <c:crosses val="autoZero"/>
        <c:crossBetween val="between"/>
        <c:majorUnit val="400"/>
      </c:valAx>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06714785651799"/>
          <c:y val="9.7708515602216398E-2"/>
          <c:w val="0.42026721772900599"/>
          <c:h val="0.789340411768642"/>
        </c:manualLayout>
      </c:layout>
      <c:radarChart>
        <c:radarStyle val="marker"/>
        <c:varyColors val="0"/>
        <c:ser>
          <c:idx val="0"/>
          <c:order val="0"/>
          <c:tx>
            <c:strRef>
              <c:f>北京2010出行时间!$D$21</c:f>
              <c:strCache>
                <c:ptCount val="1"/>
                <c:pt idx="0">
                  <c:v>公交</c:v>
                </c:pt>
              </c:strCache>
            </c:strRef>
          </c:tx>
          <c:spPr>
            <a:ln w="28575" cap="rnd">
              <a:solidFill>
                <a:schemeClr val="accent1"/>
              </a:solidFill>
              <a:round/>
            </a:ln>
            <a:effectLst/>
          </c:spPr>
          <c:marker>
            <c:symbol val="none"/>
          </c:marker>
          <c:dPt>
            <c:idx val="0"/>
            <c:marker>
              <c:symbol val="none"/>
            </c:marker>
            <c:bubble3D val="0"/>
            <c:spPr>
              <a:ln w="28575" cap="rnd">
                <a:solidFill>
                  <a:schemeClr val="accent5">
                    <a:lumMod val="75000"/>
                  </a:schemeClr>
                </a:solidFill>
                <a:round/>
              </a:ln>
              <a:effectLst/>
            </c:spPr>
            <c:extLst>
              <c:ext xmlns:c16="http://schemas.microsoft.com/office/drawing/2014/chart" uri="{C3380CC4-5D6E-409C-BE32-E72D297353CC}">
                <c16:uniqueId val="{00000001-1102-4099-94B4-6BC718CB81C3}"/>
              </c:ext>
            </c:extLst>
          </c:dPt>
          <c:dPt>
            <c:idx val="1"/>
            <c:marker>
              <c:symbol val="none"/>
            </c:marker>
            <c:bubble3D val="0"/>
            <c:spPr>
              <a:ln w="28575" cap="rnd">
                <a:solidFill>
                  <a:schemeClr val="accent5">
                    <a:lumMod val="75000"/>
                  </a:schemeClr>
                </a:solidFill>
                <a:round/>
              </a:ln>
              <a:effectLst/>
            </c:spPr>
            <c:extLst>
              <c:ext xmlns:c16="http://schemas.microsoft.com/office/drawing/2014/chart" uri="{C3380CC4-5D6E-409C-BE32-E72D297353CC}">
                <c16:uniqueId val="{00000003-1102-4099-94B4-6BC718CB81C3}"/>
              </c:ext>
            </c:extLst>
          </c:dPt>
          <c:dPt>
            <c:idx val="2"/>
            <c:marker>
              <c:symbol val="none"/>
            </c:marker>
            <c:bubble3D val="0"/>
            <c:spPr>
              <a:ln w="28575" cap="rnd">
                <a:solidFill>
                  <a:schemeClr val="accent5">
                    <a:lumMod val="75000"/>
                  </a:schemeClr>
                </a:solidFill>
                <a:round/>
              </a:ln>
              <a:effectLst/>
            </c:spPr>
            <c:extLst>
              <c:ext xmlns:c16="http://schemas.microsoft.com/office/drawing/2014/chart" uri="{C3380CC4-5D6E-409C-BE32-E72D297353CC}">
                <c16:uniqueId val="{00000005-1102-4099-94B4-6BC718CB81C3}"/>
              </c:ext>
            </c:extLst>
          </c:dPt>
          <c:dPt>
            <c:idx val="3"/>
            <c:marker>
              <c:symbol val="none"/>
            </c:marker>
            <c:bubble3D val="0"/>
            <c:spPr>
              <a:ln w="28575" cap="rnd">
                <a:solidFill>
                  <a:schemeClr val="accent5">
                    <a:lumMod val="75000"/>
                  </a:schemeClr>
                </a:solidFill>
                <a:round/>
              </a:ln>
              <a:effectLst/>
            </c:spPr>
            <c:extLst>
              <c:ext xmlns:c16="http://schemas.microsoft.com/office/drawing/2014/chart" uri="{C3380CC4-5D6E-409C-BE32-E72D297353CC}">
                <c16:uniqueId val="{00000007-1102-4099-94B4-6BC718CB81C3}"/>
              </c:ext>
            </c:extLst>
          </c:dPt>
          <c:cat>
            <c:strRef>
              <c:f>北京2010出行时间!$C$22:$C$25</c:f>
              <c:strCache>
                <c:ptCount val="4"/>
                <c:pt idx="0">
                  <c:v>安全</c:v>
                </c:pt>
                <c:pt idx="1">
                  <c:v>时间</c:v>
                </c:pt>
                <c:pt idx="2">
                  <c:v>成本</c:v>
                </c:pt>
                <c:pt idx="3">
                  <c:v>舒适</c:v>
                </c:pt>
              </c:strCache>
            </c:strRef>
          </c:cat>
          <c:val>
            <c:numRef>
              <c:f>北京2010出行时间!$D$22:$D$25</c:f>
              <c:numCache>
                <c:formatCode>General</c:formatCode>
                <c:ptCount val="4"/>
                <c:pt idx="0">
                  <c:v>3</c:v>
                </c:pt>
                <c:pt idx="1">
                  <c:v>3</c:v>
                </c:pt>
                <c:pt idx="2">
                  <c:v>5</c:v>
                </c:pt>
                <c:pt idx="3">
                  <c:v>3</c:v>
                </c:pt>
              </c:numCache>
            </c:numRef>
          </c:val>
          <c:extLst>
            <c:ext xmlns:c16="http://schemas.microsoft.com/office/drawing/2014/chart" uri="{C3380CC4-5D6E-409C-BE32-E72D297353CC}">
              <c16:uniqueId val="{00000008-1102-4099-94B4-6BC718CB81C3}"/>
            </c:ext>
          </c:extLst>
        </c:ser>
        <c:ser>
          <c:idx val="1"/>
          <c:order val="1"/>
          <c:tx>
            <c:strRef>
              <c:f>北京2010出行时间!$E$21</c:f>
              <c:strCache>
                <c:ptCount val="1"/>
                <c:pt idx="0">
                  <c:v>小汽车</c:v>
                </c:pt>
              </c:strCache>
            </c:strRef>
          </c:tx>
          <c:spPr>
            <a:ln w="28575" cap="rnd">
              <a:solidFill>
                <a:srgbClr val="FF0000"/>
              </a:solidFill>
              <a:round/>
            </a:ln>
            <a:effectLst/>
          </c:spPr>
          <c:marker>
            <c:symbol val="none"/>
          </c:marker>
          <c:cat>
            <c:strRef>
              <c:f>北京2010出行时间!$C$22:$C$25</c:f>
              <c:strCache>
                <c:ptCount val="4"/>
                <c:pt idx="0">
                  <c:v>安全</c:v>
                </c:pt>
                <c:pt idx="1">
                  <c:v>时间</c:v>
                </c:pt>
                <c:pt idx="2">
                  <c:v>成本</c:v>
                </c:pt>
                <c:pt idx="3">
                  <c:v>舒适</c:v>
                </c:pt>
              </c:strCache>
            </c:strRef>
          </c:cat>
          <c:val>
            <c:numRef>
              <c:f>北京2010出行时间!$E$22:$E$25</c:f>
              <c:numCache>
                <c:formatCode>General</c:formatCode>
                <c:ptCount val="4"/>
                <c:pt idx="0">
                  <c:v>5</c:v>
                </c:pt>
                <c:pt idx="1">
                  <c:v>5</c:v>
                </c:pt>
                <c:pt idx="2">
                  <c:v>2</c:v>
                </c:pt>
                <c:pt idx="3">
                  <c:v>5</c:v>
                </c:pt>
              </c:numCache>
            </c:numRef>
          </c:val>
          <c:extLst>
            <c:ext xmlns:c16="http://schemas.microsoft.com/office/drawing/2014/chart" uri="{C3380CC4-5D6E-409C-BE32-E72D297353CC}">
              <c16:uniqueId val="{00000009-1102-4099-94B4-6BC718CB81C3}"/>
            </c:ext>
          </c:extLst>
        </c:ser>
        <c:ser>
          <c:idx val="2"/>
          <c:order val="2"/>
          <c:tx>
            <c:strRef>
              <c:f>北京2010出行时间!$F$21</c:f>
              <c:strCache>
                <c:ptCount val="1"/>
                <c:pt idx="0">
                  <c:v>步行及自行车</c:v>
                </c:pt>
              </c:strCache>
            </c:strRef>
          </c:tx>
          <c:spPr>
            <a:ln w="28575" cap="rnd">
              <a:solidFill>
                <a:schemeClr val="accent3"/>
              </a:solidFill>
              <a:round/>
            </a:ln>
            <a:effectLst/>
          </c:spPr>
          <c:marker>
            <c:symbol val="none"/>
          </c:marker>
          <c:cat>
            <c:strRef>
              <c:f>北京2010出行时间!$C$22:$C$25</c:f>
              <c:strCache>
                <c:ptCount val="4"/>
                <c:pt idx="0">
                  <c:v>安全</c:v>
                </c:pt>
                <c:pt idx="1">
                  <c:v>时间</c:v>
                </c:pt>
                <c:pt idx="2">
                  <c:v>成本</c:v>
                </c:pt>
                <c:pt idx="3">
                  <c:v>舒适</c:v>
                </c:pt>
              </c:strCache>
            </c:strRef>
          </c:cat>
          <c:val>
            <c:numRef>
              <c:f>北京2010出行时间!$F$22:$F$25</c:f>
              <c:numCache>
                <c:formatCode>General</c:formatCode>
                <c:ptCount val="4"/>
                <c:pt idx="0">
                  <c:v>2</c:v>
                </c:pt>
                <c:pt idx="1">
                  <c:v>3</c:v>
                </c:pt>
                <c:pt idx="2">
                  <c:v>3</c:v>
                </c:pt>
                <c:pt idx="3">
                  <c:v>3</c:v>
                </c:pt>
              </c:numCache>
            </c:numRef>
          </c:val>
          <c:extLst>
            <c:ext xmlns:c16="http://schemas.microsoft.com/office/drawing/2014/chart" uri="{C3380CC4-5D6E-409C-BE32-E72D297353CC}">
              <c16:uniqueId val="{0000000A-1102-4099-94B4-6BC718CB81C3}"/>
            </c:ext>
          </c:extLst>
        </c:ser>
        <c:dLbls>
          <c:showLegendKey val="0"/>
          <c:showVal val="0"/>
          <c:showCatName val="0"/>
          <c:showSerName val="0"/>
          <c:showPercent val="0"/>
          <c:showBubbleSize val="0"/>
        </c:dLbls>
        <c:axId val="97312768"/>
        <c:axId val="93428480"/>
      </c:radarChart>
      <c:catAx>
        <c:axId val="9731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endParaRPr lang="zh-CN"/>
          </a:p>
        </c:txPr>
        <c:crossAx val="93428480"/>
        <c:crosses val="autoZero"/>
        <c:auto val="1"/>
        <c:lblAlgn val="ctr"/>
        <c:lblOffset val="100"/>
        <c:noMultiLvlLbl val="0"/>
      </c:catAx>
      <c:valAx>
        <c:axId val="93428480"/>
        <c:scaling>
          <c:orientation val="minMax"/>
        </c:scaling>
        <c:delete val="1"/>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crossAx val="97312768"/>
        <c:crosses val="autoZero"/>
        <c:crossBetween val="between"/>
      </c:valAx>
      <c:spPr>
        <a:noFill/>
        <a:ln>
          <a:noFill/>
        </a:ln>
        <a:effectLst/>
      </c:spPr>
    </c:plotArea>
    <c:legend>
      <c:legendPos val="r"/>
      <c:layout>
        <c:manualLayout>
          <c:xMode val="edge"/>
          <c:yMode val="edge"/>
          <c:x val="0.67854293297694701"/>
          <c:y val="0.26383172358412699"/>
          <c:w val="0.28146202683926902"/>
          <c:h val="0.568353331527233"/>
        </c:manualLayout>
      </c:layout>
      <c:overlay val="0"/>
      <c:spPr>
        <a:noFill/>
        <a:ln>
          <a:noFill/>
        </a:ln>
        <a:effectLst/>
      </c:spPr>
      <c:txPr>
        <a:bodyPr rot="0" spcFirstLastPara="1"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1"/>
          <c:dPt>
            <c:idx val="0"/>
            <c:bubble3D val="0"/>
            <c:spPr>
              <a:solidFill>
                <a:srgbClr val="0070C0"/>
              </a:solidFill>
              <a:ln w="19050">
                <a:solidFill>
                  <a:schemeClr val="lt1"/>
                </a:solidFill>
              </a:ln>
              <a:effectLst/>
            </c:spPr>
            <c:extLst>
              <c:ext xmlns:c16="http://schemas.microsoft.com/office/drawing/2014/chart" uri="{C3380CC4-5D6E-409C-BE32-E72D297353CC}">
                <c16:uniqueId val="{00000001-D139-4BC8-B852-D19801CFC56E}"/>
              </c:ext>
            </c:extLst>
          </c:dPt>
          <c:dPt>
            <c:idx val="1"/>
            <c:bubble3D val="0"/>
            <c:spPr>
              <a:solidFill>
                <a:srgbClr val="DE2810"/>
              </a:solidFill>
              <a:ln w="19050">
                <a:solidFill>
                  <a:schemeClr val="lt1"/>
                </a:solidFill>
              </a:ln>
              <a:effectLst/>
            </c:spPr>
            <c:extLst>
              <c:ext xmlns:c16="http://schemas.microsoft.com/office/drawing/2014/chart" uri="{C3380CC4-5D6E-409C-BE32-E72D297353CC}">
                <c16:uniqueId val="{00000003-D139-4BC8-B852-D19801CFC56E}"/>
              </c:ext>
            </c:extLst>
          </c:dPt>
          <c:dPt>
            <c:idx val="2"/>
            <c:bubble3D val="0"/>
            <c:spPr>
              <a:solidFill>
                <a:srgbClr val="767171"/>
              </a:solidFill>
              <a:ln w="19050">
                <a:solidFill>
                  <a:schemeClr val="lt1"/>
                </a:solidFill>
              </a:ln>
              <a:effectLst/>
            </c:spPr>
            <c:extLst>
              <c:ext xmlns:c16="http://schemas.microsoft.com/office/drawing/2014/chart" uri="{C3380CC4-5D6E-409C-BE32-E72D297353CC}">
                <c16:uniqueId val="{00000005-D139-4BC8-B852-D19801CFC56E}"/>
              </c:ext>
            </c:extLst>
          </c:dPt>
          <c:val>
            <c:numRef>
              <c:f>Sheet1!$G$9:$G$11</c:f>
              <c:numCache>
                <c:formatCode>General</c:formatCode>
                <c:ptCount val="3"/>
                <c:pt idx="0">
                  <c:v>5</c:v>
                </c:pt>
                <c:pt idx="1">
                  <c:v>17</c:v>
                </c:pt>
                <c:pt idx="2">
                  <c:v>8</c:v>
                </c:pt>
              </c:numCache>
            </c:numRef>
          </c:val>
          <c:extLst>
            <c:ext xmlns:c16="http://schemas.microsoft.com/office/drawing/2014/chart" uri="{C3380CC4-5D6E-409C-BE32-E72D297353CC}">
              <c16:uniqueId val="{00000006-D139-4BC8-B852-D19801CFC56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400" b="0" i="0" u="none" strike="noStrike" kern="1200" spc="0" baseline="0">
                <a:solidFill>
                  <a:schemeClr val="tx1">
                    <a:lumMod val="65000"/>
                    <a:lumOff val="35000"/>
                  </a:schemeClr>
                </a:solidFill>
                <a:latin typeface="+mn-lt"/>
                <a:ea typeface="+mn-ea"/>
                <a:cs typeface="+mn-cs"/>
              </a:defRPr>
            </a:pPr>
            <a:r>
              <a:rPr lang="zh-CN" altLang="en-US" sz="2400"/>
              <a:t>北京</a:t>
            </a:r>
          </a:p>
        </c:rich>
      </c:tx>
      <c:overlay val="0"/>
      <c:spPr>
        <a:noFill/>
        <a:ln>
          <a:noFill/>
        </a:ln>
        <a:effectLst/>
      </c:spPr>
      <c:txPr>
        <a:bodyPr rot="0" spcFirstLastPara="1" vertOverflow="ellipsis" vert="horz" wrap="square" anchor="ctr" anchorCtr="1"/>
        <a:lstStyle/>
        <a:p>
          <a:pPr>
            <a:defRPr lang="zh-CN" sz="2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spPr>
            <a:ln w="28575" cap="rnd">
              <a:noFill/>
              <a:round/>
            </a:ln>
            <a:effectLst/>
          </c:spPr>
          <c:marker>
            <c:symbol val="circle"/>
            <c:size val="10"/>
            <c:spPr>
              <a:solidFill>
                <a:schemeClr val="accent1"/>
              </a:solidFill>
              <a:ln w="9525">
                <a:solidFill>
                  <a:schemeClr val="accent1"/>
                </a:solidFill>
              </a:ln>
              <a:effectLst/>
            </c:spPr>
          </c:marker>
          <c:trendline>
            <c:spPr>
              <a:ln w="31750" cap="rnd">
                <a:solidFill>
                  <a:schemeClr val="accent1"/>
                </a:solidFill>
                <a:prstDash val="sysDot"/>
              </a:ln>
              <a:effectLst/>
            </c:spPr>
            <c:trendlineType val="linear"/>
            <c:dispRSqr val="0"/>
            <c:dispEq val="0"/>
          </c:trendline>
          <c:xVal>
            <c:numRef>
              <c:f>一线城市!$B$25:$B$35</c:f>
              <c:numCache>
                <c:formatCode>General</c:formatCode>
                <c:ptCount val="11"/>
                <c:pt idx="0">
                  <c:v>11577.8</c:v>
                </c:pt>
                <c:pt idx="1">
                  <c:v>12463.92</c:v>
                </c:pt>
                <c:pt idx="2">
                  <c:v>13882.6</c:v>
                </c:pt>
                <c:pt idx="3">
                  <c:v>15637.8</c:v>
                </c:pt>
                <c:pt idx="4">
                  <c:v>17653</c:v>
                </c:pt>
                <c:pt idx="5">
                  <c:v>19978</c:v>
                </c:pt>
                <c:pt idx="6">
                  <c:v>23029</c:v>
                </c:pt>
                <c:pt idx="7">
                  <c:v>26049</c:v>
                </c:pt>
                <c:pt idx="8">
                  <c:v>28165</c:v>
                </c:pt>
                <c:pt idx="9">
                  <c:v>30665</c:v>
                </c:pt>
                <c:pt idx="10">
                  <c:v>34670</c:v>
                </c:pt>
              </c:numCache>
            </c:numRef>
          </c:xVal>
          <c:yVal>
            <c:numRef>
              <c:f>一线城市!$C$25:$C$35</c:f>
              <c:numCache>
                <c:formatCode>General</c:formatCode>
                <c:ptCount val="11"/>
                <c:pt idx="0">
                  <c:v>661.37180000000001</c:v>
                </c:pt>
                <c:pt idx="1">
                  <c:v>792.97260000000006</c:v>
                </c:pt>
                <c:pt idx="2">
                  <c:v>971.22249999999997</c:v>
                </c:pt>
                <c:pt idx="3">
                  <c:v>1081.0555999999999</c:v>
                </c:pt>
                <c:pt idx="4">
                  <c:v>1224.3823</c:v>
                </c:pt>
                <c:pt idx="5">
                  <c:v>1359.1505</c:v>
                </c:pt>
                <c:pt idx="6">
                  <c:v>1501.3992000000001</c:v>
                </c:pt>
                <c:pt idx="7">
                  <c:v>1643.2524000000001</c:v>
                </c:pt>
                <c:pt idx="8">
                  <c:v>1857.222</c:v>
                </c:pt>
                <c:pt idx="9">
                  <c:v>2169.9286000000002</c:v>
                </c:pt>
                <c:pt idx="10">
                  <c:v>2199.8782000000001</c:v>
                </c:pt>
              </c:numCache>
            </c:numRef>
          </c:yVal>
          <c:smooth val="0"/>
          <c:extLst>
            <c:ext xmlns:c16="http://schemas.microsoft.com/office/drawing/2014/chart" uri="{C3380CC4-5D6E-409C-BE32-E72D297353CC}">
              <c16:uniqueId val="{00000001-F63F-4AA3-89E3-2F3745DDDF74}"/>
            </c:ext>
          </c:extLst>
        </c:ser>
        <c:dLbls>
          <c:showLegendKey val="0"/>
          <c:showVal val="0"/>
          <c:showCatName val="0"/>
          <c:showSerName val="0"/>
          <c:showPercent val="0"/>
          <c:showBubbleSize val="0"/>
        </c:dLbls>
        <c:axId val="82865536"/>
        <c:axId val="82866112"/>
      </c:scatterChart>
      <c:valAx>
        <c:axId val="82865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crossAx val="82866112"/>
        <c:crosses val="autoZero"/>
        <c:crossBetween val="midCat"/>
      </c:valAx>
      <c:valAx>
        <c:axId val="8286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82865536"/>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400" b="0" i="0" u="none" strike="noStrike" kern="1200" spc="0" baseline="0">
                <a:solidFill>
                  <a:schemeClr val="tx1">
                    <a:lumMod val="65000"/>
                    <a:lumOff val="35000"/>
                  </a:schemeClr>
                </a:solidFill>
                <a:latin typeface="+mn-lt"/>
                <a:ea typeface="+mn-ea"/>
                <a:cs typeface="+mn-cs"/>
              </a:defRPr>
            </a:pPr>
            <a:r>
              <a:rPr lang="zh-CN" altLang="en-US" sz="2400"/>
              <a:t>天津</a:t>
            </a:r>
          </a:p>
        </c:rich>
      </c:tx>
      <c:overlay val="0"/>
      <c:spPr>
        <a:noFill/>
        <a:ln>
          <a:noFill/>
        </a:ln>
        <a:effectLst/>
      </c:spPr>
      <c:txPr>
        <a:bodyPr rot="0" spcFirstLastPara="1" vertOverflow="ellipsis" vert="horz" wrap="square" anchor="ctr" anchorCtr="1"/>
        <a:lstStyle/>
        <a:p>
          <a:pPr>
            <a:defRPr lang="zh-CN" sz="2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spPr>
            <a:ln w="28575" cap="rnd">
              <a:noFill/>
              <a:round/>
            </a:ln>
            <a:effectLst/>
          </c:spPr>
          <c:marker>
            <c:symbol val="circle"/>
            <c:size val="8"/>
            <c:spPr>
              <a:solidFill>
                <a:schemeClr val="accent1"/>
              </a:solidFill>
              <a:ln w="9525">
                <a:solidFill>
                  <a:schemeClr val="accent1"/>
                </a:solidFill>
              </a:ln>
              <a:effectLst/>
            </c:spPr>
          </c:marker>
          <c:trendline>
            <c:spPr>
              <a:ln w="25400" cap="rnd">
                <a:solidFill>
                  <a:schemeClr val="accent1"/>
                </a:solidFill>
                <a:prstDash val="sysDot"/>
              </a:ln>
              <a:effectLst/>
            </c:spPr>
            <c:trendlineType val="linear"/>
            <c:dispRSqr val="0"/>
            <c:dispEq val="0"/>
          </c:trendline>
          <c:xVal>
            <c:numRef>
              <c:f>一线城市!$D$25:$D$35</c:f>
              <c:numCache>
                <c:formatCode>General</c:formatCode>
                <c:ptCount val="11"/>
                <c:pt idx="0">
                  <c:v>8959</c:v>
                </c:pt>
                <c:pt idx="1">
                  <c:v>9338</c:v>
                </c:pt>
                <c:pt idx="2">
                  <c:v>10313</c:v>
                </c:pt>
                <c:pt idx="3">
                  <c:v>11467.2</c:v>
                </c:pt>
                <c:pt idx="4">
                  <c:v>12639</c:v>
                </c:pt>
                <c:pt idx="5">
                  <c:v>14283.1</c:v>
                </c:pt>
                <c:pt idx="6">
                  <c:v>16357.4</c:v>
                </c:pt>
                <c:pt idx="7">
                  <c:v>19423</c:v>
                </c:pt>
                <c:pt idx="8">
                  <c:v>21430</c:v>
                </c:pt>
                <c:pt idx="9">
                  <c:v>24293</c:v>
                </c:pt>
                <c:pt idx="10">
                  <c:v>26921</c:v>
                </c:pt>
              </c:numCache>
            </c:numRef>
          </c:xVal>
          <c:yVal>
            <c:numRef>
              <c:f>一线城市!$E$25:$E$35</c:f>
              <c:numCache>
                <c:formatCode>General</c:formatCode>
                <c:ptCount val="11"/>
                <c:pt idx="0">
                  <c:v>282.37051792828697</c:v>
                </c:pt>
                <c:pt idx="1">
                  <c:v>322.04568023833201</c:v>
                </c:pt>
                <c:pt idx="2">
                  <c:v>378.27695351137498</c:v>
                </c:pt>
                <c:pt idx="3">
                  <c:v>440.0595703125</c:v>
                </c:pt>
                <c:pt idx="4">
                  <c:v>520.32598274208999</c:v>
                </c:pt>
                <c:pt idx="5">
                  <c:v>602.98697674418599</c:v>
                </c:pt>
                <c:pt idx="6">
                  <c:v>694.19730941703995</c:v>
                </c:pt>
                <c:pt idx="7">
                  <c:v>779.88775510204096</c:v>
                </c:pt>
                <c:pt idx="8">
                  <c:v>912.41693811074902</c:v>
                </c:pt>
                <c:pt idx="9">
                  <c:v>1059.58429561201</c:v>
                </c:pt>
                <c:pt idx="10">
                  <c:v>1238.76383763838</c:v>
                </c:pt>
              </c:numCache>
            </c:numRef>
          </c:yVal>
          <c:smooth val="0"/>
          <c:extLst>
            <c:ext xmlns:c16="http://schemas.microsoft.com/office/drawing/2014/chart" uri="{C3380CC4-5D6E-409C-BE32-E72D297353CC}">
              <c16:uniqueId val="{00000001-9CE3-44AB-99F1-7350604C923A}"/>
            </c:ext>
          </c:extLst>
        </c:ser>
        <c:dLbls>
          <c:showLegendKey val="0"/>
          <c:showVal val="0"/>
          <c:showCatName val="0"/>
          <c:showSerName val="0"/>
          <c:showPercent val="0"/>
          <c:showBubbleSize val="0"/>
        </c:dLbls>
        <c:axId val="82867840"/>
        <c:axId val="82868416"/>
      </c:scatterChart>
      <c:valAx>
        <c:axId val="82867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82868416"/>
        <c:crosses val="autoZero"/>
        <c:crossBetween val="midCat"/>
      </c:valAx>
      <c:valAx>
        <c:axId val="82868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82867840"/>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000" b="0" i="0" u="none" strike="noStrike" kern="1200" spc="0" baseline="0">
                <a:solidFill>
                  <a:schemeClr val="tx1">
                    <a:lumMod val="65000"/>
                    <a:lumOff val="35000"/>
                  </a:schemeClr>
                </a:solidFill>
                <a:latin typeface="+mn-lt"/>
                <a:ea typeface="+mn-ea"/>
                <a:cs typeface="+mn-cs"/>
              </a:defRPr>
            </a:pPr>
            <a:r>
              <a:rPr lang="zh-CN" altLang="en-US" sz="2000"/>
              <a:t>杭州</a:t>
            </a:r>
          </a:p>
        </c:rich>
      </c:tx>
      <c:overlay val="0"/>
      <c:spPr>
        <a:noFill/>
        <a:ln>
          <a:noFill/>
        </a:ln>
        <a:effectLst/>
      </c:spPr>
      <c:txPr>
        <a:bodyPr rot="0" spcFirstLastPara="1" vertOverflow="ellipsis" vert="horz" wrap="square" anchor="ctr" anchorCtr="1"/>
        <a:lstStyle/>
        <a:p>
          <a:pPr>
            <a:defRPr lang="zh-CN" sz="20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lineMarker"/>
        <c:varyColors val="0"/>
        <c:ser>
          <c:idx val="0"/>
          <c:order val="0"/>
          <c:spPr>
            <a:ln w="28575" cap="rnd">
              <a:noFill/>
              <a:round/>
            </a:ln>
            <a:effectLst/>
          </c:spPr>
          <c:marker>
            <c:symbol val="circle"/>
            <c:size val="9"/>
            <c:spPr>
              <a:solidFill>
                <a:schemeClr val="accent1"/>
              </a:solidFill>
              <a:ln w="9525">
                <a:solidFill>
                  <a:schemeClr val="accent1"/>
                </a:solidFill>
              </a:ln>
              <a:effectLst/>
            </c:spPr>
          </c:marker>
          <c:trendline>
            <c:spPr>
              <a:ln w="31750" cap="rnd">
                <a:solidFill>
                  <a:schemeClr val="accent1"/>
                </a:solidFill>
                <a:prstDash val="sysDot"/>
              </a:ln>
              <a:effectLst/>
            </c:spPr>
            <c:trendlineType val="linear"/>
            <c:dispRSqr val="0"/>
            <c:dispEq val="0"/>
          </c:trendline>
          <c:xVal>
            <c:numRef>
              <c:f>二线城市!$L$22:$L$32</c:f>
              <c:numCache>
                <c:formatCode>General</c:formatCode>
                <c:ptCount val="11"/>
                <c:pt idx="0">
                  <c:v>10896</c:v>
                </c:pt>
                <c:pt idx="1">
                  <c:v>11778</c:v>
                </c:pt>
                <c:pt idx="2">
                  <c:v>12898</c:v>
                </c:pt>
                <c:pt idx="3">
                  <c:v>14565</c:v>
                </c:pt>
                <c:pt idx="4">
                  <c:v>16602</c:v>
                </c:pt>
                <c:pt idx="5">
                  <c:v>19027</c:v>
                </c:pt>
                <c:pt idx="6">
                  <c:v>21689</c:v>
                </c:pt>
                <c:pt idx="7">
                  <c:v>24104</c:v>
                </c:pt>
                <c:pt idx="8">
                  <c:v>26864</c:v>
                </c:pt>
                <c:pt idx="9">
                  <c:v>30035</c:v>
                </c:pt>
                <c:pt idx="10">
                  <c:v>34065.089999999997</c:v>
                </c:pt>
              </c:numCache>
            </c:numRef>
          </c:xVal>
          <c:yVal>
            <c:numRef>
              <c:f>二线城市!$M$22:$M$32</c:f>
              <c:numCache>
                <c:formatCode>General</c:formatCode>
                <c:ptCount val="11"/>
                <c:pt idx="0">
                  <c:v>93.778809168070694</c:v>
                </c:pt>
                <c:pt idx="1">
                  <c:v>168.02499960741801</c:v>
                </c:pt>
                <c:pt idx="2">
                  <c:v>252.02240199128801</c:v>
                </c:pt>
                <c:pt idx="3">
                  <c:v>357.43558282208602</c:v>
                </c:pt>
                <c:pt idx="4">
                  <c:v>460.25738077214203</c:v>
                </c:pt>
                <c:pt idx="5">
                  <c:v>579.59658417253195</c:v>
                </c:pt>
                <c:pt idx="6">
                  <c:v>710.88637715645496</c:v>
                </c:pt>
                <c:pt idx="7">
                  <c:v>834.04462546484899</c:v>
                </c:pt>
                <c:pt idx="8">
                  <c:v>1051.6169154228901</c:v>
                </c:pt>
                <c:pt idx="9">
                  <c:v>1364.0585094032999</c:v>
                </c:pt>
                <c:pt idx="10">
                  <c:v>1671.56573859798</c:v>
                </c:pt>
              </c:numCache>
            </c:numRef>
          </c:yVal>
          <c:smooth val="0"/>
          <c:extLst>
            <c:ext xmlns:c16="http://schemas.microsoft.com/office/drawing/2014/chart" uri="{C3380CC4-5D6E-409C-BE32-E72D297353CC}">
              <c16:uniqueId val="{00000001-4C40-49C3-8204-C62767913628}"/>
            </c:ext>
          </c:extLst>
        </c:ser>
        <c:dLbls>
          <c:showLegendKey val="0"/>
          <c:showVal val="0"/>
          <c:showCatName val="0"/>
          <c:showSerName val="0"/>
          <c:showPercent val="0"/>
          <c:showBubbleSize val="0"/>
        </c:dLbls>
        <c:axId val="97574912"/>
        <c:axId val="97575488"/>
      </c:scatterChart>
      <c:valAx>
        <c:axId val="97574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crossAx val="97575488"/>
        <c:crosses val="autoZero"/>
        <c:crossBetween val="midCat"/>
      </c:valAx>
      <c:valAx>
        <c:axId val="9757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97574912"/>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8989015261999"/>
          <c:y val="6.4667842445620197E-2"/>
          <c:w val="0.78310711161104896"/>
          <c:h val="0.74604192994394203"/>
        </c:manualLayout>
      </c:layout>
      <c:scatterChart>
        <c:scatterStyle val="lineMarker"/>
        <c:varyColors val="0"/>
        <c:ser>
          <c:idx val="0"/>
          <c:order val="0"/>
          <c:spPr>
            <a:ln w="28575" cap="rnd">
              <a:noFill/>
              <a:round/>
            </a:ln>
            <a:effectLst/>
          </c:spPr>
          <c:marker>
            <c:symbol val="circle"/>
            <c:size val="9"/>
            <c:spPr>
              <a:solidFill>
                <a:schemeClr val="accent1"/>
              </a:solidFill>
              <a:ln w="9525">
                <a:solidFill>
                  <a:schemeClr val="accent1"/>
                </a:solidFill>
              </a:ln>
              <a:effectLst/>
            </c:spPr>
          </c:marker>
          <c:trendline>
            <c:spPr>
              <a:ln w="31750" cap="rnd">
                <a:solidFill>
                  <a:schemeClr val="accent1"/>
                </a:solidFill>
                <a:prstDash val="sysDot"/>
              </a:ln>
              <a:effectLst/>
            </c:spPr>
            <c:trendlineType val="linear"/>
            <c:dispRSqr val="1"/>
            <c:dispEq val="1"/>
            <c:trendlineLbl>
              <c:layout>
                <c:manualLayout>
                  <c:x val="-0.268240813648294"/>
                  <c:y val="-0.21579505686789199"/>
                </c:manualLayout>
              </c:layout>
              <c:tx>
                <c:rich>
                  <a:bodyPr rot="0" spcFirstLastPara="1" vertOverflow="ellipsis" vert="horz" wrap="square" anchor="ctr" anchorCtr="1"/>
                  <a:lstStyle/>
                  <a:p>
                    <a:pPr>
                      <a:defRPr lang="zh-CN"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tLang="zh-CN" sz="2400" baseline="0">
                        <a:latin typeface="Times New Roman" panose="02020603050405020304" pitchFamily="18" charset="0"/>
                        <a:cs typeface="Times New Roman" panose="02020603050405020304" pitchFamily="18" charset="0"/>
                      </a:rPr>
                      <a:t>R² = 0.1596</a:t>
                    </a:r>
                    <a:endParaRPr lang="en-US" altLang="zh-CN" sz="2400">
                      <a:latin typeface="Times New Roman" panose="02020603050405020304" pitchFamily="18" charset="0"/>
                      <a:cs typeface="Times New Roman" panose="02020603050405020304" pitchFamily="18" charset="0"/>
                    </a:endParaRPr>
                  </a:p>
                </c:rich>
              </c:tx>
              <c:numFmt formatCode="General" sourceLinked="0"/>
              <c:spPr>
                <a:noFill/>
                <a:ln>
                  <a:noFill/>
                </a:ln>
                <a:effectLst/>
              </c:spPr>
              <c:txPr>
                <a:bodyPr rot="0" spcFirstLastPara="1" vertOverflow="ellipsis" vert="horz" wrap="square" anchor="ctr" anchorCtr="1"/>
                <a:lstStyle/>
                <a:p>
                  <a:pPr>
                    <a:defRPr lang="zh-CN"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trendlineLbl>
          </c:trendline>
          <c:xVal>
            <c:numRef>
              <c:f>年分类!$V$2:$V$29</c:f>
              <c:numCache>
                <c:formatCode>General</c:formatCode>
                <c:ptCount val="28"/>
                <c:pt idx="0">
                  <c:v>34670</c:v>
                </c:pt>
                <c:pt idx="1">
                  <c:v>26921</c:v>
                </c:pt>
                <c:pt idx="2">
                  <c:v>36230.480000000003</c:v>
                </c:pt>
                <c:pt idx="3">
                  <c:v>34438.080000000002</c:v>
                </c:pt>
                <c:pt idx="4">
                  <c:v>36505.040000000001</c:v>
                </c:pt>
                <c:pt idx="5">
                  <c:v>23326.2</c:v>
                </c:pt>
                <c:pt idx="6">
                  <c:v>24276.16</c:v>
                </c:pt>
                <c:pt idx="7">
                  <c:v>32200.03</c:v>
                </c:pt>
                <c:pt idx="10">
                  <c:v>34065.089999999997</c:v>
                </c:pt>
                <c:pt idx="11">
                  <c:v>34058.339999999997</c:v>
                </c:pt>
                <c:pt idx="12">
                  <c:v>22459</c:v>
                </c:pt>
                <c:pt idx="13">
                  <c:v>28892</c:v>
                </c:pt>
                <c:pt idx="14">
                  <c:v>28567.49</c:v>
                </c:pt>
                <c:pt idx="15">
                  <c:v>22477</c:v>
                </c:pt>
                <c:pt idx="16">
                  <c:v>23738.09</c:v>
                </c:pt>
                <c:pt idx="17">
                  <c:v>25481.3</c:v>
                </c:pt>
                <c:pt idx="18">
                  <c:v>39513</c:v>
                </c:pt>
                <c:pt idx="19">
                  <c:v>21955</c:v>
                </c:pt>
                <c:pt idx="20">
                  <c:v>23932.080000000002</c:v>
                </c:pt>
                <c:pt idx="21">
                  <c:v>21239</c:v>
                </c:pt>
                <c:pt idx="22">
                  <c:v>20487.3</c:v>
                </c:pt>
                <c:pt idx="23">
                  <c:v>19972</c:v>
                </c:pt>
                <c:pt idx="24">
                  <c:v>21984.37</c:v>
                </c:pt>
                <c:pt idx="25">
                  <c:v>20149</c:v>
                </c:pt>
                <c:pt idx="26">
                  <c:v>20031</c:v>
                </c:pt>
                <c:pt idx="27">
                  <c:v>26633</c:v>
                </c:pt>
              </c:numCache>
            </c:numRef>
          </c:xVal>
          <c:yVal>
            <c:numRef>
              <c:f>年分类!$W$2:$W$29</c:f>
              <c:numCache>
                <c:formatCode>General</c:formatCode>
                <c:ptCount val="28"/>
                <c:pt idx="0">
                  <c:v>2199.8782000000001</c:v>
                </c:pt>
                <c:pt idx="1">
                  <c:v>1238.76383763838</c:v>
                </c:pt>
                <c:pt idx="2">
                  <c:v>698.39156369833802</c:v>
                </c:pt>
                <c:pt idx="3">
                  <c:v>1258.6014084727999</c:v>
                </c:pt>
                <c:pt idx="4">
                  <c:v>1572.54236964289</c:v>
                </c:pt>
                <c:pt idx="5">
                  <c:v>1091.2327553999601</c:v>
                </c:pt>
                <c:pt idx="6">
                  <c:v>1110.2337988921699</c:v>
                </c:pt>
                <c:pt idx="7">
                  <c:v>1427.2707272613</c:v>
                </c:pt>
                <c:pt idx="10">
                  <c:v>1671.56573859798</c:v>
                </c:pt>
                <c:pt idx="11">
                  <c:v>976.39617199790302</c:v>
                </c:pt>
                <c:pt idx="12">
                  <c:v>619.19618200614605</c:v>
                </c:pt>
                <c:pt idx="13">
                  <c:v>1244.97725174733</c:v>
                </c:pt>
                <c:pt idx="14">
                  <c:v>1254.6831776188701</c:v>
                </c:pt>
                <c:pt idx="15">
                  <c:v>966.35382635382598</c:v>
                </c:pt>
                <c:pt idx="16">
                  <c:v>954.77557632097501</c:v>
                </c:pt>
                <c:pt idx="17">
                  <c:v>1085.36291919223</c:v>
                </c:pt>
                <c:pt idx="18">
                  <c:v>1098.0666262871</c:v>
                </c:pt>
                <c:pt idx="19">
                  <c:v>340.21342925659502</c:v>
                </c:pt>
                <c:pt idx="20">
                  <c:v>1177.5993177457201</c:v>
                </c:pt>
                <c:pt idx="21">
                  <c:v>1082.5604341391199</c:v>
                </c:pt>
                <c:pt idx="22">
                  <c:v>776.19489999999996</c:v>
                </c:pt>
                <c:pt idx="23">
                  <c:v>586.95550000000003</c:v>
                </c:pt>
                <c:pt idx="24">
                  <c:v>1602.2333000000001</c:v>
                </c:pt>
                <c:pt idx="25">
                  <c:v>1403.9055489964601</c:v>
                </c:pt>
                <c:pt idx="26">
                  <c:v>1086.15965388531</c:v>
                </c:pt>
                <c:pt idx="27">
                  <c:v>659.74350000000004</c:v>
                </c:pt>
              </c:numCache>
            </c:numRef>
          </c:yVal>
          <c:smooth val="0"/>
          <c:extLst>
            <c:ext xmlns:c16="http://schemas.microsoft.com/office/drawing/2014/chart" uri="{C3380CC4-5D6E-409C-BE32-E72D297353CC}">
              <c16:uniqueId val="{00000001-5FD5-4063-B96C-A479CF81881C}"/>
            </c:ext>
          </c:extLst>
        </c:ser>
        <c:dLbls>
          <c:showLegendKey val="0"/>
          <c:showVal val="0"/>
          <c:showCatName val="0"/>
          <c:showSerName val="0"/>
          <c:showPercent val="0"/>
          <c:showBubbleSize val="0"/>
        </c:dLbls>
        <c:axId val="97577792"/>
        <c:axId val="97578368"/>
      </c:scatterChart>
      <c:valAx>
        <c:axId val="97577792"/>
        <c:scaling>
          <c:orientation val="minMax"/>
          <c:max val="40000"/>
          <c:min val="15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97578368"/>
        <c:crosses val="autoZero"/>
        <c:crossBetween val="midCat"/>
      </c:valAx>
      <c:valAx>
        <c:axId val="97578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97577792"/>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20709379412699"/>
          <c:y val="6.25E-2"/>
          <c:w val="0.82735825574994604"/>
          <c:h val="0.875"/>
        </c:manualLayout>
      </c:layout>
      <c:scatterChart>
        <c:scatterStyle val="lineMarker"/>
        <c:varyColors val="0"/>
        <c:ser>
          <c:idx val="0"/>
          <c:order val="0"/>
          <c:spPr>
            <a:ln w="28575" cap="rnd">
              <a:noFill/>
              <a:round/>
            </a:ln>
            <a:effectLst/>
          </c:spPr>
          <c:marker>
            <c:symbol val="circle"/>
            <c:size val="9"/>
            <c:spPr>
              <a:solidFill>
                <a:schemeClr val="accent1"/>
              </a:solidFill>
              <a:ln w="9525">
                <a:solidFill>
                  <a:schemeClr val="accent1"/>
                </a:solidFill>
              </a:ln>
              <a:effectLst/>
            </c:spPr>
          </c:marker>
          <c:yVal>
            <c:numRef>
              <c:f>系数散点图!$B$3:$B$31</c:f>
              <c:numCache>
                <c:formatCode>General</c:formatCode>
                <c:ptCount val="29"/>
                <c:pt idx="0">
                  <c:v>6.6100000000000006E-2</c:v>
                </c:pt>
                <c:pt idx="1">
                  <c:v>0.05</c:v>
                </c:pt>
                <c:pt idx="2">
                  <c:v>1.9199999999999998E-2</c:v>
                </c:pt>
                <c:pt idx="3">
                  <c:v>4.4299999999999999E-2</c:v>
                </c:pt>
                <c:pt idx="4">
                  <c:v>7.4499999999999997E-2</c:v>
                </c:pt>
                <c:pt idx="5">
                  <c:v>4.99E-2</c:v>
                </c:pt>
                <c:pt idx="6">
                  <c:v>5.3699999999999998E-2</c:v>
                </c:pt>
                <c:pt idx="7">
                  <c:v>5.0700000000000002E-2</c:v>
                </c:pt>
                <c:pt idx="8">
                  <c:v>3.0200000000000001E-2</c:v>
                </c:pt>
                <c:pt idx="9">
                  <c:v>3.5799999999999998E-2</c:v>
                </c:pt>
                <c:pt idx="10">
                  <c:v>6.4500000000000002E-2</c:v>
                </c:pt>
                <c:pt idx="11">
                  <c:v>4.2299999999999997E-2</c:v>
                </c:pt>
                <c:pt idx="12">
                  <c:v>3.7199999999999997E-2</c:v>
                </c:pt>
                <c:pt idx="13">
                  <c:v>5.1299999999999998E-2</c:v>
                </c:pt>
                <c:pt idx="14">
                  <c:v>5.0099999999999999E-2</c:v>
                </c:pt>
                <c:pt idx="15">
                  <c:v>5.3900000000000003E-2</c:v>
                </c:pt>
                <c:pt idx="16">
                  <c:v>4.5100000000000001E-2</c:v>
                </c:pt>
                <c:pt idx="17">
                  <c:v>5.9700000000000003E-2</c:v>
                </c:pt>
                <c:pt idx="18">
                  <c:v>4.07E-2</c:v>
                </c:pt>
                <c:pt idx="19">
                  <c:v>1.83E-2</c:v>
                </c:pt>
                <c:pt idx="20">
                  <c:v>6.8500000000000005E-2</c:v>
                </c:pt>
                <c:pt idx="21">
                  <c:v>5.7799999999999997E-2</c:v>
                </c:pt>
                <c:pt idx="22">
                  <c:v>4.3099999999999999E-2</c:v>
                </c:pt>
                <c:pt idx="23">
                  <c:v>3.7900000000000003E-2</c:v>
                </c:pt>
                <c:pt idx="24">
                  <c:v>8.5000000000000006E-2</c:v>
                </c:pt>
                <c:pt idx="25">
                  <c:v>9.3399999999999997E-2</c:v>
                </c:pt>
                <c:pt idx="26">
                  <c:v>5.4399999999999997E-2</c:v>
                </c:pt>
                <c:pt idx="27">
                  <c:v>3.2399999999999998E-2</c:v>
                </c:pt>
                <c:pt idx="28">
                  <c:v>6.6600000000000006E-2</c:v>
                </c:pt>
              </c:numCache>
            </c:numRef>
          </c:yVal>
          <c:smooth val="0"/>
          <c:extLst>
            <c:ext xmlns:c16="http://schemas.microsoft.com/office/drawing/2014/chart" uri="{C3380CC4-5D6E-409C-BE32-E72D297353CC}">
              <c16:uniqueId val="{00000000-76EF-4E5A-A074-BB67E2574F7C}"/>
            </c:ext>
          </c:extLst>
        </c:ser>
        <c:dLbls>
          <c:showLegendKey val="0"/>
          <c:showVal val="0"/>
          <c:showCatName val="0"/>
          <c:showSerName val="0"/>
          <c:showPercent val="0"/>
          <c:showBubbleSize val="0"/>
        </c:dLbls>
        <c:axId val="97580096"/>
        <c:axId val="97580672"/>
      </c:scatterChart>
      <c:valAx>
        <c:axId val="97580096"/>
        <c:scaling>
          <c:orientation val="minMax"/>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97580672"/>
        <c:crosses val="autoZero"/>
        <c:crossBetween val="midCat"/>
      </c:valAx>
      <c:valAx>
        <c:axId val="97580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r>
                  <a:rPr lang="zh-CN" altLang="en-US" sz="1400"/>
                  <a:t>城市拟合公式系数</a:t>
                </a:r>
              </a:p>
            </c:rich>
          </c:tx>
          <c:layout>
            <c:manualLayout>
              <c:xMode val="edge"/>
              <c:yMode val="edge"/>
              <c:x val="1.2158054711246201E-2"/>
              <c:y val="2.27272727272727E-2"/>
            </c:manualLayout>
          </c:layout>
          <c:overlay val="0"/>
          <c:spPr>
            <a:noFill/>
            <a:ln>
              <a:noFill/>
            </a:ln>
            <a:effectLst/>
          </c:spPr>
          <c:txPr>
            <a:bodyPr rot="-54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97580096"/>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0.46917</cdr:x>
      <cdr:y>0.85223</cdr:y>
    </cdr:from>
    <cdr:to>
      <cdr:x>0.58482</cdr:x>
      <cdr:y>1</cdr:y>
    </cdr:to>
    <cdr:sp macro="" textlink="">
      <cdr:nvSpPr>
        <cdr:cNvPr id="2" name="矩形 1"/>
        <cdr:cNvSpPr/>
      </cdr:nvSpPr>
      <cdr:spPr>
        <a:xfrm xmlns:a="http://schemas.openxmlformats.org/drawingml/2006/main">
          <a:off x="3709516" y="2937194"/>
          <a:ext cx="914400" cy="509285"/>
        </a:xfrm>
        <a:prstGeom xmlns:a="http://schemas.openxmlformats.org/drawingml/2006/main" prst="rect">
          <a:avLst/>
        </a:prstGeom>
      </cdr:spPr>
      <cdr:txBody>
        <a:bodyPr xmlns:a="http://schemas.openxmlformats.org/drawingml/2006/main" vertOverflow="clip" vert="horz" wrap="none" lIns="45720" tIns="45720" rIns="45720" bIns="45720" rtlCol="0" anchor="t" anchorCtr="0">
          <a:normAutofit/>
        </a:bodyPr>
        <a:lstStyle xmlns:a="http://schemas.openxmlformats.org/drawingml/2006/main"/>
        <a:p xmlns:a="http://schemas.openxmlformats.org/drawingml/2006/main">
          <a:r>
            <a:rPr lang="en-US" altLang="zh-CN" sz="2400" dirty="0"/>
            <a:t>2011</a:t>
          </a:r>
          <a:r>
            <a:rPr lang="zh-CN" altLang="en-US" sz="2400" dirty="0"/>
            <a:t>年</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42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50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日期占位符 1"/>
          <p:cNvSpPr txBox="1"/>
          <p:nvPr userDrawn="1"/>
        </p:nvSpPr>
        <p:spPr>
          <a:xfrm>
            <a:off x="457200" y="6356350"/>
            <a:ext cx="21336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0820CF-B880-4189-942D-D702A7CBA730}" type="datetimeFigureOut">
              <a:rPr lang="zh-CN" altLang="en-US" smtClean="0"/>
              <a:t>2021/1/5</a:t>
            </a:fld>
            <a:endParaRPr lang="zh-CN" altLang="en-US" dirty="0"/>
          </a:p>
        </p:txBody>
      </p:sp>
      <p:graphicFrame>
        <p:nvGraphicFramePr>
          <p:cNvPr id="10" name="表格 9"/>
          <p:cNvGraphicFramePr>
            <a:graphicFrameLocks noGrp="1"/>
          </p:cNvGraphicFramePr>
          <p:nvPr userDrawn="1"/>
        </p:nvGraphicFramePr>
        <p:xfrm>
          <a:off x="0" y="1355463"/>
          <a:ext cx="1691680" cy="3873296"/>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05296">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界定与表征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633600">
                <a:tc>
                  <a:txBody>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1" name="直接连接符 10"/>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0" y="1358722"/>
            <a:ext cx="1691680" cy="728261"/>
            <a:chOff x="0" y="1272662"/>
            <a:chExt cx="1691680" cy="788186"/>
          </a:xfrm>
        </p:grpSpPr>
        <p:sp>
          <p:nvSpPr>
            <p:cNvPr id="13" name="矩形 12"/>
            <p:cNvSpPr/>
            <p:nvPr userDrawn="1"/>
          </p:nvSpPr>
          <p:spPr>
            <a:xfrm>
              <a:off x="0" y="1272662"/>
              <a:ext cx="1691680" cy="788186"/>
            </a:xfrm>
            <a:prstGeom prst="rect">
              <a:avLst/>
            </a:prstGeom>
            <a:solidFill>
              <a:srgbClr val="0070C0">
                <a:alpha val="89804"/>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主要内容</a:t>
              </a:r>
            </a:p>
          </p:txBody>
        </p:sp>
        <p:sp>
          <p:nvSpPr>
            <p:cNvPr id="14" name="等腰三角形 13"/>
            <p:cNvSpPr/>
            <p:nvPr userDrawn="1"/>
          </p:nvSpPr>
          <p:spPr>
            <a:xfrm rot="16200000">
              <a:off x="1547664" y="1594748"/>
              <a:ext cx="144016" cy="144016"/>
            </a:xfrm>
            <a:prstGeom prst="triangle">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userDrawn="1"/>
        </p:nvSpPr>
        <p:spPr>
          <a:xfrm>
            <a:off x="2210764" y="509286"/>
            <a:ext cx="2236510"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主要内容</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影响因素辨识2.2">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交通供给影响因素</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影响因素辨识2.3">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交通管理影响因素</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影响因素辨识-供给">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a:t>
            </a:r>
            <a:r>
              <a:rPr lang="zh-CN" altLang="en-US" sz="4000" baseline="0" dirty="0">
                <a:latin typeface="黑体" panose="02010609060101010101" pitchFamily="49" charset="-122"/>
                <a:ea typeface="黑体" panose="02010609060101010101" pitchFamily="49" charset="-122"/>
              </a:rPr>
              <a:t>供给</a:t>
            </a:r>
            <a:r>
              <a:rPr lang="zh-CN" altLang="en-US" sz="4000" dirty="0">
                <a:latin typeface="黑体" panose="02010609060101010101" pitchFamily="49" charset="-122"/>
                <a:ea typeface="黑体" panose="02010609060101010101" pitchFamily="49" charset="-122"/>
              </a:rPr>
              <a:t>影响因素</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影响因素辨识-管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a:t>
            </a:r>
            <a:r>
              <a:rPr lang="zh-CN" altLang="en-US" sz="4000" baseline="0" dirty="0">
                <a:latin typeface="黑体" panose="02010609060101010101" pitchFamily="49" charset="-122"/>
                <a:ea typeface="黑体" panose="02010609060101010101" pitchFamily="49" charset="-122"/>
              </a:rPr>
              <a:t>管理</a:t>
            </a:r>
            <a:r>
              <a:rPr lang="zh-CN" altLang="en-US" sz="4000" dirty="0">
                <a:latin typeface="黑体" panose="02010609060101010101" pitchFamily="49" charset="-122"/>
                <a:ea typeface="黑体" panose="02010609060101010101" pitchFamily="49" charset="-122"/>
              </a:rPr>
              <a:t>影响因素</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干预对策">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dirty="0">
                          <a:solidFill>
                            <a:srgbClr val="595959"/>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bg1"/>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交通结构干预对策</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1" name="等腰三角形 10"/>
          <p:cNvSpPr/>
          <p:nvPr userDrawn="1"/>
        </p:nvSpPr>
        <p:spPr>
          <a:xfrm rot="16200000">
            <a:off x="1547664" y="4752834"/>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干预对策-高密度开发">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dirty="0">
                          <a:solidFill>
                            <a:srgbClr val="595959"/>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bg1"/>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交通结构干预对策</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1" name="等腰三角形 10"/>
          <p:cNvSpPr/>
          <p:nvPr userDrawn="1"/>
        </p:nvSpPr>
        <p:spPr>
          <a:xfrm rot="16200000">
            <a:off x="1547664" y="4752834"/>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2301246" y="1805650"/>
            <a:ext cx="488252" cy="488252"/>
            <a:chOff x="6535243" y="2524701"/>
            <a:chExt cx="717051" cy="717051"/>
          </a:xfrm>
        </p:grpSpPr>
        <p:sp>
          <p:nvSpPr>
            <p:cNvPr id="12" name="泪滴形 11"/>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userDrawn="1"/>
        </p:nvSpPr>
        <p:spPr>
          <a:xfrm>
            <a:off x="2890301" y="1882631"/>
            <a:ext cx="4134465" cy="523220"/>
          </a:xfrm>
          <a:prstGeom prst="rect">
            <a:avLst/>
          </a:prstGeom>
          <a:noFill/>
        </p:spPr>
        <p:txBody>
          <a:bodyPr wrap="none" rtlCol="0">
            <a:spAutoFit/>
          </a:bodyPr>
          <a:lstStyle/>
          <a:p>
            <a:r>
              <a:rPr lang="zh-CN" altLang="en-US" sz="2800" dirty="0"/>
              <a:t>城市采用高密度开发模式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影响因素辨识（废）">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3262432"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影响因素辨识</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8648426" y="139954"/>
            <a:ext cx="1107996" cy="369332"/>
          </a:xfrm>
          <a:prstGeom prst="rect">
            <a:avLst/>
          </a:prstGeom>
          <a:noFill/>
        </p:spPr>
        <p:txBody>
          <a:bodyPr wrap="none" rtlCol="0">
            <a:spAutoFit/>
          </a:bodyPr>
          <a:lstStyle/>
          <a:p>
            <a:r>
              <a:rPr lang="zh-CN" altLang="en-US" dirty="0">
                <a:solidFill>
                  <a:srgbClr val="767171"/>
                </a:solidFill>
              </a:rPr>
              <a:t>统计筛选</a:t>
            </a:r>
          </a:p>
        </p:txBody>
      </p:sp>
      <p:cxnSp>
        <p:nvCxnSpPr>
          <p:cNvPr id="13" name="直接连接符 12"/>
          <p:cNvCxnSpPr/>
          <p:nvPr userDrawn="1"/>
        </p:nvCxnSpPr>
        <p:spPr>
          <a:xfrm>
            <a:off x="9756422"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9756422" y="139954"/>
            <a:ext cx="1107996" cy="369332"/>
          </a:xfrm>
          <a:prstGeom prst="rect">
            <a:avLst/>
          </a:prstGeom>
          <a:noFill/>
        </p:spPr>
        <p:txBody>
          <a:bodyPr wrap="none" rtlCol="0">
            <a:spAutoFit/>
          </a:bodyPr>
          <a:lstStyle/>
          <a:p>
            <a:r>
              <a:rPr lang="zh-CN" altLang="en-US" dirty="0">
                <a:solidFill>
                  <a:srgbClr val="767171"/>
                </a:solidFill>
              </a:rPr>
              <a:t>深入分析</a:t>
            </a:r>
          </a:p>
        </p:txBody>
      </p:sp>
      <p:cxnSp>
        <p:nvCxnSpPr>
          <p:cNvPr id="15" name="直接连接符 14"/>
          <p:cNvCxnSpPr/>
          <p:nvPr userDrawn="1"/>
        </p:nvCxnSpPr>
        <p:spPr>
          <a:xfrm>
            <a:off x="10864418"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userDrawn="1"/>
        </p:nvSpPr>
        <p:spPr>
          <a:xfrm>
            <a:off x="10864417" y="128716"/>
            <a:ext cx="1107996" cy="369332"/>
          </a:xfrm>
          <a:prstGeom prst="rect">
            <a:avLst/>
          </a:prstGeom>
          <a:noFill/>
        </p:spPr>
        <p:txBody>
          <a:bodyPr wrap="none" rtlCol="0">
            <a:spAutoFit/>
          </a:bodyPr>
          <a:lstStyle/>
          <a:p>
            <a:r>
              <a:rPr lang="zh-CN" altLang="en-US" dirty="0">
                <a:solidFill>
                  <a:srgbClr val="0070C0"/>
                </a:solidFill>
              </a:rPr>
              <a:t>机理研究</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结论">
    <p:spTree>
      <p:nvGrpSpPr>
        <p:cNvPr id="1" name=""/>
        <p:cNvGrpSpPr/>
        <p:nvPr/>
      </p:nvGrpSpPr>
      <p:grpSpPr>
        <a:xfrm>
          <a:off x="0" y="0"/>
          <a:ext cx="0" cy="0"/>
          <a:chOff x="0" y="0"/>
          <a:chExt cx="0" cy="0"/>
        </a:xfrm>
      </p:grpSpPr>
      <p:sp>
        <p:nvSpPr>
          <p:cNvPr id="2" name="矩形 1"/>
          <p:cNvSpPr/>
          <p:nvPr userDrawn="1"/>
        </p:nvSpPr>
        <p:spPr>
          <a:xfrm>
            <a:off x="0" y="0"/>
            <a:ext cx="6438900"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界定与表征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绪 论</a:t>
            </a: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20" name="文本框 19"/>
          <p:cNvSpPr txBox="1"/>
          <p:nvPr userDrawn="1"/>
        </p:nvSpPr>
        <p:spPr>
          <a:xfrm>
            <a:off x="8648426" y="139954"/>
            <a:ext cx="1107996" cy="369332"/>
          </a:xfrm>
          <a:prstGeom prst="rect">
            <a:avLst/>
          </a:prstGeom>
          <a:noFill/>
        </p:spPr>
        <p:txBody>
          <a:bodyPr wrap="none" rtlCol="0">
            <a:spAutoFit/>
          </a:bodyPr>
          <a:lstStyle/>
          <a:p>
            <a:r>
              <a:rPr lang="zh-CN" altLang="en-US" dirty="0">
                <a:solidFill>
                  <a:srgbClr val="0070C0"/>
                </a:solidFill>
              </a:rPr>
              <a:t>课题来源</a:t>
            </a:r>
          </a:p>
        </p:txBody>
      </p:sp>
      <p:cxnSp>
        <p:nvCxnSpPr>
          <p:cNvPr id="21" name="直接连接符 20"/>
          <p:cNvCxnSpPr/>
          <p:nvPr userDrawn="1"/>
        </p:nvCxnSpPr>
        <p:spPr>
          <a:xfrm>
            <a:off x="9756422"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userDrawn="1"/>
        </p:nvSpPr>
        <p:spPr>
          <a:xfrm>
            <a:off x="9756422" y="139954"/>
            <a:ext cx="1107996" cy="369332"/>
          </a:xfrm>
          <a:prstGeom prst="rect">
            <a:avLst/>
          </a:prstGeom>
          <a:noFill/>
        </p:spPr>
        <p:txBody>
          <a:bodyPr wrap="none" rtlCol="0">
            <a:spAutoFit/>
          </a:bodyPr>
          <a:lstStyle/>
          <a:p>
            <a:r>
              <a:rPr lang="zh-CN" altLang="en-US" dirty="0">
                <a:solidFill>
                  <a:schemeClr val="bg2">
                    <a:lumMod val="50000"/>
                  </a:schemeClr>
                </a:solidFill>
              </a:rPr>
              <a:t>研究现状</a:t>
            </a:r>
          </a:p>
        </p:txBody>
      </p:sp>
      <p:cxnSp>
        <p:nvCxnSpPr>
          <p:cNvPr id="23" name="直接连接符 22"/>
          <p:cNvCxnSpPr/>
          <p:nvPr userDrawn="1"/>
        </p:nvCxnSpPr>
        <p:spPr>
          <a:xfrm>
            <a:off x="10864418"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userDrawn="1"/>
        </p:nvSpPr>
        <p:spPr>
          <a:xfrm>
            <a:off x="10864417" y="128716"/>
            <a:ext cx="1107996" cy="369332"/>
          </a:xfrm>
          <a:prstGeom prst="rect">
            <a:avLst/>
          </a:prstGeom>
          <a:noFill/>
        </p:spPr>
        <p:txBody>
          <a:bodyPr wrap="none" rtlCol="0">
            <a:spAutoFit/>
          </a:bodyPr>
          <a:lstStyle/>
          <a:p>
            <a:r>
              <a:rPr lang="zh-CN" altLang="en-US" dirty="0">
                <a:solidFill>
                  <a:schemeClr val="bg2">
                    <a:lumMod val="50000"/>
                  </a:schemeClr>
                </a:solidFill>
              </a:rPr>
              <a:t>研究方法</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界定与表征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907704" y="1268760"/>
            <a:ext cx="869933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绪 论</a:t>
            </a: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20" name="文本框 19"/>
          <p:cNvSpPr txBox="1"/>
          <p:nvPr userDrawn="1"/>
        </p:nvSpPr>
        <p:spPr>
          <a:xfrm>
            <a:off x="8648426" y="139954"/>
            <a:ext cx="1107996" cy="369332"/>
          </a:xfrm>
          <a:prstGeom prst="rect">
            <a:avLst/>
          </a:prstGeom>
          <a:noFill/>
        </p:spPr>
        <p:txBody>
          <a:bodyPr wrap="none" rtlCol="0">
            <a:spAutoFit/>
          </a:bodyPr>
          <a:lstStyle/>
          <a:p>
            <a:r>
              <a:rPr lang="zh-CN" altLang="en-US" dirty="0">
                <a:solidFill>
                  <a:srgbClr val="767171"/>
                </a:solidFill>
              </a:rPr>
              <a:t>课题来源</a:t>
            </a:r>
          </a:p>
        </p:txBody>
      </p:sp>
      <p:cxnSp>
        <p:nvCxnSpPr>
          <p:cNvPr id="21" name="直接连接符 20"/>
          <p:cNvCxnSpPr/>
          <p:nvPr userDrawn="1"/>
        </p:nvCxnSpPr>
        <p:spPr>
          <a:xfrm>
            <a:off x="9756422"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userDrawn="1"/>
        </p:nvSpPr>
        <p:spPr>
          <a:xfrm>
            <a:off x="9756422" y="139954"/>
            <a:ext cx="1107996" cy="369332"/>
          </a:xfrm>
          <a:prstGeom prst="rect">
            <a:avLst/>
          </a:prstGeom>
          <a:noFill/>
        </p:spPr>
        <p:txBody>
          <a:bodyPr wrap="none" rtlCol="0">
            <a:spAutoFit/>
          </a:bodyPr>
          <a:lstStyle/>
          <a:p>
            <a:r>
              <a:rPr lang="zh-CN" altLang="en-US" dirty="0">
                <a:solidFill>
                  <a:srgbClr val="0070C0"/>
                </a:solidFill>
              </a:rPr>
              <a:t>研究现状</a:t>
            </a:r>
          </a:p>
        </p:txBody>
      </p:sp>
      <p:cxnSp>
        <p:nvCxnSpPr>
          <p:cNvPr id="23" name="直接连接符 22"/>
          <p:cNvCxnSpPr/>
          <p:nvPr userDrawn="1"/>
        </p:nvCxnSpPr>
        <p:spPr>
          <a:xfrm>
            <a:off x="10864418"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userDrawn="1"/>
        </p:nvSpPr>
        <p:spPr>
          <a:xfrm>
            <a:off x="10864417" y="128716"/>
            <a:ext cx="1107996" cy="369332"/>
          </a:xfrm>
          <a:prstGeom prst="rect">
            <a:avLst/>
          </a:prstGeom>
          <a:noFill/>
        </p:spPr>
        <p:txBody>
          <a:bodyPr wrap="none" rtlCol="0">
            <a:spAutoFit/>
          </a:bodyPr>
          <a:lstStyle/>
          <a:p>
            <a:r>
              <a:rPr lang="zh-CN" altLang="en-US" dirty="0">
                <a:solidFill>
                  <a:schemeClr val="bg2">
                    <a:lumMod val="50000"/>
                  </a:schemeClr>
                </a:solidFill>
              </a:rPr>
              <a:t>研究方法</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界定与表征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绪论</a:t>
              </a: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绪 论</a:t>
            </a: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20" name="文本框 19"/>
          <p:cNvSpPr txBox="1"/>
          <p:nvPr userDrawn="1"/>
        </p:nvSpPr>
        <p:spPr>
          <a:xfrm>
            <a:off x="8648426" y="139954"/>
            <a:ext cx="1107996" cy="369332"/>
          </a:xfrm>
          <a:prstGeom prst="rect">
            <a:avLst/>
          </a:prstGeom>
          <a:noFill/>
        </p:spPr>
        <p:txBody>
          <a:bodyPr wrap="none" rtlCol="0">
            <a:spAutoFit/>
          </a:bodyPr>
          <a:lstStyle/>
          <a:p>
            <a:r>
              <a:rPr lang="zh-CN" altLang="en-US" dirty="0">
                <a:solidFill>
                  <a:srgbClr val="767171"/>
                </a:solidFill>
              </a:rPr>
              <a:t>课题来源</a:t>
            </a:r>
          </a:p>
        </p:txBody>
      </p:sp>
      <p:cxnSp>
        <p:nvCxnSpPr>
          <p:cNvPr id="21" name="直接连接符 20"/>
          <p:cNvCxnSpPr/>
          <p:nvPr userDrawn="1"/>
        </p:nvCxnSpPr>
        <p:spPr>
          <a:xfrm>
            <a:off x="9756422"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userDrawn="1"/>
        </p:nvSpPr>
        <p:spPr>
          <a:xfrm>
            <a:off x="9756422" y="139954"/>
            <a:ext cx="1107996" cy="369332"/>
          </a:xfrm>
          <a:prstGeom prst="rect">
            <a:avLst/>
          </a:prstGeom>
          <a:noFill/>
        </p:spPr>
        <p:txBody>
          <a:bodyPr wrap="none" rtlCol="0">
            <a:spAutoFit/>
          </a:bodyPr>
          <a:lstStyle/>
          <a:p>
            <a:r>
              <a:rPr lang="zh-CN" altLang="en-US" dirty="0">
                <a:solidFill>
                  <a:srgbClr val="767171"/>
                </a:solidFill>
              </a:rPr>
              <a:t>研究现状</a:t>
            </a:r>
          </a:p>
        </p:txBody>
      </p:sp>
      <p:cxnSp>
        <p:nvCxnSpPr>
          <p:cNvPr id="23" name="直接连接符 22"/>
          <p:cNvCxnSpPr/>
          <p:nvPr userDrawn="1"/>
        </p:nvCxnSpPr>
        <p:spPr>
          <a:xfrm>
            <a:off x="10864418"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userDrawn="1"/>
        </p:nvSpPr>
        <p:spPr>
          <a:xfrm>
            <a:off x="10864417" y="128716"/>
            <a:ext cx="1107996" cy="369332"/>
          </a:xfrm>
          <a:prstGeom prst="rect">
            <a:avLst/>
          </a:prstGeom>
          <a:noFill/>
        </p:spPr>
        <p:txBody>
          <a:bodyPr wrap="none" rtlCol="0">
            <a:spAutoFit/>
          </a:bodyPr>
          <a:lstStyle/>
          <a:p>
            <a:r>
              <a:rPr lang="zh-CN" altLang="en-US" dirty="0">
                <a:solidFill>
                  <a:srgbClr val="0070C0"/>
                </a:solidFill>
              </a:rPr>
              <a:t>研究方法</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27" name="组合 26"/>
          <p:cNvGrpSpPr/>
          <p:nvPr userDrawn="1"/>
        </p:nvGrpSpPr>
        <p:grpSpPr>
          <a:xfrm>
            <a:off x="0" y="2064750"/>
            <a:ext cx="1691680" cy="788186"/>
            <a:chOff x="0" y="1272662"/>
            <a:chExt cx="1691680" cy="788186"/>
          </a:xfrm>
          <a:solidFill>
            <a:srgbClr val="0070C0"/>
          </a:solidFill>
        </p:grpSpPr>
        <p:sp>
          <p:nvSpPr>
            <p:cNvPr id="28" name="矩形 27"/>
            <p:cNvSpPr/>
            <p:nvPr userDrawn="1"/>
          </p:nvSpPr>
          <p:spPr>
            <a:xfrm>
              <a:off x="0" y="1272662"/>
              <a:ext cx="1691680" cy="788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界定与表征</a:t>
              </a:r>
            </a:p>
          </p:txBody>
        </p:sp>
        <p:sp>
          <p:nvSpPr>
            <p:cNvPr id="29" name="等腰三角形 28"/>
            <p:cNvSpPr/>
            <p:nvPr userDrawn="1"/>
          </p:nvSpPr>
          <p:spPr>
            <a:xfrm rot="16200000">
              <a:off x="1547664" y="1594748"/>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2749471"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界定与表征</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23868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2"/>
                  </a:ext>
                </a:extLst>
              </a:tr>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3262432"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合理交通结构</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2" name="等腰三角形 11"/>
          <p:cNvSpPr/>
          <p:nvPr userDrawn="1"/>
        </p:nvSpPr>
        <p:spPr>
          <a:xfrm rot="16200000">
            <a:off x="1547664" y="31742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3262432"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影响因素辨识</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3262432"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影响因素辨识</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影响因素辨识2.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dirty="0">
                          <a:solidFill>
                            <a:srgbClr val="767171"/>
                          </a:solidFill>
                          <a:latin typeface="微软雅黑" panose="020B0503020204020204" pitchFamily="34" charset="-122"/>
                          <a:ea typeface="微软雅黑" panose="020B0503020204020204" pitchFamily="34" charset="-122"/>
                        </a:rPr>
                        <a:t>合理交通结构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影响因素辨识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干预对策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95959"/>
                </a:solidFill>
                <a:latin typeface="微软雅黑" panose="020B0503020204020204" pitchFamily="34" charset="-122"/>
                <a:ea typeface="微软雅黑" panose="020B0503020204020204" pitchFamily="34" charset="-122"/>
              </a:rPr>
              <a:t>界定与表征</a:t>
            </a: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09286"/>
            <a:ext cx="4288353" cy="707886"/>
          </a:xfrm>
          <a:prstGeom prst="rect">
            <a:avLst/>
          </a:prstGeom>
          <a:noFill/>
        </p:spPr>
        <p:txBody>
          <a:bodyPr wrap="none" rtlCol="0">
            <a:spAutoFit/>
          </a:bodyPr>
          <a:lstStyle/>
          <a:p>
            <a:r>
              <a:rPr lang="zh-CN" altLang="en-US" sz="4000" dirty="0">
                <a:latin typeface="黑体" panose="02010609060101010101" pitchFamily="49" charset="-122"/>
                <a:ea typeface="黑体" panose="02010609060101010101" pitchFamily="49" charset="-122"/>
              </a:rPr>
              <a:t>交通需求影响因素</a:t>
            </a: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AAB38-F5A3-43C5-844B-413AEF3C02A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A7-01C9-499F-A740-DA0EEA53073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9.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9.x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2246807"/>
            <a:ext cx="12192000" cy="1384995"/>
          </a:xfrm>
          <a:prstGeom prst="rect">
            <a:avLst/>
          </a:prstGeom>
          <a:solidFill>
            <a:schemeClr val="accent1">
              <a:lumMod val="75000"/>
              <a:alpha val="73000"/>
            </a:schemeClr>
          </a:solidFill>
        </p:spPr>
        <p:txBody>
          <a:bodyPr wrap="square">
            <a:spAutoFit/>
          </a:bodyPr>
          <a:lstStyle/>
          <a:p>
            <a:pPr algn="ctr">
              <a:spcAft>
                <a:spcPts val="1800"/>
              </a:spcAft>
            </a:pPr>
            <a:endParaRPr lang="en-US" altLang="zh-CN" sz="900" dirty="0">
              <a:solidFill>
                <a:srgbClr val="FFFFFF"/>
              </a:solidFill>
              <a:latin typeface="黑体" panose="02010609060101010101" pitchFamily="49" charset="-122"/>
              <a:ea typeface="黑体" panose="02010609060101010101" pitchFamily="49" charset="-122"/>
            </a:endParaRPr>
          </a:p>
          <a:p>
            <a:pPr algn="ctr">
              <a:spcAft>
                <a:spcPts val="1800"/>
              </a:spcAft>
            </a:pPr>
            <a:r>
              <a:rPr lang="zh-CN" altLang="en-US" sz="3600" dirty="0">
                <a:solidFill>
                  <a:srgbClr val="FFFFFF"/>
                </a:solidFill>
                <a:latin typeface="黑体" panose="02010609060101010101" pitchFamily="49" charset="-122"/>
                <a:ea typeface="黑体" panose="02010609060101010101" pitchFamily="49" charset="-122"/>
              </a:rPr>
              <a:t>       </a:t>
            </a:r>
            <a:r>
              <a:rPr lang="zh-CN" altLang="en-US" sz="3400" dirty="0">
                <a:solidFill>
                  <a:srgbClr val="FFFFFF"/>
                </a:solidFill>
                <a:latin typeface="黑体" panose="02010609060101010101" pitchFamily="49" charset="-122"/>
                <a:ea typeface="黑体" panose="02010609060101010101" pitchFamily="49" charset="-122"/>
              </a:rPr>
              <a:t>城市交通出行结构关键影响因素辨识及干预对策研究</a:t>
            </a:r>
            <a:endParaRPr lang="en-US" altLang="zh-CN" sz="3400" dirty="0">
              <a:solidFill>
                <a:srgbClr val="FFFFFF"/>
              </a:solidFill>
              <a:latin typeface="黑体" panose="02010609060101010101" pitchFamily="49" charset="-122"/>
              <a:ea typeface="黑体" panose="02010609060101010101" pitchFamily="49" charset="-122"/>
            </a:endParaRPr>
          </a:p>
          <a:p>
            <a:pPr algn="ctr">
              <a:spcAft>
                <a:spcPts val="1800"/>
              </a:spcAft>
            </a:pPr>
            <a:endParaRPr lang="zh-CN" altLang="en-US" sz="900" dirty="0">
              <a:solidFill>
                <a:srgbClr val="FFFFFF"/>
              </a:solidFill>
              <a:latin typeface="黑体" panose="02010609060101010101" pitchFamily="49" charset="-122"/>
              <a:ea typeface="黑体" panose="02010609060101010101" pitchFamily="49"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246808"/>
            <a:ext cx="1669542" cy="1415772"/>
          </a:xfrm>
          <a:prstGeom prst="rect">
            <a:avLst/>
          </a:prstGeom>
          <a:noFill/>
          <a:ln w="12700">
            <a:solidFill>
              <a:srgbClr val="4E4E4E"/>
            </a:solidFill>
          </a:ln>
        </p:spPr>
      </p:pic>
      <p:sp>
        <p:nvSpPr>
          <p:cNvPr id="38" name="文本框 37"/>
          <p:cNvSpPr txBox="1"/>
          <p:nvPr/>
        </p:nvSpPr>
        <p:spPr>
          <a:xfrm>
            <a:off x="8553691" y="4340506"/>
            <a:ext cx="2108269" cy="943528"/>
          </a:xfrm>
          <a:prstGeom prst="rect">
            <a:avLst/>
          </a:prstGeom>
          <a:noFill/>
        </p:spPr>
        <p:txBody>
          <a:bodyPr wrap="none" rtlCol="0">
            <a:spAutoFit/>
          </a:bodyPr>
          <a:lstStyle/>
          <a:p>
            <a:pPr>
              <a:lnSpc>
                <a:spcPct val="150000"/>
              </a:lnSpc>
            </a:pPr>
            <a:r>
              <a:rPr lang="zh-CN" altLang="en-US" sz="2000">
                <a:solidFill>
                  <a:srgbClr val="4E4E4E"/>
                </a:solidFill>
                <a:latin typeface="+mn-ea"/>
              </a:rPr>
              <a:t>汇报人：</a:t>
            </a:r>
            <a:r>
              <a:rPr lang="en-US" altLang="zh-CN" sz="2000">
                <a:solidFill>
                  <a:srgbClr val="4E4E4E"/>
                </a:solidFill>
                <a:latin typeface="+mn-ea"/>
              </a:rPr>
              <a:t>xiazaii</a:t>
            </a:r>
          </a:p>
          <a:p>
            <a:pPr>
              <a:lnSpc>
                <a:spcPct val="150000"/>
              </a:lnSpc>
            </a:pPr>
            <a:r>
              <a:rPr lang="zh-CN" altLang="en-US" sz="2000">
                <a:solidFill>
                  <a:srgbClr val="4E4E4E"/>
                </a:solidFill>
                <a:latin typeface="+mn-ea"/>
              </a:rPr>
              <a:t>导  师：</a:t>
            </a:r>
            <a:r>
              <a:rPr lang="en-US" altLang="zh-CN" sz="2000">
                <a:solidFill>
                  <a:srgbClr val="4E4E4E"/>
                </a:solidFill>
                <a:latin typeface="+mn-ea"/>
              </a:rPr>
              <a:t>XXX xx</a:t>
            </a:r>
            <a:endParaRPr lang="zh-CN" altLang="en-US" sz="2000" dirty="0">
              <a:solidFill>
                <a:srgbClr val="4E4E4E"/>
              </a:solidFill>
              <a:latin typeface="+mn-ea"/>
            </a:endParaRPr>
          </a:p>
        </p:txBody>
      </p:sp>
      <p:sp>
        <p:nvSpPr>
          <p:cNvPr id="39" name="矩形 38"/>
          <p:cNvSpPr/>
          <p:nvPr/>
        </p:nvSpPr>
        <p:spPr>
          <a:xfrm>
            <a:off x="8299048" y="4433101"/>
            <a:ext cx="254643" cy="8509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8426370" y="5272459"/>
            <a:ext cx="2876792" cy="1157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301246" y="1805650"/>
            <a:ext cx="488252" cy="488252"/>
            <a:chOff x="6535243" y="2524701"/>
            <a:chExt cx="717051" cy="717051"/>
          </a:xfrm>
        </p:grpSpPr>
        <p:sp>
          <p:nvSpPr>
            <p:cNvPr id="11" name="泪滴形 10"/>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890301" y="1882631"/>
            <a:ext cx="3057247" cy="523220"/>
          </a:xfrm>
          <a:prstGeom prst="rect">
            <a:avLst/>
          </a:prstGeom>
          <a:noFill/>
        </p:spPr>
        <p:txBody>
          <a:bodyPr wrap="none" rtlCol="0">
            <a:spAutoFit/>
          </a:bodyPr>
          <a:lstStyle/>
          <a:p>
            <a:r>
              <a:rPr lang="zh-CN" altLang="en-US" sz="2800" dirty="0"/>
              <a:t>交通结构估算指标</a:t>
            </a:r>
          </a:p>
        </p:txBody>
      </p:sp>
      <p:sp>
        <p:nvSpPr>
          <p:cNvPr id="19" name="圆角矩形 18"/>
          <p:cNvSpPr/>
          <p:nvPr/>
        </p:nvSpPr>
        <p:spPr>
          <a:xfrm>
            <a:off x="3013980" y="2924175"/>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0" name="矩形 19"/>
          <p:cNvSpPr/>
          <p:nvPr/>
        </p:nvSpPr>
        <p:spPr>
          <a:xfrm>
            <a:off x="3618408" y="2967335"/>
            <a:ext cx="3570209" cy="461665"/>
          </a:xfrm>
          <a:prstGeom prst="rect">
            <a:avLst/>
          </a:prstGeom>
        </p:spPr>
        <p:txBody>
          <a:bodyPr wrap="none">
            <a:spAutoFit/>
          </a:bodyPr>
          <a:lstStyle/>
          <a:p>
            <a:pPr algn="ctr">
              <a:spcAft>
                <a:spcPts val="0"/>
              </a:spcAft>
              <a:defRPr/>
            </a:pPr>
            <a:r>
              <a:rPr lang="zh-CN" altLang="en-US" sz="2400" kern="100" dirty="0">
                <a:latin typeface="+mn-ea"/>
                <a:cs typeface="Times New Roman" panose="02020603050405020304" pitchFamily="18" charset="0"/>
              </a:rPr>
              <a:t>万人民用载客汽车保有量</a:t>
            </a:r>
            <a:endParaRPr lang="zh-CN" altLang="zh-CN" sz="2400" kern="100" dirty="0">
              <a:latin typeface="+mn-ea"/>
              <a:cs typeface="Times New Roman" panose="02020603050405020304" pitchFamily="18" charset="0"/>
            </a:endParaRPr>
          </a:p>
        </p:txBody>
      </p:sp>
      <p:sp>
        <p:nvSpPr>
          <p:cNvPr id="21" name="圆角矩形 20"/>
          <p:cNvSpPr/>
          <p:nvPr/>
        </p:nvSpPr>
        <p:spPr>
          <a:xfrm>
            <a:off x="3013980" y="3678237"/>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2" name="矩形 21"/>
          <p:cNvSpPr/>
          <p:nvPr/>
        </p:nvSpPr>
        <p:spPr>
          <a:xfrm>
            <a:off x="3618408" y="3721397"/>
            <a:ext cx="2339102" cy="461665"/>
          </a:xfrm>
          <a:prstGeom prst="rect">
            <a:avLst/>
          </a:prstGeom>
        </p:spPr>
        <p:txBody>
          <a:bodyPr wrap="none">
            <a:spAutoFit/>
          </a:bodyPr>
          <a:lstStyle/>
          <a:p>
            <a:pPr algn="ctr">
              <a:spcAft>
                <a:spcPts val="0"/>
              </a:spcAft>
              <a:defRPr/>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人均年公交乘次</a:t>
            </a:r>
            <a:endParaRPr lang="zh-CN" altLang="zh-CN" sz="2400" kern="100" dirty="0">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875" b="90000" l="6250" r="99219"/>
                    </a14:imgEffect>
                  </a14:imgLayer>
                </a14:imgProps>
              </a:ext>
              <a:ext uri="{28A0092B-C50C-407E-A947-70E740481C1C}">
                <a14:useLocalDpi xmlns:a14="http://schemas.microsoft.com/office/drawing/2010/main" val="0"/>
              </a:ext>
            </a:extLst>
          </a:blip>
          <a:srcRect l="5935" t="6250" r="9104" b="8464"/>
          <a:stretch>
            <a:fillRect/>
          </a:stretch>
        </p:blipFill>
        <p:spPr>
          <a:xfrm flipH="1">
            <a:off x="8250443" y="2548476"/>
            <a:ext cx="1169551" cy="880524"/>
          </a:xfrm>
          <a:prstGeom prst="rect">
            <a:avLst/>
          </a:prstGeom>
        </p:spPr>
      </p:pic>
      <p:pic>
        <p:nvPicPr>
          <p:cNvPr id="4" name="图片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38708" y="3429000"/>
            <a:ext cx="2529632" cy="13270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par>
                                <p:cTn id="13" presetID="56" presetClass="path" presetSubtype="0" accel="50000" decel="50000" fill="hold" grpId="1" nodeType="withEffect">
                                  <p:stCondLst>
                                    <p:cond delay="0"/>
                                  </p:stCondLst>
                                  <p:childTnLst>
                                    <p:animMotion origin="layout" path="M -0.03737 0.04121 L 1.25E-6 -4.44444E-6 " pathEditMode="relative" rAng="0" ptsTypes="AA">
                                      <p:cBhvr>
                                        <p:cTn id="14" dur="700" fill="hold"/>
                                        <p:tgtEl>
                                          <p:spTgt spid="19"/>
                                        </p:tgtEl>
                                        <p:attrNameLst>
                                          <p:attrName>ppt_x</p:attrName>
                                          <p:attrName>ppt_y</p:attrName>
                                        </p:attrNameLst>
                                      </p:cBhvr>
                                      <p:rCtr x="1862" y="-2060"/>
                                    </p:animMotion>
                                  </p:childTnLst>
                                </p:cTn>
                              </p:par>
                              <p:par>
                                <p:cTn id="15" presetID="22" presetClass="entr" presetSubtype="8" fill="hold" grpId="0" nodeType="withEffect">
                                  <p:stCondLst>
                                    <p:cond delay="25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56" presetClass="path" presetSubtype="0" accel="50000" decel="50000" fill="hold" grpId="1" nodeType="withEffect">
                                  <p:stCondLst>
                                    <p:cond delay="0"/>
                                  </p:stCondLst>
                                  <p:childTnLst>
                                    <p:animMotion origin="layout" path="M -0.03737 0.0412 L 1.25E-6 1.85185E-6 " pathEditMode="relative" rAng="0" ptsTypes="AA">
                                      <p:cBhvr>
                                        <p:cTn id="27" dur="700" fill="hold"/>
                                        <p:tgtEl>
                                          <p:spTgt spid="21"/>
                                        </p:tgtEl>
                                        <p:attrNameLst>
                                          <p:attrName>ppt_x</p:attrName>
                                          <p:attrName>ppt_y</p:attrName>
                                        </p:attrNameLst>
                                      </p:cBhvr>
                                      <p:rCtr x="1862" y="-2060"/>
                                    </p:animMotion>
                                  </p:childTnLst>
                                </p:cTn>
                              </p:par>
                              <p:par>
                                <p:cTn id="28" presetID="22" presetClass="entr" presetSubtype="8" fill="hold" grpId="0" nodeType="withEffect">
                                  <p:stCondLst>
                                    <p:cond delay="25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19" grpId="1" animBg="1"/>
      <p:bldP spid="20" grpId="0"/>
      <p:bldP spid="21" grpId="0" animBg="1"/>
      <p:bldP spid="21" grpId="1"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2954655"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城市交通结构的界定与表征</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03132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城市合理交通结构</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2954655"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城市交通结构影响因素辨识</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2492990"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城市交通结构干预对策</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38603" y="2344389"/>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FF54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FF54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7.40741E-7 L 2.29167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01246" y="1805650"/>
            <a:ext cx="488252" cy="488252"/>
            <a:chOff x="6535243" y="2524701"/>
            <a:chExt cx="717051" cy="717051"/>
          </a:xfrm>
        </p:grpSpPr>
        <p:sp>
          <p:nvSpPr>
            <p:cNvPr id="5" name="泪滴形 4"/>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2890301" y="1882631"/>
            <a:ext cx="3775393" cy="523220"/>
          </a:xfrm>
          <a:prstGeom prst="rect">
            <a:avLst/>
          </a:prstGeom>
          <a:noFill/>
        </p:spPr>
        <p:txBody>
          <a:bodyPr wrap="none" rtlCol="0">
            <a:spAutoFit/>
          </a:bodyPr>
          <a:lstStyle/>
          <a:p>
            <a:r>
              <a:rPr lang="zh-CN" altLang="en-US" sz="2800" dirty="0"/>
              <a:t>合理交通结构的相对性</a:t>
            </a:r>
          </a:p>
        </p:txBody>
      </p:sp>
      <p:sp>
        <p:nvSpPr>
          <p:cNvPr id="9" name="矩形 8"/>
          <p:cNvSpPr/>
          <p:nvPr/>
        </p:nvSpPr>
        <p:spPr>
          <a:xfrm>
            <a:off x="2890301" y="2598003"/>
            <a:ext cx="7244299" cy="830997"/>
          </a:xfrm>
          <a:prstGeom prst="rect">
            <a:avLst/>
          </a:prstGeom>
        </p:spPr>
        <p:txBody>
          <a:bodyPr wrap="square">
            <a:spAutoFit/>
          </a:bodyPr>
          <a:lstStyle/>
          <a:p>
            <a:r>
              <a:rPr lang="zh-CN" altLang="en-US" sz="2400" dirty="0"/>
              <a:t>合理交通结构具有相对性，即不存在某一特定交通结构对所有城市均适用，应从多方面综合考虑。</a:t>
            </a:r>
          </a:p>
        </p:txBody>
      </p:sp>
      <p:sp>
        <p:nvSpPr>
          <p:cNvPr id="10" name="圆角矩形 9"/>
          <p:cNvSpPr/>
          <p:nvPr/>
        </p:nvSpPr>
        <p:spPr>
          <a:xfrm>
            <a:off x="3066549" y="3768253"/>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1" name="矩形 10"/>
          <p:cNvSpPr/>
          <p:nvPr/>
        </p:nvSpPr>
        <p:spPr>
          <a:xfrm>
            <a:off x="3810467" y="3835999"/>
            <a:ext cx="1467068" cy="400110"/>
          </a:xfrm>
          <a:prstGeom prst="rect">
            <a:avLst/>
          </a:prstGeom>
        </p:spPr>
        <p:txBody>
          <a:bodyPr wrap="none">
            <a:spAutoFit/>
          </a:bodyPr>
          <a:lstStyle/>
          <a:p>
            <a:pPr algn="ctr">
              <a:spcAft>
                <a:spcPts val="0"/>
              </a:spcAft>
              <a:defRPr/>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能源与环境</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12" name="圆角矩形 11"/>
          <p:cNvSpPr/>
          <p:nvPr/>
        </p:nvSpPr>
        <p:spPr>
          <a:xfrm>
            <a:off x="3066549" y="4522315"/>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3" name="矩形 12"/>
          <p:cNvSpPr/>
          <p:nvPr/>
        </p:nvSpPr>
        <p:spPr>
          <a:xfrm>
            <a:off x="3810467" y="4574672"/>
            <a:ext cx="1210589" cy="400110"/>
          </a:xfrm>
          <a:prstGeom prst="rect">
            <a:avLst/>
          </a:prstGeom>
        </p:spPr>
        <p:txBody>
          <a:bodyPr wrap="none">
            <a:spAutoFit/>
          </a:bodyPr>
          <a:lstStyle/>
          <a:p>
            <a:pPr algn="ctr">
              <a:spcAft>
                <a:spcPts val="0"/>
              </a:spcAft>
              <a:defRPr/>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经济发展</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14" name="圆角矩形 13"/>
          <p:cNvSpPr/>
          <p:nvPr/>
        </p:nvSpPr>
        <p:spPr>
          <a:xfrm>
            <a:off x="3066549" y="5276378"/>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5" name="矩形 14"/>
          <p:cNvSpPr/>
          <p:nvPr/>
        </p:nvSpPr>
        <p:spPr>
          <a:xfrm>
            <a:off x="3797642" y="5344124"/>
            <a:ext cx="1723550" cy="400110"/>
          </a:xfrm>
          <a:prstGeom prst="rect">
            <a:avLst/>
          </a:prstGeom>
        </p:spPr>
        <p:txBody>
          <a:bodyPr wrap="none">
            <a:spAutoFit/>
          </a:bodyPr>
          <a:lstStyle/>
          <a:p>
            <a:pPr algn="ctr">
              <a:spcAft>
                <a:spcPts val="0"/>
              </a:spcAft>
              <a:defRPr/>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居民出行需求</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56" presetClass="path" presetSubtype="0" accel="50000" decel="50000" fill="hold" grpId="1" nodeType="withEffect">
                                  <p:stCondLst>
                                    <p:cond delay="0"/>
                                  </p:stCondLst>
                                  <p:childTnLst>
                                    <p:animMotion origin="layout" path="M -0.03737 0.04121 L 4.375E-6 -2.59259E-6 " pathEditMode="relative" rAng="0" ptsTypes="AA">
                                      <p:cBhvr>
                                        <p:cTn id="9" dur="700" fill="hold"/>
                                        <p:tgtEl>
                                          <p:spTgt spid="10"/>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56" presetClass="path" presetSubtype="0" accel="50000" decel="50000" fill="hold" grpId="1" nodeType="withEffect">
                                  <p:stCondLst>
                                    <p:cond delay="250"/>
                                  </p:stCondLst>
                                  <p:childTnLst>
                                    <p:animMotion origin="layout" path="M -0.03737 0.0412 L 4.375E-6 3.7037E-6 " pathEditMode="relative" rAng="0" ptsTypes="AA">
                                      <p:cBhvr>
                                        <p:cTn id="17" dur="700" fill="hold"/>
                                        <p:tgtEl>
                                          <p:spTgt spid="12"/>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56" presetClass="path" presetSubtype="0" accel="50000" decel="50000" fill="hold" grpId="1" nodeType="withEffect">
                                  <p:stCondLst>
                                    <p:cond delay="500"/>
                                  </p:stCondLst>
                                  <p:childTnLst>
                                    <p:animMotion origin="layout" path="M -0.03737 0.0412 L 4.375E-6 0 " pathEditMode="relative" rAng="0" ptsTypes="AA">
                                      <p:cBhvr>
                                        <p:cTn id="25" dur="700" fill="hold"/>
                                        <p:tgtEl>
                                          <p:spTgt spid="14"/>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animBg="1"/>
      <p:bldP spid="12" grpId="1" animBg="1"/>
      <p:bldP spid="13" grpId="0"/>
      <p:bldP spid="14" grpId="0" animBg="1"/>
      <p:bldP spid="14" grpId="1"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01246" y="1805650"/>
            <a:ext cx="488252" cy="488252"/>
            <a:chOff x="6535243" y="2524701"/>
            <a:chExt cx="717051" cy="717051"/>
          </a:xfrm>
        </p:grpSpPr>
        <p:sp>
          <p:nvSpPr>
            <p:cNvPr id="5" name="泪滴形 4"/>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2890301" y="1882631"/>
            <a:ext cx="1980029" cy="523220"/>
          </a:xfrm>
          <a:prstGeom prst="rect">
            <a:avLst/>
          </a:prstGeom>
          <a:noFill/>
        </p:spPr>
        <p:txBody>
          <a:bodyPr wrap="none" rtlCol="0">
            <a:spAutoFit/>
          </a:bodyPr>
          <a:lstStyle/>
          <a:p>
            <a:r>
              <a:rPr lang="zh-CN" altLang="en-US" sz="2800" dirty="0"/>
              <a:t>能源与环境</a:t>
            </a:r>
          </a:p>
        </p:txBody>
      </p:sp>
      <p:graphicFrame>
        <p:nvGraphicFramePr>
          <p:cNvPr id="8" name="图表 7"/>
          <p:cNvGraphicFramePr/>
          <p:nvPr/>
        </p:nvGraphicFramePr>
        <p:xfrm>
          <a:off x="2890301" y="2405851"/>
          <a:ext cx="7563466" cy="3461386"/>
        </p:xfrm>
        <a:graphic>
          <a:graphicData uri="http://schemas.openxmlformats.org/drawingml/2006/chart">
            <c:chart xmlns:c="http://schemas.openxmlformats.org/drawingml/2006/chart" xmlns:r="http://schemas.openxmlformats.org/officeDocument/2006/relationships" r:id="rId2"/>
          </a:graphicData>
        </a:graphic>
      </p:graphicFrame>
      <p:pic>
        <p:nvPicPr>
          <p:cNvPr id="9" name="图片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01" y="2583635"/>
            <a:ext cx="7483422" cy="321119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63" presetClass="path" presetSubtype="0" accel="50000" decel="50000" fill="hold" grpId="1" nodeType="withEffect">
                                  <p:stCondLst>
                                    <p:cond delay="0"/>
                                  </p:stCondLst>
                                  <p:childTnLst>
                                    <p:animMotion origin="layout" path="M -0.40664 4.81481E-6 L -3.95833E-6 4.81481E-6 " pathEditMode="relative" rAng="0" ptsTypes="AA">
                                      <p:cBhvr>
                                        <p:cTn id="18" dur="500" fill="hold"/>
                                        <p:tgtEl>
                                          <p:spTgt spid="8"/>
                                        </p:tgtEl>
                                        <p:attrNameLst>
                                          <p:attrName>ppt_x</p:attrName>
                                          <p:attrName>ppt_y</p:attrName>
                                        </p:attrNameLst>
                                      </p:cBhvr>
                                      <p:rCtr x="20326" y="0"/>
                                    </p:animMotion>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2" nodeType="clickEffect">
                                  <p:stCondLst>
                                    <p:cond delay="0"/>
                                  </p:stCondLst>
                                  <p:childTnLst>
                                    <p:anim calcmode="lin" valueType="num">
                                      <p:cBhvr>
                                        <p:cTn id="22" dur="500"/>
                                        <p:tgtEl>
                                          <p:spTgt spid="8"/>
                                        </p:tgtEl>
                                        <p:attrNameLst>
                                          <p:attrName>ppt_w</p:attrName>
                                        </p:attrNameLst>
                                      </p:cBhvr>
                                      <p:tavLst>
                                        <p:tav tm="0">
                                          <p:val>
                                            <p:strVal val="ppt_w"/>
                                          </p:val>
                                        </p:tav>
                                        <p:tav tm="100000">
                                          <p:val>
                                            <p:fltVal val="0"/>
                                          </p:val>
                                        </p:tav>
                                      </p:tavLst>
                                    </p:anim>
                                    <p:anim calcmode="lin" valueType="num">
                                      <p:cBhvr>
                                        <p:cTn id="23" dur="500"/>
                                        <p:tgtEl>
                                          <p:spTgt spid="8"/>
                                        </p:tgtEl>
                                        <p:attrNameLst>
                                          <p:attrName>ppt_h</p:attrName>
                                        </p:attrNameLst>
                                      </p:cBhvr>
                                      <p:tavLst>
                                        <p:tav tm="0">
                                          <p:val>
                                            <p:strVal val="ppt_h"/>
                                          </p:val>
                                        </p:tav>
                                        <p:tav tm="100000">
                                          <p:val>
                                            <p:fltVal val="0"/>
                                          </p:val>
                                        </p:tav>
                                      </p:tavLst>
                                    </p:anim>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63" presetClass="path" presetSubtype="0" accel="50000" decel="50000" fill="hold" grpId="3" nodeType="withEffect">
                                  <p:stCondLst>
                                    <p:cond delay="0"/>
                                  </p:stCondLst>
                                  <p:childTnLst>
                                    <p:animMotion origin="layout" path="M 4.375E-6 7.40741E-7 L 0.45273 7.40741E-7 " pathEditMode="relative" rAng="0" ptsTypes="AA">
                                      <p:cBhvr>
                                        <p:cTn id="27" dur="500" fill="hold"/>
                                        <p:tgtEl>
                                          <p:spTgt spid="8"/>
                                        </p:tgtEl>
                                        <p:attrNameLst>
                                          <p:attrName>ppt_x</p:attrName>
                                          <p:attrName>ppt_y</p:attrName>
                                        </p:attrNameLst>
                                      </p:cBhvr>
                                      <p:rCtr x="22630" y="0"/>
                                    </p:animMotion>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63" presetClass="path" presetSubtype="0" accel="50000" decel="50000" fill="hold" nodeType="withEffect">
                                  <p:stCondLst>
                                    <p:cond delay="0"/>
                                  </p:stCondLst>
                                  <p:childTnLst>
                                    <p:animMotion origin="layout" path="M -0.4013 -0.00695 L 1.25822E-16 -2.96296E-6 " pathEditMode="relative" rAng="0" ptsTypes="AA">
                                      <p:cBhvr>
                                        <p:cTn id="34" dur="500" fill="hold"/>
                                        <p:tgtEl>
                                          <p:spTgt spid="9"/>
                                        </p:tgtEl>
                                        <p:attrNameLst>
                                          <p:attrName>ppt_x</p:attrName>
                                          <p:attrName>ppt_y</p:attrName>
                                        </p:attrNameLst>
                                      </p:cBhvr>
                                      <p:rCtr x="20052"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Graphic spid="8" grpId="1">
        <p:bldAsOne/>
      </p:bldGraphic>
      <p:bldGraphic spid="8" grpId="2">
        <p:bldAsOne/>
      </p:bldGraphic>
      <p:bldGraphic spid="8" grpId="3">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01246" y="1805650"/>
            <a:ext cx="488252" cy="488252"/>
            <a:chOff x="6535243" y="2524701"/>
            <a:chExt cx="717051" cy="717051"/>
          </a:xfrm>
        </p:grpSpPr>
        <p:sp>
          <p:nvSpPr>
            <p:cNvPr id="5" name="泪滴形 4"/>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2890301" y="1882631"/>
            <a:ext cx="1620957" cy="523220"/>
          </a:xfrm>
          <a:prstGeom prst="rect">
            <a:avLst/>
          </a:prstGeom>
          <a:noFill/>
        </p:spPr>
        <p:txBody>
          <a:bodyPr wrap="none" rtlCol="0">
            <a:spAutoFit/>
          </a:bodyPr>
          <a:lstStyle/>
          <a:p>
            <a:r>
              <a:rPr lang="zh-CN" altLang="en-US" sz="2800" dirty="0"/>
              <a:t>经济发展</a:t>
            </a:r>
          </a:p>
        </p:txBody>
      </p:sp>
      <p:graphicFrame>
        <p:nvGraphicFramePr>
          <p:cNvPr id="10" name="图表 9"/>
          <p:cNvGraphicFramePr/>
          <p:nvPr/>
        </p:nvGraphicFramePr>
        <p:xfrm>
          <a:off x="2738920" y="2405851"/>
          <a:ext cx="7766401" cy="35758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01246" y="1805650"/>
            <a:ext cx="488252" cy="488252"/>
            <a:chOff x="6535243" y="2524701"/>
            <a:chExt cx="717051" cy="717051"/>
          </a:xfrm>
        </p:grpSpPr>
        <p:sp>
          <p:nvSpPr>
            <p:cNvPr id="5" name="泪滴形 4"/>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2890301" y="1882631"/>
            <a:ext cx="2339102" cy="523220"/>
          </a:xfrm>
          <a:prstGeom prst="rect">
            <a:avLst/>
          </a:prstGeom>
          <a:noFill/>
        </p:spPr>
        <p:txBody>
          <a:bodyPr wrap="none" rtlCol="0">
            <a:spAutoFit/>
          </a:bodyPr>
          <a:lstStyle/>
          <a:p>
            <a:r>
              <a:rPr lang="zh-CN" altLang="en-US" sz="2800" dirty="0"/>
              <a:t>居民出行需求</a:t>
            </a:r>
          </a:p>
        </p:txBody>
      </p:sp>
      <p:graphicFrame>
        <p:nvGraphicFramePr>
          <p:cNvPr id="8" name="图表 7"/>
          <p:cNvGraphicFramePr/>
          <p:nvPr/>
        </p:nvGraphicFramePr>
        <p:xfrm>
          <a:off x="2890301" y="2548890"/>
          <a:ext cx="6363139" cy="34328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834646" y="4371050"/>
            <a:ext cx="488252" cy="488252"/>
            <a:chOff x="6535243" y="2524701"/>
            <a:chExt cx="717051" cy="717051"/>
          </a:xfrm>
        </p:grpSpPr>
        <p:sp>
          <p:nvSpPr>
            <p:cNvPr id="5" name="泪滴形 4"/>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423701" y="4448031"/>
            <a:ext cx="2339102" cy="523220"/>
          </a:xfrm>
          <a:prstGeom prst="rect">
            <a:avLst/>
          </a:prstGeom>
          <a:noFill/>
        </p:spPr>
        <p:txBody>
          <a:bodyPr wrap="none" rtlCol="0">
            <a:spAutoFit/>
          </a:bodyPr>
          <a:lstStyle/>
          <a:p>
            <a:r>
              <a:rPr lang="zh-CN" altLang="en-US" sz="2800" dirty="0"/>
              <a:t>居民出行需求</a:t>
            </a:r>
          </a:p>
        </p:txBody>
      </p:sp>
      <p:grpSp>
        <p:nvGrpSpPr>
          <p:cNvPr id="9" name="组合 8"/>
          <p:cNvGrpSpPr/>
          <p:nvPr/>
        </p:nvGrpSpPr>
        <p:grpSpPr>
          <a:xfrm>
            <a:off x="2834646" y="3281054"/>
            <a:ext cx="488252" cy="488252"/>
            <a:chOff x="6535243" y="2524701"/>
            <a:chExt cx="717051" cy="717051"/>
          </a:xfrm>
        </p:grpSpPr>
        <p:sp>
          <p:nvSpPr>
            <p:cNvPr id="10" name="泪滴形 9"/>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3423701" y="3358035"/>
            <a:ext cx="1620957" cy="523220"/>
          </a:xfrm>
          <a:prstGeom prst="rect">
            <a:avLst/>
          </a:prstGeom>
          <a:noFill/>
        </p:spPr>
        <p:txBody>
          <a:bodyPr wrap="none" rtlCol="0">
            <a:spAutoFit/>
          </a:bodyPr>
          <a:lstStyle/>
          <a:p>
            <a:r>
              <a:rPr lang="zh-CN" altLang="en-US" sz="2800" dirty="0"/>
              <a:t>经济发展</a:t>
            </a:r>
          </a:p>
        </p:txBody>
      </p:sp>
      <p:grpSp>
        <p:nvGrpSpPr>
          <p:cNvPr id="13" name="组合 12"/>
          <p:cNvGrpSpPr/>
          <p:nvPr/>
        </p:nvGrpSpPr>
        <p:grpSpPr>
          <a:xfrm>
            <a:off x="2834646" y="2258172"/>
            <a:ext cx="488252" cy="488252"/>
            <a:chOff x="6535243" y="2524701"/>
            <a:chExt cx="717051" cy="717051"/>
          </a:xfrm>
        </p:grpSpPr>
        <p:sp>
          <p:nvSpPr>
            <p:cNvPr id="14" name="泪滴形 13"/>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3423701" y="2335153"/>
            <a:ext cx="1980029" cy="523220"/>
          </a:xfrm>
          <a:prstGeom prst="rect">
            <a:avLst/>
          </a:prstGeom>
          <a:noFill/>
        </p:spPr>
        <p:txBody>
          <a:bodyPr wrap="none" rtlCol="0">
            <a:spAutoFit/>
          </a:bodyPr>
          <a:lstStyle/>
          <a:p>
            <a:r>
              <a:rPr lang="zh-CN" altLang="en-US" sz="2800" dirty="0"/>
              <a:t>能源与环境</a:t>
            </a:r>
          </a:p>
        </p:txBody>
      </p:sp>
      <p:sp>
        <p:nvSpPr>
          <p:cNvPr id="3" name="圆角矩形 2"/>
          <p:cNvSpPr/>
          <p:nvPr/>
        </p:nvSpPr>
        <p:spPr>
          <a:xfrm>
            <a:off x="8148638" y="2301562"/>
            <a:ext cx="1201738" cy="512074"/>
          </a:xfrm>
          <a:prstGeom prst="roundRect">
            <a:avLst/>
          </a:prstGeom>
          <a:solidFill>
            <a:srgbClr val="00B050">
              <a:alpha val="89804"/>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微型车</a:t>
            </a:r>
          </a:p>
        </p:txBody>
      </p:sp>
      <p:sp>
        <p:nvSpPr>
          <p:cNvPr id="17" name="圆角矩形 16"/>
          <p:cNvSpPr/>
          <p:nvPr/>
        </p:nvSpPr>
        <p:spPr>
          <a:xfrm>
            <a:off x="6618408" y="2301562"/>
            <a:ext cx="1201738" cy="512074"/>
          </a:xfrm>
          <a:prstGeom prst="roundRect">
            <a:avLst/>
          </a:prstGeom>
          <a:solidFill>
            <a:srgbClr val="0070C0">
              <a:alpha val="8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公共交通</a:t>
            </a:r>
          </a:p>
        </p:txBody>
      </p:sp>
      <p:sp>
        <p:nvSpPr>
          <p:cNvPr id="18" name="圆角矩形 17"/>
          <p:cNvSpPr/>
          <p:nvPr/>
        </p:nvSpPr>
        <p:spPr>
          <a:xfrm>
            <a:off x="6618408" y="3324444"/>
            <a:ext cx="1201738" cy="512074"/>
          </a:xfrm>
          <a:prstGeom prst="roundRect">
            <a:avLst/>
          </a:prstGeom>
          <a:solidFill>
            <a:srgbClr val="DE2810">
              <a:alpha val="89804"/>
            </a:srgbClr>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小汽车</a:t>
            </a:r>
          </a:p>
        </p:txBody>
      </p:sp>
      <p:sp>
        <p:nvSpPr>
          <p:cNvPr id="19" name="圆角矩形 18"/>
          <p:cNvSpPr/>
          <p:nvPr/>
        </p:nvSpPr>
        <p:spPr>
          <a:xfrm>
            <a:off x="6618408" y="4459177"/>
            <a:ext cx="1201738" cy="512074"/>
          </a:xfrm>
          <a:prstGeom prst="roundRect">
            <a:avLst/>
          </a:prstGeom>
          <a:solidFill>
            <a:srgbClr val="0070C0">
              <a:alpha val="8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公共交通</a:t>
            </a:r>
          </a:p>
        </p:txBody>
      </p:sp>
      <p:sp>
        <p:nvSpPr>
          <p:cNvPr id="20" name="圆角矩形 19"/>
          <p:cNvSpPr/>
          <p:nvPr/>
        </p:nvSpPr>
        <p:spPr>
          <a:xfrm>
            <a:off x="8148638" y="4459177"/>
            <a:ext cx="1201738" cy="512074"/>
          </a:xfrm>
          <a:prstGeom prst="roundRect">
            <a:avLst/>
          </a:prstGeom>
          <a:solidFill>
            <a:srgbClr val="DE2810">
              <a:alpha val="89804"/>
            </a:srgbClr>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小汽车</a:t>
            </a: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6" grpId="0"/>
      <p:bldP spid="3"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01246" y="1805650"/>
            <a:ext cx="488252" cy="488252"/>
            <a:chOff x="6535243" y="2524701"/>
            <a:chExt cx="717051" cy="717051"/>
          </a:xfrm>
        </p:grpSpPr>
        <p:sp>
          <p:nvSpPr>
            <p:cNvPr id="5" name="泪滴形 4"/>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2890301" y="1882631"/>
            <a:ext cx="3057247" cy="523220"/>
          </a:xfrm>
          <a:prstGeom prst="rect">
            <a:avLst/>
          </a:prstGeom>
          <a:noFill/>
        </p:spPr>
        <p:txBody>
          <a:bodyPr wrap="none" rtlCol="0">
            <a:spAutoFit/>
          </a:bodyPr>
          <a:lstStyle/>
          <a:p>
            <a:r>
              <a:rPr lang="zh-CN" altLang="en-US" sz="2800" dirty="0"/>
              <a:t>国内城市发展阶段</a:t>
            </a:r>
          </a:p>
        </p:txBody>
      </p:sp>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13840" t="4124" r="12452" b="1397"/>
          <a:stretch>
            <a:fillRect/>
          </a:stretch>
        </p:blipFill>
        <p:spPr>
          <a:xfrm>
            <a:off x="4418924" y="2394705"/>
            <a:ext cx="5257800" cy="4445001"/>
          </a:xfrm>
          <a:prstGeom prst="rect">
            <a:avLst/>
          </a:prstGeom>
        </p:spPr>
      </p:pic>
      <p:pic>
        <p:nvPicPr>
          <p:cNvPr id="15" name="图片 14"/>
          <p:cNvPicPr/>
          <p:nvPr/>
        </p:nvPicPr>
        <p:blipFill>
          <a:blip r:embed="rId3"/>
          <a:stretch>
            <a:fillRect/>
          </a:stretch>
        </p:blipFill>
        <p:spPr>
          <a:xfrm>
            <a:off x="2599220" y="2417680"/>
            <a:ext cx="8604900" cy="4287920"/>
          </a:xfrm>
          <a:prstGeom prst="rect">
            <a:avLst/>
          </a:prstGeom>
        </p:spPr>
      </p:pic>
      <p:cxnSp>
        <p:nvCxnSpPr>
          <p:cNvPr id="18" name="直接箭头连接符 17"/>
          <p:cNvCxnSpPr/>
          <p:nvPr/>
        </p:nvCxnSpPr>
        <p:spPr>
          <a:xfrm flipH="1">
            <a:off x="7162800" y="3149600"/>
            <a:ext cx="985838" cy="2603500"/>
          </a:xfrm>
          <a:prstGeom prst="straightConnector1">
            <a:avLst/>
          </a:prstGeom>
          <a:ln w="19050">
            <a:solidFill>
              <a:srgbClr val="DE281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863572" y="2868928"/>
            <a:ext cx="646331" cy="369332"/>
          </a:xfrm>
          <a:prstGeom prst="rect">
            <a:avLst/>
          </a:prstGeom>
          <a:noFill/>
        </p:spPr>
        <p:txBody>
          <a:bodyPr wrap="none" rtlCol="0">
            <a:spAutoFit/>
          </a:bodyPr>
          <a:lstStyle/>
          <a:p>
            <a:r>
              <a:rPr lang="zh-CN" altLang="en-US" dirty="0"/>
              <a:t>中国</a:t>
            </a: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35" presetClass="path" presetSubtype="0" accel="50000" decel="50000" fill="hold" nodeType="withEffect">
                                  <p:stCondLst>
                                    <p:cond delay="0"/>
                                  </p:stCondLst>
                                  <p:childTnLst>
                                    <p:animMotion origin="layout" path="M -0.35352 1.85185E-6 L 5E-6 1.85185E-6 " pathEditMode="relative" rAng="0" ptsTypes="AA">
                                      <p:cBhvr>
                                        <p:cTn id="18" dur="500" fill="hold"/>
                                        <p:tgtEl>
                                          <p:spTgt spid="14"/>
                                        </p:tgtEl>
                                        <p:attrNameLst>
                                          <p:attrName>ppt_x</p:attrName>
                                          <p:attrName>ppt_y</p:attrName>
                                        </p:attrNameLst>
                                      </p:cBhvr>
                                      <p:rCtr x="17669" y="0"/>
                                    </p:animMotion>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14"/>
                                        </p:tgtEl>
                                        <p:attrNameLst>
                                          <p:attrName>ppt_w</p:attrName>
                                        </p:attrNameLst>
                                      </p:cBhvr>
                                      <p:tavLst>
                                        <p:tav tm="0">
                                          <p:val>
                                            <p:strVal val="ppt_w"/>
                                          </p:val>
                                        </p:tav>
                                        <p:tav tm="100000">
                                          <p:val>
                                            <p:fltVal val="0"/>
                                          </p:val>
                                        </p:tav>
                                      </p:tavLst>
                                    </p:anim>
                                    <p:anim calcmode="lin" valueType="num">
                                      <p:cBhvr>
                                        <p:cTn id="23" dur="500"/>
                                        <p:tgtEl>
                                          <p:spTgt spid="14"/>
                                        </p:tgtEl>
                                        <p:attrNameLst>
                                          <p:attrName>ppt_h</p:attrName>
                                        </p:attrNameLst>
                                      </p:cBhvr>
                                      <p:tavLst>
                                        <p:tav tm="0">
                                          <p:val>
                                            <p:strVal val="ppt_h"/>
                                          </p:val>
                                        </p:tav>
                                        <p:tav tm="100000">
                                          <p:val>
                                            <p:fltVal val="0"/>
                                          </p:val>
                                        </p:tav>
                                      </p:tavLst>
                                    </p:anim>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35" presetClass="path" presetSubtype="0" accel="50000" decel="50000" fill="hold" nodeType="withEffect">
                                  <p:stCondLst>
                                    <p:cond delay="0"/>
                                  </p:stCondLst>
                                  <p:childTnLst>
                                    <p:animMotion origin="layout" path="M 5E-6 1.85185E-6 L 0.42188 0.01574 " pathEditMode="relative" rAng="0" ptsTypes="AA">
                                      <p:cBhvr>
                                        <p:cTn id="27" dur="500" fill="hold"/>
                                        <p:tgtEl>
                                          <p:spTgt spid="14"/>
                                        </p:tgtEl>
                                        <p:attrNameLst>
                                          <p:attrName>ppt_x</p:attrName>
                                          <p:attrName>ppt_y</p:attrName>
                                        </p:attrNameLst>
                                      </p:cBhvr>
                                      <p:rCtr x="21094" y="787"/>
                                    </p:animMotion>
                                  </p:childTnLst>
                                </p:cTn>
                              </p:par>
                              <p:par>
                                <p:cTn id="28" presetID="5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63" presetClass="path" presetSubtype="0" accel="50000" decel="50000" fill="hold" nodeType="withEffect">
                                  <p:stCondLst>
                                    <p:cond delay="0"/>
                                  </p:stCondLst>
                                  <p:childTnLst>
                                    <p:animMotion origin="layout" path="M -0.42539 3.7037E-6 L 3.33333E-6 3.7037E-6 " pathEditMode="relative" rAng="0" ptsTypes="AA">
                                      <p:cBhvr>
                                        <p:cTn id="34" dur="500" fill="hold"/>
                                        <p:tgtEl>
                                          <p:spTgt spid="15"/>
                                        </p:tgtEl>
                                        <p:attrNameLst>
                                          <p:attrName>ppt_x</p:attrName>
                                          <p:attrName>ppt_y</p:attrName>
                                        </p:attrNameLst>
                                      </p:cBhvr>
                                      <p:rCtr x="21302" y="0"/>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01246" y="1805650"/>
            <a:ext cx="488252" cy="488252"/>
            <a:chOff x="6535243" y="2524701"/>
            <a:chExt cx="717051" cy="717051"/>
          </a:xfrm>
        </p:grpSpPr>
        <p:sp>
          <p:nvSpPr>
            <p:cNvPr id="5" name="泪滴形 4"/>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2890301" y="1882631"/>
            <a:ext cx="3057247" cy="523220"/>
          </a:xfrm>
          <a:prstGeom prst="rect">
            <a:avLst/>
          </a:prstGeom>
          <a:noFill/>
        </p:spPr>
        <p:txBody>
          <a:bodyPr wrap="none" rtlCol="0">
            <a:spAutoFit/>
          </a:bodyPr>
          <a:lstStyle/>
          <a:p>
            <a:r>
              <a:rPr lang="zh-CN" altLang="en-US" sz="2800" dirty="0"/>
              <a:t>国内城市发展阶段</a:t>
            </a:r>
          </a:p>
        </p:txBody>
      </p:sp>
      <p:sp>
        <p:nvSpPr>
          <p:cNvPr id="3" name="文本框 2"/>
          <p:cNvSpPr txBox="1"/>
          <p:nvPr/>
        </p:nvSpPr>
        <p:spPr>
          <a:xfrm>
            <a:off x="2200444" y="3552621"/>
            <a:ext cx="2031325" cy="461665"/>
          </a:xfrm>
          <a:prstGeom prst="rect">
            <a:avLst/>
          </a:prstGeom>
          <a:noFill/>
        </p:spPr>
        <p:txBody>
          <a:bodyPr wrap="none" rtlCol="0">
            <a:spAutoFit/>
          </a:bodyPr>
          <a:lstStyle/>
          <a:p>
            <a:r>
              <a:rPr lang="zh-CN" altLang="en-US" sz="2400" dirty="0"/>
              <a:t>城市化速度快</a:t>
            </a:r>
          </a:p>
        </p:txBody>
      </p:sp>
      <p:sp>
        <p:nvSpPr>
          <p:cNvPr id="13" name="文本框 12"/>
          <p:cNvSpPr txBox="1"/>
          <p:nvPr/>
        </p:nvSpPr>
        <p:spPr>
          <a:xfrm>
            <a:off x="2200443" y="4542135"/>
            <a:ext cx="2031325" cy="461665"/>
          </a:xfrm>
          <a:prstGeom prst="rect">
            <a:avLst/>
          </a:prstGeom>
          <a:noFill/>
        </p:spPr>
        <p:txBody>
          <a:bodyPr wrap="none" rtlCol="0">
            <a:spAutoFit/>
          </a:bodyPr>
          <a:lstStyle/>
          <a:p>
            <a:r>
              <a:rPr lang="zh-CN" altLang="en-US" sz="2400" dirty="0"/>
              <a:t>普遍收入偏低</a:t>
            </a:r>
          </a:p>
        </p:txBody>
      </p:sp>
      <p:sp>
        <p:nvSpPr>
          <p:cNvPr id="8" name="右大括号 7"/>
          <p:cNvSpPr/>
          <p:nvPr/>
        </p:nvSpPr>
        <p:spPr>
          <a:xfrm>
            <a:off x="4422268" y="3694553"/>
            <a:ext cx="140376" cy="1220347"/>
          </a:xfrm>
          <a:prstGeom prst="rightBrace">
            <a:avLst/>
          </a:prstGeom>
          <a:noFill/>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折角形 9"/>
          <p:cNvSpPr/>
          <p:nvPr/>
        </p:nvSpPr>
        <p:spPr>
          <a:xfrm>
            <a:off x="4753143" y="2873541"/>
            <a:ext cx="2269957" cy="1110918"/>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t>城市人口的快速增长不会带来小汽车的爆发式增长。</a:t>
            </a:r>
          </a:p>
        </p:txBody>
      </p:sp>
      <p:sp>
        <p:nvSpPr>
          <p:cNvPr id="17" name="折角形 16"/>
          <p:cNvSpPr/>
          <p:nvPr/>
        </p:nvSpPr>
        <p:spPr>
          <a:xfrm>
            <a:off x="4753142" y="4542135"/>
            <a:ext cx="2269957" cy="1110918"/>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t>不利于轨道交通的建设与发展。</a:t>
            </a:r>
          </a:p>
        </p:txBody>
      </p:sp>
      <p:sp>
        <p:nvSpPr>
          <p:cNvPr id="20" name="右大括号 19"/>
          <p:cNvSpPr/>
          <p:nvPr/>
        </p:nvSpPr>
        <p:spPr>
          <a:xfrm>
            <a:off x="7544473" y="3080488"/>
            <a:ext cx="240627" cy="2444012"/>
          </a:xfrm>
          <a:prstGeom prst="rightBrace">
            <a:avLst/>
          </a:prstGeom>
          <a:noFill/>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折角形 20"/>
          <p:cNvSpPr/>
          <p:nvPr/>
        </p:nvSpPr>
        <p:spPr>
          <a:xfrm>
            <a:off x="7991643" y="2441703"/>
            <a:ext cx="2269957" cy="1110918"/>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t>经济发达的大城市考虑限制小汽车的购买与使用。</a:t>
            </a:r>
          </a:p>
        </p:txBody>
      </p:sp>
      <p:sp>
        <p:nvSpPr>
          <p:cNvPr id="22" name="折角形 21"/>
          <p:cNvSpPr/>
          <p:nvPr/>
        </p:nvSpPr>
        <p:spPr>
          <a:xfrm>
            <a:off x="7991643" y="3879035"/>
            <a:ext cx="2269957" cy="1110918"/>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t>结合城市经济情况，尽早发展轨道交通。</a:t>
            </a:r>
          </a:p>
        </p:txBody>
      </p:sp>
      <p:sp>
        <p:nvSpPr>
          <p:cNvPr id="23" name="折角形 22"/>
          <p:cNvSpPr/>
          <p:nvPr/>
        </p:nvSpPr>
        <p:spPr>
          <a:xfrm>
            <a:off x="7991642" y="5465894"/>
            <a:ext cx="2269957" cy="1110918"/>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t>小城市鼓励发展小汽车，公共交通与私家车协同发展。</a:t>
            </a: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3" grpId="0"/>
      <p:bldP spid="8" grpId="0" animBg="1"/>
      <p:bldP spid="10" grpId="0" animBg="1"/>
      <p:bldP spid="17" grpId="0" animBg="1"/>
      <p:bldP spid="20" grpId="0" animBg="1"/>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59541" y="3018135"/>
            <a:ext cx="7625299" cy="1200329"/>
          </a:xfrm>
          <a:prstGeom prst="rect">
            <a:avLst/>
          </a:prstGeom>
        </p:spPr>
        <p:txBody>
          <a:bodyPr wrap="square">
            <a:spAutoFit/>
          </a:bodyPr>
          <a:lstStyle/>
          <a:p>
            <a:r>
              <a:rPr lang="zh-CN" altLang="en-US" sz="2400" dirty="0"/>
              <a:t>合理的交通结构应是城市根据自身资源承载力和经济策略同时考虑居民出行需求所制定的，并不存在某个具有普适性的最优交通结构。</a:t>
            </a:r>
          </a:p>
        </p:txBody>
      </p:sp>
      <p:grpSp>
        <p:nvGrpSpPr>
          <p:cNvPr id="16" name="组合 15"/>
          <p:cNvGrpSpPr/>
          <p:nvPr/>
        </p:nvGrpSpPr>
        <p:grpSpPr>
          <a:xfrm>
            <a:off x="2174246" y="2186983"/>
            <a:ext cx="488252" cy="488252"/>
            <a:chOff x="6535243" y="2524701"/>
            <a:chExt cx="717051" cy="717051"/>
          </a:xfrm>
        </p:grpSpPr>
        <p:sp>
          <p:nvSpPr>
            <p:cNvPr id="18" name="泪滴形 17"/>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2759541" y="2237811"/>
            <a:ext cx="3057247" cy="523220"/>
          </a:xfrm>
          <a:prstGeom prst="rect">
            <a:avLst/>
          </a:prstGeom>
        </p:spPr>
        <p:txBody>
          <a:bodyPr wrap="none">
            <a:spAutoFit/>
          </a:bodyPr>
          <a:lstStyle/>
          <a:p>
            <a:r>
              <a:rPr lang="zh-CN" altLang="en-US" sz="2800" dirty="0"/>
              <a:t>城市合理交通结构</a:t>
            </a:r>
          </a:p>
        </p:txBody>
      </p:sp>
      <p:sp>
        <p:nvSpPr>
          <p:cNvPr id="3" name="等腰三角形 2"/>
          <p:cNvSpPr/>
          <p:nvPr/>
        </p:nvSpPr>
        <p:spPr>
          <a:xfrm rot="10800000">
            <a:off x="10016540" y="1282700"/>
            <a:ext cx="190500" cy="190500"/>
          </a:xfrm>
          <a:prstGeom prst="triangl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2954655"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城市交通结构的界定与表征</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03132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城市合理交通结构</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2954655"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城市交通结构影响因素辨识</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2492990"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城市交通结构干预对策</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FF54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FF54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2954655"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城市交通结构的界定与表征</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03132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城市合理交通结构</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2954655"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城市交通结构影响因素辨识</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2492990"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城市交通结构干预对策</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25903" y="3094592"/>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FF54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FF54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0 L 3.95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endCxn id="6" idx="2"/>
          </p:cNvCxnSpPr>
          <p:nvPr/>
        </p:nvCxnSpPr>
        <p:spPr>
          <a:xfrm flipV="1">
            <a:off x="2984702" y="4016594"/>
            <a:ext cx="5873350" cy="6619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063312" y="2844800"/>
            <a:ext cx="2343588" cy="23435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统计筛选</a:t>
            </a:r>
          </a:p>
        </p:txBody>
      </p:sp>
      <p:sp>
        <p:nvSpPr>
          <p:cNvPr id="5" name="椭圆 4"/>
          <p:cNvSpPr/>
          <p:nvPr/>
        </p:nvSpPr>
        <p:spPr>
          <a:xfrm>
            <a:off x="5460682" y="2844800"/>
            <a:ext cx="2343588" cy="2343588"/>
          </a:xfrm>
          <a:prstGeom prst="ellipse">
            <a:avLst/>
          </a:prstGeom>
          <a:solidFill>
            <a:srgbClr val="DE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深入分析</a:t>
            </a:r>
          </a:p>
        </p:txBody>
      </p:sp>
      <p:sp>
        <p:nvSpPr>
          <p:cNvPr id="6" name="椭圆 5"/>
          <p:cNvSpPr/>
          <p:nvPr/>
        </p:nvSpPr>
        <p:spPr>
          <a:xfrm>
            <a:off x="8858052" y="2844800"/>
            <a:ext cx="2343588" cy="2343588"/>
          </a:xfrm>
          <a:prstGeom prst="ellipse">
            <a:avLst/>
          </a:prstGeom>
          <a:solidFill>
            <a:srgbClr val="26262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机理研究</a:t>
            </a: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48064" y="2879253"/>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 name="矩形 2"/>
          <p:cNvSpPr/>
          <p:nvPr/>
        </p:nvSpPr>
        <p:spPr>
          <a:xfrm>
            <a:off x="3079157" y="2937118"/>
            <a:ext cx="2236511" cy="400110"/>
          </a:xfrm>
          <a:prstGeom prst="rect">
            <a:avLst/>
          </a:prstGeom>
        </p:spPr>
        <p:txBody>
          <a:bodyPr wrap="none">
            <a:spAutoFit/>
          </a:bodyPr>
          <a:lstStyle/>
          <a:p>
            <a:pPr algn="ctr">
              <a:spcAft>
                <a:spcPts val="0"/>
              </a:spcAft>
              <a:defRPr/>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交通需求影响因素</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4" name="圆角矩形 3"/>
          <p:cNvSpPr/>
          <p:nvPr/>
        </p:nvSpPr>
        <p:spPr>
          <a:xfrm>
            <a:off x="2348064" y="3633315"/>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5" name="矩形 4"/>
          <p:cNvSpPr/>
          <p:nvPr/>
        </p:nvSpPr>
        <p:spPr>
          <a:xfrm>
            <a:off x="3079157" y="3696121"/>
            <a:ext cx="2236511" cy="400110"/>
          </a:xfrm>
          <a:prstGeom prst="rect">
            <a:avLst/>
          </a:prstGeom>
        </p:spPr>
        <p:txBody>
          <a:bodyPr wrap="none">
            <a:spAutoFit/>
          </a:bodyPr>
          <a:lstStyle/>
          <a:p>
            <a:pPr algn="ctr">
              <a:spcAft>
                <a:spcPts val="0"/>
              </a:spcAft>
              <a:defRPr/>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交通供给影响因素</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6" name="圆角矩形 5"/>
          <p:cNvSpPr/>
          <p:nvPr/>
        </p:nvSpPr>
        <p:spPr>
          <a:xfrm>
            <a:off x="2348064" y="4387378"/>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7" name="矩形 6"/>
          <p:cNvSpPr/>
          <p:nvPr/>
        </p:nvSpPr>
        <p:spPr>
          <a:xfrm>
            <a:off x="3079157" y="4439735"/>
            <a:ext cx="2236511" cy="400110"/>
          </a:xfrm>
          <a:prstGeom prst="rect">
            <a:avLst/>
          </a:prstGeom>
        </p:spPr>
        <p:txBody>
          <a:bodyPr wrap="none">
            <a:spAutoFit/>
          </a:bodyPr>
          <a:lstStyle/>
          <a:p>
            <a:pPr algn="ctr">
              <a:spcAft>
                <a:spcPts val="0"/>
              </a:spcAft>
              <a:defRPr/>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交通管理影响因素</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grpSp>
        <p:nvGrpSpPr>
          <p:cNvPr id="8" name="组合 7"/>
          <p:cNvGrpSpPr/>
          <p:nvPr/>
        </p:nvGrpSpPr>
        <p:grpSpPr>
          <a:xfrm>
            <a:off x="2301246" y="1805650"/>
            <a:ext cx="488252" cy="488252"/>
            <a:chOff x="6535243" y="2524701"/>
            <a:chExt cx="717051" cy="717051"/>
          </a:xfrm>
        </p:grpSpPr>
        <p:sp>
          <p:nvSpPr>
            <p:cNvPr id="9" name="泪滴形 8"/>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890301" y="1882631"/>
            <a:ext cx="1620957" cy="523220"/>
          </a:xfrm>
          <a:prstGeom prst="rect">
            <a:avLst/>
          </a:prstGeom>
          <a:noFill/>
        </p:spPr>
        <p:txBody>
          <a:bodyPr wrap="none" rtlCol="0">
            <a:spAutoFit/>
          </a:bodyPr>
          <a:lstStyle/>
          <a:p>
            <a:r>
              <a:rPr lang="zh-CN" altLang="en-US" sz="2800" dirty="0"/>
              <a:t>统计筛选</a:t>
            </a:r>
          </a:p>
        </p:txBody>
      </p:sp>
      <p:sp>
        <p:nvSpPr>
          <p:cNvPr id="12" name="圆角矩形 11"/>
          <p:cNvSpPr/>
          <p:nvPr/>
        </p:nvSpPr>
        <p:spPr>
          <a:xfrm>
            <a:off x="5540349" y="2884258"/>
            <a:ext cx="584200" cy="205398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16</a:t>
            </a:r>
            <a:r>
              <a:rPr lang="zh-CN" altLang="en-US" sz="2400" b="1" dirty="0"/>
              <a:t>个指标</a:t>
            </a:r>
          </a:p>
        </p:txBody>
      </p:sp>
      <p:sp>
        <p:nvSpPr>
          <p:cNvPr id="13" name="右箭头 12"/>
          <p:cNvSpPr/>
          <p:nvPr/>
        </p:nvSpPr>
        <p:spPr>
          <a:xfrm>
            <a:off x="6337300" y="3696121"/>
            <a:ext cx="495300" cy="4001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7045351" y="2896043"/>
            <a:ext cx="584200" cy="205398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30</a:t>
            </a:r>
            <a:r>
              <a:rPr lang="zh-CN" altLang="en-US" sz="2400" b="1" dirty="0"/>
              <a:t>个大城市</a:t>
            </a:r>
          </a:p>
        </p:txBody>
      </p:sp>
      <p:sp>
        <p:nvSpPr>
          <p:cNvPr id="15" name="圆角矩形 14"/>
          <p:cNvSpPr/>
          <p:nvPr/>
        </p:nvSpPr>
        <p:spPr>
          <a:xfrm>
            <a:off x="8550353" y="2906683"/>
            <a:ext cx="584200" cy="205398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因子分析</a:t>
            </a:r>
          </a:p>
        </p:txBody>
      </p:sp>
      <p:sp>
        <p:nvSpPr>
          <p:cNvPr id="16" name="右箭头 15"/>
          <p:cNvSpPr/>
          <p:nvPr/>
        </p:nvSpPr>
        <p:spPr>
          <a:xfrm>
            <a:off x="7842302" y="3722979"/>
            <a:ext cx="495300" cy="4001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10055355" y="2906683"/>
            <a:ext cx="584200" cy="2053982"/>
          </a:xfrm>
          <a:prstGeom prst="roundRect">
            <a:avLst/>
          </a:prstGeom>
          <a:solidFill>
            <a:srgbClr val="DE2810">
              <a:alpha val="85098"/>
            </a:srgbClr>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关键因素</a:t>
            </a:r>
          </a:p>
        </p:txBody>
      </p:sp>
      <p:sp>
        <p:nvSpPr>
          <p:cNvPr id="18" name="右箭头 17"/>
          <p:cNvSpPr/>
          <p:nvPr/>
        </p:nvSpPr>
        <p:spPr>
          <a:xfrm>
            <a:off x="9347304" y="3722979"/>
            <a:ext cx="495300" cy="40011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par>
                                <p:cTn id="15" presetID="56" presetClass="path" presetSubtype="0" accel="50000" decel="50000" fill="hold" grpId="1" nodeType="withEffect">
                                  <p:stCondLst>
                                    <p:cond delay="0"/>
                                  </p:stCondLst>
                                  <p:childTnLst>
                                    <p:animMotion origin="layout" path="M -0.03737 0.04121 L -1.25E-6 -2.96296E-6 " pathEditMode="relative" rAng="0" ptsTypes="AA">
                                      <p:cBhvr>
                                        <p:cTn id="16" dur="700" fill="hold"/>
                                        <p:tgtEl>
                                          <p:spTgt spid="2"/>
                                        </p:tgtEl>
                                        <p:attrNameLst>
                                          <p:attrName>ppt_x</p:attrName>
                                          <p:attrName>ppt_y</p:attrName>
                                        </p:attrNameLst>
                                      </p:cBhvr>
                                      <p:rCtr x="1862" y="-2060"/>
                                    </p:animMotion>
                                  </p:childTnLst>
                                </p:cTn>
                              </p:par>
                              <p:par>
                                <p:cTn id="17" presetID="22" presetClass="entr" presetSubtype="8"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56" presetClass="path" presetSubtype="0" accel="50000" decel="50000" fill="hold" grpId="1" nodeType="withEffect">
                                  <p:stCondLst>
                                    <p:cond delay="250"/>
                                  </p:stCondLst>
                                  <p:childTnLst>
                                    <p:animMotion origin="layout" path="M -0.03737 0.0412 L -1.25E-6 3.33333E-6 " pathEditMode="relative" rAng="0" ptsTypes="AA">
                                      <p:cBhvr>
                                        <p:cTn id="24" dur="700" fill="hold"/>
                                        <p:tgtEl>
                                          <p:spTgt spid="4"/>
                                        </p:tgtEl>
                                        <p:attrNameLst>
                                          <p:attrName>ppt_x</p:attrName>
                                          <p:attrName>ppt_y</p:attrName>
                                        </p:attrNameLst>
                                      </p:cBhvr>
                                      <p:rCtr x="1862" y="-2060"/>
                                    </p:animMotion>
                                  </p:childTnLst>
                                </p:cTn>
                              </p:par>
                              <p:par>
                                <p:cTn id="25" presetID="22" presetClass="entr" presetSubtype="8"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par>
                                <p:cTn id="31" presetID="56" presetClass="path" presetSubtype="0" accel="50000" decel="50000" fill="hold" grpId="1" nodeType="withEffect">
                                  <p:stCondLst>
                                    <p:cond delay="500"/>
                                  </p:stCondLst>
                                  <p:childTnLst>
                                    <p:animMotion origin="layout" path="M -0.03737 0.0412 L -1.25E-6 -3.7037E-7 " pathEditMode="relative" rAng="0" ptsTypes="AA">
                                      <p:cBhvr>
                                        <p:cTn id="32" dur="700" fill="hold"/>
                                        <p:tgtEl>
                                          <p:spTgt spid="6"/>
                                        </p:tgtEl>
                                        <p:attrNameLst>
                                          <p:attrName>ppt_x</p:attrName>
                                          <p:attrName>ppt_y</p:attrName>
                                        </p:attrNameLst>
                                      </p:cBhvr>
                                      <p:rCtr x="1862" y="-2060"/>
                                    </p:animMotion>
                                  </p:childTnLst>
                                </p:cTn>
                              </p:par>
                              <p:par>
                                <p:cTn id="33" presetID="22" presetClass="entr" presetSubtype="8" fill="hold" grpId="0" nodeType="withEffect">
                                  <p:stCondLst>
                                    <p:cond delay="75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250"/>
                                        <p:tgtEl>
                                          <p:spTgt spid="13"/>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250"/>
                                        <p:tgtEl>
                                          <p:spTgt spid="1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250"/>
                                        <p:tgtEl>
                                          <p:spTgt spid="18"/>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animBg="1"/>
      <p:bldP spid="4" grpId="1" animBg="1"/>
      <p:bldP spid="5" grpId="0"/>
      <p:bldP spid="6" grpId="0" animBg="1"/>
      <p:bldP spid="6" grpId="1" animBg="1"/>
      <p:bldP spid="7" grpId="0"/>
      <p:bldP spid="11" grpId="0"/>
      <p:bldP spid="12" grpId="0" animBg="1"/>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301246" y="1805650"/>
            <a:ext cx="488252" cy="488252"/>
            <a:chOff x="6535243" y="2524701"/>
            <a:chExt cx="717051" cy="717051"/>
          </a:xfrm>
        </p:grpSpPr>
        <p:sp>
          <p:nvSpPr>
            <p:cNvPr id="9" name="泪滴形 8"/>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890301" y="1882631"/>
            <a:ext cx="1620957" cy="523220"/>
          </a:xfrm>
          <a:prstGeom prst="rect">
            <a:avLst/>
          </a:prstGeom>
          <a:noFill/>
        </p:spPr>
        <p:txBody>
          <a:bodyPr wrap="none" rtlCol="0">
            <a:spAutoFit/>
          </a:bodyPr>
          <a:lstStyle/>
          <a:p>
            <a:r>
              <a:rPr lang="zh-CN" altLang="en-US" sz="2800" dirty="0"/>
              <a:t>因子分析</a:t>
            </a:r>
          </a:p>
        </p:txBody>
      </p:sp>
      <p:sp>
        <p:nvSpPr>
          <p:cNvPr id="19" name="矩形 18"/>
          <p:cNvSpPr/>
          <p:nvPr/>
        </p:nvSpPr>
        <p:spPr>
          <a:xfrm>
            <a:off x="3700779" y="2566613"/>
            <a:ext cx="6812500" cy="830997"/>
          </a:xfrm>
          <a:prstGeom prst="rect">
            <a:avLst/>
          </a:prstGeom>
        </p:spPr>
        <p:txBody>
          <a:bodyPr wrap="square">
            <a:spAutoFit/>
          </a:bodyPr>
          <a:lstStyle/>
          <a:p>
            <a:r>
              <a:rPr lang="zh-CN" altLang="en-US" sz="2400" dirty="0">
                <a:latin typeface="Calibri" panose="020F0502020204030204" pitchFamily="34" charset="0"/>
                <a:cs typeface="Times New Roman" panose="02020603050405020304" pitchFamily="18" charset="0"/>
              </a:rPr>
              <a:t>将</a:t>
            </a:r>
            <a:r>
              <a:rPr lang="zh-CN" altLang="zh-CN" sz="2400" dirty="0">
                <a:latin typeface="Calibri" panose="020F0502020204030204" pitchFamily="34" charset="0"/>
                <a:cs typeface="Times New Roman" panose="02020603050405020304" pitchFamily="18" charset="0"/>
              </a:rPr>
              <a:t>具有信息重叠的多个变量通过统计方法精简为少数不相关因子</a:t>
            </a:r>
            <a:r>
              <a:rPr lang="zh-CN" altLang="en-US" sz="2400" dirty="0">
                <a:latin typeface="Calibri" panose="020F0502020204030204" pitchFamily="34" charset="0"/>
                <a:cs typeface="Times New Roman" panose="02020603050405020304" pitchFamily="18" charset="0"/>
              </a:rPr>
              <a:t>。</a:t>
            </a:r>
            <a:endParaRPr lang="zh-CN" altLang="en-US" sz="2400" dirty="0"/>
          </a:p>
        </p:txBody>
      </p:sp>
      <p:sp>
        <p:nvSpPr>
          <p:cNvPr id="20" name="圆角矩形 19"/>
          <p:cNvSpPr/>
          <p:nvPr/>
        </p:nvSpPr>
        <p:spPr>
          <a:xfrm>
            <a:off x="3028449" y="3581232"/>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1" name="矩形 20"/>
          <p:cNvSpPr/>
          <p:nvPr/>
        </p:nvSpPr>
        <p:spPr>
          <a:xfrm>
            <a:off x="3682599" y="3654144"/>
            <a:ext cx="1415772" cy="461665"/>
          </a:xfrm>
          <a:prstGeom prst="rect">
            <a:avLst/>
          </a:prstGeom>
        </p:spPr>
        <p:txBody>
          <a:bodyPr wrap="none">
            <a:spAutoFit/>
          </a:bodyPr>
          <a:lstStyle/>
          <a:p>
            <a:pPr algn="ctr">
              <a:spcAft>
                <a:spcPts val="0"/>
              </a:spcAft>
              <a:defRPr/>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数据检验</a:t>
            </a:r>
            <a:endParaRPr lang="zh-CN" altLang="zh-CN" sz="24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22" name="圆角矩形 21"/>
          <p:cNvSpPr/>
          <p:nvPr/>
        </p:nvSpPr>
        <p:spPr>
          <a:xfrm>
            <a:off x="6791141" y="3581232"/>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3" name="矩形 22"/>
          <p:cNvSpPr/>
          <p:nvPr/>
        </p:nvSpPr>
        <p:spPr>
          <a:xfrm>
            <a:off x="7445291" y="3628470"/>
            <a:ext cx="1415772" cy="461665"/>
          </a:xfrm>
          <a:prstGeom prst="rect">
            <a:avLst/>
          </a:prstGeom>
        </p:spPr>
        <p:txBody>
          <a:bodyPr wrap="none">
            <a:spAutoFit/>
          </a:bodyPr>
          <a:lstStyle/>
          <a:p>
            <a:pPr algn="ctr">
              <a:spcAft>
                <a:spcPts val="0"/>
              </a:spcAft>
              <a:defRPr/>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因子提取</a:t>
            </a:r>
            <a:endParaRPr lang="zh-CN" altLang="zh-CN" sz="24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24" name="圆角矩形 23"/>
          <p:cNvSpPr/>
          <p:nvPr/>
        </p:nvSpPr>
        <p:spPr>
          <a:xfrm>
            <a:off x="3028449" y="4505157"/>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5" name="矩形 24"/>
          <p:cNvSpPr/>
          <p:nvPr/>
        </p:nvSpPr>
        <p:spPr>
          <a:xfrm>
            <a:off x="3682599" y="4572903"/>
            <a:ext cx="1415772" cy="461665"/>
          </a:xfrm>
          <a:prstGeom prst="rect">
            <a:avLst/>
          </a:prstGeom>
        </p:spPr>
        <p:txBody>
          <a:bodyPr wrap="none">
            <a:spAutoFit/>
          </a:bodyPr>
          <a:lstStyle/>
          <a:p>
            <a:pPr algn="ctr">
              <a:spcAft>
                <a:spcPts val="0"/>
              </a:spcAft>
              <a:defRPr/>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因子旋转</a:t>
            </a:r>
            <a:endParaRPr lang="zh-CN" altLang="zh-CN" sz="24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26" name="圆角矩形 25"/>
          <p:cNvSpPr/>
          <p:nvPr/>
        </p:nvSpPr>
        <p:spPr>
          <a:xfrm>
            <a:off x="6844540" y="4505157"/>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7" name="矩形 26"/>
          <p:cNvSpPr/>
          <p:nvPr/>
        </p:nvSpPr>
        <p:spPr>
          <a:xfrm>
            <a:off x="7445291" y="4549438"/>
            <a:ext cx="1415772" cy="461665"/>
          </a:xfrm>
          <a:prstGeom prst="rect">
            <a:avLst/>
          </a:prstGeom>
        </p:spPr>
        <p:txBody>
          <a:bodyPr wrap="none">
            <a:spAutoFit/>
          </a:bodyPr>
          <a:lstStyle/>
          <a:p>
            <a:pPr algn="ctr">
              <a:spcAft>
                <a:spcPts val="0"/>
              </a:spcAft>
              <a:defRPr/>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因子得分</a:t>
            </a:r>
            <a:endParaRPr lang="zh-CN" altLang="zh-CN" sz="24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28" name="矩形 27"/>
          <p:cNvSpPr/>
          <p:nvPr/>
        </p:nvSpPr>
        <p:spPr>
          <a:xfrm>
            <a:off x="2890301" y="2576511"/>
            <a:ext cx="1107996" cy="461665"/>
          </a:xfrm>
          <a:prstGeom prst="rect">
            <a:avLst/>
          </a:prstGeom>
        </p:spPr>
        <p:txBody>
          <a:bodyPr wrap="none">
            <a:spAutoFit/>
          </a:bodyPr>
          <a:lstStyle/>
          <a:p>
            <a:r>
              <a:rPr lang="zh-CN" altLang="en-US" sz="2400" dirty="0">
                <a:latin typeface="Calibri" panose="020F0502020204030204" pitchFamily="34" charset="0"/>
                <a:cs typeface="Times New Roman" panose="02020603050405020304" pitchFamily="18" charset="0"/>
              </a:rPr>
              <a:t>目的：</a:t>
            </a: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56" presetClass="path" presetSubtype="0" accel="50000" decel="50000" fill="hold" grpId="1" nodeType="withEffect">
                                  <p:stCondLst>
                                    <p:cond delay="0"/>
                                  </p:stCondLst>
                                  <p:childTnLst>
                                    <p:animMotion origin="layout" path="M -0.03737 0.0412 L -6.25E-7 2.22222E-6 " pathEditMode="relative" rAng="0" ptsTypes="AA">
                                      <p:cBhvr>
                                        <p:cTn id="24" dur="700" fill="hold"/>
                                        <p:tgtEl>
                                          <p:spTgt spid="20"/>
                                        </p:tgtEl>
                                        <p:attrNameLst>
                                          <p:attrName>ppt_x</p:attrName>
                                          <p:attrName>ppt_y</p:attrName>
                                        </p:attrNameLst>
                                      </p:cBhvr>
                                      <p:rCtr x="1862" y="-2060"/>
                                    </p:animMotion>
                                  </p:childTnLst>
                                </p:cTn>
                              </p:par>
                              <p:par>
                                <p:cTn id="25" presetID="22" presetClass="entr" presetSubtype="8" fill="hold" grpId="0" nodeType="withEffect">
                                  <p:stCondLst>
                                    <p:cond delay="25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childTnLst>
                                </p:cTn>
                              </p:par>
                              <p:par>
                                <p:cTn id="31" presetID="56" presetClass="path" presetSubtype="0" accel="50000" decel="50000" fill="hold" grpId="1" nodeType="withEffect">
                                  <p:stCondLst>
                                    <p:cond delay="250"/>
                                  </p:stCondLst>
                                  <p:childTnLst>
                                    <p:animMotion origin="layout" path="M -0.03737 0.0412 L -4.375E-6 2.22222E-6 " pathEditMode="relative" rAng="0" ptsTypes="AA">
                                      <p:cBhvr>
                                        <p:cTn id="32" dur="700" fill="hold"/>
                                        <p:tgtEl>
                                          <p:spTgt spid="22"/>
                                        </p:tgtEl>
                                        <p:attrNameLst>
                                          <p:attrName>ppt_x</p:attrName>
                                          <p:attrName>ppt_y</p:attrName>
                                        </p:attrNameLst>
                                      </p:cBhvr>
                                      <p:rCtr x="1862" y="-2060"/>
                                    </p:animMotion>
                                  </p:childTnLst>
                                </p:cTn>
                              </p:par>
                              <p:par>
                                <p:cTn id="33" presetID="22" presetClass="entr" presetSubtype="8" fill="hold" grpId="0" nodeType="with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childTnLst>
                                </p:cTn>
                              </p:par>
                              <p:par>
                                <p:cTn id="39" presetID="56" presetClass="path" presetSubtype="0" accel="50000" decel="50000" fill="hold" grpId="1" nodeType="withEffect">
                                  <p:stCondLst>
                                    <p:cond delay="500"/>
                                  </p:stCondLst>
                                  <p:childTnLst>
                                    <p:animMotion origin="layout" path="M -0.03737 0.0412 L -6.25E-7 2.22045E-16 " pathEditMode="relative" rAng="0" ptsTypes="AA">
                                      <p:cBhvr>
                                        <p:cTn id="40" dur="700" fill="hold"/>
                                        <p:tgtEl>
                                          <p:spTgt spid="24"/>
                                        </p:tgtEl>
                                        <p:attrNameLst>
                                          <p:attrName>ppt_x</p:attrName>
                                          <p:attrName>ppt_y</p:attrName>
                                        </p:attrNameLst>
                                      </p:cBhvr>
                                      <p:rCtr x="1862" y="-2060"/>
                                    </p:animMotion>
                                  </p:childTnLst>
                                </p:cTn>
                              </p:par>
                              <p:par>
                                <p:cTn id="41" presetID="22" presetClass="entr" presetSubtype="8" fill="hold" grpId="0" nodeType="withEffect">
                                  <p:stCondLst>
                                    <p:cond delay="75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childTnLst>
                                </p:cTn>
                              </p:par>
                              <p:par>
                                <p:cTn id="47" presetID="56" presetClass="path" presetSubtype="0" accel="50000" decel="50000" fill="hold" grpId="1" nodeType="withEffect">
                                  <p:stCondLst>
                                    <p:cond delay="750"/>
                                  </p:stCondLst>
                                  <p:childTnLst>
                                    <p:animMotion origin="layout" path="M -0.03737 0.0412 L -1.45833E-6 2.22045E-16 " pathEditMode="relative" rAng="0" ptsTypes="AA">
                                      <p:cBhvr>
                                        <p:cTn id="48" dur="700" fill="hold"/>
                                        <p:tgtEl>
                                          <p:spTgt spid="26"/>
                                        </p:tgtEl>
                                        <p:attrNameLst>
                                          <p:attrName>ppt_x</p:attrName>
                                          <p:attrName>ppt_y</p:attrName>
                                        </p:attrNameLst>
                                      </p:cBhvr>
                                      <p:rCtr x="1862" y="-2060"/>
                                    </p:animMotion>
                                  </p:childTnLst>
                                </p:cTn>
                              </p:par>
                              <p:par>
                                <p:cTn id="49" presetID="22" presetClass="entr" presetSubtype="8" fill="hold" grpId="0" nodeType="withEffect">
                                  <p:stCondLst>
                                    <p:cond delay="100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animBg="1"/>
      <p:bldP spid="20" grpId="1" animBg="1"/>
      <p:bldP spid="21" grpId="0"/>
      <p:bldP spid="22" grpId="0" animBg="1"/>
      <p:bldP spid="22" grpId="1" animBg="1"/>
      <p:bldP spid="23" grpId="0"/>
      <p:bldP spid="24" grpId="0" animBg="1"/>
      <p:bldP spid="24" grpId="1" animBg="1"/>
      <p:bldP spid="25" grpId="0"/>
      <p:bldP spid="26" grpId="0" animBg="1"/>
      <p:bldP spid="26" grpId="1" animBg="1"/>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301246" y="1805650"/>
            <a:ext cx="488252" cy="488252"/>
            <a:chOff x="6535243" y="2524701"/>
            <a:chExt cx="717051" cy="717051"/>
          </a:xfrm>
        </p:grpSpPr>
        <p:sp>
          <p:nvSpPr>
            <p:cNvPr id="9" name="泪滴形 8"/>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890301" y="1882631"/>
            <a:ext cx="1620957" cy="523220"/>
          </a:xfrm>
          <a:prstGeom prst="rect">
            <a:avLst/>
          </a:prstGeom>
          <a:noFill/>
        </p:spPr>
        <p:txBody>
          <a:bodyPr wrap="none" rtlCol="0">
            <a:spAutoFit/>
          </a:bodyPr>
          <a:lstStyle/>
          <a:p>
            <a:r>
              <a:rPr lang="zh-CN" altLang="en-US" sz="2800" dirty="0"/>
              <a:t>筛选结果</a:t>
            </a:r>
          </a:p>
        </p:txBody>
      </p:sp>
      <p:sp>
        <p:nvSpPr>
          <p:cNvPr id="16" name="圆角矩形 15"/>
          <p:cNvSpPr/>
          <p:nvPr/>
        </p:nvSpPr>
        <p:spPr>
          <a:xfrm>
            <a:off x="2348064" y="2879253"/>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7" name="矩形 16"/>
          <p:cNvSpPr/>
          <p:nvPr/>
        </p:nvSpPr>
        <p:spPr>
          <a:xfrm>
            <a:off x="3079157" y="2937118"/>
            <a:ext cx="2236511" cy="400110"/>
          </a:xfrm>
          <a:prstGeom prst="rect">
            <a:avLst/>
          </a:prstGeom>
        </p:spPr>
        <p:txBody>
          <a:bodyPr wrap="none">
            <a:spAutoFit/>
          </a:bodyPr>
          <a:lstStyle/>
          <a:p>
            <a:pPr algn="ctr">
              <a:spcAft>
                <a:spcPts val="0"/>
              </a:spcAft>
              <a:defRPr/>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交通需求影响因素</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18" name="圆角矩形 17"/>
          <p:cNvSpPr/>
          <p:nvPr/>
        </p:nvSpPr>
        <p:spPr>
          <a:xfrm>
            <a:off x="2348064" y="3633315"/>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29" name="矩形 28"/>
          <p:cNvSpPr/>
          <p:nvPr/>
        </p:nvSpPr>
        <p:spPr>
          <a:xfrm>
            <a:off x="3079157" y="3696121"/>
            <a:ext cx="2236511" cy="400110"/>
          </a:xfrm>
          <a:prstGeom prst="rect">
            <a:avLst/>
          </a:prstGeom>
        </p:spPr>
        <p:txBody>
          <a:bodyPr wrap="none">
            <a:spAutoFit/>
          </a:bodyPr>
          <a:lstStyle/>
          <a:p>
            <a:pPr algn="ctr">
              <a:spcAft>
                <a:spcPts val="0"/>
              </a:spcAft>
              <a:defRPr/>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交通供给影响因素</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30" name="圆角矩形 29"/>
          <p:cNvSpPr/>
          <p:nvPr/>
        </p:nvSpPr>
        <p:spPr>
          <a:xfrm>
            <a:off x="2348064" y="4387378"/>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31" name="矩形 30"/>
          <p:cNvSpPr/>
          <p:nvPr/>
        </p:nvSpPr>
        <p:spPr>
          <a:xfrm>
            <a:off x="3079157" y="4439735"/>
            <a:ext cx="2236511" cy="400110"/>
          </a:xfrm>
          <a:prstGeom prst="rect">
            <a:avLst/>
          </a:prstGeom>
        </p:spPr>
        <p:txBody>
          <a:bodyPr wrap="none">
            <a:spAutoFit/>
          </a:bodyPr>
          <a:lstStyle/>
          <a:p>
            <a:pPr algn="ctr">
              <a:spcAft>
                <a:spcPts val="0"/>
              </a:spcAft>
              <a:defRPr/>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交通管理影响因素</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33" name="圆角矩形 32"/>
          <p:cNvSpPr/>
          <p:nvPr/>
        </p:nvSpPr>
        <p:spPr>
          <a:xfrm>
            <a:off x="5640508" y="2891341"/>
            <a:ext cx="1865192" cy="512074"/>
          </a:xfrm>
          <a:prstGeom prst="roundRect">
            <a:avLst/>
          </a:prstGeom>
          <a:solidFill>
            <a:srgbClr val="0070C0">
              <a:alpha val="8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人均可支配收入</a:t>
            </a:r>
          </a:p>
        </p:txBody>
      </p:sp>
      <p:sp>
        <p:nvSpPr>
          <p:cNvPr id="34" name="圆角矩形 33"/>
          <p:cNvSpPr/>
          <p:nvPr/>
        </p:nvSpPr>
        <p:spPr>
          <a:xfrm>
            <a:off x="5640508" y="4439735"/>
            <a:ext cx="1860430" cy="512074"/>
          </a:xfrm>
          <a:prstGeom prst="roundRect">
            <a:avLst/>
          </a:prstGeom>
          <a:solidFill>
            <a:srgbClr val="DE2810">
              <a:alpha val="89804"/>
            </a:srgbClr>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限制小汽车购买</a:t>
            </a:r>
          </a:p>
        </p:txBody>
      </p:sp>
      <p:sp>
        <p:nvSpPr>
          <p:cNvPr id="35" name="圆角矩形 34"/>
          <p:cNvSpPr/>
          <p:nvPr/>
        </p:nvSpPr>
        <p:spPr>
          <a:xfrm>
            <a:off x="5645270" y="3665538"/>
            <a:ext cx="1860430" cy="512074"/>
          </a:xfrm>
          <a:prstGeom prst="roundRect">
            <a:avLst/>
          </a:prstGeom>
          <a:solidFill>
            <a:srgbClr val="00B050">
              <a:alpha val="89804"/>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公共汽车数辆</a:t>
            </a:r>
          </a:p>
        </p:txBody>
      </p:sp>
      <p:sp>
        <p:nvSpPr>
          <p:cNvPr id="37" name="圆角矩形 36"/>
          <p:cNvSpPr/>
          <p:nvPr/>
        </p:nvSpPr>
        <p:spPr>
          <a:xfrm>
            <a:off x="7685208" y="2891341"/>
            <a:ext cx="1860430" cy="512074"/>
          </a:xfrm>
          <a:prstGeom prst="roundRect">
            <a:avLst/>
          </a:prstGeom>
          <a:solidFill>
            <a:srgbClr val="0070C0">
              <a:alpha val="8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市区人口密度</a:t>
            </a:r>
          </a:p>
        </p:txBody>
      </p:sp>
      <p:sp>
        <p:nvSpPr>
          <p:cNvPr id="38" name="圆角矩形 37"/>
          <p:cNvSpPr/>
          <p:nvPr/>
        </p:nvSpPr>
        <p:spPr>
          <a:xfrm>
            <a:off x="9793317" y="2884092"/>
            <a:ext cx="1860430" cy="512074"/>
          </a:xfrm>
          <a:prstGeom prst="roundRect">
            <a:avLst/>
          </a:prstGeom>
          <a:solidFill>
            <a:srgbClr val="0070C0">
              <a:alpha val="8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城市空间结构</a:t>
            </a:r>
          </a:p>
        </p:txBody>
      </p:sp>
      <p:sp>
        <p:nvSpPr>
          <p:cNvPr id="39" name="圆角矩形 38"/>
          <p:cNvSpPr/>
          <p:nvPr/>
        </p:nvSpPr>
        <p:spPr>
          <a:xfrm>
            <a:off x="7685208" y="3641778"/>
            <a:ext cx="1860430" cy="512074"/>
          </a:xfrm>
          <a:prstGeom prst="roundRect">
            <a:avLst/>
          </a:prstGeom>
          <a:solidFill>
            <a:srgbClr val="00B050">
              <a:alpha val="89804"/>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轨道交通线路数</a:t>
            </a:r>
          </a:p>
        </p:txBody>
      </p:sp>
      <p:sp>
        <p:nvSpPr>
          <p:cNvPr id="40" name="圆角矩形 39"/>
          <p:cNvSpPr/>
          <p:nvPr/>
        </p:nvSpPr>
        <p:spPr>
          <a:xfrm>
            <a:off x="9793317" y="3641778"/>
            <a:ext cx="1860430" cy="512074"/>
          </a:xfrm>
          <a:prstGeom prst="roundRect">
            <a:avLst/>
          </a:prstGeom>
          <a:solidFill>
            <a:srgbClr val="00B050">
              <a:alpha val="89804"/>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城市道路面积</a:t>
            </a:r>
          </a:p>
        </p:txBody>
      </p:sp>
      <p:sp>
        <p:nvSpPr>
          <p:cNvPr id="42" name="圆角矩形 41"/>
          <p:cNvSpPr/>
          <p:nvPr/>
        </p:nvSpPr>
        <p:spPr>
          <a:xfrm>
            <a:off x="7685208" y="4439735"/>
            <a:ext cx="1860430" cy="512074"/>
          </a:xfrm>
          <a:prstGeom prst="roundRect">
            <a:avLst/>
          </a:prstGeom>
          <a:solidFill>
            <a:srgbClr val="DE2810">
              <a:alpha val="89804"/>
            </a:srgbClr>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限制小汽车使用</a:t>
            </a: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0" animBg="1"/>
      <p:bldP spid="34" grpId="0" animBg="1"/>
      <p:bldP spid="35" grpId="0" animBg="1"/>
      <p:bldP spid="37" grpId="0" animBg="1"/>
      <p:bldP spid="38" grpId="0" animBg="1"/>
      <p:bldP spid="39" grpId="0" animBg="1"/>
      <p:bldP spid="40"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698175" cy="523220"/>
          </a:xfrm>
          <a:prstGeom prst="rect">
            <a:avLst/>
          </a:prstGeom>
          <a:noFill/>
        </p:spPr>
        <p:txBody>
          <a:bodyPr wrap="none" rtlCol="0">
            <a:spAutoFit/>
          </a:bodyPr>
          <a:lstStyle/>
          <a:p>
            <a:r>
              <a:rPr lang="zh-CN" altLang="en-US" sz="2800" dirty="0"/>
              <a:t>人均可支配收入</a:t>
            </a:r>
          </a:p>
        </p:txBody>
      </p:sp>
      <p:grpSp>
        <p:nvGrpSpPr>
          <p:cNvPr id="8" name="组合 7"/>
          <p:cNvGrpSpPr/>
          <p:nvPr/>
        </p:nvGrpSpPr>
        <p:grpSpPr>
          <a:xfrm>
            <a:off x="2890301" y="2572489"/>
            <a:ext cx="7783979" cy="3608773"/>
            <a:chOff x="2890301" y="2572489"/>
            <a:chExt cx="7783979" cy="3608773"/>
          </a:xfrm>
        </p:grpSpPr>
        <p:pic>
          <p:nvPicPr>
            <p:cNvPr id="6" name="图片 5"/>
            <p:cNvPicPr/>
            <p:nvPr/>
          </p:nvPicPr>
          <p:blipFill>
            <a:blip r:embed="rId2"/>
            <a:stretch>
              <a:fillRect/>
            </a:stretch>
          </p:blipFill>
          <p:spPr>
            <a:xfrm>
              <a:off x="2890301" y="2572489"/>
              <a:ext cx="7783979" cy="3608773"/>
            </a:xfrm>
            <a:prstGeom prst="rect">
              <a:avLst/>
            </a:prstGeom>
          </p:spPr>
        </p:pic>
        <p:sp>
          <p:nvSpPr>
            <p:cNvPr id="7" name="文本框 6"/>
            <p:cNvSpPr txBox="1"/>
            <p:nvPr/>
          </p:nvSpPr>
          <p:spPr>
            <a:xfrm>
              <a:off x="8102277" y="3676590"/>
              <a:ext cx="1994457" cy="400110"/>
            </a:xfrm>
            <a:prstGeom prst="rect">
              <a:avLst/>
            </a:prstGeom>
            <a:solidFill>
              <a:schemeClr val="bg1"/>
            </a:solidFill>
          </p:spPr>
          <p:txBody>
            <a:bodyPr wrap="none" rtlCol="0">
              <a:spAutoFit/>
            </a:bodyPr>
            <a:lstStyle/>
            <a:p>
              <a:r>
                <a:rPr lang="zh-CN" altLang="en-US" sz="2000" b="1" dirty="0">
                  <a:solidFill>
                    <a:srgbClr val="0070C0"/>
                  </a:solidFill>
                  <a:latin typeface="+mn-ea"/>
                </a:rPr>
                <a:t>国际经验，</a:t>
              </a:r>
              <a:r>
                <a:rPr lang="en-US" altLang="zh-CN" sz="2000" b="1" dirty="0">
                  <a:solidFill>
                    <a:srgbClr val="0070C0"/>
                  </a:solidFill>
                  <a:latin typeface="+mn-ea"/>
                </a:rPr>
                <a:t>1990</a:t>
              </a:r>
              <a:endParaRPr lang="zh-CN" altLang="en-US" sz="2000" b="1" dirty="0">
                <a:solidFill>
                  <a:srgbClr val="0070C0"/>
                </a:solidFill>
                <a:latin typeface="+mn-ea"/>
              </a:endParaRPr>
            </a:p>
          </p:txBody>
        </p:sp>
      </p:grpSp>
      <p:grpSp>
        <p:nvGrpSpPr>
          <p:cNvPr id="32" name="组合 31"/>
          <p:cNvGrpSpPr/>
          <p:nvPr/>
        </p:nvGrpSpPr>
        <p:grpSpPr>
          <a:xfrm>
            <a:off x="2738920" y="2844443"/>
            <a:ext cx="6627751" cy="2464513"/>
            <a:chOff x="4746109" y="2144241"/>
            <a:chExt cx="6627751" cy="2464513"/>
          </a:xfrm>
        </p:grpSpPr>
        <p:sp>
          <p:nvSpPr>
            <p:cNvPr id="10" name="文本框 9"/>
            <p:cNvSpPr txBox="1"/>
            <p:nvPr/>
          </p:nvSpPr>
          <p:spPr>
            <a:xfrm>
              <a:off x="7439152" y="3183038"/>
              <a:ext cx="1415772" cy="461665"/>
            </a:xfrm>
            <a:prstGeom prst="rect">
              <a:avLst/>
            </a:prstGeom>
            <a:noFill/>
          </p:spPr>
          <p:txBody>
            <a:bodyPr wrap="none" rtlCol="0">
              <a:spAutoFit/>
            </a:bodyPr>
            <a:lstStyle/>
            <a:p>
              <a:r>
                <a:rPr lang="zh-CN" altLang="en-US" sz="2400" dirty="0"/>
                <a:t>调查对象</a:t>
              </a:r>
            </a:p>
          </p:txBody>
        </p:sp>
        <p:grpSp>
          <p:nvGrpSpPr>
            <p:cNvPr id="29" name="组合 28"/>
            <p:cNvGrpSpPr/>
            <p:nvPr/>
          </p:nvGrpSpPr>
          <p:grpSpPr>
            <a:xfrm>
              <a:off x="4746109" y="2144241"/>
              <a:ext cx="6627751" cy="2464513"/>
              <a:chOff x="4746109" y="2144241"/>
              <a:chExt cx="6627751" cy="2464513"/>
            </a:xfrm>
          </p:grpSpPr>
          <p:graphicFrame>
            <p:nvGraphicFramePr>
              <p:cNvPr id="9" name="图表 8"/>
              <p:cNvGraphicFramePr/>
              <p:nvPr/>
            </p:nvGraphicFramePr>
            <p:xfrm>
              <a:off x="6191390" y="2239896"/>
              <a:ext cx="3939417" cy="2363650"/>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p:cNvSpPr txBox="1"/>
              <p:nvPr/>
            </p:nvSpPr>
            <p:spPr>
              <a:xfrm>
                <a:off x="9339329" y="2144241"/>
                <a:ext cx="1879041" cy="461665"/>
              </a:xfrm>
              <a:prstGeom prst="rect">
                <a:avLst/>
              </a:prstGeom>
              <a:noFill/>
            </p:spPr>
            <p:txBody>
              <a:bodyPr wrap="none" rtlCol="0">
                <a:spAutoFit/>
              </a:bodyPr>
              <a:lstStyle/>
              <a:p>
                <a:r>
                  <a:rPr lang="zh-CN" altLang="en-US" sz="2400" dirty="0"/>
                  <a:t>一线城市</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5</a:t>
                </a:r>
                <a:r>
                  <a:rPr lang="zh-CN" altLang="en-US" sz="2400" dirty="0"/>
                  <a:t>个</a:t>
                </a:r>
              </a:p>
            </p:txBody>
          </p:sp>
          <p:sp>
            <p:nvSpPr>
              <p:cNvPr id="12" name="文本框 11"/>
              <p:cNvSpPr txBox="1"/>
              <p:nvPr/>
            </p:nvSpPr>
            <p:spPr>
              <a:xfrm>
                <a:off x="4746109" y="2605906"/>
                <a:ext cx="1895071" cy="461665"/>
              </a:xfrm>
              <a:prstGeom prst="rect">
                <a:avLst/>
              </a:prstGeom>
              <a:noFill/>
            </p:spPr>
            <p:txBody>
              <a:bodyPr wrap="none" rtlCol="0">
                <a:spAutoFit/>
              </a:bodyPr>
              <a:lstStyle/>
              <a:p>
                <a:r>
                  <a:rPr lang="zh-CN" altLang="en-US" sz="2400" dirty="0"/>
                  <a:t>省会城市</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8</a:t>
                </a:r>
                <a:r>
                  <a:rPr lang="zh-CN" altLang="en-US" sz="2400" dirty="0"/>
                  <a:t>个</a:t>
                </a:r>
              </a:p>
            </p:txBody>
          </p:sp>
          <p:sp>
            <p:nvSpPr>
              <p:cNvPr id="13" name="文本框 12"/>
              <p:cNvSpPr txBox="1"/>
              <p:nvPr/>
            </p:nvSpPr>
            <p:spPr>
              <a:xfrm>
                <a:off x="9339329" y="4147089"/>
                <a:ext cx="2034531" cy="461665"/>
              </a:xfrm>
              <a:prstGeom prst="rect">
                <a:avLst/>
              </a:prstGeom>
              <a:noFill/>
            </p:spPr>
            <p:txBody>
              <a:bodyPr wrap="none" rtlCol="0">
                <a:spAutoFit/>
              </a:bodyPr>
              <a:lstStyle/>
              <a:p>
                <a:r>
                  <a:rPr lang="zh-CN" altLang="en-US" sz="2400" dirty="0"/>
                  <a:t>二线城市</a:t>
                </a:r>
                <a:r>
                  <a:rPr lang="en-US" altLang="zh-CN" sz="2400" dirty="0"/>
                  <a:t>17</a:t>
                </a:r>
                <a:r>
                  <a:rPr lang="zh-CN" altLang="en-US" sz="2400" dirty="0"/>
                  <a:t>个</a:t>
                </a:r>
              </a:p>
            </p:txBody>
          </p:sp>
          <p:cxnSp>
            <p:nvCxnSpPr>
              <p:cNvPr id="15" name="直接连接符 14"/>
              <p:cNvCxnSpPr>
                <a:stCxn id="12" idx="3"/>
              </p:cNvCxnSpPr>
              <p:nvPr/>
            </p:nvCxnSpPr>
            <p:spPr>
              <a:xfrm flipV="1">
                <a:off x="6641180" y="2836738"/>
                <a:ext cx="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6652755" y="2836738"/>
                <a:ext cx="141585"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794339" y="2836738"/>
                <a:ext cx="347241" cy="3463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9213448" y="2375073"/>
                <a:ext cx="114306"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947230" y="2375073"/>
                <a:ext cx="266218" cy="26621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3" idx="1"/>
              </p:cNvCxnSpPr>
              <p:nvPr/>
            </p:nvCxnSpPr>
            <p:spPr>
              <a:xfrm flipH="1" flipV="1">
                <a:off x="9213448" y="4377921"/>
                <a:ext cx="125881"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8982616" y="4147089"/>
                <a:ext cx="230832" cy="2308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33" name="文本框 32"/>
          <p:cNvSpPr txBox="1"/>
          <p:nvPr/>
        </p:nvSpPr>
        <p:spPr>
          <a:xfrm>
            <a:off x="8178070" y="3821685"/>
            <a:ext cx="2832186" cy="523220"/>
          </a:xfrm>
          <a:prstGeom prst="rect">
            <a:avLst/>
          </a:prstGeom>
          <a:noFill/>
        </p:spPr>
        <p:txBody>
          <a:bodyPr wrap="none" rtlCol="0">
            <a:spAutoFit/>
          </a:bodyPr>
          <a:lstStyle/>
          <a:p>
            <a:r>
              <a:rPr lang="en-US" altLang="zh-CN" sz="2800" b="1" dirty="0">
                <a:solidFill>
                  <a:schemeClr val="accent5">
                    <a:lumMod val="50000"/>
                  </a:schemeClr>
                </a:solidFill>
                <a:latin typeface="Times New Roman" panose="02020603050405020304" pitchFamily="18" charset="0"/>
                <a:cs typeface="Times New Roman" panose="02020603050405020304" pitchFamily="18" charset="0"/>
              </a:rPr>
              <a:t>2002-2011(WTO)</a:t>
            </a:r>
            <a:endParaRPr lang="zh-CN" altLang="en-US"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2890301" y="5886087"/>
            <a:ext cx="4955203" cy="461665"/>
          </a:xfrm>
          <a:prstGeom prst="rect">
            <a:avLst/>
          </a:prstGeom>
          <a:noFill/>
        </p:spPr>
        <p:txBody>
          <a:bodyPr wrap="none" rtlCol="0">
            <a:spAutoFit/>
          </a:bodyPr>
          <a:lstStyle/>
          <a:p>
            <a:r>
              <a:rPr lang="zh-CN" altLang="en-US" sz="2400" dirty="0">
                <a:latin typeface="+mn-ea"/>
              </a:rPr>
              <a:t>研究方法：横向对比</a:t>
            </a:r>
            <a:r>
              <a:rPr lang="en-US" altLang="zh-CN" sz="2400" dirty="0">
                <a:latin typeface="+mn-ea"/>
              </a:rPr>
              <a:t>+</a:t>
            </a:r>
            <a:r>
              <a:rPr lang="zh-CN" altLang="en-US" sz="2400" dirty="0">
                <a:latin typeface="+mn-ea"/>
              </a:rPr>
              <a:t>时间序列分析</a:t>
            </a: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63" presetClass="path" presetSubtype="0" accel="50000" decel="50000" fill="hold" nodeType="withEffect">
                                  <p:stCondLst>
                                    <p:cond delay="0"/>
                                  </p:stCondLst>
                                  <p:childTnLst>
                                    <p:animMotion origin="layout" path="M -0.41302 -4.44444E-6 L 0 -4.44444E-6 " pathEditMode="relative" rAng="0" ptsTypes="AA">
                                      <p:cBhvr>
                                        <p:cTn id="18" dur="500" fill="hold"/>
                                        <p:tgtEl>
                                          <p:spTgt spid="8"/>
                                        </p:tgtEl>
                                        <p:attrNameLst>
                                          <p:attrName>ppt_x</p:attrName>
                                          <p:attrName>ppt_y</p:attrName>
                                        </p:attrNameLst>
                                      </p:cBhvr>
                                      <p:rCtr x="20651" y="0"/>
                                    </p:animMotion>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8"/>
                                        </p:tgtEl>
                                        <p:attrNameLst>
                                          <p:attrName>ppt_w</p:attrName>
                                        </p:attrNameLst>
                                      </p:cBhvr>
                                      <p:tavLst>
                                        <p:tav tm="0">
                                          <p:val>
                                            <p:strVal val="ppt_w"/>
                                          </p:val>
                                        </p:tav>
                                        <p:tav tm="100000">
                                          <p:val>
                                            <p:fltVal val="0"/>
                                          </p:val>
                                        </p:tav>
                                      </p:tavLst>
                                    </p:anim>
                                    <p:anim calcmode="lin" valueType="num">
                                      <p:cBhvr>
                                        <p:cTn id="23" dur="500"/>
                                        <p:tgtEl>
                                          <p:spTgt spid="8"/>
                                        </p:tgtEl>
                                        <p:attrNameLst>
                                          <p:attrName>ppt_h</p:attrName>
                                        </p:attrNameLst>
                                      </p:cBhvr>
                                      <p:tavLst>
                                        <p:tav tm="0">
                                          <p:val>
                                            <p:strVal val="ppt_h"/>
                                          </p:val>
                                        </p:tav>
                                        <p:tav tm="100000">
                                          <p:val>
                                            <p:fltVal val="0"/>
                                          </p:val>
                                        </p:tav>
                                      </p:tavLst>
                                    </p:anim>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63" presetClass="path" presetSubtype="0" accel="50000" decel="50000" fill="hold" nodeType="withEffect">
                                  <p:stCondLst>
                                    <p:cond delay="0"/>
                                  </p:stCondLst>
                                  <p:childTnLst>
                                    <p:animMotion origin="layout" path="M 0 -4.44444E-6 L 0.44375 -4.44444E-6 " pathEditMode="relative" rAng="0" ptsTypes="AA">
                                      <p:cBhvr>
                                        <p:cTn id="27" dur="500" fill="hold"/>
                                        <p:tgtEl>
                                          <p:spTgt spid="8"/>
                                        </p:tgtEl>
                                        <p:attrNameLst>
                                          <p:attrName>ppt_x</p:attrName>
                                          <p:attrName>ppt_y</p:attrName>
                                        </p:attrNameLst>
                                      </p:cBhvr>
                                      <p:rCtr x="22187" y="0"/>
                                    </p:animMotion>
                                  </p:childTnLst>
                                </p:cTn>
                              </p:par>
                              <p:par>
                                <p:cTn id="28" presetID="53"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63" presetClass="path" presetSubtype="0" accel="50000" decel="50000" fill="hold" nodeType="withEffect">
                                  <p:stCondLst>
                                    <p:cond delay="0"/>
                                  </p:stCondLst>
                                  <p:childTnLst>
                                    <p:animMotion origin="layout" path="M -0.35494 -4.44444E-6 L -4.79167E-6 -4.44444E-6 " pathEditMode="relative" rAng="0" ptsTypes="AA">
                                      <p:cBhvr>
                                        <p:cTn id="34" dur="500" fill="hold"/>
                                        <p:tgtEl>
                                          <p:spTgt spid="32"/>
                                        </p:tgtEl>
                                        <p:attrNameLst>
                                          <p:attrName>ppt_x</p:attrName>
                                          <p:attrName>ppt_y</p:attrName>
                                        </p:attrNameLst>
                                      </p:cBhvr>
                                      <p:rCtr x="17760" y="0"/>
                                    </p:animMotion>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698175" cy="523220"/>
          </a:xfrm>
          <a:prstGeom prst="rect">
            <a:avLst/>
          </a:prstGeom>
          <a:noFill/>
        </p:spPr>
        <p:txBody>
          <a:bodyPr wrap="none" rtlCol="0">
            <a:spAutoFit/>
          </a:bodyPr>
          <a:lstStyle/>
          <a:p>
            <a:r>
              <a:rPr lang="zh-CN" altLang="en-US" sz="2800" dirty="0"/>
              <a:t>人均可支配收入</a:t>
            </a:r>
          </a:p>
        </p:txBody>
      </p:sp>
      <p:sp>
        <p:nvSpPr>
          <p:cNvPr id="14" name="矩形 13"/>
          <p:cNvSpPr/>
          <p:nvPr/>
        </p:nvSpPr>
        <p:spPr>
          <a:xfrm>
            <a:off x="5496365" y="1904526"/>
            <a:ext cx="2646878" cy="461665"/>
          </a:xfrm>
          <a:prstGeom prst="rect">
            <a:avLst/>
          </a:prstGeom>
        </p:spPr>
        <p:txBody>
          <a:bodyPr wrap="none">
            <a:spAutoFit/>
          </a:bodyPr>
          <a:lstStyle/>
          <a:p>
            <a:r>
              <a:rPr lang="en-US" altLang="zh-CN" sz="2400" dirty="0">
                <a:latin typeface="+mn-ea"/>
              </a:rPr>
              <a:t>——</a:t>
            </a:r>
            <a:r>
              <a:rPr lang="zh-CN" altLang="en-US" sz="2400" b="1" dirty="0">
                <a:solidFill>
                  <a:srgbClr val="0070C0"/>
                </a:solidFill>
                <a:latin typeface="+mn-ea"/>
              </a:rPr>
              <a:t>时间序列分析</a:t>
            </a:r>
          </a:p>
        </p:txBody>
      </p:sp>
      <p:grpSp>
        <p:nvGrpSpPr>
          <p:cNvPr id="23" name="组合 22"/>
          <p:cNvGrpSpPr/>
          <p:nvPr/>
        </p:nvGrpSpPr>
        <p:grpSpPr>
          <a:xfrm>
            <a:off x="3016248" y="2858570"/>
            <a:ext cx="6135458" cy="512074"/>
            <a:chOff x="3016248" y="2858570"/>
            <a:chExt cx="6135458" cy="512074"/>
          </a:xfrm>
        </p:grpSpPr>
        <p:sp>
          <p:nvSpPr>
            <p:cNvPr id="30" name="圆角矩形 29"/>
            <p:cNvSpPr/>
            <p:nvPr/>
          </p:nvSpPr>
          <p:spPr>
            <a:xfrm>
              <a:off x="3016248" y="2858570"/>
              <a:ext cx="1865192" cy="512074"/>
            </a:xfrm>
            <a:prstGeom prst="roundRect">
              <a:avLst/>
            </a:prstGeom>
            <a:solidFill>
              <a:srgbClr val="0070C0">
                <a:alpha val="8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平稳性检验</a:t>
              </a:r>
            </a:p>
          </p:txBody>
        </p:sp>
        <p:sp>
          <p:nvSpPr>
            <p:cNvPr id="31" name="圆角矩形 30"/>
            <p:cNvSpPr/>
            <p:nvPr/>
          </p:nvSpPr>
          <p:spPr>
            <a:xfrm>
              <a:off x="5151381" y="2858570"/>
              <a:ext cx="1865192" cy="512074"/>
            </a:xfrm>
            <a:prstGeom prst="roundRect">
              <a:avLst/>
            </a:prstGeom>
            <a:solidFill>
              <a:srgbClr val="DE2810">
                <a:alpha val="89804"/>
              </a:srgbClr>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协整分析</a:t>
              </a:r>
            </a:p>
          </p:txBody>
        </p:sp>
        <p:sp>
          <p:nvSpPr>
            <p:cNvPr id="35" name="圆角矩形 34"/>
            <p:cNvSpPr/>
            <p:nvPr/>
          </p:nvSpPr>
          <p:spPr>
            <a:xfrm>
              <a:off x="7286514" y="2858570"/>
              <a:ext cx="1865192" cy="512074"/>
            </a:xfrm>
            <a:prstGeom prst="roundRect">
              <a:avLst/>
            </a:prstGeom>
            <a:solidFill>
              <a:srgbClr val="595959">
                <a:alpha val="89804"/>
              </a:srgbClr>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格兰杰检验</a:t>
              </a:r>
            </a:p>
          </p:txBody>
        </p:sp>
        <p:cxnSp>
          <p:nvCxnSpPr>
            <p:cNvPr id="21" name="直接连接符 20"/>
            <p:cNvCxnSpPr>
              <a:stCxn id="30" idx="3"/>
              <a:endCxn id="31" idx="1"/>
            </p:cNvCxnSpPr>
            <p:nvPr/>
          </p:nvCxnSpPr>
          <p:spPr>
            <a:xfrm>
              <a:off x="4881440" y="3114607"/>
              <a:ext cx="269941"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016573" y="3114607"/>
              <a:ext cx="269941"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9509645" y="2929941"/>
            <a:ext cx="1107996" cy="461665"/>
          </a:xfrm>
          <a:prstGeom prst="rect">
            <a:avLst/>
          </a:prstGeom>
          <a:noFill/>
        </p:spPr>
        <p:txBody>
          <a:bodyPr wrap="none" rtlCol="0">
            <a:spAutoFit/>
          </a:bodyPr>
          <a:lstStyle/>
          <a:p>
            <a:r>
              <a:rPr lang="zh-CN" altLang="en-US" sz="2400" b="1" dirty="0">
                <a:solidFill>
                  <a:srgbClr val="FF0000"/>
                </a:solidFill>
              </a:rPr>
              <a:t>伪回归</a:t>
            </a:r>
          </a:p>
        </p:txBody>
      </p:sp>
      <p:grpSp>
        <p:nvGrpSpPr>
          <p:cNvPr id="46" name="组合 45"/>
          <p:cNvGrpSpPr/>
          <p:nvPr/>
        </p:nvGrpSpPr>
        <p:grpSpPr>
          <a:xfrm>
            <a:off x="2919043" y="3732160"/>
            <a:ext cx="7022104" cy="1334125"/>
            <a:chOff x="2919043" y="3732160"/>
            <a:chExt cx="7022104" cy="1334125"/>
          </a:xfrm>
        </p:grpSpPr>
        <p:sp>
          <p:nvSpPr>
            <p:cNvPr id="37" name="文本框 36"/>
            <p:cNvSpPr txBox="1"/>
            <p:nvPr/>
          </p:nvSpPr>
          <p:spPr>
            <a:xfrm>
              <a:off x="2919043" y="3732160"/>
              <a:ext cx="1962397"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EVIEWS</a:t>
              </a:r>
              <a:r>
                <a:rPr lang="zh-CN" altLang="en-US" sz="2400" dirty="0">
                  <a:latin typeface="Times New Roman" panose="02020603050405020304" pitchFamily="18" charset="0"/>
                  <a:cs typeface="Times New Roman" panose="02020603050405020304" pitchFamily="18" charset="0"/>
                </a:rPr>
                <a:t>软件</a:t>
              </a:r>
            </a:p>
          </p:txBody>
        </p:sp>
        <p:sp>
          <p:nvSpPr>
            <p:cNvPr id="40" name="文本框 39"/>
            <p:cNvSpPr txBox="1"/>
            <p:nvPr/>
          </p:nvSpPr>
          <p:spPr>
            <a:xfrm>
              <a:off x="2919043" y="4235288"/>
              <a:ext cx="3570208" cy="830997"/>
            </a:xfrm>
            <a:prstGeom prst="rect">
              <a:avLst/>
            </a:prstGeom>
            <a:noFill/>
          </p:spPr>
          <p:txBody>
            <a:bodyPr wrap="none" rtlCol="0">
              <a:spAutoFit/>
            </a:bodyPr>
            <a:lstStyle/>
            <a:p>
              <a:r>
                <a:rPr lang="zh-CN" altLang="en-US" sz="2400" dirty="0">
                  <a:latin typeface="Times New Roman" panose="02020603050405020304" pitchFamily="18" charset="0"/>
                  <a:cs typeface="Times New Roman" panose="02020603050405020304" pitchFamily="18" charset="0"/>
                </a:rPr>
                <a:t>人均可支配收入</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万人民用载客汽车保有量</a:t>
              </a:r>
            </a:p>
          </p:txBody>
        </p:sp>
        <p:sp>
          <p:nvSpPr>
            <p:cNvPr id="41" name="右箭头 40"/>
            <p:cNvSpPr/>
            <p:nvPr/>
          </p:nvSpPr>
          <p:spPr>
            <a:xfrm>
              <a:off x="6489251" y="4436654"/>
              <a:ext cx="797263" cy="42826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7602045" y="4403252"/>
              <a:ext cx="2339102" cy="461665"/>
            </a:xfrm>
            <a:prstGeom prst="rect">
              <a:avLst/>
            </a:prstGeom>
            <a:noFill/>
          </p:spPr>
          <p:txBody>
            <a:bodyPr wrap="none" rtlCol="0">
              <a:spAutoFit/>
            </a:bodyPr>
            <a:lstStyle/>
            <a:p>
              <a:r>
                <a:rPr lang="zh-CN" altLang="en-US" sz="2400" dirty="0">
                  <a:latin typeface="Times New Roman" panose="02020603050405020304" pitchFamily="18" charset="0"/>
                  <a:cs typeface="Times New Roman" panose="02020603050405020304" pitchFamily="18" charset="0"/>
                </a:rPr>
                <a:t>格兰杰因果关系</a:t>
              </a:r>
            </a:p>
          </p:txBody>
        </p:sp>
        <p:cxnSp>
          <p:nvCxnSpPr>
            <p:cNvPr id="44" name="直接连接符 43"/>
            <p:cNvCxnSpPr/>
            <p:nvPr/>
          </p:nvCxnSpPr>
          <p:spPr>
            <a:xfrm>
              <a:off x="3016248" y="4142688"/>
              <a:ext cx="1865192" cy="0"/>
            </a:xfrm>
            <a:prstGeom prst="line">
              <a:avLst/>
            </a:prstGeom>
            <a:ln>
              <a:solidFill>
                <a:srgbClr val="76717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698175" cy="523220"/>
          </a:xfrm>
          <a:prstGeom prst="rect">
            <a:avLst/>
          </a:prstGeom>
          <a:noFill/>
        </p:spPr>
        <p:txBody>
          <a:bodyPr wrap="none" rtlCol="0">
            <a:spAutoFit/>
          </a:bodyPr>
          <a:lstStyle/>
          <a:p>
            <a:r>
              <a:rPr lang="zh-CN" altLang="en-US" sz="2800" dirty="0"/>
              <a:t>人均可支配收入</a:t>
            </a:r>
          </a:p>
        </p:txBody>
      </p:sp>
      <p:sp>
        <p:nvSpPr>
          <p:cNvPr id="14" name="矩形 13"/>
          <p:cNvSpPr/>
          <p:nvPr/>
        </p:nvSpPr>
        <p:spPr>
          <a:xfrm>
            <a:off x="5496365" y="1904526"/>
            <a:ext cx="2646878" cy="461665"/>
          </a:xfrm>
          <a:prstGeom prst="rect">
            <a:avLst/>
          </a:prstGeom>
        </p:spPr>
        <p:txBody>
          <a:bodyPr wrap="none">
            <a:spAutoFit/>
          </a:bodyPr>
          <a:lstStyle/>
          <a:p>
            <a:r>
              <a:rPr lang="en-US" altLang="zh-CN" sz="2400" dirty="0">
                <a:latin typeface="+mn-ea"/>
              </a:rPr>
              <a:t>——</a:t>
            </a:r>
            <a:r>
              <a:rPr lang="zh-CN" altLang="en-US" sz="2400" b="1" dirty="0">
                <a:solidFill>
                  <a:srgbClr val="0070C0"/>
                </a:solidFill>
                <a:latin typeface="+mn-ea"/>
              </a:rPr>
              <a:t>时间序列分析</a:t>
            </a:r>
          </a:p>
        </p:txBody>
      </p:sp>
      <p:graphicFrame>
        <p:nvGraphicFramePr>
          <p:cNvPr id="20" name="图表 19"/>
          <p:cNvGraphicFramePr/>
          <p:nvPr/>
        </p:nvGraphicFramePr>
        <p:xfrm>
          <a:off x="3451184" y="2405851"/>
          <a:ext cx="6177987" cy="37067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图表 21"/>
          <p:cNvGraphicFramePr/>
          <p:nvPr/>
        </p:nvGraphicFramePr>
        <p:xfrm>
          <a:off x="3358586" y="2405851"/>
          <a:ext cx="6375397" cy="38252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图表 23"/>
          <p:cNvGraphicFramePr/>
          <p:nvPr/>
        </p:nvGraphicFramePr>
        <p:xfrm>
          <a:off x="3343276" y="2405851"/>
          <a:ext cx="6477002" cy="388620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20"/>
                                        </p:tgtEl>
                                        <p:attrNameLst>
                                          <p:attrName>ppt_w</p:attrName>
                                        </p:attrNameLst>
                                      </p:cBhvr>
                                      <p:tavLst>
                                        <p:tav tm="0">
                                          <p:val>
                                            <p:strVal val="ppt_w"/>
                                          </p:val>
                                        </p:tav>
                                        <p:tav tm="100000">
                                          <p:val>
                                            <p:fltVal val="0"/>
                                          </p:val>
                                        </p:tav>
                                      </p:tavLst>
                                    </p:anim>
                                    <p:anim calcmode="lin" valueType="num">
                                      <p:cBhvr>
                                        <p:cTn id="19" dur="500"/>
                                        <p:tgtEl>
                                          <p:spTgt spid="20"/>
                                        </p:tgtEl>
                                        <p:attrNameLst>
                                          <p:attrName>ppt_h</p:attrName>
                                        </p:attrNameLst>
                                      </p:cBhvr>
                                      <p:tavLst>
                                        <p:tav tm="0">
                                          <p:val>
                                            <p:strVal val="ppt_h"/>
                                          </p:val>
                                        </p:tav>
                                        <p:tav tm="100000">
                                          <p:val>
                                            <p:fltVal val="0"/>
                                          </p:val>
                                        </p:tav>
                                      </p:tavLst>
                                    </p:anim>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63" presetClass="path" presetSubtype="0" accel="50000" decel="50000" fill="hold" grpId="2" nodeType="withEffect">
                                  <p:stCondLst>
                                    <p:cond delay="0"/>
                                  </p:stCondLst>
                                  <p:childTnLst>
                                    <p:animMotion origin="layout" path="M 1.66667E-6 -3.33333E-6 L 0.46354 -3.33333E-6 " pathEditMode="relative" rAng="0" ptsTypes="AA">
                                      <p:cBhvr>
                                        <p:cTn id="23" dur="500" fill="hold"/>
                                        <p:tgtEl>
                                          <p:spTgt spid="20"/>
                                        </p:tgtEl>
                                        <p:attrNameLst>
                                          <p:attrName>ppt_x</p:attrName>
                                          <p:attrName>ppt_y</p:attrName>
                                        </p:attrNameLst>
                                      </p:cBhvr>
                                      <p:rCtr x="23177" y="0"/>
                                    </p:animMotion>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63" presetClass="path" presetSubtype="0" accel="50000" decel="50000" fill="hold" grpId="1" nodeType="withEffect">
                                  <p:stCondLst>
                                    <p:cond delay="0"/>
                                  </p:stCondLst>
                                  <p:childTnLst>
                                    <p:animMotion origin="layout" path="M -0.39649 3.7037E-7 L 2.70833E-6 3.7037E-7 " pathEditMode="relative" rAng="0" ptsTypes="AA">
                                      <p:cBhvr>
                                        <p:cTn id="30" dur="500" fill="hold"/>
                                        <p:tgtEl>
                                          <p:spTgt spid="22"/>
                                        </p:tgtEl>
                                        <p:attrNameLst>
                                          <p:attrName>ppt_x</p:attrName>
                                          <p:attrName>ppt_y</p:attrName>
                                        </p:attrNameLst>
                                      </p:cBhvr>
                                      <p:rCtr x="20078" y="0"/>
                                    </p:animMotion>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2" nodeType="clickEffect">
                                  <p:stCondLst>
                                    <p:cond delay="0"/>
                                  </p:stCondLst>
                                  <p:childTnLst>
                                    <p:anim calcmode="lin" valueType="num">
                                      <p:cBhvr>
                                        <p:cTn id="34" dur="500"/>
                                        <p:tgtEl>
                                          <p:spTgt spid="22"/>
                                        </p:tgtEl>
                                        <p:attrNameLst>
                                          <p:attrName>ppt_w</p:attrName>
                                        </p:attrNameLst>
                                      </p:cBhvr>
                                      <p:tavLst>
                                        <p:tav tm="0">
                                          <p:val>
                                            <p:strVal val="ppt_w"/>
                                          </p:val>
                                        </p:tav>
                                        <p:tav tm="100000">
                                          <p:val>
                                            <p:fltVal val="0"/>
                                          </p:val>
                                        </p:tav>
                                      </p:tavLst>
                                    </p:anim>
                                    <p:anim calcmode="lin" valueType="num">
                                      <p:cBhvr>
                                        <p:cTn id="35" dur="500"/>
                                        <p:tgtEl>
                                          <p:spTgt spid="22"/>
                                        </p:tgtEl>
                                        <p:attrNameLst>
                                          <p:attrName>ppt_h</p:attrName>
                                        </p:attrNameLst>
                                      </p:cBhvr>
                                      <p:tavLst>
                                        <p:tav tm="0">
                                          <p:val>
                                            <p:strVal val="ppt_h"/>
                                          </p:val>
                                        </p:tav>
                                        <p:tav tm="100000">
                                          <p:val>
                                            <p:fltVal val="0"/>
                                          </p:val>
                                        </p:tav>
                                      </p:tavLst>
                                    </p:anim>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63" presetClass="path" presetSubtype="0" accel="50000" decel="50000" fill="hold" grpId="3" nodeType="withEffect">
                                  <p:stCondLst>
                                    <p:cond delay="0"/>
                                  </p:stCondLst>
                                  <p:childTnLst>
                                    <p:animMotion origin="layout" path="M 8.33333E-7 3.7037E-7 L 0.46302 3.7037E-7 " pathEditMode="relative" rAng="0" ptsTypes="AA">
                                      <p:cBhvr>
                                        <p:cTn id="39" dur="500" fill="hold"/>
                                        <p:tgtEl>
                                          <p:spTgt spid="22"/>
                                        </p:tgtEl>
                                        <p:attrNameLst>
                                          <p:attrName>ppt_x</p:attrName>
                                          <p:attrName>ppt_y</p:attrName>
                                        </p:attrNameLst>
                                      </p:cBhvr>
                                      <p:rCtr x="23151" y="0"/>
                                    </p:animMotion>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63" presetClass="path" presetSubtype="0" accel="50000" decel="50000" fill="hold" grpId="1" nodeType="withEffect">
                                  <p:stCondLst>
                                    <p:cond delay="0"/>
                                  </p:stCondLst>
                                  <p:childTnLst>
                                    <p:animMotion origin="layout" path="M -0.40039 2.22222E-6 L 5E-6 2.22222E-6 " pathEditMode="relative" rAng="0" ptsTypes="AA">
                                      <p:cBhvr>
                                        <p:cTn id="46" dur="500" fill="hold"/>
                                        <p:tgtEl>
                                          <p:spTgt spid="24"/>
                                        </p:tgtEl>
                                        <p:attrNameLst>
                                          <p:attrName>ppt_x</p:attrName>
                                          <p:attrName>ppt_y</p:attrName>
                                        </p:attrNameLst>
                                      </p:cBhvr>
                                      <p:rCtr x="197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0" grpId="0">
        <p:bldAsOne/>
      </p:bldGraphic>
      <p:bldGraphic spid="20" grpId="1">
        <p:bldAsOne/>
      </p:bldGraphic>
      <p:bldGraphic spid="20" grpId="2">
        <p:bldAsOne/>
      </p:bldGraphic>
      <p:bldGraphic spid="22" grpId="0">
        <p:bldAsOne/>
      </p:bldGraphic>
      <p:bldGraphic spid="22" grpId="1">
        <p:bldAsOne/>
      </p:bldGraphic>
      <p:bldGraphic spid="22" grpId="2">
        <p:bldAsOne/>
      </p:bldGraphic>
      <p:bldGraphic spid="22" grpId="3">
        <p:bldAsOne/>
      </p:bldGraphic>
      <p:bldGraphic spid="24" grpId="0">
        <p:bldAsOne/>
      </p:bldGraphic>
      <p:bldGraphic spid="24" grpId="1">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698175" cy="523220"/>
          </a:xfrm>
          <a:prstGeom prst="rect">
            <a:avLst/>
          </a:prstGeom>
          <a:noFill/>
        </p:spPr>
        <p:txBody>
          <a:bodyPr wrap="none" rtlCol="0">
            <a:spAutoFit/>
          </a:bodyPr>
          <a:lstStyle/>
          <a:p>
            <a:r>
              <a:rPr lang="zh-CN" altLang="en-US" sz="2800" dirty="0"/>
              <a:t>人均可支配收入</a:t>
            </a:r>
          </a:p>
        </p:txBody>
      </p:sp>
      <p:sp>
        <p:nvSpPr>
          <p:cNvPr id="14" name="矩形 13"/>
          <p:cNvSpPr/>
          <p:nvPr/>
        </p:nvSpPr>
        <p:spPr>
          <a:xfrm>
            <a:off x="5496365" y="1904526"/>
            <a:ext cx="2656496" cy="461665"/>
          </a:xfrm>
          <a:prstGeom prst="rect">
            <a:avLst/>
          </a:prstGeom>
        </p:spPr>
        <p:txBody>
          <a:bodyPr wrap="none">
            <a:spAutoFit/>
          </a:bodyPr>
          <a:lstStyle/>
          <a:p>
            <a:r>
              <a:rPr lang="en-US" altLang="zh-CN" sz="2400" dirty="0">
                <a:latin typeface="+mn-ea"/>
              </a:rPr>
              <a:t>——</a:t>
            </a:r>
            <a:r>
              <a:rPr lang="zh-CN" altLang="en-US" sz="2400" b="1" dirty="0">
                <a:solidFill>
                  <a:srgbClr val="0070C0"/>
                </a:solidFill>
                <a:latin typeface="+mn-ea"/>
              </a:rPr>
              <a:t>横向对比分析</a:t>
            </a:r>
          </a:p>
        </p:txBody>
      </p:sp>
      <p:graphicFrame>
        <p:nvGraphicFramePr>
          <p:cNvPr id="10" name="图表 9"/>
          <p:cNvGraphicFramePr/>
          <p:nvPr/>
        </p:nvGraphicFramePr>
        <p:xfrm>
          <a:off x="2738920" y="2653378"/>
          <a:ext cx="7906629" cy="34464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10"/>
          <p:cNvGraphicFramePr/>
          <p:nvPr/>
        </p:nvGraphicFramePr>
        <p:xfrm>
          <a:off x="3374486" y="2583635"/>
          <a:ext cx="6300094" cy="337026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ChangeArrowheads="1"/>
          </p:cNvSpPr>
          <p:nvPr/>
        </p:nvSpPr>
        <p:spPr bwMode="auto">
          <a:xfrm>
            <a:off x="10110563" y="3011793"/>
            <a:ext cx="486438" cy="186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sz="4000"/>
          </a:p>
        </p:txBody>
      </p:sp>
      <p:graphicFrame>
        <p:nvGraphicFramePr>
          <p:cNvPr id="7" name="对象 6"/>
          <p:cNvGraphicFramePr>
            <a:graphicFrameLocks noChangeAspect="1"/>
          </p:cNvGraphicFramePr>
          <p:nvPr/>
        </p:nvGraphicFramePr>
        <p:xfrm>
          <a:off x="9457420" y="3499826"/>
          <a:ext cx="1931274" cy="576874"/>
        </p:xfrm>
        <a:graphic>
          <a:graphicData uri="http://schemas.openxmlformats.org/presentationml/2006/ole">
            <mc:AlternateContent xmlns:mc="http://schemas.openxmlformats.org/markup-compatibility/2006">
              <mc:Choice xmlns:v="urn:schemas-microsoft-com:vml" Requires="v">
                <p:oleObj name="Equation" r:id="rId4" imgW="723900" imgH="228600" progId="Equation.DSMT4">
                  <p:embed/>
                </p:oleObj>
              </mc:Choice>
              <mc:Fallback>
                <p:oleObj name="Equation" r:id="rId4" imgW="7239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7420" y="3499826"/>
                        <a:ext cx="1931274" cy="576874"/>
                      </a:xfrm>
                      <a:prstGeom prst="rect">
                        <a:avLst/>
                      </a:prstGeom>
                      <a:noFill/>
                    </p:spPr>
                  </p:pic>
                </p:oleObj>
              </mc:Fallback>
            </mc:AlternateContent>
          </a:graphicData>
        </a:graphic>
      </p:graphicFrame>
      <p:sp>
        <p:nvSpPr>
          <p:cNvPr id="8" name="矩形 7"/>
          <p:cNvSpPr/>
          <p:nvPr/>
        </p:nvSpPr>
        <p:spPr>
          <a:xfrm>
            <a:off x="4014562" y="5730281"/>
            <a:ext cx="6983638" cy="830997"/>
          </a:xfrm>
          <a:prstGeom prst="rect">
            <a:avLst/>
          </a:prstGeom>
        </p:spPr>
        <p:txBody>
          <a:bodyPr wrap="square">
            <a:spAutoFit/>
          </a:bodyPr>
          <a:lstStyle/>
          <a:p>
            <a:r>
              <a:rPr lang="zh-CN" altLang="zh-CN" sz="2400" dirty="0">
                <a:latin typeface="Times New Roman" panose="02020603050405020304" pitchFamily="18" charset="0"/>
                <a:cs typeface="Times New Roman" panose="02020603050405020304" pitchFamily="18" charset="0"/>
              </a:rPr>
              <a:t>当人均可支配收入每增加一万元时，北京万人小汽车保有量将增加</a:t>
            </a:r>
            <a:r>
              <a:rPr lang="en-US" altLang="zh-CN" sz="2400" dirty="0">
                <a:latin typeface="Times New Roman" panose="02020603050405020304" pitchFamily="18" charset="0"/>
              </a:rPr>
              <a:t>661</a:t>
            </a:r>
            <a:r>
              <a:rPr lang="zh-CN" altLang="zh-CN" sz="2400" dirty="0">
                <a:latin typeface="Times New Roman" panose="02020603050405020304" pitchFamily="18" charset="0"/>
                <a:cs typeface="Times New Roman" panose="02020603050405020304" pitchFamily="18" charset="0"/>
              </a:rPr>
              <a:t>辆，而重庆则只增加</a:t>
            </a:r>
            <a:r>
              <a:rPr lang="en-US" altLang="zh-CN" sz="2400" dirty="0">
                <a:latin typeface="Times New Roman" panose="02020603050405020304" pitchFamily="18" charset="0"/>
              </a:rPr>
              <a:t>183</a:t>
            </a:r>
            <a:r>
              <a:rPr lang="zh-CN" altLang="zh-CN" sz="2400" dirty="0">
                <a:latin typeface="Times New Roman" panose="02020603050405020304" pitchFamily="18" charset="0"/>
                <a:cs typeface="Times New Roman" panose="02020603050405020304" pitchFamily="18" charset="0"/>
              </a:rPr>
              <a:t>辆</a:t>
            </a:r>
            <a:r>
              <a:rPr lang="zh-CN" altLang="en-US" sz="2400" dirty="0">
                <a:latin typeface="Times New Roman" panose="02020603050405020304" pitchFamily="18" charset="0"/>
                <a:cs typeface="Times New Roman" panose="02020603050405020304" pitchFamily="18" charset="0"/>
              </a:rPr>
              <a:t>。</a:t>
            </a:r>
            <a:endParaRPr lang="zh-CN" altLang="en-US" sz="2400" dirty="0"/>
          </a:p>
        </p:txBody>
      </p:sp>
      <p:sp>
        <p:nvSpPr>
          <p:cNvPr id="12" name="等腰三角形 11"/>
          <p:cNvSpPr/>
          <p:nvPr/>
        </p:nvSpPr>
        <p:spPr>
          <a:xfrm rot="10800000">
            <a:off x="10016540" y="1282700"/>
            <a:ext cx="190500" cy="190500"/>
          </a:xfrm>
          <a:prstGeom prst="triangl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63" presetClass="path" presetSubtype="0" accel="50000" decel="50000" fill="hold" grpId="2" nodeType="withEffect">
                                  <p:stCondLst>
                                    <p:cond delay="0"/>
                                  </p:stCondLst>
                                  <p:childTnLst>
                                    <p:animMotion origin="layout" path="M 1.875E-6 -2.96296E-6 L 0.45117 -2.96296E-6 " pathEditMode="relative" rAng="0" ptsTypes="AA">
                                      <p:cBhvr>
                                        <p:cTn id="25" dur="500" fill="hold"/>
                                        <p:tgtEl>
                                          <p:spTgt spid="10"/>
                                        </p:tgtEl>
                                        <p:attrNameLst>
                                          <p:attrName>ppt_x</p:attrName>
                                          <p:attrName>ppt_y</p:attrName>
                                        </p:attrNameLst>
                                      </p:cBhvr>
                                      <p:rCtr x="22552" y="0"/>
                                    </p:animMotion>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63" presetClass="path" presetSubtype="0" accel="50000" decel="50000" fill="hold" grpId="1" nodeType="withEffect">
                                  <p:stCondLst>
                                    <p:cond delay="0"/>
                                  </p:stCondLst>
                                  <p:childTnLst>
                                    <p:animMotion origin="layout" path="M -0.39805 -2.22222E-6 L -6.25E-7 -2.22222E-6 " pathEditMode="relative" rAng="0" ptsTypes="AA">
                                      <p:cBhvr>
                                        <p:cTn id="32" dur="500" fill="hold"/>
                                        <p:tgtEl>
                                          <p:spTgt spid="11"/>
                                        </p:tgtEl>
                                        <p:attrNameLst>
                                          <p:attrName>ppt_x</p:attrName>
                                          <p:attrName>ppt_y</p:attrName>
                                        </p:attrNameLst>
                                      </p:cBhvr>
                                      <p:rCtr x="20039" y="0"/>
                                    </p:animMotion>
                                  </p:childTnLst>
                                </p:cTn>
                              </p:par>
                              <p:par>
                                <p:cTn id="33" presetID="10" presetClass="entr" presetSubtype="0" fill="hold" nodeType="withEffect">
                                  <p:stCondLst>
                                    <p:cond delay="25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0" grpId="0">
        <p:bldAsOne/>
      </p:bldGraphic>
      <p:bldGraphic spid="10" grpId="1">
        <p:bldAsOne/>
      </p:bldGraphic>
      <p:bldGraphic spid="10" grpId="2">
        <p:bldAsOne/>
      </p:bldGraphic>
      <p:bldGraphic spid="11" grpId="0">
        <p:bldAsOne/>
      </p:bldGraphic>
      <p:bldGraphic spid="11" grpId="1">
        <p:bldAsOne/>
      </p:bldGraphic>
      <p:bldP spid="8"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339102" cy="523220"/>
          </a:xfrm>
          <a:prstGeom prst="rect">
            <a:avLst/>
          </a:prstGeom>
          <a:noFill/>
        </p:spPr>
        <p:txBody>
          <a:bodyPr wrap="none" rtlCol="0">
            <a:spAutoFit/>
          </a:bodyPr>
          <a:lstStyle/>
          <a:p>
            <a:r>
              <a:rPr lang="zh-CN" altLang="en-US" sz="2800" dirty="0"/>
              <a:t>市区人口密度</a:t>
            </a:r>
          </a:p>
        </p:txBody>
      </p:sp>
      <p:sp>
        <p:nvSpPr>
          <p:cNvPr id="25" name="圆角矩形 24"/>
          <p:cNvSpPr/>
          <p:nvPr/>
        </p:nvSpPr>
        <p:spPr>
          <a:xfrm>
            <a:off x="2890301" y="2750385"/>
            <a:ext cx="1865192" cy="512074"/>
          </a:xfrm>
          <a:prstGeom prst="roundRect">
            <a:avLst/>
          </a:prstGeom>
          <a:solidFill>
            <a:srgbClr val="0070C0">
              <a:alpha val="8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洛杉矶市</a:t>
            </a:r>
          </a:p>
        </p:txBody>
      </p:sp>
      <p:sp>
        <p:nvSpPr>
          <p:cNvPr id="26" name="矩形 25"/>
          <p:cNvSpPr/>
          <p:nvPr/>
        </p:nvSpPr>
        <p:spPr>
          <a:xfrm>
            <a:off x="4963487" y="2862349"/>
            <a:ext cx="6298680" cy="400110"/>
          </a:xfrm>
          <a:prstGeom prst="rect">
            <a:avLst/>
          </a:prstGeom>
        </p:spPr>
        <p:txBody>
          <a:bodyPr wrap="square">
            <a:spAutoFit/>
          </a:bodyPr>
          <a:lstStyle/>
          <a:p>
            <a:r>
              <a:rPr lang="zh-CN" altLang="en-US" sz="2000" dirty="0"/>
              <a:t>在小汽车发展之前，出现了低密度城市布局</a:t>
            </a:r>
          </a:p>
        </p:txBody>
      </p:sp>
      <p:sp>
        <p:nvSpPr>
          <p:cNvPr id="27" name="矩形 26"/>
          <p:cNvSpPr/>
          <p:nvPr/>
        </p:nvSpPr>
        <p:spPr>
          <a:xfrm>
            <a:off x="4963487" y="3349625"/>
            <a:ext cx="3332964" cy="400110"/>
          </a:xfrm>
          <a:prstGeom prst="rect">
            <a:avLst/>
          </a:prstGeom>
        </p:spPr>
        <p:txBody>
          <a:bodyPr wrap="none">
            <a:spAutoFit/>
          </a:bodyPr>
          <a:lstStyle/>
          <a:p>
            <a:r>
              <a:rPr lang="zh-CN" altLang="zh-CN" sz="2000" dirty="0">
                <a:latin typeface="Calibri" panose="020F0502020204030204" pitchFamily="34" charset="0"/>
                <a:cs typeface="Times New Roman" panose="02020603050405020304" pitchFamily="18" charset="0"/>
              </a:rPr>
              <a:t>供给世界石</a:t>
            </a:r>
            <a:r>
              <a:rPr lang="zh-CN" altLang="zh-CN" sz="2000" dirty="0">
                <a:latin typeface="Times New Roman" panose="02020603050405020304" pitchFamily="18" charset="0"/>
                <a:cs typeface="Times New Roman" panose="02020603050405020304" pitchFamily="18" charset="0"/>
              </a:rPr>
              <a:t>油</a:t>
            </a:r>
            <a:r>
              <a:rPr lang="en-US" altLang="zh-CN" sz="2000" dirty="0">
                <a:latin typeface="Times New Roman" panose="02020603050405020304" pitchFamily="18" charset="0"/>
              </a:rPr>
              <a:t>1/5</a:t>
            </a:r>
            <a:r>
              <a:rPr lang="zh-CN" altLang="zh-CN" sz="2000" dirty="0">
                <a:latin typeface="Times New Roman" panose="02020603050405020304" pitchFamily="18" charset="0"/>
                <a:cs typeface="Times New Roman" panose="02020603050405020304" pitchFamily="18" charset="0"/>
              </a:rPr>
              <a:t>的能源基地</a:t>
            </a:r>
            <a:endParaRPr lang="zh-CN" altLang="en-US" sz="2000" dirty="0"/>
          </a:p>
        </p:txBody>
      </p:sp>
      <p:graphicFrame>
        <p:nvGraphicFramePr>
          <p:cNvPr id="30" name="表格 29"/>
          <p:cNvGraphicFramePr>
            <a:graphicFrameLocks noGrp="1"/>
          </p:cNvGraphicFramePr>
          <p:nvPr/>
        </p:nvGraphicFramePr>
        <p:xfrm>
          <a:off x="3006047" y="6217640"/>
          <a:ext cx="8128001" cy="37084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20000"/>
                    </a:ext>
                  </a:extLst>
                </a:gridCol>
                <a:gridCol w="1161143">
                  <a:extLst>
                    <a:ext uri="{9D8B030D-6E8A-4147-A177-3AD203B41FA5}">
                      <a16:colId xmlns:a16="http://schemas.microsoft.com/office/drawing/2014/main" val="20001"/>
                    </a:ext>
                  </a:extLst>
                </a:gridCol>
                <a:gridCol w="1161143">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gridCol w="1161143">
                  <a:extLst>
                    <a:ext uri="{9D8B030D-6E8A-4147-A177-3AD203B41FA5}">
                      <a16:colId xmlns:a16="http://schemas.microsoft.com/office/drawing/2014/main" val="20006"/>
                    </a:ext>
                  </a:extLst>
                </a:gridCol>
              </a:tblGrid>
              <a:tr h="370840">
                <a:tc>
                  <a:txBody>
                    <a:bodyPr/>
                    <a:lstStyle/>
                    <a:p>
                      <a:pPr algn="ctr"/>
                      <a:r>
                        <a:rPr lang="en-US" altLang="zh-CN" dirty="0"/>
                        <a:t>1910</a:t>
                      </a:r>
                      <a:endParaRPr lang="zh-CN" altLang="en-US" dirty="0"/>
                    </a:p>
                  </a:txBody>
                  <a:tcPr>
                    <a:solidFill>
                      <a:srgbClr val="0070C0"/>
                    </a:solidFill>
                  </a:tcPr>
                </a:tc>
                <a:tc>
                  <a:txBody>
                    <a:bodyPr/>
                    <a:lstStyle/>
                    <a:p>
                      <a:pPr algn="ctr"/>
                      <a:r>
                        <a:rPr lang="en-US" altLang="zh-CN" dirty="0"/>
                        <a:t>1913</a:t>
                      </a:r>
                      <a:endParaRPr lang="zh-CN" altLang="en-US" dirty="0"/>
                    </a:p>
                  </a:txBody>
                  <a:tcPr>
                    <a:solidFill>
                      <a:srgbClr val="0070C0"/>
                    </a:solidFill>
                  </a:tcPr>
                </a:tc>
                <a:tc>
                  <a:txBody>
                    <a:bodyPr/>
                    <a:lstStyle/>
                    <a:p>
                      <a:pPr algn="ctr"/>
                      <a:r>
                        <a:rPr lang="en-US" altLang="zh-CN" dirty="0"/>
                        <a:t>1930</a:t>
                      </a:r>
                      <a:endParaRPr lang="zh-CN" altLang="en-US" dirty="0"/>
                    </a:p>
                  </a:txBody>
                  <a:tcPr>
                    <a:solidFill>
                      <a:srgbClr val="0070C0"/>
                    </a:solidFill>
                  </a:tcPr>
                </a:tc>
                <a:tc>
                  <a:txBody>
                    <a:bodyPr/>
                    <a:lstStyle/>
                    <a:p>
                      <a:pPr algn="ctr"/>
                      <a:r>
                        <a:rPr lang="en-US" altLang="zh-CN" dirty="0"/>
                        <a:t>1945</a:t>
                      </a:r>
                      <a:endParaRPr lang="zh-CN" altLang="en-US" dirty="0"/>
                    </a:p>
                  </a:txBody>
                  <a:tcPr>
                    <a:solidFill>
                      <a:srgbClr val="0070C0"/>
                    </a:solidFill>
                  </a:tcPr>
                </a:tc>
                <a:tc>
                  <a:txBody>
                    <a:bodyPr/>
                    <a:lstStyle/>
                    <a:p>
                      <a:pPr algn="ctr"/>
                      <a:r>
                        <a:rPr lang="en-US" altLang="zh-CN" dirty="0"/>
                        <a:t>1946</a:t>
                      </a:r>
                      <a:endParaRPr lang="zh-CN" altLang="en-US" dirty="0"/>
                    </a:p>
                  </a:txBody>
                  <a:tcPr>
                    <a:solidFill>
                      <a:srgbClr val="0070C0"/>
                    </a:solidFill>
                  </a:tcPr>
                </a:tc>
                <a:tc>
                  <a:txBody>
                    <a:bodyPr/>
                    <a:lstStyle/>
                    <a:p>
                      <a:pPr algn="ctr"/>
                      <a:r>
                        <a:rPr lang="en-US" altLang="zh-CN" dirty="0"/>
                        <a:t>1950</a:t>
                      </a:r>
                      <a:endParaRPr lang="zh-CN" altLang="en-US" dirty="0"/>
                    </a:p>
                  </a:txBody>
                  <a:tcPr>
                    <a:solidFill>
                      <a:srgbClr val="0070C0"/>
                    </a:solidFill>
                  </a:tcPr>
                </a:tc>
                <a:tc>
                  <a:txBody>
                    <a:bodyPr/>
                    <a:lstStyle/>
                    <a:p>
                      <a:pPr algn="ctr"/>
                      <a:r>
                        <a:rPr lang="en-US" altLang="zh-CN" dirty="0"/>
                        <a:t>1958</a:t>
                      </a:r>
                      <a:endParaRPr lang="zh-CN" altLang="en-US" dirty="0"/>
                    </a:p>
                  </a:txBody>
                  <a:tcPr>
                    <a:solidFill>
                      <a:srgbClr val="0070C0"/>
                    </a:solidFill>
                  </a:tcPr>
                </a:tc>
                <a:extLst>
                  <a:ext uri="{0D108BD9-81ED-4DB2-BD59-A6C34878D82A}">
                    <a16:rowId xmlns:a16="http://schemas.microsoft.com/office/drawing/2014/main" val="10000"/>
                  </a:ext>
                </a:extLst>
              </a:tr>
            </a:tbl>
          </a:graphicData>
        </a:graphic>
      </p:graphicFrame>
      <p:cxnSp>
        <p:nvCxnSpPr>
          <p:cNvPr id="32" name="直接连接符 31"/>
          <p:cNvCxnSpPr/>
          <p:nvPr/>
        </p:nvCxnSpPr>
        <p:spPr>
          <a:xfrm flipV="1">
            <a:off x="3009418" y="4076700"/>
            <a:ext cx="0" cy="246299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等腰三角形 32"/>
          <p:cNvSpPr/>
          <p:nvPr/>
        </p:nvSpPr>
        <p:spPr>
          <a:xfrm rot="19812424">
            <a:off x="2970192" y="4063999"/>
            <a:ext cx="171748" cy="148059"/>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2"/>
          <a:stretch>
            <a:fillRect/>
          </a:stretch>
        </p:blipFill>
        <p:spPr>
          <a:xfrm>
            <a:off x="3167373" y="3928478"/>
            <a:ext cx="295275" cy="419100"/>
          </a:xfrm>
          <a:prstGeom prst="rect">
            <a:avLst/>
          </a:prstGeom>
        </p:spPr>
      </p:pic>
      <p:cxnSp>
        <p:nvCxnSpPr>
          <p:cNvPr id="35" name="直接连接符 34"/>
          <p:cNvCxnSpPr/>
          <p:nvPr/>
        </p:nvCxnSpPr>
        <p:spPr>
          <a:xfrm flipV="1">
            <a:off x="4215115" y="4495149"/>
            <a:ext cx="0" cy="204454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等腰三角形 35"/>
          <p:cNvSpPr/>
          <p:nvPr/>
        </p:nvSpPr>
        <p:spPr>
          <a:xfrm rot="19812424">
            <a:off x="4175888" y="4482448"/>
            <a:ext cx="171748" cy="148059"/>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355383" y="4436069"/>
            <a:ext cx="800219" cy="584775"/>
          </a:xfrm>
          <a:prstGeom prst="rect">
            <a:avLst/>
          </a:prstGeom>
        </p:spPr>
        <p:txBody>
          <a:bodyPr wrap="none">
            <a:spAutoFit/>
          </a:bodyPr>
          <a:lstStyle/>
          <a:p>
            <a:pPr algn="ctr"/>
            <a:r>
              <a:rPr lang="zh-CN" altLang="en-US" sz="1600" dirty="0"/>
              <a:t>汽车</a:t>
            </a:r>
            <a:endParaRPr lang="en-US" altLang="zh-CN" sz="1600" dirty="0"/>
          </a:p>
          <a:p>
            <a:pPr algn="ctr"/>
            <a:r>
              <a:rPr lang="zh-CN" altLang="en-US" sz="1600" dirty="0"/>
              <a:t>流水线</a:t>
            </a:r>
          </a:p>
        </p:txBody>
      </p:sp>
      <p:pic>
        <p:nvPicPr>
          <p:cNvPr id="39" name="图片 38"/>
          <p:cNvPicPr>
            <a:picLocks noChangeAspect="1"/>
          </p:cNvPicPr>
          <p:nvPr/>
        </p:nvPicPr>
        <p:blipFill>
          <a:blip r:embed="rId2"/>
          <a:stretch>
            <a:fillRect/>
          </a:stretch>
        </p:blipFill>
        <p:spPr>
          <a:xfrm>
            <a:off x="5495814" y="3979278"/>
            <a:ext cx="295275" cy="419100"/>
          </a:xfrm>
          <a:prstGeom prst="rect">
            <a:avLst/>
          </a:prstGeom>
        </p:spPr>
      </p:pic>
      <p:cxnSp>
        <p:nvCxnSpPr>
          <p:cNvPr id="40" name="直接连接符 39"/>
          <p:cNvCxnSpPr/>
          <p:nvPr/>
        </p:nvCxnSpPr>
        <p:spPr>
          <a:xfrm flipV="1">
            <a:off x="5345343" y="4063920"/>
            <a:ext cx="0" cy="246299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等腰三角形 40"/>
          <p:cNvSpPr/>
          <p:nvPr/>
        </p:nvSpPr>
        <p:spPr>
          <a:xfrm rot="19812424">
            <a:off x="5306117" y="4051219"/>
            <a:ext cx="171748" cy="148059"/>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2"/>
          <a:stretch>
            <a:fillRect/>
          </a:stretch>
        </p:blipFill>
        <p:spPr>
          <a:xfrm>
            <a:off x="5791089" y="3979278"/>
            <a:ext cx="295275" cy="419100"/>
          </a:xfrm>
          <a:prstGeom prst="rect">
            <a:avLst/>
          </a:prstGeom>
        </p:spPr>
      </p:pic>
      <p:pic>
        <p:nvPicPr>
          <p:cNvPr id="43" name="图片 42"/>
          <p:cNvPicPr>
            <a:picLocks noChangeAspect="1"/>
          </p:cNvPicPr>
          <p:nvPr/>
        </p:nvPicPr>
        <p:blipFill>
          <a:blip r:embed="rId2"/>
          <a:stretch>
            <a:fillRect/>
          </a:stretch>
        </p:blipFill>
        <p:spPr>
          <a:xfrm>
            <a:off x="6066961" y="3979278"/>
            <a:ext cx="295275" cy="419100"/>
          </a:xfrm>
          <a:prstGeom prst="rect">
            <a:avLst/>
          </a:prstGeom>
        </p:spPr>
      </p:pic>
      <p:cxnSp>
        <p:nvCxnSpPr>
          <p:cNvPr id="44" name="直接连接符 43"/>
          <p:cNvCxnSpPr/>
          <p:nvPr/>
        </p:nvCxnSpPr>
        <p:spPr>
          <a:xfrm flipV="1">
            <a:off x="6537303" y="4502307"/>
            <a:ext cx="0" cy="204454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等腰三角形 44"/>
          <p:cNvSpPr/>
          <p:nvPr/>
        </p:nvSpPr>
        <p:spPr>
          <a:xfrm rot="19812424">
            <a:off x="6498076" y="4489606"/>
            <a:ext cx="171748" cy="148059"/>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6644415" y="4436068"/>
            <a:ext cx="1005403" cy="584775"/>
          </a:xfrm>
          <a:prstGeom prst="rect">
            <a:avLst/>
          </a:prstGeom>
        </p:spPr>
        <p:txBody>
          <a:bodyPr wrap="none">
            <a:spAutoFit/>
          </a:bodyPr>
          <a:lstStyle/>
          <a:p>
            <a:pPr algn="ctr"/>
            <a:r>
              <a:rPr lang="zh-CN" altLang="en-US" sz="1600" dirty="0"/>
              <a:t>高速公路</a:t>
            </a:r>
            <a:endParaRPr lang="en-US" altLang="zh-CN" sz="1600" dirty="0"/>
          </a:p>
          <a:p>
            <a:pPr algn="ctr"/>
            <a:r>
              <a:rPr lang="zh-CN" altLang="en-US" sz="1600" dirty="0"/>
              <a:t>计划</a:t>
            </a:r>
          </a:p>
        </p:txBody>
      </p:sp>
      <p:cxnSp>
        <p:nvCxnSpPr>
          <p:cNvPr id="47" name="直接连接符 46"/>
          <p:cNvCxnSpPr/>
          <p:nvPr/>
        </p:nvCxnSpPr>
        <p:spPr>
          <a:xfrm flipV="1">
            <a:off x="7681268" y="4031115"/>
            <a:ext cx="0" cy="246299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等腰三角形 47"/>
          <p:cNvSpPr/>
          <p:nvPr/>
        </p:nvSpPr>
        <p:spPr>
          <a:xfrm rot="19812424">
            <a:off x="7642042" y="4018414"/>
            <a:ext cx="171748" cy="148059"/>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520231" y="4244942"/>
            <a:ext cx="1294993" cy="679362"/>
          </a:xfrm>
          <a:prstGeom prst="rect">
            <a:avLst/>
          </a:prstGeom>
        </p:spPr>
      </p:pic>
      <p:sp>
        <p:nvSpPr>
          <p:cNvPr id="50" name="矩形 49"/>
          <p:cNvSpPr/>
          <p:nvPr/>
        </p:nvSpPr>
        <p:spPr>
          <a:xfrm>
            <a:off x="7842560" y="3929779"/>
            <a:ext cx="540534" cy="338554"/>
          </a:xfrm>
          <a:prstGeom prst="rect">
            <a:avLst/>
          </a:prstGeom>
        </p:spPr>
        <p:txBody>
          <a:bodyPr wrap="none">
            <a:spAutoFit/>
          </a:bodyPr>
          <a:lstStyle/>
          <a:p>
            <a:pPr algn="ctr"/>
            <a:r>
              <a:rPr lang="en-US" altLang="zh-CN" sz="1600" dirty="0"/>
              <a:t>58%</a:t>
            </a:r>
            <a:endParaRPr lang="zh-CN" altLang="en-US" sz="1600" dirty="0"/>
          </a:p>
        </p:txBody>
      </p:sp>
      <p:cxnSp>
        <p:nvCxnSpPr>
          <p:cNvPr id="51" name="直接连接符 50"/>
          <p:cNvCxnSpPr>
            <a:endCxn id="52" idx="1"/>
          </p:cNvCxnSpPr>
          <p:nvPr/>
        </p:nvCxnSpPr>
        <p:spPr>
          <a:xfrm flipV="1">
            <a:off x="8879883" y="4684725"/>
            <a:ext cx="9385" cy="186887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2" name="等腰三角形 51"/>
          <p:cNvSpPr/>
          <p:nvPr/>
        </p:nvSpPr>
        <p:spPr>
          <a:xfrm rot="19812424">
            <a:off x="8840656" y="4589361"/>
            <a:ext cx="171748" cy="148059"/>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694605" y="4760729"/>
            <a:ext cx="1294993" cy="679362"/>
          </a:xfrm>
          <a:prstGeom prst="rect">
            <a:avLst/>
          </a:prstGeom>
        </p:spPr>
      </p:pic>
      <p:sp>
        <p:nvSpPr>
          <p:cNvPr id="56" name="矩形 55"/>
          <p:cNvSpPr/>
          <p:nvPr/>
        </p:nvSpPr>
        <p:spPr>
          <a:xfrm>
            <a:off x="9061883" y="4501272"/>
            <a:ext cx="540534" cy="338554"/>
          </a:xfrm>
          <a:prstGeom prst="rect">
            <a:avLst/>
          </a:prstGeom>
        </p:spPr>
        <p:txBody>
          <a:bodyPr wrap="none">
            <a:spAutoFit/>
          </a:bodyPr>
          <a:lstStyle/>
          <a:p>
            <a:pPr algn="ctr"/>
            <a:r>
              <a:rPr lang="en-US" altLang="zh-CN" sz="1600" dirty="0"/>
              <a:t>34%</a:t>
            </a:r>
            <a:endParaRPr lang="zh-CN" altLang="en-US" sz="1600" dirty="0"/>
          </a:p>
        </p:txBody>
      </p:sp>
      <p:cxnSp>
        <p:nvCxnSpPr>
          <p:cNvPr id="57" name="直接连接符 56"/>
          <p:cNvCxnSpPr>
            <a:endCxn id="58" idx="1"/>
          </p:cNvCxnSpPr>
          <p:nvPr/>
        </p:nvCxnSpPr>
        <p:spPr>
          <a:xfrm flipV="1">
            <a:off x="10038644" y="5354514"/>
            <a:ext cx="0" cy="113959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8" name="等腰三角形 57"/>
          <p:cNvSpPr/>
          <p:nvPr/>
        </p:nvSpPr>
        <p:spPr>
          <a:xfrm rot="19812424">
            <a:off x="9990032" y="5259150"/>
            <a:ext cx="171748" cy="148059"/>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图片 5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36854" y="5526844"/>
            <a:ext cx="1294993" cy="679362"/>
          </a:xfrm>
          <a:prstGeom prst="rect">
            <a:avLst/>
          </a:prstGeom>
        </p:spPr>
      </p:pic>
      <p:sp>
        <p:nvSpPr>
          <p:cNvPr id="60" name="矩形 59"/>
          <p:cNvSpPr/>
          <p:nvPr/>
        </p:nvSpPr>
        <p:spPr>
          <a:xfrm>
            <a:off x="10192302" y="5163902"/>
            <a:ext cx="540534" cy="338554"/>
          </a:xfrm>
          <a:prstGeom prst="rect">
            <a:avLst/>
          </a:prstGeom>
        </p:spPr>
        <p:txBody>
          <a:bodyPr wrap="none">
            <a:spAutoFit/>
          </a:bodyPr>
          <a:lstStyle/>
          <a:p>
            <a:pPr algn="ctr"/>
            <a:r>
              <a:rPr lang="en-US" altLang="zh-CN" sz="1600" dirty="0"/>
              <a:t>20%</a:t>
            </a:r>
            <a:endParaRPr lang="zh-CN" altLang="en-US" sz="1600" dirty="0"/>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par>
                                <p:cTn id="74" presetID="10" presetClass="entr" presetSubtype="0"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par>
                                <p:cTn id="80" presetID="10" presetClass="entr" presetSubtype="0"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500"/>
                                        <p:tgtEl>
                                          <p:spTgt spid="5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500"/>
                                        <p:tgtEl>
                                          <p:spTgt spid="52"/>
                                        </p:tgtEl>
                                      </p:cBhvr>
                                    </p:animEffect>
                                  </p:childTnLst>
                                </p:cTn>
                              </p:par>
                              <p:par>
                                <p:cTn id="86" presetID="10" presetClass="entr" presetSubtype="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500"/>
                                        <p:tgtEl>
                                          <p:spTgt spid="5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childTnLst>
                                </p:cTn>
                              </p:par>
                              <p:par>
                                <p:cTn id="92" presetID="10" presetClass="entr" presetSubtype="0" fill="hold"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par>
                                <p:cTn id="98" presetID="10" presetClass="entr" presetSubtype="0" fill="hold"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animBg="1"/>
      <p:bldP spid="26" grpId="0"/>
      <p:bldP spid="27" grpId="0"/>
      <p:bldP spid="33" grpId="0" animBg="1"/>
      <p:bldP spid="36" grpId="0" animBg="1"/>
      <p:bldP spid="38" grpId="0"/>
      <p:bldP spid="41" grpId="0" animBg="1"/>
      <p:bldP spid="45" grpId="0" animBg="1"/>
      <p:bldP spid="46" grpId="0"/>
      <p:bldP spid="48" grpId="0" animBg="1"/>
      <p:bldP spid="50" grpId="0"/>
      <p:bldP spid="52" grpId="0" animBg="1"/>
      <p:bldP spid="56" grpId="0"/>
      <p:bldP spid="58" grpId="0" animBg="1"/>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stretch>
            <a:fillRect/>
          </a:stretch>
        </p:blipFill>
        <p:spPr>
          <a:xfrm>
            <a:off x="2890542" y="1902170"/>
            <a:ext cx="541042" cy="653760"/>
          </a:xfrm>
          <a:prstGeom prst="rect">
            <a:avLst/>
          </a:prstGeom>
          <a:effectLst/>
        </p:spPr>
      </p:pic>
      <p:sp>
        <p:nvSpPr>
          <p:cNvPr id="12" name="文本框 11"/>
          <p:cNvSpPr txBox="1"/>
          <p:nvPr/>
        </p:nvSpPr>
        <p:spPr>
          <a:xfrm>
            <a:off x="3527606" y="2028305"/>
            <a:ext cx="1620957" cy="523220"/>
          </a:xfrm>
          <a:prstGeom prst="rect">
            <a:avLst/>
          </a:prstGeom>
          <a:noFill/>
          <a:effectLst/>
        </p:spPr>
        <p:txBody>
          <a:bodyPr wrap="none" rtlCol="0">
            <a:spAutoFit/>
          </a:bodyPr>
          <a:lstStyle/>
          <a:p>
            <a:r>
              <a:rPr lang="zh-CN" altLang="en-US" sz="2800" b="1" dirty="0"/>
              <a:t>课题来源</a:t>
            </a:r>
          </a:p>
        </p:txBody>
      </p:sp>
      <p:sp>
        <p:nvSpPr>
          <p:cNvPr id="13" name="矩形 12"/>
          <p:cNvSpPr/>
          <p:nvPr/>
        </p:nvSpPr>
        <p:spPr>
          <a:xfrm>
            <a:off x="3431584" y="2649467"/>
            <a:ext cx="5006360" cy="646331"/>
          </a:xfrm>
          <a:prstGeom prst="rect">
            <a:avLst/>
          </a:prstGeom>
        </p:spPr>
        <p:txBody>
          <a:bodyPr wrap="square">
            <a:spAutoFit/>
          </a:bodyPr>
          <a:lstStyle/>
          <a:p>
            <a:r>
              <a:rPr lang="en-US" altLang="zh-CN" dirty="0">
                <a:latin typeface="Calibri" panose="020F0502020204030204" pitchFamily="34" charset="0"/>
                <a:cs typeface="Times New Roman" panose="02020603050405020304" pitchFamily="18" charset="0"/>
              </a:rPr>
              <a:t>   </a:t>
            </a:r>
            <a:r>
              <a:rPr lang="zh-CN" altLang="zh-CN" dirty="0">
                <a:latin typeface="Calibri" panose="020F0502020204030204" pitchFamily="34" charset="0"/>
                <a:cs typeface="Times New Roman" panose="02020603050405020304" pitchFamily="18" charset="0"/>
              </a:rPr>
              <a:t>国家自然科学基金面上项目</a:t>
            </a:r>
            <a:endParaRPr lang="en-US" altLang="zh-CN" dirty="0">
              <a:latin typeface="Calibri" panose="020F0502020204030204" pitchFamily="34" charset="0"/>
              <a:cs typeface="Times New Roman" panose="02020603050405020304" pitchFamily="18" charset="0"/>
            </a:endParaRPr>
          </a:p>
          <a:p>
            <a:r>
              <a:rPr lang="zh-CN" altLang="zh-CN" dirty="0">
                <a:latin typeface="Calibri" panose="020F0502020204030204" pitchFamily="34" charset="0"/>
                <a:cs typeface="Times New Roman" panose="02020603050405020304" pitchFamily="18" charset="0"/>
              </a:rPr>
              <a:t>《城市交通结构演变机理及干预策略研究》</a:t>
            </a:r>
            <a:endParaRPr lang="zh-CN" altLang="en-US" dirty="0"/>
          </a:p>
        </p:txBody>
      </p:sp>
      <p:pic>
        <p:nvPicPr>
          <p:cNvPr id="17" name="图片 16"/>
          <p:cNvPicPr>
            <a:picLocks noChangeAspect="1"/>
          </p:cNvPicPr>
          <p:nvPr/>
        </p:nvPicPr>
        <p:blipFill>
          <a:blip r:embed="rId2"/>
          <a:stretch>
            <a:fillRect/>
          </a:stretch>
        </p:blipFill>
        <p:spPr>
          <a:xfrm>
            <a:off x="2890542" y="3989153"/>
            <a:ext cx="541042" cy="653760"/>
          </a:xfrm>
          <a:prstGeom prst="rect">
            <a:avLst/>
          </a:prstGeom>
          <a:effectLst/>
        </p:spPr>
      </p:pic>
      <p:sp>
        <p:nvSpPr>
          <p:cNvPr id="18" name="文本框 17"/>
          <p:cNvSpPr txBox="1"/>
          <p:nvPr/>
        </p:nvSpPr>
        <p:spPr>
          <a:xfrm>
            <a:off x="3515404" y="4113128"/>
            <a:ext cx="1620957" cy="523220"/>
          </a:xfrm>
          <a:prstGeom prst="rect">
            <a:avLst/>
          </a:prstGeom>
          <a:noFill/>
        </p:spPr>
        <p:txBody>
          <a:bodyPr wrap="none" rtlCol="0">
            <a:spAutoFit/>
          </a:bodyPr>
          <a:lstStyle/>
          <a:p>
            <a:r>
              <a:rPr lang="zh-CN" altLang="en-US" sz="2800" b="1" dirty="0"/>
              <a:t>目的意义</a:t>
            </a:r>
          </a:p>
        </p:txBody>
      </p:sp>
      <p:sp>
        <p:nvSpPr>
          <p:cNvPr id="20" name="矩形 19"/>
          <p:cNvSpPr/>
          <p:nvPr/>
        </p:nvSpPr>
        <p:spPr>
          <a:xfrm>
            <a:off x="3515404" y="4680496"/>
            <a:ext cx="6096000" cy="1200329"/>
          </a:xfrm>
          <a:prstGeom prst="rect">
            <a:avLst/>
          </a:prstGeom>
        </p:spPr>
        <p:txBody>
          <a:bodyPr>
            <a:spAutoFit/>
          </a:bodyPr>
          <a:lstStyle/>
          <a:p>
            <a:r>
              <a:rPr lang="zh-CN" altLang="en-US" dirty="0">
                <a:latin typeface="Calibri" panose="020F0502020204030204" pitchFamily="34" charset="0"/>
                <a:cs typeface="Times New Roman" panose="02020603050405020304" pitchFamily="18" charset="0"/>
              </a:rPr>
              <a:t>鉴别城市交通出行结构</a:t>
            </a:r>
            <a:r>
              <a:rPr lang="zh-CN" altLang="zh-CN" dirty="0">
                <a:latin typeface="Calibri" panose="020F0502020204030204" pitchFamily="34" charset="0"/>
                <a:cs typeface="Times New Roman" panose="02020603050405020304" pitchFamily="18" charset="0"/>
              </a:rPr>
              <a:t>主要影响因素，进而揭示交通结构的变化规律，提出实现合理城市交通结构的干预策略，为科学决策交通设施建设方案、合理制定交通需求管理对策，引导城市交通健康持续性发展奠定理论基础。</a:t>
            </a:r>
            <a:endParaRPr lang="zh-CN" altLang="en-US" dirty="0"/>
          </a:p>
        </p:txBody>
      </p:sp>
      <p:cxnSp>
        <p:nvCxnSpPr>
          <p:cNvPr id="14" name="直接连接符 13"/>
          <p:cNvCxnSpPr/>
          <p:nvPr/>
        </p:nvCxnSpPr>
        <p:spPr>
          <a:xfrm>
            <a:off x="2890542" y="3692019"/>
            <a:ext cx="6427078" cy="0"/>
          </a:xfrm>
          <a:prstGeom prst="line">
            <a:avLst/>
          </a:prstGeom>
          <a:ln w="19050">
            <a:solidFill>
              <a:srgbClr val="0070C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53" presetClass="entr" presetSubtype="16"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par>
                          <p:cTn id="29" fill="hold">
                            <p:stCondLst>
                              <p:cond delay="1149"/>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339102" cy="523220"/>
          </a:xfrm>
          <a:prstGeom prst="rect">
            <a:avLst/>
          </a:prstGeom>
          <a:noFill/>
        </p:spPr>
        <p:txBody>
          <a:bodyPr wrap="none" rtlCol="0">
            <a:spAutoFit/>
          </a:bodyPr>
          <a:lstStyle/>
          <a:p>
            <a:r>
              <a:rPr lang="zh-CN" altLang="en-US" sz="2800" dirty="0"/>
              <a:t>市区人口密度</a:t>
            </a:r>
          </a:p>
        </p:txBody>
      </p:sp>
      <p:pic>
        <p:nvPicPr>
          <p:cNvPr id="37" name="图片 36"/>
          <p:cNvPicPr/>
          <p:nvPr/>
        </p:nvPicPr>
        <p:blipFill>
          <a:blip r:embed="rId2"/>
          <a:stretch>
            <a:fillRect/>
          </a:stretch>
        </p:blipFill>
        <p:spPr>
          <a:xfrm>
            <a:off x="7356039" y="1704847"/>
            <a:ext cx="3973486" cy="4303901"/>
          </a:xfrm>
          <a:prstGeom prst="rect">
            <a:avLst/>
          </a:prstGeom>
          <a:ln>
            <a:solidFill>
              <a:schemeClr val="tx1"/>
            </a:solidFill>
          </a:ln>
        </p:spPr>
      </p:pic>
      <p:sp>
        <p:nvSpPr>
          <p:cNvPr id="6" name="矩形 5"/>
          <p:cNvSpPr/>
          <p:nvPr/>
        </p:nvSpPr>
        <p:spPr>
          <a:xfrm>
            <a:off x="2077231" y="2795034"/>
            <a:ext cx="6096000" cy="2400657"/>
          </a:xfrm>
          <a:prstGeom prst="rect">
            <a:avLst/>
          </a:prstGeom>
        </p:spPr>
        <p:txBody>
          <a:bodyPr>
            <a:spAutoFit/>
          </a:bodyPr>
          <a:lstStyle/>
          <a:p>
            <a:pPr indent="304800" algn="just">
              <a:lnSpc>
                <a:spcPct val="125000"/>
              </a:lnSpc>
              <a:spcAft>
                <a:spcPts val="0"/>
              </a:spcAft>
            </a:pPr>
            <a:r>
              <a:rPr lang="zh-CN" altLang="zh-CN" sz="2000" kern="100" dirty="0">
                <a:latin typeface="Calibri" panose="020F0502020204030204" pitchFamily="34" charset="0"/>
                <a:cs typeface="宋体" panose="02010600030101010101" pitchFamily="2" charset="-122"/>
              </a:rPr>
              <a:t>①</a:t>
            </a:r>
            <a:r>
              <a:rPr lang="zh-CN" altLang="zh-CN" sz="2000" kern="100" dirty="0">
                <a:latin typeface="Times New Roman" panose="02020603050405020304" pitchFamily="18" charset="0"/>
                <a:cs typeface="Times New Roman" panose="02020603050405020304" pitchFamily="18" charset="0"/>
              </a:rPr>
              <a:t>城市化进程中，外围自然形成的低密度</a:t>
            </a:r>
            <a:endParaRPr lang="en-US" altLang="zh-CN" sz="2000" kern="100" dirty="0">
              <a:latin typeface="Times New Roman" panose="02020603050405020304" pitchFamily="18" charset="0"/>
              <a:cs typeface="Times New Roman" panose="02020603050405020304" pitchFamily="18" charset="0"/>
            </a:endParaRPr>
          </a:p>
          <a:p>
            <a:pPr indent="304800" algn="just">
              <a:lnSpc>
                <a:spcPct val="125000"/>
              </a:lnSpc>
              <a:spcAft>
                <a:spcPts val="0"/>
              </a:spcAft>
            </a:pPr>
            <a:r>
              <a:rPr lang="en-US" altLang="zh-CN" sz="2000" kern="100" dirty="0">
                <a:latin typeface="Times New Roman" panose="02020603050405020304" pitchFamily="18" charset="0"/>
                <a:cs typeface="Times New Roman" panose="02020603050405020304" pitchFamily="18" charset="0"/>
              </a:rPr>
              <a:t>    </a:t>
            </a:r>
            <a:r>
              <a:rPr lang="zh-CN" altLang="zh-CN" sz="2000" kern="100" dirty="0">
                <a:latin typeface="Times New Roman" panose="02020603050405020304" pitchFamily="18" charset="0"/>
                <a:cs typeface="Times New Roman" panose="02020603050405020304" pitchFamily="18" charset="0"/>
              </a:rPr>
              <a:t>形态削弱了公共交通的扩展能力；</a:t>
            </a:r>
            <a:endParaRPr lang="zh-CN" altLang="zh-CN" sz="2000" kern="100" dirty="0">
              <a:latin typeface="Calibri" panose="020F0502020204030204" pitchFamily="34" charset="0"/>
              <a:cs typeface="Times New Roman" panose="02020603050405020304" pitchFamily="18" charset="0"/>
            </a:endParaRPr>
          </a:p>
          <a:p>
            <a:pPr indent="304800" algn="just">
              <a:lnSpc>
                <a:spcPct val="125000"/>
              </a:lnSpc>
              <a:spcAft>
                <a:spcPts val="0"/>
              </a:spcAft>
            </a:pPr>
            <a:r>
              <a:rPr lang="zh-CN" altLang="zh-CN" sz="2000" kern="100" dirty="0">
                <a:latin typeface="Calibri" panose="020F0502020204030204" pitchFamily="34" charset="0"/>
                <a:cs typeface="宋体" panose="02010600030101010101" pitchFamily="2" charset="-122"/>
              </a:rPr>
              <a:t>②</a:t>
            </a:r>
            <a:r>
              <a:rPr lang="zh-CN" altLang="zh-CN" sz="2000" kern="100" dirty="0">
                <a:latin typeface="Times New Roman" panose="02020603050405020304" pitchFamily="18" charset="0"/>
                <a:cs typeface="Times New Roman" panose="02020603050405020304" pitchFamily="18" charset="0"/>
              </a:rPr>
              <a:t>轨道交通未及时延伸至城市外围，迫使</a:t>
            </a:r>
            <a:endParaRPr lang="en-US" altLang="zh-CN" sz="2000" kern="100" dirty="0">
              <a:latin typeface="Times New Roman" panose="02020603050405020304" pitchFamily="18" charset="0"/>
              <a:cs typeface="Times New Roman" panose="02020603050405020304" pitchFamily="18" charset="0"/>
            </a:endParaRPr>
          </a:p>
          <a:p>
            <a:pPr indent="304800" algn="just">
              <a:lnSpc>
                <a:spcPct val="125000"/>
              </a:lnSpc>
              <a:spcAft>
                <a:spcPts val="0"/>
              </a:spcAft>
            </a:pPr>
            <a:r>
              <a:rPr lang="en-US" altLang="zh-CN" sz="2000" kern="100" dirty="0">
                <a:latin typeface="Times New Roman" panose="02020603050405020304" pitchFamily="18" charset="0"/>
                <a:cs typeface="Times New Roman" panose="02020603050405020304" pitchFamily="18" charset="0"/>
              </a:rPr>
              <a:t>    </a:t>
            </a:r>
            <a:r>
              <a:rPr lang="zh-CN" altLang="zh-CN" sz="2000" kern="100" dirty="0">
                <a:latin typeface="Times New Roman" panose="02020603050405020304" pitchFamily="18" charset="0"/>
                <a:cs typeface="Times New Roman" panose="02020603050405020304" pitchFamily="18" charset="0"/>
              </a:rPr>
              <a:t>居民选择小汽车。</a:t>
            </a:r>
            <a:endParaRPr lang="en-US" altLang="zh-CN" sz="2000" kern="100" dirty="0">
              <a:latin typeface="Times New Roman" panose="02020603050405020304" pitchFamily="18" charset="0"/>
              <a:cs typeface="Times New Roman" panose="02020603050405020304" pitchFamily="18" charset="0"/>
            </a:endParaRPr>
          </a:p>
          <a:p>
            <a:pPr indent="304800" algn="just">
              <a:lnSpc>
                <a:spcPct val="125000"/>
              </a:lnSpc>
              <a:spcAft>
                <a:spcPts val="0"/>
              </a:spcAft>
            </a:pPr>
            <a:r>
              <a:rPr lang="zh-CN" altLang="zh-CN" sz="2000" kern="100" dirty="0">
                <a:latin typeface="Calibri" panose="020F0502020204030204" pitchFamily="34" charset="0"/>
                <a:cs typeface="宋体" panose="02010600030101010101" pitchFamily="2" charset="-122"/>
              </a:rPr>
              <a:t>③</a:t>
            </a:r>
            <a:r>
              <a:rPr lang="en-US" altLang="zh-CN" sz="2000" kern="100" dirty="0">
                <a:latin typeface="Times New Roman" panose="02020603050405020304" pitchFamily="18" charset="0"/>
                <a:cs typeface="Times New Roman" panose="02020603050405020304" pitchFamily="18" charset="0"/>
              </a:rPr>
              <a:t> 1913</a:t>
            </a:r>
            <a:r>
              <a:rPr lang="zh-CN" altLang="zh-CN" sz="2000" kern="100" dirty="0">
                <a:latin typeface="Times New Roman" panose="02020603050405020304" pitchFamily="18" charset="0"/>
                <a:cs typeface="Times New Roman" panose="02020603050405020304" pitchFamily="18" charset="0"/>
              </a:rPr>
              <a:t>年福特流水线式的</a:t>
            </a:r>
            <a:r>
              <a:rPr lang="zh-CN" altLang="en-US" sz="2000" kern="100" dirty="0">
                <a:latin typeface="Times New Roman" panose="02020603050405020304" pitchFamily="18" charset="0"/>
                <a:cs typeface="Times New Roman" panose="02020603050405020304" pitchFamily="18" charset="0"/>
              </a:rPr>
              <a:t>出现</a:t>
            </a:r>
            <a:endParaRPr lang="zh-CN" altLang="zh-CN" sz="2000" kern="100" dirty="0">
              <a:latin typeface="Calibri" panose="020F0502020204030204" pitchFamily="34" charset="0"/>
              <a:cs typeface="Times New Roman" panose="02020603050405020304" pitchFamily="18" charset="0"/>
            </a:endParaRPr>
          </a:p>
          <a:p>
            <a:pPr indent="304800" algn="just">
              <a:lnSpc>
                <a:spcPct val="125000"/>
              </a:lnSpc>
              <a:spcAft>
                <a:spcPts val="0"/>
              </a:spcAft>
            </a:pPr>
            <a:r>
              <a:rPr lang="zh-CN" altLang="zh-CN" sz="2000" kern="100" dirty="0">
                <a:latin typeface="Calibri" panose="020F0502020204030204" pitchFamily="34" charset="0"/>
                <a:cs typeface="宋体" panose="02010600030101010101" pitchFamily="2" charset="-122"/>
              </a:rPr>
              <a:t>④</a:t>
            </a:r>
            <a:r>
              <a:rPr lang="en-US" altLang="zh-CN" sz="2000" kern="100" dirty="0">
                <a:latin typeface="Times New Roman" panose="02020603050405020304" pitchFamily="18" charset="0"/>
                <a:cs typeface="Times New Roman" panose="02020603050405020304" pitchFamily="18" charset="0"/>
              </a:rPr>
              <a:t> 1945</a:t>
            </a:r>
            <a:r>
              <a:rPr lang="zh-CN" altLang="zh-CN" sz="2000" kern="100" dirty="0">
                <a:latin typeface="Times New Roman" panose="02020603050405020304" pitchFamily="18" charset="0"/>
                <a:cs typeface="Times New Roman" panose="02020603050405020304" pitchFamily="18" charset="0"/>
              </a:rPr>
              <a:t>年后美国洲际高速公路计划</a:t>
            </a:r>
            <a:endParaRPr lang="zh-CN" altLang="zh-CN" sz="2000" kern="100" dirty="0">
              <a:latin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339102" cy="523220"/>
          </a:xfrm>
          <a:prstGeom prst="rect">
            <a:avLst/>
          </a:prstGeom>
          <a:noFill/>
        </p:spPr>
        <p:txBody>
          <a:bodyPr wrap="none" rtlCol="0">
            <a:spAutoFit/>
          </a:bodyPr>
          <a:lstStyle/>
          <a:p>
            <a:r>
              <a:rPr lang="zh-CN" altLang="en-US" sz="2800" dirty="0"/>
              <a:t>市区人口密度</a:t>
            </a:r>
          </a:p>
        </p:txBody>
      </p:sp>
      <p:sp>
        <p:nvSpPr>
          <p:cNvPr id="7" name="矩形 6"/>
          <p:cNvSpPr/>
          <p:nvPr/>
        </p:nvSpPr>
        <p:spPr>
          <a:xfrm>
            <a:off x="2543492" y="3453452"/>
            <a:ext cx="8005823" cy="1246495"/>
          </a:xfrm>
          <a:prstGeom prst="rect">
            <a:avLst/>
          </a:prstGeom>
        </p:spPr>
        <p:txBody>
          <a:bodyPr wrap="square">
            <a:spAutoFit/>
          </a:bodyPr>
          <a:lstStyle/>
          <a:p>
            <a:pPr indent="304800" algn="just">
              <a:lnSpc>
                <a:spcPct val="125000"/>
              </a:lnSpc>
              <a:spcAft>
                <a:spcPts val="0"/>
              </a:spcAft>
            </a:pPr>
            <a:r>
              <a:rPr lang="en-US" altLang="zh-CN" sz="2000" kern="100" dirty="0">
                <a:latin typeface="宋体" panose="02010600030101010101" pitchFamily="2" charset="-122"/>
                <a:cs typeface="Times New Roman" panose="02020603050405020304" pitchFamily="18" charset="0"/>
              </a:rPr>
              <a:t>(1) </a:t>
            </a:r>
            <a:r>
              <a:rPr lang="zh-CN" altLang="zh-CN" sz="2000" kern="100" dirty="0">
                <a:latin typeface="Calibri" panose="020F0502020204030204" pitchFamily="34" charset="0"/>
                <a:cs typeface="Times New Roman" panose="02020603050405020304" pitchFamily="18" charset="0"/>
              </a:rPr>
              <a:t>中心区高密度的城市形态对轨道交通的发展提供了基础；</a:t>
            </a:r>
          </a:p>
          <a:p>
            <a:pPr indent="304800" algn="just">
              <a:lnSpc>
                <a:spcPct val="125000"/>
              </a:lnSpc>
              <a:spcAft>
                <a:spcPts val="0"/>
              </a:spcAft>
            </a:pPr>
            <a:r>
              <a:rPr lang="en-US" altLang="zh-CN" sz="2000" kern="100" dirty="0">
                <a:latin typeface="宋体" panose="02010600030101010101" pitchFamily="2" charset="-122"/>
                <a:cs typeface="Times New Roman" panose="02020603050405020304" pitchFamily="18" charset="0"/>
              </a:rPr>
              <a:t>(2) </a:t>
            </a:r>
            <a:r>
              <a:rPr lang="zh-CN" altLang="zh-CN" sz="2000" kern="100" dirty="0">
                <a:latin typeface="Calibri" panose="020F0502020204030204" pitchFamily="34" charset="0"/>
                <a:cs typeface="Times New Roman" panose="02020603050405020304" pitchFamily="18" charset="0"/>
              </a:rPr>
              <a:t>轨道交通的私人化经营避免了城市郊区化过程中的低密度扩散；</a:t>
            </a:r>
          </a:p>
          <a:p>
            <a:pPr indent="304800" algn="just">
              <a:lnSpc>
                <a:spcPct val="125000"/>
              </a:lnSpc>
              <a:spcAft>
                <a:spcPts val="0"/>
              </a:spcAft>
            </a:pPr>
            <a:r>
              <a:rPr lang="en-US" altLang="zh-CN" sz="2000" kern="100" dirty="0">
                <a:latin typeface="宋体" panose="02010600030101010101" pitchFamily="2" charset="-122"/>
                <a:cs typeface="Times New Roman" panose="02020603050405020304" pitchFamily="18" charset="0"/>
              </a:rPr>
              <a:t>(3) </a:t>
            </a:r>
            <a:r>
              <a:rPr lang="zh-CN" altLang="zh-CN" sz="2000" kern="100" dirty="0">
                <a:latin typeface="Calibri" panose="020F0502020204030204" pitchFamily="34" charset="0"/>
                <a:cs typeface="Times New Roman" panose="02020603050405020304" pitchFamily="18" charset="0"/>
              </a:rPr>
              <a:t>政府对小汽车拥有和使用进行严格限制</a:t>
            </a:r>
            <a:r>
              <a:rPr lang="zh-CN" altLang="en-US" sz="2000" kern="100" dirty="0">
                <a:latin typeface="Calibri" panose="020F0502020204030204" pitchFamily="34"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p:txBody>
      </p:sp>
      <p:sp>
        <p:nvSpPr>
          <p:cNvPr id="9" name="圆角矩形 8"/>
          <p:cNvSpPr/>
          <p:nvPr/>
        </p:nvSpPr>
        <p:spPr>
          <a:xfrm>
            <a:off x="2982898" y="2668042"/>
            <a:ext cx="1865192" cy="512074"/>
          </a:xfrm>
          <a:prstGeom prst="roundRect">
            <a:avLst/>
          </a:prstGeom>
          <a:solidFill>
            <a:srgbClr val="0070C0">
              <a:alpha val="8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东京市</a:t>
            </a: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339102" cy="523220"/>
          </a:xfrm>
          <a:prstGeom prst="rect">
            <a:avLst/>
          </a:prstGeom>
          <a:noFill/>
        </p:spPr>
        <p:txBody>
          <a:bodyPr wrap="none" rtlCol="0">
            <a:spAutoFit/>
          </a:bodyPr>
          <a:lstStyle/>
          <a:p>
            <a:r>
              <a:rPr lang="zh-CN" altLang="en-US" sz="2800" dirty="0"/>
              <a:t>市区人口密度</a:t>
            </a:r>
          </a:p>
        </p:txBody>
      </p:sp>
      <p:sp>
        <p:nvSpPr>
          <p:cNvPr id="6" name="Rectangle 2"/>
          <p:cNvSpPr>
            <a:spLocks noChangeArrowheads="1"/>
          </p:cNvSpPr>
          <p:nvPr/>
        </p:nvSpPr>
        <p:spPr bwMode="auto">
          <a:xfrm>
            <a:off x="10110563" y="3011793"/>
            <a:ext cx="486438" cy="186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sz="4000"/>
          </a:p>
        </p:txBody>
      </p:sp>
      <p:sp>
        <p:nvSpPr>
          <p:cNvPr id="8" name="矩形 7"/>
          <p:cNvSpPr/>
          <p:nvPr/>
        </p:nvSpPr>
        <p:spPr>
          <a:xfrm>
            <a:off x="5241279" y="2844577"/>
            <a:ext cx="2121086" cy="830997"/>
          </a:xfrm>
          <a:prstGeom prst="rect">
            <a:avLst/>
          </a:prstGeom>
        </p:spPr>
        <p:txBody>
          <a:bodyPr wrap="square">
            <a:spAutoFit/>
          </a:bodyPr>
          <a:lstStyle/>
          <a:p>
            <a:r>
              <a:rPr lang="zh-CN" altLang="en-US" sz="2400" dirty="0"/>
              <a:t>市区人口密度</a:t>
            </a:r>
            <a:endParaRPr lang="en-US" altLang="zh-CN" sz="2400" dirty="0"/>
          </a:p>
          <a:p>
            <a:r>
              <a:rPr lang="zh-CN" altLang="en-US" sz="2400" dirty="0"/>
              <a:t>小汽车拥有率</a:t>
            </a:r>
          </a:p>
        </p:txBody>
      </p:sp>
      <p:sp>
        <p:nvSpPr>
          <p:cNvPr id="12" name="矩形 11"/>
          <p:cNvSpPr/>
          <p:nvPr/>
        </p:nvSpPr>
        <p:spPr>
          <a:xfrm>
            <a:off x="7790866" y="2970304"/>
            <a:ext cx="2121086" cy="461665"/>
          </a:xfrm>
          <a:prstGeom prst="rect">
            <a:avLst/>
          </a:prstGeom>
        </p:spPr>
        <p:txBody>
          <a:bodyPr wrap="square">
            <a:spAutoFit/>
          </a:bodyPr>
          <a:lstStyle/>
          <a:p>
            <a:r>
              <a:rPr lang="zh-CN" altLang="en-US" sz="2400" dirty="0"/>
              <a:t>平稳性检验</a:t>
            </a:r>
          </a:p>
        </p:txBody>
      </p:sp>
      <p:sp>
        <p:nvSpPr>
          <p:cNvPr id="9" name="乘号 8"/>
          <p:cNvSpPr/>
          <p:nvPr/>
        </p:nvSpPr>
        <p:spPr>
          <a:xfrm>
            <a:off x="10083181" y="3052115"/>
            <a:ext cx="397221" cy="430263"/>
          </a:xfrm>
          <a:prstGeom prst="mathMultiply">
            <a:avLst/>
          </a:prstGeom>
          <a:solidFill>
            <a:srgbClr val="DE2810"/>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241278" y="3698801"/>
            <a:ext cx="2121086" cy="830997"/>
          </a:xfrm>
          <a:prstGeom prst="rect">
            <a:avLst/>
          </a:prstGeom>
        </p:spPr>
        <p:txBody>
          <a:bodyPr wrap="square">
            <a:spAutoFit/>
          </a:bodyPr>
          <a:lstStyle/>
          <a:p>
            <a:r>
              <a:rPr lang="zh-CN" altLang="en-US" sz="2400" dirty="0"/>
              <a:t>市区人口密度</a:t>
            </a:r>
            <a:endParaRPr lang="en-US" altLang="zh-CN" sz="2400" dirty="0"/>
          </a:p>
          <a:p>
            <a:r>
              <a:rPr lang="zh-CN" altLang="en-US" sz="2400" dirty="0"/>
              <a:t>人均公交乘次</a:t>
            </a:r>
          </a:p>
        </p:txBody>
      </p:sp>
      <p:sp>
        <p:nvSpPr>
          <p:cNvPr id="16" name="矩形 15"/>
          <p:cNvSpPr/>
          <p:nvPr/>
        </p:nvSpPr>
        <p:spPr>
          <a:xfrm>
            <a:off x="7790866" y="3845867"/>
            <a:ext cx="2121086" cy="461665"/>
          </a:xfrm>
          <a:prstGeom prst="rect">
            <a:avLst/>
          </a:prstGeom>
        </p:spPr>
        <p:txBody>
          <a:bodyPr wrap="square">
            <a:spAutoFit/>
          </a:bodyPr>
          <a:lstStyle/>
          <a:p>
            <a:r>
              <a:rPr lang="zh-CN" altLang="en-US" sz="2400" dirty="0"/>
              <a:t>平稳性检验</a:t>
            </a:r>
          </a:p>
        </p:txBody>
      </p:sp>
      <p:sp>
        <p:nvSpPr>
          <p:cNvPr id="17" name="乘号 16"/>
          <p:cNvSpPr/>
          <p:nvPr/>
        </p:nvSpPr>
        <p:spPr>
          <a:xfrm>
            <a:off x="10083182" y="3899167"/>
            <a:ext cx="397221" cy="430263"/>
          </a:xfrm>
          <a:prstGeom prst="mathMultiply">
            <a:avLst/>
          </a:prstGeom>
          <a:solidFill>
            <a:srgbClr val="DE2810"/>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2890301" y="4875817"/>
            <a:ext cx="1865192" cy="512074"/>
          </a:xfrm>
          <a:prstGeom prst="roundRect">
            <a:avLst/>
          </a:prstGeom>
          <a:solidFill>
            <a:srgbClr val="0070C0">
              <a:alpha val="8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横向对比分析</a:t>
            </a:r>
          </a:p>
        </p:txBody>
      </p:sp>
      <p:sp>
        <p:nvSpPr>
          <p:cNvPr id="19" name="圆角矩形 18"/>
          <p:cNvSpPr/>
          <p:nvPr/>
        </p:nvSpPr>
        <p:spPr>
          <a:xfrm>
            <a:off x="2889649" y="2970304"/>
            <a:ext cx="1865192" cy="512074"/>
          </a:xfrm>
          <a:prstGeom prst="roundRect">
            <a:avLst/>
          </a:prstGeom>
          <a:solidFill>
            <a:srgbClr val="0070C0">
              <a:alpha val="8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时间序列分析</a:t>
            </a:r>
          </a:p>
        </p:txBody>
      </p:sp>
      <p:sp>
        <p:nvSpPr>
          <p:cNvPr id="20" name="矩形 19"/>
          <p:cNvSpPr/>
          <p:nvPr/>
        </p:nvSpPr>
        <p:spPr>
          <a:xfrm>
            <a:off x="5152714" y="4716355"/>
            <a:ext cx="2121086" cy="830997"/>
          </a:xfrm>
          <a:prstGeom prst="rect">
            <a:avLst/>
          </a:prstGeom>
        </p:spPr>
        <p:txBody>
          <a:bodyPr wrap="square">
            <a:spAutoFit/>
          </a:bodyPr>
          <a:lstStyle/>
          <a:p>
            <a:r>
              <a:rPr lang="zh-CN" altLang="en-US" sz="2400" dirty="0"/>
              <a:t>市区人口密度</a:t>
            </a:r>
            <a:endParaRPr lang="en-US" altLang="zh-CN" sz="2400" dirty="0"/>
          </a:p>
          <a:p>
            <a:r>
              <a:rPr lang="zh-CN" altLang="en-US" sz="2400" dirty="0"/>
              <a:t>小汽车拥有率</a:t>
            </a:r>
          </a:p>
        </p:txBody>
      </p:sp>
      <p:sp>
        <p:nvSpPr>
          <p:cNvPr id="13" name="矩形 12"/>
          <p:cNvSpPr/>
          <p:nvPr/>
        </p:nvSpPr>
        <p:spPr>
          <a:xfrm>
            <a:off x="7861394" y="4875817"/>
            <a:ext cx="1980029" cy="523220"/>
          </a:xfrm>
          <a:prstGeom prst="rect">
            <a:avLst/>
          </a:prstGeom>
        </p:spPr>
        <p:txBody>
          <a:bodyPr wrap="none">
            <a:spAutoFit/>
          </a:bodyPr>
          <a:lstStyle/>
          <a:p>
            <a:r>
              <a:rPr lang="en-US" altLang="zh-CN" sz="2800" dirty="0">
                <a:latin typeface="Times New Roman" panose="02020603050405020304" pitchFamily="18" charset="0"/>
              </a:rPr>
              <a:t>R</a:t>
            </a:r>
            <a:r>
              <a:rPr lang="en-US" altLang="zh-CN" sz="2800" baseline="30000" dirty="0">
                <a:latin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rPr>
              <a:t>0.0952</a:t>
            </a:r>
            <a:endParaRPr lang="zh-CN" altLang="en-US" sz="2800" dirty="0"/>
          </a:p>
        </p:txBody>
      </p:sp>
      <p:sp>
        <p:nvSpPr>
          <p:cNvPr id="21" name="矩形 20"/>
          <p:cNvSpPr/>
          <p:nvPr/>
        </p:nvSpPr>
        <p:spPr>
          <a:xfrm>
            <a:off x="5152714" y="5733909"/>
            <a:ext cx="2121086" cy="830997"/>
          </a:xfrm>
          <a:prstGeom prst="rect">
            <a:avLst/>
          </a:prstGeom>
        </p:spPr>
        <p:txBody>
          <a:bodyPr wrap="square">
            <a:spAutoFit/>
          </a:bodyPr>
          <a:lstStyle/>
          <a:p>
            <a:r>
              <a:rPr lang="zh-CN" altLang="en-US" sz="2400" dirty="0"/>
              <a:t>市区人口密度</a:t>
            </a:r>
            <a:endParaRPr lang="en-US" altLang="zh-CN" sz="2400" dirty="0"/>
          </a:p>
          <a:p>
            <a:r>
              <a:rPr lang="zh-CN" altLang="en-US" sz="2400" dirty="0"/>
              <a:t>人均公交乘次</a:t>
            </a:r>
          </a:p>
        </p:txBody>
      </p:sp>
      <p:sp>
        <p:nvSpPr>
          <p:cNvPr id="22" name="矩形 21"/>
          <p:cNvSpPr/>
          <p:nvPr/>
        </p:nvSpPr>
        <p:spPr>
          <a:xfrm>
            <a:off x="7861394" y="5887797"/>
            <a:ext cx="1800493" cy="523220"/>
          </a:xfrm>
          <a:prstGeom prst="rect">
            <a:avLst/>
          </a:prstGeom>
        </p:spPr>
        <p:txBody>
          <a:bodyPr wrap="none">
            <a:spAutoFit/>
          </a:bodyPr>
          <a:lstStyle/>
          <a:p>
            <a:r>
              <a:rPr lang="en-US" altLang="zh-CN" sz="2800" dirty="0">
                <a:latin typeface="Times New Roman" panose="02020603050405020304" pitchFamily="18" charset="0"/>
              </a:rPr>
              <a:t>R</a:t>
            </a:r>
            <a:r>
              <a:rPr lang="en-US" altLang="zh-CN" sz="2800" baseline="30000" dirty="0">
                <a:latin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rPr>
              <a:t>0.482</a:t>
            </a:r>
            <a:endParaRPr lang="zh-CN" altLang="en-US" sz="2800" dirty="0"/>
          </a:p>
        </p:txBody>
      </p:sp>
      <p:sp>
        <p:nvSpPr>
          <p:cNvPr id="23" name="乘号 22"/>
          <p:cNvSpPr/>
          <p:nvPr/>
        </p:nvSpPr>
        <p:spPr>
          <a:xfrm>
            <a:off x="10089244" y="4916721"/>
            <a:ext cx="397221" cy="430263"/>
          </a:xfrm>
          <a:prstGeom prst="mathMultiply">
            <a:avLst/>
          </a:prstGeom>
          <a:solidFill>
            <a:srgbClr val="DE2810"/>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L 形 23"/>
          <p:cNvSpPr/>
          <p:nvPr/>
        </p:nvSpPr>
        <p:spPr>
          <a:xfrm rot="8644573" flipH="1" flipV="1">
            <a:off x="10130347" y="5978194"/>
            <a:ext cx="368770" cy="186990"/>
          </a:xfrm>
          <a:prstGeom prst="corne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3380745" y="5399838"/>
            <a:ext cx="902811" cy="523220"/>
          </a:xfrm>
          <a:prstGeom prst="rect">
            <a:avLst/>
          </a:prstGeom>
          <a:noFill/>
        </p:spPr>
        <p:txBody>
          <a:bodyPr wrap="none" rtlCol="0">
            <a:spAutoFit/>
          </a:bodyPr>
          <a:lstStyle/>
          <a:p>
            <a:r>
              <a:rPr lang="en-US" altLang="zh-CN" sz="2800" b="1" dirty="0">
                <a:solidFill>
                  <a:schemeClr val="accent5">
                    <a:lumMod val="50000"/>
                  </a:schemeClr>
                </a:solidFill>
                <a:latin typeface="Times New Roman" panose="02020603050405020304" pitchFamily="18" charset="0"/>
                <a:cs typeface="Times New Roman" panose="02020603050405020304" pitchFamily="18" charset="0"/>
              </a:rPr>
              <a:t>2018</a:t>
            </a:r>
            <a:endParaRPr lang="zh-CN" altLang="en-US"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矩形 6"/>
          <p:cNvSpPr/>
          <p:nvPr/>
        </p:nvSpPr>
        <p:spPr>
          <a:xfrm>
            <a:off x="4991862" y="4627879"/>
            <a:ext cx="5739063" cy="1962237"/>
          </a:xfrm>
          <a:prstGeom prst="rect">
            <a:avLst/>
          </a:prstGeom>
          <a:no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0800000">
            <a:off x="10016540" y="1282700"/>
            <a:ext cx="190500" cy="190500"/>
          </a:xfrm>
          <a:prstGeom prst="triangl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9" grpId="0" animBg="1"/>
      <p:bldP spid="15" grpId="0"/>
      <p:bldP spid="16" grpId="0"/>
      <p:bldP spid="17" grpId="0" animBg="1"/>
      <p:bldP spid="18" grpId="0" animBg="1"/>
      <p:bldP spid="19" grpId="0" animBg="1"/>
      <p:bldP spid="20" grpId="0"/>
      <p:bldP spid="13" grpId="0"/>
      <p:bldP spid="21" grpId="0"/>
      <p:bldP spid="22" grpId="0"/>
      <p:bldP spid="23" grpId="0" animBg="1"/>
      <p:bldP spid="24" grpId="0" animBg="1"/>
      <p:bldP spid="25" grpId="0"/>
      <p:bldP spid="7"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339102" cy="523220"/>
          </a:xfrm>
          <a:prstGeom prst="rect">
            <a:avLst/>
          </a:prstGeom>
          <a:noFill/>
        </p:spPr>
        <p:txBody>
          <a:bodyPr wrap="none" rtlCol="0">
            <a:spAutoFit/>
          </a:bodyPr>
          <a:lstStyle/>
          <a:p>
            <a:r>
              <a:rPr lang="zh-CN" altLang="en-US" sz="2800" dirty="0"/>
              <a:t>城市空间形态</a:t>
            </a:r>
          </a:p>
        </p:txBody>
      </p:sp>
      <p:grpSp>
        <p:nvGrpSpPr>
          <p:cNvPr id="55" name="组合 54"/>
          <p:cNvGrpSpPr/>
          <p:nvPr/>
        </p:nvGrpSpPr>
        <p:grpSpPr>
          <a:xfrm>
            <a:off x="3109675" y="2803016"/>
            <a:ext cx="1679575" cy="461665"/>
            <a:chOff x="3121025" y="2920785"/>
            <a:chExt cx="1679575" cy="461665"/>
          </a:xfrm>
        </p:grpSpPr>
        <p:sp>
          <p:nvSpPr>
            <p:cNvPr id="10" name="椭圆 9"/>
            <p:cNvSpPr/>
            <p:nvPr/>
          </p:nvSpPr>
          <p:spPr>
            <a:xfrm>
              <a:off x="3121025" y="2982129"/>
              <a:ext cx="362955" cy="36295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678660" y="2920785"/>
              <a:ext cx="1121940" cy="461665"/>
            </a:xfrm>
            <a:prstGeom prst="rect">
              <a:avLst/>
            </a:prstGeom>
          </p:spPr>
          <p:txBody>
            <a:bodyPr wrap="square">
              <a:spAutoFit/>
            </a:bodyPr>
            <a:lstStyle/>
            <a:p>
              <a:r>
                <a:rPr lang="zh-CN" altLang="en-US" sz="2400" dirty="0"/>
                <a:t>单中心</a:t>
              </a:r>
              <a:endParaRPr lang="en-US" altLang="zh-CN" sz="2400" dirty="0"/>
            </a:p>
          </p:txBody>
        </p:sp>
      </p:grpSp>
      <p:grpSp>
        <p:nvGrpSpPr>
          <p:cNvPr id="54" name="组合 53"/>
          <p:cNvGrpSpPr/>
          <p:nvPr/>
        </p:nvGrpSpPr>
        <p:grpSpPr>
          <a:xfrm>
            <a:off x="2993365" y="3409823"/>
            <a:ext cx="1764955" cy="461665"/>
            <a:chOff x="2993365" y="3673190"/>
            <a:chExt cx="1764955" cy="461665"/>
          </a:xfrm>
        </p:grpSpPr>
        <p:grpSp>
          <p:nvGrpSpPr>
            <p:cNvPr id="44" name="组合 43"/>
            <p:cNvGrpSpPr/>
            <p:nvPr/>
          </p:nvGrpSpPr>
          <p:grpSpPr>
            <a:xfrm>
              <a:off x="2993365" y="3701965"/>
              <a:ext cx="583695" cy="432890"/>
              <a:chOff x="2993365" y="3701965"/>
              <a:chExt cx="583695" cy="432890"/>
            </a:xfrm>
          </p:grpSpPr>
          <p:sp>
            <p:nvSpPr>
              <p:cNvPr id="26" name="椭圆 25"/>
              <p:cNvSpPr/>
              <p:nvPr/>
            </p:nvSpPr>
            <p:spPr>
              <a:xfrm>
                <a:off x="3168650" y="3725195"/>
                <a:ext cx="232780" cy="23278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460750" y="3701965"/>
                <a:ext cx="116310" cy="11631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226885" y="4018545"/>
                <a:ext cx="116310" cy="11631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993365" y="3701965"/>
                <a:ext cx="116310" cy="11631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p:cNvSpPr/>
            <p:nvPr/>
          </p:nvSpPr>
          <p:spPr>
            <a:xfrm>
              <a:off x="3636380" y="3673190"/>
              <a:ext cx="1121940" cy="461665"/>
            </a:xfrm>
            <a:prstGeom prst="rect">
              <a:avLst/>
            </a:prstGeom>
          </p:spPr>
          <p:txBody>
            <a:bodyPr wrap="square">
              <a:spAutoFit/>
            </a:bodyPr>
            <a:lstStyle/>
            <a:p>
              <a:r>
                <a:rPr lang="zh-CN" altLang="en-US" sz="2400" dirty="0"/>
                <a:t>多中心</a:t>
              </a:r>
              <a:endParaRPr lang="en-US" altLang="zh-CN" sz="2400" dirty="0"/>
            </a:p>
          </p:txBody>
        </p:sp>
      </p:grpSp>
      <p:grpSp>
        <p:nvGrpSpPr>
          <p:cNvPr id="53" name="组合 52"/>
          <p:cNvGrpSpPr/>
          <p:nvPr/>
        </p:nvGrpSpPr>
        <p:grpSpPr>
          <a:xfrm>
            <a:off x="3063582" y="4016630"/>
            <a:ext cx="1706800" cy="461665"/>
            <a:chOff x="3051520" y="4170792"/>
            <a:chExt cx="1706800" cy="461665"/>
          </a:xfrm>
        </p:grpSpPr>
        <p:sp>
          <p:nvSpPr>
            <p:cNvPr id="11" name="矩形 10"/>
            <p:cNvSpPr/>
            <p:nvPr/>
          </p:nvSpPr>
          <p:spPr>
            <a:xfrm>
              <a:off x="3051520" y="4305300"/>
              <a:ext cx="467385" cy="1447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636380" y="4170792"/>
              <a:ext cx="1121940" cy="461665"/>
            </a:xfrm>
            <a:prstGeom prst="rect">
              <a:avLst/>
            </a:prstGeom>
          </p:spPr>
          <p:txBody>
            <a:bodyPr wrap="square">
              <a:spAutoFit/>
            </a:bodyPr>
            <a:lstStyle/>
            <a:p>
              <a:r>
                <a:rPr lang="zh-CN" altLang="en-US" sz="2400" dirty="0"/>
                <a:t>带状</a:t>
              </a:r>
              <a:endParaRPr lang="en-US" altLang="zh-CN" sz="2400" dirty="0"/>
            </a:p>
          </p:txBody>
        </p:sp>
      </p:grpSp>
      <p:grpSp>
        <p:nvGrpSpPr>
          <p:cNvPr id="52" name="组合 51"/>
          <p:cNvGrpSpPr/>
          <p:nvPr/>
        </p:nvGrpSpPr>
        <p:grpSpPr>
          <a:xfrm>
            <a:off x="2993020" y="4623437"/>
            <a:ext cx="1765300" cy="553799"/>
            <a:chOff x="2993020" y="4560590"/>
            <a:chExt cx="1765300" cy="553799"/>
          </a:xfrm>
        </p:grpSpPr>
        <p:grpSp>
          <p:nvGrpSpPr>
            <p:cNvPr id="43" name="组合 42"/>
            <p:cNvGrpSpPr/>
            <p:nvPr/>
          </p:nvGrpSpPr>
          <p:grpSpPr>
            <a:xfrm>
              <a:off x="2993020" y="4560590"/>
              <a:ext cx="584040" cy="553799"/>
              <a:chOff x="2993020" y="4560590"/>
              <a:chExt cx="584040" cy="553799"/>
            </a:xfrm>
          </p:grpSpPr>
          <p:sp>
            <p:nvSpPr>
              <p:cNvPr id="30" name="椭圆 29"/>
              <p:cNvSpPr/>
              <p:nvPr/>
            </p:nvSpPr>
            <p:spPr>
              <a:xfrm>
                <a:off x="3168650" y="4704325"/>
                <a:ext cx="232780" cy="23278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a:stCxn id="30" idx="6"/>
              </p:cNvCxnSpPr>
              <p:nvPr/>
            </p:nvCxnSpPr>
            <p:spPr>
              <a:xfrm>
                <a:off x="3401430" y="4820715"/>
                <a:ext cx="175630" cy="332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30" idx="4"/>
              </p:cNvCxnSpPr>
              <p:nvPr/>
            </p:nvCxnSpPr>
            <p:spPr>
              <a:xfrm>
                <a:off x="3285040" y="4937105"/>
                <a:ext cx="17462" cy="1772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0" idx="2"/>
              </p:cNvCxnSpPr>
              <p:nvPr/>
            </p:nvCxnSpPr>
            <p:spPr>
              <a:xfrm flipH="1">
                <a:off x="2993020" y="4820715"/>
                <a:ext cx="175630" cy="332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0" idx="0"/>
              </p:cNvCxnSpPr>
              <p:nvPr/>
            </p:nvCxnSpPr>
            <p:spPr>
              <a:xfrm flipV="1">
                <a:off x="3285040" y="4560590"/>
                <a:ext cx="0" cy="1437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8" name="矩形 47"/>
            <p:cNvSpPr/>
            <p:nvPr/>
          </p:nvSpPr>
          <p:spPr>
            <a:xfrm>
              <a:off x="3636380" y="4632457"/>
              <a:ext cx="1121940" cy="461665"/>
            </a:xfrm>
            <a:prstGeom prst="rect">
              <a:avLst/>
            </a:prstGeom>
          </p:spPr>
          <p:txBody>
            <a:bodyPr wrap="square">
              <a:spAutoFit/>
            </a:bodyPr>
            <a:lstStyle/>
            <a:p>
              <a:r>
                <a:rPr lang="zh-CN" altLang="en-US" sz="2400" dirty="0"/>
                <a:t>放射型</a:t>
              </a:r>
              <a:endParaRPr lang="en-US" altLang="zh-CN" sz="2400" dirty="0"/>
            </a:p>
          </p:txBody>
        </p:sp>
      </p:grpSp>
      <p:grpSp>
        <p:nvGrpSpPr>
          <p:cNvPr id="51" name="组合 50"/>
          <p:cNvGrpSpPr/>
          <p:nvPr/>
        </p:nvGrpSpPr>
        <p:grpSpPr>
          <a:xfrm>
            <a:off x="3080835" y="5322379"/>
            <a:ext cx="2506952" cy="461665"/>
            <a:chOff x="3068348" y="5193297"/>
            <a:chExt cx="2506952" cy="461665"/>
          </a:xfrm>
        </p:grpSpPr>
        <p:grpSp>
          <p:nvGrpSpPr>
            <p:cNvPr id="42" name="组合 41"/>
            <p:cNvGrpSpPr/>
            <p:nvPr/>
          </p:nvGrpSpPr>
          <p:grpSpPr>
            <a:xfrm>
              <a:off x="3068348" y="5244533"/>
              <a:ext cx="494847" cy="295987"/>
              <a:chOff x="3105443" y="5230699"/>
              <a:chExt cx="494847" cy="295987"/>
            </a:xfrm>
          </p:grpSpPr>
          <p:sp>
            <p:nvSpPr>
              <p:cNvPr id="38" name="椭圆 37"/>
              <p:cNvSpPr/>
              <p:nvPr/>
            </p:nvSpPr>
            <p:spPr>
              <a:xfrm>
                <a:off x="3105443" y="5230699"/>
                <a:ext cx="295987" cy="29598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483980" y="5352141"/>
                <a:ext cx="116310" cy="11631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stCxn id="38" idx="6"/>
                <a:endCxn id="39" idx="2"/>
              </p:cNvCxnSpPr>
              <p:nvPr/>
            </p:nvCxnSpPr>
            <p:spPr>
              <a:xfrm>
                <a:off x="3401430" y="5378693"/>
                <a:ext cx="82550" cy="3160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3678660" y="5193297"/>
              <a:ext cx="1896640" cy="461665"/>
            </a:xfrm>
            <a:prstGeom prst="rect">
              <a:avLst/>
            </a:prstGeom>
          </p:spPr>
          <p:txBody>
            <a:bodyPr wrap="square">
              <a:spAutoFit/>
            </a:bodyPr>
            <a:lstStyle/>
            <a:p>
              <a:r>
                <a:rPr lang="zh-CN" altLang="en-US" sz="2400" dirty="0"/>
                <a:t>主城卫</a:t>
              </a:r>
              <a:r>
                <a:rPr lang="en-US" altLang="zh-CN" sz="2400" dirty="0"/>
                <a:t>-</a:t>
              </a:r>
              <a:r>
                <a:rPr lang="zh-CN" altLang="en-US" sz="2400" dirty="0"/>
                <a:t>星城</a:t>
              </a:r>
              <a:endParaRPr lang="en-US" altLang="zh-CN" sz="2400" dirty="0"/>
            </a:p>
          </p:txBody>
        </p:sp>
      </p:grpSp>
      <p:cxnSp>
        <p:nvCxnSpPr>
          <p:cNvPr id="58" name="直接连接符 57"/>
          <p:cNvCxnSpPr/>
          <p:nvPr/>
        </p:nvCxnSpPr>
        <p:spPr>
          <a:xfrm>
            <a:off x="5051505" y="2864360"/>
            <a:ext cx="0" cy="157681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5067300" y="2864360"/>
            <a:ext cx="1028700" cy="36295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6344184" y="2849182"/>
            <a:ext cx="633507"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0.26</a:t>
            </a:r>
            <a:endParaRPr lang="zh-CN" altLang="en-US" sz="2000" dirty="0">
              <a:latin typeface="Times New Roman" panose="02020603050405020304" pitchFamily="18" charset="0"/>
              <a:cs typeface="Times New Roman" panose="02020603050405020304" pitchFamily="18" charset="0"/>
            </a:endParaRPr>
          </a:p>
        </p:txBody>
      </p:sp>
      <p:sp>
        <p:nvSpPr>
          <p:cNvPr id="65" name="文本框 64"/>
          <p:cNvSpPr txBox="1"/>
          <p:nvPr/>
        </p:nvSpPr>
        <p:spPr>
          <a:xfrm>
            <a:off x="8334294" y="3487946"/>
            <a:ext cx="633507"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0.91</a:t>
            </a:r>
            <a:endParaRPr lang="zh-CN" altLang="en-US" sz="2000" dirty="0">
              <a:latin typeface="Times New Roman" panose="02020603050405020304" pitchFamily="18" charset="0"/>
              <a:cs typeface="Times New Roman" panose="02020603050405020304" pitchFamily="18" charset="0"/>
            </a:endParaRPr>
          </a:p>
        </p:txBody>
      </p:sp>
      <p:sp>
        <p:nvSpPr>
          <p:cNvPr id="66" name="文本框 65"/>
          <p:cNvSpPr txBox="1"/>
          <p:nvPr/>
        </p:nvSpPr>
        <p:spPr>
          <a:xfrm>
            <a:off x="7015095" y="4059637"/>
            <a:ext cx="633507"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0.67</a:t>
            </a:r>
            <a:endParaRPr lang="zh-CN" altLang="en-US" sz="2000" dirty="0">
              <a:latin typeface="Times New Roman" panose="02020603050405020304" pitchFamily="18" charset="0"/>
              <a:cs typeface="Times New Roman" panose="02020603050405020304" pitchFamily="18" charset="0"/>
            </a:endParaRPr>
          </a:p>
        </p:txBody>
      </p:sp>
      <p:sp>
        <p:nvSpPr>
          <p:cNvPr id="67" name="文本框 66"/>
          <p:cNvSpPr txBox="1"/>
          <p:nvPr/>
        </p:nvSpPr>
        <p:spPr>
          <a:xfrm>
            <a:off x="9410886" y="2815497"/>
            <a:ext cx="2031325"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52</a:t>
            </a:r>
            <a:r>
              <a:rPr lang="zh-CN" altLang="en-US" sz="3600" dirty="0">
                <a:latin typeface="Times New Roman" panose="02020603050405020304" pitchFamily="18" charset="0"/>
                <a:cs typeface="Times New Roman" panose="02020603050405020304" pitchFamily="18" charset="0"/>
              </a:rPr>
              <a:t>个城市</a:t>
            </a:r>
          </a:p>
        </p:txBody>
      </p:sp>
      <p:sp>
        <p:nvSpPr>
          <p:cNvPr id="68" name="文本框 67"/>
          <p:cNvSpPr txBox="1"/>
          <p:nvPr/>
        </p:nvSpPr>
        <p:spPr>
          <a:xfrm>
            <a:off x="9555958" y="3389654"/>
            <a:ext cx="1741182" cy="523220"/>
          </a:xfrm>
          <a:prstGeom prst="rect">
            <a:avLst/>
          </a:prstGeom>
          <a:noFill/>
        </p:spPr>
        <p:txBody>
          <a:bodyPr wrap="none" rtlCol="0">
            <a:spAutoFit/>
          </a:bodyPr>
          <a:lstStyle/>
          <a:p>
            <a:r>
              <a:rPr lang="en-US" altLang="zh-CN" sz="2800" b="1" dirty="0">
                <a:solidFill>
                  <a:schemeClr val="accent5">
                    <a:lumMod val="50000"/>
                  </a:schemeClr>
                </a:solidFill>
                <a:latin typeface="Times New Roman" panose="02020603050405020304" pitchFamily="18" charset="0"/>
                <a:cs typeface="Times New Roman" panose="02020603050405020304" pitchFamily="18" charset="0"/>
              </a:rPr>
              <a:t>1990-2018</a:t>
            </a:r>
            <a:endParaRPr lang="zh-CN" altLang="en-US"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0" name="矩形 59"/>
          <p:cNvSpPr/>
          <p:nvPr/>
        </p:nvSpPr>
        <p:spPr>
          <a:xfrm>
            <a:off x="5054600" y="3488743"/>
            <a:ext cx="3251200" cy="362955"/>
          </a:xfrm>
          <a:prstGeom prst="rect">
            <a:avLst/>
          </a:prstGeom>
          <a:solidFill>
            <a:srgbClr val="DE2810"/>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5054600" y="4078215"/>
            <a:ext cx="1905000" cy="362955"/>
          </a:xfrm>
          <a:prstGeom prst="rect">
            <a:avLst/>
          </a:prstGeom>
          <a:solidFill>
            <a:srgbClr val="767171"/>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left)">
                                      <p:cBhvr>
                                        <p:cTn id="14" dur="500"/>
                                        <p:tgtEl>
                                          <p:spTgt spid="5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left)">
                                      <p:cBhvr>
                                        <p:cTn id="20" dur="500"/>
                                        <p:tgtEl>
                                          <p:spTgt spid="6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500"/>
                                        <p:tgtEl>
                                          <p:spTgt spid="6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left)">
                                      <p:cBhvr>
                                        <p:cTn id="35" dur="500"/>
                                        <p:tgtEl>
                                          <p:spTgt spid="67"/>
                                        </p:tgtEl>
                                      </p:cBhvr>
                                    </p:animEffect>
                                  </p:childTnLst>
                                </p:cTn>
                              </p:par>
                              <p:par>
                                <p:cTn id="36" presetID="53" presetClass="entr" presetSubtype="16" fill="hold" grpId="0" nodeType="withEffect">
                                  <p:stCondLst>
                                    <p:cond delay="0"/>
                                  </p:stCondLst>
                                  <p:iterate type="lt">
                                    <p:tmPct val="10000"/>
                                  </p:iterate>
                                  <p:childTnLst>
                                    <p:set>
                                      <p:cBhvr>
                                        <p:cTn id="37" dur="1" fill="hold">
                                          <p:stCondLst>
                                            <p:cond delay="0"/>
                                          </p:stCondLst>
                                        </p:cTn>
                                        <p:tgtEl>
                                          <p:spTgt spid="68"/>
                                        </p:tgtEl>
                                        <p:attrNameLst>
                                          <p:attrName>style.visibility</p:attrName>
                                        </p:attrNameLst>
                                      </p:cBhvr>
                                      <p:to>
                                        <p:strVal val="visible"/>
                                      </p:to>
                                    </p:set>
                                    <p:anim calcmode="lin" valueType="num">
                                      <p:cBhvr>
                                        <p:cTn id="38" dur="500" fill="hold"/>
                                        <p:tgtEl>
                                          <p:spTgt spid="68"/>
                                        </p:tgtEl>
                                        <p:attrNameLst>
                                          <p:attrName>ppt_w</p:attrName>
                                        </p:attrNameLst>
                                      </p:cBhvr>
                                      <p:tavLst>
                                        <p:tav tm="0">
                                          <p:val>
                                            <p:fltVal val="0"/>
                                          </p:val>
                                        </p:tav>
                                        <p:tav tm="100000">
                                          <p:val>
                                            <p:strVal val="#ppt_w"/>
                                          </p:val>
                                        </p:tav>
                                      </p:tavLst>
                                    </p:anim>
                                    <p:anim calcmode="lin" valueType="num">
                                      <p:cBhvr>
                                        <p:cTn id="39" dur="500" fill="hold"/>
                                        <p:tgtEl>
                                          <p:spTgt spid="68"/>
                                        </p:tgtEl>
                                        <p:attrNameLst>
                                          <p:attrName>ppt_h</p:attrName>
                                        </p:attrNameLst>
                                      </p:cBhvr>
                                      <p:tavLst>
                                        <p:tav tm="0">
                                          <p:val>
                                            <p:fltVal val="0"/>
                                          </p:val>
                                        </p:tav>
                                        <p:tav tm="100000">
                                          <p:val>
                                            <p:strVal val="#ppt_h"/>
                                          </p:val>
                                        </p:tav>
                                      </p:tavLst>
                                    </p:anim>
                                    <p:animEffect transition="in" filter="fade">
                                      <p:cBhvr>
                                        <p:cTn id="4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9" grpId="0" animBg="1"/>
      <p:bldP spid="64" grpId="0"/>
      <p:bldP spid="65" grpId="0"/>
      <p:bldP spid="66" grpId="0"/>
      <p:bldP spid="67" grpId="0"/>
      <p:bldP spid="68" grpId="0"/>
      <p:bldP spid="60" grpId="0" animBg="1"/>
      <p:bldP spid="6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339102" cy="523220"/>
          </a:xfrm>
          <a:prstGeom prst="rect">
            <a:avLst/>
          </a:prstGeom>
          <a:noFill/>
        </p:spPr>
        <p:txBody>
          <a:bodyPr wrap="none" rtlCol="0">
            <a:spAutoFit/>
          </a:bodyPr>
          <a:lstStyle/>
          <a:p>
            <a:r>
              <a:rPr lang="zh-CN" altLang="en-US" sz="2800" dirty="0"/>
              <a:t>城市空间形态</a:t>
            </a:r>
          </a:p>
        </p:txBody>
      </p:sp>
      <p:grpSp>
        <p:nvGrpSpPr>
          <p:cNvPr id="55" name="组合 54"/>
          <p:cNvGrpSpPr/>
          <p:nvPr/>
        </p:nvGrpSpPr>
        <p:grpSpPr>
          <a:xfrm>
            <a:off x="3109675" y="2803016"/>
            <a:ext cx="1856025" cy="523220"/>
            <a:chOff x="3121025" y="2920785"/>
            <a:chExt cx="1856025" cy="523220"/>
          </a:xfrm>
        </p:grpSpPr>
        <p:sp>
          <p:nvSpPr>
            <p:cNvPr id="10" name="椭圆 9"/>
            <p:cNvSpPr/>
            <p:nvPr/>
          </p:nvSpPr>
          <p:spPr>
            <a:xfrm>
              <a:off x="3121025" y="2982129"/>
              <a:ext cx="362955" cy="36295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678660" y="2920785"/>
              <a:ext cx="1298390" cy="523220"/>
            </a:xfrm>
            <a:prstGeom prst="rect">
              <a:avLst/>
            </a:prstGeom>
          </p:spPr>
          <p:txBody>
            <a:bodyPr wrap="square">
              <a:spAutoFit/>
            </a:bodyPr>
            <a:lstStyle/>
            <a:p>
              <a:r>
                <a:rPr lang="zh-CN" altLang="en-US" sz="2800" dirty="0"/>
                <a:t>单中心</a:t>
              </a:r>
              <a:endParaRPr lang="en-US" altLang="zh-CN" sz="2800" dirty="0"/>
            </a:p>
          </p:txBody>
        </p:sp>
      </p:grpSp>
      <p:sp>
        <p:nvSpPr>
          <p:cNvPr id="6" name="矩形 5"/>
          <p:cNvSpPr/>
          <p:nvPr/>
        </p:nvSpPr>
        <p:spPr>
          <a:xfrm>
            <a:off x="3667310" y="3723401"/>
            <a:ext cx="5109091" cy="461665"/>
          </a:xfrm>
          <a:prstGeom prst="rect">
            <a:avLst/>
          </a:prstGeom>
        </p:spPr>
        <p:txBody>
          <a:bodyPr wrap="none">
            <a:spAutoFit/>
          </a:bodyPr>
          <a:lstStyle/>
          <a:p>
            <a:r>
              <a:rPr lang="zh-CN" altLang="zh-CN" sz="2400" dirty="0">
                <a:latin typeface="Calibri" panose="020F0502020204030204" pitchFamily="34" charset="0"/>
                <a:cs typeface="Times New Roman" panose="02020603050405020304" pitchFamily="18" charset="0"/>
              </a:rPr>
              <a:t>人口密度大，利于公共交通的发展</a:t>
            </a:r>
            <a:r>
              <a:rPr lang="zh-CN" altLang="en-US" sz="2400" dirty="0">
                <a:latin typeface="Calibri" panose="020F0502020204030204" pitchFamily="34" charset="0"/>
                <a:cs typeface="Times New Roman" panose="02020603050405020304" pitchFamily="18" charset="0"/>
              </a:rPr>
              <a:t>。</a:t>
            </a:r>
            <a:endParaRPr lang="zh-CN" altLang="en-US" sz="2400" dirty="0"/>
          </a:p>
        </p:txBody>
      </p:sp>
      <p:sp>
        <p:nvSpPr>
          <p:cNvPr id="7" name="矩形 6"/>
          <p:cNvSpPr/>
          <p:nvPr/>
        </p:nvSpPr>
        <p:spPr>
          <a:xfrm>
            <a:off x="3667310" y="4267043"/>
            <a:ext cx="6096000" cy="830997"/>
          </a:xfrm>
          <a:prstGeom prst="rect">
            <a:avLst/>
          </a:prstGeom>
        </p:spPr>
        <p:txBody>
          <a:bodyPr>
            <a:spAutoFit/>
          </a:bodyPr>
          <a:lstStyle/>
          <a:p>
            <a:r>
              <a:rPr lang="zh-CN" altLang="en-US" sz="2400" dirty="0">
                <a:latin typeface="Calibri" panose="020F0502020204030204" pitchFamily="34" charset="0"/>
                <a:cs typeface="Times New Roman" panose="02020603050405020304" pitchFamily="18" charset="0"/>
              </a:rPr>
              <a:t>当城市规模过大时，</a:t>
            </a:r>
            <a:r>
              <a:rPr lang="zh-CN" altLang="zh-CN" sz="2400" dirty="0">
                <a:latin typeface="Calibri" panose="020F0502020204030204" pitchFamily="34" charset="0"/>
                <a:cs typeface="Times New Roman" panose="02020603050405020304" pitchFamily="18" charset="0"/>
              </a:rPr>
              <a:t>摊大饼式的蔓延导致城市边缘开发密度低，不利于公共交通的拓展</a:t>
            </a:r>
            <a:r>
              <a:rPr lang="zh-CN" altLang="en-US" sz="2400" dirty="0">
                <a:latin typeface="Calibri" panose="020F0502020204030204" pitchFamily="34" charset="0"/>
                <a:cs typeface="Times New Roman" panose="02020603050405020304" pitchFamily="18" charset="0"/>
              </a:rPr>
              <a:t>。</a:t>
            </a:r>
            <a:endParaRPr lang="zh-CN" altLang="en-US" sz="2400" dirty="0"/>
          </a:p>
        </p:txBody>
      </p:sp>
      <p:sp>
        <p:nvSpPr>
          <p:cNvPr id="50" name="乘号 49"/>
          <p:cNvSpPr/>
          <p:nvPr/>
        </p:nvSpPr>
        <p:spPr>
          <a:xfrm>
            <a:off x="3092541" y="4467409"/>
            <a:ext cx="397221" cy="430263"/>
          </a:xfrm>
          <a:prstGeom prst="mathMultiply">
            <a:avLst/>
          </a:prstGeom>
          <a:solidFill>
            <a:srgbClr val="DE2810"/>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L 形 55"/>
          <p:cNvSpPr/>
          <p:nvPr/>
        </p:nvSpPr>
        <p:spPr>
          <a:xfrm rot="8644573" flipH="1" flipV="1">
            <a:off x="3131310" y="3805631"/>
            <a:ext cx="368770" cy="186990"/>
          </a:xfrm>
          <a:prstGeom prst="corne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339102" cy="523220"/>
          </a:xfrm>
          <a:prstGeom prst="rect">
            <a:avLst/>
          </a:prstGeom>
          <a:noFill/>
        </p:spPr>
        <p:txBody>
          <a:bodyPr wrap="none" rtlCol="0">
            <a:spAutoFit/>
          </a:bodyPr>
          <a:lstStyle/>
          <a:p>
            <a:r>
              <a:rPr lang="zh-CN" altLang="en-US" sz="2800" dirty="0"/>
              <a:t>城市空间形态</a:t>
            </a:r>
          </a:p>
        </p:txBody>
      </p:sp>
      <p:grpSp>
        <p:nvGrpSpPr>
          <p:cNvPr id="54" name="组合 53"/>
          <p:cNvGrpSpPr/>
          <p:nvPr/>
        </p:nvGrpSpPr>
        <p:grpSpPr>
          <a:xfrm>
            <a:off x="2543492" y="2756077"/>
            <a:ext cx="1764955" cy="461665"/>
            <a:chOff x="2993365" y="3673190"/>
            <a:chExt cx="1764955" cy="461665"/>
          </a:xfrm>
        </p:grpSpPr>
        <p:grpSp>
          <p:nvGrpSpPr>
            <p:cNvPr id="44" name="组合 43"/>
            <p:cNvGrpSpPr/>
            <p:nvPr/>
          </p:nvGrpSpPr>
          <p:grpSpPr>
            <a:xfrm>
              <a:off x="2993365" y="3701965"/>
              <a:ext cx="583695" cy="432890"/>
              <a:chOff x="2993365" y="3701965"/>
              <a:chExt cx="583695" cy="432890"/>
            </a:xfrm>
          </p:grpSpPr>
          <p:sp>
            <p:nvSpPr>
              <p:cNvPr id="26" name="椭圆 25"/>
              <p:cNvSpPr/>
              <p:nvPr/>
            </p:nvSpPr>
            <p:spPr>
              <a:xfrm>
                <a:off x="3168650" y="3725195"/>
                <a:ext cx="232780" cy="23278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460750" y="3701965"/>
                <a:ext cx="116310" cy="11631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226885" y="4018545"/>
                <a:ext cx="116310" cy="11631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993365" y="3701965"/>
                <a:ext cx="116310" cy="11631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p:cNvSpPr/>
            <p:nvPr/>
          </p:nvSpPr>
          <p:spPr>
            <a:xfrm>
              <a:off x="3636380" y="3673190"/>
              <a:ext cx="1121940" cy="461665"/>
            </a:xfrm>
            <a:prstGeom prst="rect">
              <a:avLst/>
            </a:prstGeom>
          </p:spPr>
          <p:txBody>
            <a:bodyPr wrap="square">
              <a:spAutoFit/>
            </a:bodyPr>
            <a:lstStyle/>
            <a:p>
              <a:r>
                <a:rPr lang="zh-CN" altLang="en-US" sz="2400" dirty="0"/>
                <a:t>多中心</a:t>
              </a:r>
              <a:endParaRPr lang="en-US" altLang="zh-CN" sz="2400" dirty="0"/>
            </a:p>
          </p:txBody>
        </p:sp>
      </p:grpSp>
      <p:graphicFrame>
        <p:nvGraphicFramePr>
          <p:cNvPr id="11" name="图表 10"/>
          <p:cNvGraphicFramePr/>
          <p:nvPr/>
        </p:nvGraphicFramePr>
        <p:xfrm>
          <a:off x="963762" y="3605460"/>
          <a:ext cx="5132236" cy="28268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图表 20"/>
          <p:cNvGraphicFramePr/>
          <p:nvPr/>
        </p:nvGraphicFramePr>
        <p:xfrm>
          <a:off x="1117586" y="3555445"/>
          <a:ext cx="5132236" cy="2826851"/>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本框 11"/>
          <p:cNvSpPr txBox="1"/>
          <p:nvPr/>
        </p:nvSpPr>
        <p:spPr>
          <a:xfrm>
            <a:off x="3096223" y="5036810"/>
            <a:ext cx="723275"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144</a:t>
            </a:r>
            <a:endParaRPr lang="zh-CN" altLang="en-US" sz="28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3096223" y="4513590"/>
            <a:ext cx="723275" cy="523220"/>
          </a:xfrm>
          <a:prstGeom prst="rect">
            <a:avLst/>
          </a:prstGeom>
          <a:noFill/>
        </p:spPr>
        <p:txBody>
          <a:bodyPr wrap="none" rtlCol="0">
            <a:spAutoFit/>
          </a:bodyPr>
          <a:lstStyle/>
          <a:p>
            <a:r>
              <a:rPr lang="en-US" altLang="zh-CN" sz="2800" dirty="0">
                <a:solidFill>
                  <a:srgbClr val="DE2810"/>
                </a:solidFill>
                <a:latin typeface="Times New Roman" panose="02020603050405020304" pitchFamily="18" charset="0"/>
                <a:cs typeface="Times New Roman" panose="02020603050405020304" pitchFamily="18" charset="0"/>
              </a:rPr>
              <a:t>133</a:t>
            </a:r>
            <a:endParaRPr lang="zh-CN" altLang="en-US" sz="2800" dirty="0">
              <a:solidFill>
                <a:srgbClr val="DE2810"/>
              </a:solidFill>
              <a:latin typeface="Times New Roman" panose="02020603050405020304" pitchFamily="18" charset="0"/>
              <a:cs typeface="Times New Roman" panose="02020603050405020304" pitchFamily="18" charset="0"/>
            </a:endParaRPr>
          </a:p>
        </p:txBody>
      </p:sp>
      <p:cxnSp>
        <p:nvCxnSpPr>
          <p:cNvPr id="14" name="直接连接符 13"/>
          <p:cNvCxnSpPr/>
          <p:nvPr/>
        </p:nvCxnSpPr>
        <p:spPr>
          <a:xfrm>
            <a:off x="3139774" y="5036810"/>
            <a:ext cx="723275"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229402" y="3989833"/>
            <a:ext cx="5442455" cy="523220"/>
          </a:xfrm>
          <a:prstGeom prst="rect">
            <a:avLst/>
          </a:prstGeom>
        </p:spPr>
        <p:txBody>
          <a:bodyPr wrap="square">
            <a:spAutoFit/>
          </a:bodyPr>
          <a:lstStyle/>
          <a:p>
            <a:r>
              <a:rPr lang="zh-CN" altLang="en-US" sz="2800" b="1" dirty="0">
                <a:solidFill>
                  <a:schemeClr val="accent1">
                    <a:lumMod val="50000"/>
                  </a:schemeClr>
                </a:solidFill>
                <a:latin typeface="Times New Roman" panose="02020603050405020304" pitchFamily="18" charset="0"/>
                <a:cs typeface="Times New Roman" panose="02020603050405020304" pitchFamily="18" charset="0"/>
              </a:rPr>
              <a:t>多中心结构能否缩短出行距离？</a:t>
            </a:r>
            <a:endParaRPr lang="en-US" altLang="zh-CN" sz="2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21">
                                            <p:graphicEl>
                                              <a:chart seriesIdx="-3" categoryIdx="-3" bldStep="gridLegend"/>
                                            </p:graphicEl>
                                          </p:spTgt>
                                        </p:tgtEl>
                                        <p:attrNameLst>
                                          <p:attrName>style.visibility</p:attrName>
                                        </p:attrNameLst>
                                      </p:cBhvr>
                                      <p:to>
                                        <p:strVal val="visible"/>
                                      </p:to>
                                    </p:set>
                                    <p:animEffect transition="in" filter="wheel(1)">
                                      <p:cBhvr>
                                        <p:cTn id="20" dur="750"/>
                                        <p:tgtEl>
                                          <p:spTgt spid="21">
                                            <p:graphicEl>
                                              <a:chart seriesIdx="-3" categoryIdx="-3" bldStep="gridLegen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1">
                                            <p:graphicEl>
                                              <a:chart seriesIdx="0" categoryIdx="-4" bldStep="series"/>
                                            </p:graphicEl>
                                          </p:spTgt>
                                        </p:tgtEl>
                                        <p:attrNameLst>
                                          <p:attrName>style.visibility</p:attrName>
                                        </p:attrNameLst>
                                      </p:cBhvr>
                                      <p:to>
                                        <p:strVal val="visible"/>
                                      </p:to>
                                    </p:set>
                                    <p:animEffect transition="in" filter="wheel(1)">
                                      <p:cBhvr>
                                        <p:cTn id="25" dur="750"/>
                                        <p:tgtEl>
                                          <p:spTgt spid="21">
                                            <p:graphicEl>
                                              <a:chart seriesIdx="0" categoryIdx="-4" bldStep="series"/>
                                            </p:graphic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iterate type="lt">
                                    <p:tmPct val="10000"/>
                                  </p:iterate>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1" grpId="0">
        <p:bldAsOne/>
      </p:bldGraphic>
      <p:bldGraphic spid="21" grpId="0" uiExpand="1">
        <p:bldSub>
          <a:bldChart bld="series"/>
        </p:bldSub>
      </p:bldGraphic>
      <p:bldP spid="12" grpId="0"/>
      <p:bldP spid="24"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339102" cy="523220"/>
          </a:xfrm>
          <a:prstGeom prst="rect">
            <a:avLst/>
          </a:prstGeom>
          <a:noFill/>
        </p:spPr>
        <p:txBody>
          <a:bodyPr wrap="none" rtlCol="0">
            <a:spAutoFit/>
          </a:bodyPr>
          <a:lstStyle/>
          <a:p>
            <a:r>
              <a:rPr lang="zh-CN" altLang="en-US" sz="2800" dirty="0"/>
              <a:t>城市空间形态</a:t>
            </a:r>
          </a:p>
        </p:txBody>
      </p:sp>
      <p:sp>
        <p:nvSpPr>
          <p:cNvPr id="37" name="矩形 36"/>
          <p:cNvSpPr/>
          <p:nvPr/>
        </p:nvSpPr>
        <p:spPr>
          <a:xfrm>
            <a:off x="2890301" y="2649620"/>
            <a:ext cx="1121940" cy="461665"/>
          </a:xfrm>
          <a:prstGeom prst="rect">
            <a:avLst/>
          </a:prstGeom>
        </p:spPr>
        <p:txBody>
          <a:bodyPr wrap="square">
            <a:spAutoFit/>
          </a:bodyPr>
          <a:lstStyle/>
          <a:p>
            <a:r>
              <a:rPr lang="zh-CN" altLang="en-US" sz="2400" dirty="0"/>
              <a:t>北京</a:t>
            </a:r>
            <a:endParaRPr lang="en-US" altLang="zh-CN" sz="2400" dirty="0"/>
          </a:p>
        </p:txBody>
      </p:sp>
      <p:sp>
        <p:nvSpPr>
          <p:cNvPr id="38" name="矩形 37"/>
          <p:cNvSpPr/>
          <p:nvPr/>
        </p:nvSpPr>
        <p:spPr>
          <a:xfrm>
            <a:off x="3894081" y="2588065"/>
            <a:ext cx="2703336" cy="523220"/>
          </a:xfrm>
          <a:prstGeom prst="rect">
            <a:avLst/>
          </a:prstGeom>
        </p:spPr>
        <p:txBody>
          <a:bodyPr wrap="square">
            <a:spAutoFit/>
          </a:bodyPr>
          <a:lstStyle/>
          <a:p>
            <a:r>
              <a:rPr lang="en-US" altLang="zh-CN" sz="2800" b="1" dirty="0">
                <a:solidFill>
                  <a:schemeClr val="accent1">
                    <a:lumMod val="50000"/>
                  </a:schemeClr>
                </a:solidFill>
                <a:latin typeface="Times New Roman" panose="02020603050405020304" pitchFamily="18" charset="0"/>
                <a:cs typeface="Times New Roman" panose="02020603050405020304" pitchFamily="18" charset="0"/>
              </a:rPr>
              <a:t>1997.01-2014.05</a:t>
            </a:r>
          </a:p>
        </p:txBody>
      </p:sp>
      <p:graphicFrame>
        <p:nvGraphicFramePr>
          <p:cNvPr id="39" name="图表 38"/>
          <p:cNvGraphicFramePr/>
          <p:nvPr/>
        </p:nvGraphicFramePr>
        <p:xfrm>
          <a:off x="2200443" y="3106855"/>
          <a:ext cx="6520750" cy="3584229"/>
        </p:xfrm>
        <a:graphic>
          <a:graphicData uri="http://schemas.openxmlformats.org/drawingml/2006/chart">
            <c:chart xmlns:c="http://schemas.openxmlformats.org/drawingml/2006/chart" xmlns:r="http://schemas.openxmlformats.org/officeDocument/2006/relationships" r:id="rId2"/>
          </a:graphicData>
        </a:graphic>
      </p:graphicFrame>
      <p:sp>
        <p:nvSpPr>
          <p:cNvPr id="40" name="矩形 39"/>
          <p:cNvSpPr/>
          <p:nvPr/>
        </p:nvSpPr>
        <p:spPr>
          <a:xfrm>
            <a:off x="6639575" y="2583635"/>
            <a:ext cx="2703336" cy="523220"/>
          </a:xfrm>
          <a:prstGeom prst="rect">
            <a:avLst/>
          </a:prstGeom>
        </p:spPr>
        <p:txBody>
          <a:bodyPr wrap="square">
            <a:spAutoFit/>
          </a:bodyPr>
          <a:lstStyle/>
          <a:p>
            <a:r>
              <a:rPr lang="en-US" altLang="zh-CN" sz="2800" b="1" dirty="0">
                <a:solidFill>
                  <a:schemeClr val="accent1">
                    <a:lumMod val="50000"/>
                  </a:schemeClr>
                </a:solidFill>
                <a:latin typeface="Times New Roman" panose="02020603050405020304" pitchFamily="18" charset="0"/>
                <a:cs typeface="Times New Roman" panose="02020603050405020304" pitchFamily="18" charset="0"/>
              </a:rPr>
              <a:t>9396</a:t>
            </a:r>
            <a:r>
              <a:rPr lang="zh-CN" altLang="en-US" sz="2800" b="1" dirty="0">
                <a:solidFill>
                  <a:schemeClr val="accent1">
                    <a:lumMod val="50000"/>
                  </a:schemeClr>
                </a:solidFill>
                <a:latin typeface="Times New Roman" panose="02020603050405020304" pitchFamily="18" charset="0"/>
                <a:cs typeface="Times New Roman" panose="02020603050405020304" pitchFamily="18" charset="0"/>
              </a:rPr>
              <a:t>条</a:t>
            </a:r>
            <a:endParaRPr lang="en-US" altLang="zh-CN" sz="28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22" name="图表 21"/>
          <p:cNvGraphicFramePr/>
          <p:nvPr/>
        </p:nvGraphicFramePr>
        <p:xfrm>
          <a:off x="6962599" y="2091483"/>
          <a:ext cx="7469873" cy="4664945"/>
        </p:xfrm>
        <a:graphic>
          <a:graphicData uri="http://schemas.openxmlformats.org/drawingml/2006/chart">
            <c:chart xmlns:c="http://schemas.openxmlformats.org/drawingml/2006/chart" xmlns:r="http://schemas.openxmlformats.org/officeDocument/2006/relationships" r:id="rId3"/>
          </a:graphicData>
        </a:graphic>
      </p:graphicFrame>
      <p:sp>
        <p:nvSpPr>
          <p:cNvPr id="25" name="矩形 24"/>
          <p:cNvSpPr/>
          <p:nvPr/>
        </p:nvSpPr>
        <p:spPr>
          <a:xfrm>
            <a:off x="8984306" y="2614412"/>
            <a:ext cx="2859351" cy="461665"/>
          </a:xfrm>
          <a:prstGeom prst="rect">
            <a:avLst/>
          </a:prstGeom>
        </p:spPr>
        <p:txBody>
          <a:bodyPr wrap="square">
            <a:spAutoFit/>
          </a:bodyPr>
          <a:lstStyle/>
          <a:p>
            <a:r>
              <a:rPr lang="zh-CN" altLang="en-US" sz="2400" dirty="0"/>
              <a:t>近</a:t>
            </a:r>
            <a:r>
              <a:rPr lang="en-US" altLang="zh-CN" sz="2400" dirty="0"/>
              <a:t>8</a:t>
            </a:r>
            <a:r>
              <a:rPr lang="zh-CN" altLang="en-US" sz="2400" dirty="0"/>
              <a:t>年人口增加情况</a:t>
            </a:r>
            <a:endParaRPr lang="en-US" altLang="zh-CN" sz="2400" dirty="0"/>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250"/>
                                        <p:tgtEl>
                                          <p:spTgt spid="37"/>
                                        </p:tgtEl>
                                      </p:cBhvr>
                                    </p:animEffect>
                                  </p:childTnLst>
                                </p:cTn>
                              </p:par>
                            </p:childTnLst>
                          </p:cTn>
                        </p:par>
                        <p:par>
                          <p:cTn id="15" fill="hold">
                            <p:stCondLst>
                              <p:cond delay="5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Effect transition="in" filter="fade">
                                      <p:cBhvr>
                                        <p:cTn id="20" dur="500"/>
                                        <p:tgtEl>
                                          <p:spTgt spid="38"/>
                                        </p:tgtEl>
                                      </p:cBhvr>
                                    </p:animEffect>
                                  </p:childTnLst>
                                </p:cTn>
                              </p:par>
                            </p:childTnLst>
                          </p:cTn>
                        </p:par>
                        <p:par>
                          <p:cTn id="21" fill="hold">
                            <p:stCondLst>
                              <p:cond delay="145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2150"/>
                            </p:stCondLst>
                            <p:childTnLst>
                              <p:par>
                                <p:cTn id="28" presetID="10"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38" grpId="0"/>
      <p:bldGraphic spid="39" grpId="0">
        <p:bldAsOne/>
      </p:bldGraphic>
      <p:bldP spid="40" grpId="0"/>
      <p:bldGraphic spid="22" grpId="0">
        <p:bldAsOne/>
      </p:bldGraphic>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339102" cy="523220"/>
          </a:xfrm>
          <a:prstGeom prst="rect">
            <a:avLst/>
          </a:prstGeom>
          <a:noFill/>
        </p:spPr>
        <p:txBody>
          <a:bodyPr wrap="none" rtlCol="0">
            <a:spAutoFit/>
          </a:bodyPr>
          <a:lstStyle/>
          <a:p>
            <a:r>
              <a:rPr lang="zh-CN" altLang="en-US" sz="2800" dirty="0"/>
              <a:t>城市空间形态</a:t>
            </a:r>
          </a:p>
        </p:txBody>
      </p:sp>
      <p:sp>
        <p:nvSpPr>
          <p:cNvPr id="37" name="矩形 36"/>
          <p:cNvSpPr/>
          <p:nvPr/>
        </p:nvSpPr>
        <p:spPr>
          <a:xfrm>
            <a:off x="2890301" y="2649620"/>
            <a:ext cx="3290580" cy="461665"/>
          </a:xfrm>
          <a:prstGeom prst="rect">
            <a:avLst/>
          </a:prstGeom>
        </p:spPr>
        <p:txBody>
          <a:bodyPr wrap="square">
            <a:spAutoFit/>
          </a:bodyPr>
          <a:lstStyle/>
          <a:p>
            <a:r>
              <a:rPr lang="zh-CN" altLang="en-US" sz="2400" dirty="0"/>
              <a:t>北京市出行距离变化</a:t>
            </a:r>
            <a:endParaRPr lang="en-US" altLang="zh-CN" sz="2400" dirty="0"/>
          </a:p>
        </p:txBody>
      </p:sp>
      <p:graphicFrame>
        <p:nvGraphicFramePr>
          <p:cNvPr id="6" name="表格 5"/>
          <p:cNvGraphicFramePr>
            <a:graphicFrameLocks noGrp="1"/>
          </p:cNvGraphicFramePr>
          <p:nvPr/>
        </p:nvGraphicFramePr>
        <p:xfrm>
          <a:off x="2635105" y="3320283"/>
          <a:ext cx="8008940" cy="2761208"/>
        </p:xfrm>
        <a:graphic>
          <a:graphicData uri="http://schemas.openxmlformats.org/drawingml/2006/table">
            <a:tbl>
              <a:tblPr firstRow="1" firstCol="1" bandRow="1">
                <a:tableStyleId>{5C22544A-7EE6-4342-B048-85BDC9FD1C3A}</a:tableStyleId>
              </a:tblPr>
              <a:tblGrid>
                <a:gridCol w="2769373">
                  <a:extLst>
                    <a:ext uri="{9D8B030D-6E8A-4147-A177-3AD203B41FA5}">
                      <a16:colId xmlns:a16="http://schemas.microsoft.com/office/drawing/2014/main" val="20000"/>
                    </a:ext>
                  </a:extLst>
                </a:gridCol>
                <a:gridCol w="2081000">
                  <a:extLst>
                    <a:ext uri="{9D8B030D-6E8A-4147-A177-3AD203B41FA5}">
                      <a16:colId xmlns:a16="http://schemas.microsoft.com/office/drawing/2014/main" val="20001"/>
                    </a:ext>
                  </a:extLst>
                </a:gridCol>
                <a:gridCol w="3158567">
                  <a:extLst>
                    <a:ext uri="{9D8B030D-6E8A-4147-A177-3AD203B41FA5}">
                      <a16:colId xmlns:a16="http://schemas.microsoft.com/office/drawing/2014/main" val="20002"/>
                    </a:ext>
                  </a:extLst>
                </a:gridCol>
              </a:tblGrid>
              <a:tr h="345151">
                <a:tc>
                  <a:txBody>
                    <a:bodyPr/>
                    <a:lstStyle/>
                    <a:p>
                      <a:pPr indent="127000" algn="ctr">
                        <a:lnSpc>
                          <a:spcPct val="120000"/>
                        </a:lnSpc>
                        <a:spcAft>
                          <a:spcPts val="0"/>
                        </a:spcAft>
                      </a:pPr>
                      <a:r>
                        <a:rPr lang="zh-CN" sz="1800" kern="100" dirty="0">
                          <a:effectLst/>
                        </a:rPr>
                        <a:t>出行距离</a:t>
                      </a:r>
                      <a:r>
                        <a:rPr lang="en-US" sz="1800" kern="100" dirty="0">
                          <a:effectLst/>
                        </a:rPr>
                        <a:t>(</a:t>
                      </a:r>
                      <a:r>
                        <a:rPr lang="zh-CN" sz="1800" kern="100" dirty="0">
                          <a:effectLst/>
                        </a:rPr>
                        <a:t>公里</a:t>
                      </a:r>
                      <a:r>
                        <a:rPr lang="en-US" sz="18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86334" marR="86334" marT="0" marB="0">
                    <a:solidFill>
                      <a:srgbClr val="0070C0"/>
                    </a:solidFill>
                  </a:tcPr>
                </a:tc>
                <a:tc>
                  <a:txBody>
                    <a:bodyPr/>
                    <a:lstStyle/>
                    <a:p>
                      <a:pPr indent="127000" algn="ctr">
                        <a:lnSpc>
                          <a:spcPct val="120000"/>
                        </a:lnSpc>
                        <a:spcAft>
                          <a:spcPts val="0"/>
                        </a:spcAft>
                      </a:pPr>
                      <a:r>
                        <a:rPr lang="en-US" sz="1800" kern="100" dirty="0">
                          <a:effectLst/>
                        </a:rPr>
                        <a:t>2010</a:t>
                      </a:r>
                      <a:r>
                        <a:rPr lang="zh-CN" sz="1800" kern="100" dirty="0">
                          <a:effectLst/>
                        </a:rPr>
                        <a:t>年</a:t>
                      </a:r>
                      <a:r>
                        <a:rPr lang="en-US" sz="18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86334" marR="86334" marT="0" marB="0">
                    <a:solidFill>
                      <a:srgbClr val="0070C0"/>
                    </a:solidFill>
                  </a:tcPr>
                </a:tc>
                <a:tc>
                  <a:txBody>
                    <a:bodyPr/>
                    <a:lstStyle/>
                    <a:p>
                      <a:pPr indent="127000" algn="ctr">
                        <a:lnSpc>
                          <a:spcPct val="120000"/>
                        </a:lnSpc>
                        <a:spcAft>
                          <a:spcPts val="0"/>
                        </a:spcAft>
                      </a:pPr>
                      <a:r>
                        <a:rPr lang="en-US" sz="1800" kern="100" dirty="0">
                          <a:effectLst/>
                        </a:rPr>
                        <a:t>2012</a:t>
                      </a:r>
                      <a:r>
                        <a:rPr lang="zh-CN" sz="1800" kern="100" dirty="0">
                          <a:effectLst/>
                        </a:rPr>
                        <a:t>年下半年</a:t>
                      </a:r>
                      <a:r>
                        <a:rPr lang="en-US" sz="1800" kern="100" dirty="0">
                          <a:effectLst/>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86334" marR="86334" marT="0" marB="0">
                    <a:solidFill>
                      <a:srgbClr val="0070C0"/>
                    </a:solidFill>
                  </a:tcPr>
                </a:tc>
                <a:extLst>
                  <a:ext uri="{0D108BD9-81ED-4DB2-BD59-A6C34878D82A}">
                    <a16:rowId xmlns:a16="http://schemas.microsoft.com/office/drawing/2014/main" val="10000"/>
                  </a:ext>
                </a:extLst>
              </a:tr>
              <a:tr h="345151">
                <a:tc>
                  <a:txBody>
                    <a:bodyPr/>
                    <a:lstStyle/>
                    <a:p>
                      <a:pPr indent="127000" algn="ctr">
                        <a:lnSpc>
                          <a:spcPct val="120000"/>
                        </a:lnSpc>
                        <a:spcAft>
                          <a:spcPts val="0"/>
                        </a:spcAft>
                      </a:pPr>
                      <a:r>
                        <a:rPr lang="zh-CN" sz="2000" kern="100" dirty="0">
                          <a:effectLst/>
                          <a:latin typeface="Times New Roman" panose="02020603050405020304" pitchFamily="18" charset="0"/>
                          <a:cs typeface="Times New Roman" panose="02020603050405020304" pitchFamily="18" charset="0"/>
                        </a:rPr>
                        <a:t>小于</a:t>
                      </a:r>
                      <a:r>
                        <a:rPr lang="en-US" sz="2000" kern="100" dirty="0">
                          <a:effectLst/>
                          <a:latin typeface="Times New Roman" panose="02020603050405020304" pitchFamily="18" charset="0"/>
                          <a:cs typeface="Times New Roman" panose="02020603050405020304" pitchFamily="18" charset="0"/>
                        </a:rPr>
                        <a:t>5</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solidFill>
                      <a:srgbClr val="0070C0"/>
                    </a:solidFill>
                  </a:tcPr>
                </a:tc>
                <a:tc>
                  <a:txBody>
                    <a:bodyPr/>
                    <a:lstStyle/>
                    <a:p>
                      <a:pPr indent="127000" algn="ctr">
                        <a:lnSpc>
                          <a:spcPct val="120000"/>
                        </a:lnSpc>
                        <a:spcAft>
                          <a:spcPts val="0"/>
                        </a:spcAft>
                      </a:pPr>
                      <a:r>
                        <a:rPr lang="en-US" sz="2000" kern="100">
                          <a:effectLst/>
                          <a:latin typeface="Times New Roman" panose="02020603050405020304" pitchFamily="18" charset="0"/>
                          <a:cs typeface="Times New Roman" panose="02020603050405020304" pitchFamily="18" charset="0"/>
                        </a:rPr>
                        <a:t>62.2</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55.5</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extLst>
                  <a:ext uri="{0D108BD9-81ED-4DB2-BD59-A6C34878D82A}">
                    <a16:rowId xmlns:a16="http://schemas.microsoft.com/office/drawing/2014/main" val="10001"/>
                  </a:ext>
                </a:extLst>
              </a:tr>
              <a:tr h="345151">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5—10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solidFill>
                      <a:srgbClr val="0070C0"/>
                    </a:solidFill>
                  </a:tcPr>
                </a:tc>
                <a:tc>
                  <a:txBody>
                    <a:bodyPr/>
                    <a:lstStyle/>
                    <a:p>
                      <a:pPr indent="127000" algn="ctr">
                        <a:lnSpc>
                          <a:spcPct val="120000"/>
                        </a:lnSpc>
                        <a:spcAft>
                          <a:spcPts val="0"/>
                        </a:spcAft>
                      </a:pPr>
                      <a:r>
                        <a:rPr lang="en-US" sz="2000" kern="100">
                          <a:effectLst/>
                          <a:latin typeface="Times New Roman" panose="02020603050405020304" pitchFamily="18" charset="0"/>
                          <a:cs typeface="Times New Roman" panose="02020603050405020304" pitchFamily="18" charset="0"/>
                        </a:rPr>
                        <a:t>15.9</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17.0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extLst>
                  <a:ext uri="{0D108BD9-81ED-4DB2-BD59-A6C34878D82A}">
                    <a16:rowId xmlns:a16="http://schemas.microsoft.com/office/drawing/2014/main" val="10002"/>
                  </a:ext>
                </a:extLst>
              </a:tr>
              <a:tr h="345151">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10—15</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solidFill>
                      <a:srgbClr val="0070C0"/>
                    </a:solidFill>
                  </a:tcPr>
                </a:tc>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9.2</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11.2</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extLst>
                  <a:ext uri="{0D108BD9-81ED-4DB2-BD59-A6C34878D82A}">
                    <a16:rowId xmlns:a16="http://schemas.microsoft.com/office/drawing/2014/main" val="10003"/>
                  </a:ext>
                </a:extLst>
              </a:tr>
              <a:tr h="345151">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15—20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solidFill>
                      <a:srgbClr val="0070C0"/>
                    </a:solidFill>
                  </a:tcPr>
                </a:tc>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5.4</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6.6</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extLst>
                  <a:ext uri="{0D108BD9-81ED-4DB2-BD59-A6C34878D82A}">
                    <a16:rowId xmlns:a16="http://schemas.microsoft.com/office/drawing/2014/main" val="10004"/>
                  </a:ext>
                </a:extLst>
              </a:tr>
              <a:tr h="345151">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20—30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solidFill>
                      <a:srgbClr val="0070C0"/>
                    </a:solidFill>
                  </a:tcPr>
                </a:tc>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4.9</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6.3</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extLst>
                  <a:ext uri="{0D108BD9-81ED-4DB2-BD59-A6C34878D82A}">
                    <a16:rowId xmlns:a16="http://schemas.microsoft.com/office/drawing/2014/main" val="10005"/>
                  </a:ext>
                </a:extLst>
              </a:tr>
              <a:tr h="345151">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30—40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solidFill>
                      <a:srgbClr val="0070C0"/>
                    </a:solidFill>
                  </a:tcPr>
                </a:tc>
                <a:tc>
                  <a:txBody>
                    <a:bodyPr/>
                    <a:lstStyle/>
                    <a:p>
                      <a:pPr indent="127000" algn="ctr">
                        <a:lnSpc>
                          <a:spcPct val="120000"/>
                        </a:lnSpc>
                        <a:spcAft>
                          <a:spcPts val="0"/>
                        </a:spcAft>
                      </a:pPr>
                      <a:r>
                        <a:rPr lang="en-US" sz="2000" kern="100">
                          <a:effectLst/>
                          <a:latin typeface="Times New Roman" panose="02020603050405020304" pitchFamily="18" charset="0"/>
                          <a:cs typeface="Times New Roman" panose="02020603050405020304" pitchFamily="18" charset="0"/>
                        </a:rPr>
                        <a:t>1.6</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2.2</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extLst>
                  <a:ext uri="{0D108BD9-81ED-4DB2-BD59-A6C34878D82A}">
                    <a16:rowId xmlns:a16="http://schemas.microsoft.com/office/drawing/2014/main" val="10006"/>
                  </a:ext>
                </a:extLst>
              </a:tr>
              <a:tr h="345151">
                <a:tc>
                  <a:txBody>
                    <a:bodyPr/>
                    <a:lstStyle/>
                    <a:p>
                      <a:pPr indent="127000" algn="ctr">
                        <a:lnSpc>
                          <a:spcPct val="120000"/>
                        </a:lnSpc>
                        <a:spcAft>
                          <a:spcPts val="0"/>
                        </a:spcAft>
                      </a:pPr>
                      <a:r>
                        <a:rPr lang="zh-CN" sz="2000" kern="100" dirty="0">
                          <a:effectLst/>
                          <a:latin typeface="Times New Roman" panose="02020603050405020304" pitchFamily="18" charset="0"/>
                          <a:cs typeface="Times New Roman" panose="02020603050405020304" pitchFamily="18" charset="0"/>
                        </a:rPr>
                        <a:t>大于</a:t>
                      </a:r>
                      <a:r>
                        <a:rPr lang="en-US" sz="2000" kern="100" dirty="0">
                          <a:effectLst/>
                          <a:latin typeface="Times New Roman" panose="02020603050405020304" pitchFamily="18" charset="0"/>
                          <a:cs typeface="Times New Roman" panose="02020603050405020304" pitchFamily="18" charset="0"/>
                        </a:rPr>
                        <a:t>40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solidFill>
                      <a:srgbClr val="0070C0"/>
                    </a:solidFill>
                  </a:tcPr>
                </a:tc>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0.8</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tc>
                  <a:txBody>
                    <a:bodyPr/>
                    <a:lstStyle/>
                    <a:p>
                      <a:pPr indent="127000" algn="ctr">
                        <a:lnSpc>
                          <a:spcPct val="120000"/>
                        </a:lnSpc>
                        <a:spcAft>
                          <a:spcPts val="0"/>
                        </a:spcAft>
                      </a:pPr>
                      <a:r>
                        <a:rPr lang="en-US" sz="2000" kern="100" dirty="0">
                          <a:effectLst/>
                          <a:latin typeface="Times New Roman" panose="02020603050405020304" pitchFamily="18" charset="0"/>
                          <a:cs typeface="Times New Roman" panose="02020603050405020304" pitchFamily="18" charset="0"/>
                        </a:rPr>
                        <a:t>1.0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86334" marR="86334" marT="0" marB="0"/>
                </a:tc>
                <a:extLst>
                  <a:ext uri="{0D108BD9-81ED-4DB2-BD59-A6C34878D82A}">
                    <a16:rowId xmlns:a16="http://schemas.microsoft.com/office/drawing/2014/main" val="10007"/>
                  </a:ext>
                </a:extLst>
              </a:tr>
            </a:tbl>
          </a:graphicData>
        </a:graphic>
      </p:graphicFrame>
      <p:sp>
        <p:nvSpPr>
          <p:cNvPr id="10" name="下箭头 9"/>
          <p:cNvSpPr/>
          <p:nvPr/>
        </p:nvSpPr>
        <p:spPr>
          <a:xfrm>
            <a:off x="7991243" y="3701145"/>
            <a:ext cx="296414" cy="317499"/>
          </a:xfrm>
          <a:prstGeom prst="downArrow">
            <a:avLst/>
          </a:prstGeom>
          <a:solidFill>
            <a:srgbClr val="DE2810"/>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9760964" y="4018644"/>
            <a:ext cx="232013" cy="2015902"/>
            <a:chOff x="9760964" y="4018644"/>
            <a:chExt cx="232013" cy="2015902"/>
          </a:xfrm>
        </p:grpSpPr>
        <p:sp>
          <p:nvSpPr>
            <p:cNvPr id="11" name="上箭头 10"/>
            <p:cNvSpPr/>
            <p:nvPr/>
          </p:nvSpPr>
          <p:spPr>
            <a:xfrm>
              <a:off x="9760964" y="4018644"/>
              <a:ext cx="232013" cy="277587"/>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上箭头 29"/>
            <p:cNvSpPr/>
            <p:nvPr/>
          </p:nvSpPr>
          <p:spPr>
            <a:xfrm>
              <a:off x="9760964" y="4366307"/>
              <a:ext cx="232013" cy="277587"/>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上箭头 30"/>
            <p:cNvSpPr/>
            <p:nvPr/>
          </p:nvSpPr>
          <p:spPr>
            <a:xfrm>
              <a:off x="9760964" y="4713970"/>
              <a:ext cx="232013" cy="277587"/>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上箭头 31"/>
            <p:cNvSpPr/>
            <p:nvPr/>
          </p:nvSpPr>
          <p:spPr>
            <a:xfrm>
              <a:off x="9760964" y="5061633"/>
              <a:ext cx="232013" cy="277587"/>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上箭头 32"/>
            <p:cNvSpPr/>
            <p:nvPr/>
          </p:nvSpPr>
          <p:spPr>
            <a:xfrm>
              <a:off x="9760964" y="5409296"/>
              <a:ext cx="232013" cy="277587"/>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上箭头 33"/>
            <p:cNvSpPr/>
            <p:nvPr/>
          </p:nvSpPr>
          <p:spPr>
            <a:xfrm>
              <a:off x="9760964" y="5756959"/>
              <a:ext cx="232013" cy="277587"/>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2890301" y="3242470"/>
            <a:ext cx="5837404" cy="3220585"/>
            <a:chOff x="3064338" y="2912567"/>
            <a:chExt cx="5837404" cy="3220585"/>
          </a:xfrm>
        </p:grpSpPr>
        <p:pic>
          <p:nvPicPr>
            <p:cNvPr id="36" name="图片 35"/>
            <p:cNvPicPr/>
            <p:nvPr/>
          </p:nvPicPr>
          <p:blipFill rotWithShape="1">
            <a:blip r:embed="rId2" cstate="print">
              <a:extLst>
                <a:ext uri="{28A0092B-C50C-407E-A947-70E740481C1C}">
                  <a14:useLocalDpi xmlns:a14="http://schemas.microsoft.com/office/drawing/2010/main" val="0"/>
                </a:ext>
              </a:extLst>
            </a:blip>
            <a:srcRect t="15188" b="15721"/>
            <a:stretch>
              <a:fillRect/>
            </a:stretch>
          </p:blipFill>
          <p:spPr bwMode="auto">
            <a:xfrm>
              <a:off x="6006843" y="2932970"/>
              <a:ext cx="2894899" cy="3200182"/>
            </a:xfrm>
            <a:prstGeom prst="rect">
              <a:avLst/>
            </a:prstGeom>
            <a:ln>
              <a:noFill/>
            </a:ln>
          </p:spPr>
        </p:pic>
        <p:pic>
          <p:nvPicPr>
            <p:cNvPr id="41" name="图片 40"/>
            <p:cNvPicPr/>
            <p:nvPr/>
          </p:nvPicPr>
          <p:blipFill rotWithShape="1">
            <a:blip r:embed="rId3">
              <a:extLst>
                <a:ext uri="{28A0092B-C50C-407E-A947-70E740481C1C}">
                  <a14:useLocalDpi xmlns:a14="http://schemas.microsoft.com/office/drawing/2010/main" val="0"/>
                </a:ext>
              </a:extLst>
            </a:blip>
            <a:srcRect l="19806" t="34734" r="25726" b="28002"/>
            <a:stretch>
              <a:fillRect/>
            </a:stretch>
          </p:blipFill>
          <p:spPr bwMode="auto">
            <a:xfrm>
              <a:off x="3064338" y="2912567"/>
              <a:ext cx="2942505" cy="3220585"/>
            </a:xfrm>
            <a:prstGeom prst="rect">
              <a:avLst/>
            </a:prstGeom>
            <a:ln>
              <a:noFill/>
            </a:ln>
          </p:spPr>
        </p:pic>
      </p:grpSp>
      <p:sp>
        <p:nvSpPr>
          <p:cNvPr id="42" name="矩形 41"/>
          <p:cNvSpPr/>
          <p:nvPr/>
        </p:nvSpPr>
        <p:spPr>
          <a:xfrm>
            <a:off x="8800804" y="3418479"/>
            <a:ext cx="3290580" cy="1200329"/>
          </a:xfrm>
          <a:prstGeom prst="rect">
            <a:avLst/>
          </a:prstGeom>
        </p:spPr>
        <p:txBody>
          <a:bodyPr wrap="square">
            <a:spAutoFit/>
          </a:bodyPr>
          <a:lstStyle/>
          <a:p>
            <a:pPr marL="342900" indent="-342900">
              <a:buClr>
                <a:srgbClr val="0070C0"/>
              </a:buClr>
              <a:buSzPct val="80000"/>
              <a:buFont typeface="Wingdings" panose="05000000000000000000" pitchFamily="2" charset="2"/>
              <a:buChar char="n"/>
            </a:pPr>
            <a:r>
              <a:rPr lang="zh-CN" altLang="en-US" sz="2400" dirty="0"/>
              <a:t>难以保证本地就业；</a:t>
            </a:r>
            <a:endParaRPr lang="en-US" altLang="zh-CN" sz="2400" dirty="0"/>
          </a:p>
          <a:p>
            <a:pPr marL="342900" indent="-342900">
              <a:buClr>
                <a:srgbClr val="0070C0"/>
              </a:buClr>
              <a:buSzPct val="80000"/>
              <a:buFont typeface="Wingdings" panose="05000000000000000000" pitchFamily="2" charset="2"/>
              <a:buChar char="n"/>
            </a:pPr>
            <a:r>
              <a:rPr lang="zh-CN" altLang="en-US" sz="2400" dirty="0"/>
              <a:t>双职工家庭；</a:t>
            </a:r>
            <a:endParaRPr lang="en-US" altLang="zh-CN" sz="2400" dirty="0"/>
          </a:p>
          <a:p>
            <a:pPr marL="342900" indent="-342900">
              <a:buClr>
                <a:srgbClr val="0070C0"/>
              </a:buClr>
              <a:buSzPct val="80000"/>
              <a:buFont typeface="Wingdings" panose="05000000000000000000" pitchFamily="2" charset="2"/>
              <a:buChar char="n"/>
            </a:pPr>
            <a:r>
              <a:rPr lang="zh-CN" altLang="en-US" sz="2400" dirty="0"/>
              <a:t>非通勤出行增加。</a:t>
            </a:r>
            <a:endParaRPr lang="en-US" altLang="zh-CN" sz="2400" dirty="0"/>
          </a:p>
        </p:txBody>
      </p:sp>
      <p:sp>
        <p:nvSpPr>
          <p:cNvPr id="20" name="等腰三角形 19"/>
          <p:cNvSpPr/>
          <p:nvPr/>
        </p:nvSpPr>
        <p:spPr>
          <a:xfrm rot="10800000">
            <a:off x="10016540" y="1282700"/>
            <a:ext cx="190500" cy="190500"/>
          </a:xfrm>
          <a:prstGeom prst="triangl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6"/>
                                        </p:tgtEl>
                                        <p:attrNameLst>
                                          <p:attrName>ppt_w</p:attrName>
                                        </p:attrNameLst>
                                      </p:cBhvr>
                                      <p:tavLst>
                                        <p:tav tm="0">
                                          <p:val>
                                            <p:strVal val="ppt_w"/>
                                          </p:val>
                                        </p:tav>
                                        <p:tav tm="100000">
                                          <p:val>
                                            <p:fltVal val="0"/>
                                          </p:val>
                                        </p:tav>
                                      </p:tavLst>
                                    </p:anim>
                                    <p:anim calcmode="lin" valueType="num">
                                      <p:cBhvr>
                                        <p:cTn id="33" dur="500"/>
                                        <p:tgtEl>
                                          <p:spTgt spid="6"/>
                                        </p:tgtEl>
                                        <p:attrNameLst>
                                          <p:attrName>ppt_h</p:attrName>
                                        </p:attrNameLst>
                                      </p:cBhvr>
                                      <p:tavLst>
                                        <p:tav tm="0">
                                          <p:val>
                                            <p:strVal val="ppt_h"/>
                                          </p:val>
                                        </p:tav>
                                        <p:tav tm="100000">
                                          <p:val>
                                            <p:fltVal val="0"/>
                                          </p:val>
                                        </p:tav>
                                      </p:tavLst>
                                    </p:anim>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10"/>
                                        </p:tgtEl>
                                        <p:attrNameLst>
                                          <p:attrName>ppt_w</p:attrName>
                                        </p:attrNameLst>
                                      </p:cBhvr>
                                      <p:tavLst>
                                        <p:tav tm="0">
                                          <p:val>
                                            <p:strVal val="ppt_w"/>
                                          </p:val>
                                        </p:tav>
                                        <p:tav tm="100000">
                                          <p:val>
                                            <p:fltVal val="0"/>
                                          </p:val>
                                        </p:tav>
                                      </p:tavLst>
                                    </p:anim>
                                    <p:anim calcmode="lin" valueType="num">
                                      <p:cBhvr>
                                        <p:cTn id="38" dur="500"/>
                                        <p:tgtEl>
                                          <p:spTgt spid="10"/>
                                        </p:tgtEl>
                                        <p:attrNameLst>
                                          <p:attrName>ppt_h</p:attrName>
                                        </p:attrNameLst>
                                      </p:cBhvr>
                                      <p:tavLst>
                                        <p:tav tm="0">
                                          <p:val>
                                            <p:strVal val="ppt_h"/>
                                          </p:val>
                                        </p:tav>
                                        <p:tav tm="100000">
                                          <p:val>
                                            <p:fltVal val="0"/>
                                          </p:val>
                                        </p:tav>
                                      </p:tavLst>
                                    </p:anim>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14"/>
                                        </p:tgtEl>
                                        <p:attrNameLst>
                                          <p:attrName>ppt_w</p:attrName>
                                        </p:attrNameLst>
                                      </p:cBhvr>
                                      <p:tavLst>
                                        <p:tav tm="0">
                                          <p:val>
                                            <p:strVal val="ppt_w"/>
                                          </p:val>
                                        </p:tav>
                                        <p:tav tm="100000">
                                          <p:val>
                                            <p:fltVal val="0"/>
                                          </p:val>
                                        </p:tav>
                                      </p:tavLst>
                                    </p:anim>
                                    <p:anim calcmode="lin" valueType="num">
                                      <p:cBhvr>
                                        <p:cTn id="43" dur="500"/>
                                        <p:tgtEl>
                                          <p:spTgt spid="14"/>
                                        </p:tgtEl>
                                        <p:attrNameLst>
                                          <p:attrName>ppt_h</p:attrName>
                                        </p:attrNameLst>
                                      </p:cBhvr>
                                      <p:tavLst>
                                        <p:tav tm="0">
                                          <p:val>
                                            <p:strVal val="ppt_h"/>
                                          </p:val>
                                        </p:tav>
                                        <p:tav tm="100000">
                                          <p:val>
                                            <p:fltVal val="0"/>
                                          </p:val>
                                        </p:tav>
                                      </p:tavLst>
                                    </p:anim>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63" presetClass="path" presetSubtype="0" accel="50000" decel="50000" fill="hold" nodeType="withEffect">
                                  <p:stCondLst>
                                    <p:cond delay="0"/>
                                  </p:stCondLst>
                                  <p:childTnLst>
                                    <p:animMotion origin="layout" path="M -1.25E-6 3.33333E-6 L 0.45547 3.33333E-6 " pathEditMode="relative" rAng="0" ptsTypes="AA">
                                      <p:cBhvr>
                                        <p:cTn id="47" dur="500" fill="hold"/>
                                        <p:tgtEl>
                                          <p:spTgt spid="6"/>
                                        </p:tgtEl>
                                        <p:attrNameLst>
                                          <p:attrName>ppt_x</p:attrName>
                                          <p:attrName>ppt_y</p:attrName>
                                        </p:attrNameLst>
                                      </p:cBhvr>
                                      <p:rCtr x="22773" y="0"/>
                                    </p:animMotion>
                                  </p:childTnLst>
                                </p:cTn>
                              </p:par>
                              <p:par>
                                <p:cTn id="48" presetID="63" presetClass="path" presetSubtype="0" accel="50000" decel="50000" fill="hold" grpId="2" nodeType="withEffect">
                                  <p:stCondLst>
                                    <p:cond delay="0"/>
                                  </p:stCondLst>
                                  <p:childTnLst>
                                    <p:animMotion origin="layout" path="M 1.875E-6 -1.48148E-6 L 0.33242 -1.48148E-6 " pathEditMode="relative" rAng="0" ptsTypes="AA">
                                      <p:cBhvr>
                                        <p:cTn id="49" dur="500" fill="hold"/>
                                        <p:tgtEl>
                                          <p:spTgt spid="10"/>
                                        </p:tgtEl>
                                        <p:attrNameLst>
                                          <p:attrName>ppt_x</p:attrName>
                                          <p:attrName>ppt_y</p:attrName>
                                        </p:attrNameLst>
                                      </p:cBhvr>
                                      <p:rCtr x="16615" y="0"/>
                                    </p:animMotion>
                                  </p:childTnLst>
                                </p:cTn>
                              </p:par>
                              <p:par>
                                <p:cTn id="50" presetID="63" presetClass="path" presetSubtype="0" accel="50000" decel="50000" fill="hold" nodeType="withEffect">
                                  <p:stCondLst>
                                    <p:cond delay="0"/>
                                  </p:stCondLst>
                                  <p:childTnLst>
                                    <p:animMotion origin="layout" path="M 3.75E-6 -3.7037E-7 L 0.25 -3.7037E-7 " pathEditMode="relative" rAng="0" ptsTypes="AA">
                                      <p:cBhvr>
                                        <p:cTn id="51" dur="500" fill="hold"/>
                                        <p:tgtEl>
                                          <p:spTgt spid="14"/>
                                        </p:tgtEl>
                                        <p:attrNameLst>
                                          <p:attrName>ppt_x</p:attrName>
                                          <p:attrName>ppt_y</p:attrName>
                                        </p:attrNameLst>
                                      </p:cBhvr>
                                      <p:rCtr x="12500" y="0"/>
                                    </p:animMotion>
                                  </p:childTnLst>
                                </p:cTn>
                              </p:par>
                              <p:par>
                                <p:cTn id="52" presetID="53" presetClass="entr" presetSubtype="16"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63" presetClass="path" presetSubtype="0" accel="50000" decel="50000" fill="hold" nodeType="withEffect">
                                  <p:stCondLst>
                                    <p:cond delay="0"/>
                                  </p:stCondLst>
                                  <p:childTnLst>
                                    <p:animMotion origin="layout" path="M -0.3401 1.11111E-6 L 4.58333E-6 1.11111E-6 " pathEditMode="relative" rAng="0" ptsTypes="AA">
                                      <p:cBhvr>
                                        <p:cTn id="58" dur="500" fill="hold"/>
                                        <p:tgtEl>
                                          <p:spTgt spid="21"/>
                                        </p:tgtEl>
                                        <p:attrNameLst>
                                          <p:attrName>ppt_x</p:attrName>
                                          <p:attrName>ppt_y</p:attrName>
                                        </p:attrNameLst>
                                      </p:cBhvr>
                                      <p:rCtr x="17096" y="0"/>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10" grpId="0" animBg="1"/>
      <p:bldP spid="10" grpId="1" animBg="1"/>
      <p:bldP spid="10" grpId="2" animBg="1"/>
      <p:bldP spid="42" grpId="0"/>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698175" cy="523220"/>
          </a:xfrm>
          <a:prstGeom prst="rect">
            <a:avLst/>
          </a:prstGeom>
          <a:noFill/>
        </p:spPr>
        <p:txBody>
          <a:bodyPr wrap="none" rtlCol="0">
            <a:spAutoFit/>
          </a:bodyPr>
          <a:lstStyle/>
          <a:p>
            <a:r>
              <a:rPr lang="zh-CN" altLang="en-US" sz="2800" dirty="0"/>
              <a:t>公共交通车辆数</a:t>
            </a:r>
          </a:p>
        </p:txBody>
      </p:sp>
      <p:sp>
        <p:nvSpPr>
          <p:cNvPr id="6" name="矩形 5"/>
          <p:cNvSpPr/>
          <p:nvPr/>
        </p:nvSpPr>
        <p:spPr>
          <a:xfrm>
            <a:off x="2631311" y="2654772"/>
            <a:ext cx="5760335" cy="1671227"/>
          </a:xfrm>
          <a:prstGeom prst="rect">
            <a:avLst/>
          </a:prstGeom>
        </p:spPr>
        <p:txBody>
          <a:bodyPr wrap="square">
            <a:spAutoFit/>
          </a:bodyPr>
          <a:lstStyle/>
          <a:p>
            <a:pPr indent="304800" algn="just">
              <a:lnSpc>
                <a:spcPct val="150000"/>
              </a:lnSpc>
              <a:spcAft>
                <a:spcPts val="0"/>
              </a:spcAft>
            </a:pPr>
            <a:r>
              <a:rPr lang="en-US" altLang="zh-CN" kern="100" dirty="0">
                <a:latin typeface="Times New Roman" panose="02020603050405020304" pitchFamily="18" charset="0"/>
                <a:cs typeface="Times New Roman" panose="02020603050405020304" pitchFamily="18" charset="0"/>
              </a:rPr>
              <a:t>19</a:t>
            </a:r>
            <a:r>
              <a:rPr lang="zh-CN" altLang="zh-CN" kern="100" dirty="0">
                <a:latin typeface="Times New Roman" panose="02020603050405020304" pitchFamily="18" charset="0"/>
                <a:cs typeface="Times New Roman" panose="02020603050405020304" pitchFamily="18" charset="0"/>
              </a:rPr>
              <a:t>个轨道交通城市：</a:t>
            </a:r>
            <a:r>
              <a:rPr lang="en-US" altLang="zh-CN" kern="100" dirty="0">
                <a:latin typeface="Times New Roman" panose="02020603050405020304" pitchFamily="18" charset="0"/>
                <a:cs typeface="Times New Roman" panose="02020603050405020304" pitchFamily="18" charset="0"/>
              </a:rPr>
              <a:t>   y = 19.961x - 4.9309   R = 0.88         </a:t>
            </a:r>
            <a:endParaRPr lang="zh-CN" altLang="zh-CN" kern="100" dirty="0">
              <a:latin typeface="Calibri" panose="020F0502020204030204" pitchFamily="34" charset="0"/>
              <a:cs typeface="Times New Roman" panose="02020603050405020304" pitchFamily="18" charset="0"/>
            </a:endParaRPr>
          </a:p>
          <a:p>
            <a:pPr indent="304800" algn="just">
              <a:lnSpc>
                <a:spcPct val="150000"/>
              </a:lnSpc>
              <a:spcAft>
                <a:spcPts val="0"/>
              </a:spcAft>
            </a:pPr>
            <a:r>
              <a:rPr lang="en-US" altLang="zh-CN" kern="100" dirty="0">
                <a:latin typeface="Times New Roman" panose="02020603050405020304" pitchFamily="18" charset="0"/>
                <a:cs typeface="Times New Roman" panose="02020603050405020304" pitchFamily="18" charset="0"/>
              </a:rPr>
              <a:t>11</a:t>
            </a:r>
            <a:r>
              <a:rPr lang="zh-CN" altLang="zh-CN" kern="100" dirty="0">
                <a:latin typeface="Times New Roman" panose="02020603050405020304" pitchFamily="18" charset="0"/>
                <a:cs typeface="Times New Roman" panose="02020603050405020304" pitchFamily="18" charset="0"/>
              </a:rPr>
              <a:t>个无轨道交通城市：</a:t>
            </a:r>
            <a:r>
              <a:rPr lang="en-US" altLang="zh-CN" kern="100" dirty="0">
                <a:latin typeface="Times New Roman" panose="02020603050405020304" pitchFamily="18" charset="0"/>
                <a:cs typeface="Times New Roman" panose="02020603050405020304" pitchFamily="18" charset="0"/>
              </a:rPr>
              <a:t>y = 24.092x - 15.17    R = 0.97</a:t>
            </a:r>
            <a:endParaRPr lang="zh-CN" altLang="zh-CN" kern="100" dirty="0">
              <a:latin typeface="Calibri" panose="020F0502020204030204" pitchFamily="34" charset="0"/>
              <a:cs typeface="Times New Roman" panose="02020603050405020304" pitchFamily="18" charset="0"/>
            </a:endParaRPr>
          </a:p>
          <a:p>
            <a:pPr indent="304800" algn="just">
              <a:lnSpc>
                <a:spcPct val="150000"/>
              </a:lnSpc>
              <a:spcAft>
                <a:spcPts val="0"/>
              </a:spcAft>
            </a:pPr>
            <a:r>
              <a:rPr lang="zh-CN" altLang="zh-CN" kern="100" dirty="0">
                <a:latin typeface="Times New Roman" panose="02020603050405020304" pitchFamily="18" charset="0"/>
                <a:cs typeface="Times New Roman" panose="02020603050405020304" pitchFamily="18" charset="0"/>
              </a:rPr>
              <a:t>公式中：</a:t>
            </a:r>
            <a:r>
              <a:rPr lang="en-US" altLang="zh-CN" kern="100" dirty="0">
                <a:latin typeface="Times New Roman" panose="02020603050405020304" pitchFamily="18" charset="0"/>
                <a:cs typeface="Times New Roman" panose="02020603050405020304" pitchFamily="18" charset="0"/>
              </a:rPr>
              <a:t>y—</a:t>
            </a:r>
            <a:r>
              <a:rPr lang="zh-CN" altLang="zh-CN" kern="100" dirty="0">
                <a:latin typeface="Times New Roman" panose="02020603050405020304" pitchFamily="18" charset="0"/>
                <a:cs typeface="Times New Roman" panose="02020603050405020304" pitchFamily="18" charset="0"/>
              </a:rPr>
              <a:t>人均年公交乘次（次</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人</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年）；</a:t>
            </a:r>
            <a:endParaRPr lang="zh-CN" altLang="zh-CN" kern="100" dirty="0">
              <a:latin typeface="Calibri" panose="020F0502020204030204" pitchFamily="34" charset="0"/>
              <a:cs typeface="Times New Roman" panose="02020603050405020304" pitchFamily="18" charset="0"/>
            </a:endParaRPr>
          </a:p>
          <a:p>
            <a:pPr indent="304800" algn="just">
              <a:lnSpc>
                <a:spcPct val="120000"/>
              </a:lnSpc>
              <a:spcAft>
                <a:spcPts val="0"/>
              </a:spcAft>
            </a:pPr>
            <a:r>
              <a:rPr lang="en-US" altLang="zh-CN" kern="100" dirty="0">
                <a:latin typeface="Times New Roman" panose="02020603050405020304" pitchFamily="18" charset="0"/>
                <a:cs typeface="Times New Roman" panose="02020603050405020304" pitchFamily="18" charset="0"/>
              </a:rPr>
              <a:t>                x—</a:t>
            </a:r>
            <a:r>
              <a:rPr lang="zh-CN" altLang="zh-CN" kern="100" dirty="0">
                <a:latin typeface="Times New Roman" panose="02020603050405020304" pitchFamily="18" charset="0"/>
                <a:cs typeface="Times New Roman" panose="02020603050405020304" pitchFamily="18" charset="0"/>
              </a:rPr>
              <a:t>万人公交车标台（辆</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万人）。</a:t>
            </a:r>
            <a:endParaRPr lang="zh-CN" altLang="zh-CN" kern="100" dirty="0">
              <a:latin typeface="Calibri" panose="020F0502020204030204" pitchFamily="34" charset="0"/>
              <a:cs typeface="Times New Roman" panose="02020603050405020304" pitchFamily="18" charset="0"/>
            </a:endParaRPr>
          </a:p>
        </p:txBody>
      </p:sp>
      <p:sp>
        <p:nvSpPr>
          <p:cNvPr id="7" name="矩形 6"/>
          <p:cNvSpPr/>
          <p:nvPr/>
        </p:nvSpPr>
        <p:spPr>
          <a:xfrm>
            <a:off x="2890300" y="4574920"/>
            <a:ext cx="5501346" cy="1200329"/>
          </a:xfrm>
          <a:prstGeom prst="rect">
            <a:avLst/>
          </a:prstGeom>
        </p:spPr>
        <p:txBody>
          <a:bodyPr wrap="square">
            <a:spAutoFit/>
          </a:bodyPr>
          <a:lstStyle/>
          <a:p>
            <a:pPr marL="342900" indent="-342900">
              <a:buClr>
                <a:srgbClr val="0070C0"/>
              </a:buClr>
              <a:buSzPct val="80000"/>
              <a:buFont typeface="Wingdings" panose="05000000000000000000" pitchFamily="2" charset="2"/>
              <a:buChar char="n"/>
            </a:pPr>
            <a:r>
              <a:rPr lang="zh-CN" altLang="en-US" sz="2400" dirty="0"/>
              <a:t>公交车拥有率的提高能够明显增加对公交车的使用；</a:t>
            </a:r>
            <a:endParaRPr lang="en-US" altLang="zh-CN" sz="2400" dirty="0"/>
          </a:p>
          <a:p>
            <a:pPr marL="342900" indent="-342900">
              <a:buClr>
                <a:srgbClr val="0070C0"/>
              </a:buClr>
              <a:buSzPct val="80000"/>
              <a:buFont typeface="Wingdings" panose="05000000000000000000" pitchFamily="2" charset="2"/>
              <a:buChar char="n"/>
            </a:pPr>
            <a:r>
              <a:rPr lang="zh-CN" altLang="en-US" sz="2400" dirty="0"/>
              <a:t>轨道交通会削弱公交车的作用。</a:t>
            </a:r>
            <a:endParaRPr lang="en-US" altLang="zh-CN" sz="2400" dirty="0"/>
          </a:p>
        </p:txBody>
      </p:sp>
      <p:cxnSp>
        <p:nvCxnSpPr>
          <p:cNvPr id="11" name="直接连接符 10"/>
          <p:cNvCxnSpPr/>
          <p:nvPr/>
        </p:nvCxnSpPr>
        <p:spPr>
          <a:xfrm>
            <a:off x="2986268" y="4456253"/>
            <a:ext cx="5405378" cy="0"/>
          </a:xfrm>
          <a:prstGeom prst="line">
            <a:avLst/>
          </a:prstGeom>
          <a:ln>
            <a:solidFill>
              <a:srgbClr val="76717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2698175" cy="523220"/>
          </a:xfrm>
          <a:prstGeom prst="rect">
            <a:avLst/>
          </a:prstGeom>
          <a:noFill/>
        </p:spPr>
        <p:txBody>
          <a:bodyPr wrap="none" rtlCol="0">
            <a:spAutoFit/>
          </a:bodyPr>
          <a:lstStyle/>
          <a:p>
            <a:r>
              <a:rPr lang="zh-CN" altLang="en-US" sz="2800" dirty="0"/>
              <a:t>轨道交通线路数</a:t>
            </a:r>
          </a:p>
        </p:txBody>
      </p:sp>
      <p:graphicFrame>
        <p:nvGraphicFramePr>
          <p:cNvPr id="9" name="图表 8"/>
          <p:cNvGraphicFramePr/>
          <p:nvPr/>
        </p:nvGraphicFramePr>
        <p:xfrm>
          <a:off x="2066350" y="2821321"/>
          <a:ext cx="6603210" cy="3232238"/>
        </p:xfrm>
        <a:graphic>
          <a:graphicData uri="http://schemas.openxmlformats.org/drawingml/2006/chart">
            <c:chart xmlns:c="http://schemas.openxmlformats.org/drawingml/2006/chart" xmlns:r="http://schemas.openxmlformats.org/officeDocument/2006/relationships" r:id="rId2"/>
          </a:graphicData>
        </a:graphic>
      </p:graphicFrame>
      <p:pic>
        <p:nvPicPr>
          <p:cNvPr id="10" name="图片 9"/>
          <p:cNvPicPr/>
          <p:nvPr/>
        </p:nvPicPr>
        <p:blipFill>
          <a:blip r:embed="rId3"/>
          <a:stretch>
            <a:fillRect/>
          </a:stretch>
        </p:blipFill>
        <p:spPr>
          <a:xfrm>
            <a:off x="1868910" y="2922669"/>
            <a:ext cx="7047337" cy="2833011"/>
          </a:xfrm>
          <a:prstGeom prst="rect">
            <a:avLst/>
          </a:prstGeom>
        </p:spPr>
      </p:pic>
      <p:sp>
        <p:nvSpPr>
          <p:cNvPr id="12" name="矩形 11"/>
          <p:cNvSpPr/>
          <p:nvPr/>
        </p:nvSpPr>
        <p:spPr>
          <a:xfrm>
            <a:off x="8735065" y="2924008"/>
            <a:ext cx="3318390" cy="1569660"/>
          </a:xfrm>
          <a:prstGeom prst="rect">
            <a:avLst/>
          </a:prstGeom>
        </p:spPr>
        <p:txBody>
          <a:bodyPr wrap="square">
            <a:spAutoFit/>
          </a:bodyPr>
          <a:lstStyle/>
          <a:p>
            <a:pPr marL="342900" indent="-342900">
              <a:buClr>
                <a:srgbClr val="0070C0"/>
              </a:buClr>
              <a:buSzPct val="80000"/>
              <a:buFont typeface="Wingdings" panose="05000000000000000000" pitchFamily="2" charset="2"/>
              <a:buChar char="n"/>
            </a:pPr>
            <a:r>
              <a:rPr lang="zh-CN" altLang="en-US" sz="2400" dirty="0"/>
              <a:t>轨道交通设施的投入将增加轨道交通出行分担率；</a:t>
            </a:r>
            <a:endParaRPr lang="en-US" altLang="zh-CN" sz="2400" dirty="0"/>
          </a:p>
          <a:p>
            <a:pPr marL="342900" indent="-342900">
              <a:buClr>
                <a:srgbClr val="0070C0"/>
              </a:buClr>
              <a:buSzPct val="80000"/>
              <a:buFont typeface="Wingdings" panose="05000000000000000000" pitchFamily="2" charset="2"/>
              <a:buChar char="n"/>
            </a:pPr>
            <a:r>
              <a:rPr lang="zh-CN" altLang="en-US" sz="2400" dirty="0"/>
              <a:t>无法吸引小汽车车主。</a:t>
            </a:r>
            <a:endParaRPr lang="en-US" altLang="zh-C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1"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xit" presetSubtype="1" fill="hold" grpId="0" nodeType="clickEffect">
                                  <p:stCondLst>
                                    <p:cond delay="0"/>
                                  </p:stCondLst>
                                  <p:childTnLst>
                                    <p:animEffect transition="out" filter="wheel(1)">
                                      <p:cBhvr>
                                        <p:cTn id="17" dur="1250"/>
                                        <p:tgtEl>
                                          <p:spTgt spid="9"/>
                                        </p:tgtEl>
                                      </p:cBhvr>
                                    </p:animEffect>
                                    <p:set>
                                      <p:cBhvr>
                                        <p:cTn id="18" dur="1" fill="hold">
                                          <p:stCondLst>
                                            <p:cond delay="1249"/>
                                          </p:stCondLst>
                                        </p:cTn>
                                        <p:tgtEl>
                                          <p:spTgt spid="9"/>
                                        </p:tgtEl>
                                        <p:attrNameLst>
                                          <p:attrName>style.visibility</p:attrName>
                                        </p:attrNameLst>
                                      </p:cBhvr>
                                      <p:to>
                                        <p:strVal val="hidden"/>
                                      </p:to>
                                    </p:set>
                                  </p:childTnLst>
                                </p:cTn>
                              </p:par>
                              <p:par>
                                <p:cTn id="19" presetID="21"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12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Graphic spid="9" grpId="1">
        <p:bldAsOne/>
      </p:bldGraphic>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2349500" y="1707169"/>
            <a:ext cx="541042" cy="653760"/>
          </a:xfrm>
          <a:prstGeom prst="rect">
            <a:avLst/>
          </a:prstGeom>
        </p:spPr>
      </p:pic>
      <p:sp>
        <p:nvSpPr>
          <p:cNvPr id="10" name="文本框 9"/>
          <p:cNvSpPr txBox="1"/>
          <p:nvPr/>
        </p:nvSpPr>
        <p:spPr>
          <a:xfrm>
            <a:off x="3007391" y="1772439"/>
            <a:ext cx="1627369" cy="523220"/>
          </a:xfrm>
          <a:prstGeom prst="rect">
            <a:avLst/>
          </a:prstGeom>
          <a:noFill/>
        </p:spPr>
        <p:txBody>
          <a:bodyPr wrap="none" rtlCol="0">
            <a:spAutoFit/>
          </a:bodyPr>
          <a:lstStyle/>
          <a:p>
            <a:r>
              <a:rPr lang="zh-CN" altLang="en-US" sz="2800" b="1" dirty="0"/>
              <a:t>研究现状</a:t>
            </a:r>
          </a:p>
        </p:txBody>
      </p:sp>
      <p:grpSp>
        <p:nvGrpSpPr>
          <p:cNvPr id="4" name="组合 3"/>
          <p:cNvGrpSpPr/>
          <p:nvPr/>
        </p:nvGrpSpPr>
        <p:grpSpPr>
          <a:xfrm>
            <a:off x="2229268" y="2894642"/>
            <a:ext cx="831949" cy="1746783"/>
            <a:chOff x="2349500" y="3133041"/>
            <a:chExt cx="627910" cy="1318377"/>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500" y="3133041"/>
              <a:ext cx="609600" cy="406400"/>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8117" t="5062" r="8117" b="5356"/>
            <a:stretch>
              <a:fillRect/>
            </a:stretch>
          </p:blipFill>
          <p:spPr>
            <a:xfrm>
              <a:off x="2349500" y="4031727"/>
              <a:ext cx="627910" cy="419691"/>
            </a:xfrm>
            <a:prstGeom prst="rect">
              <a:avLst/>
            </a:prstGeom>
          </p:spPr>
        </p:pic>
      </p:grpSp>
      <p:sp>
        <p:nvSpPr>
          <p:cNvPr id="15" name="矩形 14"/>
          <p:cNvSpPr/>
          <p:nvPr/>
        </p:nvSpPr>
        <p:spPr>
          <a:xfrm>
            <a:off x="3592126" y="2443213"/>
            <a:ext cx="3294492" cy="2347950"/>
          </a:xfrm>
          <a:prstGeom prst="rect">
            <a:avLst/>
          </a:prstGeom>
        </p:spPr>
        <p:txBody>
          <a:bodyPr wrap="none">
            <a:spAutoFit/>
          </a:bodyPr>
          <a:lstStyle/>
          <a:p>
            <a:pPr marL="285750" indent="-285750">
              <a:lnSpc>
                <a:spcPct val="150000"/>
              </a:lnSpc>
              <a:buClr>
                <a:srgbClr val="0070C0"/>
              </a:buClr>
              <a:buSzPct val="50000"/>
              <a:buFont typeface="Wingdings" panose="05000000000000000000" pitchFamily="2" charset="2"/>
              <a:buChar char="n"/>
            </a:pPr>
            <a:r>
              <a:rPr lang="zh-CN" altLang="zh-CN" sz="2000" dirty="0">
                <a:latin typeface="Calibri" panose="020F0502020204030204" pitchFamily="34" charset="0"/>
                <a:cs typeface="Times New Roman" panose="02020603050405020304" pitchFamily="18" charset="0"/>
              </a:rPr>
              <a:t>土地利用与交通</a:t>
            </a:r>
            <a:endParaRPr lang="en-US" altLang="zh-CN" sz="2000" dirty="0">
              <a:latin typeface="Calibri" panose="020F0502020204030204" pitchFamily="34" charset="0"/>
              <a:cs typeface="Times New Roman" panose="02020603050405020304" pitchFamily="18" charset="0"/>
            </a:endParaRPr>
          </a:p>
          <a:p>
            <a:pPr marL="285750" indent="-285750">
              <a:lnSpc>
                <a:spcPct val="150000"/>
              </a:lnSpc>
              <a:buClr>
                <a:srgbClr val="0070C0"/>
              </a:buClr>
              <a:buSzPct val="50000"/>
              <a:buFont typeface="Wingdings" panose="05000000000000000000" pitchFamily="2" charset="2"/>
              <a:buChar char="n"/>
            </a:pPr>
            <a:r>
              <a:rPr lang="zh-CN" altLang="zh-CN" sz="2000" dirty="0"/>
              <a:t>交通结构影响因素</a:t>
            </a:r>
            <a:endParaRPr lang="en-US" altLang="zh-CN" sz="2000" dirty="0"/>
          </a:p>
          <a:p>
            <a:pPr marL="285750" indent="-285750">
              <a:lnSpc>
                <a:spcPct val="150000"/>
              </a:lnSpc>
              <a:buClr>
                <a:srgbClr val="0070C0"/>
              </a:buClr>
              <a:buSzPct val="50000"/>
              <a:buFont typeface="Wingdings" panose="05000000000000000000" pitchFamily="2" charset="2"/>
              <a:buChar char="n"/>
            </a:pPr>
            <a:r>
              <a:rPr lang="zh-CN" altLang="zh-CN" sz="2000" dirty="0"/>
              <a:t>城市空间及职住均衡方面</a:t>
            </a:r>
            <a:endParaRPr lang="en-US" altLang="zh-CN" sz="2000" dirty="0"/>
          </a:p>
          <a:p>
            <a:pPr marL="285750" indent="-285750">
              <a:lnSpc>
                <a:spcPct val="150000"/>
              </a:lnSpc>
              <a:buClr>
                <a:srgbClr val="0070C0"/>
              </a:buClr>
              <a:buSzPct val="50000"/>
              <a:buFont typeface="Wingdings" panose="05000000000000000000" pitchFamily="2" charset="2"/>
              <a:buChar char="n"/>
            </a:pPr>
            <a:r>
              <a:rPr lang="zh-CN" altLang="zh-CN" sz="2000" dirty="0"/>
              <a:t>交通方式选择</a:t>
            </a:r>
            <a:endParaRPr lang="en-US" altLang="zh-CN" sz="2000" dirty="0"/>
          </a:p>
          <a:p>
            <a:pPr marL="285750" indent="-285750">
              <a:lnSpc>
                <a:spcPct val="150000"/>
              </a:lnSpc>
              <a:buClr>
                <a:srgbClr val="0070C0"/>
              </a:buClr>
              <a:buSzPct val="50000"/>
              <a:buFont typeface="Wingdings" panose="05000000000000000000" pitchFamily="2" charset="2"/>
              <a:buChar char="n"/>
            </a:pPr>
            <a:r>
              <a:rPr lang="zh-CN" altLang="zh-CN" sz="2000" dirty="0"/>
              <a:t>小汽车拥有与使用限制</a:t>
            </a:r>
            <a:endParaRPr lang="zh-CN" altLang="en-US" sz="2000" dirty="0"/>
          </a:p>
        </p:txBody>
      </p:sp>
      <p:sp>
        <p:nvSpPr>
          <p:cNvPr id="3" name="左大括号 2"/>
          <p:cNvSpPr/>
          <p:nvPr/>
        </p:nvSpPr>
        <p:spPr>
          <a:xfrm>
            <a:off x="3344442" y="2653667"/>
            <a:ext cx="89787" cy="2173203"/>
          </a:xfrm>
          <a:prstGeom prst="lef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8079400" y="3811207"/>
            <a:ext cx="1210588" cy="962956"/>
          </a:xfrm>
          <a:prstGeom prst="rect">
            <a:avLst/>
          </a:prstGeom>
          <a:noFill/>
        </p:spPr>
        <p:txBody>
          <a:bodyPr wrap="none" rtlCol="0">
            <a:spAutoFit/>
          </a:bodyPr>
          <a:lstStyle/>
          <a:p>
            <a:pPr>
              <a:lnSpc>
                <a:spcPct val="150000"/>
              </a:lnSpc>
            </a:pPr>
            <a:r>
              <a:rPr lang="zh-CN" altLang="en-US" sz="2000" dirty="0"/>
              <a:t>注重目标</a:t>
            </a:r>
            <a:endParaRPr lang="en-US" altLang="zh-CN" sz="2000" dirty="0"/>
          </a:p>
          <a:p>
            <a:pPr>
              <a:lnSpc>
                <a:spcPct val="150000"/>
              </a:lnSpc>
            </a:pPr>
            <a:r>
              <a:rPr lang="zh-CN" altLang="en-US" sz="2000" dirty="0"/>
              <a:t>忽视过程</a:t>
            </a:r>
          </a:p>
        </p:txBody>
      </p:sp>
      <p:cxnSp>
        <p:nvCxnSpPr>
          <p:cNvPr id="18" name="直接连接符 17"/>
          <p:cNvCxnSpPr/>
          <p:nvPr/>
        </p:nvCxnSpPr>
        <p:spPr>
          <a:xfrm>
            <a:off x="7390522" y="2177228"/>
            <a:ext cx="0" cy="264964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626449" y="3811207"/>
            <a:ext cx="1210588" cy="1015663"/>
          </a:xfrm>
          <a:prstGeom prst="rect">
            <a:avLst/>
          </a:prstGeom>
          <a:noFill/>
        </p:spPr>
        <p:txBody>
          <a:bodyPr wrap="none" rtlCol="0">
            <a:spAutoFit/>
          </a:bodyPr>
          <a:lstStyle/>
          <a:p>
            <a:pPr>
              <a:lnSpc>
                <a:spcPct val="150000"/>
              </a:lnSpc>
            </a:pPr>
            <a:r>
              <a:rPr lang="zh-CN" altLang="en-US" sz="2000" dirty="0"/>
              <a:t>研究全面</a:t>
            </a:r>
            <a:endParaRPr lang="en-US" altLang="zh-CN" sz="2000" dirty="0"/>
          </a:p>
          <a:p>
            <a:pPr>
              <a:lnSpc>
                <a:spcPct val="150000"/>
              </a:lnSpc>
            </a:pPr>
            <a:r>
              <a:rPr lang="zh-CN" altLang="en-US" sz="2000" dirty="0"/>
              <a:t>适用性差</a:t>
            </a:r>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849" y="2894642"/>
            <a:ext cx="807689" cy="538459"/>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8117" t="5062" r="8117" b="5356"/>
          <a:stretch>
            <a:fillRect/>
          </a:stretch>
        </p:blipFill>
        <p:spPr>
          <a:xfrm>
            <a:off x="9815768" y="2894642"/>
            <a:ext cx="831949" cy="556069"/>
          </a:xfrm>
          <a:prstGeom prst="rect">
            <a:avLst/>
          </a:prstGeom>
        </p:spPr>
      </p:pic>
      <p:sp>
        <p:nvSpPr>
          <p:cNvPr id="22" name="文本框 21"/>
          <p:cNvSpPr txBox="1"/>
          <p:nvPr/>
        </p:nvSpPr>
        <p:spPr>
          <a:xfrm>
            <a:off x="9202655" y="2972621"/>
            <a:ext cx="513282" cy="400110"/>
          </a:xfrm>
          <a:prstGeom prst="rect">
            <a:avLst/>
          </a:prstGeom>
          <a:noFill/>
        </p:spPr>
        <p:txBody>
          <a:bodyPr wrap="none" rtlCol="0">
            <a:spAutoFit/>
          </a:bodyPr>
          <a:lstStyle/>
          <a:p>
            <a:r>
              <a:rPr lang="en-US" altLang="zh-CN" sz="2000" b="1" dirty="0">
                <a:solidFill>
                  <a:schemeClr val="accent6"/>
                </a:solidFill>
                <a:latin typeface="Times New Roman" panose="02020603050405020304" pitchFamily="18" charset="0"/>
                <a:cs typeface="Times New Roman" panose="02020603050405020304" pitchFamily="18" charset="0"/>
              </a:rPr>
              <a:t>VS</a:t>
            </a:r>
            <a:endParaRPr lang="zh-CN" altLang="en-US" sz="2000" b="1" dirty="0">
              <a:solidFill>
                <a:schemeClr val="accent6"/>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2467371" y="3475646"/>
            <a:ext cx="418704" cy="584775"/>
          </a:xfrm>
          <a:prstGeom prst="rect">
            <a:avLst/>
          </a:prstGeom>
          <a:noFill/>
        </p:spPr>
        <p:txBody>
          <a:bodyPr wrap="none" rtlCol="0">
            <a:spAutoFit/>
          </a:bodyPr>
          <a:lstStyle/>
          <a:p>
            <a:r>
              <a:rPr lang="en-US" altLang="zh-CN" sz="3200" b="1" dirty="0">
                <a:solidFill>
                  <a:schemeClr val="accent6"/>
                </a:solidFill>
                <a:latin typeface="Times New Roman" panose="02020603050405020304" pitchFamily="18" charset="0"/>
                <a:cs typeface="Times New Roman" panose="02020603050405020304" pitchFamily="18" charset="0"/>
              </a:rPr>
              <a:t>+</a:t>
            </a:r>
            <a:endParaRPr lang="zh-CN" altLang="en-US" sz="3200" b="1" dirty="0">
              <a:solidFill>
                <a:schemeClr val="accent6"/>
              </a:solidFill>
              <a:latin typeface="Times New Roman" panose="02020603050405020304" pitchFamily="18" charset="0"/>
              <a:cs typeface="Times New Roman" panose="02020603050405020304" pitchFamily="18" charset="0"/>
            </a:endParaRPr>
          </a:p>
        </p:txBody>
      </p:sp>
      <p:grpSp>
        <p:nvGrpSpPr>
          <p:cNvPr id="7" name="组合 6"/>
          <p:cNvGrpSpPr/>
          <p:nvPr/>
        </p:nvGrpSpPr>
        <p:grpSpPr>
          <a:xfrm>
            <a:off x="4230444" y="5204976"/>
            <a:ext cx="4858094" cy="1332000"/>
            <a:chOff x="2467371" y="5355417"/>
            <a:chExt cx="4858094" cy="1332000"/>
          </a:xfrm>
        </p:grpSpPr>
        <p:cxnSp>
          <p:nvCxnSpPr>
            <p:cNvPr id="16" name="直接连接符 15"/>
            <p:cNvCxnSpPr>
              <a:endCxn id="25" idx="6"/>
            </p:cNvCxnSpPr>
            <p:nvPr/>
          </p:nvCxnSpPr>
          <p:spPr>
            <a:xfrm>
              <a:off x="2500647" y="6021417"/>
              <a:ext cx="482481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467371" y="5355417"/>
              <a:ext cx="1332000" cy="1332000"/>
            </a:xfrm>
            <a:prstGeom prst="ellipse">
              <a:avLst/>
            </a:prstGeom>
            <a:solidFill>
              <a:srgbClr val="007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过程</a:t>
              </a:r>
            </a:p>
          </p:txBody>
        </p:sp>
        <p:sp>
          <p:nvSpPr>
            <p:cNvPr id="23" name="椭圆 22"/>
            <p:cNvSpPr/>
            <p:nvPr/>
          </p:nvSpPr>
          <p:spPr>
            <a:xfrm>
              <a:off x="4230418" y="5355417"/>
              <a:ext cx="1332000" cy="1332000"/>
            </a:xfrm>
            <a:prstGeom prst="ellipse">
              <a:avLst/>
            </a:prstGeom>
            <a:solidFill>
              <a:srgbClr val="DE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因素</a:t>
              </a:r>
            </a:p>
          </p:txBody>
        </p:sp>
        <p:sp>
          <p:nvSpPr>
            <p:cNvPr id="25" name="椭圆 24"/>
            <p:cNvSpPr/>
            <p:nvPr/>
          </p:nvSpPr>
          <p:spPr>
            <a:xfrm>
              <a:off x="5993465" y="5355417"/>
              <a:ext cx="1332000" cy="133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对策</a:t>
              </a:r>
            </a:p>
          </p:txBody>
        </p:sp>
      </p:gr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1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2" presetClass="entr" presetSubtype="8"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0-#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3" grpId="0" animBg="1"/>
      <p:bldP spid="5" grpId="0"/>
      <p:bldP spid="19" grpId="0"/>
      <p:bldP spid="22"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1620957" cy="523220"/>
          </a:xfrm>
          <a:prstGeom prst="rect">
            <a:avLst/>
          </a:prstGeom>
          <a:noFill/>
        </p:spPr>
        <p:txBody>
          <a:bodyPr wrap="none" rtlCol="0">
            <a:spAutoFit/>
          </a:bodyPr>
          <a:lstStyle/>
          <a:p>
            <a:r>
              <a:rPr lang="zh-CN" altLang="en-US" sz="2800" dirty="0"/>
              <a:t>道路面积</a:t>
            </a:r>
          </a:p>
        </p:txBody>
      </p:sp>
      <p:sp>
        <p:nvSpPr>
          <p:cNvPr id="12" name="矩形 11"/>
          <p:cNvSpPr/>
          <p:nvPr/>
        </p:nvSpPr>
        <p:spPr>
          <a:xfrm>
            <a:off x="2738920" y="5832545"/>
            <a:ext cx="7481526" cy="461665"/>
          </a:xfrm>
          <a:prstGeom prst="rect">
            <a:avLst/>
          </a:prstGeom>
        </p:spPr>
        <p:txBody>
          <a:bodyPr wrap="square">
            <a:spAutoFit/>
          </a:bodyPr>
          <a:lstStyle/>
          <a:p>
            <a:pPr marL="342900" indent="-342900">
              <a:buClr>
                <a:srgbClr val="0070C0"/>
              </a:buClr>
              <a:buSzPct val="80000"/>
              <a:buFont typeface="Wingdings" panose="05000000000000000000" pitchFamily="2" charset="2"/>
              <a:buChar char="n"/>
            </a:pPr>
            <a:r>
              <a:rPr lang="zh-CN" altLang="en-US" sz="2400" dirty="0"/>
              <a:t>无显著作用。</a:t>
            </a:r>
            <a:endParaRPr lang="en-US" altLang="zh-CN" sz="2400" dirty="0"/>
          </a:p>
        </p:txBody>
      </p:sp>
      <p:graphicFrame>
        <p:nvGraphicFramePr>
          <p:cNvPr id="11" name="图表 10"/>
          <p:cNvGraphicFramePr/>
          <p:nvPr/>
        </p:nvGraphicFramePr>
        <p:xfrm>
          <a:off x="2738920" y="3053374"/>
          <a:ext cx="4502785" cy="25184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p:nvPr/>
        </p:nvGraphicFramePr>
        <p:xfrm>
          <a:off x="7298545" y="3053502"/>
          <a:ext cx="4464829" cy="2531162"/>
        </p:xfrm>
        <a:graphic>
          <a:graphicData uri="http://schemas.openxmlformats.org/drawingml/2006/chart">
            <c:chart xmlns:c="http://schemas.openxmlformats.org/drawingml/2006/chart" xmlns:r="http://schemas.openxmlformats.org/officeDocument/2006/relationships" r:id="rId3"/>
          </a:graphicData>
        </a:graphic>
      </p:graphicFrame>
      <p:sp>
        <p:nvSpPr>
          <p:cNvPr id="14" name="圆角矩形 13"/>
          <p:cNvSpPr/>
          <p:nvPr/>
        </p:nvSpPr>
        <p:spPr>
          <a:xfrm>
            <a:off x="4600247" y="2405851"/>
            <a:ext cx="1201738" cy="512074"/>
          </a:xfrm>
          <a:prstGeom prst="roundRect">
            <a:avLst/>
          </a:prstGeom>
          <a:solidFill>
            <a:srgbClr val="0070C0">
              <a:alpha val="8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横向对比</a:t>
            </a:r>
          </a:p>
        </p:txBody>
      </p:sp>
      <p:sp>
        <p:nvSpPr>
          <p:cNvPr id="15" name="圆角矩形 14"/>
          <p:cNvSpPr/>
          <p:nvPr/>
        </p:nvSpPr>
        <p:spPr>
          <a:xfrm>
            <a:off x="9104728" y="2394705"/>
            <a:ext cx="1201738" cy="512074"/>
          </a:xfrm>
          <a:prstGeom prst="roundRect">
            <a:avLst/>
          </a:prstGeom>
          <a:solidFill>
            <a:srgbClr val="DE2810">
              <a:alpha val="89804"/>
            </a:srgbClr>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纵向分析</a:t>
            </a:r>
          </a:p>
        </p:txBody>
      </p:sp>
      <p:sp>
        <p:nvSpPr>
          <p:cNvPr id="16" name="等腰三角形 15"/>
          <p:cNvSpPr/>
          <p:nvPr/>
        </p:nvSpPr>
        <p:spPr>
          <a:xfrm rot="10800000">
            <a:off x="10016540" y="1282700"/>
            <a:ext cx="190500" cy="190500"/>
          </a:xfrm>
          <a:prstGeom prst="triangl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anim calcmode="lin" valueType="num">
                                      <p:cBhvr>
                                        <p:cTn id="18" dur="750" fill="hold"/>
                                        <p:tgtEl>
                                          <p:spTgt spid="14"/>
                                        </p:tgtEl>
                                        <p:attrNameLst>
                                          <p:attrName>ppt_x</p:attrName>
                                        </p:attrNameLst>
                                      </p:cBhvr>
                                      <p:tavLst>
                                        <p:tav tm="0">
                                          <p:val>
                                            <p:strVal val="#ppt_x"/>
                                          </p:val>
                                        </p:tav>
                                        <p:tav tm="100000">
                                          <p:val>
                                            <p:strVal val="#ppt_x"/>
                                          </p:val>
                                        </p:tav>
                                      </p:tavLst>
                                    </p:anim>
                                    <p:anim calcmode="lin" valueType="num">
                                      <p:cBhvr>
                                        <p:cTn id="19" dur="75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anim calcmode="lin" valueType="num">
                                      <p:cBhvr>
                                        <p:cTn id="23" dur="750" fill="hold"/>
                                        <p:tgtEl>
                                          <p:spTgt spid="15"/>
                                        </p:tgtEl>
                                        <p:attrNameLst>
                                          <p:attrName>ppt_x</p:attrName>
                                        </p:attrNameLst>
                                      </p:cBhvr>
                                      <p:tavLst>
                                        <p:tav tm="0">
                                          <p:val>
                                            <p:strVal val="#ppt_x"/>
                                          </p:val>
                                        </p:tav>
                                        <p:tav tm="100000">
                                          <p:val>
                                            <p:strVal val="#ppt_x"/>
                                          </p:val>
                                        </p:tav>
                                      </p:tavLst>
                                    </p:anim>
                                    <p:anim calcmode="lin" valueType="num">
                                      <p:cBhvr>
                                        <p:cTn id="24" dur="75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Graphic spid="11" grpId="0">
        <p:bldAsOne/>
      </p:bldGraphic>
      <p:bldGraphic spid="13" grpId="0">
        <p:bldAsOne/>
      </p:bldGraphic>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1980029" cy="523220"/>
          </a:xfrm>
          <a:prstGeom prst="rect">
            <a:avLst/>
          </a:prstGeom>
          <a:noFill/>
        </p:spPr>
        <p:txBody>
          <a:bodyPr wrap="none" rtlCol="0">
            <a:spAutoFit/>
          </a:bodyPr>
          <a:lstStyle/>
          <a:p>
            <a:r>
              <a:rPr lang="zh-CN" altLang="en-US" sz="2800" dirty="0"/>
              <a:t>限购与限行</a:t>
            </a:r>
          </a:p>
        </p:txBody>
      </p:sp>
      <p:sp>
        <p:nvSpPr>
          <p:cNvPr id="12" name="矩形 11"/>
          <p:cNvSpPr/>
          <p:nvPr/>
        </p:nvSpPr>
        <p:spPr>
          <a:xfrm>
            <a:off x="2956642" y="4281223"/>
            <a:ext cx="1259612" cy="461665"/>
          </a:xfrm>
          <a:prstGeom prst="rect">
            <a:avLst/>
          </a:prstGeom>
        </p:spPr>
        <p:txBody>
          <a:bodyPr wrap="square">
            <a:spAutoFit/>
          </a:bodyPr>
          <a:lstStyle/>
          <a:p>
            <a:pPr marL="342900" indent="-342900">
              <a:buClr>
                <a:srgbClr val="0070C0"/>
              </a:buClr>
              <a:buSzPct val="80000"/>
              <a:buFont typeface="Wingdings" panose="05000000000000000000" pitchFamily="2" charset="2"/>
              <a:buChar char="n"/>
            </a:pPr>
            <a:r>
              <a:rPr lang="zh-CN" altLang="en-US" sz="2400" dirty="0"/>
              <a:t>上海</a:t>
            </a:r>
            <a:endParaRPr lang="en-US" altLang="zh-CN" sz="2400" dirty="0"/>
          </a:p>
        </p:txBody>
      </p:sp>
      <p:sp>
        <p:nvSpPr>
          <p:cNvPr id="14" name="圆角矩形 13"/>
          <p:cNvSpPr/>
          <p:nvPr/>
        </p:nvSpPr>
        <p:spPr>
          <a:xfrm>
            <a:off x="3014516" y="2669280"/>
            <a:ext cx="1201738" cy="512074"/>
          </a:xfrm>
          <a:prstGeom prst="roundRect">
            <a:avLst/>
          </a:prstGeom>
          <a:solidFill>
            <a:srgbClr val="0070C0">
              <a:alpha val="8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10</a:t>
            </a:r>
            <a:r>
              <a:rPr lang="zh-CN" altLang="en-US" b="1" dirty="0"/>
              <a:t>个城市</a:t>
            </a:r>
          </a:p>
        </p:txBody>
      </p:sp>
      <p:sp>
        <p:nvSpPr>
          <p:cNvPr id="15" name="圆角矩形 14"/>
          <p:cNvSpPr/>
          <p:nvPr/>
        </p:nvSpPr>
        <p:spPr>
          <a:xfrm>
            <a:off x="3014516" y="3590668"/>
            <a:ext cx="1201738" cy="512074"/>
          </a:xfrm>
          <a:prstGeom prst="roundRect">
            <a:avLst/>
          </a:prstGeom>
          <a:solidFill>
            <a:srgbClr val="DE2810">
              <a:alpha val="89804"/>
            </a:srgbClr>
          </a:solidFill>
          <a:ln>
            <a:solidFill>
              <a:srgbClr val="DE28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效果分析</a:t>
            </a:r>
          </a:p>
        </p:txBody>
      </p:sp>
      <p:sp>
        <p:nvSpPr>
          <p:cNvPr id="6" name="文本框 5"/>
          <p:cNvSpPr txBox="1"/>
          <p:nvPr/>
        </p:nvSpPr>
        <p:spPr>
          <a:xfrm>
            <a:off x="4525701" y="2694484"/>
            <a:ext cx="1537600" cy="461665"/>
          </a:xfrm>
          <a:prstGeom prst="rect">
            <a:avLst/>
          </a:prstGeom>
          <a:noFill/>
        </p:spPr>
        <p:txBody>
          <a:bodyPr wrap="none" rtlCol="0">
            <a:spAutoFit/>
          </a:bodyPr>
          <a:lstStyle/>
          <a:p>
            <a:r>
              <a:rPr lang="zh-CN" altLang="en-US" sz="2400" dirty="0"/>
              <a:t>限购：</a:t>
            </a:r>
            <a:r>
              <a:rPr lang="en-US" altLang="zh-CN" sz="2400" dirty="0">
                <a:solidFill>
                  <a:srgbClr val="0070C0"/>
                </a:solidFill>
              </a:rPr>
              <a:t>6</a:t>
            </a:r>
            <a:r>
              <a:rPr lang="en-US" altLang="zh-CN" sz="2400" dirty="0"/>
              <a:t>/</a:t>
            </a:r>
            <a:r>
              <a:rPr lang="en-US" altLang="zh-CN" sz="2400" dirty="0">
                <a:solidFill>
                  <a:srgbClr val="DE2810"/>
                </a:solidFill>
              </a:rPr>
              <a:t>4</a:t>
            </a:r>
            <a:endParaRPr lang="zh-CN" altLang="en-US" sz="2400" dirty="0">
              <a:solidFill>
                <a:srgbClr val="DE2810"/>
              </a:solidFill>
            </a:endParaRPr>
          </a:p>
        </p:txBody>
      </p:sp>
      <p:sp>
        <p:nvSpPr>
          <p:cNvPr id="16" name="文本框 15"/>
          <p:cNvSpPr txBox="1"/>
          <p:nvPr/>
        </p:nvSpPr>
        <p:spPr>
          <a:xfrm>
            <a:off x="6799533" y="2694484"/>
            <a:ext cx="1537600" cy="461665"/>
          </a:xfrm>
          <a:prstGeom prst="rect">
            <a:avLst/>
          </a:prstGeom>
          <a:noFill/>
        </p:spPr>
        <p:txBody>
          <a:bodyPr wrap="none" rtlCol="0">
            <a:spAutoFit/>
          </a:bodyPr>
          <a:lstStyle/>
          <a:p>
            <a:r>
              <a:rPr lang="zh-CN" altLang="en-US" sz="2400" dirty="0"/>
              <a:t>限行：</a:t>
            </a:r>
            <a:r>
              <a:rPr lang="en-US" altLang="zh-CN" sz="2400" dirty="0">
                <a:solidFill>
                  <a:srgbClr val="0070C0"/>
                </a:solidFill>
              </a:rPr>
              <a:t>9</a:t>
            </a:r>
            <a:r>
              <a:rPr lang="en-US" altLang="zh-CN" sz="2400" dirty="0"/>
              <a:t>/</a:t>
            </a:r>
            <a:r>
              <a:rPr lang="en-US" altLang="zh-CN" sz="2400" dirty="0">
                <a:solidFill>
                  <a:srgbClr val="DE2810"/>
                </a:solidFill>
              </a:rPr>
              <a:t>1</a:t>
            </a:r>
            <a:endParaRPr lang="zh-CN" altLang="en-US" sz="2400" dirty="0">
              <a:solidFill>
                <a:srgbClr val="DE2810"/>
              </a:solidFill>
            </a:endParaRPr>
          </a:p>
        </p:txBody>
      </p:sp>
      <p:sp>
        <p:nvSpPr>
          <p:cNvPr id="7" name="文本框 6"/>
          <p:cNvSpPr txBox="1"/>
          <p:nvPr/>
        </p:nvSpPr>
        <p:spPr>
          <a:xfrm>
            <a:off x="3014516" y="4921369"/>
            <a:ext cx="3583032"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2014.05  </a:t>
            </a:r>
            <a:r>
              <a:rPr lang="zh-CN" altLang="en-US" dirty="0">
                <a:latin typeface="Times New Roman" panose="02020603050405020304" pitchFamily="18" charset="0"/>
                <a:cs typeface="Times New Roman" panose="02020603050405020304" pitchFamily="18" charset="0"/>
              </a:rPr>
              <a:t>中标率</a:t>
            </a:r>
            <a:r>
              <a:rPr lang="en-US" altLang="zh-CN" dirty="0">
                <a:latin typeface="Times New Roman" panose="02020603050405020304" pitchFamily="18" charset="0"/>
                <a:cs typeface="Times New Roman" panose="02020603050405020304" pitchFamily="18" charset="0"/>
              </a:rPr>
              <a:t>6.5%  </a:t>
            </a:r>
            <a:r>
              <a:rPr lang="zh-CN" altLang="en-US" dirty="0">
                <a:latin typeface="Times New Roman" panose="02020603050405020304" pitchFamily="18" charset="0"/>
                <a:cs typeface="Times New Roman" panose="02020603050405020304" pitchFamily="18" charset="0"/>
              </a:rPr>
              <a:t>均价</a:t>
            </a:r>
            <a:r>
              <a:rPr lang="en-US" altLang="zh-CN" dirty="0">
                <a:latin typeface="Times New Roman" panose="02020603050405020304" pitchFamily="18" charset="0"/>
                <a:cs typeface="Times New Roman" panose="02020603050405020304" pitchFamily="18" charset="0"/>
              </a:rPr>
              <a:t>74503</a:t>
            </a:r>
            <a:r>
              <a:rPr lang="zh-CN" altLang="en-US" dirty="0">
                <a:latin typeface="Times New Roman" panose="02020603050405020304" pitchFamily="18" charset="0"/>
                <a:cs typeface="Times New Roman" panose="02020603050405020304" pitchFamily="18" charset="0"/>
              </a:rPr>
              <a:t>元</a:t>
            </a:r>
          </a:p>
        </p:txBody>
      </p:sp>
      <p:sp>
        <p:nvSpPr>
          <p:cNvPr id="17" name="文本框 16"/>
          <p:cNvSpPr txBox="1"/>
          <p:nvPr/>
        </p:nvSpPr>
        <p:spPr>
          <a:xfrm>
            <a:off x="4525701" y="3651548"/>
            <a:ext cx="6032421" cy="461665"/>
          </a:xfrm>
          <a:prstGeom prst="rect">
            <a:avLst/>
          </a:prstGeom>
          <a:noFill/>
        </p:spPr>
        <p:txBody>
          <a:bodyPr wrap="none" rtlCol="0">
            <a:spAutoFit/>
          </a:bodyPr>
          <a:lstStyle/>
          <a:p>
            <a:r>
              <a:rPr lang="zh-CN" altLang="en-US" sz="2400" dirty="0"/>
              <a:t>上海与北京限制时间最早，限制力度最大。</a:t>
            </a:r>
          </a:p>
        </p:txBody>
      </p:sp>
      <p:sp>
        <p:nvSpPr>
          <p:cNvPr id="18" name="文本框 17"/>
          <p:cNvSpPr txBox="1"/>
          <p:nvPr/>
        </p:nvSpPr>
        <p:spPr>
          <a:xfrm>
            <a:off x="3014516" y="5842353"/>
            <a:ext cx="2723823" cy="369332"/>
          </a:xfrm>
          <a:prstGeom prst="rect">
            <a:avLst/>
          </a:prstGeom>
          <a:noFill/>
        </p:spPr>
        <p:txBody>
          <a:bodyPr wrap="none" rtlCol="0">
            <a:spAutoFit/>
          </a:bodyPr>
          <a:lstStyle/>
          <a:p>
            <a:r>
              <a:rPr lang="zh-CN" altLang="en-US" dirty="0"/>
              <a:t>催生了异地上牌灰色产业</a:t>
            </a:r>
          </a:p>
        </p:txBody>
      </p:sp>
      <p:sp>
        <p:nvSpPr>
          <p:cNvPr id="19" name="矩形 18"/>
          <p:cNvSpPr/>
          <p:nvPr/>
        </p:nvSpPr>
        <p:spPr>
          <a:xfrm>
            <a:off x="7080590" y="4281222"/>
            <a:ext cx="1259612" cy="461665"/>
          </a:xfrm>
          <a:prstGeom prst="rect">
            <a:avLst/>
          </a:prstGeom>
        </p:spPr>
        <p:txBody>
          <a:bodyPr wrap="square">
            <a:spAutoFit/>
          </a:bodyPr>
          <a:lstStyle/>
          <a:p>
            <a:pPr marL="342900" indent="-342900">
              <a:buClr>
                <a:srgbClr val="0070C0"/>
              </a:buClr>
              <a:buSzPct val="80000"/>
              <a:buFont typeface="Wingdings" panose="05000000000000000000" pitchFamily="2" charset="2"/>
              <a:buChar char="n"/>
            </a:pPr>
            <a:r>
              <a:rPr lang="zh-CN" altLang="en-US" sz="2400" dirty="0"/>
              <a:t>北京</a:t>
            </a:r>
            <a:endParaRPr lang="en-US" altLang="zh-CN" sz="2400" dirty="0"/>
          </a:p>
        </p:txBody>
      </p:sp>
      <p:sp>
        <p:nvSpPr>
          <p:cNvPr id="20" name="文本框 19"/>
          <p:cNvSpPr txBox="1"/>
          <p:nvPr/>
        </p:nvSpPr>
        <p:spPr>
          <a:xfrm>
            <a:off x="7080590" y="4900392"/>
            <a:ext cx="2723823" cy="369332"/>
          </a:xfrm>
          <a:prstGeom prst="rect">
            <a:avLst/>
          </a:prstGeom>
          <a:noFill/>
        </p:spPr>
        <p:txBody>
          <a:bodyPr wrap="none" rtlCol="0">
            <a:spAutoFit/>
          </a:bodyPr>
          <a:lstStyle/>
          <a:p>
            <a:r>
              <a:rPr lang="zh-CN" altLang="en-US" dirty="0"/>
              <a:t>小汽车快速增长得到遏制</a:t>
            </a:r>
          </a:p>
        </p:txBody>
      </p:sp>
      <p:sp>
        <p:nvSpPr>
          <p:cNvPr id="21" name="文本框 20"/>
          <p:cNvSpPr txBox="1"/>
          <p:nvPr/>
        </p:nvSpPr>
        <p:spPr>
          <a:xfrm>
            <a:off x="7080590" y="5842353"/>
            <a:ext cx="2723823" cy="369332"/>
          </a:xfrm>
          <a:prstGeom prst="rect">
            <a:avLst/>
          </a:prstGeom>
          <a:noFill/>
        </p:spPr>
        <p:txBody>
          <a:bodyPr wrap="none" rtlCol="0">
            <a:spAutoFit/>
          </a:bodyPr>
          <a:lstStyle/>
          <a:p>
            <a:r>
              <a:rPr lang="zh-CN" altLang="en-US" dirty="0"/>
              <a:t>尾号限行政策效果被削弱</a:t>
            </a:r>
          </a:p>
        </p:txBody>
      </p:sp>
      <p:sp>
        <p:nvSpPr>
          <p:cNvPr id="22" name="文本框 21"/>
          <p:cNvSpPr txBox="1"/>
          <p:nvPr/>
        </p:nvSpPr>
        <p:spPr>
          <a:xfrm>
            <a:off x="3014516" y="5400453"/>
            <a:ext cx="3127779" cy="369332"/>
          </a:xfrm>
          <a:prstGeom prst="rect">
            <a:avLst/>
          </a:prstGeom>
          <a:noFill/>
        </p:spPr>
        <p:txBody>
          <a:bodyPr wrap="none" rtlCol="0">
            <a:spAutoFit/>
          </a:bodyPr>
          <a:lstStyle/>
          <a:p>
            <a:r>
              <a:rPr lang="zh-CN" altLang="en-US" dirty="0">
                <a:latin typeface="Times New Roman" panose="02020603050405020304" pitchFamily="18" charset="0"/>
                <a:cs typeface="Times New Roman" panose="02020603050405020304" pitchFamily="18" charset="0"/>
              </a:rPr>
              <a:t>小汽车随收入增长系数</a:t>
            </a:r>
            <a:r>
              <a:rPr lang="en-US" altLang="zh-CN" dirty="0">
                <a:latin typeface="Times New Roman" panose="02020603050405020304" pitchFamily="18" charset="0"/>
                <a:cs typeface="Times New Roman" panose="02020603050405020304" pitchFamily="18" charset="0"/>
              </a:rPr>
              <a:t>0.0192</a:t>
            </a:r>
            <a:endParaRPr lang="zh-CN" altLang="en-US"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7080590" y="5379476"/>
            <a:ext cx="2454518" cy="369332"/>
          </a:xfrm>
          <a:prstGeom prst="rect">
            <a:avLst/>
          </a:prstGeom>
          <a:noFill/>
        </p:spPr>
        <p:txBody>
          <a:bodyPr wrap="none" rtlCol="0">
            <a:spAutoFit/>
          </a:bodyPr>
          <a:lstStyle/>
          <a:p>
            <a:r>
              <a:rPr lang="zh-CN" altLang="en-US" dirty="0"/>
              <a:t>小汽车使用率减少</a:t>
            </a:r>
            <a:r>
              <a:rPr lang="en-US" altLang="zh-CN" dirty="0">
                <a:latin typeface="Times New Roman" panose="02020603050405020304" pitchFamily="18" charset="0"/>
                <a:cs typeface="Times New Roman" panose="02020603050405020304" pitchFamily="18" charset="0"/>
              </a:rPr>
              <a:t>10%</a:t>
            </a:r>
            <a:endParaRPr lang="zh-CN" altLang="en-US" dirty="0">
              <a:latin typeface="Times New Roman" panose="02020603050405020304" pitchFamily="18" charset="0"/>
              <a:cs typeface="Times New Roman" panose="02020603050405020304" pitchFamily="18" charset="0"/>
            </a:endParaRPr>
          </a:p>
        </p:txBody>
      </p:sp>
      <p:sp>
        <p:nvSpPr>
          <p:cNvPr id="24" name="等腰三角形 23"/>
          <p:cNvSpPr/>
          <p:nvPr/>
        </p:nvSpPr>
        <p:spPr>
          <a:xfrm rot="10800000">
            <a:off x="10016540" y="1282700"/>
            <a:ext cx="190500" cy="190500"/>
          </a:xfrm>
          <a:prstGeom prst="triangl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55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iterate type="lt">
                                    <p:tmPct val="10000"/>
                                  </p:iterate>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par>
                          <p:cTn id="55" fill="hold">
                            <p:stCondLst>
                              <p:cond delay="550"/>
                            </p:stCondLst>
                            <p:childTnLst>
                              <p:par>
                                <p:cTn id="56" presetID="53"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4" grpId="0" animBg="1"/>
      <p:bldP spid="15" grpId="0" animBg="1"/>
      <p:bldP spid="6" grpId="0"/>
      <p:bldP spid="16" grpId="0"/>
      <p:bldP spid="7" grpId="0"/>
      <p:bldP spid="17" grpId="0"/>
      <p:bldP spid="18" grpId="0"/>
      <p:bldP spid="19" grpId="0"/>
      <p:bldP spid="20" grpId="0"/>
      <p:bldP spid="21" grpId="0"/>
      <p:bldP spid="22" grpId="0"/>
      <p:bldP spid="23" grpId="0"/>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2954655"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城市交通结构的界定与表征</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03132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城市合理交通结构</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2954655"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城市交通结构影响因素辨识</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2492990"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城市交通结构干预对策</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25903" y="3857108"/>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FF54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FF54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1.11111E-6 L 3.95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3775393" cy="523220"/>
          </a:xfrm>
          <a:prstGeom prst="rect">
            <a:avLst/>
          </a:prstGeom>
          <a:noFill/>
        </p:spPr>
        <p:txBody>
          <a:bodyPr wrap="none" rtlCol="0">
            <a:spAutoFit/>
          </a:bodyPr>
          <a:lstStyle/>
          <a:p>
            <a:r>
              <a:rPr lang="zh-CN" altLang="en-US" sz="2800" dirty="0"/>
              <a:t>关键影响因素作用效果</a:t>
            </a:r>
          </a:p>
        </p:txBody>
      </p:sp>
      <p:sp>
        <p:nvSpPr>
          <p:cNvPr id="6" name="文本框 5"/>
          <p:cNvSpPr txBox="1"/>
          <p:nvPr/>
        </p:nvSpPr>
        <p:spPr>
          <a:xfrm>
            <a:off x="2348064" y="2682052"/>
            <a:ext cx="9706503" cy="2862322"/>
          </a:xfrm>
          <a:prstGeom prst="rect">
            <a:avLst/>
          </a:prstGeom>
          <a:noFill/>
        </p:spPr>
        <p:txBody>
          <a:bodyPr wrap="none" rtlCol="0">
            <a:spAutoFit/>
          </a:bodyPr>
          <a:lstStyle/>
          <a:p>
            <a:pPr marL="285750" indent="-285750">
              <a:lnSpc>
                <a:spcPct val="150000"/>
              </a:lnSpc>
              <a:buClr>
                <a:srgbClr val="0070C0"/>
              </a:buClr>
              <a:buSzPct val="80000"/>
              <a:buFont typeface="Wingdings" panose="05000000000000000000" pitchFamily="2" charset="2"/>
              <a:buChar char="n"/>
            </a:pPr>
            <a:r>
              <a:rPr lang="zh-CN" altLang="en-US" sz="2000" dirty="0"/>
              <a:t>收入对小汽车的使用具有显著影响，但不具备支配作用；</a:t>
            </a:r>
            <a:endParaRPr lang="en-US" altLang="zh-CN" sz="2000" dirty="0"/>
          </a:p>
          <a:p>
            <a:pPr marL="285750" indent="-285750">
              <a:lnSpc>
                <a:spcPct val="150000"/>
              </a:lnSpc>
              <a:buClr>
                <a:srgbClr val="0070C0"/>
              </a:buClr>
              <a:buSzPct val="80000"/>
              <a:buFont typeface="Wingdings" panose="05000000000000000000" pitchFamily="2" charset="2"/>
              <a:buChar char="n"/>
            </a:pPr>
            <a:r>
              <a:rPr lang="zh-CN" altLang="en-US" sz="2000" dirty="0"/>
              <a:t>市区人口密度对公共交通的使用产生显著影响，但对小汽车的使用无明显作用；</a:t>
            </a:r>
            <a:endParaRPr lang="en-US" altLang="zh-CN" sz="2000" dirty="0"/>
          </a:p>
          <a:p>
            <a:pPr marL="285750" indent="-285750">
              <a:lnSpc>
                <a:spcPct val="150000"/>
              </a:lnSpc>
              <a:buClr>
                <a:srgbClr val="0070C0"/>
              </a:buClr>
              <a:buSzPct val="80000"/>
              <a:buFont typeface="Wingdings" panose="05000000000000000000" pitchFamily="2" charset="2"/>
              <a:buChar char="n"/>
            </a:pPr>
            <a:r>
              <a:rPr lang="zh-CN" altLang="en-US" sz="2000" dirty="0"/>
              <a:t>小规模单中心城市利于公共交通的发展，城市的无序蔓延不利于公共交通的拓延；</a:t>
            </a:r>
            <a:endParaRPr lang="en-US" altLang="zh-CN" sz="2000" dirty="0"/>
          </a:p>
          <a:p>
            <a:pPr marL="285750" indent="-285750">
              <a:lnSpc>
                <a:spcPct val="150000"/>
              </a:lnSpc>
              <a:buClr>
                <a:srgbClr val="0070C0"/>
              </a:buClr>
              <a:buSzPct val="80000"/>
              <a:buFont typeface="Wingdings" panose="05000000000000000000" pitchFamily="2" charset="2"/>
              <a:buChar char="n"/>
            </a:pPr>
            <a:r>
              <a:rPr lang="zh-CN" altLang="en-US" sz="2000" dirty="0"/>
              <a:t>国内城市多中心化将增大出行距离，并改变交通结构；</a:t>
            </a:r>
            <a:endParaRPr lang="en-US" altLang="zh-CN" sz="2000" dirty="0"/>
          </a:p>
          <a:p>
            <a:pPr marL="285750" indent="-285750">
              <a:lnSpc>
                <a:spcPct val="150000"/>
              </a:lnSpc>
              <a:buClr>
                <a:srgbClr val="0070C0"/>
              </a:buClr>
              <a:buSzPct val="80000"/>
              <a:buFont typeface="Wingdings" panose="05000000000000000000" pitchFamily="2" charset="2"/>
              <a:buChar char="n"/>
            </a:pPr>
            <a:r>
              <a:rPr lang="zh-CN" altLang="en-US" sz="2000" dirty="0"/>
              <a:t>公共汽车数量的增加能够显著的增加居民的公交出行比例；</a:t>
            </a:r>
            <a:endParaRPr lang="en-US" altLang="zh-CN" sz="2000" dirty="0"/>
          </a:p>
          <a:p>
            <a:pPr marL="285750" indent="-285750">
              <a:lnSpc>
                <a:spcPct val="150000"/>
              </a:lnSpc>
              <a:buClr>
                <a:srgbClr val="0070C0"/>
              </a:buClr>
              <a:buSzPct val="80000"/>
              <a:buFont typeface="Wingdings" panose="05000000000000000000" pitchFamily="2" charset="2"/>
              <a:buChar char="n"/>
            </a:pPr>
            <a:r>
              <a:rPr lang="zh-CN" altLang="en-US" sz="2000" dirty="0"/>
              <a:t>限行措施与限购措施能够产生显著的效果。</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01246" y="1805650"/>
            <a:ext cx="488252" cy="488252"/>
            <a:chOff x="6535243" y="2524701"/>
            <a:chExt cx="717051" cy="717051"/>
          </a:xfrm>
        </p:grpSpPr>
        <p:sp>
          <p:nvSpPr>
            <p:cNvPr id="3" name="泪滴形 2"/>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890301" y="1882631"/>
            <a:ext cx="5570756" cy="523220"/>
          </a:xfrm>
          <a:prstGeom prst="rect">
            <a:avLst/>
          </a:prstGeom>
          <a:noFill/>
        </p:spPr>
        <p:txBody>
          <a:bodyPr wrap="none" rtlCol="0">
            <a:spAutoFit/>
          </a:bodyPr>
          <a:lstStyle/>
          <a:p>
            <a:r>
              <a:rPr lang="zh-CN" altLang="en-US" sz="2800" dirty="0"/>
              <a:t>根据城市类型选择小汽车发展策略</a:t>
            </a:r>
          </a:p>
        </p:txBody>
      </p:sp>
      <p:sp>
        <p:nvSpPr>
          <p:cNvPr id="6" name="文本框 5"/>
          <p:cNvSpPr txBox="1"/>
          <p:nvPr/>
        </p:nvSpPr>
        <p:spPr>
          <a:xfrm>
            <a:off x="2348064" y="2682052"/>
            <a:ext cx="6936514" cy="583108"/>
          </a:xfrm>
          <a:prstGeom prst="rect">
            <a:avLst/>
          </a:prstGeom>
          <a:noFill/>
        </p:spPr>
        <p:txBody>
          <a:bodyPr wrap="none" rtlCol="0">
            <a:spAutoFit/>
          </a:bodyPr>
          <a:lstStyle/>
          <a:p>
            <a:pPr marL="285750" indent="-285750">
              <a:lnSpc>
                <a:spcPct val="150000"/>
              </a:lnSpc>
              <a:buClr>
                <a:srgbClr val="0070C0"/>
              </a:buClr>
              <a:buSzPct val="80000"/>
              <a:buFont typeface="Wingdings" panose="05000000000000000000" pitchFamily="2" charset="2"/>
              <a:buChar char="n"/>
            </a:pPr>
            <a:r>
              <a:rPr lang="zh-CN" altLang="en-US" sz="2400" dirty="0"/>
              <a:t>经济快速发展的大城市限制小汽车的购买或使用</a:t>
            </a:r>
          </a:p>
        </p:txBody>
      </p:sp>
      <p:sp>
        <p:nvSpPr>
          <p:cNvPr id="7" name="文本框 6"/>
          <p:cNvSpPr txBox="1"/>
          <p:nvPr/>
        </p:nvSpPr>
        <p:spPr>
          <a:xfrm>
            <a:off x="2738920" y="3483980"/>
            <a:ext cx="5724644" cy="369332"/>
          </a:xfrm>
          <a:prstGeom prst="rect">
            <a:avLst/>
          </a:prstGeom>
          <a:noFill/>
        </p:spPr>
        <p:txBody>
          <a:bodyPr wrap="none" rtlCol="0">
            <a:spAutoFit/>
          </a:bodyPr>
          <a:lstStyle/>
          <a:p>
            <a:r>
              <a:rPr lang="zh-CN" altLang="en-US" dirty="0"/>
              <a:t>限购具有长期效益；限行见效快、实施效果易被削弱；</a:t>
            </a:r>
          </a:p>
        </p:txBody>
      </p:sp>
      <p:sp>
        <p:nvSpPr>
          <p:cNvPr id="8" name="文本框 7"/>
          <p:cNvSpPr txBox="1"/>
          <p:nvPr/>
        </p:nvSpPr>
        <p:spPr>
          <a:xfrm>
            <a:off x="2348064" y="3967960"/>
            <a:ext cx="4474302" cy="646331"/>
          </a:xfrm>
          <a:prstGeom prst="rect">
            <a:avLst/>
          </a:prstGeom>
          <a:noFill/>
        </p:spPr>
        <p:txBody>
          <a:bodyPr wrap="none" rtlCol="0">
            <a:spAutoFit/>
          </a:bodyPr>
          <a:lstStyle/>
          <a:p>
            <a:pPr marL="285750" indent="-285750">
              <a:lnSpc>
                <a:spcPct val="150000"/>
              </a:lnSpc>
              <a:buClr>
                <a:srgbClr val="0070C0"/>
              </a:buClr>
              <a:buSzPct val="80000"/>
              <a:buFont typeface="Wingdings" panose="05000000000000000000" pitchFamily="2" charset="2"/>
              <a:buChar char="n"/>
            </a:pPr>
            <a:r>
              <a:rPr lang="zh-CN" altLang="en-US" sz="2400" dirty="0"/>
              <a:t>大城市控制小汽车的使用成本</a:t>
            </a:r>
          </a:p>
        </p:txBody>
      </p:sp>
      <p:sp>
        <p:nvSpPr>
          <p:cNvPr id="9" name="文本框 8"/>
          <p:cNvSpPr txBox="1"/>
          <p:nvPr/>
        </p:nvSpPr>
        <p:spPr>
          <a:xfrm>
            <a:off x="2736413" y="4728939"/>
            <a:ext cx="7933582" cy="369332"/>
          </a:xfrm>
          <a:prstGeom prst="rect">
            <a:avLst/>
          </a:prstGeom>
          <a:noFill/>
        </p:spPr>
        <p:txBody>
          <a:bodyPr wrap="none" rtlCol="0">
            <a:spAutoFit/>
          </a:bodyPr>
          <a:lstStyle/>
          <a:p>
            <a:r>
              <a:rPr lang="zh-CN" altLang="en-US" dirty="0"/>
              <a:t>北京人均住房面积</a:t>
            </a:r>
            <a:r>
              <a:rPr lang="en-US" altLang="zh-CN" dirty="0"/>
              <a:t>31m</a:t>
            </a:r>
            <a:r>
              <a:rPr lang="en-US" altLang="zh-CN" baseline="30000" dirty="0"/>
              <a:t>2</a:t>
            </a:r>
            <a:r>
              <a:rPr lang="zh-CN" altLang="en-US" dirty="0"/>
              <a:t>，房价</a:t>
            </a:r>
            <a:r>
              <a:rPr lang="en-US" altLang="zh-CN" dirty="0"/>
              <a:t>3</a:t>
            </a:r>
            <a:r>
              <a:rPr lang="zh-CN" altLang="en-US" dirty="0"/>
              <a:t>万元以上；每个停车位</a:t>
            </a:r>
            <a:r>
              <a:rPr lang="en-US" altLang="zh-CN" dirty="0"/>
              <a:t>12.5m</a:t>
            </a:r>
            <a:r>
              <a:rPr lang="en-US" altLang="zh-CN" baseline="30000" dirty="0"/>
              <a:t>2</a:t>
            </a:r>
            <a:r>
              <a:rPr lang="zh-CN" altLang="en-US" dirty="0"/>
              <a:t>，但多数免费；</a:t>
            </a:r>
          </a:p>
        </p:txBody>
      </p:sp>
      <p:sp>
        <p:nvSpPr>
          <p:cNvPr id="10" name="文本框 9"/>
          <p:cNvSpPr txBox="1"/>
          <p:nvPr/>
        </p:nvSpPr>
        <p:spPr>
          <a:xfrm>
            <a:off x="2348064" y="5166752"/>
            <a:ext cx="4166525" cy="646331"/>
          </a:xfrm>
          <a:prstGeom prst="rect">
            <a:avLst/>
          </a:prstGeom>
          <a:noFill/>
        </p:spPr>
        <p:txBody>
          <a:bodyPr wrap="none" rtlCol="0">
            <a:spAutoFit/>
          </a:bodyPr>
          <a:lstStyle/>
          <a:p>
            <a:pPr marL="285750" indent="-285750">
              <a:lnSpc>
                <a:spcPct val="150000"/>
              </a:lnSpc>
              <a:buClr>
                <a:srgbClr val="0070C0"/>
              </a:buClr>
              <a:buSzPct val="80000"/>
              <a:buFont typeface="Wingdings" panose="05000000000000000000" pitchFamily="2" charset="2"/>
              <a:buChar char="n"/>
            </a:pPr>
            <a:r>
              <a:rPr lang="zh-CN" altLang="en-US" sz="2400" dirty="0"/>
              <a:t>中小城市鼓励小汽车的发展</a:t>
            </a: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348064" y="2682052"/>
            <a:ext cx="4166525" cy="646331"/>
          </a:xfrm>
          <a:prstGeom prst="rect">
            <a:avLst/>
          </a:prstGeom>
          <a:noFill/>
        </p:spPr>
        <p:txBody>
          <a:bodyPr wrap="none" rtlCol="0">
            <a:spAutoFit/>
          </a:bodyPr>
          <a:lstStyle/>
          <a:p>
            <a:pPr marL="285750" indent="-285750">
              <a:lnSpc>
                <a:spcPct val="150000"/>
              </a:lnSpc>
              <a:buClr>
                <a:srgbClr val="0070C0"/>
              </a:buClr>
              <a:buSzPct val="80000"/>
              <a:buFont typeface="Wingdings" panose="05000000000000000000" pitchFamily="2" charset="2"/>
              <a:buChar char="n"/>
            </a:pPr>
            <a:r>
              <a:rPr lang="zh-CN" altLang="en-US" sz="2400" dirty="0"/>
              <a:t>严格控制城市边缘开发强度</a:t>
            </a:r>
          </a:p>
        </p:txBody>
      </p:sp>
      <p:graphicFrame>
        <p:nvGraphicFramePr>
          <p:cNvPr id="11" name="图表 10"/>
          <p:cNvGraphicFramePr/>
          <p:nvPr/>
        </p:nvGraphicFramePr>
        <p:xfrm>
          <a:off x="2738920" y="3429301"/>
          <a:ext cx="4828252" cy="2786304"/>
        </p:xfrm>
        <a:graphic>
          <a:graphicData uri="http://schemas.openxmlformats.org/drawingml/2006/chart">
            <c:chart xmlns:c="http://schemas.openxmlformats.org/drawingml/2006/chart" xmlns:r="http://schemas.openxmlformats.org/officeDocument/2006/relationships" r:id="rId2"/>
          </a:graphicData>
        </a:graphic>
      </p:graphicFrame>
      <p:sp>
        <p:nvSpPr>
          <p:cNvPr id="12" name="文本框 11"/>
          <p:cNvSpPr txBox="1"/>
          <p:nvPr/>
        </p:nvSpPr>
        <p:spPr>
          <a:xfrm>
            <a:off x="4258463" y="6076708"/>
            <a:ext cx="1398140" cy="369332"/>
          </a:xfrm>
          <a:prstGeom prst="rect">
            <a:avLst/>
          </a:prstGeom>
          <a:noFill/>
        </p:spPr>
        <p:txBody>
          <a:bodyPr wrap="none" rtlCol="0">
            <a:spAutoFit/>
          </a:bodyPr>
          <a:lstStyle/>
          <a:p>
            <a:r>
              <a:rPr lang="zh-CN" altLang="en-US" dirty="0"/>
              <a:t>深圳市 </a:t>
            </a:r>
            <a:r>
              <a:rPr lang="en-US" altLang="zh-CN" dirty="0"/>
              <a:t>2012</a:t>
            </a:r>
            <a:endParaRPr lang="zh-CN" altLang="en-US" dirty="0"/>
          </a:p>
        </p:txBody>
      </p:sp>
      <p:sp>
        <p:nvSpPr>
          <p:cNvPr id="13" name="文本框 12"/>
          <p:cNvSpPr txBox="1"/>
          <p:nvPr/>
        </p:nvSpPr>
        <p:spPr>
          <a:xfrm>
            <a:off x="8402798" y="3794380"/>
            <a:ext cx="2031325" cy="461665"/>
          </a:xfrm>
          <a:prstGeom prst="rect">
            <a:avLst/>
          </a:prstGeom>
          <a:noFill/>
        </p:spPr>
        <p:txBody>
          <a:bodyPr wrap="none" rtlCol="0">
            <a:spAutoFit/>
          </a:bodyPr>
          <a:lstStyle/>
          <a:p>
            <a:r>
              <a:rPr lang="zh-CN" altLang="en-US" sz="2400" dirty="0"/>
              <a:t>北京绿带工程</a:t>
            </a:r>
          </a:p>
        </p:txBody>
      </p:sp>
      <p:sp>
        <p:nvSpPr>
          <p:cNvPr id="14" name="文本框 13"/>
          <p:cNvSpPr txBox="1"/>
          <p:nvPr/>
        </p:nvSpPr>
        <p:spPr>
          <a:xfrm>
            <a:off x="8598364" y="4163712"/>
            <a:ext cx="1505540" cy="461665"/>
          </a:xfrm>
          <a:prstGeom prst="rect">
            <a:avLst/>
          </a:prstGeom>
          <a:noFill/>
        </p:spPr>
        <p:txBody>
          <a:bodyPr wrap="none" rtlCol="0">
            <a:spAutoFit/>
          </a:bodyPr>
          <a:lstStyle/>
          <a:p>
            <a:r>
              <a:rPr lang="en-US" altLang="zh-CN" sz="2400" b="1" dirty="0">
                <a:solidFill>
                  <a:schemeClr val="accent5">
                    <a:lumMod val="50000"/>
                  </a:schemeClr>
                </a:solidFill>
                <a:latin typeface="Times New Roman" panose="02020603050405020304" pitchFamily="18" charset="0"/>
                <a:cs typeface="Times New Roman" panose="02020603050405020304" pitchFamily="18" charset="0"/>
              </a:rPr>
              <a:t>1958,2001</a:t>
            </a:r>
            <a:endParaRPr lang="zh-CN"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1" grpId="0">
        <p:bldAsOne/>
      </p:bldGraphic>
      <p:bldP spid="12"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348064" y="2682052"/>
            <a:ext cx="4166525" cy="583108"/>
          </a:xfrm>
          <a:prstGeom prst="rect">
            <a:avLst/>
          </a:prstGeom>
          <a:noFill/>
        </p:spPr>
        <p:txBody>
          <a:bodyPr wrap="none" rtlCol="0">
            <a:spAutoFit/>
          </a:bodyPr>
          <a:lstStyle/>
          <a:p>
            <a:pPr marL="285750" indent="-285750">
              <a:lnSpc>
                <a:spcPct val="150000"/>
              </a:lnSpc>
              <a:buClr>
                <a:srgbClr val="0070C0"/>
              </a:buClr>
              <a:buSzPct val="80000"/>
              <a:buFont typeface="Wingdings" panose="05000000000000000000" pitchFamily="2" charset="2"/>
              <a:buChar char="n"/>
            </a:pPr>
            <a:r>
              <a:rPr lang="zh-CN" altLang="en-US" sz="2400" dirty="0"/>
              <a:t>严格控制城市新区开发密度</a:t>
            </a:r>
          </a:p>
        </p:txBody>
      </p:sp>
      <p:sp>
        <p:nvSpPr>
          <p:cNvPr id="2" name="文本框 1"/>
          <p:cNvSpPr txBox="1"/>
          <p:nvPr/>
        </p:nvSpPr>
        <p:spPr>
          <a:xfrm>
            <a:off x="2769795" y="3736507"/>
            <a:ext cx="1467068" cy="400110"/>
          </a:xfrm>
          <a:prstGeom prst="rect">
            <a:avLst/>
          </a:prstGeom>
          <a:noFill/>
        </p:spPr>
        <p:txBody>
          <a:bodyPr wrap="none" rtlCol="0">
            <a:spAutoFit/>
          </a:bodyPr>
          <a:lstStyle/>
          <a:p>
            <a:r>
              <a:rPr lang="zh-CN" altLang="en-US" sz="2000" dirty="0"/>
              <a:t>跨越式发展</a:t>
            </a:r>
          </a:p>
        </p:txBody>
      </p:sp>
      <p:sp>
        <p:nvSpPr>
          <p:cNvPr id="8" name="文本框 7"/>
          <p:cNvSpPr txBox="1"/>
          <p:nvPr/>
        </p:nvSpPr>
        <p:spPr>
          <a:xfrm>
            <a:off x="4431326" y="3736507"/>
            <a:ext cx="4031873" cy="400110"/>
          </a:xfrm>
          <a:prstGeom prst="rect">
            <a:avLst/>
          </a:prstGeom>
          <a:noFill/>
        </p:spPr>
        <p:txBody>
          <a:bodyPr wrap="none" rtlCol="0">
            <a:spAutoFit/>
          </a:bodyPr>
          <a:lstStyle/>
          <a:p>
            <a:r>
              <a:rPr lang="zh-CN" altLang="en-US" sz="2000" dirty="0"/>
              <a:t>新区建设速度远高于人口流入速度</a:t>
            </a:r>
          </a:p>
        </p:txBody>
      </p:sp>
      <p:cxnSp>
        <p:nvCxnSpPr>
          <p:cNvPr id="4" name="直接连接符 3"/>
          <p:cNvCxnSpPr/>
          <p:nvPr/>
        </p:nvCxnSpPr>
        <p:spPr>
          <a:xfrm>
            <a:off x="4132688" y="3936562"/>
            <a:ext cx="404585" cy="0"/>
          </a:xfrm>
          <a:prstGeom prst="line">
            <a:avLst/>
          </a:prstGeom>
          <a:ln>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391753" y="3939661"/>
            <a:ext cx="404585" cy="0"/>
          </a:xfrm>
          <a:prstGeom prst="line">
            <a:avLst/>
          </a:prstGeom>
          <a:ln>
            <a:solidFill>
              <a:srgbClr val="76717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796338" y="3736507"/>
            <a:ext cx="1980029" cy="400110"/>
          </a:xfrm>
          <a:prstGeom prst="rect">
            <a:avLst/>
          </a:prstGeom>
          <a:noFill/>
        </p:spPr>
        <p:txBody>
          <a:bodyPr wrap="none" rtlCol="0">
            <a:spAutoFit/>
          </a:bodyPr>
          <a:lstStyle/>
          <a:p>
            <a:r>
              <a:rPr lang="zh-CN" altLang="en-US" sz="2000" dirty="0"/>
              <a:t>新区人口密度低</a:t>
            </a:r>
          </a:p>
        </p:txBody>
      </p:sp>
      <p:sp>
        <p:nvSpPr>
          <p:cNvPr id="5" name="矩形 4"/>
          <p:cNvSpPr/>
          <p:nvPr/>
        </p:nvSpPr>
        <p:spPr>
          <a:xfrm>
            <a:off x="2769794" y="4336672"/>
            <a:ext cx="8203005" cy="400110"/>
          </a:xfrm>
          <a:prstGeom prst="rect">
            <a:avLst/>
          </a:prstGeom>
        </p:spPr>
        <p:txBody>
          <a:bodyPr wrap="square">
            <a:spAutoFit/>
          </a:bodyPr>
          <a:lstStyle/>
          <a:p>
            <a:r>
              <a:rPr lang="en-US" altLang="zh-CN" sz="2000" dirty="0">
                <a:latin typeface="+mn-ea"/>
              </a:rPr>
              <a:t>12</a:t>
            </a:r>
            <a:r>
              <a:rPr lang="zh-CN" altLang="zh-CN" sz="2000" dirty="0">
                <a:latin typeface="+mn-ea"/>
                <a:cs typeface="Times New Roman" panose="02020603050405020304" pitchFamily="18" charset="0"/>
              </a:rPr>
              <a:t>个省平均地级市建成区面积为</a:t>
            </a:r>
            <a:r>
              <a:rPr lang="en-US" altLang="zh-CN" sz="2000" dirty="0">
                <a:latin typeface="+mn-ea"/>
              </a:rPr>
              <a:t>115</a:t>
            </a:r>
            <a:r>
              <a:rPr lang="en-US" altLang="zh-CN" sz="2000" dirty="0">
                <a:latin typeface="Times New Roman" panose="02020603050405020304" pitchFamily="18" charset="0"/>
                <a:cs typeface="Times New Roman" panose="02020603050405020304" pitchFamily="18" charset="0"/>
              </a:rPr>
              <a:t>km</a:t>
            </a:r>
            <a:r>
              <a:rPr lang="en-US" altLang="zh-CN" sz="2000" baseline="30000" dirty="0">
                <a:latin typeface="Times New Roman" panose="02020603050405020304" pitchFamily="18" charset="0"/>
                <a:cs typeface="Times New Roman" panose="02020603050405020304" pitchFamily="18" charset="0"/>
              </a:rPr>
              <a:t>2</a:t>
            </a:r>
            <a:r>
              <a:rPr lang="zh-CN" altLang="zh-CN" sz="2000" dirty="0">
                <a:latin typeface="+mn-ea"/>
                <a:cs typeface="Times New Roman" panose="02020603050405020304" pitchFamily="18" charset="0"/>
              </a:rPr>
              <a:t>，规划新区建设面积为</a:t>
            </a:r>
            <a:r>
              <a:rPr lang="en-US" altLang="zh-CN" sz="2000" dirty="0">
                <a:latin typeface="+mn-ea"/>
              </a:rPr>
              <a:t>63.6</a:t>
            </a:r>
            <a:r>
              <a:rPr lang="en-US" altLang="zh-CN" sz="2000" dirty="0">
                <a:latin typeface="Times New Roman" panose="02020603050405020304" pitchFamily="18" charset="0"/>
                <a:cs typeface="Times New Roman" panose="02020603050405020304" pitchFamily="18" charset="0"/>
              </a:rPr>
              <a:t>km</a:t>
            </a:r>
            <a:r>
              <a:rPr lang="en-US" altLang="zh-CN" sz="2000" baseline="30000" dirty="0">
                <a:latin typeface="Times New Roman" panose="02020603050405020304" pitchFamily="18" charset="0"/>
                <a:cs typeface="Times New Roman" panose="02020603050405020304" pitchFamily="18" charset="0"/>
              </a:rPr>
              <a:t>2</a:t>
            </a:r>
            <a:endParaRPr lang="zh-CN" altLang="en-US" sz="2000" dirty="0">
              <a:latin typeface="+mn-ea"/>
            </a:endParaRP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P spid="16"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348064" y="2682052"/>
            <a:ext cx="5705408" cy="646331"/>
          </a:xfrm>
          <a:prstGeom prst="rect">
            <a:avLst/>
          </a:prstGeom>
          <a:noFill/>
        </p:spPr>
        <p:txBody>
          <a:bodyPr wrap="none" rtlCol="0">
            <a:spAutoFit/>
          </a:bodyPr>
          <a:lstStyle/>
          <a:p>
            <a:pPr marL="285750" indent="-285750">
              <a:lnSpc>
                <a:spcPct val="150000"/>
              </a:lnSpc>
              <a:buClr>
                <a:srgbClr val="0070C0"/>
              </a:buClr>
              <a:buSzPct val="80000"/>
              <a:buFont typeface="Wingdings" panose="05000000000000000000" pitchFamily="2" charset="2"/>
              <a:buChar char="n"/>
            </a:pPr>
            <a:r>
              <a:rPr lang="zh-CN" altLang="en-US" sz="2400" dirty="0"/>
              <a:t>进行基础设施全寿命成本与效益分析；</a:t>
            </a:r>
          </a:p>
        </p:txBody>
      </p:sp>
      <p:grpSp>
        <p:nvGrpSpPr>
          <p:cNvPr id="9" name="组合 8"/>
          <p:cNvGrpSpPr/>
          <p:nvPr/>
        </p:nvGrpSpPr>
        <p:grpSpPr>
          <a:xfrm>
            <a:off x="2301246" y="1805650"/>
            <a:ext cx="488252" cy="488252"/>
            <a:chOff x="6535243" y="2524701"/>
            <a:chExt cx="717051" cy="717051"/>
          </a:xfrm>
        </p:grpSpPr>
        <p:sp>
          <p:nvSpPr>
            <p:cNvPr id="10" name="泪滴形 9"/>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2890301" y="1882631"/>
            <a:ext cx="4852610" cy="523220"/>
          </a:xfrm>
          <a:prstGeom prst="rect">
            <a:avLst/>
          </a:prstGeom>
          <a:noFill/>
        </p:spPr>
        <p:txBody>
          <a:bodyPr wrap="none" rtlCol="0">
            <a:spAutoFit/>
          </a:bodyPr>
          <a:lstStyle/>
          <a:p>
            <a:r>
              <a:rPr lang="zh-CN" altLang="en-US" sz="2800" dirty="0"/>
              <a:t>合理增加公共交通设施的投入</a:t>
            </a:r>
          </a:p>
        </p:txBody>
      </p:sp>
      <p:sp>
        <p:nvSpPr>
          <p:cNvPr id="13" name="文本框 12"/>
          <p:cNvSpPr txBox="1"/>
          <p:nvPr/>
        </p:nvSpPr>
        <p:spPr>
          <a:xfrm>
            <a:off x="2348064" y="3249807"/>
            <a:ext cx="7244291" cy="646331"/>
          </a:xfrm>
          <a:prstGeom prst="rect">
            <a:avLst/>
          </a:prstGeom>
          <a:noFill/>
        </p:spPr>
        <p:txBody>
          <a:bodyPr wrap="none" rtlCol="0">
            <a:spAutoFit/>
          </a:bodyPr>
          <a:lstStyle/>
          <a:p>
            <a:pPr marL="285750" indent="-285750">
              <a:lnSpc>
                <a:spcPct val="150000"/>
              </a:lnSpc>
              <a:buClr>
                <a:srgbClr val="0070C0"/>
              </a:buClr>
              <a:buSzPct val="80000"/>
              <a:buFont typeface="Wingdings" panose="05000000000000000000" pitchFamily="2" charset="2"/>
              <a:buChar char="n"/>
            </a:pPr>
            <a:r>
              <a:rPr lang="zh-CN" altLang="en-US" sz="2400" dirty="0"/>
              <a:t>根据城市经济条件发展不同类型的公共交通系统；</a:t>
            </a:r>
          </a:p>
        </p:txBody>
      </p:sp>
      <p:sp>
        <p:nvSpPr>
          <p:cNvPr id="14" name="文本框 13"/>
          <p:cNvSpPr txBox="1"/>
          <p:nvPr/>
        </p:nvSpPr>
        <p:spPr>
          <a:xfrm>
            <a:off x="2348064" y="3790047"/>
            <a:ext cx="6367449" cy="646331"/>
          </a:xfrm>
          <a:prstGeom prst="rect">
            <a:avLst/>
          </a:prstGeom>
          <a:noFill/>
        </p:spPr>
        <p:txBody>
          <a:bodyPr wrap="none" rtlCol="0">
            <a:spAutoFit/>
          </a:bodyPr>
          <a:lstStyle/>
          <a:p>
            <a:pPr marL="285750" indent="-285750">
              <a:lnSpc>
                <a:spcPct val="150000"/>
              </a:lnSpc>
              <a:buClr>
                <a:srgbClr val="0070C0"/>
              </a:buClr>
              <a:buSzPct val="80000"/>
              <a:buFont typeface="Wingdings" panose="05000000000000000000" pitchFamily="2" charset="2"/>
              <a:buChar char="n"/>
            </a:pPr>
            <a:r>
              <a:rPr lang="zh-CN" altLang="en-US" sz="2400" dirty="0"/>
              <a:t>探索公私合作模式建设公共交通设施</a:t>
            </a:r>
            <a:r>
              <a:rPr lang="en-US" altLang="zh-CN" sz="2400" dirty="0">
                <a:latin typeface="Times New Roman" panose="02020603050405020304" pitchFamily="18" charset="0"/>
                <a:cs typeface="Times New Roman" panose="02020603050405020304" pitchFamily="18" charset="0"/>
              </a:rPr>
              <a:t>(PPP)</a:t>
            </a:r>
            <a:r>
              <a:rPr lang="zh-CN" altLang="en-US" sz="2400" dirty="0"/>
              <a:t>；</a:t>
            </a:r>
          </a:p>
        </p:txBody>
      </p:sp>
      <p:sp>
        <p:nvSpPr>
          <p:cNvPr id="17" name="文本框 16"/>
          <p:cNvSpPr txBox="1"/>
          <p:nvPr/>
        </p:nvSpPr>
        <p:spPr>
          <a:xfrm>
            <a:off x="2738920" y="4434709"/>
            <a:ext cx="4677884" cy="400110"/>
          </a:xfrm>
          <a:prstGeom prst="rect">
            <a:avLst/>
          </a:prstGeom>
          <a:noFill/>
        </p:spPr>
        <p:txBody>
          <a:bodyPr wrap="none" rtlCol="0">
            <a:spAutoFit/>
          </a:bodyPr>
          <a:lstStyle/>
          <a:p>
            <a:r>
              <a:rPr lang="zh-CN" altLang="en-US" sz="2000" dirty="0">
                <a:latin typeface="Times New Roman" panose="02020603050405020304" pitchFamily="18" charset="0"/>
                <a:cs typeface="Times New Roman" panose="02020603050405020304" pitchFamily="18" charset="0"/>
              </a:rPr>
              <a:t>北京地铁</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号线、</a:t>
            </a:r>
            <a:r>
              <a:rPr lang="en-US" altLang="zh-CN" sz="2000" dirty="0">
                <a:latin typeface="Times New Roman" panose="02020603050405020304" pitchFamily="18" charset="0"/>
                <a:cs typeface="Times New Roman" panose="02020603050405020304" pitchFamily="18" charset="0"/>
              </a:rPr>
              <a:t>16</a:t>
            </a:r>
            <a:r>
              <a:rPr lang="zh-CN" altLang="en-US" sz="2000" dirty="0">
                <a:latin typeface="Times New Roman" panose="02020603050405020304" pitchFamily="18" charset="0"/>
                <a:cs typeface="Times New Roman" panose="02020603050405020304" pitchFamily="18" charset="0"/>
              </a:rPr>
              <a:t>号线已经</a:t>
            </a:r>
            <a:r>
              <a:rPr lang="zh-CN" altLang="en-US" sz="2000" dirty="0"/>
              <a:t>与港铁合作</a:t>
            </a:r>
          </a:p>
        </p:txBody>
      </p:sp>
      <p:sp>
        <p:nvSpPr>
          <p:cNvPr id="18" name="文本框 17"/>
          <p:cNvSpPr txBox="1"/>
          <p:nvPr/>
        </p:nvSpPr>
        <p:spPr>
          <a:xfrm>
            <a:off x="2348064" y="4834819"/>
            <a:ext cx="4782078" cy="646331"/>
          </a:xfrm>
          <a:prstGeom prst="rect">
            <a:avLst/>
          </a:prstGeom>
          <a:noFill/>
        </p:spPr>
        <p:txBody>
          <a:bodyPr wrap="none" rtlCol="0">
            <a:spAutoFit/>
          </a:bodyPr>
          <a:lstStyle/>
          <a:p>
            <a:pPr marL="285750" indent="-285750">
              <a:lnSpc>
                <a:spcPct val="150000"/>
              </a:lnSpc>
              <a:buClr>
                <a:srgbClr val="0070C0"/>
              </a:buClr>
              <a:buSzPct val="80000"/>
              <a:buFont typeface="Wingdings" panose="05000000000000000000" pitchFamily="2" charset="2"/>
              <a:buChar char="n"/>
            </a:pPr>
            <a:r>
              <a:rPr lang="zh-CN" altLang="en-US" sz="2400" dirty="0"/>
              <a:t>注重公共交通设施人性化设计。</a:t>
            </a:r>
          </a:p>
        </p:txBody>
      </p:sp>
      <p:sp>
        <p:nvSpPr>
          <p:cNvPr id="3" name="不等于号 2"/>
          <p:cNvSpPr/>
          <p:nvPr/>
        </p:nvSpPr>
        <p:spPr>
          <a:xfrm rot="10800000">
            <a:off x="3752605" y="5607115"/>
            <a:ext cx="489910" cy="259952"/>
          </a:xfrm>
          <a:prstGeom prst="mathNotEqual">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nvSpPr>
        <p:spPr>
          <a:xfrm>
            <a:off x="2667670" y="5537036"/>
            <a:ext cx="1210588" cy="400110"/>
          </a:xfrm>
          <a:prstGeom prst="rect">
            <a:avLst/>
          </a:prstGeom>
          <a:noFill/>
        </p:spPr>
        <p:txBody>
          <a:bodyPr wrap="none" rtlCol="0">
            <a:spAutoFit/>
          </a:bodyPr>
          <a:lstStyle/>
          <a:p>
            <a:r>
              <a:rPr lang="zh-CN" altLang="en-US" sz="2000" dirty="0"/>
              <a:t>公共交通</a:t>
            </a:r>
          </a:p>
        </p:txBody>
      </p:sp>
      <p:sp>
        <p:nvSpPr>
          <p:cNvPr id="20" name="文本框 19"/>
          <p:cNvSpPr txBox="1"/>
          <p:nvPr/>
        </p:nvSpPr>
        <p:spPr>
          <a:xfrm>
            <a:off x="4140613" y="5537036"/>
            <a:ext cx="1467068" cy="400110"/>
          </a:xfrm>
          <a:prstGeom prst="rect">
            <a:avLst/>
          </a:prstGeom>
          <a:noFill/>
        </p:spPr>
        <p:txBody>
          <a:bodyPr wrap="none" rtlCol="0">
            <a:spAutoFit/>
          </a:bodyPr>
          <a:lstStyle/>
          <a:p>
            <a:r>
              <a:rPr lang="zh-CN" altLang="en-US" sz="2000" dirty="0"/>
              <a:t>低收入人群</a:t>
            </a:r>
          </a:p>
        </p:txBody>
      </p:sp>
      <p:sp>
        <p:nvSpPr>
          <p:cNvPr id="21" name="文本框 20"/>
          <p:cNvSpPr txBox="1"/>
          <p:nvPr/>
        </p:nvSpPr>
        <p:spPr>
          <a:xfrm>
            <a:off x="6134964" y="5537036"/>
            <a:ext cx="1723549" cy="400110"/>
          </a:xfrm>
          <a:prstGeom prst="rect">
            <a:avLst/>
          </a:prstGeom>
          <a:noFill/>
        </p:spPr>
        <p:txBody>
          <a:bodyPr wrap="none" rtlCol="0">
            <a:spAutoFit/>
          </a:bodyPr>
          <a:lstStyle/>
          <a:p>
            <a:r>
              <a:rPr lang="zh-CN" altLang="en-US" sz="2000" dirty="0"/>
              <a:t>提升乘客尊严</a:t>
            </a: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7" grpId="0"/>
      <p:bldP spid="18" grpId="0"/>
      <p:bldP spid="3" grpId="0" animBg="1"/>
      <p:bldP spid="19"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348064" y="2682052"/>
            <a:ext cx="6013185" cy="646331"/>
          </a:xfrm>
          <a:prstGeom prst="rect">
            <a:avLst/>
          </a:prstGeom>
          <a:noFill/>
        </p:spPr>
        <p:txBody>
          <a:bodyPr wrap="none" rtlCol="0">
            <a:spAutoFit/>
          </a:bodyPr>
          <a:lstStyle/>
          <a:p>
            <a:pPr marL="285750" indent="-285750">
              <a:lnSpc>
                <a:spcPct val="150000"/>
              </a:lnSpc>
              <a:buClr>
                <a:srgbClr val="0070C0"/>
              </a:buClr>
              <a:buSzPct val="80000"/>
              <a:buFont typeface="Wingdings" panose="05000000000000000000" pitchFamily="2" charset="2"/>
              <a:buChar char="n"/>
            </a:pPr>
            <a:r>
              <a:rPr lang="zh-CN" altLang="en-US" sz="2400" dirty="0"/>
              <a:t>大学城、迁移政府机构、工业区、卧城；</a:t>
            </a:r>
          </a:p>
        </p:txBody>
      </p:sp>
      <p:grpSp>
        <p:nvGrpSpPr>
          <p:cNvPr id="9" name="组合 8"/>
          <p:cNvGrpSpPr/>
          <p:nvPr/>
        </p:nvGrpSpPr>
        <p:grpSpPr>
          <a:xfrm>
            <a:off x="2301246" y="1805650"/>
            <a:ext cx="488252" cy="488252"/>
            <a:chOff x="6535243" y="2524701"/>
            <a:chExt cx="717051" cy="717051"/>
          </a:xfrm>
        </p:grpSpPr>
        <p:sp>
          <p:nvSpPr>
            <p:cNvPr id="10" name="泪滴形 9"/>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2890301" y="1882631"/>
            <a:ext cx="4493538" cy="523220"/>
          </a:xfrm>
          <a:prstGeom prst="rect">
            <a:avLst/>
          </a:prstGeom>
          <a:noFill/>
        </p:spPr>
        <p:txBody>
          <a:bodyPr wrap="none" rtlCol="0">
            <a:spAutoFit/>
          </a:bodyPr>
          <a:lstStyle/>
          <a:p>
            <a:r>
              <a:rPr lang="zh-CN" altLang="en-US" sz="2800" dirty="0"/>
              <a:t>城市新区建设保障职住均衡</a:t>
            </a:r>
          </a:p>
        </p:txBody>
      </p:sp>
      <p:grpSp>
        <p:nvGrpSpPr>
          <p:cNvPr id="15" name="组合 14"/>
          <p:cNvGrpSpPr/>
          <p:nvPr/>
        </p:nvGrpSpPr>
        <p:grpSpPr>
          <a:xfrm>
            <a:off x="2348064" y="3869087"/>
            <a:ext cx="488252" cy="488252"/>
            <a:chOff x="6535243" y="2524701"/>
            <a:chExt cx="717051" cy="717051"/>
          </a:xfrm>
        </p:grpSpPr>
        <p:sp>
          <p:nvSpPr>
            <p:cNvPr id="16" name="泪滴形 15"/>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p:cNvSpPr txBox="1"/>
          <p:nvPr/>
        </p:nvSpPr>
        <p:spPr>
          <a:xfrm>
            <a:off x="2937119" y="3946068"/>
            <a:ext cx="3775393" cy="523220"/>
          </a:xfrm>
          <a:prstGeom prst="rect">
            <a:avLst/>
          </a:prstGeom>
          <a:noFill/>
        </p:spPr>
        <p:txBody>
          <a:bodyPr wrap="none" rtlCol="0">
            <a:spAutoFit/>
          </a:bodyPr>
          <a:lstStyle/>
          <a:p>
            <a:r>
              <a:rPr lang="zh-CN" altLang="en-US" sz="2800" dirty="0"/>
              <a:t>提高健康出行宣传力度</a:t>
            </a:r>
          </a:p>
        </p:txBody>
      </p:sp>
      <p:sp>
        <p:nvSpPr>
          <p:cNvPr id="24" name="文本框 23"/>
          <p:cNvSpPr txBox="1"/>
          <p:nvPr/>
        </p:nvSpPr>
        <p:spPr>
          <a:xfrm>
            <a:off x="2394882" y="4650805"/>
            <a:ext cx="6543779" cy="646331"/>
          </a:xfrm>
          <a:prstGeom prst="rect">
            <a:avLst/>
          </a:prstGeom>
          <a:noFill/>
        </p:spPr>
        <p:txBody>
          <a:bodyPr wrap="none" rtlCol="0">
            <a:spAutoFit/>
          </a:bodyPr>
          <a:lstStyle/>
          <a:p>
            <a:pPr marL="285750" indent="-285750">
              <a:lnSpc>
                <a:spcPct val="150000"/>
              </a:lnSpc>
              <a:buClr>
                <a:srgbClr val="0070C0"/>
              </a:buClr>
              <a:buSzPct val="80000"/>
              <a:buFont typeface="Wingdings" panose="05000000000000000000" pitchFamily="2" charset="2"/>
              <a:buChar char="n"/>
            </a:pPr>
            <a:r>
              <a:rPr lang="zh-CN" altLang="en-US" sz="2400" dirty="0">
                <a:latin typeface="Times New Roman" panose="02020603050405020304" pitchFamily="18" charset="0"/>
                <a:cs typeface="Times New Roman" panose="02020603050405020304" pitchFamily="18" charset="0"/>
              </a:rPr>
              <a:t>香港将</a:t>
            </a:r>
            <a:r>
              <a:rPr lang="en-US" altLang="zh-CN" sz="2400" dirty="0">
                <a:latin typeface="Times New Roman" panose="02020603050405020304" pitchFamily="18" charset="0"/>
                <a:cs typeface="Times New Roman" panose="02020603050405020304" pitchFamily="18" charset="0"/>
              </a:rPr>
              <a:t>40%</a:t>
            </a:r>
            <a:r>
              <a:rPr lang="zh-CN" altLang="en-US" sz="2400" dirty="0">
                <a:latin typeface="Times New Roman" panose="02020603050405020304" pitchFamily="18" charset="0"/>
                <a:cs typeface="Times New Roman" panose="02020603050405020304" pitchFamily="18" charset="0"/>
              </a:rPr>
              <a:t>土地列为禁止开发的环境保护区</a:t>
            </a:r>
            <a:r>
              <a:rPr lang="zh-CN" altLang="en-US" sz="2400" dirty="0"/>
              <a:t>；</a:t>
            </a:r>
          </a:p>
        </p:txBody>
      </p:sp>
      <p:sp>
        <p:nvSpPr>
          <p:cNvPr id="25" name="文本框 24"/>
          <p:cNvSpPr txBox="1"/>
          <p:nvPr/>
        </p:nvSpPr>
        <p:spPr>
          <a:xfrm>
            <a:off x="2394881" y="5297136"/>
            <a:ext cx="8147423" cy="830997"/>
          </a:xfrm>
          <a:prstGeom prst="rect">
            <a:avLst/>
          </a:prstGeom>
          <a:noFill/>
        </p:spPr>
        <p:txBody>
          <a:bodyPr wrap="none" rtlCol="0">
            <a:spAutoFit/>
          </a:bodyPr>
          <a:lstStyle/>
          <a:p>
            <a:pPr marL="285750" indent="-285750">
              <a:buClr>
                <a:srgbClr val="0070C0"/>
              </a:buClr>
              <a:buSzPct val="80000"/>
              <a:buFont typeface="Wingdings" panose="05000000000000000000" pitchFamily="2" charset="2"/>
              <a:buChar char="n"/>
            </a:pPr>
            <a:r>
              <a:rPr lang="zh-CN" altLang="en-US" sz="2400" dirty="0">
                <a:latin typeface="Times New Roman" panose="02020603050405020304" pitchFamily="18" charset="0"/>
                <a:cs typeface="Times New Roman" panose="02020603050405020304" pitchFamily="18" charset="0"/>
              </a:rPr>
              <a:t>新加坡</a:t>
            </a:r>
            <a:r>
              <a:rPr lang="en-US" altLang="zh-CN" sz="2400" dirty="0">
                <a:latin typeface="Times New Roman" panose="02020603050405020304" pitchFamily="18" charset="0"/>
                <a:cs typeface="Times New Roman" panose="02020603050405020304" pitchFamily="18" charset="0"/>
              </a:rPr>
              <a:t>Land transport Authority</a:t>
            </a:r>
            <a:r>
              <a:rPr lang="zh-CN" altLang="en-US" sz="2400" dirty="0">
                <a:latin typeface="Times New Roman" panose="02020603050405020304" pitchFamily="18" charset="0"/>
                <a:cs typeface="Times New Roman" panose="02020603050405020304" pitchFamily="18" charset="0"/>
              </a:rPr>
              <a:t>在进行私家车业务办理时，</a:t>
            </a:r>
            <a:endParaRPr lang="en-US" altLang="zh-CN" sz="2400" dirty="0">
              <a:latin typeface="Times New Roman" panose="02020603050405020304" pitchFamily="18" charset="0"/>
              <a:cs typeface="Times New Roman" panose="02020603050405020304" pitchFamily="18" charset="0"/>
            </a:endParaRPr>
          </a:p>
          <a:p>
            <a:pPr>
              <a:buClr>
                <a:srgbClr val="0070C0"/>
              </a:buClr>
              <a:buSzPct val="80000"/>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提示居民新加坡拥有十分有限的土地</a:t>
            </a:r>
            <a:r>
              <a:rPr lang="zh-CN" altLang="en-US" sz="2400" dirty="0"/>
              <a:t>；</a:t>
            </a:r>
          </a:p>
        </p:txBody>
      </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23" grpId="0"/>
      <p:bldP spid="24" grpId="0"/>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35200" y="774700"/>
            <a:ext cx="1595309" cy="769441"/>
          </a:xfrm>
          <a:prstGeom prst="rect">
            <a:avLst/>
          </a:prstGeom>
          <a:noFill/>
        </p:spPr>
        <p:txBody>
          <a:bodyPr wrap="none" rtlCol="0">
            <a:spAutoFit/>
          </a:bodyPr>
          <a:lstStyle/>
          <a:p>
            <a:r>
              <a:rPr lang="zh-CN" altLang="en-US" sz="4400" dirty="0">
                <a:solidFill>
                  <a:schemeClr val="bg1"/>
                </a:solidFill>
                <a:latin typeface="黑体" panose="02010609060101010101" pitchFamily="49" charset="-122"/>
                <a:ea typeface="黑体" panose="02010609060101010101" pitchFamily="49" charset="-122"/>
              </a:rPr>
              <a:t>结 论</a:t>
            </a:r>
          </a:p>
        </p:txBody>
      </p:sp>
      <p:sp>
        <p:nvSpPr>
          <p:cNvPr id="4" name="矩形 3"/>
          <p:cNvSpPr/>
          <p:nvPr/>
        </p:nvSpPr>
        <p:spPr>
          <a:xfrm>
            <a:off x="560675" y="2037834"/>
            <a:ext cx="5395625" cy="3416320"/>
          </a:xfrm>
          <a:prstGeom prst="rect">
            <a:avLst/>
          </a:prstGeom>
        </p:spPr>
        <p:txBody>
          <a:bodyPr wrap="square">
            <a:spAutoFit/>
          </a:bodyPr>
          <a:lstStyle/>
          <a:p>
            <a:pPr marL="285750" indent="-285750">
              <a:lnSpc>
                <a:spcPct val="150000"/>
              </a:lnSpc>
              <a:buClr>
                <a:schemeClr val="bg1"/>
              </a:buClr>
              <a:buSzPct val="80000"/>
              <a:buFont typeface="Wingdings" panose="05000000000000000000" pitchFamily="2" charset="2"/>
              <a:buChar char="n"/>
            </a:pPr>
            <a:r>
              <a:rPr lang="zh-CN" altLang="zh-CN" sz="2400" dirty="0">
                <a:solidFill>
                  <a:schemeClr val="bg1"/>
                </a:solidFill>
                <a:latin typeface="Calibri" panose="020F0502020204030204" pitchFamily="34" charset="0"/>
                <a:cs typeface="Times New Roman" panose="02020603050405020304" pitchFamily="18" charset="0"/>
              </a:rPr>
              <a:t>对城市交通结构的含义进行了界定</a:t>
            </a:r>
            <a:r>
              <a:rPr lang="zh-CN" altLang="en-US" sz="2400" dirty="0">
                <a:solidFill>
                  <a:schemeClr val="bg1"/>
                </a:solidFill>
                <a:latin typeface="Calibri" panose="020F0502020204030204" pitchFamily="34" charset="0"/>
                <a:cs typeface="Times New Roman" panose="02020603050405020304" pitchFamily="18" charset="0"/>
              </a:rPr>
              <a:t>；</a:t>
            </a:r>
            <a:endParaRPr lang="en-US" altLang="zh-CN" sz="2400" dirty="0">
              <a:solidFill>
                <a:schemeClr val="bg1"/>
              </a:solidFill>
              <a:latin typeface="Calibri" panose="020F0502020204030204" pitchFamily="34" charset="0"/>
              <a:cs typeface="Times New Roman" panose="02020603050405020304" pitchFamily="18" charset="0"/>
            </a:endParaRPr>
          </a:p>
          <a:p>
            <a:pPr marL="285750" indent="-285750">
              <a:lnSpc>
                <a:spcPct val="150000"/>
              </a:lnSpc>
              <a:buClr>
                <a:schemeClr val="bg1"/>
              </a:buClr>
              <a:buSzPct val="80000"/>
              <a:buFont typeface="Wingdings" panose="05000000000000000000" pitchFamily="2" charset="2"/>
              <a:buChar char="n"/>
            </a:pPr>
            <a:r>
              <a:rPr lang="zh-CN" altLang="en-US" sz="2400" dirty="0">
                <a:solidFill>
                  <a:schemeClr val="bg1"/>
                </a:solidFill>
                <a:latin typeface="Calibri" panose="020F0502020204030204" pitchFamily="34" charset="0"/>
                <a:cs typeface="Times New Roman" panose="02020603050405020304" pitchFamily="18" charset="0"/>
              </a:rPr>
              <a:t>提出了基于多角度的合理交通结构；</a:t>
            </a:r>
            <a:endParaRPr lang="en-US" altLang="zh-CN" sz="2400" dirty="0">
              <a:solidFill>
                <a:schemeClr val="bg1"/>
              </a:solidFill>
              <a:latin typeface="Calibri" panose="020F0502020204030204" pitchFamily="34" charset="0"/>
              <a:cs typeface="Times New Roman" panose="02020603050405020304" pitchFamily="18" charset="0"/>
            </a:endParaRPr>
          </a:p>
          <a:p>
            <a:pPr marL="285750" indent="-285750">
              <a:lnSpc>
                <a:spcPct val="150000"/>
              </a:lnSpc>
              <a:buClr>
                <a:schemeClr val="bg1"/>
              </a:buClr>
              <a:buSzPct val="80000"/>
              <a:buFont typeface="Wingdings" panose="05000000000000000000" pitchFamily="2" charset="2"/>
              <a:buChar char="n"/>
            </a:pPr>
            <a:r>
              <a:rPr lang="zh-CN" altLang="en-US" sz="2400" dirty="0">
                <a:solidFill>
                  <a:schemeClr val="bg1"/>
                </a:solidFill>
                <a:latin typeface="Calibri" panose="020F0502020204030204" pitchFamily="34" charset="0"/>
                <a:cs typeface="Times New Roman" panose="02020603050405020304" pitchFamily="18" charset="0"/>
              </a:rPr>
              <a:t>对交通结构关键影响因素进行了辨识，对作用机理进行了分析；</a:t>
            </a:r>
            <a:endParaRPr lang="en-US" altLang="zh-CN" sz="2400" dirty="0">
              <a:solidFill>
                <a:schemeClr val="bg1"/>
              </a:solidFill>
              <a:latin typeface="Calibri" panose="020F0502020204030204" pitchFamily="34" charset="0"/>
              <a:cs typeface="Times New Roman" panose="02020603050405020304" pitchFamily="18" charset="0"/>
            </a:endParaRPr>
          </a:p>
          <a:p>
            <a:pPr marL="285750" indent="-285750">
              <a:lnSpc>
                <a:spcPct val="150000"/>
              </a:lnSpc>
              <a:buClr>
                <a:schemeClr val="bg1"/>
              </a:buClr>
              <a:buSzPct val="80000"/>
              <a:buFont typeface="Wingdings" panose="05000000000000000000" pitchFamily="2" charset="2"/>
              <a:buChar char="n"/>
            </a:pPr>
            <a:r>
              <a:rPr lang="zh-CN" altLang="en-US" sz="2400" dirty="0">
                <a:solidFill>
                  <a:schemeClr val="bg1"/>
                </a:solidFill>
                <a:latin typeface="Calibri" panose="020F0502020204030204" pitchFamily="34" charset="0"/>
                <a:cs typeface="Times New Roman" panose="02020603050405020304" pitchFamily="18" charset="0"/>
              </a:rPr>
              <a:t>提出了针对不同类型城市的交通结构干预对策</a:t>
            </a:r>
            <a:r>
              <a:rPr lang="en-US" altLang="zh-CN" sz="2400" dirty="0">
                <a:solidFill>
                  <a:schemeClr val="bg1"/>
                </a:solidFill>
                <a:latin typeface="Calibri" panose="020F0502020204030204" pitchFamily="34" charset="0"/>
                <a:cs typeface="Times New Roman" panose="02020603050405020304" pitchFamily="18" charset="0"/>
              </a:rPr>
              <a:t>.</a:t>
            </a:r>
            <a:endParaRPr lang="zh-CN" altLang="en-US" sz="2400" dirty="0">
              <a:solidFill>
                <a:schemeClr val="bg1"/>
              </a:solidFill>
            </a:endParaRPr>
          </a:p>
        </p:txBody>
      </p:sp>
      <p:cxnSp>
        <p:nvCxnSpPr>
          <p:cNvPr id="6" name="直接连接符 5"/>
          <p:cNvCxnSpPr/>
          <p:nvPr/>
        </p:nvCxnSpPr>
        <p:spPr>
          <a:xfrm>
            <a:off x="1968500" y="1651000"/>
            <a:ext cx="21971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288209" y="774699"/>
            <a:ext cx="1595309" cy="769441"/>
          </a:xfrm>
          <a:prstGeom prst="rect">
            <a:avLst/>
          </a:prstGeom>
          <a:noFill/>
        </p:spPr>
        <p:txBody>
          <a:bodyPr wrap="none" rtlCol="0">
            <a:spAutoFit/>
          </a:bodyPr>
          <a:lstStyle/>
          <a:p>
            <a:r>
              <a:rPr lang="zh-CN" altLang="en-US" sz="4400" dirty="0">
                <a:latin typeface="黑体" panose="02010609060101010101" pitchFamily="49" charset="-122"/>
                <a:ea typeface="黑体" panose="02010609060101010101" pitchFamily="49" charset="-122"/>
              </a:rPr>
              <a:t>展 望</a:t>
            </a:r>
          </a:p>
        </p:txBody>
      </p:sp>
      <p:cxnSp>
        <p:nvCxnSpPr>
          <p:cNvPr id="8" name="直接连接符 7"/>
          <p:cNvCxnSpPr/>
          <p:nvPr/>
        </p:nvCxnSpPr>
        <p:spPr>
          <a:xfrm>
            <a:off x="7987313" y="1651000"/>
            <a:ext cx="2197100" cy="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185705" y="2037834"/>
            <a:ext cx="5395625" cy="2198935"/>
          </a:xfrm>
          <a:prstGeom prst="rect">
            <a:avLst/>
          </a:prstGeom>
        </p:spPr>
        <p:txBody>
          <a:bodyPr wrap="square">
            <a:spAutoFit/>
          </a:bodyPr>
          <a:lstStyle/>
          <a:p>
            <a:pPr marL="285750" indent="-285750">
              <a:lnSpc>
                <a:spcPct val="200000"/>
              </a:lnSpc>
              <a:buClr>
                <a:schemeClr val="bg2">
                  <a:lumMod val="10000"/>
                </a:schemeClr>
              </a:buClr>
              <a:buSzPct val="80000"/>
              <a:buFont typeface="Wingdings" panose="05000000000000000000" pitchFamily="2" charset="2"/>
              <a:buChar char="n"/>
            </a:pPr>
            <a:r>
              <a:rPr lang="zh-CN" altLang="en-US" sz="2400" dirty="0">
                <a:latin typeface="Calibri" panose="020F0502020204030204" pitchFamily="34" charset="0"/>
                <a:cs typeface="Times New Roman" panose="02020603050405020304" pitchFamily="18" charset="0"/>
              </a:rPr>
              <a:t>加强对中小城市的研究；</a:t>
            </a:r>
            <a:endParaRPr lang="en-US" altLang="zh-CN" sz="2400" dirty="0">
              <a:latin typeface="Calibri" panose="020F0502020204030204" pitchFamily="34" charset="0"/>
              <a:cs typeface="Times New Roman" panose="02020603050405020304" pitchFamily="18" charset="0"/>
            </a:endParaRPr>
          </a:p>
          <a:p>
            <a:pPr marL="285750" indent="-285750">
              <a:lnSpc>
                <a:spcPct val="200000"/>
              </a:lnSpc>
              <a:buClr>
                <a:schemeClr val="bg2">
                  <a:lumMod val="10000"/>
                </a:schemeClr>
              </a:buClr>
              <a:buSzPct val="80000"/>
              <a:buFont typeface="Wingdings" panose="05000000000000000000" pitchFamily="2" charset="2"/>
              <a:buChar char="n"/>
            </a:pPr>
            <a:r>
              <a:rPr lang="zh-CN" altLang="en-US" sz="2400" dirty="0">
                <a:latin typeface="Calibri" panose="020F0502020204030204" pitchFamily="34" charset="0"/>
                <a:cs typeface="Times New Roman" panose="02020603050405020304" pitchFamily="18" charset="0"/>
              </a:rPr>
              <a:t>增加对微观影响因素的研究；</a:t>
            </a:r>
            <a:endParaRPr lang="en-US" altLang="zh-CN" sz="2400" dirty="0">
              <a:latin typeface="Calibri" panose="020F0502020204030204" pitchFamily="34" charset="0"/>
              <a:cs typeface="Times New Roman" panose="02020603050405020304" pitchFamily="18" charset="0"/>
            </a:endParaRPr>
          </a:p>
          <a:p>
            <a:pPr marL="285750" indent="-285750">
              <a:lnSpc>
                <a:spcPct val="200000"/>
              </a:lnSpc>
              <a:buClr>
                <a:schemeClr val="bg2">
                  <a:lumMod val="10000"/>
                </a:schemeClr>
              </a:buClr>
              <a:buSzPct val="80000"/>
              <a:buFont typeface="Wingdings" panose="05000000000000000000" pitchFamily="2" charset="2"/>
              <a:buChar char="n"/>
            </a:pPr>
            <a:r>
              <a:rPr lang="zh-CN" altLang="en-US" sz="2400" dirty="0">
                <a:latin typeface="Calibri" panose="020F0502020204030204" pitchFamily="34" charset="0"/>
                <a:cs typeface="Times New Roman" panose="02020603050405020304" pitchFamily="18" charset="0"/>
              </a:rPr>
              <a:t>进一步探索量化模型；</a:t>
            </a:r>
            <a:endParaRPr lang="en-US" altLang="zh-CN" sz="2400" dirty="0">
              <a:latin typeface="Calibri" panose="020F0502020204030204" pitchFamily="34" charset="0"/>
              <a:cs typeface="Times New Roman" panose="02020603050405020304" pitchFamily="18" charset="0"/>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2349500" y="1707169"/>
            <a:ext cx="541042" cy="653760"/>
          </a:xfrm>
          <a:prstGeom prst="rect">
            <a:avLst/>
          </a:prstGeom>
        </p:spPr>
      </p:pic>
      <p:sp>
        <p:nvSpPr>
          <p:cNvPr id="10" name="文本框 9"/>
          <p:cNvSpPr txBox="1"/>
          <p:nvPr/>
        </p:nvSpPr>
        <p:spPr>
          <a:xfrm>
            <a:off x="3007391" y="1772439"/>
            <a:ext cx="1627369" cy="523220"/>
          </a:xfrm>
          <a:prstGeom prst="rect">
            <a:avLst/>
          </a:prstGeom>
          <a:noFill/>
        </p:spPr>
        <p:txBody>
          <a:bodyPr wrap="none" rtlCol="0">
            <a:spAutoFit/>
          </a:bodyPr>
          <a:lstStyle/>
          <a:p>
            <a:r>
              <a:rPr lang="zh-CN" altLang="en-US" sz="2800" b="1" dirty="0"/>
              <a:t>研究方法</a:t>
            </a:r>
          </a:p>
        </p:txBody>
      </p:sp>
      <p:graphicFrame>
        <p:nvGraphicFramePr>
          <p:cNvPr id="16" name="表格 15"/>
          <p:cNvGraphicFramePr>
            <a:graphicFrameLocks noGrp="1"/>
          </p:cNvGraphicFramePr>
          <p:nvPr/>
        </p:nvGraphicFramePr>
        <p:xfrm>
          <a:off x="2890542" y="2818173"/>
          <a:ext cx="5772364" cy="1920240"/>
        </p:xfrm>
        <a:graphic>
          <a:graphicData uri="http://schemas.openxmlformats.org/drawingml/2006/table">
            <a:tbl>
              <a:tblPr>
                <a:tableStyleId>{5C22544A-7EE6-4342-B048-85BDC9FD1C3A}</a:tableStyleId>
              </a:tblPr>
              <a:tblGrid>
                <a:gridCol w="2662011">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902073">
                  <a:extLst>
                    <a:ext uri="{9D8B030D-6E8A-4147-A177-3AD203B41FA5}">
                      <a16:colId xmlns:a16="http://schemas.microsoft.com/office/drawing/2014/main" val="20002"/>
                    </a:ext>
                  </a:extLst>
                </a:gridCol>
              </a:tblGrid>
              <a:tr h="1835295">
                <a:tc>
                  <a:txBody>
                    <a:bodyPr/>
                    <a:lstStyle/>
                    <a:p>
                      <a:endParaRPr lang="en-US" altLang="zh-CN" dirty="0">
                        <a:latin typeface="微软雅黑" panose="020B0503020204020204" pitchFamily="34" charset="-122"/>
                        <a:ea typeface="微软雅黑" panose="020B0503020204020204" pitchFamily="34" charset="-122"/>
                      </a:endParaRPr>
                    </a:p>
                    <a:p>
                      <a:r>
                        <a:rPr lang="zh-CN" altLang="en-US" b="1" dirty="0">
                          <a:solidFill>
                            <a:srgbClr val="00CC99"/>
                          </a:solidFill>
                          <a:latin typeface="微软雅黑" panose="020B0503020204020204" pitchFamily="34" charset="-122"/>
                          <a:ea typeface="微软雅黑" panose="020B0503020204020204" pitchFamily="34" charset="-122"/>
                        </a:rPr>
                        <a:t>研究对象</a:t>
                      </a:r>
                      <a:endParaRPr lang="en-US" altLang="zh-CN" b="1" dirty="0">
                        <a:solidFill>
                          <a:srgbClr val="00CC99"/>
                        </a:solidFill>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ts val="2800"/>
                        </a:lnSpc>
                        <a:spcBef>
                          <a:spcPts val="1200"/>
                        </a:spcBef>
                        <a:spcAft>
                          <a:spcPts val="0"/>
                        </a:spcAft>
                        <a:buClrTx/>
                        <a:buSzTx/>
                        <a:buFontTx/>
                        <a:buNone/>
                        <a:defRPr/>
                      </a:pPr>
                      <a:r>
                        <a:rPr lang="zh-CN" altLang="en-US" sz="1800" dirty="0">
                          <a:latin typeface="+mn-ea"/>
                          <a:ea typeface="+mn-ea"/>
                        </a:rPr>
                        <a:t>国内主要大城市，包括：一线城市、二线城市及部分省会城市。</a:t>
                      </a:r>
                    </a:p>
                  </a:txBody>
                  <a:tcPr>
                    <a:lnB w="12700" cap="flat" cmpd="sng" algn="ctr">
                      <a:solidFill>
                        <a:schemeClr val="bg1">
                          <a:lumMod val="75000"/>
                        </a:schemeClr>
                      </a:solidFill>
                      <a:prstDash val="solid"/>
                      <a:round/>
                      <a:headEnd type="none" w="med" len="med"/>
                      <a:tailEnd type="none" w="med" len="med"/>
                    </a:lnB>
                    <a:noFill/>
                  </a:tcPr>
                </a:tc>
                <a:tc>
                  <a:txBody>
                    <a:bodyPr/>
                    <a:lstStyle/>
                    <a:p>
                      <a:endParaRPr lang="zh-CN" altLang="en-US" dirty="0">
                        <a:latin typeface="微软雅黑" panose="020B0503020204020204" pitchFamily="34" charset="-122"/>
                        <a:ea typeface="微软雅黑" panose="020B0503020204020204" pitchFamily="34" charset="-122"/>
                      </a:endParaRPr>
                    </a:p>
                  </a:txBody>
                  <a:tcPr anchor="ctr">
                    <a:noFill/>
                  </a:tcPr>
                </a:tc>
                <a:tc>
                  <a:txBody>
                    <a:bodyPr/>
                    <a:lstStyle/>
                    <a:p>
                      <a:pPr marL="504190" algn="l"/>
                      <a:endParaRPr lang="en-US" altLang="zh-CN" dirty="0">
                        <a:latin typeface="微软雅黑" panose="020B0503020204020204" pitchFamily="34" charset="-122"/>
                        <a:ea typeface="微软雅黑" panose="020B0503020204020204" pitchFamily="34" charset="-122"/>
                      </a:endParaRPr>
                    </a:p>
                    <a:p>
                      <a:pPr marL="504190" algn="l"/>
                      <a:r>
                        <a:rPr lang="zh-CN" altLang="en-US" b="1" dirty="0">
                          <a:solidFill>
                            <a:srgbClr val="00CC99"/>
                          </a:solidFill>
                          <a:latin typeface="微软雅黑" panose="020B0503020204020204" pitchFamily="34" charset="-122"/>
                          <a:ea typeface="微软雅黑" panose="020B0503020204020204" pitchFamily="34" charset="-122"/>
                        </a:rPr>
                        <a:t>研究思路</a:t>
                      </a:r>
                      <a:endParaRPr lang="en-US" altLang="zh-CN" b="1" dirty="0">
                        <a:solidFill>
                          <a:srgbClr val="00CC99"/>
                        </a:solidFill>
                        <a:latin typeface="微软雅黑" panose="020B0503020204020204" pitchFamily="34" charset="-122"/>
                        <a:ea typeface="微软雅黑" panose="020B0503020204020204" pitchFamily="34" charset="-122"/>
                      </a:endParaRPr>
                    </a:p>
                    <a:p>
                      <a:pPr marL="504190" algn="l">
                        <a:spcBef>
                          <a:spcPts val="1200"/>
                        </a:spcBef>
                      </a:pPr>
                      <a:r>
                        <a:rPr lang="zh-CN" altLang="en-US" sz="1800" kern="1200" dirty="0">
                          <a:solidFill>
                            <a:schemeClr val="dk1"/>
                          </a:solidFill>
                          <a:latin typeface="+mn-ea"/>
                          <a:ea typeface="+mn-ea"/>
                          <a:cs typeface="+mn-cs"/>
                        </a:rPr>
                        <a:t>定性分析</a:t>
                      </a:r>
                      <a:r>
                        <a:rPr lang="en-US" altLang="zh-CN" sz="1800" kern="1200" dirty="0">
                          <a:solidFill>
                            <a:schemeClr val="dk1"/>
                          </a:solidFill>
                          <a:latin typeface="+mn-ea"/>
                          <a:ea typeface="+mn-ea"/>
                          <a:cs typeface="+mn-cs"/>
                        </a:rPr>
                        <a:t>+</a:t>
                      </a:r>
                      <a:r>
                        <a:rPr lang="zh-CN" altLang="en-US" sz="1800" kern="1200" dirty="0">
                          <a:solidFill>
                            <a:schemeClr val="dk1"/>
                          </a:solidFill>
                          <a:latin typeface="+mn-ea"/>
                          <a:ea typeface="+mn-ea"/>
                          <a:cs typeface="+mn-cs"/>
                        </a:rPr>
                        <a:t>定量分析；</a:t>
                      </a:r>
                      <a:endParaRPr lang="en-US" altLang="zh-CN" sz="1800" kern="1200" dirty="0">
                        <a:solidFill>
                          <a:schemeClr val="dk1"/>
                        </a:solidFill>
                        <a:latin typeface="+mn-ea"/>
                        <a:ea typeface="+mn-ea"/>
                        <a:cs typeface="+mn-cs"/>
                      </a:endParaRPr>
                    </a:p>
                    <a:p>
                      <a:pPr marL="504190" algn="l">
                        <a:spcBef>
                          <a:spcPts val="1200"/>
                        </a:spcBef>
                      </a:pPr>
                      <a:r>
                        <a:rPr lang="zh-CN" altLang="en-US" sz="1800" kern="1200" dirty="0">
                          <a:solidFill>
                            <a:schemeClr val="dk1"/>
                          </a:solidFill>
                          <a:latin typeface="+mn-ea"/>
                          <a:ea typeface="+mn-ea"/>
                          <a:cs typeface="+mn-cs"/>
                        </a:rPr>
                        <a:t>横向对比</a:t>
                      </a:r>
                      <a:r>
                        <a:rPr lang="en-US" altLang="zh-CN" sz="1800" kern="1200" dirty="0">
                          <a:solidFill>
                            <a:schemeClr val="dk1"/>
                          </a:solidFill>
                          <a:latin typeface="+mn-ea"/>
                          <a:ea typeface="+mn-ea"/>
                          <a:cs typeface="+mn-cs"/>
                        </a:rPr>
                        <a:t>+</a:t>
                      </a:r>
                      <a:r>
                        <a:rPr lang="zh-CN" altLang="en-US" sz="1800" kern="1200" dirty="0">
                          <a:solidFill>
                            <a:schemeClr val="dk1"/>
                          </a:solidFill>
                          <a:latin typeface="+mn-ea"/>
                          <a:ea typeface="+mn-ea"/>
                          <a:cs typeface="+mn-cs"/>
                        </a:rPr>
                        <a:t>纵向对比；</a:t>
                      </a:r>
                      <a:endParaRPr lang="en-US" altLang="zh-CN" sz="1800" kern="1200" dirty="0">
                        <a:solidFill>
                          <a:schemeClr val="dk1"/>
                        </a:solidFill>
                        <a:latin typeface="+mn-ea"/>
                        <a:ea typeface="+mn-ea"/>
                        <a:cs typeface="+mn-cs"/>
                      </a:endParaRPr>
                    </a:p>
                    <a:p>
                      <a:pPr marL="504190" algn="l">
                        <a:spcBef>
                          <a:spcPts val="1200"/>
                        </a:spcBef>
                      </a:pPr>
                      <a:r>
                        <a:rPr lang="zh-CN" altLang="en-US" sz="1800" kern="1200" dirty="0">
                          <a:solidFill>
                            <a:schemeClr val="dk1"/>
                          </a:solidFill>
                          <a:latin typeface="+mn-ea"/>
                          <a:ea typeface="+mn-ea"/>
                          <a:cs typeface="+mn-cs"/>
                        </a:rPr>
                        <a:t>典型案例分析；</a:t>
                      </a:r>
                    </a:p>
                  </a:txBody>
                  <a:tcP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7" name="表格 16"/>
          <p:cNvGraphicFramePr>
            <a:graphicFrameLocks noGrp="1"/>
          </p:cNvGraphicFramePr>
          <p:nvPr/>
        </p:nvGraphicFramePr>
        <p:xfrm>
          <a:off x="8839904" y="2818173"/>
          <a:ext cx="3556280" cy="1920240"/>
        </p:xfrm>
        <a:graphic>
          <a:graphicData uri="http://schemas.openxmlformats.org/drawingml/2006/table">
            <a:tbl>
              <a:tblPr>
                <a:tableStyleId>{5C22544A-7EE6-4342-B048-85BDC9FD1C3A}</a:tableStyleId>
              </a:tblPr>
              <a:tblGrid>
                <a:gridCol w="2880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1920081">
                <a:tc>
                  <a:txBody>
                    <a:bodyPr/>
                    <a:lstStyle/>
                    <a:p>
                      <a:endParaRPr lang="en-US" altLang="zh-CN" dirty="0">
                        <a:latin typeface="微软雅黑" panose="020B0503020204020204" pitchFamily="34" charset="-122"/>
                        <a:ea typeface="微软雅黑" panose="020B0503020204020204" pitchFamily="34" charset="-122"/>
                      </a:endParaRPr>
                    </a:p>
                    <a:p>
                      <a:pPr marL="504190" algn="l"/>
                      <a:r>
                        <a:rPr lang="zh-CN" altLang="en-US" b="1" dirty="0">
                          <a:solidFill>
                            <a:srgbClr val="00CC99"/>
                          </a:solidFill>
                          <a:latin typeface="微软雅黑" panose="020B0503020204020204" pitchFamily="34" charset="-122"/>
                          <a:ea typeface="微软雅黑" panose="020B0503020204020204" pitchFamily="34" charset="-122"/>
                        </a:rPr>
                        <a:t>分析方法</a:t>
                      </a:r>
                      <a:endParaRPr lang="en-US" altLang="zh-CN" b="1" dirty="0">
                        <a:solidFill>
                          <a:srgbClr val="00CC99"/>
                        </a:solidFill>
                        <a:latin typeface="微软雅黑" panose="020B0503020204020204" pitchFamily="34" charset="-122"/>
                        <a:ea typeface="微软雅黑" panose="020B0503020204020204" pitchFamily="34" charset="-122"/>
                      </a:endParaRPr>
                    </a:p>
                    <a:p>
                      <a:pPr marL="504190" algn="l">
                        <a:spcBef>
                          <a:spcPts val="1200"/>
                        </a:spcBef>
                      </a:pPr>
                      <a:r>
                        <a:rPr lang="zh-CN" altLang="en-US" sz="1800" kern="1200" dirty="0">
                          <a:solidFill>
                            <a:schemeClr val="dk1"/>
                          </a:solidFill>
                          <a:latin typeface="+mn-ea"/>
                          <a:ea typeface="+mn-ea"/>
                          <a:cs typeface="+mn-cs"/>
                        </a:rPr>
                        <a:t>时间序列分析；</a:t>
                      </a:r>
                      <a:endParaRPr lang="en-US" altLang="zh-CN" sz="1800" kern="1200" dirty="0">
                        <a:solidFill>
                          <a:schemeClr val="dk1"/>
                        </a:solidFill>
                        <a:latin typeface="+mn-ea"/>
                        <a:ea typeface="+mn-ea"/>
                        <a:cs typeface="+mn-cs"/>
                      </a:endParaRPr>
                    </a:p>
                    <a:p>
                      <a:pPr marL="504190" algn="l">
                        <a:spcBef>
                          <a:spcPts val="1200"/>
                        </a:spcBef>
                      </a:pPr>
                      <a:r>
                        <a:rPr lang="zh-CN" altLang="en-US" sz="1800" kern="1200" dirty="0">
                          <a:solidFill>
                            <a:schemeClr val="dk1"/>
                          </a:solidFill>
                          <a:latin typeface="+mn-ea"/>
                          <a:ea typeface="+mn-ea"/>
                          <a:cs typeface="+mn-cs"/>
                        </a:rPr>
                        <a:t>因子分析；</a:t>
                      </a:r>
                      <a:endParaRPr lang="en-US" altLang="zh-CN" sz="1800" kern="1200" dirty="0">
                        <a:solidFill>
                          <a:schemeClr val="dk1"/>
                        </a:solidFill>
                        <a:latin typeface="+mn-ea"/>
                        <a:ea typeface="+mn-ea"/>
                        <a:cs typeface="+mn-cs"/>
                      </a:endParaRPr>
                    </a:p>
                    <a:p>
                      <a:pPr marL="504190" algn="l">
                        <a:spcBef>
                          <a:spcPts val="1200"/>
                        </a:spcBef>
                      </a:pPr>
                      <a:r>
                        <a:rPr lang="zh-CN" altLang="en-US" sz="1800" kern="1200" dirty="0">
                          <a:solidFill>
                            <a:schemeClr val="dk1"/>
                          </a:solidFill>
                          <a:latin typeface="+mn-ea"/>
                          <a:ea typeface="+mn-ea"/>
                          <a:cs typeface="+mn-cs"/>
                        </a:rPr>
                        <a:t>相关性分析；</a:t>
                      </a:r>
                    </a:p>
                  </a:txBody>
                  <a:tcPr>
                    <a:lnB w="12700" cap="flat" cmpd="sng" algn="ctr">
                      <a:solidFill>
                        <a:schemeClr val="bg1">
                          <a:lumMod val="75000"/>
                        </a:schemeClr>
                      </a:solidFill>
                      <a:prstDash val="solid"/>
                      <a:round/>
                      <a:headEnd type="none" w="med" len="med"/>
                      <a:tailEnd type="none" w="med" len="med"/>
                    </a:lnB>
                    <a:noFill/>
                  </a:tcPr>
                </a:tc>
                <a:tc>
                  <a:txBody>
                    <a:bodyPr/>
                    <a:lstStyle/>
                    <a:p>
                      <a:endParaRPr lang="zh-CN" altLang="en-US" dirty="0">
                        <a:latin typeface="微软雅黑" panose="020B0503020204020204" pitchFamily="34" charset="-122"/>
                        <a:ea typeface="微软雅黑" panose="020B0503020204020204" pitchFamily="34" charset="-122"/>
                      </a:endParaRPr>
                    </a:p>
                  </a:txBody>
                  <a:tcPr anchor="ctr">
                    <a:noFill/>
                  </a:tcPr>
                </a:tc>
                <a:tc>
                  <a:txBody>
                    <a:bodyPr/>
                    <a:lstStyle/>
                    <a:p>
                      <a:pPr marL="504190" algn="l"/>
                      <a:endParaRPr lang="en-US" altLang="zh-CN" dirty="0">
                        <a:latin typeface="微软雅黑" panose="020B0503020204020204" pitchFamily="34" charset="-122"/>
                        <a:ea typeface="微软雅黑" panose="020B0503020204020204" pitchFamily="34" charset="-122"/>
                      </a:endParaRPr>
                    </a:p>
                  </a:txBody>
                  <a:tcP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1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1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05100" y="2806700"/>
            <a:ext cx="7879080" cy="1015663"/>
          </a:xfrm>
          <a:prstGeom prst="rect">
            <a:avLst/>
          </a:prstGeom>
          <a:noFill/>
        </p:spPr>
        <p:txBody>
          <a:bodyPr wrap="none" rtlCol="0">
            <a:spAutoFit/>
          </a:bodyPr>
          <a:lstStyle/>
          <a:p>
            <a:r>
              <a:rPr lang="zh-CN" altLang="en-US" sz="6000" dirty="0">
                <a:latin typeface="黑体" panose="02010609060101010101" pitchFamily="49" charset="-122"/>
                <a:ea typeface="黑体" panose="02010609060101010101" pitchFamily="49" charset="-122"/>
              </a:rPr>
              <a:t>请各位老师批评指正！</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3445981" y="1582589"/>
            <a:ext cx="5603015" cy="4733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2954655"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城市交通结构的界定与表征</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031326"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城市合理交通结构</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2954655"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城市交通结构影响因素辨识</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2492990" cy="369332"/>
          </a:xfrm>
          <a:prstGeom prst="rect">
            <a:avLst/>
          </a:prstGeom>
        </p:spPr>
        <p:txBody>
          <a:bodyPr wrap="none">
            <a:spAutoFit/>
          </a:bodyPr>
          <a:lstStyle/>
          <a:p>
            <a:pPr algn="ctr">
              <a:spcAft>
                <a:spcPts val="0"/>
              </a:spcAft>
              <a:defRP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城市交通结构干预对策</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a:solidFill>
                  <a:schemeClr val="bg1"/>
                </a:solidFill>
                <a:latin typeface="黑体" panose="02010609060101010101" pitchFamily="49" charset="-122"/>
                <a:ea typeface="黑体" panose="02010609060101010101" pitchFamily="49" charset="-122"/>
              </a:rPr>
              <a:t>目 录</a:t>
            </a: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FF54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FF54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218441" y="2060696"/>
            <a:ext cx="1111202" cy="646331"/>
          </a:xfrm>
          <a:prstGeom prst="rect">
            <a:avLst/>
          </a:prstGeom>
          <a:solidFill>
            <a:srgbClr val="0070C0"/>
          </a:solidFill>
        </p:spPr>
        <p:txBody>
          <a:bodyPr wrap="none">
            <a:spAutoFit/>
          </a:bodyPr>
          <a:lstStyle/>
          <a:p>
            <a:pPr lvl="0"/>
            <a:r>
              <a:rPr lang="zh-CN" altLang="en-US" sz="3600" b="1" dirty="0">
                <a:solidFill>
                  <a:schemeClr val="bg1"/>
                </a:solidFill>
              </a:rPr>
              <a:t>类别</a:t>
            </a:r>
          </a:p>
        </p:txBody>
      </p:sp>
      <p:cxnSp>
        <p:nvCxnSpPr>
          <p:cNvPr id="11" name="直接连接符 10"/>
          <p:cNvCxnSpPr/>
          <p:nvPr/>
        </p:nvCxnSpPr>
        <p:spPr>
          <a:xfrm>
            <a:off x="2218441" y="2714921"/>
            <a:ext cx="795776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103491" y="3184479"/>
            <a:ext cx="2646878" cy="461665"/>
          </a:xfrm>
          <a:prstGeom prst="rect">
            <a:avLst/>
          </a:prstGeom>
        </p:spPr>
        <p:txBody>
          <a:bodyPr wrap="none">
            <a:spAutoFit/>
          </a:bodyPr>
          <a:lstStyle/>
          <a:p>
            <a:pPr lvl="0"/>
            <a:r>
              <a:rPr lang="zh-CN" altLang="en-US" sz="2400" dirty="0"/>
              <a:t>交</a:t>
            </a:r>
            <a:r>
              <a:rPr lang="zh-CN" altLang="zh-CN" sz="2400" dirty="0"/>
              <a:t>通设施供给结构</a:t>
            </a:r>
            <a:endParaRPr lang="zh-CN" altLang="en-US" sz="2400" dirty="0"/>
          </a:p>
        </p:txBody>
      </p:sp>
      <p:sp>
        <p:nvSpPr>
          <p:cNvPr id="15" name="矩形 14"/>
          <p:cNvSpPr/>
          <p:nvPr/>
        </p:nvSpPr>
        <p:spPr>
          <a:xfrm>
            <a:off x="5103491" y="3754041"/>
            <a:ext cx="2031325" cy="461665"/>
          </a:xfrm>
          <a:prstGeom prst="rect">
            <a:avLst/>
          </a:prstGeom>
        </p:spPr>
        <p:txBody>
          <a:bodyPr wrap="none">
            <a:spAutoFit/>
          </a:bodyPr>
          <a:lstStyle/>
          <a:p>
            <a:pPr lvl="0"/>
            <a:r>
              <a:rPr lang="zh-CN" altLang="zh-CN" sz="2400" dirty="0"/>
              <a:t>公共交通结构</a:t>
            </a:r>
            <a:endParaRPr lang="zh-CN" altLang="en-US" sz="2400" dirty="0"/>
          </a:p>
        </p:txBody>
      </p:sp>
      <p:sp>
        <p:nvSpPr>
          <p:cNvPr id="16" name="矩形 15"/>
          <p:cNvSpPr/>
          <p:nvPr/>
        </p:nvSpPr>
        <p:spPr>
          <a:xfrm>
            <a:off x="5103491" y="4323604"/>
            <a:ext cx="2031325" cy="461665"/>
          </a:xfrm>
          <a:prstGeom prst="rect">
            <a:avLst/>
          </a:prstGeom>
        </p:spPr>
        <p:txBody>
          <a:bodyPr wrap="none">
            <a:spAutoFit/>
          </a:bodyPr>
          <a:lstStyle/>
          <a:p>
            <a:pPr lvl="0"/>
            <a:r>
              <a:rPr lang="zh-CN" altLang="zh-CN" sz="2400" dirty="0"/>
              <a:t>停车组成结构</a:t>
            </a:r>
            <a:endParaRPr lang="en-US" altLang="zh-CN" sz="2400" dirty="0"/>
          </a:p>
        </p:txBody>
      </p:sp>
      <p:sp>
        <p:nvSpPr>
          <p:cNvPr id="17" name="矩形 16"/>
          <p:cNvSpPr/>
          <p:nvPr/>
        </p:nvSpPr>
        <p:spPr>
          <a:xfrm>
            <a:off x="5103491" y="4893167"/>
            <a:ext cx="1723549" cy="461665"/>
          </a:xfrm>
          <a:prstGeom prst="rect">
            <a:avLst/>
          </a:prstGeom>
        </p:spPr>
        <p:txBody>
          <a:bodyPr wrap="none">
            <a:spAutoFit/>
          </a:bodyPr>
          <a:lstStyle/>
          <a:p>
            <a:pPr lvl="0"/>
            <a:r>
              <a:rPr lang="zh-CN" altLang="zh-CN" sz="2400" dirty="0"/>
              <a:t>交通流结构</a:t>
            </a:r>
            <a:endParaRPr lang="en-US" altLang="zh-CN" sz="2400" dirty="0"/>
          </a:p>
        </p:txBody>
      </p:sp>
      <p:sp>
        <p:nvSpPr>
          <p:cNvPr id="18" name="矩形 17"/>
          <p:cNvSpPr/>
          <p:nvPr/>
        </p:nvSpPr>
        <p:spPr>
          <a:xfrm>
            <a:off x="5074895" y="5462729"/>
            <a:ext cx="2031325" cy="461665"/>
          </a:xfrm>
          <a:prstGeom prst="rect">
            <a:avLst/>
          </a:prstGeom>
        </p:spPr>
        <p:txBody>
          <a:bodyPr wrap="none">
            <a:spAutoFit/>
          </a:bodyPr>
          <a:lstStyle/>
          <a:p>
            <a:pPr lvl="0"/>
            <a:r>
              <a:rPr lang="zh-CN" altLang="zh-CN" sz="2400" dirty="0"/>
              <a:t>居民出行结构</a:t>
            </a:r>
            <a:endParaRPr lang="zh-CN" altLang="en-US" sz="2400" dirty="0"/>
          </a:p>
        </p:txBody>
      </p:sp>
      <p:sp>
        <p:nvSpPr>
          <p:cNvPr id="21" name="椭圆 20"/>
          <p:cNvSpPr/>
          <p:nvPr/>
        </p:nvSpPr>
        <p:spPr>
          <a:xfrm>
            <a:off x="10176204" y="2623352"/>
            <a:ext cx="183138" cy="18313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23051" y="3337776"/>
            <a:ext cx="155069" cy="155069"/>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723050" y="3907338"/>
            <a:ext cx="155069" cy="155069"/>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720946" y="4482556"/>
            <a:ext cx="155069" cy="155069"/>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723065" y="5048406"/>
            <a:ext cx="155069" cy="155069"/>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720945" y="5614256"/>
            <a:ext cx="155069" cy="155069"/>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a:endCxn id="22" idx="0"/>
          </p:cNvCxnSpPr>
          <p:nvPr/>
        </p:nvCxnSpPr>
        <p:spPr>
          <a:xfrm flipH="1">
            <a:off x="4800586" y="2707027"/>
            <a:ext cx="14" cy="63074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2" idx="4"/>
            <a:endCxn id="23" idx="0"/>
          </p:cNvCxnSpPr>
          <p:nvPr/>
        </p:nvCxnSpPr>
        <p:spPr>
          <a:xfrm flipH="1">
            <a:off x="4800585" y="3492845"/>
            <a:ext cx="1" cy="41449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23" idx="4"/>
            <a:endCxn id="24" idx="0"/>
          </p:cNvCxnSpPr>
          <p:nvPr/>
        </p:nvCxnSpPr>
        <p:spPr>
          <a:xfrm flipH="1">
            <a:off x="4798481" y="4062407"/>
            <a:ext cx="2104" cy="42014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24" idx="4"/>
            <a:endCxn id="25" idx="0"/>
          </p:cNvCxnSpPr>
          <p:nvPr/>
        </p:nvCxnSpPr>
        <p:spPr>
          <a:xfrm>
            <a:off x="4798481" y="4637625"/>
            <a:ext cx="2119" cy="41078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25" idx="4"/>
            <a:endCxn id="26" idx="0"/>
          </p:cNvCxnSpPr>
          <p:nvPr/>
        </p:nvCxnSpPr>
        <p:spPr>
          <a:xfrm flipH="1">
            <a:off x="4798480" y="5203475"/>
            <a:ext cx="2120" cy="41078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剪去单角的矩形 38"/>
          <p:cNvSpPr/>
          <p:nvPr/>
        </p:nvSpPr>
        <p:spPr>
          <a:xfrm flipH="1">
            <a:off x="8081578" y="3260369"/>
            <a:ext cx="2094626" cy="2560100"/>
          </a:xfrm>
          <a:prstGeom prst="snip1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endParaRPr lang="zh-CN" altLang="en-US" dirty="0"/>
          </a:p>
        </p:txBody>
      </p:sp>
      <p:sp>
        <p:nvSpPr>
          <p:cNvPr id="40" name="矩形 39"/>
          <p:cNvSpPr/>
          <p:nvPr/>
        </p:nvSpPr>
        <p:spPr>
          <a:xfrm>
            <a:off x="8132372" y="3681883"/>
            <a:ext cx="1975646" cy="1631216"/>
          </a:xfrm>
          <a:prstGeom prst="rect">
            <a:avLst/>
          </a:prstGeom>
        </p:spPr>
        <p:txBody>
          <a:bodyPr wrap="square">
            <a:spAutoFit/>
          </a:bodyPr>
          <a:lstStyle/>
          <a:p>
            <a:pPr indent="457200" algn="just"/>
            <a:r>
              <a:rPr lang="zh-CN" altLang="en-US" sz="2000" b="1" dirty="0">
                <a:solidFill>
                  <a:schemeClr val="bg1"/>
                </a:solidFill>
              </a:rPr>
              <a:t>道路、桥梁、隧道及标志标线等交通设施的组成分布，如城市道路等级结构。</a:t>
            </a:r>
          </a:p>
        </p:txBody>
      </p:sp>
      <p:sp>
        <p:nvSpPr>
          <p:cNvPr id="41" name="文本框 40"/>
          <p:cNvSpPr txBox="1"/>
          <p:nvPr/>
        </p:nvSpPr>
        <p:spPr>
          <a:xfrm>
            <a:off x="4841524" y="2091042"/>
            <a:ext cx="3057247" cy="584775"/>
          </a:xfrm>
          <a:prstGeom prst="rect">
            <a:avLst/>
          </a:prstGeom>
          <a:noFill/>
        </p:spPr>
        <p:txBody>
          <a:bodyPr wrap="none" rtlCol="0">
            <a:spAutoFit/>
          </a:bodyPr>
          <a:lstStyle/>
          <a:p>
            <a:r>
              <a:rPr lang="zh-CN" altLang="en-US" sz="3200" dirty="0"/>
              <a:t>城市交通结构</a:t>
            </a:r>
            <a:r>
              <a:rPr lang="zh-CN" altLang="en-US" sz="3200" dirty="0">
                <a:latin typeface="Arial Unicode MS" panose="020B0604020202020204" pitchFamily="34" charset="-122"/>
                <a:ea typeface="Arial Unicode MS" panose="020B0604020202020204" pitchFamily="34" charset="-122"/>
                <a:cs typeface="Arial Unicode MS" panose="020B0604020202020204" pitchFamily="34" charset="-122"/>
              </a:rPr>
              <a:t>？</a:t>
            </a:r>
          </a:p>
        </p:txBody>
      </p:sp>
      <p:sp>
        <p:nvSpPr>
          <p:cNvPr id="42" name="椭圆 41"/>
          <p:cNvSpPr/>
          <p:nvPr/>
        </p:nvSpPr>
        <p:spPr>
          <a:xfrm>
            <a:off x="4723065" y="5624609"/>
            <a:ext cx="155069" cy="155069"/>
          </a:xfrm>
          <a:prstGeom prst="ellipse">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250"/>
                                        <p:tgtEl>
                                          <p:spTgt spid="2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50"/>
                                        <p:tgtEl>
                                          <p:spTgt spid="2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50"/>
                                        <p:tgtEl>
                                          <p:spTgt spid="14"/>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250"/>
                                        <p:tgtEl>
                                          <p:spTgt spid="30"/>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5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250"/>
                                        <p:tgtEl>
                                          <p:spTgt spid="15"/>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250"/>
                                        <p:tgtEl>
                                          <p:spTgt spid="32"/>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25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childTnLst>
                                </p:cTn>
                              </p:par>
                            </p:childTnLst>
                          </p:cTn>
                        </p:par>
                        <p:par>
                          <p:cTn id="50" fill="hold">
                            <p:stCondLst>
                              <p:cond delay="3000"/>
                            </p:stCondLst>
                            <p:childTnLst>
                              <p:par>
                                <p:cTn id="51" presetID="22" presetClass="entr" presetSubtype="1"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250"/>
                                        <p:tgtEl>
                                          <p:spTgt spid="34"/>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250"/>
                                        <p:tgtEl>
                                          <p:spTgt spid="2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250"/>
                                        <p:tgtEl>
                                          <p:spTgt spid="17"/>
                                        </p:tgtEl>
                                      </p:cBhvr>
                                    </p:animEffect>
                                  </p:childTnLst>
                                </p:cTn>
                              </p:par>
                            </p:childTnLst>
                          </p:cTn>
                        </p:par>
                        <p:par>
                          <p:cTn id="61" fill="hold">
                            <p:stCondLst>
                              <p:cond delay="4000"/>
                            </p:stCondLst>
                            <p:childTnLst>
                              <p:par>
                                <p:cTn id="62" presetID="22" presetClass="entr" presetSubtype="1"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up)">
                                      <p:cBhvr>
                                        <p:cTn id="64" dur="250"/>
                                        <p:tgtEl>
                                          <p:spTgt spid="36"/>
                                        </p:tgtEl>
                                      </p:cBhvr>
                                    </p:animEffect>
                                  </p:childTnLst>
                                </p:cTn>
                              </p:par>
                            </p:childTnLst>
                          </p:cTn>
                        </p:par>
                        <p:par>
                          <p:cTn id="65" fill="hold">
                            <p:stCondLst>
                              <p:cond delay="4500"/>
                            </p:stCondLst>
                            <p:childTnLst>
                              <p:par>
                                <p:cTn id="66" presetID="1" presetClass="entr" presetSubtype="0" fill="hold" grpId="0" nodeType="afterEffect">
                                  <p:stCondLst>
                                    <p:cond delay="0"/>
                                  </p:stCondLst>
                                  <p:childTnLst>
                                    <p:set>
                                      <p:cBhvr>
                                        <p:cTn id="67" dur="1" fill="hold">
                                          <p:stCondLst>
                                            <p:cond delay="249"/>
                                          </p:stCondLst>
                                        </p:cTn>
                                        <p:tgtEl>
                                          <p:spTgt spid="26"/>
                                        </p:tgtEl>
                                        <p:attrNameLst>
                                          <p:attrName>style.visibility</p:attrName>
                                        </p:attrNameLst>
                                      </p:cBhvr>
                                      <p:to>
                                        <p:strVal val="visible"/>
                                      </p:to>
                                    </p:set>
                                  </p:childTnLst>
                                </p:cTn>
                              </p:par>
                              <p:par>
                                <p:cTn id="68" presetID="22" presetClass="entr" presetSubtype="8"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25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249"/>
                                          </p:stCondLst>
                                        </p:cTn>
                                        <p:tgtEl>
                                          <p:spTgt spid="42"/>
                                        </p:tgtEl>
                                        <p:attrNameLst>
                                          <p:attrName>style.visibility</p:attrName>
                                        </p:attrNameLst>
                                      </p:cBhvr>
                                      <p:to>
                                        <p:strVal val="visible"/>
                                      </p:to>
                                    </p:set>
                                  </p:childTnLst>
                                </p:cTn>
                              </p:par>
                              <p:par>
                                <p:cTn id="81" presetID="1" presetClass="exit" presetSubtype="0" fill="hold" grpId="1" nodeType="withEffect">
                                  <p:stCondLst>
                                    <p:cond delay="0"/>
                                  </p:stCondLst>
                                  <p:childTnLst>
                                    <p:set>
                                      <p:cBhvr>
                                        <p:cTn id="82"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1" grpId="0" animBg="1"/>
      <p:bldP spid="22" grpId="0" animBg="1"/>
      <p:bldP spid="23" grpId="0" animBg="1"/>
      <p:bldP spid="24" grpId="0" animBg="1"/>
      <p:bldP spid="25" grpId="0" animBg="1"/>
      <p:bldP spid="26" grpId="0" animBg="1"/>
      <p:bldP spid="39" grpId="0" animBg="1"/>
      <p:bldP spid="40" grpId="0"/>
      <p:bldP spid="40" grpId="1"/>
      <p:bldP spid="41" grpId="0"/>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2278097" y="2875807"/>
          <a:ext cx="6097093" cy="3797280"/>
        </p:xfrm>
        <a:graphic>
          <a:graphicData uri="http://schemas.openxmlformats.org/drawingml/2006/table">
            <a:tbl>
              <a:tblPr bandRow="1">
                <a:tableStyleId>{5C22544A-7EE6-4342-B048-85BDC9FD1C3A}</a:tableStyleId>
              </a:tblPr>
              <a:tblGrid>
                <a:gridCol w="1490133">
                  <a:extLst>
                    <a:ext uri="{9D8B030D-6E8A-4147-A177-3AD203B41FA5}">
                      <a16:colId xmlns:a16="http://schemas.microsoft.com/office/drawing/2014/main" val="20000"/>
                    </a:ext>
                  </a:extLst>
                </a:gridCol>
                <a:gridCol w="4606960">
                  <a:extLst>
                    <a:ext uri="{9D8B030D-6E8A-4147-A177-3AD203B41FA5}">
                      <a16:colId xmlns:a16="http://schemas.microsoft.com/office/drawing/2014/main" val="20001"/>
                    </a:ext>
                  </a:extLst>
                </a:gridCol>
              </a:tblGrid>
              <a:tr h="360000">
                <a:tc>
                  <a:txBody>
                    <a:bodyPr/>
                    <a:lstStyle/>
                    <a:p>
                      <a:pPr algn="ctr"/>
                      <a:r>
                        <a:rPr lang="zh-CN" altLang="en-US" b="1" dirty="0">
                          <a:solidFill>
                            <a:schemeClr val="bg1"/>
                          </a:solidFill>
                        </a:rPr>
                        <a:t>出行次数</a:t>
                      </a:r>
                    </a:p>
                  </a:txBody>
                  <a:tcPr anchor="ctr">
                    <a:solidFill>
                      <a:srgbClr val="0070C0"/>
                    </a:solidFill>
                  </a:tcPr>
                </a:tc>
                <a:tc>
                  <a:txBody>
                    <a:bodyPr/>
                    <a:lstStyle/>
                    <a:p>
                      <a:endParaRPr lang="zh-CN" altLang="en-US" dirty="0"/>
                    </a:p>
                  </a:txBody>
                  <a:tcPr>
                    <a:noFill/>
                  </a:tcPr>
                </a:tc>
                <a:extLst>
                  <a:ext uri="{0D108BD9-81ED-4DB2-BD59-A6C34878D82A}">
                    <a16:rowId xmlns:a16="http://schemas.microsoft.com/office/drawing/2014/main" val="10000"/>
                  </a:ext>
                </a:extLst>
              </a:tr>
              <a:tr h="900000">
                <a:tc gridSpan="2">
                  <a:txBody>
                    <a:bodyPr/>
                    <a:lstStyle/>
                    <a:p>
                      <a:r>
                        <a:rPr lang="zh-CN" altLang="en-US" dirty="0"/>
                        <a:t>数据含义简单，易于统计；</a:t>
                      </a:r>
                      <a:endParaRPr lang="en-US" altLang="zh-CN" dirty="0"/>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各交通方式的出行次数，统计出行链中的主要出行方式。</a:t>
                      </a:r>
                      <a:endParaRPr lang="en-US" altLang="zh-CN" dirty="0"/>
                    </a:p>
                  </a:txBody>
                  <a:tcPr>
                    <a:noFill/>
                  </a:tcPr>
                </a:tc>
                <a:tc hMerge="1">
                  <a:txBody>
                    <a:bodyPr/>
                    <a:lstStyle/>
                    <a:p>
                      <a:endParaRPr lang="zh-CN"/>
                    </a:p>
                  </a:txBody>
                  <a:tcPr/>
                </a:tc>
                <a:extLst>
                  <a:ext uri="{0D108BD9-81ED-4DB2-BD59-A6C34878D82A}">
                    <a16:rowId xmlns:a16="http://schemas.microsoft.com/office/drawing/2014/main" val="10001"/>
                  </a:ext>
                </a:extLst>
              </a:tr>
              <a:tr h="324000">
                <a:tc>
                  <a:txBody>
                    <a:bodyPr/>
                    <a:lstStyle/>
                    <a:p>
                      <a:pPr marL="0" algn="ctr" defTabSz="914400" rtl="0" eaLnBrk="1" latinLnBrk="0" hangingPunct="1"/>
                      <a:r>
                        <a:rPr lang="zh-CN" altLang="en-US" sz="1800" b="1" kern="1200" dirty="0">
                          <a:solidFill>
                            <a:schemeClr val="bg1"/>
                          </a:solidFill>
                          <a:latin typeface="+mn-lt"/>
                          <a:ea typeface="+mn-ea"/>
                          <a:cs typeface="+mn-cs"/>
                        </a:rPr>
                        <a:t>出行乘次</a:t>
                      </a:r>
                    </a:p>
                  </a:txBody>
                  <a:tcPr>
                    <a:solidFill>
                      <a:srgbClr val="FF0000"/>
                    </a:solidFill>
                  </a:tcPr>
                </a:tc>
                <a:tc>
                  <a:txBody>
                    <a:bodyPr/>
                    <a:lstStyle/>
                    <a:p>
                      <a:endParaRPr lang="zh-CN" altLang="en-US" dirty="0"/>
                    </a:p>
                  </a:txBody>
                  <a:tcPr>
                    <a:noFill/>
                  </a:tcPr>
                </a:tc>
                <a:extLst>
                  <a:ext uri="{0D108BD9-81ED-4DB2-BD59-A6C34878D82A}">
                    <a16:rowId xmlns:a16="http://schemas.microsoft.com/office/drawing/2014/main" val="10002"/>
                  </a:ext>
                </a:extLst>
              </a:tr>
              <a:tr h="900000">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考虑了出行中的换乘情况；</a:t>
                      </a:r>
                      <a:endParaRPr lang="en-US" altLang="zh-CN" dirty="0"/>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a:t>统计出行中各交通方式的出行次数。</a:t>
                      </a:r>
                    </a:p>
                  </a:txBody>
                  <a:tcPr>
                    <a:noFill/>
                  </a:tcPr>
                </a:tc>
                <a:tc hMerge="1">
                  <a:txBody>
                    <a:bodyPr/>
                    <a:lstStyle/>
                    <a:p>
                      <a:endParaRPr lang="zh-CN"/>
                    </a:p>
                  </a:txBody>
                  <a:tcPr/>
                </a:tc>
                <a:extLst>
                  <a:ext uri="{0D108BD9-81ED-4DB2-BD59-A6C34878D82A}">
                    <a16:rowId xmlns:a16="http://schemas.microsoft.com/office/drawing/2014/main" val="10003"/>
                  </a:ext>
                </a:extLst>
              </a:tr>
              <a:tr h="360000">
                <a:tc>
                  <a:txBody>
                    <a:bodyPr/>
                    <a:lstStyle/>
                    <a:p>
                      <a:pPr marL="0" algn="ctr" defTabSz="914400" rtl="0" eaLnBrk="1" latinLnBrk="0" hangingPunct="1"/>
                      <a:r>
                        <a:rPr lang="zh-CN" altLang="en-US" sz="1800" b="1" kern="1200" dirty="0">
                          <a:solidFill>
                            <a:schemeClr val="bg1"/>
                          </a:solidFill>
                          <a:latin typeface="+mn-lt"/>
                          <a:ea typeface="+mn-ea"/>
                          <a:cs typeface="+mn-cs"/>
                        </a:rPr>
                        <a:t>客运周转率</a:t>
                      </a:r>
                    </a:p>
                  </a:txBody>
                  <a:tcPr>
                    <a:solidFill>
                      <a:srgbClr val="4E4E4E"/>
                    </a:solidFill>
                  </a:tcPr>
                </a:tc>
                <a:tc>
                  <a:txBody>
                    <a:bodyPr/>
                    <a:lstStyle/>
                    <a:p>
                      <a:endParaRPr lang="zh-CN" altLang="en-US" dirty="0"/>
                    </a:p>
                  </a:txBody>
                  <a:tcPr>
                    <a:noFill/>
                  </a:tcPr>
                </a:tc>
                <a:extLst>
                  <a:ext uri="{0D108BD9-81ED-4DB2-BD59-A6C34878D82A}">
                    <a16:rowId xmlns:a16="http://schemas.microsoft.com/office/drawing/2014/main" val="10004"/>
                  </a:ext>
                </a:extLst>
              </a:tr>
              <a:tr h="900000">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包含出行中的距离因素；</a:t>
                      </a:r>
                      <a:endParaRPr lang="en-US" altLang="zh-CN" dirty="0"/>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各交通方式乘客数与出行距离的乘积。</a:t>
                      </a:r>
                    </a:p>
                  </a:txBody>
                  <a:tcPr>
                    <a:noFill/>
                  </a:tcPr>
                </a:tc>
                <a:tc hMerge="1">
                  <a:txBody>
                    <a:bodyPr/>
                    <a:lstStyle/>
                    <a:p>
                      <a:endParaRPr lang="zh-CN"/>
                    </a:p>
                  </a:txBody>
                  <a:tcPr/>
                </a:tc>
                <a:extLst>
                  <a:ext uri="{0D108BD9-81ED-4DB2-BD59-A6C34878D82A}">
                    <a16:rowId xmlns:a16="http://schemas.microsoft.com/office/drawing/2014/main" val="10005"/>
                  </a:ext>
                </a:extLst>
              </a:tr>
            </a:tbl>
          </a:graphicData>
        </a:graphic>
      </p:graphicFrame>
      <p:cxnSp>
        <p:nvCxnSpPr>
          <p:cNvPr id="6" name="直接连接符 5"/>
          <p:cNvCxnSpPr/>
          <p:nvPr/>
        </p:nvCxnSpPr>
        <p:spPr>
          <a:xfrm>
            <a:off x="2278097" y="3854814"/>
            <a:ext cx="5870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278097" y="6447102"/>
            <a:ext cx="5870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278097" y="5150958"/>
            <a:ext cx="5870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对象 2"/>
          <p:cNvGraphicFramePr>
            <a:graphicFrameLocks noChangeAspect="1"/>
          </p:cNvGraphicFramePr>
          <p:nvPr/>
        </p:nvGraphicFramePr>
        <p:xfrm>
          <a:off x="8493235" y="1805650"/>
          <a:ext cx="1066780" cy="753021"/>
        </p:xfrm>
        <a:graphic>
          <a:graphicData uri="http://schemas.openxmlformats.org/presentationml/2006/ole">
            <mc:AlternateContent xmlns:mc="http://schemas.openxmlformats.org/markup-compatibility/2006">
              <mc:Choice xmlns:v="urn:schemas-microsoft-com:vml" Requires="v">
                <p:oleObj name="Equation" r:id="rId2" imgW="673100" imgH="457200" progId="Equation.DSMT4">
                  <p:embed/>
                </p:oleObj>
              </mc:Choice>
              <mc:Fallback>
                <p:oleObj name="Equation" r:id="rId2" imgW="673100" imgH="4572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235" y="1805650"/>
                        <a:ext cx="1066780" cy="753021"/>
                      </a:xfrm>
                      <a:prstGeom prst="rect">
                        <a:avLst/>
                      </a:prstGeom>
                      <a:noFill/>
                    </p:spPr>
                  </p:pic>
                </p:oleObj>
              </mc:Fallback>
            </mc:AlternateContent>
          </a:graphicData>
        </a:graphic>
      </p:graphicFrame>
      <p:grpSp>
        <p:nvGrpSpPr>
          <p:cNvPr id="10" name="组合 9"/>
          <p:cNvGrpSpPr/>
          <p:nvPr/>
        </p:nvGrpSpPr>
        <p:grpSpPr>
          <a:xfrm>
            <a:off x="2301246" y="1805650"/>
            <a:ext cx="488252" cy="488252"/>
            <a:chOff x="6535243" y="2524701"/>
            <a:chExt cx="717051" cy="717051"/>
          </a:xfrm>
        </p:grpSpPr>
        <p:sp>
          <p:nvSpPr>
            <p:cNvPr id="11" name="泪滴形 10"/>
            <p:cNvSpPr/>
            <p:nvPr/>
          </p:nvSpPr>
          <p:spPr>
            <a:xfrm rot="8247616">
              <a:off x="6535243" y="2524701"/>
              <a:ext cx="717051" cy="717051"/>
            </a:xfrm>
            <a:prstGeom prst="teardrop">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604000" y="2588424"/>
              <a:ext cx="574014" cy="574014"/>
            </a:xfrm>
            <a:prstGeom prst="ellipse">
              <a:avLst/>
            </a:prstGeom>
            <a:solidFill>
              <a:schemeClr val="bg1"/>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890301" y="1882631"/>
            <a:ext cx="5570756" cy="523220"/>
          </a:xfrm>
          <a:prstGeom prst="rect">
            <a:avLst/>
          </a:prstGeom>
          <a:noFill/>
        </p:spPr>
        <p:txBody>
          <a:bodyPr wrap="none" rtlCol="0">
            <a:spAutoFit/>
          </a:bodyPr>
          <a:lstStyle/>
          <a:p>
            <a:r>
              <a:rPr lang="zh-CN" altLang="en-US" sz="2800" dirty="0"/>
              <a:t>不同出行方式所承担的客运量比例</a:t>
            </a:r>
          </a:p>
        </p:txBody>
      </p:sp>
      <p:grpSp>
        <p:nvGrpSpPr>
          <p:cNvPr id="32" name="组合 31"/>
          <p:cNvGrpSpPr/>
          <p:nvPr/>
        </p:nvGrpSpPr>
        <p:grpSpPr>
          <a:xfrm>
            <a:off x="8624404" y="3100512"/>
            <a:ext cx="2314876" cy="2928395"/>
            <a:chOff x="8576902" y="3159888"/>
            <a:chExt cx="2314876" cy="2928395"/>
          </a:xfrm>
        </p:grpSpPr>
        <p:sp>
          <p:nvSpPr>
            <p:cNvPr id="23" name="折角形 22"/>
            <p:cNvSpPr/>
            <p:nvPr/>
          </p:nvSpPr>
          <p:spPr>
            <a:xfrm>
              <a:off x="8576902" y="3159888"/>
              <a:ext cx="2314876" cy="2928395"/>
            </a:xfrm>
            <a:prstGeom prst="foldedCorner">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文本框 23"/>
            <p:cNvSpPr txBox="1"/>
            <p:nvPr/>
          </p:nvSpPr>
          <p:spPr>
            <a:xfrm>
              <a:off x="9180342" y="3244334"/>
              <a:ext cx="1107996" cy="369332"/>
            </a:xfrm>
            <a:prstGeom prst="rect">
              <a:avLst/>
            </a:prstGeom>
            <a:noFill/>
          </p:spPr>
          <p:txBody>
            <a:bodyPr wrap="none" rtlCol="0">
              <a:spAutoFit/>
            </a:bodyPr>
            <a:lstStyle/>
            <a:p>
              <a:r>
                <a:rPr lang="zh-CN" altLang="en-US" b="1" dirty="0">
                  <a:solidFill>
                    <a:schemeClr val="accent5">
                      <a:lumMod val="50000"/>
                    </a:schemeClr>
                  </a:solidFill>
                </a:rPr>
                <a:t>出行调查</a:t>
              </a:r>
            </a:p>
          </p:txBody>
        </p:sp>
        <p:cxnSp>
          <p:nvCxnSpPr>
            <p:cNvPr id="26" name="直接连接符 25"/>
            <p:cNvCxnSpPr/>
            <p:nvPr/>
          </p:nvCxnSpPr>
          <p:spPr>
            <a:xfrm>
              <a:off x="8796758" y="3854814"/>
              <a:ext cx="180565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796758" y="4254623"/>
              <a:ext cx="180565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796758" y="4654432"/>
              <a:ext cx="180565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796758" y="5054241"/>
              <a:ext cx="180565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796758" y="5454048"/>
              <a:ext cx="9028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pan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ppt_w</p:attrName>
                                        </p:attrNameLst>
                                      </p:cBhvr>
                                      <p:tavLst>
                                        <p:tav tm="0">
                                          <p:val>
                                            <p:fltVal val="0"/>
                                          </p:val>
                                        </p:tav>
                                        <p:tav tm="100000">
                                          <p:val>
                                            <p:strVal val="#ppt_w"/>
                                          </p:val>
                                        </p:tav>
                                      </p:tavLst>
                                    </p:anim>
                                    <p:anim calcmode="lin" valueType="num">
                                      <p:cBhvr>
                                        <p:cTn id="32" dur="1000" fill="hold"/>
                                        <p:tgtEl>
                                          <p:spTgt spid="32"/>
                                        </p:tgtEl>
                                        <p:attrNameLst>
                                          <p:attrName>ppt_h</p:attrName>
                                        </p:attrNameLst>
                                      </p:cBhvr>
                                      <p:tavLst>
                                        <p:tav tm="0">
                                          <p:val>
                                            <p:fltVal val="0"/>
                                          </p:val>
                                        </p:tav>
                                        <p:tav tm="100000">
                                          <p:val>
                                            <p:strVal val="#ppt_h"/>
                                          </p:val>
                                        </p:tav>
                                      </p:tavLst>
                                    </p:anim>
                                    <p:anim calcmode="lin" valueType="num">
                                      <p:cBhvr>
                                        <p:cTn id="33" dur="1000" fill="hold"/>
                                        <p:tgtEl>
                                          <p:spTgt spid="32"/>
                                        </p:tgtEl>
                                        <p:attrNameLst>
                                          <p:attrName>style.rotation</p:attrName>
                                        </p:attrNameLst>
                                      </p:cBhvr>
                                      <p:tavLst>
                                        <p:tav tm="0">
                                          <p:val>
                                            <p:fltVal val="90"/>
                                          </p:val>
                                        </p:tav>
                                        <p:tav tm="100000">
                                          <p:val>
                                            <p:fltVal val="0"/>
                                          </p:val>
                                        </p:tav>
                                      </p:tavLst>
                                    </p:anim>
                                    <p:animEffect transition="in" filter="fade">
                                      <p:cBhvr>
                                        <p:cTn id="3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824.白色简洁城市交通分析规划通用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1827</Words>
  <Application>Microsoft Office PowerPoint</Application>
  <PresentationFormat>宽屏</PresentationFormat>
  <Paragraphs>434</Paragraphs>
  <Slides>50</Slides>
  <Notes>6</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50</vt:i4>
      </vt:variant>
    </vt:vector>
  </HeadingPairs>
  <TitlesOfParts>
    <vt:vector size="61" baseType="lpstr">
      <vt:lpstr>Arial Unicode MS</vt:lpstr>
      <vt:lpstr>黑体</vt:lpstr>
      <vt:lpstr>宋体</vt:lpstr>
      <vt:lpstr>微软雅黑</vt:lpstr>
      <vt:lpstr>Arial</vt:lpstr>
      <vt:lpstr>Calibri</vt:lpstr>
      <vt:lpstr>Calibri Light</vt:lpstr>
      <vt:lpstr>Times New Roman</vt:lpstr>
      <vt:lpstr>Wingdings</vt:lpstr>
      <vt:lpstr>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1824.白色简洁城市交通分析规划通用PPT模板</dc:title>
  <dc:creator/>
  <cp:lastModifiedBy>天 下</cp:lastModifiedBy>
  <cp:revision>139</cp:revision>
  <dcterms:created xsi:type="dcterms:W3CDTF">2014-06-18T03:33:00Z</dcterms:created>
  <dcterms:modified xsi:type="dcterms:W3CDTF">2021-01-05T15:49:52Z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