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68" r:id="rId2"/>
    <p:sldId id="257" r:id="rId3"/>
    <p:sldId id="258" r:id="rId4"/>
    <p:sldId id="262" r:id="rId5"/>
    <p:sldId id="264" r:id="rId6"/>
    <p:sldId id="265" r:id="rId7"/>
    <p:sldId id="266" r:id="rId8"/>
    <p:sldId id="259" r:id="rId9"/>
    <p:sldId id="267" r:id="rId10"/>
    <p:sldId id="269" r:id="rId11"/>
    <p:sldId id="270" r:id="rId12"/>
    <p:sldId id="271" r:id="rId13"/>
    <p:sldId id="260" r:id="rId14"/>
    <p:sldId id="272" r:id="rId15"/>
    <p:sldId id="273" r:id="rId16"/>
    <p:sldId id="274" r:id="rId17"/>
    <p:sldId id="275" r:id="rId18"/>
    <p:sldId id="261" r:id="rId19"/>
    <p:sldId id="276" r:id="rId20"/>
    <p:sldId id="277" r:id="rId21"/>
    <p:sldId id="278" r:id="rId22"/>
    <p:sldId id="279" r:id="rId23"/>
    <p:sldId id="28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A5A"/>
    <a:srgbClr val="C11C23"/>
    <a:srgbClr val="2C2B3C"/>
    <a:srgbClr val="212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rgbClr val="ED3A5A"/>
            </a:solidFill>
            <a:ln>
              <a:noFill/>
            </a:ln>
            <a:effectLst/>
          </c:spPr>
          <c:invertIfNegative val="0"/>
          <c:cat>
            <c:numRef>
              <c:f>Sheet1!$A$2:$A$4</c:f>
              <c:numCache>
                <c:formatCode>General</c:formatCode>
                <c:ptCount val="3"/>
                <c:pt idx="0">
                  <c:v>2014</c:v>
                </c:pt>
                <c:pt idx="1">
                  <c:v>2015</c:v>
                </c:pt>
                <c:pt idx="2">
                  <c:v>2016</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A36E-48E8-97A5-68F7CB0B1E70}"/>
            </c:ext>
          </c:extLst>
        </c:ser>
        <c:ser>
          <c:idx val="1"/>
          <c:order val="1"/>
          <c:tx>
            <c:strRef>
              <c:f>Sheet1!$C$1</c:f>
              <c:strCache>
                <c:ptCount val="1"/>
                <c:pt idx="0">
                  <c:v>系列 2</c:v>
                </c:pt>
              </c:strCache>
            </c:strRef>
          </c:tx>
          <c:spPr>
            <a:solidFill>
              <a:schemeClr val="bg1">
                <a:alpha val="20000"/>
              </a:schemeClr>
            </a:solidFill>
            <a:ln>
              <a:noFill/>
            </a:ln>
            <a:effectLst/>
          </c:spPr>
          <c:invertIfNegative val="0"/>
          <c:cat>
            <c:numRef>
              <c:f>Sheet1!$A$2:$A$4</c:f>
              <c:numCache>
                <c:formatCode>General</c:formatCode>
                <c:ptCount val="3"/>
                <c:pt idx="0">
                  <c:v>2014</c:v>
                </c:pt>
                <c:pt idx="1">
                  <c:v>2015</c:v>
                </c:pt>
                <c:pt idx="2">
                  <c:v>2016</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A36E-48E8-97A5-68F7CB0B1E70}"/>
            </c:ext>
          </c:extLst>
        </c:ser>
        <c:dLbls>
          <c:showLegendKey val="0"/>
          <c:showVal val="0"/>
          <c:showCatName val="0"/>
          <c:showSerName val="0"/>
          <c:showPercent val="0"/>
          <c:showBubbleSize val="0"/>
        </c:dLbls>
        <c:gapWidth val="264"/>
        <c:overlap val="100"/>
        <c:axId val="466578312"/>
        <c:axId val="466578704"/>
      </c:barChart>
      <c:catAx>
        <c:axId val="466578312"/>
        <c:scaling>
          <c:orientation val="minMax"/>
        </c:scaling>
        <c:delete val="0"/>
        <c:axPos val="b"/>
        <c:numFmt formatCode="General" sourceLinked="1"/>
        <c:majorTickMark val="out"/>
        <c:minorTickMark val="none"/>
        <c:tickLblPos val="nextTo"/>
        <c:spPr>
          <a:noFill/>
          <a:ln w="6350" cap="flat" cmpd="sng" algn="ctr">
            <a:solidFill>
              <a:schemeClr val="tx1">
                <a:lumMod val="50000"/>
                <a:lumOff val="50000"/>
              </a:schemeClr>
            </a:solidFill>
            <a:prstDash val="solid"/>
            <a:round/>
          </a:ln>
          <a:effectLst/>
        </c:spPr>
        <c:txPr>
          <a:bodyPr rot="-60000000" spcFirstLastPara="0" vertOverflow="ellipsis" horzOverflow="overflow" vert="horz" wrap="square" anchor="ctr" anchorCtr="1"/>
          <a:lstStyle/>
          <a:p>
            <a:pPr>
              <a:defRPr lang="zh-CN" sz="154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466578704"/>
        <c:crosses val="autoZero"/>
        <c:auto val="1"/>
        <c:lblAlgn val="ctr"/>
        <c:lblOffset val="100"/>
        <c:noMultiLvlLbl val="0"/>
      </c:catAx>
      <c:valAx>
        <c:axId val="466578704"/>
        <c:scaling>
          <c:orientation val="minMax"/>
        </c:scaling>
        <c:delete val="0"/>
        <c:axPos val="l"/>
        <c:majorGridlines>
          <c:spPr>
            <a:ln w="6350" cap="flat" cmpd="sng" algn="ctr">
              <a:solidFill>
                <a:schemeClr val="tx1">
                  <a:lumMod val="50000"/>
                  <a:lumOff val="50000"/>
                </a:schemeClr>
              </a:solidFill>
              <a:prstDash val="solid"/>
              <a:round/>
            </a:ln>
            <a:effectLst/>
          </c:spPr>
        </c:majorGridlines>
        <c:numFmt formatCode="General" sourceLinked="1"/>
        <c:majorTickMark val="out"/>
        <c:minorTickMark val="none"/>
        <c:tickLblPos val="nextTo"/>
        <c:spPr>
          <a:noFill/>
          <a:ln w="6350" cap="flat" cmpd="sng" algn="ctr">
            <a:solidFill>
              <a:schemeClr val="tx1">
                <a:lumMod val="50000"/>
                <a:lumOff val="50000"/>
              </a:schemeClr>
            </a:solidFill>
            <a:prstDash val="solid"/>
            <a:round/>
          </a:ln>
          <a:effectLst/>
        </c:spPr>
        <c:txPr>
          <a:bodyPr rot="-60000000" spcFirstLastPara="0" vertOverflow="ellipsis" horzOverflow="overflow" vert="horz" wrap="square" anchor="ctr" anchorCtr="1"/>
          <a:lstStyle/>
          <a:p>
            <a:pPr>
              <a:defRPr lang="zh-CN" sz="1410" b="0" i="0" u="none" strike="noStrike" kern="1200" baseline="0">
                <a:solidFill>
                  <a:schemeClr val="bg1"/>
                </a:solidFill>
                <a:latin typeface="+mn-lt"/>
                <a:ea typeface="+mn-ea"/>
                <a:cs typeface="+mn-cs"/>
              </a:defRPr>
            </a:pPr>
            <a:endParaRPr lang="zh-CN"/>
          </a:p>
        </c:txPr>
        <c:crossAx val="466578312"/>
        <c:crosses val="autoZero"/>
        <c:crossBetween val="between"/>
      </c:valAx>
      <c:spPr>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231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26919977626701E-2"/>
          <c:y val="2.9959401472492798E-2"/>
          <c:w val="0.95007607860982302"/>
          <c:h val="0.94564963541531499"/>
        </c:manualLayout>
      </c:layout>
      <c:pieChart>
        <c:varyColors val="1"/>
        <c:ser>
          <c:idx val="0"/>
          <c:order val="0"/>
          <c:tx>
            <c:strRef>
              <c:f>Sheet1!$B$1</c:f>
              <c:strCache>
                <c:ptCount val="1"/>
                <c:pt idx="0">
                  <c:v>占比</c:v>
                </c:pt>
              </c:strCache>
            </c:strRef>
          </c:tx>
          <c:spPr>
            <a:effectLst/>
          </c:spPr>
          <c:dPt>
            <c:idx val="0"/>
            <c:bubble3D val="0"/>
            <c:spPr>
              <a:solidFill>
                <a:srgbClr val="ED3A5A">
                  <a:alpha val="60000"/>
                </a:srgbClr>
              </a:solidFill>
              <a:ln w="47625" cap="rnd">
                <a:noFill/>
                <a:prstDash val="solid"/>
              </a:ln>
              <a:effectLst/>
            </c:spPr>
            <c:extLst>
              <c:ext xmlns:c16="http://schemas.microsoft.com/office/drawing/2014/chart" uri="{C3380CC4-5D6E-409C-BE32-E72D297353CC}">
                <c16:uniqueId val="{00000001-244A-45BC-9404-A81BBCB7B81A}"/>
              </c:ext>
            </c:extLst>
          </c:dPt>
          <c:dPt>
            <c:idx val="1"/>
            <c:bubble3D val="0"/>
            <c:spPr>
              <a:noFill/>
              <a:ln>
                <a:noFill/>
              </a:ln>
              <a:effectLst/>
            </c:spPr>
            <c:extLst>
              <c:ext xmlns:c16="http://schemas.microsoft.com/office/drawing/2014/chart" uri="{C3380CC4-5D6E-409C-BE32-E72D297353CC}">
                <c16:uniqueId val="{00000003-244A-45BC-9404-A81BBCB7B81A}"/>
              </c:ext>
            </c:extLst>
          </c:dPt>
          <c:dPt>
            <c:idx val="2"/>
            <c:bubble3D val="0"/>
            <c:spPr>
              <a:solidFill>
                <a:schemeClr val="accent3"/>
              </a:solidFill>
              <a:ln>
                <a:noFill/>
              </a:ln>
              <a:effectLst/>
            </c:spPr>
            <c:extLst>
              <c:ext xmlns:c16="http://schemas.microsoft.com/office/drawing/2014/chart" uri="{C3380CC4-5D6E-409C-BE32-E72D297353CC}">
                <c16:uniqueId val="{00000005-244A-45BC-9404-A81BBCB7B81A}"/>
              </c:ext>
            </c:extLst>
          </c:dPt>
          <c:dPt>
            <c:idx val="3"/>
            <c:bubble3D val="0"/>
            <c:spPr>
              <a:solidFill>
                <a:schemeClr val="accent4"/>
              </a:solidFill>
              <a:ln>
                <a:noFill/>
              </a:ln>
              <a:effectLst/>
            </c:spPr>
            <c:extLst>
              <c:ext xmlns:c16="http://schemas.microsoft.com/office/drawing/2014/chart" uri="{C3380CC4-5D6E-409C-BE32-E72D297353CC}">
                <c16:uniqueId val="{00000007-244A-45BC-9404-A81BBCB7B81A}"/>
              </c:ext>
            </c:extLst>
          </c:dPt>
          <c:dLbls>
            <c:dLbl>
              <c:idx val="0"/>
              <c:delete val="1"/>
              <c:extLst>
                <c:ext xmlns:c15="http://schemas.microsoft.com/office/drawing/2012/chart" uri="{CE6537A1-D6FC-4f65-9D91-7224C49458BB}"/>
                <c:ext xmlns:c16="http://schemas.microsoft.com/office/drawing/2014/chart" uri="{C3380CC4-5D6E-409C-BE32-E72D297353CC}">
                  <c16:uniqueId val="{00000001-244A-45BC-9404-A81BBCB7B81A}"/>
                </c:ext>
              </c:extLst>
            </c:dLbl>
            <c:dLbl>
              <c:idx val="1"/>
              <c:delete val="1"/>
              <c:extLst>
                <c:ext xmlns:c15="http://schemas.microsoft.com/office/drawing/2012/chart" uri="{CE6537A1-D6FC-4f65-9D91-7224C49458BB}"/>
                <c:ext xmlns:c16="http://schemas.microsoft.com/office/drawing/2014/chart" uri="{C3380CC4-5D6E-409C-BE32-E72D297353CC}">
                  <c16:uniqueId val="{00000003-244A-45BC-9404-A81BBCB7B81A}"/>
                </c:ext>
              </c:extLst>
            </c:dLbl>
            <c:spPr>
              <a:noFill/>
              <a:ln>
                <a:noFill/>
              </a:ln>
              <a:effectLst/>
            </c:spPr>
            <c:txPr>
              <a:bodyPr rot="0" spcFirstLastPara="0" vertOverflow="ellipsis" horzOverflow="overflow"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2"/>
                <c:pt idx="0">
                  <c:v>产品一（橙色）</c:v>
                </c:pt>
                <c:pt idx="1">
                  <c:v>灰环</c:v>
                </c:pt>
              </c:strCache>
            </c:strRef>
          </c:cat>
          <c:val>
            <c:numRef>
              <c:f>Sheet1!$B$2:$B$5</c:f>
              <c:numCache>
                <c:formatCode>g/"通""用""格""式"</c:formatCode>
                <c:ptCount val="4"/>
                <c:pt idx="0">
                  <c:v>56</c:v>
                </c:pt>
                <c:pt idx="1">
                  <c:v>44</c:v>
                </c:pt>
              </c:numCache>
            </c:numRef>
          </c:val>
          <c:extLst>
            <c:ext xmlns:c16="http://schemas.microsoft.com/office/drawing/2014/chart" uri="{C3380CC4-5D6E-409C-BE32-E72D297353CC}">
              <c16:uniqueId val="{00000008-244A-45BC-9404-A81BBCB7B81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26919977626701E-2"/>
          <c:y val="2.9959401472492798E-2"/>
          <c:w val="0.95007607860982302"/>
          <c:h val="0.94564963541531499"/>
        </c:manualLayout>
      </c:layout>
      <c:pieChart>
        <c:varyColors val="1"/>
        <c:ser>
          <c:idx val="0"/>
          <c:order val="0"/>
          <c:tx>
            <c:strRef>
              <c:f>Sheet1!$B$1</c:f>
              <c:strCache>
                <c:ptCount val="1"/>
                <c:pt idx="0">
                  <c:v>占比</c:v>
                </c:pt>
              </c:strCache>
            </c:strRef>
          </c:tx>
          <c:spPr>
            <a:effectLst/>
          </c:spPr>
          <c:dPt>
            <c:idx val="0"/>
            <c:bubble3D val="0"/>
            <c:spPr>
              <a:solidFill>
                <a:srgbClr val="ED3A5A">
                  <a:alpha val="60000"/>
                </a:srgbClr>
              </a:solidFill>
              <a:ln w="47625" cap="rnd">
                <a:noFill/>
                <a:prstDash val="solid"/>
              </a:ln>
              <a:effectLst/>
            </c:spPr>
            <c:extLst>
              <c:ext xmlns:c16="http://schemas.microsoft.com/office/drawing/2014/chart" uri="{C3380CC4-5D6E-409C-BE32-E72D297353CC}">
                <c16:uniqueId val="{00000001-E508-4930-A67C-5211E376DE50}"/>
              </c:ext>
            </c:extLst>
          </c:dPt>
          <c:dPt>
            <c:idx val="1"/>
            <c:bubble3D val="0"/>
            <c:spPr>
              <a:noFill/>
              <a:ln>
                <a:noFill/>
              </a:ln>
              <a:effectLst/>
            </c:spPr>
            <c:extLst>
              <c:ext xmlns:c16="http://schemas.microsoft.com/office/drawing/2014/chart" uri="{C3380CC4-5D6E-409C-BE32-E72D297353CC}">
                <c16:uniqueId val="{00000003-E508-4930-A67C-5211E376DE50}"/>
              </c:ext>
            </c:extLst>
          </c:dPt>
          <c:dPt>
            <c:idx val="2"/>
            <c:bubble3D val="0"/>
            <c:spPr>
              <a:solidFill>
                <a:schemeClr val="accent3"/>
              </a:solidFill>
              <a:ln>
                <a:noFill/>
              </a:ln>
              <a:effectLst/>
            </c:spPr>
            <c:extLst>
              <c:ext xmlns:c16="http://schemas.microsoft.com/office/drawing/2014/chart" uri="{C3380CC4-5D6E-409C-BE32-E72D297353CC}">
                <c16:uniqueId val="{00000005-E508-4930-A67C-5211E376DE50}"/>
              </c:ext>
            </c:extLst>
          </c:dPt>
          <c:dPt>
            <c:idx val="3"/>
            <c:bubble3D val="0"/>
            <c:spPr>
              <a:solidFill>
                <a:schemeClr val="accent4"/>
              </a:solidFill>
              <a:ln>
                <a:noFill/>
              </a:ln>
              <a:effectLst/>
            </c:spPr>
            <c:extLst>
              <c:ext xmlns:c16="http://schemas.microsoft.com/office/drawing/2014/chart" uri="{C3380CC4-5D6E-409C-BE32-E72D297353CC}">
                <c16:uniqueId val="{00000007-E508-4930-A67C-5211E376DE50}"/>
              </c:ext>
            </c:extLst>
          </c:dPt>
          <c:dLbls>
            <c:dLbl>
              <c:idx val="0"/>
              <c:delete val="1"/>
              <c:extLst>
                <c:ext xmlns:c15="http://schemas.microsoft.com/office/drawing/2012/chart" uri="{CE6537A1-D6FC-4f65-9D91-7224C49458BB}"/>
                <c:ext xmlns:c16="http://schemas.microsoft.com/office/drawing/2014/chart" uri="{C3380CC4-5D6E-409C-BE32-E72D297353CC}">
                  <c16:uniqueId val="{00000001-E508-4930-A67C-5211E376DE50}"/>
                </c:ext>
              </c:extLst>
            </c:dLbl>
            <c:dLbl>
              <c:idx val="1"/>
              <c:delete val="1"/>
              <c:extLst>
                <c:ext xmlns:c15="http://schemas.microsoft.com/office/drawing/2012/chart" uri="{CE6537A1-D6FC-4f65-9D91-7224C49458BB}"/>
                <c:ext xmlns:c16="http://schemas.microsoft.com/office/drawing/2014/chart" uri="{C3380CC4-5D6E-409C-BE32-E72D297353CC}">
                  <c16:uniqueId val="{00000003-E508-4930-A67C-5211E376DE50}"/>
                </c:ext>
              </c:extLst>
            </c:dLbl>
            <c:spPr>
              <a:noFill/>
              <a:ln>
                <a:noFill/>
              </a:ln>
              <a:effectLst/>
            </c:spPr>
            <c:txPr>
              <a:bodyPr rot="0" spcFirstLastPara="0" vertOverflow="ellipsis" horzOverflow="overflow"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2"/>
                <c:pt idx="0">
                  <c:v>产品一（黄色）</c:v>
                </c:pt>
                <c:pt idx="1">
                  <c:v>灰环</c:v>
                </c:pt>
              </c:strCache>
            </c:strRef>
          </c:cat>
          <c:val>
            <c:numRef>
              <c:f>Sheet1!$B$2:$B$5</c:f>
              <c:numCache>
                <c:formatCode>g/"通""用""格""式"</c:formatCode>
                <c:ptCount val="4"/>
                <c:pt idx="0">
                  <c:v>25</c:v>
                </c:pt>
                <c:pt idx="1">
                  <c:v>75</c:v>
                </c:pt>
              </c:numCache>
            </c:numRef>
          </c:val>
          <c:extLst>
            <c:ext xmlns:c16="http://schemas.microsoft.com/office/drawing/2014/chart" uri="{C3380CC4-5D6E-409C-BE32-E72D297353CC}">
              <c16:uniqueId val="{00000008-E508-4930-A67C-5211E376DE5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26919977626701E-2"/>
          <c:y val="2.9959401472492798E-2"/>
          <c:w val="0.95007607860982302"/>
          <c:h val="0.94564963541531499"/>
        </c:manualLayout>
      </c:layout>
      <c:pieChart>
        <c:varyColors val="1"/>
        <c:ser>
          <c:idx val="0"/>
          <c:order val="0"/>
          <c:tx>
            <c:strRef>
              <c:f>Sheet1!$B$1</c:f>
              <c:strCache>
                <c:ptCount val="1"/>
                <c:pt idx="0">
                  <c:v>占比</c:v>
                </c:pt>
              </c:strCache>
            </c:strRef>
          </c:tx>
          <c:spPr>
            <a:effectLst/>
          </c:spPr>
          <c:dPt>
            <c:idx val="0"/>
            <c:bubble3D val="0"/>
            <c:spPr>
              <a:solidFill>
                <a:srgbClr val="ED3A5A">
                  <a:alpha val="60000"/>
                </a:srgbClr>
              </a:solidFill>
              <a:ln w="47625" cap="rnd">
                <a:noFill/>
                <a:prstDash val="solid"/>
              </a:ln>
              <a:effectLst/>
            </c:spPr>
            <c:extLst>
              <c:ext xmlns:c16="http://schemas.microsoft.com/office/drawing/2014/chart" uri="{C3380CC4-5D6E-409C-BE32-E72D297353CC}">
                <c16:uniqueId val="{00000001-F9F4-408B-B893-EB6CBF9FBE4B}"/>
              </c:ext>
            </c:extLst>
          </c:dPt>
          <c:dPt>
            <c:idx val="1"/>
            <c:bubble3D val="0"/>
            <c:spPr>
              <a:noFill/>
              <a:ln>
                <a:noFill/>
              </a:ln>
              <a:effectLst/>
            </c:spPr>
            <c:extLst>
              <c:ext xmlns:c16="http://schemas.microsoft.com/office/drawing/2014/chart" uri="{C3380CC4-5D6E-409C-BE32-E72D297353CC}">
                <c16:uniqueId val="{00000003-F9F4-408B-B893-EB6CBF9FBE4B}"/>
              </c:ext>
            </c:extLst>
          </c:dPt>
          <c:dPt>
            <c:idx val="2"/>
            <c:bubble3D val="0"/>
            <c:spPr>
              <a:solidFill>
                <a:schemeClr val="accent3"/>
              </a:solidFill>
              <a:ln>
                <a:noFill/>
              </a:ln>
              <a:effectLst/>
            </c:spPr>
            <c:extLst>
              <c:ext xmlns:c16="http://schemas.microsoft.com/office/drawing/2014/chart" uri="{C3380CC4-5D6E-409C-BE32-E72D297353CC}">
                <c16:uniqueId val="{00000005-F9F4-408B-B893-EB6CBF9FBE4B}"/>
              </c:ext>
            </c:extLst>
          </c:dPt>
          <c:dPt>
            <c:idx val="3"/>
            <c:bubble3D val="0"/>
            <c:spPr>
              <a:solidFill>
                <a:schemeClr val="accent4"/>
              </a:solidFill>
              <a:ln>
                <a:noFill/>
              </a:ln>
              <a:effectLst/>
            </c:spPr>
            <c:extLst>
              <c:ext xmlns:c16="http://schemas.microsoft.com/office/drawing/2014/chart" uri="{C3380CC4-5D6E-409C-BE32-E72D297353CC}">
                <c16:uniqueId val="{00000007-F9F4-408B-B893-EB6CBF9FBE4B}"/>
              </c:ext>
            </c:extLst>
          </c:dPt>
          <c:dLbls>
            <c:dLbl>
              <c:idx val="0"/>
              <c:delete val="1"/>
              <c:extLst>
                <c:ext xmlns:c15="http://schemas.microsoft.com/office/drawing/2012/chart" uri="{CE6537A1-D6FC-4f65-9D91-7224C49458BB}"/>
                <c:ext xmlns:c16="http://schemas.microsoft.com/office/drawing/2014/chart" uri="{C3380CC4-5D6E-409C-BE32-E72D297353CC}">
                  <c16:uniqueId val="{00000001-F9F4-408B-B893-EB6CBF9FBE4B}"/>
                </c:ext>
              </c:extLst>
            </c:dLbl>
            <c:dLbl>
              <c:idx val="1"/>
              <c:delete val="1"/>
              <c:extLst>
                <c:ext xmlns:c15="http://schemas.microsoft.com/office/drawing/2012/chart" uri="{CE6537A1-D6FC-4f65-9D91-7224C49458BB}"/>
                <c:ext xmlns:c16="http://schemas.microsoft.com/office/drawing/2014/chart" uri="{C3380CC4-5D6E-409C-BE32-E72D297353CC}">
                  <c16:uniqueId val="{00000003-F9F4-408B-B893-EB6CBF9FBE4B}"/>
                </c:ext>
              </c:extLst>
            </c:dLbl>
            <c:spPr>
              <a:noFill/>
              <a:ln>
                <a:noFill/>
              </a:ln>
              <a:effectLst/>
            </c:spPr>
            <c:txPr>
              <a:bodyPr rot="0" spcFirstLastPara="0" vertOverflow="ellipsis" horzOverflow="overflow"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2"/>
                <c:pt idx="0">
                  <c:v>产品一（蓝色）</c:v>
                </c:pt>
                <c:pt idx="1">
                  <c:v>空白</c:v>
                </c:pt>
              </c:strCache>
            </c:strRef>
          </c:cat>
          <c:val>
            <c:numRef>
              <c:f>Sheet1!$B$2:$B$5</c:f>
              <c:numCache>
                <c:formatCode>g/"通""用""格""式"</c:formatCode>
                <c:ptCount val="4"/>
                <c:pt idx="0">
                  <c:v>43</c:v>
                </c:pt>
                <c:pt idx="1">
                  <c:v>57</c:v>
                </c:pt>
              </c:numCache>
            </c:numRef>
          </c:val>
          <c:extLst>
            <c:ext xmlns:c16="http://schemas.microsoft.com/office/drawing/2014/chart" uri="{C3380CC4-5D6E-409C-BE32-E72D297353CC}">
              <c16:uniqueId val="{00000008-F9F4-408B-B893-EB6CBF9FBE4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26919977626701E-2"/>
          <c:y val="2.9959401472492798E-2"/>
          <c:w val="0.95007607860982302"/>
          <c:h val="0.94564963541531499"/>
        </c:manualLayout>
      </c:layout>
      <c:pieChart>
        <c:varyColors val="1"/>
        <c:ser>
          <c:idx val="0"/>
          <c:order val="0"/>
          <c:tx>
            <c:strRef>
              <c:f>Sheet1!$B$1</c:f>
              <c:strCache>
                <c:ptCount val="1"/>
                <c:pt idx="0">
                  <c:v>占比</c:v>
                </c:pt>
              </c:strCache>
            </c:strRef>
          </c:tx>
          <c:spPr>
            <a:effectLst/>
          </c:spPr>
          <c:dPt>
            <c:idx val="0"/>
            <c:bubble3D val="0"/>
            <c:spPr>
              <a:solidFill>
                <a:srgbClr val="ED3A5A">
                  <a:alpha val="60000"/>
                </a:srgbClr>
              </a:solidFill>
              <a:ln w="47625" cap="rnd">
                <a:noFill/>
                <a:prstDash val="solid"/>
              </a:ln>
              <a:effectLst/>
            </c:spPr>
            <c:extLst>
              <c:ext xmlns:c16="http://schemas.microsoft.com/office/drawing/2014/chart" uri="{C3380CC4-5D6E-409C-BE32-E72D297353CC}">
                <c16:uniqueId val="{00000001-F4C8-4579-8F42-C6AB69BDFA20}"/>
              </c:ext>
            </c:extLst>
          </c:dPt>
          <c:dPt>
            <c:idx val="1"/>
            <c:bubble3D val="0"/>
            <c:spPr>
              <a:noFill/>
              <a:ln>
                <a:noFill/>
              </a:ln>
              <a:effectLst/>
            </c:spPr>
            <c:extLst>
              <c:ext xmlns:c16="http://schemas.microsoft.com/office/drawing/2014/chart" uri="{C3380CC4-5D6E-409C-BE32-E72D297353CC}">
                <c16:uniqueId val="{00000003-F4C8-4579-8F42-C6AB69BDFA20}"/>
              </c:ext>
            </c:extLst>
          </c:dPt>
          <c:dPt>
            <c:idx val="2"/>
            <c:bubble3D val="0"/>
            <c:spPr>
              <a:solidFill>
                <a:schemeClr val="accent3"/>
              </a:solidFill>
              <a:ln>
                <a:noFill/>
              </a:ln>
              <a:effectLst/>
            </c:spPr>
            <c:extLst>
              <c:ext xmlns:c16="http://schemas.microsoft.com/office/drawing/2014/chart" uri="{C3380CC4-5D6E-409C-BE32-E72D297353CC}">
                <c16:uniqueId val="{00000005-F4C8-4579-8F42-C6AB69BDFA20}"/>
              </c:ext>
            </c:extLst>
          </c:dPt>
          <c:dPt>
            <c:idx val="3"/>
            <c:bubble3D val="0"/>
            <c:spPr>
              <a:solidFill>
                <a:schemeClr val="accent4"/>
              </a:solidFill>
              <a:ln>
                <a:noFill/>
              </a:ln>
              <a:effectLst/>
            </c:spPr>
            <c:extLst>
              <c:ext xmlns:c16="http://schemas.microsoft.com/office/drawing/2014/chart" uri="{C3380CC4-5D6E-409C-BE32-E72D297353CC}">
                <c16:uniqueId val="{00000007-F4C8-4579-8F42-C6AB69BDFA20}"/>
              </c:ext>
            </c:extLst>
          </c:dPt>
          <c:dLbls>
            <c:dLbl>
              <c:idx val="0"/>
              <c:delete val="1"/>
              <c:extLst>
                <c:ext xmlns:c15="http://schemas.microsoft.com/office/drawing/2012/chart" uri="{CE6537A1-D6FC-4f65-9D91-7224C49458BB}"/>
                <c:ext xmlns:c16="http://schemas.microsoft.com/office/drawing/2014/chart" uri="{C3380CC4-5D6E-409C-BE32-E72D297353CC}">
                  <c16:uniqueId val="{00000001-F4C8-4579-8F42-C6AB69BDFA20}"/>
                </c:ext>
              </c:extLst>
            </c:dLbl>
            <c:dLbl>
              <c:idx val="1"/>
              <c:delete val="1"/>
              <c:extLst>
                <c:ext xmlns:c15="http://schemas.microsoft.com/office/drawing/2012/chart" uri="{CE6537A1-D6FC-4f65-9D91-7224C49458BB}"/>
                <c:ext xmlns:c16="http://schemas.microsoft.com/office/drawing/2014/chart" uri="{C3380CC4-5D6E-409C-BE32-E72D297353CC}">
                  <c16:uniqueId val="{00000003-F4C8-4579-8F42-C6AB69BDFA20}"/>
                </c:ext>
              </c:extLst>
            </c:dLbl>
            <c:spPr>
              <a:noFill/>
              <a:ln>
                <a:noFill/>
              </a:ln>
              <a:effectLst/>
            </c:spPr>
            <c:txPr>
              <a:bodyPr rot="0" spcFirstLastPara="0" vertOverflow="ellipsis" horzOverflow="overflow"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2"/>
                <c:pt idx="0">
                  <c:v>产品一（红色）</c:v>
                </c:pt>
                <c:pt idx="1">
                  <c:v>灰环</c:v>
                </c:pt>
              </c:strCache>
            </c:strRef>
          </c:cat>
          <c:val>
            <c:numRef>
              <c:f>Sheet1!$B$2:$B$5</c:f>
              <c:numCache>
                <c:formatCode>g/"通""用""格""式"</c:formatCode>
                <c:ptCount val="4"/>
                <c:pt idx="0">
                  <c:v>77</c:v>
                </c:pt>
                <c:pt idx="1">
                  <c:v>23</c:v>
                </c:pt>
              </c:numCache>
            </c:numRef>
          </c:val>
          <c:extLst>
            <c:ext xmlns:c16="http://schemas.microsoft.com/office/drawing/2014/chart" uri="{C3380CC4-5D6E-409C-BE32-E72D297353CC}">
              <c16:uniqueId val="{00000008-F4C8-4579-8F42-C6AB69BDFA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2A1ED-3F83-41C2-8174-02DD76F6FDB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236F4-285D-410D-A7D5-9AC3F90B54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F50757-BB77-4A18-80A2-3AE0D1B61DF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F52CC5-CC41-4EE4-B137-1B5590956BA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50757-BB77-4A18-80A2-3AE0D1B61DF8}"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52CC5-CC41-4EE4-B137-1B5590956BA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2.xml"/><Relationship Id="rId7" Type="http://schemas.openxmlformats.org/officeDocument/2006/relationships/chart" Target="../charts/chart3.xm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943" t="46150" r="10714"/>
          <a:stretch>
            <a:fillRect/>
          </a:stretch>
        </p:blipFill>
        <p:spPr>
          <a:xfrm>
            <a:off x="-11289" y="3725332"/>
            <a:ext cx="12190589" cy="3131609"/>
          </a:xfrm>
          <a:prstGeom prst="rect">
            <a:avLst/>
          </a:prstGeom>
        </p:spPr>
      </p:pic>
      <p:sp>
        <p:nvSpPr>
          <p:cNvPr id="8" name="文本框 7"/>
          <p:cNvSpPr txBox="1"/>
          <p:nvPr/>
        </p:nvSpPr>
        <p:spPr>
          <a:xfrm>
            <a:off x="4186680" y="2098861"/>
            <a:ext cx="6795549" cy="1231106"/>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商业创业</a:t>
            </a:r>
            <a:r>
              <a:rPr lang="zh-CN" altLang="en-US" sz="7400" dirty="0">
                <a:solidFill>
                  <a:schemeClr val="bg1"/>
                </a:solidFill>
                <a:latin typeface="方正兰亭超细黑简体" pitchFamily="2" charset="-122"/>
                <a:ea typeface="方正兰亭超细黑简体" pitchFamily="2" charset="-122"/>
              </a:rPr>
              <a:t>计划书</a:t>
            </a:r>
          </a:p>
        </p:txBody>
      </p:sp>
      <p:sp>
        <p:nvSpPr>
          <p:cNvPr id="9" name="文本框 8"/>
          <p:cNvSpPr txBox="1"/>
          <p:nvPr/>
        </p:nvSpPr>
        <p:spPr>
          <a:xfrm>
            <a:off x="4260159" y="3467648"/>
            <a:ext cx="6648593"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当你下定决心的时候，你离成功的道路便不远了</a:t>
            </a:r>
          </a:p>
        </p:txBody>
      </p:sp>
      <p:grpSp>
        <p:nvGrpSpPr>
          <p:cNvPr id="10" name="Group 4"/>
          <p:cNvGrpSpPr>
            <a:grpSpLocks noChangeAspect="1"/>
          </p:cNvGrpSpPr>
          <p:nvPr/>
        </p:nvGrpSpPr>
        <p:grpSpPr bwMode="auto">
          <a:xfrm>
            <a:off x="1308812" y="920398"/>
            <a:ext cx="2317904" cy="4686537"/>
            <a:chOff x="3245" y="959"/>
            <a:chExt cx="1188" cy="2402"/>
          </a:xfrm>
        </p:grpSpPr>
        <p:sp>
          <p:nvSpPr>
            <p:cNvPr id="12" name="Freeform 5"/>
            <p:cNvSpPr/>
            <p:nvPr/>
          </p:nvSpPr>
          <p:spPr bwMode="auto">
            <a:xfrm>
              <a:off x="3663" y="2774"/>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
            <p:cNvSpPr/>
            <p:nvPr/>
          </p:nvSpPr>
          <p:spPr bwMode="auto">
            <a:xfrm>
              <a:off x="3794" y="3034"/>
              <a:ext cx="85" cy="327"/>
            </a:xfrm>
            <a:custGeom>
              <a:avLst/>
              <a:gdLst>
                <a:gd name="T0" fmla="*/ 18 w 36"/>
                <a:gd name="T1" fmla="*/ 0 h 138"/>
                <a:gd name="T2" fmla="*/ 0 w 36"/>
                <a:gd name="T3" fmla="*/ 18 h 138"/>
                <a:gd name="T4" fmla="*/ 18 w 36"/>
                <a:gd name="T5" fmla="*/ 138 h 138"/>
                <a:gd name="T6" fmla="*/ 36 w 36"/>
                <a:gd name="T7" fmla="*/ 18 h 138"/>
                <a:gd name="T8" fmla="*/ 18 w 36"/>
                <a:gd name="T9" fmla="*/ 0 h 138"/>
              </a:gdLst>
              <a:ahLst/>
              <a:cxnLst>
                <a:cxn ang="0">
                  <a:pos x="T0" y="T1"/>
                </a:cxn>
                <a:cxn ang="0">
                  <a:pos x="T2" y="T3"/>
                </a:cxn>
                <a:cxn ang="0">
                  <a:pos x="T4" y="T5"/>
                </a:cxn>
                <a:cxn ang="0">
                  <a:pos x="T6" y="T7"/>
                </a:cxn>
                <a:cxn ang="0">
                  <a:pos x="T8" y="T9"/>
                </a:cxn>
              </a:cxnLst>
              <a:rect l="0" t="0" r="r" b="b"/>
              <a:pathLst>
                <a:path w="36" h="138">
                  <a:moveTo>
                    <a:pt x="18" y="0"/>
                  </a:moveTo>
                  <a:cubicBezTo>
                    <a:pt x="8" y="0"/>
                    <a:pt x="0" y="8"/>
                    <a:pt x="0" y="18"/>
                  </a:cubicBezTo>
                  <a:cubicBezTo>
                    <a:pt x="0" y="28"/>
                    <a:pt x="18" y="138"/>
                    <a:pt x="18" y="138"/>
                  </a:cubicBezTo>
                  <a:cubicBezTo>
                    <a:pt x="18" y="138"/>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
            <p:cNvSpPr/>
            <p:nvPr/>
          </p:nvSpPr>
          <p:spPr bwMode="auto">
            <a:xfrm>
              <a:off x="3931" y="2816"/>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8"/>
            <p:cNvSpPr>
              <a:spLocks noChangeArrowheads="1"/>
            </p:cNvSpPr>
            <p:nvPr/>
          </p:nvSpPr>
          <p:spPr bwMode="auto">
            <a:xfrm>
              <a:off x="3668" y="2638"/>
              <a:ext cx="342" cy="112"/>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9"/>
            <p:cNvSpPr>
              <a:spLocks noChangeArrowheads="1"/>
            </p:cNvSpPr>
            <p:nvPr/>
          </p:nvSpPr>
          <p:spPr bwMode="auto">
            <a:xfrm>
              <a:off x="3668" y="2638"/>
              <a:ext cx="171"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3245" y="2167"/>
              <a:ext cx="1188" cy="808"/>
            </a:xfrm>
            <a:custGeom>
              <a:avLst/>
              <a:gdLst>
                <a:gd name="T0" fmla="*/ 250 w 500"/>
                <a:gd name="T1" fmla="*/ 182 h 341"/>
                <a:gd name="T2" fmla="*/ 483 w 500"/>
                <a:gd name="T3" fmla="*/ 341 h 341"/>
                <a:gd name="T4" fmla="*/ 500 w 500"/>
                <a:gd name="T5" fmla="*/ 250 h 341"/>
                <a:gd name="T6" fmla="*/ 250 w 500"/>
                <a:gd name="T7" fmla="*/ 0 h 341"/>
                <a:gd name="T8" fmla="*/ 0 w 500"/>
                <a:gd name="T9" fmla="*/ 250 h 341"/>
                <a:gd name="T10" fmla="*/ 17 w 500"/>
                <a:gd name="T11" fmla="*/ 341 h 341"/>
                <a:gd name="T12" fmla="*/ 250 w 500"/>
                <a:gd name="T13" fmla="*/ 182 h 341"/>
              </a:gdLst>
              <a:ahLst/>
              <a:cxnLst>
                <a:cxn ang="0">
                  <a:pos x="T0" y="T1"/>
                </a:cxn>
                <a:cxn ang="0">
                  <a:pos x="T2" y="T3"/>
                </a:cxn>
                <a:cxn ang="0">
                  <a:pos x="T4" y="T5"/>
                </a:cxn>
                <a:cxn ang="0">
                  <a:pos x="T6" y="T7"/>
                </a:cxn>
                <a:cxn ang="0">
                  <a:pos x="T8" y="T9"/>
                </a:cxn>
                <a:cxn ang="0">
                  <a:pos x="T10" y="T11"/>
                </a:cxn>
                <a:cxn ang="0">
                  <a:pos x="T12" y="T13"/>
                </a:cxn>
              </a:cxnLst>
              <a:rect l="0" t="0" r="r" b="b"/>
              <a:pathLst>
                <a:path w="500" h="341">
                  <a:moveTo>
                    <a:pt x="250" y="182"/>
                  </a:moveTo>
                  <a:cubicBezTo>
                    <a:pt x="356" y="182"/>
                    <a:pt x="446" y="248"/>
                    <a:pt x="483" y="341"/>
                  </a:cubicBezTo>
                  <a:cubicBezTo>
                    <a:pt x="494" y="313"/>
                    <a:pt x="500" y="282"/>
                    <a:pt x="500" y="250"/>
                  </a:cubicBezTo>
                  <a:cubicBezTo>
                    <a:pt x="500" y="112"/>
                    <a:pt x="388" y="0"/>
                    <a:pt x="250" y="0"/>
                  </a:cubicBezTo>
                  <a:cubicBezTo>
                    <a:pt x="112" y="0"/>
                    <a:pt x="0" y="112"/>
                    <a:pt x="0" y="250"/>
                  </a:cubicBezTo>
                  <a:cubicBezTo>
                    <a:pt x="0" y="282"/>
                    <a:pt x="6" y="313"/>
                    <a:pt x="17" y="341"/>
                  </a:cubicBezTo>
                  <a:cubicBezTo>
                    <a:pt x="54" y="248"/>
                    <a:pt x="144" y="182"/>
                    <a:pt x="250" y="182"/>
                  </a:cubicBez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3991" y="2186"/>
              <a:ext cx="442" cy="789"/>
            </a:xfrm>
            <a:custGeom>
              <a:avLst/>
              <a:gdLst>
                <a:gd name="T0" fmla="*/ 0 w 186"/>
                <a:gd name="T1" fmla="*/ 0 h 333"/>
                <a:gd name="T2" fmla="*/ 0 w 186"/>
                <a:gd name="T3" fmla="*/ 182 h 333"/>
                <a:gd name="T4" fmla="*/ 169 w 186"/>
                <a:gd name="T5" fmla="*/ 333 h 333"/>
                <a:gd name="T6" fmla="*/ 186 w 186"/>
                <a:gd name="T7" fmla="*/ 242 h 333"/>
                <a:gd name="T8" fmla="*/ 0 w 186"/>
                <a:gd name="T9" fmla="*/ 0 h 333"/>
              </a:gdLst>
              <a:ahLst/>
              <a:cxnLst>
                <a:cxn ang="0">
                  <a:pos x="T0" y="T1"/>
                </a:cxn>
                <a:cxn ang="0">
                  <a:pos x="T2" y="T3"/>
                </a:cxn>
                <a:cxn ang="0">
                  <a:pos x="T4" y="T5"/>
                </a:cxn>
                <a:cxn ang="0">
                  <a:pos x="T6" y="T7"/>
                </a:cxn>
                <a:cxn ang="0">
                  <a:pos x="T8" y="T9"/>
                </a:cxn>
              </a:cxnLst>
              <a:rect l="0" t="0" r="r" b="b"/>
              <a:pathLst>
                <a:path w="186" h="333">
                  <a:moveTo>
                    <a:pt x="0" y="0"/>
                  </a:moveTo>
                  <a:cubicBezTo>
                    <a:pt x="0" y="182"/>
                    <a:pt x="0" y="182"/>
                    <a:pt x="0" y="182"/>
                  </a:cubicBezTo>
                  <a:cubicBezTo>
                    <a:pt x="77" y="203"/>
                    <a:pt x="140" y="259"/>
                    <a:pt x="169" y="333"/>
                  </a:cubicBezTo>
                  <a:cubicBezTo>
                    <a:pt x="180" y="305"/>
                    <a:pt x="186" y="274"/>
                    <a:pt x="186" y="242"/>
                  </a:cubicBezTo>
                  <a:cubicBezTo>
                    <a:pt x="186" y="126"/>
                    <a:pt x="107" y="28"/>
                    <a:pt x="0" y="0"/>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3473" y="959"/>
              <a:ext cx="732" cy="1748"/>
            </a:xfrm>
            <a:custGeom>
              <a:avLst/>
              <a:gdLst>
                <a:gd name="T0" fmla="*/ 154 w 308"/>
                <a:gd name="T1" fmla="*/ 724 h 738"/>
                <a:gd name="T2" fmla="*/ 242 w 308"/>
                <a:gd name="T3" fmla="*/ 738 h 738"/>
                <a:gd name="T4" fmla="*/ 308 w 308"/>
                <a:gd name="T5" fmla="*/ 429 h 738"/>
                <a:gd name="T6" fmla="*/ 154 w 308"/>
                <a:gd name="T7" fmla="*/ 0 h 738"/>
                <a:gd name="T8" fmla="*/ 0 w 308"/>
                <a:gd name="T9" fmla="*/ 429 h 738"/>
                <a:gd name="T10" fmla="*/ 66 w 308"/>
                <a:gd name="T11" fmla="*/ 738 h 738"/>
                <a:gd name="T12" fmla="*/ 154 w 308"/>
                <a:gd name="T13" fmla="*/ 724 h 738"/>
              </a:gdLst>
              <a:ahLst/>
              <a:cxnLst>
                <a:cxn ang="0">
                  <a:pos x="T0" y="T1"/>
                </a:cxn>
                <a:cxn ang="0">
                  <a:pos x="T2" y="T3"/>
                </a:cxn>
                <a:cxn ang="0">
                  <a:pos x="T4" y="T5"/>
                </a:cxn>
                <a:cxn ang="0">
                  <a:pos x="T6" y="T7"/>
                </a:cxn>
                <a:cxn ang="0">
                  <a:pos x="T8" y="T9"/>
                </a:cxn>
                <a:cxn ang="0">
                  <a:pos x="T10" y="T11"/>
                </a:cxn>
                <a:cxn ang="0">
                  <a:pos x="T12" y="T13"/>
                </a:cxn>
              </a:cxnLst>
              <a:rect l="0" t="0" r="r" b="b"/>
              <a:pathLst>
                <a:path w="308" h="738">
                  <a:moveTo>
                    <a:pt x="154" y="724"/>
                  </a:moveTo>
                  <a:cubicBezTo>
                    <a:pt x="185" y="724"/>
                    <a:pt x="214" y="729"/>
                    <a:pt x="242" y="738"/>
                  </a:cubicBezTo>
                  <a:cubicBezTo>
                    <a:pt x="283" y="654"/>
                    <a:pt x="308" y="546"/>
                    <a:pt x="308" y="429"/>
                  </a:cubicBezTo>
                  <a:cubicBezTo>
                    <a:pt x="308" y="242"/>
                    <a:pt x="246" y="80"/>
                    <a:pt x="154" y="0"/>
                  </a:cubicBezTo>
                  <a:cubicBezTo>
                    <a:pt x="62" y="80"/>
                    <a:pt x="0" y="242"/>
                    <a:pt x="0" y="429"/>
                  </a:cubicBezTo>
                  <a:cubicBezTo>
                    <a:pt x="0" y="546"/>
                    <a:pt x="25" y="654"/>
                    <a:pt x="66" y="738"/>
                  </a:cubicBezTo>
                  <a:cubicBezTo>
                    <a:pt x="94" y="729"/>
                    <a:pt x="123" y="724"/>
                    <a:pt x="154" y="724"/>
                  </a:cubicBezTo>
                  <a:close/>
                </a:path>
              </a:pathLst>
            </a:custGeom>
            <a:solidFill>
              <a:srgbClr val="EE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3836" y="959"/>
              <a:ext cx="369" cy="1748"/>
            </a:xfrm>
            <a:custGeom>
              <a:avLst/>
              <a:gdLst>
                <a:gd name="T0" fmla="*/ 1 w 155"/>
                <a:gd name="T1" fmla="*/ 0 h 738"/>
                <a:gd name="T2" fmla="*/ 0 w 155"/>
                <a:gd name="T3" fmla="*/ 1 h 738"/>
                <a:gd name="T4" fmla="*/ 0 w 155"/>
                <a:gd name="T5" fmla="*/ 724 h 738"/>
                <a:gd name="T6" fmla="*/ 1 w 155"/>
                <a:gd name="T7" fmla="*/ 724 h 738"/>
                <a:gd name="T8" fmla="*/ 89 w 155"/>
                <a:gd name="T9" fmla="*/ 738 h 738"/>
                <a:gd name="T10" fmla="*/ 155 w 155"/>
                <a:gd name="T11" fmla="*/ 429 h 738"/>
                <a:gd name="T12" fmla="*/ 1 w 155"/>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155" h="738">
                  <a:moveTo>
                    <a:pt x="1" y="0"/>
                  </a:moveTo>
                  <a:cubicBezTo>
                    <a:pt x="0" y="1"/>
                    <a:pt x="0" y="1"/>
                    <a:pt x="0" y="1"/>
                  </a:cubicBezTo>
                  <a:cubicBezTo>
                    <a:pt x="0" y="724"/>
                    <a:pt x="0" y="724"/>
                    <a:pt x="0" y="724"/>
                  </a:cubicBezTo>
                  <a:cubicBezTo>
                    <a:pt x="1" y="724"/>
                    <a:pt x="1" y="724"/>
                    <a:pt x="1" y="724"/>
                  </a:cubicBezTo>
                  <a:cubicBezTo>
                    <a:pt x="32" y="724"/>
                    <a:pt x="61" y="729"/>
                    <a:pt x="89" y="738"/>
                  </a:cubicBezTo>
                  <a:cubicBezTo>
                    <a:pt x="130" y="654"/>
                    <a:pt x="155" y="546"/>
                    <a:pt x="155" y="429"/>
                  </a:cubicBezTo>
                  <a:cubicBezTo>
                    <a:pt x="155" y="242"/>
                    <a:pt x="93" y="80"/>
                    <a:pt x="1" y="0"/>
                  </a:cubicBezTo>
                  <a:close/>
                </a:path>
              </a:pathLst>
            </a:custGeom>
            <a:solidFill>
              <a:srgbClr val="DDD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3565" y="959"/>
              <a:ext cx="542" cy="429"/>
            </a:xfrm>
            <a:custGeom>
              <a:avLst/>
              <a:gdLst>
                <a:gd name="T0" fmla="*/ 114 w 228"/>
                <a:gd name="T1" fmla="*/ 177 h 181"/>
                <a:gd name="T2" fmla="*/ 228 w 228"/>
                <a:gd name="T3" fmla="*/ 181 h 181"/>
                <a:gd name="T4" fmla="*/ 114 w 228"/>
                <a:gd name="T5" fmla="*/ 0 h 181"/>
                <a:gd name="T6" fmla="*/ 0 w 228"/>
                <a:gd name="T7" fmla="*/ 181 h 181"/>
                <a:gd name="T8" fmla="*/ 114 w 228"/>
                <a:gd name="T9" fmla="*/ 177 h 181"/>
              </a:gdLst>
              <a:ahLst/>
              <a:cxnLst>
                <a:cxn ang="0">
                  <a:pos x="T0" y="T1"/>
                </a:cxn>
                <a:cxn ang="0">
                  <a:pos x="T2" y="T3"/>
                </a:cxn>
                <a:cxn ang="0">
                  <a:pos x="T4" y="T5"/>
                </a:cxn>
                <a:cxn ang="0">
                  <a:pos x="T6" y="T7"/>
                </a:cxn>
                <a:cxn ang="0">
                  <a:pos x="T8" y="T9"/>
                </a:cxn>
              </a:cxnLst>
              <a:rect l="0" t="0" r="r" b="b"/>
              <a:pathLst>
                <a:path w="228" h="181">
                  <a:moveTo>
                    <a:pt x="114" y="177"/>
                  </a:moveTo>
                  <a:cubicBezTo>
                    <a:pt x="153" y="177"/>
                    <a:pt x="191" y="179"/>
                    <a:pt x="228" y="181"/>
                  </a:cubicBezTo>
                  <a:cubicBezTo>
                    <a:pt x="201" y="104"/>
                    <a:pt x="161" y="41"/>
                    <a:pt x="114" y="0"/>
                  </a:cubicBezTo>
                  <a:cubicBezTo>
                    <a:pt x="67" y="41"/>
                    <a:pt x="27" y="104"/>
                    <a:pt x="0" y="181"/>
                  </a:cubicBezTo>
                  <a:cubicBezTo>
                    <a:pt x="37" y="179"/>
                    <a:pt x="75" y="177"/>
                    <a:pt x="114" y="177"/>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3843" y="959"/>
              <a:ext cx="274" cy="429"/>
            </a:xfrm>
            <a:custGeom>
              <a:avLst/>
              <a:gdLst>
                <a:gd name="T0" fmla="*/ 0 w 115"/>
                <a:gd name="T1" fmla="*/ 1 h 181"/>
                <a:gd name="T2" fmla="*/ 0 w 115"/>
                <a:gd name="T3" fmla="*/ 177 h 181"/>
                <a:gd name="T4" fmla="*/ 1 w 115"/>
                <a:gd name="T5" fmla="*/ 177 h 181"/>
                <a:gd name="T6" fmla="*/ 115 w 115"/>
                <a:gd name="T7" fmla="*/ 181 h 181"/>
                <a:gd name="T8" fmla="*/ 1 w 115"/>
                <a:gd name="T9" fmla="*/ 0 h 181"/>
                <a:gd name="T10" fmla="*/ 0 w 115"/>
                <a:gd name="T11" fmla="*/ 1 h 181"/>
              </a:gdLst>
              <a:ahLst/>
              <a:cxnLst>
                <a:cxn ang="0">
                  <a:pos x="T0" y="T1"/>
                </a:cxn>
                <a:cxn ang="0">
                  <a:pos x="T2" y="T3"/>
                </a:cxn>
                <a:cxn ang="0">
                  <a:pos x="T4" y="T5"/>
                </a:cxn>
                <a:cxn ang="0">
                  <a:pos x="T6" y="T7"/>
                </a:cxn>
                <a:cxn ang="0">
                  <a:pos x="T8" y="T9"/>
                </a:cxn>
                <a:cxn ang="0">
                  <a:pos x="T10" y="T11"/>
                </a:cxn>
              </a:cxnLst>
              <a:rect l="0" t="0" r="r" b="b"/>
              <a:pathLst>
                <a:path w="115" h="181">
                  <a:moveTo>
                    <a:pt x="0" y="1"/>
                  </a:moveTo>
                  <a:cubicBezTo>
                    <a:pt x="0" y="177"/>
                    <a:pt x="0" y="177"/>
                    <a:pt x="0" y="177"/>
                  </a:cubicBezTo>
                  <a:cubicBezTo>
                    <a:pt x="1" y="177"/>
                    <a:pt x="1" y="177"/>
                    <a:pt x="1" y="177"/>
                  </a:cubicBezTo>
                  <a:cubicBezTo>
                    <a:pt x="40" y="177"/>
                    <a:pt x="78" y="179"/>
                    <a:pt x="115" y="181"/>
                  </a:cubicBezTo>
                  <a:cubicBezTo>
                    <a:pt x="88" y="104"/>
                    <a:pt x="48" y="41"/>
                    <a:pt x="1" y="0"/>
                  </a:cubicBezTo>
                  <a:lnTo>
                    <a:pt x="0" y="1"/>
                  </a:ln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3760" y="2132"/>
              <a:ext cx="157" cy="843"/>
            </a:xfrm>
            <a:custGeom>
              <a:avLst/>
              <a:gdLst>
                <a:gd name="T0" fmla="*/ 33 w 66"/>
                <a:gd name="T1" fmla="*/ 0 h 356"/>
                <a:gd name="T2" fmla="*/ 0 w 66"/>
                <a:gd name="T3" fmla="*/ 178 h 356"/>
                <a:gd name="T4" fmla="*/ 33 w 66"/>
                <a:gd name="T5" fmla="*/ 356 h 356"/>
                <a:gd name="T6" fmla="*/ 66 w 66"/>
                <a:gd name="T7" fmla="*/ 178 h 356"/>
                <a:gd name="T8" fmla="*/ 33 w 66"/>
                <a:gd name="T9" fmla="*/ 0 h 356"/>
              </a:gdLst>
              <a:ahLst/>
              <a:cxnLst>
                <a:cxn ang="0">
                  <a:pos x="T0" y="T1"/>
                </a:cxn>
                <a:cxn ang="0">
                  <a:pos x="T2" y="T3"/>
                </a:cxn>
                <a:cxn ang="0">
                  <a:pos x="T4" y="T5"/>
                </a:cxn>
                <a:cxn ang="0">
                  <a:pos x="T6" y="T7"/>
                </a:cxn>
                <a:cxn ang="0">
                  <a:pos x="T8" y="T9"/>
                </a:cxn>
              </a:cxnLst>
              <a:rect l="0" t="0" r="r" b="b"/>
              <a:pathLst>
                <a:path w="66" h="356">
                  <a:moveTo>
                    <a:pt x="33" y="0"/>
                  </a:moveTo>
                  <a:cubicBezTo>
                    <a:pt x="13" y="33"/>
                    <a:pt x="0" y="100"/>
                    <a:pt x="0" y="178"/>
                  </a:cubicBezTo>
                  <a:cubicBezTo>
                    <a:pt x="0" y="256"/>
                    <a:pt x="13" y="323"/>
                    <a:pt x="33" y="356"/>
                  </a:cubicBezTo>
                  <a:cubicBezTo>
                    <a:pt x="53" y="323"/>
                    <a:pt x="66" y="256"/>
                    <a:pt x="66" y="178"/>
                  </a:cubicBezTo>
                  <a:cubicBezTo>
                    <a:pt x="66" y="100"/>
                    <a:pt x="53" y="33"/>
                    <a:pt x="33" y="0"/>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3836" y="2132"/>
              <a:ext cx="81" cy="843"/>
            </a:xfrm>
            <a:custGeom>
              <a:avLst/>
              <a:gdLst>
                <a:gd name="T0" fmla="*/ 0 w 34"/>
                <a:gd name="T1" fmla="*/ 1 h 356"/>
                <a:gd name="T2" fmla="*/ 0 w 34"/>
                <a:gd name="T3" fmla="*/ 355 h 356"/>
                <a:gd name="T4" fmla="*/ 1 w 34"/>
                <a:gd name="T5" fmla="*/ 356 h 356"/>
                <a:gd name="T6" fmla="*/ 34 w 34"/>
                <a:gd name="T7" fmla="*/ 178 h 356"/>
                <a:gd name="T8" fmla="*/ 1 w 34"/>
                <a:gd name="T9" fmla="*/ 0 h 356"/>
                <a:gd name="T10" fmla="*/ 0 w 34"/>
                <a:gd name="T11" fmla="*/ 1 h 356"/>
              </a:gdLst>
              <a:ahLst/>
              <a:cxnLst>
                <a:cxn ang="0">
                  <a:pos x="T0" y="T1"/>
                </a:cxn>
                <a:cxn ang="0">
                  <a:pos x="T2" y="T3"/>
                </a:cxn>
                <a:cxn ang="0">
                  <a:pos x="T4" y="T5"/>
                </a:cxn>
                <a:cxn ang="0">
                  <a:pos x="T6" y="T7"/>
                </a:cxn>
                <a:cxn ang="0">
                  <a:pos x="T8" y="T9"/>
                </a:cxn>
                <a:cxn ang="0">
                  <a:pos x="T10" y="T11"/>
                </a:cxn>
              </a:cxnLst>
              <a:rect l="0" t="0" r="r" b="b"/>
              <a:pathLst>
                <a:path w="34" h="356">
                  <a:moveTo>
                    <a:pt x="0" y="1"/>
                  </a:moveTo>
                  <a:cubicBezTo>
                    <a:pt x="0" y="355"/>
                    <a:pt x="0" y="355"/>
                    <a:pt x="0" y="355"/>
                  </a:cubicBezTo>
                  <a:cubicBezTo>
                    <a:pt x="0" y="355"/>
                    <a:pt x="1" y="356"/>
                    <a:pt x="1" y="356"/>
                  </a:cubicBezTo>
                  <a:cubicBezTo>
                    <a:pt x="21" y="323"/>
                    <a:pt x="34" y="256"/>
                    <a:pt x="34" y="178"/>
                  </a:cubicBezTo>
                  <a:cubicBezTo>
                    <a:pt x="34" y="100"/>
                    <a:pt x="21" y="33"/>
                    <a:pt x="1" y="0"/>
                  </a:cubicBezTo>
                  <a:cubicBezTo>
                    <a:pt x="1" y="0"/>
                    <a:pt x="0" y="1"/>
                    <a:pt x="0" y="1"/>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18"/>
            <p:cNvSpPr>
              <a:spLocks noChangeArrowheads="1"/>
            </p:cNvSpPr>
            <p:nvPr/>
          </p:nvSpPr>
          <p:spPr bwMode="auto">
            <a:xfrm>
              <a:off x="3632" y="1563"/>
              <a:ext cx="413" cy="412"/>
            </a:xfrm>
            <a:prstGeom prst="ellipse">
              <a:avLst/>
            </a:prstGeom>
            <a:solidFill>
              <a:srgbClr val="3D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19"/>
            <p:cNvSpPr>
              <a:spLocks noChangeArrowheads="1"/>
            </p:cNvSpPr>
            <p:nvPr/>
          </p:nvSpPr>
          <p:spPr bwMode="auto">
            <a:xfrm>
              <a:off x="3696" y="1627"/>
              <a:ext cx="285" cy="2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3836" y="1563"/>
              <a:ext cx="209" cy="412"/>
            </a:xfrm>
            <a:custGeom>
              <a:avLst/>
              <a:gdLst>
                <a:gd name="T0" fmla="*/ 1 w 88"/>
                <a:gd name="T1" fmla="*/ 0 h 174"/>
                <a:gd name="T2" fmla="*/ 0 w 88"/>
                <a:gd name="T3" fmla="*/ 0 h 174"/>
                <a:gd name="T4" fmla="*/ 0 w 88"/>
                <a:gd name="T5" fmla="*/ 27 h 174"/>
                <a:gd name="T6" fmla="*/ 1 w 88"/>
                <a:gd name="T7" fmla="*/ 27 h 174"/>
                <a:gd name="T8" fmla="*/ 61 w 88"/>
                <a:gd name="T9" fmla="*/ 87 h 174"/>
                <a:gd name="T10" fmla="*/ 1 w 88"/>
                <a:gd name="T11" fmla="*/ 147 h 174"/>
                <a:gd name="T12" fmla="*/ 0 w 88"/>
                <a:gd name="T13" fmla="*/ 147 h 174"/>
                <a:gd name="T14" fmla="*/ 0 w 88"/>
                <a:gd name="T15" fmla="*/ 174 h 174"/>
                <a:gd name="T16" fmla="*/ 1 w 88"/>
                <a:gd name="T17" fmla="*/ 174 h 174"/>
                <a:gd name="T18" fmla="*/ 88 w 88"/>
                <a:gd name="T19" fmla="*/ 87 h 174"/>
                <a:gd name="T20" fmla="*/ 1 w 88"/>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74">
                  <a:moveTo>
                    <a:pt x="1" y="0"/>
                  </a:moveTo>
                  <a:cubicBezTo>
                    <a:pt x="0" y="0"/>
                    <a:pt x="0" y="0"/>
                    <a:pt x="0" y="0"/>
                  </a:cubicBezTo>
                  <a:cubicBezTo>
                    <a:pt x="0" y="27"/>
                    <a:pt x="0" y="27"/>
                    <a:pt x="0" y="27"/>
                  </a:cubicBezTo>
                  <a:cubicBezTo>
                    <a:pt x="1" y="27"/>
                    <a:pt x="1" y="27"/>
                    <a:pt x="1" y="27"/>
                  </a:cubicBezTo>
                  <a:cubicBezTo>
                    <a:pt x="34" y="27"/>
                    <a:pt x="61" y="54"/>
                    <a:pt x="61" y="87"/>
                  </a:cubicBezTo>
                  <a:cubicBezTo>
                    <a:pt x="61" y="120"/>
                    <a:pt x="34" y="147"/>
                    <a:pt x="1" y="147"/>
                  </a:cubicBezTo>
                  <a:cubicBezTo>
                    <a:pt x="0" y="147"/>
                    <a:pt x="0" y="147"/>
                    <a:pt x="0" y="147"/>
                  </a:cubicBezTo>
                  <a:cubicBezTo>
                    <a:pt x="0" y="174"/>
                    <a:pt x="0" y="174"/>
                    <a:pt x="0" y="174"/>
                  </a:cubicBezTo>
                  <a:cubicBezTo>
                    <a:pt x="1" y="174"/>
                    <a:pt x="1" y="174"/>
                    <a:pt x="1" y="174"/>
                  </a:cubicBezTo>
                  <a:cubicBezTo>
                    <a:pt x="49" y="174"/>
                    <a:pt x="88" y="135"/>
                    <a:pt x="88" y="87"/>
                  </a:cubicBezTo>
                  <a:cubicBezTo>
                    <a:pt x="88" y="39"/>
                    <a:pt x="49" y="0"/>
                    <a:pt x="1" y="0"/>
                  </a:cubicBezTo>
                  <a:close/>
                </a:path>
              </a:pathLst>
            </a:custGeom>
            <a:solidFill>
              <a:srgbClr val="339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3836" y="1627"/>
              <a:ext cx="145" cy="284"/>
            </a:xfrm>
            <a:custGeom>
              <a:avLst/>
              <a:gdLst>
                <a:gd name="T0" fmla="*/ 61 w 61"/>
                <a:gd name="T1" fmla="*/ 60 h 120"/>
                <a:gd name="T2" fmla="*/ 1 w 61"/>
                <a:gd name="T3" fmla="*/ 0 h 120"/>
                <a:gd name="T4" fmla="*/ 0 w 61"/>
                <a:gd name="T5" fmla="*/ 0 h 120"/>
                <a:gd name="T6" fmla="*/ 0 w 61"/>
                <a:gd name="T7" fmla="*/ 120 h 120"/>
                <a:gd name="T8" fmla="*/ 1 w 61"/>
                <a:gd name="T9" fmla="*/ 120 h 120"/>
                <a:gd name="T10" fmla="*/ 61 w 61"/>
                <a:gd name="T11" fmla="*/ 60 h 120"/>
              </a:gdLst>
              <a:ahLst/>
              <a:cxnLst>
                <a:cxn ang="0">
                  <a:pos x="T0" y="T1"/>
                </a:cxn>
                <a:cxn ang="0">
                  <a:pos x="T2" y="T3"/>
                </a:cxn>
                <a:cxn ang="0">
                  <a:pos x="T4" y="T5"/>
                </a:cxn>
                <a:cxn ang="0">
                  <a:pos x="T6" y="T7"/>
                </a:cxn>
                <a:cxn ang="0">
                  <a:pos x="T8" y="T9"/>
                </a:cxn>
                <a:cxn ang="0">
                  <a:pos x="T10" y="T11"/>
                </a:cxn>
              </a:cxnLst>
              <a:rect l="0" t="0" r="r" b="b"/>
              <a:pathLst>
                <a:path w="61" h="120">
                  <a:moveTo>
                    <a:pt x="61" y="60"/>
                  </a:moveTo>
                  <a:cubicBezTo>
                    <a:pt x="61" y="27"/>
                    <a:pt x="34" y="0"/>
                    <a:pt x="1" y="0"/>
                  </a:cubicBezTo>
                  <a:cubicBezTo>
                    <a:pt x="0" y="0"/>
                    <a:pt x="0" y="0"/>
                    <a:pt x="0" y="0"/>
                  </a:cubicBezTo>
                  <a:cubicBezTo>
                    <a:pt x="0" y="120"/>
                    <a:pt x="0" y="120"/>
                    <a:pt x="0" y="120"/>
                  </a:cubicBezTo>
                  <a:cubicBezTo>
                    <a:pt x="1" y="120"/>
                    <a:pt x="1" y="120"/>
                    <a:pt x="1" y="120"/>
                  </a:cubicBezTo>
                  <a:cubicBezTo>
                    <a:pt x="34" y="120"/>
                    <a:pt x="61" y="93"/>
                    <a:pt x="61" y="6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useBgFill="1">
        <p:nvSpPr>
          <p:cNvPr id="48" name="任意多边形 47"/>
          <p:cNvSpPr/>
          <p:nvPr/>
        </p:nvSpPr>
        <p:spPr>
          <a:xfrm rot="9125079">
            <a:off x="5811352" y="2005221"/>
            <a:ext cx="1893925" cy="1538034"/>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0" name="Freeform 45"/>
          <p:cNvSpPr>
            <a:spLocks noEditPoints="1"/>
          </p:cNvSpPr>
          <p:nvPr/>
        </p:nvSpPr>
        <p:spPr bwMode="auto">
          <a:xfrm>
            <a:off x="619899" y="693506"/>
            <a:ext cx="407988" cy="390525"/>
          </a:xfrm>
          <a:custGeom>
            <a:avLst/>
            <a:gdLst>
              <a:gd name="T0" fmla="*/ 109 w 109"/>
              <a:gd name="T1" fmla="*/ 28 h 104"/>
              <a:gd name="T2" fmla="*/ 25 w 109"/>
              <a:gd name="T3" fmla="*/ 28 h 104"/>
              <a:gd name="T4" fmla="*/ 18 w 109"/>
              <a:gd name="T5" fmla="*/ 0 h 104"/>
              <a:gd name="T6" fmla="*/ 0 w 109"/>
              <a:gd name="T7" fmla="*/ 0 h 104"/>
              <a:gd name="T8" fmla="*/ 0 w 109"/>
              <a:gd name="T9" fmla="*/ 4 h 104"/>
              <a:gd name="T10" fmla="*/ 15 w 109"/>
              <a:gd name="T11" fmla="*/ 4 h 104"/>
              <a:gd name="T12" fmla="*/ 35 w 109"/>
              <a:gd name="T13" fmla="*/ 84 h 104"/>
              <a:gd name="T14" fmla="*/ 28 w 109"/>
              <a:gd name="T15" fmla="*/ 94 h 104"/>
              <a:gd name="T16" fmla="*/ 38 w 109"/>
              <a:gd name="T17" fmla="*/ 104 h 104"/>
              <a:gd name="T18" fmla="*/ 48 w 109"/>
              <a:gd name="T19" fmla="*/ 94 h 104"/>
              <a:gd name="T20" fmla="*/ 46 w 109"/>
              <a:gd name="T21" fmla="*/ 88 h 104"/>
              <a:gd name="T22" fmla="*/ 74 w 109"/>
              <a:gd name="T23" fmla="*/ 88 h 104"/>
              <a:gd name="T24" fmla="*/ 72 w 109"/>
              <a:gd name="T25" fmla="*/ 94 h 104"/>
              <a:gd name="T26" fmla="*/ 82 w 109"/>
              <a:gd name="T27" fmla="*/ 104 h 104"/>
              <a:gd name="T28" fmla="*/ 92 w 109"/>
              <a:gd name="T29" fmla="*/ 94 h 104"/>
              <a:gd name="T30" fmla="*/ 82 w 109"/>
              <a:gd name="T31" fmla="*/ 84 h 104"/>
              <a:gd name="T32" fmla="*/ 39 w 109"/>
              <a:gd name="T33" fmla="*/ 84 h 104"/>
              <a:gd name="T34" fmla="*/ 37 w 109"/>
              <a:gd name="T35" fmla="*/ 76 h 104"/>
              <a:gd name="T36" fmla="*/ 93 w 109"/>
              <a:gd name="T37" fmla="*/ 76 h 104"/>
              <a:gd name="T38" fmla="*/ 109 w 109"/>
              <a:gd name="T39" fmla="*/ 28 h 104"/>
              <a:gd name="T40" fmla="*/ 44 w 109"/>
              <a:gd name="T41" fmla="*/ 94 h 104"/>
              <a:gd name="T42" fmla="*/ 38 w 109"/>
              <a:gd name="T43" fmla="*/ 100 h 104"/>
              <a:gd name="T44" fmla="*/ 32 w 109"/>
              <a:gd name="T45" fmla="*/ 94 h 104"/>
              <a:gd name="T46" fmla="*/ 38 w 109"/>
              <a:gd name="T47" fmla="*/ 88 h 104"/>
              <a:gd name="T48" fmla="*/ 44 w 109"/>
              <a:gd name="T49" fmla="*/ 94 h 104"/>
              <a:gd name="T50" fmla="*/ 88 w 109"/>
              <a:gd name="T51" fmla="*/ 94 h 104"/>
              <a:gd name="T52" fmla="*/ 82 w 109"/>
              <a:gd name="T53" fmla="*/ 100 h 104"/>
              <a:gd name="T54" fmla="*/ 76 w 109"/>
              <a:gd name="T55" fmla="*/ 94 h 104"/>
              <a:gd name="T56" fmla="*/ 82 w 109"/>
              <a:gd name="T57" fmla="*/ 88 h 104"/>
              <a:gd name="T58" fmla="*/ 88 w 109"/>
              <a:gd name="T59" fmla="*/ 94 h 104"/>
              <a:gd name="T60" fmla="*/ 36 w 109"/>
              <a:gd name="T61" fmla="*/ 72 h 104"/>
              <a:gd name="T62" fmla="*/ 26 w 109"/>
              <a:gd name="T63" fmla="*/ 32 h 104"/>
              <a:gd name="T64" fmla="*/ 104 w 109"/>
              <a:gd name="T65" fmla="*/ 32 h 104"/>
              <a:gd name="T66" fmla="*/ 90 w 109"/>
              <a:gd name="T67" fmla="*/ 72 h 104"/>
              <a:gd name="T68" fmla="*/ 36 w 109"/>
              <a:gd name="T69"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4">
                <a:moveTo>
                  <a:pt x="109" y="28"/>
                </a:moveTo>
                <a:cubicBezTo>
                  <a:pt x="25" y="28"/>
                  <a:pt x="25" y="28"/>
                  <a:pt x="25" y="28"/>
                </a:cubicBezTo>
                <a:cubicBezTo>
                  <a:pt x="18" y="0"/>
                  <a:pt x="18" y="0"/>
                  <a:pt x="18" y="0"/>
                </a:cubicBezTo>
                <a:cubicBezTo>
                  <a:pt x="0" y="0"/>
                  <a:pt x="0" y="0"/>
                  <a:pt x="0" y="0"/>
                </a:cubicBezTo>
                <a:cubicBezTo>
                  <a:pt x="0" y="4"/>
                  <a:pt x="0" y="4"/>
                  <a:pt x="0" y="4"/>
                </a:cubicBezTo>
                <a:cubicBezTo>
                  <a:pt x="15" y="4"/>
                  <a:pt x="15" y="4"/>
                  <a:pt x="15" y="4"/>
                </a:cubicBezTo>
                <a:cubicBezTo>
                  <a:pt x="35" y="84"/>
                  <a:pt x="35" y="84"/>
                  <a:pt x="35" y="84"/>
                </a:cubicBezTo>
                <a:cubicBezTo>
                  <a:pt x="31" y="85"/>
                  <a:pt x="28" y="89"/>
                  <a:pt x="28" y="94"/>
                </a:cubicBezTo>
                <a:cubicBezTo>
                  <a:pt x="28" y="99"/>
                  <a:pt x="32" y="104"/>
                  <a:pt x="38" y="104"/>
                </a:cubicBezTo>
                <a:cubicBezTo>
                  <a:pt x="43" y="104"/>
                  <a:pt x="48" y="99"/>
                  <a:pt x="48" y="94"/>
                </a:cubicBezTo>
                <a:cubicBezTo>
                  <a:pt x="48" y="91"/>
                  <a:pt x="47" y="89"/>
                  <a:pt x="46" y="88"/>
                </a:cubicBezTo>
                <a:cubicBezTo>
                  <a:pt x="74" y="88"/>
                  <a:pt x="74" y="88"/>
                  <a:pt x="74" y="88"/>
                </a:cubicBezTo>
                <a:cubicBezTo>
                  <a:pt x="72" y="89"/>
                  <a:pt x="72" y="91"/>
                  <a:pt x="72" y="94"/>
                </a:cubicBezTo>
                <a:cubicBezTo>
                  <a:pt x="72" y="99"/>
                  <a:pt x="76" y="104"/>
                  <a:pt x="82" y="104"/>
                </a:cubicBezTo>
                <a:cubicBezTo>
                  <a:pt x="87" y="104"/>
                  <a:pt x="92" y="99"/>
                  <a:pt x="92" y="94"/>
                </a:cubicBezTo>
                <a:cubicBezTo>
                  <a:pt x="92" y="88"/>
                  <a:pt x="87" y="84"/>
                  <a:pt x="82" y="84"/>
                </a:cubicBezTo>
                <a:cubicBezTo>
                  <a:pt x="39" y="84"/>
                  <a:pt x="39" y="84"/>
                  <a:pt x="39" y="84"/>
                </a:cubicBezTo>
                <a:cubicBezTo>
                  <a:pt x="37" y="76"/>
                  <a:pt x="37" y="76"/>
                  <a:pt x="37" y="76"/>
                </a:cubicBezTo>
                <a:cubicBezTo>
                  <a:pt x="93" y="76"/>
                  <a:pt x="93" y="76"/>
                  <a:pt x="93" y="76"/>
                </a:cubicBezTo>
                <a:lnTo>
                  <a:pt x="109" y="28"/>
                </a:lnTo>
                <a:close/>
                <a:moveTo>
                  <a:pt x="44" y="94"/>
                </a:moveTo>
                <a:cubicBezTo>
                  <a:pt x="44" y="97"/>
                  <a:pt x="41" y="100"/>
                  <a:pt x="38" y="100"/>
                </a:cubicBezTo>
                <a:cubicBezTo>
                  <a:pt x="34" y="100"/>
                  <a:pt x="32" y="97"/>
                  <a:pt x="32" y="94"/>
                </a:cubicBezTo>
                <a:cubicBezTo>
                  <a:pt x="32" y="90"/>
                  <a:pt x="34" y="88"/>
                  <a:pt x="38" y="88"/>
                </a:cubicBezTo>
                <a:cubicBezTo>
                  <a:pt x="41" y="88"/>
                  <a:pt x="44" y="90"/>
                  <a:pt x="44" y="94"/>
                </a:cubicBezTo>
                <a:close/>
                <a:moveTo>
                  <a:pt x="88" y="94"/>
                </a:moveTo>
                <a:cubicBezTo>
                  <a:pt x="88" y="97"/>
                  <a:pt x="85" y="100"/>
                  <a:pt x="82" y="100"/>
                </a:cubicBezTo>
                <a:cubicBezTo>
                  <a:pt x="78" y="100"/>
                  <a:pt x="76" y="97"/>
                  <a:pt x="76" y="94"/>
                </a:cubicBezTo>
                <a:cubicBezTo>
                  <a:pt x="76" y="90"/>
                  <a:pt x="78" y="88"/>
                  <a:pt x="82" y="88"/>
                </a:cubicBezTo>
                <a:cubicBezTo>
                  <a:pt x="85" y="88"/>
                  <a:pt x="88" y="90"/>
                  <a:pt x="88" y="94"/>
                </a:cubicBezTo>
                <a:close/>
                <a:moveTo>
                  <a:pt x="36" y="72"/>
                </a:moveTo>
                <a:cubicBezTo>
                  <a:pt x="26" y="32"/>
                  <a:pt x="26" y="32"/>
                  <a:pt x="26" y="32"/>
                </a:cubicBezTo>
                <a:cubicBezTo>
                  <a:pt x="104" y="32"/>
                  <a:pt x="104" y="32"/>
                  <a:pt x="104" y="32"/>
                </a:cubicBezTo>
                <a:cubicBezTo>
                  <a:pt x="90" y="72"/>
                  <a:pt x="90" y="72"/>
                  <a:pt x="90" y="72"/>
                </a:cubicBezTo>
                <a:lnTo>
                  <a:pt x="36" y="7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营销方案</a:t>
            </a:r>
          </a:p>
        </p:txBody>
      </p:sp>
      <p:sp>
        <p:nvSpPr>
          <p:cNvPr id="12" name="Freeform 77"/>
          <p:cNvSpPr>
            <a:spLocks noEditPoints="1"/>
          </p:cNvSpPr>
          <p:nvPr/>
        </p:nvSpPr>
        <p:spPr bwMode="auto">
          <a:xfrm>
            <a:off x="4786631" y="2895353"/>
            <a:ext cx="517935" cy="517935"/>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0 h 200"/>
              <a:gd name="T72" fmla="*/ 2147483646 w 200"/>
              <a:gd name="T73" fmla="*/ 2147483646 h 200"/>
              <a:gd name="T74" fmla="*/ 2147483646 w 200"/>
              <a:gd name="T75" fmla="*/ 2147483646 h 200"/>
              <a:gd name="T76" fmla="*/ 2147483646 w 200"/>
              <a:gd name="T77" fmla="*/ 2147483646 h 200"/>
              <a:gd name="T78" fmla="*/ 0 w 200"/>
              <a:gd name="T79" fmla="*/ 2147483646 h 200"/>
              <a:gd name="T80" fmla="*/ 2147483646 w 200"/>
              <a:gd name="T81" fmla="*/ 2147483646 h 200"/>
              <a:gd name="T82" fmla="*/ 2147483646 w 200"/>
              <a:gd name="T83" fmla="*/ 2147483646 h 200"/>
              <a:gd name="T84" fmla="*/ 2147483646 w 200"/>
              <a:gd name="T85" fmla="*/ 2147483646 h 200"/>
              <a:gd name="T86" fmla="*/ 2147483646 w 200"/>
              <a:gd name="T87" fmla="*/ 2147483646 h 200"/>
              <a:gd name="T88" fmla="*/ 2147483646 w 200"/>
              <a:gd name="T89" fmla="*/ 2147483646 h 200"/>
              <a:gd name="T90" fmla="*/ 2147483646 w 200"/>
              <a:gd name="T91" fmla="*/ 2147483646 h 200"/>
              <a:gd name="T92" fmla="*/ 2147483646 w 200"/>
              <a:gd name="T93" fmla="*/ 2147483646 h 200"/>
              <a:gd name="T94" fmla="*/ 2147483646 w 200"/>
              <a:gd name="T95" fmla="*/ 2147483646 h 200"/>
              <a:gd name="T96" fmla="*/ 2147483646 w 200"/>
              <a:gd name="T97" fmla="*/ 2147483646 h 200"/>
              <a:gd name="T98" fmla="*/ 2147483646 w 200"/>
              <a:gd name="T99" fmla="*/ 2147483646 h 200"/>
              <a:gd name="T100" fmla="*/ 2147483646 w 200"/>
              <a:gd name="T101" fmla="*/ 2147483646 h 200"/>
              <a:gd name="T102" fmla="*/ 2147483646 w 200"/>
              <a:gd name="T103" fmla="*/ 2147483646 h 200"/>
              <a:gd name="T104" fmla="*/ 2147483646 w 200"/>
              <a:gd name="T105" fmla="*/ 2147483646 h 200"/>
              <a:gd name="T106" fmla="*/ 2147483646 w 200"/>
              <a:gd name="T107" fmla="*/ 2147483646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F3D180"/>
          </a:solidFill>
          <a:ln w="9525">
            <a:solidFill>
              <a:srgbClr val="000000"/>
            </a:solidFill>
            <a:round/>
          </a:ln>
        </p:spPr>
        <p:txBody>
          <a:bodyPr/>
          <a:lstStyle/>
          <a:p>
            <a:endParaRPr lang="zh-CN" altLang="en-US"/>
          </a:p>
        </p:txBody>
      </p:sp>
      <p:sp useBgFill="1">
        <p:nvSpPr>
          <p:cNvPr id="13" name="任意多边形 12"/>
          <p:cNvSpPr/>
          <p:nvPr/>
        </p:nvSpPr>
        <p:spPr>
          <a:xfrm rot="1647890">
            <a:off x="4221414" y="3024299"/>
            <a:ext cx="1955690" cy="1588192"/>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14" name="任意多边形 13"/>
          <p:cNvSpPr/>
          <p:nvPr/>
        </p:nvSpPr>
        <p:spPr>
          <a:xfrm rot="5410385">
            <a:off x="4702815" y="2024962"/>
            <a:ext cx="1955690" cy="1586043"/>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15" name="任意多边形 14"/>
          <p:cNvSpPr/>
          <p:nvPr/>
        </p:nvSpPr>
        <p:spPr>
          <a:xfrm rot="12742676">
            <a:off x="6344735" y="2895353"/>
            <a:ext cx="1955690" cy="1588192"/>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16" name="任意多边形 15"/>
          <p:cNvSpPr/>
          <p:nvPr/>
        </p:nvSpPr>
        <p:spPr>
          <a:xfrm rot="15671084">
            <a:off x="5986908" y="3710941"/>
            <a:ext cx="1955690" cy="1588192"/>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17" name="任意多边形 16"/>
          <p:cNvSpPr/>
          <p:nvPr/>
        </p:nvSpPr>
        <p:spPr>
          <a:xfrm rot="19433579">
            <a:off x="4896235" y="3914031"/>
            <a:ext cx="1955690" cy="1588192"/>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Freeform 16"/>
          <p:cNvSpPr>
            <a:spLocks noEditPoints="1"/>
          </p:cNvSpPr>
          <p:nvPr/>
        </p:nvSpPr>
        <p:spPr bwMode="auto">
          <a:xfrm>
            <a:off x="6572541" y="2254918"/>
            <a:ext cx="550172" cy="550172"/>
          </a:xfrm>
          <a:custGeom>
            <a:avLst/>
            <a:gdLst>
              <a:gd name="T0" fmla="*/ 2147483646 w 200"/>
              <a:gd name="T1" fmla="*/ 0 h 200"/>
              <a:gd name="T2" fmla="*/ 2147483646 w 200"/>
              <a:gd name="T3" fmla="*/ 0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2147483646 h 200"/>
              <a:gd name="T72" fmla="*/ 2147483646 w 200"/>
              <a:gd name="T73" fmla="*/ 2147483646 h 200"/>
              <a:gd name="T74" fmla="*/ 2147483646 w 200"/>
              <a:gd name="T75" fmla="*/ 2147483646 h 200"/>
              <a:gd name="T76" fmla="*/ 2147483646 w 200"/>
              <a:gd name="T77" fmla="*/ 2147483646 h 200"/>
              <a:gd name="T78" fmla="*/ 2147483646 w 200"/>
              <a:gd name="T79" fmla="*/ 2147483646 h 200"/>
              <a:gd name="T80" fmla="*/ 2147483646 w 200"/>
              <a:gd name="T81" fmla="*/ 2147483646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chemeClr val="bg1"/>
          </a:solidFill>
          <a:ln>
            <a:noFill/>
          </a:ln>
        </p:spPr>
        <p:txBody>
          <a:bodyPr/>
          <a:lstStyle/>
          <a:p>
            <a:endParaRPr lang="zh-CN" altLang="en-US"/>
          </a:p>
        </p:txBody>
      </p:sp>
      <p:sp>
        <p:nvSpPr>
          <p:cNvPr id="19" name="Freeform 15"/>
          <p:cNvSpPr>
            <a:spLocks noEditPoints="1"/>
          </p:cNvSpPr>
          <p:nvPr/>
        </p:nvSpPr>
        <p:spPr bwMode="auto">
          <a:xfrm>
            <a:off x="7311835" y="3204825"/>
            <a:ext cx="530831" cy="530830"/>
          </a:xfrm>
          <a:custGeom>
            <a:avLst/>
            <a:gdLst>
              <a:gd name="T0" fmla="*/ 2147483646 w 192"/>
              <a:gd name="T1" fmla="*/ 0 h 192"/>
              <a:gd name="T2" fmla="*/ 0 w 192"/>
              <a:gd name="T3" fmla="*/ 2147483646 h 192"/>
              <a:gd name="T4" fmla="*/ 2147483646 w 192"/>
              <a:gd name="T5" fmla="*/ 2147483646 h 192"/>
              <a:gd name="T6" fmla="*/ 2147483646 w 192"/>
              <a:gd name="T7" fmla="*/ 2147483646 h 192"/>
              <a:gd name="T8" fmla="*/ 2147483646 w 192"/>
              <a:gd name="T9" fmla="*/ 0 h 192"/>
              <a:gd name="T10" fmla="*/ 2147483646 w 192"/>
              <a:gd name="T11" fmla="*/ 2147483646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2147483646 w 192"/>
              <a:gd name="T23" fmla="*/ 2147483646 h 192"/>
              <a:gd name="T24" fmla="*/ 2147483646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2147483646 w 192"/>
              <a:gd name="T47" fmla="*/ 2147483646 h 192"/>
              <a:gd name="T48" fmla="*/ 2147483646 w 192"/>
              <a:gd name="T49" fmla="*/ 2147483646 h 192"/>
              <a:gd name="T50" fmla="*/ 2147483646 w 192"/>
              <a:gd name="T51" fmla="*/ 2147483646 h 192"/>
              <a:gd name="T52" fmla="*/ 2147483646 w 192"/>
              <a:gd name="T53" fmla="*/ 2147483646 h 192"/>
              <a:gd name="T54" fmla="*/ 2147483646 w 192"/>
              <a:gd name="T55" fmla="*/ 2147483646 h 192"/>
              <a:gd name="T56" fmla="*/ 2147483646 w 192"/>
              <a:gd name="T57" fmla="*/ 2147483646 h 192"/>
              <a:gd name="T58" fmla="*/ 2147483646 w 192"/>
              <a:gd name="T59" fmla="*/ 2147483646 h 192"/>
              <a:gd name="T60" fmla="*/ 2147483646 w 192"/>
              <a:gd name="T61" fmla="*/ 2147483646 h 192"/>
              <a:gd name="T62" fmla="*/ 2147483646 w 192"/>
              <a:gd name="T63" fmla="*/ 2147483646 h 192"/>
              <a:gd name="T64" fmla="*/ 2147483646 w 192"/>
              <a:gd name="T65" fmla="*/ 2147483646 h 192"/>
              <a:gd name="T66" fmla="*/ 2147483646 w 192"/>
              <a:gd name="T67" fmla="*/ 2147483646 h 192"/>
              <a:gd name="T68" fmla="*/ 2147483646 w 192"/>
              <a:gd name="T69" fmla="*/ 2147483646 h 192"/>
              <a:gd name="T70" fmla="*/ 2147483646 w 192"/>
              <a:gd name="T71" fmla="*/ 2147483646 h 192"/>
              <a:gd name="T72" fmla="*/ 2147483646 w 192"/>
              <a:gd name="T73" fmla="*/ 2147483646 h 192"/>
              <a:gd name="T74" fmla="*/ 2147483646 w 192"/>
              <a:gd name="T75" fmla="*/ 2147483646 h 192"/>
              <a:gd name="T76" fmla="*/ 2147483646 w 192"/>
              <a:gd name="T77" fmla="*/ 2147483646 h 192"/>
              <a:gd name="T78" fmla="*/ 2147483646 w 192"/>
              <a:gd name="T79" fmla="*/ 2147483646 h 192"/>
              <a:gd name="T80" fmla="*/ 2147483646 w 192"/>
              <a:gd name="T81" fmla="*/ 2147483646 h 192"/>
              <a:gd name="T82" fmla="*/ 2147483646 w 192"/>
              <a:gd name="T83" fmla="*/ 2147483646 h 192"/>
              <a:gd name="T84" fmla="*/ 2147483646 w 192"/>
              <a:gd name="T85" fmla="*/ 2147483646 h 192"/>
              <a:gd name="T86" fmla="*/ 2147483646 w 192"/>
              <a:gd name="T87" fmla="*/ 2147483646 h 192"/>
              <a:gd name="T88" fmla="*/ 2147483646 w 192"/>
              <a:gd name="T89" fmla="*/ 2147483646 h 192"/>
              <a:gd name="T90" fmla="*/ 2147483646 w 192"/>
              <a:gd name="T91" fmla="*/ 2147483646 h 192"/>
              <a:gd name="T92" fmla="*/ 2147483646 w 192"/>
              <a:gd name="T93" fmla="*/ 2147483646 h 192"/>
              <a:gd name="T94" fmla="*/ 2147483646 w 192"/>
              <a:gd name="T95" fmla="*/ 2147483646 h 192"/>
              <a:gd name="T96" fmla="*/ 2147483646 w 192"/>
              <a:gd name="T97" fmla="*/ 2147483646 h 192"/>
              <a:gd name="T98" fmla="*/ 2147483646 w 192"/>
              <a:gd name="T99" fmla="*/ 2147483646 h 192"/>
              <a:gd name="T100" fmla="*/ 2147483646 w 192"/>
              <a:gd name="T101" fmla="*/ 2147483646 h 192"/>
              <a:gd name="T102" fmla="*/ 2147483646 w 192"/>
              <a:gd name="T103" fmla="*/ 2147483646 h 192"/>
              <a:gd name="T104" fmla="*/ 2147483646 w 192"/>
              <a:gd name="T105" fmla="*/ 2147483646 h 192"/>
              <a:gd name="T106" fmla="*/ 2147483646 w 192"/>
              <a:gd name="T107" fmla="*/ 2147483646 h 192"/>
              <a:gd name="T108" fmla="*/ 2147483646 w 192"/>
              <a:gd name="T109" fmla="*/ 2147483646 h 192"/>
              <a:gd name="T110" fmla="*/ 2147483646 w 192"/>
              <a:gd name="T111" fmla="*/ 2147483646 h 192"/>
              <a:gd name="T112" fmla="*/ 2147483646 w 192"/>
              <a:gd name="T113" fmla="*/ 2147483646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chemeClr val="bg1"/>
          </a:solidFill>
          <a:ln>
            <a:noFill/>
          </a:ln>
        </p:spPr>
        <p:txBody>
          <a:bodyPr/>
          <a:lstStyle/>
          <a:p>
            <a:endParaRPr lang="zh-CN" altLang="en-US"/>
          </a:p>
        </p:txBody>
      </p:sp>
      <p:grpSp>
        <p:nvGrpSpPr>
          <p:cNvPr id="20" name="组合 19"/>
          <p:cNvGrpSpPr/>
          <p:nvPr/>
        </p:nvGrpSpPr>
        <p:grpSpPr>
          <a:xfrm>
            <a:off x="7054521" y="4244295"/>
            <a:ext cx="401840" cy="536178"/>
            <a:chOff x="7889903" y="5105410"/>
            <a:chExt cx="541340" cy="722314"/>
          </a:xfrm>
          <a:solidFill>
            <a:schemeClr val="bg1"/>
          </a:solidFill>
        </p:grpSpPr>
        <p:sp>
          <p:nvSpPr>
            <p:cNvPr id="21" name="Freeform 58"/>
            <p:cNvSpPr>
              <a:spLocks noEditPoints="1"/>
            </p:cNvSpPr>
            <p:nvPr/>
          </p:nvSpPr>
          <p:spPr bwMode="auto">
            <a:xfrm>
              <a:off x="7950229" y="5180019"/>
              <a:ext cx="420689" cy="120651"/>
            </a:xfrm>
            <a:custGeom>
              <a:avLst/>
              <a:gdLst>
                <a:gd name="T0" fmla="*/ 0 w 265"/>
                <a:gd name="T1" fmla="*/ 76 h 76"/>
                <a:gd name="T2" fmla="*/ 265 w 265"/>
                <a:gd name="T3" fmla="*/ 76 h 76"/>
                <a:gd name="T4" fmla="*/ 265 w 265"/>
                <a:gd name="T5" fmla="*/ 0 h 76"/>
                <a:gd name="T6" fmla="*/ 0 w 265"/>
                <a:gd name="T7" fmla="*/ 0 h 76"/>
                <a:gd name="T8" fmla="*/ 0 w 265"/>
                <a:gd name="T9" fmla="*/ 76 h 76"/>
                <a:gd name="T10" fmla="*/ 19 w 265"/>
                <a:gd name="T11" fmla="*/ 19 h 76"/>
                <a:gd name="T12" fmla="*/ 246 w 265"/>
                <a:gd name="T13" fmla="*/ 19 h 76"/>
                <a:gd name="T14" fmla="*/ 246 w 265"/>
                <a:gd name="T15" fmla="*/ 57 h 76"/>
                <a:gd name="T16" fmla="*/ 19 w 265"/>
                <a:gd name="T17" fmla="*/ 57 h 76"/>
                <a:gd name="T18" fmla="*/ 19 w 265"/>
                <a:gd name="T19"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76">
                  <a:moveTo>
                    <a:pt x="0" y="76"/>
                  </a:moveTo>
                  <a:lnTo>
                    <a:pt x="265" y="76"/>
                  </a:lnTo>
                  <a:lnTo>
                    <a:pt x="265" y="0"/>
                  </a:lnTo>
                  <a:lnTo>
                    <a:pt x="0" y="0"/>
                  </a:lnTo>
                  <a:lnTo>
                    <a:pt x="0" y="76"/>
                  </a:lnTo>
                  <a:close/>
                  <a:moveTo>
                    <a:pt x="19" y="19"/>
                  </a:moveTo>
                  <a:lnTo>
                    <a:pt x="246" y="19"/>
                  </a:lnTo>
                  <a:lnTo>
                    <a:pt x="246" y="57"/>
                  </a:lnTo>
                  <a:lnTo>
                    <a:pt x="19" y="57"/>
                  </a:lnTo>
                  <a:lnTo>
                    <a:pt x="19" y="19"/>
                  </a:lnTo>
                  <a:close/>
                </a:path>
              </a:pathLst>
            </a:custGeom>
            <a:grpFill/>
            <a:ln w="9525">
              <a:noFill/>
              <a:round/>
            </a:ln>
          </p:spPr>
          <p:txBody>
            <a:bodyPr/>
            <a:lstStyle/>
            <a:p>
              <a:pPr>
                <a:defRPr/>
              </a:pPr>
              <a:endParaRPr lang="zh-CN" altLang="en-US"/>
            </a:p>
          </p:txBody>
        </p:sp>
        <p:sp>
          <p:nvSpPr>
            <p:cNvPr id="22" name="Freeform 59"/>
            <p:cNvSpPr>
              <a:spLocks noEditPoints="1"/>
            </p:cNvSpPr>
            <p:nvPr/>
          </p:nvSpPr>
          <p:spPr bwMode="auto">
            <a:xfrm>
              <a:off x="7889903" y="5105410"/>
              <a:ext cx="541340" cy="722314"/>
            </a:xfrm>
            <a:custGeom>
              <a:avLst/>
              <a:gdLst>
                <a:gd name="T0" fmla="*/ 128 w 144"/>
                <a:gd name="T1" fmla="*/ 0 h 192"/>
                <a:gd name="T2" fmla="*/ 16 w 144"/>
                <a:gd name="T3" fmla="*/ 0 h 192"/>
                <a:gd name="T4" fmla="*/ 0 w 144"/>
                <a:gd name="T5" fmla="*/ 16 h 192"/>
                <a:gd name="T6" fmla="*/ 0 w 144"/>
                <a:gd name="T7" fmla="*/ 176 h 192"/>
                <a:gd name="T8" fmla="*/ 16 w 144"/>
                <a:gd name="T9" fmla="*/ 192 h 192"/>
                <a:gd name="T10" fmla="*/ 128 w 144"/>
                <a:gd name="T11" fmla="*/ 192 h 192"/>
                <a:gd name="T12" fmla="*/ 144 w 144"/>
                <a:gd name="T13" fmla="*/ 176 h 192"/>
                <a:gd name="T14" fmla="*/ 144 w 144"/>
                <a:gd name="T15" fmla="*/ 16 h 192"/>
                <a:gd name="T16" fmla="*/ 128 w 144"/>
                <a:gd name="T17" fmla="*/ 0 h 192"/>
                <a:gd name="T18" fmla="*/ 136 w 144"/>
                <a:gd name="T19" fmla="*/ 176 h 192"/>
                <a:gd name="T20" fmla="*/ 128 w 144"/>
                <a:gd name="T21" fmla="*/ 184 h 192"/>
                <a:gd name="T22" fmla="*/ 16 w 144"/>
                <a:gd name="T23" fmla="*/ 184 h 192"/>
                <a:gd name="T24" fmla="*/ 8 w 144"/>
                <a:gd name="T25" fmla="*/ 176 h 192"/>
                <a:gd name="T26" fmla="*/ 8 w 144"/>
                <a:gd name="T27" fmla="*/ 16 h 192"/>
                <a:gd name="T28" fmla="*/ 16 w 144"/>
                <a:gd name="T29" fmla="*/ 8 h 192"/>
                <a:gd name="T30" fmla="*/ 128 w 144"/>
                <a:gd name="T31" fmla="*/ 8 h 192"/>
                <a:gd name="T32" fmla="*/ 136 w 144"/>
                <a:gd name="T33" fmla="*/ 16 h 192"/>
                <a:gd name="T34" fmla="*/ 136 w 144"/>
                <a:gd name="T3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92">
                  <a:moveTo>
                    <a:pt x="128" y="0"/>
                  </a:moveTo>
                  <a:cubicBezTo>
                    <a:pt x="16" y="0"/>
                    <a:pt x="16" y="0"/>
                    <a:pt x="16" y="0"/>
                  </a:cubicBezTo>
                  <a:cubicBezTo>
                    <a:pt x="8" y="0"/>
                    <a:pt x="0" y="7"/>
                    <a:pt x="0" y="16"/>
                  </a:cubicBezTo>
                  <a:cubicBezTo>
                    <a:pt x="0" y="176"/>
                    <a:pt x="0" y="176"/>
                    <a:pt x="0" y="176"/>
                  </a:cubicBezTo>
                  <a:cubicBezTo>
                    <a:pt x="0" y="184"/>
                    <a:pt x="8" y="192"/>
                    <a:pt x="16" y="192"/>
                  </a:cubicBezTo>
                  <a:cubicBezTo>
                    <a:pt x="128" y="192"/>
                    <a:pt x="128" y="192"/>
                    <a:pt x="128" y="192"/>
                  </a:cubicBezTo>
                  <a:cubicBezTo>
                    <a:pt x="137" y="192"/>
                    <a:pt x="144" y="184"/>
                    <a:pt x="144" y="176"/>
                  </a:cubicBezTo>
                  <a:cubicBezTo>
                    <a:pt x="144" y="16"/>
                    <a:pt x="144" y="16"/>
                    <a:pt x="144" y="16"/>
                  </a:cubicBezTo>
                  <a:cubicBezTo>
                    <a:pt x="144" y="7"/>
                    <a:pt x="137" y="0"/>
                    <a:pt x="128" y="0"/>
                  </a:cubicBezTo>
                  <a:close/>
                  <a:moveTo>
                    <a:pt x="136" y="176"/>
                  </a:moveTo>
                  <a:cubicBezTo>
                    <a:pt x="136" y="180"/>
                    <a:pt x="133" y="184"/>
                    <a:pt x="128" y="184"/>
                  </a:cubicBezTo>
                  <a:cubicBezTo>
                    <a:pt x="16" y="184"/>
                    <a:pt x="16" y="184"/>
                    <a:pt x="16" y="184"/>
                  </a:cubicBezTo>
                  <a:cubicBezTo>
                    <a:pt x="12" y="184"/>
                    <a:pt x="8" y="180"/>
                    <a:pt x="8" y="176"/>
                  </a:cubicBezTo>
                  <a:cubicBezTo>
                    <a:pt x="8" y="16"/>
                    <a:pt x="8" y="16"/>
                    <a:pt x="8" y="16"/>
                  </a:cubicBezTo>
                  <a:cubicBezTo>
                    <a:pt x="8" y="11"/>
                    <a:pt x="12" y="8"/>
                    <a:pt x="16" y="8"/>
                  </a:cubicBezTo>
                  <a:cubicBezTo>
                    <a:pt x="128" y="8"/>
                    <a:pt x="128" y="8"/>
                    <a:pt x="128" y="8"/>
                  </a:cubicBezTo>
                  <a:cubicBezTo>
                    <a:pt x="133" y="8"/>
                    <a:pt x="136" y="11"/>
                    <a:pt x="136" y="16"/>
                  </a:cubicBezTo>
                  <a:lnTo>
                    <a:pt x="136" y="176"/>
                  </a:lnTo>
                  <a:close/>
                </a:path>
              </a:pathLst>
            </a:custGeom>
            <a:grpFill/>
            <a:ln w="9525">
              <a:noFill/>
              <a:round/>
            </a:ln>
          </p:spPr>
          <p:txBody>
            <a:bodyPr/>
            <a:lstStyle/>
            <a:p>
              <a:pPr>
                <a:defRPr/>
              </a:pPr>
              <a:endParaRPr lang="zh-CN" altLang="en-US"/>
            </a:p>
          </p:txBody>
        </p:sp>
        <p:sp>
          <p:nvSpPr>
            <p:cNvPr id="23" name="Freeform 60"/>
            <p:cNvSpPr/>
            <p:nvPr/>
          </p:nvSpPr>
          <p:spPr bwMode="auto">
            <a:xfrm>
              <a:off x="7950229" y="5346710"/>
              <a:ext cx="120651" cy="119063"/>
            </a:xfrm>
            <a:custGeom>
              <a:avLst/>
              <a:gdLst>
                <a:gd name="T0" fmla="*/ 19 w 76"/>
                <a:gd name="T1" fmla="*/ 56 h 75"/>
                <a:gd name="T2" fmla="*/ 19 w 76"/>
                <a:gd name="T3" fmla="*/ 19 h 75"/>
                <a:gd name="T4" fmla="*/ 19 w 76"/>
                <a:gd name="T5" fmla="*/ 0 h 75"/>
                <a:gd name="T6" fmla="*/ 0 w 76"/>
                <a:gd name="T7" fmla="*/ 0 h 75"/>
                <a:gd name="T8" fmla="*/ 0 w 76"/>
                <a:gd name="T9" fmla="*/ 75 h 75"/>
                <a:gd name="T10" fmla="*/ 76 w 76"/>
                <a:gd name="T11" fmla="*/ 75 h 75"/>
                <a:gd name="T12" fmla="*/ 76 w 76"/>
                <a:gd name="T13" fmla="*/ 56 h 75"/>
                <a:gd name="T14" fmla="*/ 57 w 76"/>
                <a:gd name="T15" fmla="*/ 56 h 75"/>
                <a:gd name="T16" fmla="*/ 19 w 76"/>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19" y="56"/>
                  </a:moveTo>
                  <a:lnTo>
                    <a:pt x="19" y="19"/>
                  </a:lnTo>
                  <a:lnTo>
                    <a:pt x="19" y="0"/>
                  </a:lnTo>
                  <a:lnTo>
                    <a:pt x="0" y="0"/>
                  </a:lnTo>
                  <a:lnTo>
                    <a:pt x="0" y="75"/>
                  </a:lnTo>
                  <a:lnTo>
                    <a:pt x="76" y="75"/>
                  </a:lnTo>
                  <a:lnTo>
                    <a:pt x="76" y="56"/>
                  </a:lnTo>
                  <a:lnTo>
                    <a:pt x="57" y="56"/>
                  </a:lnTo>
                  <a:lnTo>
                    <a:pt x="19" y="56"/>
                  </a:lnTo>
                  <a:close/>
                </a:path>
              </a:pathLst>
            </a:custGeom>
            <a:grpFill/>
            <a:ln w="9525">
              <a:noFill/>
              <a:round/>
            </a:ln>
          </p:spPr>
          <p:txBody>
            <a:bodyPr/>
            <a:lstStyle/>
            <a:p>
              <a:pPr>
                <a:defRPr/>
              </a:pPr>
              <a:endParaRPr lang="zh-CN" altLang="en-US"/>
            </a:p>
          </p:txBody>
        </p:sp>
        <p:sp>
          <p:nvSpPr>
            <p:cNvPr id="24" name="Freeform 61"/>
            <p:cNvSpPr/>
            <p:nvPr/>
          </p:nvSpPr>
          <p:spPr bwMode="auto">
            <a:xfrm>
              <a:off x="7950229" y="5495936"/>
              <a:ext cx="120651" cy="120651"/>
            </a:xfrm>
            <a:custGeom>
              <a:avLst/>
              <a:gdLst>
                <a:gd name="T0" fmla="*/ 19 w 76"/>
                <a:gd name="T1" fmla="*/ 57 h 76"/>
                <a:gd name="T2" fmla="*/ 19 w 76"/>
                <a:gd name="T3" fmla="*/ 19 h 76"/>
                <a:gd name="T4" fmla="*/ 19 w 76"/>
                <a:gd name="T5" fmla="*/ 0 h 76"/>
                <a:gd name="T6" fmla="*/ 0 w 76"/>
                <a:gd name="T7" fmla="*/ 0 h 76"/>
                <a:gd name="T8" fmla="*/ 0 w 76"/>
                <a:gd name="T9" fmla="*/ 76 h 76"/>
                <a:gd name="T10" fmla="*/ 76 w 76"/>
                <a:gd name="T11" fmla="*/ 76 h 76"/>
                <a:gd name="T12" fmla="*/ 76 w 76"/>
                <a:gd name="T13" fmla="*/ 57 h 76"/>
                <a:gd name="T14" fmla="*/ 57 w 76"/>
                <a:gd name="T15" fmla="*/ 57 h 76"/>
                <a:gd name="T16" fmla="*/ 19 w 76"/>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19" y="57"/>
                  </a:moveTo>
                  <a:lnTo>
                    <a:pt x="19" y="19"/>
                  </a:lnTo>
                  <a:lnTo>
                    <a:pt x="19" y="0"/>
                  </a:lnTo>
                  <a:lnTo>
                    <a:pt x="0" y="0"/>
                  </a:lnTo>
                  <a:lnTo>
                    <a:pt x="0" y="76"/>
                  </a:lnTo>
                  <a:lnTo>
                    <a:pt x="76" y="76"/>
                  </a:lnTo>
                  <a:lnTo>
                    <a:pt x="76" y="57"/>
                  </a:lnTo>
                  <a:lnTo>
                    <a:pt x="57" y="57"/>
                  </a:lnTo>
                  <a:lnTo>
                    <a:pt x="19" y="57"/>
                  </a:lnTo>
                  <a:close/>
                </a:path>
              </a:pathLst>
            </a:custGeom>
            <a:grpFill/>
            <a:ln w="9525">
              <a:noFill/>
              <a:round/>
            </a:ln>
          </p:spPr>
          <p:txBody>
            <a:bodyPr/>
            <a:lstStyle/>
            <a:p>
              <a:pPr>
                <a:defRPr/>
              </a:pPr>
              <a:endParaRPr lang="zh-CN" altLang="en-US"/>
            </a:p>
          </p:txBody>
        </p:sp>
        <p:sp>
          <p:nvSpPr>
            <p:cNvPr id="25" name="Freeform 62"/>
            <p:cNvSpPr/>
            <p:nvPr/>
          </p:nvSpPr>
          <p:spPr bwMode="auto">
            <a:xfrm>
              <a:off x="7950225" y="5646748"/>
              <a:ext cx="120651" cy="120651"/>
            </a:xfrm>
            <a:custGeom>
              <a:avLst/>
              <a:gdLst>
                <a:gd name="T0" fmla="*/ 19 w 76"/>
                <a:gd name="T1" fmla="*/ 57 h 76"/>
                <a:gd name="T2" fmla="*/ 19 w 76"/>
                <a:gd name="T3" fmla="*/ 19 h 76"/>
                <a:gd name="T4" fmla="*/ 19 w 76"/>
                <a:gd name="T5" fmla="*/ 0 h 76"/>
                <a:gd name="T6" fmla="*/ 0 w 76"/>
                <a:gd name="T7" fmla="*/ 0 h 76"/>
                <a:gd name="T8" fmla="*/ 0 w 76"/>
                <a:gd name="T9" fmla="*/ 76 h 76"/>
                <a:gd name="T10" fmla="*/ 76 w 76"/>
                <a:gd name="T11" fmla="*/ 76 h 76"/>
                <a:gd name="T12" fmla="*/ 76 w 76"/>
                <a:gd name="T13" fmla="*/ 57 h 76"/>
                <a:gd name="T14" fmla="*/ 57 w 76"/>
                <a:gd name="T15" fmla="*/ 57 h 76"/>
                <a:gd name="T16" fmla="*/ 19 w 76"/>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19" y="57"/>
                  </a:moveTo>
                  <a:lnTo>
                    <a:pt x="19" y="19"/>
                  </a:lnTo>
                  <a:lnTo>
                    <a:pt x="19" y="0"/>
                  </a:lnTo>
                  <a:lnTo>
                    <a:pt x="0" y="0"/>
                  </a:lnTo>
                  <a:lnTo>
                    <a:pt x="0" y="76"/>
                  </a:lnTo>
                  <a:lnTo>
                    <a:pt x="76" y="76"/>
                  </a:lnTo>
                  <a:lnTo>
                    <a:pt x="76" y="57"/>
                  </a:lnTo>
                  <a:lnTo>
                    <a:pt x="57" y="57"/>
                  </a:lnTo>
                  <a:lnTo>
                    <a:pt x="19" y="57"/>
                  </a:lnTo>
                  <a:close/>
                </a:path>
              </a:pathLst>
            </a:custGeom>
            <a:grpFill/>
            <a:ln w="9525">
              <a:noFill/>
              <a:round/>
            </a:ln>
          </p:spPr>
          <p:txBody>
            <a:bodyPr/>
            <a:lstStyle/>
            <a:p>
              <a:pPr>
                <a:defRPr/>
              </a:pPr>
              <a:endParaRPr lang="zh-CN" altLang="en-US"/>
            </a:p>
          </p:txBody>
        </p:sp>
        <p:sp>
          <p:nvSpPr>
            <p:cNvPr id="26" name="Freeform 63"/>
            <p:cNvSpPr/>
            <p:nvPr/>
          </p:nvSpPr>
          <p:spPr bwMode="auto">
            <a:xfrm>
              <a:off x="8101039" y="5346709"/>
              <a:ext cx="119063" cy="119063"/>
            </a:xfrm>
            <a:custGeom>
              <a:avLst/>
              <a:gdLst>
                <a:gd name="T0" fmla="*/ 19 w 75"/>
                <a:gd name="T1" fmla="*/ 56 h 75"/>
                <a:gd name="T2" fmla="*/ 19 w 75"/>
                <a:gd name="T3" fmla="*/ 19 h 75"/>
                <a:gd name="T4" fmla="*/ 19 w 75"/>
                <a:gd name="T5" fmla="*/ 0 h 75"/>
                <a:gd name="T6" fmla="*/ 0 w 75"/>
                <a:gd name="T7" fmla="*/ 0 h 75"/>
                <a:gd name="T8" fmla="*/ 0 w 75"/>
                <a:gd name="T9" fmla="*/ 75 h 75"/>
                <a:gd name="T10" fmla="*/ 75 w 75"/>
                <a:gd name="T11" fmla="*/ 75 h 75"/>
                <a:gd name="T12" fmla="*/ 75 w 75"/>
                <a:gd name="T13" fmla="*/ 56 h 75"/>
                <a:gd name="T14" fmla="*/ 57 w 75"/>
                <a:gd name="T15" fmla="*/ 56 h 75"/>
                <a:gd name="T16" fmla="*/ 19 w 75"/>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5">
                  <a:moveTo>
                    <a:pt x="19" y="56"/>
                  </a:moveTo>
                  <a:lnTo>
                    <a:pt x="19" y="19"/>
                  </a:lnTo>
                  <a:lnTo>
                    <a:pt x="19" y="0"/>
                  </a:lnTo>
                  <a:lnTo>
                    <a:pt x="0" y="0"/>
                  </a:lnTo>
                  <a:lnTo>
                    <a:pt x="0" y="75"/>
                  </a:lnTo>
                  <a:lnTo>
                    <a:pt x="75" y="75"/>
                  </a:lnTo>
                  <a:lnTo>
                    <a:pt x="75" y="56"/>
                  </a:lnTo>
                  <a:lnTo>
                    <a:pt x="57" y="56"/>
                  </a:lnTo>
                  <a:lnTo>
                    <a:pt x="19" y="56"/>
                  </a:lnTo>
                  <a:close/>
                </a:path>
              </a:pathLst>
            </a:custGeom>
            <a:grpFill/>
            <a:ln w="9525">
              <a:noFill/>
              <a:round/>
            </a:ln>
          </p:spPr>
          <p:txBody>
            <a:bodyPr/>
            <a:lstStyle/>
            <a:p>
              <a:pPr>
                <a:defRPr/>
              </a:pPr>
              <a:endParaRPr lang="zh-CN" altLang="en-US"/>
            </a:p>
          </p:txBody>
        </p:sp>
        <p:sp>
          <p:nvSpPr>
            <p:cNvPr id="27" name="Freeform 64"/>
            <p:cNvSpPr/>
            <p:nvPr/>
          </p:nvSpPr>
          <p:spPr bwMode="auto">
            <a:xfrm>
              <a:off x="8250261" y="5346705"/>
              <a:ext cx="120651" cy="119063"/>
            </a:xfrm>
            <a:custGeom>
              <a:avLst/>
              <a:gdLst>
                <a:gd name="T0" fmla="*/ 19 w 76"/>
                <a:gd name="T1" fmla="*/ 56 h 75"/>
                <a:gd name="T2" fmla="*/ 19 w 76"/>
                <a:gd name="T3" fmla="*/ 19 h 75"/>
                <a:gd name="T4" fmla="*/ 19 w 76"/>
                <a:gd name="T5" fmla="*/ 0 h 75"/>
                <a:gd name="T6" fmla="*/ 0 w 76"/>
                <a:gd name="T7" fmla="*/ 0 h 75"/>
                <a:gd name="T8" fmla="*/ 0 w 76"/>
                <a:gd name="T9" fmla="*/ 75 h 75"/>
                <a:gd name="T10" fmla="*/ 76 w 76"/>
                <a:gd name="T11" fmla="*/ 75 h 75"/>
                <a:gd name="T12" fmla="*/ 76 w 76"/>
                <a:gd name="T13" fmla="*/ 56 h 75"/>
                <a:gd name="T14" fmla="*/ 57 w 76"/>
                <a:gd name="T15" fmla="*/ 56 h 75"/>
                <a:gd name="T16" fmla="*/ 19 w 76"/>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19" y="56"/>
                  </a:moveTo>
                  <a:lnTo>
                    <a:pt x="19" y="19"/>
                  </a:lnTo>
                  <a:lnTo>
                    <a:pt x="19" y="0"/>
                  </a:lnTo>
                  <a:lnTo>
                    <a:pt x="0" y="0"/>
                  </a:lnTo>
                  <a:lnTo>
                    <a:pt x="0" y="75"/>
                  </a:lnTo>
                  <a:lnTo>
                    <a:pt x="76" y="75"/>
                  </a:lnTo>
                  <a:lnTo>
                    <a:pt x="76" y="56"/>
                  </a:lnTo>
                  <a:lnTo>
                    <a:pt x="57" y="56"/>
                  </a:lnTo>
                  <a:lnTo>
                    <a:pt x="19" y="56"/>
                  </a:lnTo>
                  <a:close/>
                </a:path>
              </a:pathLst>
            </a:custGeom>
            <a:grpFill/>
            <a:ln w="9525">
              <a:noFill/>
              <a:round/>
            </a:ln>
          </p:spPr>
          <p:txBody>
            <a:bodyPr/>
            <a:lstStyle/>
            <a:p>
              <a:pPr>
                <a:defRPr/>
              </a:pPr>
              <a:endParaRPr lang="zh-CN" altLang="en-US"/>
            </a:p>
          </p:txBody>
        </p:sp>
        <p:sp>
          <p:nvSpPr>
            <p:cNvPr id="28" name="Freeform 65"/>
            <p:cNvSpPr/>
            <p:nvPr/>
          </p:nvSpPr>
          <p:spPr bwMode="auto">
            <a:xfrm>
              <a:off x="8101030" y="5495930"/>
              <a:ext cx="119063" cy="120651"/>
            </a:xfrm>
            <a:custGeom>
              <a:avLst/>
              <a:gdLst>
                <a:gd name="T0" fmla="*/ 19 w 75"/>
                <a:gd name="T1" fmla="*/ 57 h 76"/>
                <a:gd name="T2" fmla="*/ 19 w 75"/>
                <a:gd name="T3" fmla="*/ 19 h 76"/>
                <a:gd name="T4" fmla="*/ 19 w 75"/>
                <a:gd name="T5" fmla="*/ 0 h 76"/>
                <a:gd name="T6" fmla="*/ 0 w 75"/>
                <a:gd name="T7" fmla="*/ 0 h 76"/>
                <a:gd name="T8" fmla="*/ 0 w 75"/>
                <a:gd name="T9" fmla="*/ 76 h 76"/>
                <a:gd name="T10" fmla="*/ 75 w 75"/>
                <a:gd name="T11" fmla="*/ 76 h 76"/>
                <a:gd name="T12" fmla="*/ 75 w 75"/>
                <a:gd name="T13" fmla="*/ 57 h 76"/>
                <a:gd name="T14" fmla="*/ 57 w 75"/>
                <a:gd name="T15" fmla="*/ 57 h 76"/>
                <a:gd name="T16" fmla="*/ 19 w 75"/>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19" y="57"/>
                  </a:moveTo>
                  <a:lnTo>
                    <a:pt x="19" y="19"/>
                  </a:lnTo>
                  <a:lnTo>
                    <a:pt x="19" y="0"/>
                  </a:lnTo>
                  <a:lnTo>
                    <a:pt x="0" y="0"/>
                  </a:lnTo>
                  <a:lnTo>
                    <a:pt x="0" y="76"/>
                  </a:lnTo>
                  <a:lnTo>
                    <a:pt x="75" y="76"/>
                  </a:lnTo>
                  <a:lnTo>
                    <a:pt x="75" y="57"/>
                  </a:lnTo>
                  <a:lnTo>
                    <a:pt x="57" y="57"/>
                  </a:lnTo>
                  <a:lnTo>
                    <a:pt x="19" y="57"/>
                  </a:lnTo>
                  <a:close/>
                </a:path>
              </a:pathLst>
            </a:custGeom>
            <a:grpFill/>
            <a:ln w="9525">
              <a:noFill/>
              <a:round/>
            </a:ln>
          </p:spPr>
          <p:txBody>
            <a:bodyPr/>
            <a:lstStyle/>
            <a:p>
              <a:pPr>
                <a:defRPr/>
              </a:pPr>
              <a:endParaRPr lang="zh-CN" altLang="en-US"/>
            </a:p>
          </p:txBody>
        </p:sp>
        <p:sp>
          <p:nvSpPr>
            <p:cNvPr id="29" name="Freeform 66"/>
            <p:cNvSpPr/>
            <p:nvPr/>
          </p:nvSpPr>
          <p:spPr bwMode="auto">
            <a:xfrm>
              <a:off x="8101032" y="5646746"/>
              <a:ext cx="119063" cy="120651"/>
            </a:xfrm>
            <a:custGeom>
              <a:avLst/>
              <a:gdLst>
                <a:gd name="T0" fmla="*/ 19 w 75"/>
                <a:gd name="T1" fmla="*/ 57 h 76"/>
                <a:gd name="T2" fmla="*/ 19 w 75"/>
                <a:gd name="T3" fmla="*/ 19 h 76"/>
                <a:gd name="T4" fmla="*/ 19 w 75"/>
                <a:gd name="T5" fmla="*/ 0 h 76"/>
                <a:gd name="T6" fmla="*/ 0 w 75"/>
                <a:gd name="T7" fmla="*/ 0 h 76"/>
                <a:gd name="T8" fmla="*/ 0 w 75"/>
                <a:gd name="T9" fmla="*/ 76 h 76"/>
                <a:gd name="T10" fmla="*/ 75 w 75"/>
                <a:gd name="T11" fmla="*/ 76 h 76"/>
                <a:gd name="T12" fmla="*/ 75 w 75"/>
                <a:gd name="T13" fmla="*/ 57 h 76"/>
                <a:gd name="T14" fmla="*/ 57 w 75"/>
                <a:gd name="T15" fmla="*/ 57 h 76"/>
                <a:gd name="T16" fmla="*/ 19 w 75"/>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19" y="57"/>
                  </a:moveTo>
                  <a:lnTo>
                    <a:pt x="19" y="19"/>
                  </a:lnTo>
                  <a:lnTo>
                    <a:pt x="19" y="0"/>
                  </a:lnTo>
                  <a:lnTo>
                    <a:pt x="0" y="0"/>
                  </a:lnTo>
                  <a:lnTo>
                    <a:pt x="0" y="76"/>
                  </a:lnTo>
                  <a:lnTo>
                    <a:pt x="75" y="76"/>
                  </a:lnTo>
                  <a:lnTo>
                    <a:pt x="75" y="57"/>
                  </a:lnTo>
                  <a:lnTo>
                    <a:pt x="57" y="57"/>
                  </a:lnTo>
                  <a:lnTo>
                    <a:pt x="19" y="57"/>
                  </a:lnTo>
                  <a:close/>
                </a:path>
              </a:pathLst>
            </a:custGeom>
            <a:grpFill/>
            <a:ln w="9525">
              <a:noFill/>
              <a:round/>
            </a:ln>
          </p:spPr>
          <p:txBody>
            <a:bodyPr/>
            <a:lstStyle/>
            <a:p>
              <a:pPr>
                <a:defRPr/>
              </a:pPr>
              <a:endParaRPr lang="zh-CN" altLang="en-US"/>
            </a:p>
          </p:txBody>
        </p:sp>
        <p:sp>
          <p:nvSpPr>
            <p:cNvPr id="30" name="Freeform 67"/>
            <p:cNvSpPr/>
            <p:nvPr/>
          </p:nvSpPr>
          <p:spPr bwMode="auto">
            <a:xfrm>
              <a:off x="8250239" y="5495925"/>
              <a:ext cx="120651" cy="271463"/>
            </a:xfrm>
            <a:custGeom>
              <a:avLst/>
              <a:gdLst>
                <a:gd name="T0" fmla="*/ 19 w 76"/>
                <a:gd name="T1" fmla="*/ 152 h 171"/>
                <a:gd name="T2" fmla="*/ 19 w 76"/>
                <a:gd name="T3" fmla="*/ 114 h 171"/>
                <a:gd name="T4" fmla="*/ 19 w 76"/>
                <a:gd name="T5" fmla="*/ 0 h 171"/>
                <a:gd name="T6" fmla="*/ 0 w 76"/>
                <a:gd name="T7" fmla="*/ 0 h 171"/>
                <a:gd name="T8" fmla="*/ 0 w 76"/>
                <a:gd name="T9" fmla="*/ 171 h 171"/>
                <a:gd name="T10" fmla="*/ 76 w 76"/>
                <a:gd name="T11" fmla="*/ 171 h 171"/>
                <a:gd name="T12" fmla="*/ 76 w 76"/>
                <a:gd name="T13" fmla="*/ 152 h 171"/>
                <a:gd name="T14" fmla="*/ 57 w 76"/>
                <a:gd name="T15" fmla="*/ 152 h 171"/>
                <a:gd name="T16" fmla="*/ 19 w 76"/>
                <a:gd name="T17" fmla="*/ 15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71">
                  <a:moveTo>
                    <a:pt x="19" y="152"/>
                  </a:moveTo>
                  <a:lnTo>
                    <a:pt x="19" y="114"/>
                  </a:lnTo>
                  <a:lnTo>
                    <a:pt x="19" y="0"/>
                  </a:lnTo>
                  <a:lnTo>
                    <a:pt x="0" y="0"/>
                  </a:lnTo>
                  <a:lnTo>
                    <a:pt x="0" y="171"/>
                  </a:lnTo>
                  <a:lnTo>
                    <a:pt x="76" y="171"/>
                  </a:lnTo>
                  <a:lnTo>
                    <a:pt x="76" y="152"/>
                  </a:lnTo>
                  <a:lnTo>
                    <a:pt x="57" y="152"/>
                  </a:lnTo>
                  <a:lnTo>
                    <a:pt x="19" y="152"/>
                  </a:lnTo>
                  <a:close/>
                </a:path>
              </a:pathLst>
            </a:custGeom>
            <a:grpFill/>
            <a:ln w="9525">
              <a:noFill/>
              <a:round/>
            </a:ln>
          </p:spPr>
          <p:txBody>
            <a:bodyPr/>
            <a:lstStyle/>
            <a:p>
              <a:pPr>
                <a:defRPr/>
              </a:pPr>
              <a:endParaRPr lang="zh-CN" altLang="en-US"/>
            </a:p>
          </p:txBody>
        </p:sp>
      </p:grpSp>
      <p:grpSp>
        <p:nvGrpSpPr>
          <p:cNvPr id="31" name="组合 30"/>
          <p:cNvGrpSpPr/>
          <p:nvPr/>
        </p:nvGrpSpPr>
        <p:grpSpPr>
          <a:xfrm>
            <a:off x="4656589" y="3711875"/>
            <a:ext cx="704682" cy="446629"/>
            <a:chOff x="2311396" y="5180012"/>
            <a:chExt cx="901699" cy="571500"/>
          </a:xfrm>
          <a:solidFill>
            <a:schemeClr val="bg1"/>
          </a:solidFill>
        </p:grpSpPr>
        <p:sp>
          <p:nvSpPr>
            <p:cNvPr id="32" name="Freeform 38"/>
            <p:cNvSpPr>
              <a:spLocks noEditPoints="1"/>
            </p:cNvSpPr>
            <p:nvPr/>
          </p:nvSpPr>
          <p:spPr bwMode="auto">
            <a:xfrm>
              <a:off x="2311396" y="5180012"/>
              <a:ext cx="901699" cy="571500"/>
            </a:xfrm>
            <a:custGeom>
              <a:avLst/>
              <a:gdLst>
                <a:gd name="T0" fmla="*/ 196 w 240"/>
                <a:gd name="T1" fmla="*/ 64 h 152"/>
                <a:gd name="T2" fmla="*/ 196 w 240"/>
                <a:gd name="T3" fmla="*/ 62 h 152"/>
                <a:gd name="T4" fmla="*/ 134 w 240"/>
                <a:gd name="T5" fmla="*/ 0 h 152"/>
                <a:gd name="T6" fmla="*/ 78 w 240"/>
                <a:gd name="T7" fmla="*/ 35 h 152"/>
                <a:gd name="T8" fmla="*/ 64 w 240"/>
                <a:gd name="T9" fmla="*/ 32 h 152"/>
                <a:gd name="T10" fmla="*/ 32 w 240"/>
                <a:gd name="T11" fmla="*/ 58 h 152"/>
                <a:gd name="T12" fmla="*/ 0 w 240"/>
                <a:gd name="T13" fmla="*/ 104 h 152"/>
                <a:gd name="T14" fmla="*/ 48 w 240"/>
                <a:gd name="T15" fmla="*/ 152 h 152"/>
                <a:gd name="T16" fmla="*/ 196 w 240"/>
                <a:gd name="T17" fmla="*/ 152 h 152"/>
                <a:gd name="T18" fmla="*/ 196 w 240"/>
                <a:gd name="T19" fmla="*/ 152 h 152"/>
                <a:gd name="T20" fmla="*/ 240 w 240"/>
                <a:gd name="T21" fmla="*/ 108 h 152"/>
                <a:gd name="T22" fmla="*/ 196 w 240"/>
                <a:gd name="T23" fmla="*/ 64 h 152"/>
                <a:gd name="T24" fmla="*/ 196 w 240"/>
                <a:gd name="T25" fmla="*/ 144 h 152"/>
                <a:gd name="T26" fmla="*/ 194 w 240"/>
                <a:gd name="T27" fmla="*/ 144 h 152"/>
                <a:gd name="T28" fmla="*/ 48 w 240"/>
                <a:gd name="T29" fmla="*/ 144 h 152"/>
                <a:gd name="T30" fmla="*/ 8 w 240"/>
                <a:gd name="T31" fmla="*/ 104 h 152"/>
                <a:gd name="T32" fmla="*/ 35 w 240"/>
                <a:gd name="T33" fmla="*/ 66 h 152"/>
                <a:gd name="T34" fmla="*/ 39 w 240"/>
                <a:gd name="T35" fmla="*/ 64 h 152"/>
                <a:gd name="T36" fmla="*/ 40 w 240"/>
                <a:gd name="T37" fmla="*/ 60 h 152"/>
                <a:gd name="T38" fmla="*/ 64 w 240"/>
                <a:gd name="T39" fmla="*/ 40 h 152"/>
                <a:gd name="T40" fmla="*/ 74 w 240"/>
                <a:gd name="T41" fmla="*/ 42 h 152"/>
                <a:gd name="T42" fmla="*/ 82 w 240"/>
                <a:gd name="T43" fmla="*/ 46 h 152"/>
                <a:gd name="T44" fmla="*/ 85 w 240"/>
                <a:gd name="T45" fmla="*/ 38 h 152"/>
                <a:gd name="T46" fmla="*/ 134 w 240"/>
                <a:gd name="T47" fmla="*/ 8 h 152"/>
                <a:gd name="T48" fmla="*/ 188 w 240"/>
                <a:gd name="T49" fmla="*/ 62 h 152"/>
                <a:gd name="T50" fmla="*/ 188 w 240"/>
                <a:gd name="T51" fmla="*/ 62 h 152"/>
                <a:gd name="T52" fmla="*/ 188 w 240"/>
                <a:gd name="T53" fmla="*/ 63 h 152"/>
                <a:gd name="T54" fmla="*/ 188 w 240"/>
                <a:gd name="T55" fmla="*/ 72 h 152"/>
                <a:gd name="T56" fmla="*/ 196 w 240"/>
                <a:gd name="T57" fmla="*/ 72 h 152"/>
                <a:gd name="T58" fmla="*/ 232 w 240"/>
                <a:gd name="T59" fmla="*/ 108 h 152"/>
                <a:gd name="T60" fmla="*/ 196 w 240"/>
                <a:gd name="T6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152">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w="9525">
              <a:noFill/>
              <a:round/>
            </a:ln>
          </p:spPr>
          <p:txBody>
            <a:bodyPr/>
            <a:lstStyle/>
            <a:p>
              <a:pPr>
                <a:defRPr/>
              </a:pPr>
              <a:endParaRPr lang="zh-CN" altLang="en-US"/>
            </a:p>
          </p:txBody>
        </p:sp>
        <p:sp>
          <p:nvSpPr>
            <p:cNvPr id="33" name="Freeform 39"/>
            <p:cNvSpPr/>
            <p:nvPr/>
          </p:nvSpPr>
          <p:spPr bwMode="auto">
            <a:xfrm>
              <a:off x="2627313" y="5330826"/>
              <a:ext cx="269874" cy="315913"/>
            </a:xfrm>
            <a:custGeom>
              <a:avLst/>
              <a:gdLst>
                <a:gd name="T0" fmla="*/ 36 w 72"/>
                <a:gd name="T1" fmla="*/ 76 h 84"/>
                <a:gd name="T2" fmla="*/ 8 w 72"/>
                <a:gd name="T3" fmla="*/ 48 h 84"/>
                <a:gd name="T4" fmla="*/ 36 w 72"/>
                <a:gd name="T5" fmla="*/ 20 h 84"/>
                <a:gd name="T6" fmla="*/ 36 w 72"/>
                <a:gd name="T7" fmla="*/ 34 h 84"/>
                <a:gd name="T8" fmla="*/ 66 w 72"/>
                <a:gd name="T9" fmla="*/ 17 h 84"/>
                <a:gd name="T10" fmla="*/ 36 w 72"/>
                <a:gd name="T11" fmla="*/ 0 h 84"/>
                <a:gd name="T12" fmla="*/ 36 w 72"/>
                <a:gd name="T13" fmla="*/ 12 h 84"/>
                <a:gd name="T14" fmla="*/ 0 w 72"/>
                <a:gd name="T15" fmla="*/ 48 h 84"/>
                <a:gd name="T16" fmla="*/ 36 w 72"/>
                <a:gd name="T17" fmla="*/ 84 h 84"/>
                <a:gd name="T18" fmla="*/ 72 w 72"/>
                <a:gd name="T19" fmla="*/ 48 h 84"/>
                <a:gd name="T20" fmla="*/ 64 w 72"/>
                <a:gd name="T21" fmla="*/ 48 h 84"/>
                <a:gd name="T22" fmla="*/ 36 w 72"/>
                <a:gd name="T2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4">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w="9525">
              <a:noFill/>
              <a:round/>
            </a:ln>
          </p:spPr>
          <p:txBody>
            <a:bodyPr/>
            <a:lstStyle/>
            <a:p>
              <a:pPr>
                <a:defRPr/>
              </a:pPr>
              <a:endParaRPr lang="zh-CN" altLang="en-US"/>
            </a:p>
          </p:txBody>
        </p:sp>
      </p:grpSp>
      <p:sp>
        <p:nvSpPr>
          <p:cNvPr id="34" name="Freeform 56"/>
          <p:cNvSpPr>
            <a:spLocks noEditPoints="1"/>
          </p:cNvSpPr>
          <p:nvPr/>
        </p:nvSpPr>
        <p:spPr bwMode="auto">
          <a:xfrm>
            <a:off x="5583950" y="4700605"/>
            <a:ext cx="550172" cy="545874"/>
          </a:xfrm>
          <a:custGeom>
            <a:avLst/>
            <a:gdLst>
              <a:gd name="T0" fmla="*/ 2147483646 w 185"/>
              <a:gd name="T1" fmla="*/ 2147483646 h 184"/>
              <a:gd name="T2" fmla="*/ 2147483646 w 185"/>
              <a:gd name="T3" fmla="*/ 0 h 184"/>
              <a:gd name="T4" fmla="*/ 2147483646 w 185"/>
              <a:gd name="T5" fmla="*/ 2147483646 h 184"/>
              <a:gd name="T6" fmla="*/ 2147483646 w 185"/>
              <a:gd name="T7" fmla="*/ 2147483646 h 184"/>
              <a:gd name="T8" fmla="*/ 2147483646 w 185"/>
              <a:gd name="T9" fmla="*/ 2147483646 h 184"/>
              <a:gd name="T10" fmla="*/ 0 w 185"/>
              <a:gd name="T11" fmla="*/ 2147483646 h 184"/>
              <a:gd name="T12" fmla="*/ 0 w 185"/>
              <a:gd name="T13" fmla="*/ 2147483646 h 184"/>
              <a:gd name="T14" fmla="*/ 2147483646 w 185"/>
              <a:gd name="T15" fmla="*/ 2147483646 h 184"/>
              <a:gd name="T16" fmla="*/ 2147483646 w 185"/>
              <a:gd name="T17" fmla="*/ 2147483646 h 184"/>
              <a:gd name="T18" fmla="*/ 2147483646 w 185"/>
              <a:gd name="T19" fmla="*/ 2147483646 h 184"/>
              <a:gd name="T20" fmla="*/ 2147483646 w 185"/>
              <a:gd name="T21" fmla="*/ 2147483646 h 184"/>
              <a:gd name="T22" fmla="*/ 2147483646 w 185"/>
              <a:gd name="T23" fmla="*/ 2147483646 h 184"/>
              <a:gd name="T24" fmla="*/ 2147483646 w 185"/>
              <a:gd name="T25" fmla="*/ 2147483646 h 184"/>
              <a:gd name="T26" fmla="*/ 2147483646 w 185"/>
              <a:gd name="T27" fmla="*/ 2147483646 h 184"/>
              <a:gd name="T28" fmla="*/ 2147483646 w 185"/>
              <a:gd name="T29" fmla="*/ 2147483646 h 184"/>
              <a:gd name="T30" fmla="*/ 2147483646 w 185"/>
              <a:gd name="T31" fmla="*/ 2147483646 h 184"/>
              <a:gd name="T32" fmla="*/ 2147483646 w 185"/>
              <a:gd name="T33" fmla="*/ 2147483646 h 184"/>
              <a:gd name="T34" fmla="*/ 2147483646 w 185"/>
              <a:gd name="T35" fmla="*/ 2147483646 h 184"/>
              <a:gd name="T36" fmla="*/ 2147483646 w 185"/>
              <a:gd name="T37" fmla="*/ 2147483646 h 184"/>
              <a:gd name="T38" fmla="*/ 2147483646 w 185"/>
              <a:gd name="T39" fmla="*/ 2147483646 h 184"/>
              <a:gd name="T40" fmla="*/ 2147483646 w 185"/>
              <a:gd name="T41" fmla="*/ 2147483646 h 184"/>
              <a:gd name="T42" fmla="*/ 2147483646 w 185"/>
              <a:gd name="T43" fmla="*/ 2147483646 h 184"/>
              <a:gd name="T44" fmla="*/ 2147483646 w 185"/>
              <a:gd name="T45" fmla="*/ 2147483646 h 184"/>
              <a:gd name="T46" fmla="*/ 2147483646 w 185"/>
              <a:gd name="T47" fmla="*/ 2147483646 h 184"/>
              <a:gd name="T48" fmla="*/ 2147483646 w 185"/>
              <a:gd name="T49" fmla="*/ 2147483646 h 184"/>
              <a:gd name="T50" fmla="*/ 2147483646 w 185"/>
              <a:gd name="T51" fmla="*/ 2147483646 h 184"/>
              <a:gd name="T52" fmla="*/ 2147483646 w 185"/>
              <a:gd name="T53" fmla="*/ 2147483646 h 184"/>
              <a:gd name="T54" fmla="*/ 2147483646 w 185"/>
              <a:gd name="T55" fmla="*/ 2147483646 h 184"/>
              <a:gd name="T56" fmla="*/ 2147483646 w 185"/>
              <a:gd name="T57" fmla="*/ 2147483646 h 184"/>
              <a:gd name="T58" fmla="*/ 2147483646 w 185"/>
              <a:gd name="T59" fmla="*/ 2147483646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chemeClr val="bg1"/>
          </a:solidFill>
          <a:ln>
            <a:noFill/>
          </a:ln>
        </p:spPr>
        <p:txBody>
          <a:bodyPr/>
          <a:lstStyle/>
          <a:p>
            <a:endParaRPr lang="zh-CN" altLang="en-US"/>
          </a:p>
        </p:txBody>
      </p:sp>
      <p:sp>
        <p:nvSpPr>
          <p:cNvPr id="35" name="Freeform 33"/>
          <p:cNvSpPr>
            <a:spLocks noEditPoints="1"/>
          </p:cNvSpPr>
          <p:nvPr/>
        </p:nvSpPr>
        <p:spPr bwMode="auto">
          <a:xfrm>
            <a:off x="5162724" y="2588029"/>
            <a:ext cx="545874" cy="477102"/>
          </a:xfrm>
          <a:custGeom>
            <a:avLst/>
            <a:gdLst>
              <a:gd name="T0" fmla="*/ 2147483646 w 454"/>
              <a:gd name="T1" fmla="*/ 0 h 398"/>
              <a:gd name="T2" fmla="*/ 0 w 454"/>
              <a:gd name="T3" fmla="*/ 0 h 398"/>
              <a:gd name="T4" fmla="*/ 0 w 454"/>
              <a:gd name="T5" fmla="*/ 2147483646 h 398"/>
              <a:gd name="T6" fmla="*/ 2147483646 w 454"/>
              <a:gd name="T7" fmla="*/ 2147483646 h 398"/>
              <a:gd name="T8" fmla="*/ 2147483646 w 454"/>
              <a:gd name="T9" fmla="*/ 2147483646 h 398"/>
              <a:gd name="T10" fmla="*/ 2147483646 w 454"/>
              <a:gd name="T11" fmla="*/ 2147483646 h 398"/>
              <a:gd name="T12" fmla="*/ 2147483646 w 454"/>
              <a:gd name="T13" fmla="*/ 2147483646 h 398"/>
              <a:gd name="T14" fmla="*/ 2147483646 w 454"/>
              <a:gd name="T15" fmla="*/ 2147483646 h 398"/>
              <a:gd name="T16" fmla="*/ 2147483646 w 454"/>
              <a:gd name="T17" fmla="*/ 0 h 398"/>
              <a:gd name="T18" fmla="*/ 2147483646 w 454"/>
              <a:gd name="T19" fmla="*/ 2147483646 h 398"/>
              <a:gd name="T20" fmla="*/ 2147483646 w 454"/>
              <a:gd name="T21" fmla="*/ 2147483646 h 398"/>
              <a:gd name="T22" fmla="*/ 2147483646 w 454"/>
              <a:gd name="T23" fmla="*/ 2147483646 h 398"/>
              <a:gd name="T24" fmla="*/ 2147483646 w 454"/>
              <a:gd name="T25" fmla="*/ 2147483646 h 398"/>
              <a:gd name="T26" fmla="*/ 2147483646 w 454"/>
              <a:gd name="T27" fmla="*/ 2147483646 h 398"/>
              <a:gd name="T28" fmla="*/ 2147483646 w 454"/>
              <a:gd name="T29" fmla="*/ 2147483646 h 398"/>
              <a:gd name="T30" fmla="*/ 2147483646 w 454"/>
              <a:gd name="T31" fmla="*/ 2147483646 h 398"/>
              <a:gd name="T32" fmla="*/ 2147483646 w 454"/>
              <a:gd name="T33" fmla="*/ 2147483646 h 398"/>
              <a:gd name="T34" fmla="*/ 2147483646 w 454"/>
              <a:gd name="T35" fmla="*/ 2147483646 h 398"/>
              <a:gd name="T36" fmla="*/ 2147483646 w 454"/>
              <a:gd name="T37" fmla="*/ 2147483646 h 398"/>
              <a:gd name="T38" fmla="*/ 2147483646 w 454"/>
              <a:gd name="T39" fmla="*/ 2147483646 h 398"/>
              <a:gd name="T40" fmla="*/ 2147483646 w 454"/>
              <a:gd name="T41" fmla="*/ 2147483646 h 3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4" h="398">
                <a:moveTo>
                  <a:pt x="454" y="0"/>
                </a:moveTo>
                <a:lnTo>
                  <a:pt x="0" y="0"/>
                </a:lnTo>
                <a:lnTo>
                  <a:pt x="0" y="285"/>
                </a:lnTo>
                <a:lnTo>
                  <a:pt x="156" y="285"/>
                </a:lnTo>
                <a:lnTo>
                  <a:pt x="57" y="398"/>
                </a:lnTo>
                <a:lnTo>
                  <a:pt x="397" y="398"/>
                </a:lnTo>
                <a:lnTo>
                  <a:pt x="300" y="285"/>
                </a:lnTo>
                <a:lnTo>
                  <a:pt x="454" y="285"/>
                </a:lnTo>
                <a:lnTo>
                  <a:pt x="454" y="0"/>
                </a:lnTo>
                <a:close/>
                <a:moveTo>
                  <a:pt x="99" y="379"/>
                </a:moveTo>
                <a:lnTo>
                  <a:pt x="227" y="228"/>
                </a:lnTo>
                <a:lnTo>
                  <a:pt x="357" y="379"/>
                </a:lnTo>
                <a:lnTo>
                  <a:pt x="99" y="379"/>
                </a:lnTo>
                <a:close/>
                <a:moveTo>
                  <a:pt x="435" y="266"/>
                </a:moveTo>
                <a:lnTo>
                  <a:pt x="284" y="266"/>
                </a:lnTo>
                <a:lnTo>
                  <a:pt x="227" y="199"/>
                </a:lnTo>
                <a:lnTo>
                  <a:pt x="170" y="266"/>
                </a:lnTo>
                <a:lnTo>
                  <a:pt x="19" y="266"/>
                </a:lnTo>
                <a:lnTo>
                  <a:pt x="19" y="19"/>
                </a:lnTo>
                <a:lnTo>
                  <a:pt x="435" y="19"/>
                </a:lnTo>
                <a:lnTo>
                  <a:pt x="435" y="266"/>
                </a:lnTo>
                <a:close/>
              </a:path>
            </a:pathLst>
          </a:custGeom>
          <a:solidFill>
            <a:schemeClr val="bg1"/>
          </a:solidFill>
          <a:ln>
            <a:noFill/>
          </a:ln>
        </p:spPr>
        <p:txBody>
          <a:bodyPr/>
          <a:lstStyle/>
          <a:p>
            <a:endParaRPr lang="zh-CN" altLang="en-US"/>
          </a:p>
        </p:txBody>
      </p:sp>
      <p:sp>
        <p:nvSpPr>
          <p:cNvPr id="36" name="矩形 38"/>
          <p:cNvSpPr>
            <a:spLocks noChangeArrowheads="1"/>
          </p:cNvSpPr>
          <p:nvPr/>
        </p:nvSpPr>
        <p:spPr bwMode="auto">
          <a:xfrm>
            <a:off x="8324066" y="2433293"/>
            <a:ext cx="2755159" cy="93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矩形 39"/>
          <p:cNvSpPr>
            <a:spLocks noChangeArrowheads="1"/>
          </p:cNvSpPr>
          <p:nvPr/>
        </p:nvSpPr>
        <p:spPr bwMode="auto">
          <a:xfrm>
            <a:off x="8324066" y="2076541"/>
            <a:ext cx="1706393" cy="5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网络营销</a:t>
            </a:r>
          </a:p>
        </p:txBody>
      </p:sp>
      <p:sp>
        <p:nvSpPr>
          <p:cNvPr id="38" name="矩形 40"/>
          <p:cNvSpPr>
            <a:spLocks noChangeArrowheads="1"/>
          </p:cNvSpPr>
          <p:nvPr/>
        </p:nvSpPr>
        <p:spPr bwMode="auto">
          <a:xfrm>
            <a:off x="8588406" y="3660436"/>
            <a:ext cx="2757309" cy="9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9" name="矩形 41"/>
          <p:cNvSpPr>
            <a:spLocks noChangeArrowheads="1"/>
          </p:cNvSpPr>
          <p:nvPr/>
        </p:nvSpPr>
        <p:spPr bwMode="auto">
          <a:xfrm>
            <a:off x="8588406" y="3303684"/>
            <a:ext cx="1674157" cy="50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服务营销</a:t>
            </a:r>
          </a:p>
        </p:txBody>
      </p:sp>
      <p:sp>
        <p:nvSpPr>
          <p:cNvPr id="40" name="矩形 42"/>
          <p:cNvSpPr>
            <a:spLocks noChangeArrowheads="1"/>
          </p:cNvSpPr>
          <p:nvPr/>
        </p:nvSpPr>
        <p:spPr bwMode="auto">
          <a:xfrm>
            <a:off x="8208014" y="4945604"/>
            <a:ext cx="2755159" cy="9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 name="矩形 43"/>
          <p:cNvSpPr>
            <a:spLocks noChangeArrowheads="1"/>
          </p:cNvSpPr>
          <p:nvPr/>
        </p:nvSpPr>
        <p:spPr bwMode="auto">
          <a:xfrm>
            <a:off x="8208014" y="4588852"/>
            <a:ext cx="1665560" cy="50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数据营销</a:t>
            </a:r>
          </a:p>
        </p:txBody>
      </p:sp>
      <p:sp>
        <p:nvSpPr>
          <p:cNvPr id="42" name="矩形 44"/>
          <p:cNvSpPr>
            <a:spLocks noChangeArrowheads="1"/>
          </p:cNvSpPr>
          <p:nvPr/>
        </p:nvSpPr>
        <p:spPr bwMode="auto">
          <a:xfrm>
            <a:off x="1211176" y="3661945"/>
            <a:ext cx="2755159" cy="9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gn="r">
              <a:lnSpc>
                <a:spcPct val="120000"/>
              </a:lnSpc>
              <a:spcBef>
                <a:spcPct val="0"/>
              </a:spcBef>
              <a:buFontTx/>
              <a:buNone/>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3" name="矩形 45"/>
          <p:cNvSpPr>
            <a:spLocks noChangeArrowheads="1"/>
          </p:cNvSpPr>
          <p:nvPr/>
        </p:nvSpPr>
        <p:spPr bwMode="auto">
          <a:xfrm>
            <a:off x="2875954" y="3287027"/>
            <a:ext cx="1199287" cy="50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对战营销</a:t>
            </a:r>
          </a:p>
        </p:txBody>
      </p:sp>
      <p:sp>
        <p:nvSpPr>
          <p:cNvPr id="44" name="矩形 46"/>
          <p:cNvSpPr>
            <a:spLocks noChangeArrowheads="1"/>
          </p:cNvSpPr>
          <p:nvPr/>
        </p:nvSpPr>
        <p:spPr bwMode="auto">
          <a:xfrm>
            <a:off x="1613059" y="4957858"/>
            <a:ext cx="2755159" cy="9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gn="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3181260" y="4564364"/>
            <a:ext cx="1110759" cy="50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分布营销</a:t>
            </a:r>
          </a:p>
        </p:txBody>
      </p:sp>
      <p:sp>
        <p:nvSpPr>
          <p:cNvPr id="46" name="矩形 48"/>
          <p:cNvSpPr>
            <a:spLocks noChangeArrowheads="1"/>
          </p:cNvSpPr>
          <p:nvPr/>
        </p:nvSpPr>
        <p:spPr bwMode="auto">
          <a:xfrm>
            <a:off x="1484112" y="2520767"/>
            <a:ext cx="2757309" cy="9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gn="r">
              <a:lnSpc>
                <a:spcPct val="120000"/>
              </a:lnSpc>
              <a:spcBef>
                <a:spcPct val="0"/>
              </a:spcBef>
              <a:buFontTx/>
              <a:buNone/>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7" name="矩形 49"/>
          <p:cNvSpPr>
            <a:spLocks noChangeArrowheads="1"/>
          </p:cNvSpPr>
          <p:nvPr/>
        </p:nvSpPr>
        <p:spPr bwMode="auto">
          <a:xfrm>
            <a:off x="3125104" y="2153472"/>
            <a:ext cx="1212226" cy="50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媒体营销</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0" name="Freeform 45"/>
          <p:cNvSpPr>
            <a:spLocks noEditPoints="1"/>
          </p:cNvSpPr>
          <p:nvPr/>
        </p:nvSpPr>
        <p:spPr bwMode="auto">
          <a:xfrm>
            <a:off x="619899" y="693506"/>
            <a:ext cx="407988" cy="390525"/>
          </a:xfrm>
          <a:custGeom>
            <a:avLst/>
            <a:gdLst>
              <a:gd name="T0" fmla="*/ 109 w 109"/>
              <a:gd name="T1" fmla="*/ 28 h 104"/>
              <a:gd name="T2" fmla="*/ 25 w 109"/>
              <a:gd name="T3" fmla="*/ 28 h 104"/>
              <a:gd name="T4" fmla="*/ 18 w 109"/>
              <a:gd name="T5" fmla="*/ 0 h 104"/>
              <a:gd name="T6" fmla="*/ 0 w 109"/>
              <a:gd name="T7" fmla="*/ 0 h 104"/>
              <a:gd name="T8" fmla="*/ 0 w 109"/>
              <a:gd name="T9" fmla="*/ 4 h 104"/>
              <a:gd name="T10" fmla="*/ 15 w 109"/>
              <a:gd name="T11" fmla="*/ 4 h 104"/>
              <a:gd name="T12" fmla="*/ 35 w 109"/>
              <a:gd name="T13" fmla="*/ 84 h 104"/>
              <a:gd name="T14" fmla="*/ 28 w 109"/>
              <a:gd name="T15" fmla="*/ 94 h 104"/>
              <a:gd name="T16" fmla="*/ 38 w 109"/>
              <a:gd name="T17" fmla="*/ 104 h 104"/>
              <a:gd name="T18" fmla="*/ 48 w 109"/>
              <a:gd name="T19" fmla="*/ 94 h 104"/>
              <a:gd name="T20" fmla="*/ 46 w 109"/>
              <a:gd name="T21" fmla="*/ 88 h 104"/>
              <a:gd name="T22" fmla="*/ 74 w 109"/>
              <a:gd name="T23" fmla="*/ 88 h 104"/>
              <a:gd name="T24" fmla="*/ 72 w 109"/>
              <a:gd name="T25" fmla="*/ 94 h 104"/>
              <a:gd name="T26" fmla="*/ 82 w 109"/>
              <a:gd name="T27" fmla="*/ 104 h 104"/>
              <a:gd name="T28" fmla="*/ 92 w 109"/>
              <a:gd name="T29" fmla="*/ 94 h 104"/>
              <a:gd name="T30" fmla="*/ 82 w 109"/>
              <a:gd name="T31" fmla="*/ 84 h 104"/>
              <a:gd name="T32" fmla="*/ 39 w 109"/>
              <a:gd name="T33" fmla="*/ 84 h 104"/>
              <a:gd name="T34" fmla="*/ 37 w 109"/>
              <a:gd name="T35" fmla="*/ 76 h 104"/>
              <a:gd name="T36" fmla="*/ 93 w 109"/>
              <a:gd name="T37" fmla="*/ 76 h 104"/>
              <a:gd name="T38" fmla="*/ 109 w 109"/>
              <a:gd name="T39" fmla="*/ 28 h 104"/>
              <a:gd name="T40" fmla="*/ 44 w 109"/>
              <a:gd name="T41" fmla="*/ 94 h 104"/>
              <a:gd name="T42" fmla="*/ 38 w 109"/>
              <a:gd name="T43" fmla="*/ 100 h 104"/>
              <a:gd name="T44" fmla="*/ 32 w 109"/>
              <a:gd name="T45" fmla="*/ 94 h 104"/>
              <a:gd name="T46" fmla="*/ 38 w 109"/>
              <a:gd name="T47" fmla="*/ 88 h 104"/>
              <a:gd name="T48" fmla="*/ 44 w 109"/>
              <a:gd name="T49" fmla="*/ 94 h 104"/>
              <a:gd name="T50" fmla="*/ 88 w 109"/>
              <a:gd name="T51" fmla="*/ 94 h 104"/>
              <a:gd name="T52" fmla="*/ 82 w 109"/>
              <a:gd name="T53" fmla="*/ 100 h 104"/>
              <a:gd name="T54" fmla="*/ 76 w 109"/>
              <a:gd name="T55" fmla="*/ 94 h 104"/>
              <a:gd name="T56" fmla="*/ 82 w 109"/>
              <a:gd name="T57" fmla="*/ 88 h 104"/>
              <a:gd name="T58" fmla="*/ 88 w 109"/>
              <a:gd name="T59" fmla="*/ 94 h 104"/>
              <a:gd name="T60" fmla="*/ 36 w 109"/>
              <a:gd name="T61" fmla="*/ 72 h 104"/>
              <a:gd name="T62" fmla="*/ 26 w 109"/>
              <a:gd name="T63" fmla="*/ 32 h 104"/>
              <a:gd name="T64" fmla="*/ 104 w 109"/>
              <a:gd name="T65" fmla="*/ 32 h 104"/>
              <a:gd name="T66" fmla="*/ 90 w 109"/>
              <a:gd name="T67" fmla="*/ 72 h 104"/>
              <a:gd name="T68" fmla="*/ 36 w 109"/>
              <a:gd name="T69"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4">
                <a:moveTo>
                  <a:pt x="109" y="28"/>
                </a:moveTo>
                <a:cubicBezTo>
                  <a:pt x="25" y="28"/>
                  <a:pt x="25" y="28"/>
                  <a:pt x="25" y="28"/>
                </a:cubicBezTo>
                <a:cubicBezTo>
                  <a:pt x="18" y="0"/>
                  <a:pt x="18" y="0"/>
                  <a:pt x="18" y="0"/>
                </a:cubicBezTo>
                <a:cubicBezTo>
                  <a:pt x="0" y="0"/>
                  <a:pt x="0" y="0"/>
                  <a:pt x="0" y="0"/>
                </a:cubicBezTo>
                <a:cubicBezTo>
                  <a:pt x="0" y="4"/>
                  <a:pt x="0" y="4"/>
                  <a:pt x="0" y="4"/>
                </a:cubicBezTo>
                <a:cubicBezTo>
                  <a:pt x="15" y="4"/>
                  <a:pt x="15" y="4"/>
                  <a:pt x="15" y="4"/>
                </a:cubicBezTo>
                <a:cubicBezTo>
                  <a:pt x="35" y="84"/>
                  <a:pt x="35" y="84"/>
                  <a:pt x="35" y="84"/>
                </a:cubicBezTo>
                <a:cubicBezTo>
                  <a:pt x="31" y="85"/>
                  <a:pt x="28" y="89"/>
                  <a:pt x="28" y="94"/>
                </a:cubicBezTo>
                <a:cubicBezTo>
                  <a:pt x="28" y="99"/>
                  <a:pt x="32" y="104"/>
                  <a:pt x="38" y="104"/>
                </a:cubicBezTo>
                <a:cubicBezTo>
                  <a:pt x="43" y="104"/>
                  <a:pt x="48" y="99"/>
                  <a:pt x="48" y="94"/>
                </a:cubicBezTo>
                <a:cubicBezTo>
                  <a:pt x="48" y="91"/>
                  <a:pt x="47" y="89"/>
                  <a:pt x="46" y="88"/>
                </a:cubicBezTo>
                <a:cubicBezTo>
                  <a:pt x="74" y="88"/>
                  <a:pt x="74" y="88"/>
                  <a:pt x="74" y="88"/>
                </a:cubicBezTo>
                <a:cubicBezTo>
                  <a:pt x="72" y="89"/>
                  <a:pt x="72" y="91"/>
                  <a:pt x="72" y="94"/>
                </a:cubicBezTo>
                <a:cubicBezTo>
                  <a:pt x="72" y="99"/>
                  <a:pt x="76" y="104"/>
                  <a:pt x="82" y="104"/>
                </a:cubicBezTo>
                <a:cubicBezTo>
                  <a:pt x="87" y="104"/>
                  <a:pt x="92" y="99"/>
                  <a:pt x="92" y="94"/>
                </a:cubicBezTo>
                <a:cubicBezTo>
                  <a:pt x="92" y="88"/>
                  <a:pt x="87" y="84"/>
                  <a:pt x="82" y="84"/>
                </a:cubicBezTo>
                <a:cubicBezTo>
                  <a:pt x="39" y="84"/>
                  <a:pt x="39" y="84"/>
                  <a:pt x="39" y="84"/>
                </a:cubicBezTo>
                <a:cubicBezTo>
                  <a:pt x="37" y="76"/>
                  <a:pt x="37" y="76"/>
                  <a:pt x="37" y="76"/>
                </a:cubicBezTo>
                <a:cubicBezTo>
                  <a:pt x="93" y="76"/>
                  <a:pt x="93" y="76"/>
                  <a:pt x="93" y="76"/>
                </a:cubicBezTo>
                <a:lnTo>
                  <a:pt x="109" y="28"/>
                </a:lnTo>
                <a:close/>
                <a:moveTo>
                  <a:pt x="44" y="94"/>
                </a:moveTo>
                <a:cubicBezTo>
                  <a:pt x="44" y="97"/>
                  <a:pt x="41" y="100"/>
                  <a:pt x="38" y="100"/>
                </a:cubicBezTo>
                <a:cubicBezTo>
                  <a:pt x="34" y="100"/>
                  <a:pt x="32" y="97"/>
                  <a:pt x="32" y="94"/>
                </a:cubicBezTo>
                <a:cubicBezTo>
                  <a:pt x="32" y="90"/>
                  <a:pt x="34" y="88"/>
                  <a:pt x="38" y="88"/>
                </a:cubicBezTo>
                <a:cubicBezTo>
                  <a:pt x="41" y="88"/>
                  <a:pt x="44" y="90"/>
                  <a:pt x="44" y="94"/>
                </a:cubicBezTo>
                <a:close/>
                <a:moveTo>
                  <a:pt x="88" y="94"/>
                </a:moveTo>
                <a:cubicBezTo>
                  <a:pt x="88" y="97"/>
                  <a:pt x="85" y="100"/>
                  <a:pt x="82" y="100"/>
                </a:cubicBezTo>
                <a:cubicBezTo>
                  <a:pt x="78" y="100"/>
                  <a:pt x="76" y="97"/>
                  <a:pt x="76" y="94"/>
                </a:cubicBezTo>
                <a:cubicBezTo>
                  <a:pt x="76" y="90"/>
                  <a:pt x="78" y="88"/>
                  <a:pt x="82" y="88"/>
                </a:cubicBezTo>
                <a:cubicBezTo>
                  <a:pt x="85" y="88"/>
                  <a:pt x="88" y="90"/>
                  <a:pt x="88" y="94"/>
                </a:cubicBezTo>
                <a:close/>
                <a:moveTo>
                  <a:pt x="36" y="72"/>
                </a:moveTo>
                <a:cubicBezTo>
                  <a:pt x="26" y="32"/>
                  <a:pt x="26" y="32"/>
                  <a:pt x="26" y="32"/>
                </a:cubicBezTo>
                <a:cubicBezTo>
                  <a:pt x="104" y="32"/>
                  <a:pt x="104" y="32"/>
                  <a:pt x="104" y="32"/>
                </a:cubicBezTo>
                <a:cubicBezTo>
                  <a:pt x="90" y="72"/>
                  <a:pt x="90" y="72"/>
                  <a:pt x="90" y="72"/>
                </a:cubicBezTo>
                <a:lnTo>
                  <a:pt x="36" y="7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推广方案</a:t>
            </a:r>
          </a:p>
        </p:txBody>
      </p:sp>
      <p:sp>
        <p:nvSpPr>
          <p:cNvPr id="12" name="矩形 11"/>
          <p:cNvSpPr/>
          <p:nvPr/>
        </p:nvSpPr>
        <p:spPr>
          <a:xfrm>
            <a:off x="1197617" y="2217088"/>
            <a:ext cx="10008099" cy="2120333"/>
          </a:xfrm>
          <a:prstGeom prst="rect">
            <a:avLst/>
          </a:prstGeom>
          <a:blipFill dpi="0" rotWithShape="1">
            <a:blip r:embed="rId2" cstate="print"/>
            <a:srcRect/>
            <a:stretch>
              <a:fillRect t="-33000" b="-14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矩形 12"/>
          <p:cNvSpPr>
            <a:spLocks noChangeArrowheads="1"/>
          </p:cNvSpPr>
          <p:nvPr/>
        </p:nvSpPr>
        <p:spPr bwMode="auto">
          <a:xfrm>
            <a:off x="1805505" y="4641973"/>
            <a:ext cx="2706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在此添加标题</a:t>
            </a:r>
          </a:p>
        </p:txBody>
      </p:sp>
      <p:sp>
        <p:nvSpPr>
          <p:cNvPr id="14" name="矩形 13"/>
          <p:cNvSpPr>
            <a:spLocks noChangeArrowheads="1"/>
          </p:cNvSpPr>
          <p:nvPr/>
        </p:nvSpPr>
        <p:spPr bwMode="auto">
          <a:xfrm>
            <a:off x="5329018" y="4641973"/>
            <a:ext cx="2706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在此添加标题</a:t>
            </a:r>
          </a:p>
        </p:txBody>
      </p:sp>
      <p:sp>
        <p:nvSpPr>
          <p:cNvPr id="15" name="矩形 14"/>
          <p:cNvSpPr>
            <a:spLocks noChangeArrowheads="1"/>
          </p:cNvSpPr>
          <p:nvPr/>
        </p:nvSpPr>
        <p:spPr bwMode="auto">
          <a:xfrm>
            <a:off x="8854600" y="4641973"/>
            <a:ext cx="2706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在此添加标题</a:t>
            </a:r>
          </a:p>
        </p:txBody>
      </p:sp>
      <p:sp>
        <p:nvSpPr>
          <p:cNvPr id="16" name="TextBox 128"/>
          <p:cNvSpPr txBox="1">
            <a:spLocks noChangeArrowheads="1"/>
          </p:cNvSpPr>
          <p:nvPr/>
        </p:nvSpPr>
        <p:spPr bwMode="auto">
          <a:xfrm>
            <a:off x="1257542" y="4359068"/>
            <a:ext cx="4106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7200" dirty="0">
                <a:solidFill>
                  <a:schemeClr val="bg1"/>
                </a:solidFill>
                <a:latin typeface="Haettenschweiler" panose="020B0706040902060204" pitchFamily="34" charset="0"/>
                <a:ea typeface="Kozuka Gothic Pr6N B" panose="020B0800000000000000" charset="-128"/>
                <a:cs typeface="Kozuka Gothic Pr6N B" panose="020B0800000000000000" charset="-128"/>
              </a:rPr>
              <a:t>1</a:t>
            </a:r>
            <a:endParaRPr lang="zh-CN" altLang="en-US" sz="7200" dirty="0">
              <a:solidFill>
                <a:schemeClr val="bg1"/>
              </a:solidFill>
              <a:latin typeface="Haettenschweiler" panose="020B0706040902060204" pitchFamily="34" charset="0"/>
              <a:ea typeface="Kozuka Gothic Pr6N B" panose="020B0800000000000000" charset="-128"/>
              <a:cs typeface="Kozuka Gothic Pr6N B" panose="020B0800000000000000" charset="-128"/>
            </a:endParaRPr>
          </a:p>
        </p:txBody>
      </p:sp>
      <p:sp>
        <p:nvSpPr>
          <p:cNvPr id="17" name="TextBox 129"/>
          <p:cNvSpPr txBox="1">
            <a:spLocks noChangeArrowheads="1"/>
          </p:cNvSpPr>
          <p:nvPr/>
        </p:nvSpPr>
        <p:spPr bwMode="auto">
          <a:xfrm>
            <a:off x="4762445" y="4359068"/>
            <a:ext cx="5325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7200">
                <a:solidFill>
                  <a:schemeClr val="bg1"/>
                </a:solidFill>
                <a:latin typeface="Haettenschweiler" panose="020B0706040902060204" pitchFamily="34" charset="0"/>
                <a:ea typeface="Kozuka Gothic Pr6N B" panose="020B0800000000000000" charset="-128"/>
                <a:cs typeface="Kozuka Gothic Pr6N B" panose="020B0800000000000000" charset="-128"/>
              </a:rPr>
              <a:t>2</a:t>
            </a:r>
            <a:endParaRPr lang="zh-CN" altLang="en-US" sz="7200">
              <a:solidFill>
                <a:schemeClr val="bg1"/>
              </a:solidFill>
              <a:latin typeface="Haettenschweiler" panose="020B0706040902060204" pitchFamily="34" charset="0"/>
              <a:ea typeface="Kozuka Gothic Pr6N B" panose="020B0800000000000000" charset="-128"/>
              <a:cs typeface="Kozuka Gothic Pr6N B" panose="020B0800000000000000" charset="-128"/>
            </a:endParaRPr>
          </a:p>
        </p:txBody>
      </p:sp>
      <p:sp>
        <p:nvSpPr>
          <p:cNvPr id="18" name="TextBox 130"/>
          <p:cNvSpPr txBox="1">
            <a:spLocks noChangeArrowheads="1"/>
          </p:cNvSpPr>
          <p:nvPr/>
        </p:nvSpPr>
        <p:spPr bwMode="auto">
          <a:xfrm>
            <a:off x="8277687" y="4359068"/>
            <a:ext cx="5309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7200">
                <a:solidFill>
                  <a:schemeClr val="bg1"/>
                </a:solidFill>
                <a:latin typeface="Haettenschweiler" panose="020B0706040902060204" pitchFamily="34" charset="0"/>
                <a:ea typeface="Kozuka Gothic Pr6N B" panose="020B0800000000000000" charset="-128"/>
                <a:cs typeface="Kozuka Gothic Pr6N B" panose="020B0800000000000000" charset="-128"/>
              </a:rPr>
              <a:t>3</a:t>
            </a:r>
            <a:endParaRPr lang="zh-CN" altLang="en-US" sz="7200">
              <a:solidFill>
                <a:schemeClr val="bg1"/>
              </a:solidFill>
              <a:latin typeface="Haettenschweiler" panose="020B0706040902060204" pitchFamily="34" charset="0"/>
              <a:ea typeface="Kozuka Gothic Pr6N B" panose="020B0800000000000000" charset="-128"/>
              <a:cs typeface="Kozuka Gothic Pr6N B" panose="020B0800000000000000" charset="-128"/>
            </a:endParaRPr>
          </a:p>
        </p:txBody>
      </p:sp>
      <p:sp>
        <p:nvSpPr>
          <p:cNvPr id="19" name="矩形 21"/>
          <p:cNvSpPr>
            <a:spLocks noChangeArrowheads="1"/>
          </p:cNvSpPr>
          <p:nvPr/>
        </p:nvSpPr>
        <p:spPr bwMode="auto">
          <a:xfrm>
            <a:off x="1805505" y="5027469"/>
            <a:ext cx="2398636" cy="9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0" name="矩形 22"/>
          <p:cNvSpPr>
            <a:spLocks noChangeArrowheads="1"/>
          </p:cNvSpPr>
          <p:nvPr/>
        </p:nvSpPr>
        <p:spPr bwMode="auto">
          <a:xfrm>
            <a:off x="5316612" y="4979910"/>
            <a:ext cx="2400704" cy="9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1" name="矩形 23"/>
          <p:cNvSpPr>
            <a:spLocks noChangeArrowheads="1"/>
          </p:cNvSpPr>
          <p:nvPr/>
        </p:nvSpPr>
        <p:spPr bwMode="auto">
          <a:xfrm>
            <a:off x="8875279" y="4942690"/>
            <a:ext cx="2398636" cy="9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0" name="Freeform 45"/>
          <p:cNvSpPr>
            <a:spLocks noEditPoints="1"/>
          </p:cNvSpPr>
          <p:nvPr/>
        </p:nvSpPr>
        <p:spPr bwMode="auto">
          <a:xfrm>
            <a:off x="619899" y="693506"/>
            <a:ext cx="407988" cy="390525"/>
          </a:xfrm>
          <a:custGeom>
            <a:avLst/>
            <a:gdLst>
              <a:gd name="T0" fmla="*/ 109 w 109"/>
              <a:gd name="T1" fmla="*/ 28 h 104"/>
              <a:gd name="T2" fmla="*/ 25 w 109"/>
              <a:gd name="T3" fmla="*/ 28 h 104"/>
              <a:gd name="T4" fmla="*/ 18 w 109"/>
              <a:gd name="T5" fmla="*/ 0 h 104"/>
              <a:gd name="T6" fmla="*/ 0 w 109"/>
              <a:gd name="T7" fmla="*/ 0 h 104"/>
              <a:gd name="T8" fmla="*/ 0 w 109"/>
              <a:gd name="T9" fmla="*/ 4 h 104"/>
              <a:gd name="T10" fmla="*/ 15 w 109"/>
              <a:gd name="T11" fmla="*/ 4 h 104"/>
              <a:gd name="T12" fmla="*/ 35 w 109"/>
              <a:gd name="T13" fmla="*/ 84 h 104"/>
              <a:gd name="T14" fmla="*/ 28 w 109"/>
              <a:gd name="T15" fmla="*/ 94 h 104"/>
              <a:gd name="T16" fmla="*/ 38 w 109"/>
              <a:gd name="T17" fmla="*/ 104 h 104"/>
              <a:gd name="T18" fmla="*/ 48 w 109"/>
              <a:gd name="T19" fmla="*/ 94 h 104"/>
              <a:gd name="T20" fmla="*/ 46 w 109"/>
              <a:gd name="T21" fmla="*/ 88 h 104"/>
              <a:gd name="T22" fmla="*/ 74 w 109"/>
              <a:gd name="T23" fmla="*/ 88 h 104"/>
              <a:gd name="T24" fmla="*/ 72 w 109"/>
              <a:gd name="T25" fmla="*/ 94 h 104"/>
              <a:gd name="T26" fmla="*/ 82 w 109"/>
              <a:gd name="T27" fmla="*/ 104 h 104"/>
              <a:gd name="T28" fmla="*/ 92 w 109"/>
              <a:gd name="T29" fmla="*/ 94 h 104"/>
              <a:gd name="T30" fmla="*/ 82 w 109"/>
              <a:gd name="T31" fmla="*/ 84 h 104"/>
              <a:gd name="T32" fmla="*/ 39 w 109"/>
              <a:gd name="T33" fmla="*/ 84 h 104"/>
              <a:gd name="T34" fmla="*/ 37 w 109"/>
              <a:gd name="T35" fmla="*/ 76 h 104"/>
              <a:gd name="T36" fmla="*/ 93 w 109"/>
              <a:gd name="T37" fmla="*/ 76 h 104"/>
              <a:gd name="T38" fmla="*/ 109 w 109"/>
              <a:gd name="T39" fmla="*/ 28 h 104"/>
              <a:gd name="T40" fmla="*/ 44 w 109"/>
              <a:gd name="T41" fmla="*/ 94 h 104"/>
              <a:gd name="T42" fmla="*/ 38 w 109"/>
              <a:gd name="T43" fmla="*/ 100 h 104"/>
              <a:gd name="T44" fmla="*/ 32 w 109"/>
              <a:gd name="T45" fmla="*/ 94 h 104"/>
              <a:gd name="T46" fmla="*/ 38 w 109"/>
              <a:gd name="T47" fmla="*/ 88 h 104"/>
              <a:gd name="T48" fmla="*/ 44 w 109"/>
              <a:gd name="T49" fmla="*/ 94 h 104"/>
              <a:gd name="T50" fmla="*/ 88 w 109"/>
              <a:gd name="T51" fmla="*/ 94 h 104"/>
              <a:gd name="T52" fmla="*/ 82 w 109"/>
              <a:gd name="T53" fmla="*/ 100 h 104"/>
              <a:gd name="T54" fmla="*/ 76 w 109"/>
              <a:gd name="T55" fmla="*/ 94 h 104"/>
              <a:gd name="T56" fmla="*/ 82 w 109"/>
              <a:gd name="T57" fmla="*/ 88 h 104"/>
              <a:gd name="T58" fmla="*/ 88 w 109"/>
              <a:gd name="T59" fmla="*/ 94 h 104"/>
              <a:gd name="T60" fmla="*/ 36 w 109"/>
              <a:gd name="T61" fmla="*/ 72 h 104"/>
              <a:gd name="T62" fmla="*/ 26 w 109"/>
              <a:gd name="T63" fmla="*/ 32 h 104"/>
              <a:gd name="T64" fmla="*/ 104 w 109"/>
              <a:gd name="T65" fmla="*/ 32 h 104"/>
              <a:gd name="T66" fmla="*/ 90 w 109"/>
              <a:gd name="T67" fmla="*/ 72 h 104"/>
              <a:gd name="T68" fmla="*/ 36 w 109"/>
              <a:gd name="T69"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4">
                <a:moveTo>
                  <a:pt x="109" y="28"/>
                </a:moveTo>
                <a:cubicBezTo>
                  <a:pt x="25" y="28"/>
                  <a:pt x="25" y="28"/>
                  <a:pt x="25" y="28"/>
                </a:cubicBezTo>
                <a:cubicBezTo>
                  <a:pt x="18" y="0"/>
                  <a:pt x="18" y="0"/>
                  <a:pt x="18" y="0"/>
                </a:cubicBezTo>
                <a:cubicBezTo>
                  <a:pt x="0" y="0"/>
                  <a:pt x="0" y="0"/>
                  <a:pt x="0" y="0"/>
                </a:cubicBezTo>
                <a:cubicBezTo>
                  <a:pt x="0" y="4"/>
                  <a:pt x="0" y="4"/>
                  <a:pt x="0" y="4"/>
                </a:cubicBezTo>
                <a:cubicBezTo>
                  <a:pt x="15" y="4"/>
                  <a:pt x="15" y="4"/>
                  <a:pt x="15" y="4"/>
                </a:cubicBezTo>
                <a:cubicBezTo>
                  <a:pt x="35" y="84"/>
                  <a:pt x="35" y="84"/>
                  <a:pt x="35" y="84"/>
                </a:cubicBezTo>
                <a:cubicBezTo>
                  <a:pt x="31" y="85"/>
                  <a:pt x="28" y="89"/>
                  <a:pt x="28" y="94"/>
                </a:cubicBezTo>
                <a:cubicBezTo>
                  <a:pt x="28" y="99"/>
                  <a:pt x="32" y="104"/>
                  <a:pt x="38" y="104"/>
                </a:cubicBezTo>
                <a:cubicBezTo>
                  <a:pt x="43" y="104"/>
                  <a:pt x="48" y="99"/>
                  <a:pt x="48" y="94"/>
                </a:cubicBezTo>
                <a:cubicBezTo>
                  <a:pt x="48" y="91"/>
                  <a:pt x="47" y="89"/>
                  <a:pt x="46" y="88"/>
                </a:cubicBezTo>
                <a:cubicBezTo>
                  <a:pt x="74" y="88"/>
                  <a:pt x="74" y="88"/>
                  <a:pt x="74" y="88"/>
                </a:cubicBezTo>
                <a:cubicBezTo>
                  <a:pt x="72" y="89"/>
                  <a:pt x="72" y="91"/>
                  <a:pt x="72" y="94"/>
                </a:cubicBezTo>
                <a:cubicBezTo>
                  <a:pt x="72" y="99"/>
                  <a:pt x="76" y="104"/>
                  <a:pt x="82" y="104"/>
                </a:cubicBezTo>
                <a:cubicBezTo>
                  <a:pt x="87" y="104"/>
                  <a:pt x="92" y="99"/>
                  <a:pt x="92" y="94"/>
                </a:cubicBezTo>
                <a:cubicBezTo>
                  <a:pt x="92" y="88"/>
                  <a:pt x="87" y="84"/>
                  <a:pt x="82" y="84"/>
                </a:cubicBezTo>
                <a:cubicBezTo>
                  <a:pt x="39" y="84"/>
                  <a:pt x="39" y="84"/>
                  <a:pt x="39" y="84"/>
                </a:cubicBezTo>
                <a:cubicBezTo>
                  <a:pt x="37" y="76"/>
                  <a:pt x="37" y="76"/>
                  <a:pt x="37" y="76"/>
                </a:cubicBezTo>
                <a:cubicBezTo>
                  <a:pt x="93" y="76"/>
                  <a:pt x="93" y="76"/>
                  <a:pt x="93" y="76"/>
                </a:cubicBezTo>
                <a:lnTo>
                  <a:pt x="109" y="28"/>
                </a:lnTo>
                <a:close/>
                <a:moveTo>
                  <a:pt x="44" y="94"/>
                </a:moveTo>
                <a:cubicBezTo>
                  <a:pt x="44" y="97"/>
                  <a:pt x="41" y="100"/>
                  <a:pt x="38" y="100"/>
                </a:cubicBezTo>
                <a:cubicBezTo>
                  <a:pt x="34" y="100"/>
                  <a:pt x="32" y="97"/>
                  <a:pt x="32" y="94"/>
                </a:cubicBezTo>
                <a:cubicBezTo>
                  <a:pt x="32" y="90"/>
                  <a:pt x="34" y="88"/>
                  <a:pt x="38" y="88"/>
                </a:cubicBezTo>
                <a:cubicBezTo>
                  <a:pt x="41" y="88"/>
                  <a:pt x="44" y="90"/>
                  <a:pt x="44" y="94"/>
                </a:cubicBezTo>
                <a:close/>
                <a:moveTo>
                  <a:pt x="88" y="94"/>
                </a:moveTo>
                <a:cubicBezTo>
                  <a:pt x="88" y="97"/>
                  <a:pt x="85" y="100"/>
                  <a:pt x="82" y="100"/>
                </a:cubicBezTo>
                <a:cubicBezTo>
                  <a:pt x="78" y="100"/>
                  <a:pt x="76" y="97"/>
                  <a:pt x="76" y="94"/>
                </a:cubicBezTo>
                <a:cubicBezTo>
                  <a:pt x="76" y="90"/>
                  <a:pt x="78" y="88"/>
                  <a:pt x="82" y="88"/>
                </a:cubicBezTo>
                <a:cubicBezTo>
                  <a:pt x="85" y="88"/>
                  <a:pt x="88" y="90"/>
                  <a:pt x="88" y="94"/>
                </a:cubicBezTo>
                <a:close/>
                <a:moveTo>
                  <a:pt x="36" y="72"/>
                </a:moveTo>
                <a:cubicBezTo>
                  <a:pt x="26" y="32"/>
                  <a:pt x="26" y="32"/>
                  <a:pt x="26" y="32"/>
                </a:cubicBezTo>
                <a:cubicBezTo>
                  <a:pt x="104" y="32"/>
                  <a:pt x="104" y="32"/>
                  <a:pt x="104" y="32"/>
                </a:cubicBezTo>
                <a:cubicBezTo>
                  <a:pt x="90" y="72"/>
                  <a:pt x="90" y="72"/>
                  <a:pt x="90" y="72"/>
                </a:cubicBezTo>
                <a:lnTo>
                  <a:pt x="36" y="7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利润分析</a:t>
            </a:r>
          </a:p>
        </p:txBody>
      </p:sp>
      <p:graphicFrame>
        <p:nvGraphicFramePr>
          <p:cNvPr id="3" name="图表 11"/>
          <p:cNvGraphicFramePr/>
          <p:nvPr/>
        </p:nvGraphicFramePr>
        <p:xfrm>
          <a:off x="4351338" y="2270125"/>
          <a:ext cx="3962400" cy="2947988"/>
        </p:xfrm>
        <a:graphic>
          <a:graphicData uri="http://schemas.openxmlformats.org/drawingml/2006/chart">
            <c:chart xmlns:c="http://schemas.openxmlformats.org/drawingml/2006/chart" xmlns:r="http://schemas.openxmlformats.org/officeDocument/2006/relationships" r:id="rId2"/>
          </a:graphicData>
        </a:graphic>
      </p:graphicFrame>
      <p:sp>
        <p:nvSpPr>
          <p:cNvPr id="13" name="椭圆 12"/>
          <p:cNvSpPr>
            <a:spLocks noChangeArrowheads="1"/>
          </p:cNvSpPr>
          <p:nvPr/>
        </p:nvSpPr>
        <p:spPr bwMode="auto">
          <a:xfrm>
            <a:off x="3973106" y="1256074"/>
            <a:ext cx="4718904" cy="4718904"/>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latin typeface="Arial" panose="020B0604020202020204" pitchFamily="34" charset="0"/>
            </a:endParaRPr>
          </a:p>
        </p:txBody>
      </p:sp>
      <p:sp>
        <p:nvSpPr>
          <p:cNvPr id="14" name="弧形 13"/>
          <p:cNvSpPr/>
          <p:nvPr/>
        </p:nvSpPr>
        <p:spPr>
          <a:xfrm rot="19800000">
            <a:off x="3792870" y="1084031"/>
            <a:ext cx="5062991" cy="5062991"/>
          </a:xfrm>
          <a:prstGeom prst="arc">
            <a:avLst>
              <a:gd name="adj1" fmla="val 8846786"/>
              <a:gd name="adj2" fmla="val 18159575"/>
            </a:avLst>
          </a:prstGeom>
          <a:noFill/>
          <a:ln w="12700">
            <a:solidFill>
              <a:schemeClr val="bg1"/>
            </a:solidFill>
          </a:ln>
        </p:spPr>
        <p:txBody>
          <a:bodyPr anchor="ctr"/>
          <a:lstStyle/>
          <a:p>
            <a:pPr algn="ctr">
              <a:defRPr/>
            </a:pPr>
            <a:endParaRPr lang="zh-CN" altLang="en-US"/>
          </a:p>
        </p:txBody>
      </p:sp>
      <p:sp>
        <p:nvSpPr>
          <p:cNvPr id="15" name="椭圆 14"/>
          <p:cNvSpPr>
            <a:spLocks noChangeArrowheads="1"/>
          </p:cNvSpPr>
          <p:nvPr/>
        </p:nvSpPr>
        <p:spPr bwMode="auto">
          <a:xfrm flipH="1">
            <a:off x="3973106" y="4539235"/>
            <a:ext cx="411676" cy="411676"/>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16" name="椭圆 15"/>
          <p:cNvSpPr>
            <a:spLocks noChangeArrowheads="1"/>
          </p:cNvSpPr>
          <p:nvPr/>
        </p:nvSpPr>
        <p:spPr bwMode="auto">
          <a:xfrm flipH="1">
            <a:off x="7596258" y="1659556"/>
            <a:ext cx="372761" cy="372761"/>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17" name="椭圆 16"/>
          <p:cNvSpPr>
            <a:spLocks noChangeArrowheads="1"/>
          </p:cNvSpPr>
          <p:nvPr/>
        </p:nvSpPr>
        <p:spPr bwMode="auto">
          <a:xfrm flipH="1">
            <a:off x="7985404" y="4670316"/>
            <a:ext cx="446494" cy="446494"/>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18" name="文本框 1"/>
          <p:cNvSpPr txBox="1">
            <a:spLocks noChangeArrowheads="1"/>
          </p:cNvSpPr>
          <p:nvPr/>
        </p:nvSpPr>
        <p:spPr bwMode="auto">
          <a:xfrm>
            <a:off x="2423085" y="4584108"/>
            <a:ext cx="1671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19" name="文本框 19"/>
          <p:cNvSpPr txBox="1">
            <a:spLocks noChangeArrowheads="1"/>
          </p:cNvSpPr>
          <p:nvPr/>
        </p:nvSpPr>
        <p:spPr bwMode="auto">
          <a:xfrm>
            <a:off x="8542497" y="1575584"/>
            <a:ext cx="1673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20" name="文本框 20"/>
          <p:cNvSpPr txBox="1">
            <a:spLocks noChangeArrowheads="1"/>
          </p:cNvSpPr>
          <p:nvPr/>
        </p:nvSpPr>
        <p:spPr bwMode="auto">
          <a:xfrm>
            <a:off x="8597796" y="4716700"/>
            <a:ext cx="1673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21" name="矩形 21"/>
          <p:cNvSpPr>
            <a:spLocks noChangeArrowheads="1"/>
          </p:cNvSpPr>
          <p:nvPr/>
        </p:nvSpPr>
        <p:spPr bwMode="auto">
          <a:xfrm>
            <a:off x="8597796" y="2038462"/>
            <a:ext cx="2619566" cy="8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4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2" name="矩形 22"/>
          <p:cNvSpPr>
            <a:spLocks noChangeArrowheads="1"/>
          </p:cNvSpPr>
          <p:nvPr/>
        </p:nvSpPr>
        <p:spPr bwMode="auto">
          <a:xfrm>
            <a:off x="8567075" y="5151628"/>
            <a:ext cx="2619565" cy="89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4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3" name="矩形 23"/>
          <p:cNvSpPr>
            <a:spLocks noChangeArrowheads="1"/>
          </p:cNvSpPr>
          <p:nvPr/>
        </p:nvSpPr>
        <p:spPr bwMode="auto">
          <a:xfrm>
            <a:off x="1027887" y="4973440"/>
            <a:ext cx="2621614" cy="89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FontTx/>
              <a:buNone/>
            </a:pPr>
            <a:r>
              <a:rPr lang="zh-CN" altLang="en-US" sz="14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gn="r">
              <a:lnSpc>
                <a:spcPct val="120000"/>
              </a:lnSpc>
              <a:spcBef>
                <a:spcPct val="0"/>
              </a:spcBef>
              <a:buFontTx/>
              <a:buNone/>
            </a:pPr>
            <a:endParaRPr lang="zh-CN" altLang="en-US" sz="1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l="1943" t="46150" r="10714"/>
          <a:stretch>
            <a:fillRect/>
          </a:stretch>
        </p:blipFill>
        <p:spPr>
          <a:xfrm>
            <a:off x="-11289" y="3725332"/>
            <a:ext cx="12190589" cy="3131609"/>
          </a:xfrm>
          <a:prstGeom prst="rect">
            <a:avLst/>
          </a:prstGeom>
        </p:spPr>
      </p:pic>
      <p:grpSp>
        <p:nvGrpSpPr>
          <p:cNvPr id="5" name="Group 4"/>
          <p:cNvGrpSpPr>
            <a:grpSpLocks noChangeAspect="1"/>
          </p:cNvGrpSpPr>
          <p:nvPr/>
        </p:nvGrpSpPr>
        <p:grpSpPr bwMode="auto">
          <a:xfrm>
            <a:off x="2654294" y="1953013"/>
            <a:ext cx="1618122" cy="3271657"/>
            <a:chOff x="3245" y="959"/>
            <a:chExt cx="1188" cy="2402"/>
          </a:xfrm>
        </p:grpSpPr>
        <p:sp>
          <p:nvSpPr>
            <p:cNvPr id="7" name="Freeform 5"/>
            <p:cNvSpPr/>
            <p:nvPr/>
          </p:nvSpPr>
          <p:spPr bwMode="auto">
            <a:xfrm>
              <a:off x="3663" y="2774"/>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3794" y="3034"/>
              <a:ext cx="85" cy="327"/>
            </a:xfrm>
            <a:custGeom>
              <a:avLst/>
              <a:gdLst>
                <a:gd name="T0" fmla="*/ 18 w 36"/>
                <a:gd name="T1" fmla="*/ 0 h 138"/>
                <a:gd name="T2" fmla="*/ 0 w 36"/>
                <a:gd name="T3" fmla="*/ 18 h 138"/>
                <a:gd name="T4" fmla="*/ 18 w 36"/>
                <a:gd name="T5" fmla="*/ 138 h 138"/>
                <a:gd name="T6" fmla="*/ 36 w 36"/>
                <a:gd name="T7" fmla="*/ 18 h 138"/>
                <a:gd name="T8" fmla="*/ 18 w 36"/>
                <a:gd name="T9" fmla="*/ 0 h 138"/>
              </a:gdLst>
              <a:ahLst/>
              <a:cxnLst>
                <a:cxn ang="0">
                  <a:pos x="T0" y="T1"/>
                </a:cxn>
                <a:cxn ang="0">
                  <a:pos x="T2" y="T3"/>
                </a:cxn>
                <a:cxn ang="0">
                  <a:pos x="T4" y="T5"/>
                </a:cxn>
                <a:cxn ang="0">
                  <a:pos x="T6" y="T7"/>
                </a:cxn>
                <a:cxn ang="0">
                  <a:pos x="T8" y="T9"/>
                </a:cxn>
              </a:cxnLst>
              <a:rect l="0" t="0" r="r" b="b"/>
              <a:pathLst>
                <a:path w="36" h="138">
                  <a:moveTo>
                    <a:pt x="18" y="0"/>
                  </a:moveTo>
                  <a:cubicBezTo>
                    <a:pt x="8" y="0"/>
                    <a:pt x="0" y="8"/>
                    <a:pt x="0" y="18"/>
                  </a:cubicBezTo>
                  <a:cubicBezTo>
                    <a:pt x="0" y="28"/>
                    <a:pt x="18" y="138"/>
                    <a:pt x="18" y="138"/>
                  </a:cubicBezTo>
                  <a:cubicBezTo>
                    <a:pt x="18" y="138"/>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931" y="2816"/>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8"/>
            <p:cNvSpPr>
              <a:spLocks noChangeArrowheads="1"/>
            </p:cNvSpPr>
            <p:nvPr/>
          </p:nvSpPr>
          <p:spPr bwMode="auto">
            <a:xfrm>
              <a:off x="3668" y="2638"/>
              <a:ext cx="342" cy="112"/>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9"/>
            <p:cNvSpPr>
              <a:spLocks noChangeArrowheads="1"/>
            </p:cNvSpPr>
            <p:nvPr/>
          </p:nvSpPr>
          <p:spPr bwMode="auto">
            <a:xfrm>
              <a:off x="3668" y="2638"/>
              <a:ext cx="171"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3245" y="2167"/>
              <a:ext cx="1188" cy="808"/>
            </a:xfrm>
            <a:custGeom>
              <a:avLst/>
              <a:gdLst>
                <a:gd name="T0" fmla="*/ 250 w 500"/>
                <a:gd name="T1" fmla="*/ 182 h 341"/>
                <a:gd name="T2" fmla="*/ 483 w 500"/>
                <a:gd name="T3" fmla="*/ 341 h 341"/>
                <a:gd name="T4" fmla="*/ 500 w 500"/>
                <a:gd name="T5" fmla="*/ 250 h 341"/>
                <a:gd name="T6" fmla="*/ 250 w 500"/>
                <a:gd name="T7" fmla="*/ 0 h 341"/>
                <a:gd name="T8" fmla="*/ 0 w 500"/>
                <a:gd name="T9" fmla="*/ 250 h 341"/>
                <a:gd name="T10" fmla="*/ 17 w 500"/>
                <a:gd name="T11" fmla="*/ 341 h 341"/>
                <a:gd name="T12" fmla="*/ 250 w 500"/>
                <a:gd name="T13" fmla="*/ 182 h 341"/>
              </a:gdLst>
              <a:ahLst/>
              <a:cxnLst>
                <a:cxn ang="0">
                  <a:pos x="T0" y="T1"/>
                </a:cxn>
                <a:cxn ang="0">
                  <a:pos x="T2" y="T3"/>
                </a:cxn>
                <a:cxn ang="0">
                  <a:pos x="T4" y="T5"/>
                </a:cxn>
                <a:cxn ang="0">
                  <a:pos x="T6" y="T7"/>
                </a:cxn>
                <a:cxn ang="0">
                  <a:pos x="T8" y="T9"/>
                </a:cxn>
                <a:cxn ang="0">
                  <a:pos x="T10" y="T11"/>
                </a:cxn>
                <a:cxn ang="0">
                  <a:pos x="T12" y="T13"/>
                </a:cxn>
              </a:cxnLst>
              <a:rect l="0" t="0" r="r" b="b"/>
              <a:pathLst>
                <a:path w="500" h="341">
                  <a:moveTo>
                    <a:pt x="250" y="182"/>
                  </a:moveTo>
                  <a:cubicBezTo>
                    <a:pt x="356" y="182"/>
                    <a:pt x="446" y="248"/>
                    <a:pt x="483" y="341"/>
                  </a:cubicBezTo>
                  <a:cubicBezTo>
                    <a:pt x="494" y="313"/>
                    <a:pt x="500" y="282"/>
                    <a:pt x="500" y="250"/>
                  </a:cubicBezTo>
                  <a:cubicBezTo>
                    <a:pt x="500" y="112"/>
                    <a:pt x="388" y="0"/>
                    <a:pt x="250" y="0"/>
                  </a:cubicBezTo>
                  <a:cubicBezTo>
                    <a:pt x="112" y="0"/>
                    <a:pt x="0" y="112"/>
                    <a:pt x="0" y="250"/>
                  </a:cubicBezTo>
                  <a:cubicBezTo>
                    <a:pt x="0" y="282"/>
                    <a:pt x="6" y="313"/>
                    <a:pt x="17" y="341"/>
                  </a:cubicBezTo>
                  <a:cubicBezTo>
                    <a:pt x="54" y="248"/>
                    <a:pt x="144" y="182"/>
                    <a:pt x="250" y="182"/>
                  </a:cubicBez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3991" y="2186"/>
              <a:ext cx="442" cy="789"/>
            </a:xfrm>
            <a:custGeom>
              <a:avLst/>
              <a:gdLst>
                <a:gd name="T0" fmla="*/ 0 w 186"/>
                <a:gd name="T1" fmla="*/ 0 h 333"/>
                <a:gd name="T2" fmla="*/ 0 w 186"/>
                <a:gd name="T3" fmla="*/ 182 h 333"/>
                <a:gd name="T4" fmla="*/ 169 w 186"/>
                <a:gd name="T5" fmla="*/ 333 h 333"/>
                <a:gd name="T6" fmla="*/ 186 w 186"/>
                <a:gd name="T7" fmla="*/ 242 h 333"/>
                <a:gd name="T8" fmla="*/ 0 w 186"/>
                <a:gd name="T9" fmla="*/ 0 h 333"/>
              </a:gdLst>
              <a:ahLst/>
              <a:cxnLst>
                <a:cxn ang="0">
                  <a:pos x="T0" y="T1"/>
                </a:cxn>
                <a:cxn ang="0">
                  <a:pos x="T2" y="T3"/>
                </a:cxn>
                <a:cxn ang="0">
                  <a:pos x="T4" y="T5"/>
                </a:cxn>
                <a:cxn ang="0">
                  <a:pos x="T6" y="T7"/>
                </a:cxn>
                <a:cxn ang="0">
                  <a:pos x="T8" y="T9"/>
                </a:cxn>
              </a:cxnLst>
              <a:rect l="0" t="0" r="r" b="b"/>
              <a:pathLst>
                <a:path w="186" h="333">
                  <a:moveTo>
                    <a:pt x="0" y="0"/>
                  </a:moveTo>
                  <a:cubicBezTo>
                    <a:pt x="0" y="182"/>
                    <a:pt x="0" y="182"/>
                    <a:pt x="0" y="182"/>
                  </a:cubicBezTo>
                  <a:cubicBezTo>
                    <a:pt x="77" y="203"/>
                    <a:pt x="140" y="259"/>
                    <a:pt x="169" y="333"/>
                  </a:cubicBezTo>
                  <a:cubicBezTo>
                    <a:pt x="180" y="305"/>
                    <a:pt x="186" y="274"/>
                    <a:pt x="186" y="242"/>
                  </a:cubicBezTo>
                  <a:cubicBezTo>
                    <a:pt x="186" y="126"/>
                    <a:pt x="107" y="28"/>
                    <a:pt x="0" y="0"/>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3473" y="959"/>
              <a:ext cx="732" cy="1748"/>
            </a:xfrm>
            <a:custGeom>
              <a:avLst/>
              <a:gdLst>
                <a:gd name="T0" fmla="*/ 154 w 308"/>
                <a:gd name="T1" fmla="*/ 724 h 738"/>
                <a:gd name="T2" fmla="*/ 242 w 308"/>
                <a:gd name="T3" fmla="*/ 738 h 738"/>
                <a:gd name="T4" fmla="*/ 308 w 308"/>
                <a:gd name="T5" fmla="*/ 429 h 738"/>
                <a:gd name="T6" fmla="*/ 154 w 308"/>
                <a:gd name="T7" fmla="*/ 0 h 738"/>
                <a:gd name="T8" fmla="*/ 0 w 308"/>
                <a:gd name="T9" fmla="*/ 429 h 738"/>
                <a:gd name="T10" fmla="*/ 66 w 308"/>
                <a:gd name="T11" fmla="*/ 738 h 738"/>
                <a:gd name="T12" fmla="*/ 154 w 308"/>
                <a:gd name="T13" fmla="*/ 724 h 738"/>
              </a:gdLst>
              <a:ahLst/>
              <a:cxnLst>
                <a:cxn ang="0">
                  <a:pos x="T0" y="T1"/>
                </a:cxn>
                <a:cxn ang="0">
                  <a:pos x="T2" y="T3"/>
                </a:cxn>
                <a:cxn ang="0">
                  <a:pos x="T4" y="T5"/>
                </a:cxn>
                <a:cxn ang="0">
                  <a:pos x="T6" y="T7"/>
                </a:cxn>
                <a:cxn ang="0">
                  <a:pos x="T8" y="T9"/>
                </a:cxn>
                <a:cxn ang="0">
                  <a:pos x="T10" y="T11"/>
                </a:cxn>
                <a:cxn ang="0">
                  <a:pos x="T12" y="T13"/>
                </a:cxn>
              </a:cxnLst>
              <a:rect l="0" t="0" r="r" b="b"/>
              <a:pathLst>
                <a:path w="308" h="738">
                  <a:moveTo>
                    <a:pt x="154" y="724"/>
                  </a:moveTo>
                  <a:cubicBezTo>
                    <a:pt x="185" y="724"/>
                    <a:pt x="214" y="729"/>
                    <a:pt x="242" y="738"/>
                  </a:cubicBezTo>
                  <a:cubicBezTo>
                    <a:pt x="283" y="654"/>
                    <a:pt x="308" y="546"/>
                    <a:pt x="308" y="429"/>
                  </a:cubicBezTo>
                  <a:cubicBezTo>
                    <a:pt x="308" y="242"/>
                    <a:pt x="246" y="80"/>
                    <a:pt x="154" y="0"/>
                  </a:cubicBezTo>
                  <a:cubicBezTo>
                    <a:pt x="62" y="80"/>
                    <a:pt x="0" y="242"/>
                    <a:pt x="0" y="429"/>
                  </a:cubicBezTo>
                  <a:cubicBezTo>
                    <a:pt x="0" y="546"/>
                    <a:pt x="25" y="654"/>
                    <a:pt x="66" y="738"/>
                  </a:cubicBezTo>
                  <a:cubicBezTo>
                    <a:pt x="94" y="729"/>
                    <a:pt x="123" y="724"/>
                    <a:pt x="154" y="724"/>
                  </a:cubicBezTo>
                  <a:close/>
                </a:path>
              </a:pathLst>
            </a:custGeom>
            <a:solidFill>
              <a:srgbClr val="EE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
            <p:cNvSpPr/>
            <p:nvPr/>
          </p:nvSpPr>
          <p:spPr bwMode="auto">
            <a:xfrm>
              <a:off x="3836" y="959"/>
              <a:ext cx="369" cy="1748"/>
            </a:xfrm>
            <a:custGeom>
              <a:avLst/>
              <a:gdLst>
                <a:gd name="T0" fmla="*/ 1 w 155"/>
                <a:gd name="T1" fmla="*/ 0 h 738"/>
                <a:gd name="T2" fmla="*/ 0 w 155"/>
                <a:gd name="T3" fmla="*/ 1 h 738"/>
                <a:gd name="T4" fmla="*/ 0 w 155"/>
                <a:gd name="T5" fmla="*/ 724 h 738"/>
                <a:gd name="T6" fmla="*/ 1 w 155"/>
                <a:gd name="T7" fmla="*/ 724 h 738"/>
                <a:gd name="T8" fmla="*/ 89 w 155"/>
                <a:gd name="T9" fmla="*/ 738 h 738"/>
                <a:gd name="T10" fmla="*/ 155 w 155"/>
                <a:gd name="T11" fmla="*/ 429 h 738"/>
                <a:gd name="T12" fmla="*/ 1 w 155"/>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155" h="738">
                  <a:moveTo>
                    <a:pt x="1" y="0"/>
                  </a:moveTo>
                  <a:cubicBezTo>
                    <a:pt x="0" y="1"/>
                    <a:pt x="0" y="1"/>
                    <a:pt x="0" y="1"/>
                  </a:cubicBezTo>
                  <a:cubicBezTo>
                    <a:pt x="0" y="724"/>
                    <a:pt x="0" y="724"/>
                    <a:pt x="0" y="724"/>
                  </a:cubicBezTo>
                  <a:cubicBezTo>
                    <a:pt x="1" y="724"/>
                    <a:pt x="1" y="724"/>
                    <a:pt x="1" y="724"/>
                  </a:cubicBezTo>
                  <a:cubicBezTo>
                    <a:pt x="32" y="724"/>
                    <a:pt x="61" y="729"/>
                    <a:pt x="89" y="738"/>
                  </a:cubicBezTo>
                  <a:cubicBezTo>
                    <a:pt x="130" y="654"/>
                    <a:pt x="155" y="546"/>
                    <a:pt x="155" y="429"/>
                  </a:cubicBezTo>
                  <a:cubicBezTo>
                    <a:pt x="155" y="242"/>
                    <a:pt x="93" y="80"/>
                    <a:pt x="1" y="0"/>
                  </a:cubicBezTo>
                  <a:close/>
                </a:path>
              </a:pathLst>
            </a:custGeom>
            <a:solidFill>
              <a:srgbClr val="DDD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4"/>
            <p:cNvSpPr/>
            <p:nvPr/>
          </p:nvSpPr>
          <p:spPr bwMode="auto">
            <a:xfrm>
              <a:off x="3565" y="959"/>
              <a:ext cx="542" cy="429"/>
            </a:xfrm>
            <a:custGeom>
              <a:avLst/>
              <a:gdLst>
                <a:gd name="T0" fmla="*/ 114 w 228"/>
                <a:gd name="T1" fmla="*/ 177 h 181"/>
                <a:gd name="T2" fmla="*/ 228 w 228"/>
                <a:gd name="T3" fmla="*/ 181 h 181"/>
                <a:gd name="T4" fmla="*/ 114 w 228"/>
                <a:gd name="T5" fmla="*/ 0 h 181"/>
                <a:gd name="T6" fmla="*/ 0 w 228"/>
                <a:gd name="T7" fmla="*/ 181 h 181"/>
                <a:gd name="T8" fmla="*/ 114 w 228"/>
                <a:gd name="T9" fmla="*/ 177 h 181"/>
              </a:gdLst>
              <a:ahLst/>
              <a:cxnLst>
                <a:cxn ang="0">
                  <a:pos x="T0" y="T1"/>
                </a:cxn>
                <a:cxn ang="0">
                  <a:pos x="T2" y="T3"/>
                </a:cxn>
                <a:cxn ang="0">
                  <a:pos x="T4" y="T5"/>
                </a:cxn>
                <a:cxn ang="0">
                  <a:pos x="T6" y="T7"/>
                </a:cxn>
                <a:cxn ang="0">
                  <a:pos x="T8" y="T9"/>
                </a:cxn>
              </a:cxnLst>
              <a:rect l="0" t="0" r="r" b="b"/>
              <a:pathLst>
                <a:path w="228" h="181">
                  <a:moveTo>
                    <a:pt x="114" y="177"/>
                  </a:moveTo>
                  <a:cubicBezTo>
                    <a:pt x="153" y="177"/>
                    <a:pt x="191" y="179"/>
                    <a:pt x="228" y="181"/>
                  </a:cubicBezTo>
                  <a:cubicBezTo>
                    <a:pt x="201" y="104"/>
                    <a:pt x="161" y="41"/>
                    <a:pt x="114" y="0"/>
                  </a:cubicBezTo>
                  <a:cubicBezTo>
                    <a:pt x="67" y="41"/>
                    <a:pt x="27" y="104"/>
                    <a:pt x="0" y="181"/>
                  </a:cubicBezTo>
                  <a:cubicBezTo>
                    <a:pt x="37" y="179"/>
                    <a:pt x="75" y="177"/>
                    <a:pt x="114" y="177"/>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
            <p:cNvSpPr/>
            <p:nvPr/>
          </p:nvSpPr>
          <p:spPr bwMode="auto">
            <a:xfrm>
              <a:off x="3843" y="959"/>
              <a:ext cx="274" cy="429"/>
            </a:xfrm>
            <a:custGeom>
              <a:avLst/>
              <a:gdLst>
                <a:gd name="T0" fmla="*/ 0 w 115"/>
                <a:gd name="T1" fmla="*/ 1 h 181"/>
                <a:gd name="T2" fmla="*/ 0 w 115"/>
                <a:gd name="T3" fmla="*/ 177 h 181"/>
                <a:gd name="T4" fmla="*/ 1 w 115"/>
                <a:gd name="T5" fmla="*/ 177 h 181"/>
                <a:gd name="T6" fmla="*/ 115 w 115"/>
                <a:gd name="T7" fmla="*/ 181 h 181"/>
                <a:gd name="T8" fmla="*/ 1 w 115"/>
                <a:gd name="T9" fmla="*/ 0 h 181"/>
                <a:gd name="T10" fmla="*/ 0 w 115"/>
                <a:gd name="T11" fmla="*/ 1 h 181"/>
              </a:gdLst>
              <a:ahLst/>
              <a:cxnLst>
                <a:cxn ang="0">
                  <a:pos x="T0" y="T1"/>
                </a:cxn>
                <a:cxn ang="0">
                  <a:pos x="T2" y="T3"/>
                </a:cxn>
                <a:cxn ang="0">
                  <a:pos x="T4" y="T5"/>
                </a:cxn>
                <a:cxn ang="0">
                  <a:pos x="T6" y="T7"/>
                </a:cxn>
                <a:cxn ang="0">
                  <a:pos x="T8" y="T9"/>
                </a:cxn>
                <a:cxn ang="0">
                  <a:pos x="T10" y="T11"/>
                </a:cxn>
              </a:cxnLst>
              <a:rect l="0" t="0" r="r" b="b"/>
              <a:pathLst>
                <a:path w="115" h="181">
                  <a:moveTo>
                    <a:pt x="0" y="1"/>
                  </a:moveTo>
                  <a:cubicBezTo>
                    <a:pt x="0" y="177"/>
                    <a:pt x="0" y="177"/>
                    <a:pt x="0" y="177"/>
                  </a:cubicBezTo>
                  <a:cubicBezTo>
                    <a:pt x="1" y="177"/>
                    <a:pt x="1" y="177"/>
                    <a:pt x="1" y="177"/>
                  </a:cubicBezTo>
                  <a:cubicBezTo>
                    <a:pt x="40" y="177"/>
                    <a:pt x="78" y="179"/>
                    <a:pt x="115" y="181"/>
                  </a:cubicBezTo>
                  <a:cubicBezTo>
                    <a:pt x="88" y="104"/>
                    <a:pt x="48" y="41"/>
                    <a:pt x="1" y="0"/>
                  </a:cubicBezTo>
                  <a:lnTo>
                    <a:pt x="0" y="1"/>
                  </a:ln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p:nvPr/>
          </p:nvSpPr>
          <p:spPr bwMode="auto">
            <a:xfrm>
              <a:off x="3760" y="2132"/>
              <a:ext cx="157" cy="843"/>
            </a:xfrm>
            <a:custGeom>
              <a:avLst/>
              <a:gdLst>
                <a:gd name="T0" fmla="*/ 33 w 66"/>
                <a:gd name="T1" fmla="*/ 0 h 356"/>
                <a:gd name="T2" fmla="*/ 0 w 66"/>
                <a:gd name="T3" fmla="*/ 178 h 356"/>
                <a:gd name="T4" fmla="*/ 33 w 66"/>
                <a:gd name="T5" fmla="*/ 356 h 356"/>
                <a:gd name="T6" fmla="*/ 66 w 66"/>
                <a:gd name="T7" fmla="*/ 178 h 356"/>
                <a:gd name="T8" fmla="*/ 33 w 66"/>
                <a:gd name="T9" fmla="*/ 0 h 356"/>
              </a:gdLst>
              <a:ahLst/>
              <a:cxnLst>
                <a:cxn ang="0">
                  <a:pos x="T0" y="T1"/>
                </a:cxn>
                <a:cxn ang="0">
                  <a:pos x="T2" y="T3"/>
                </a:cxn>
                <a:cxn ang="0">
                  <a:pos x="T4" y="T5"/>
                </a:cxn>
                <a:cxn ang="0">
                  <a:pos x="T6" y="T7"/>
                </a:cxn>
                <a:cxn ang="0">
                  <a:pos x="T8" y="T9"/>
                </a:cxn>
              </a:cxnLst>
              <a:rect l="0" t="0" r="r" b="b"/>
              <a:pathLst>
                <a:path w="66" h="356">
                  <a:moveTo>
                    <a:pt x="33" y="0"/>
                  </a:moveTo>
                  <a:cubicBezTo>
                    <a:pt x="13" y="33"/>
                    <a:pt x="0" y="100"/>
                    <a:pt x="0" y="178"/>
                  </a:cubicBezTo>
                  <a:cubicBezTo>
                    <a:pt x="0" y="256"/>
                    <a:pt x="13" y="323"/>
                    <a:pt x="33" y="356"/>
                  </a:cubicBezTo>
                  <a:cubicBezTo>
                    <a:pt x="53" y="323"/>
                    <a:pt x="66" y="256"/>
                    <a:pt x="66" y="178"/>
                  </a:cubicBezTo>
                  <a:cubicBezTo>
                    <a:pt x="66" y="100"/>
                    <a:pt x="53" y="33"/>
                    <a:pt x="33" y="0"/>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p:nvPr/>
          </p:nvSpPr>
          <p:spPr bwMode="auto">
            <a:xfrm>
              <a:off x="3836" y="2132"/>
              <a:ext cx="81" cy="843"/>
            </a:xfrm>
            <a:custGeom>
              <a:avLst/>
              <a:gdLst>
                <a:gd name="T0" fmla="*/ 0 w 34"/>
                <a:gd name="T1" fmla="*/ 1 h 356"/>
                <a:gd name="T2" fmla="*/ 0 w 34"/>
                <a:gd name="T3" fmla="*/ 355 h 356"/>
                <a:gd name="T4" fmla="*/ 1 w 34"/>
                <a:gd name="T5" fmla="*/ 356 h 356"/>
                <a:gd name="T6" fmla="*/ 34 w 34"/>
                <a:gd name="T7" fmla="*/ 178 h 356"/>
                <a:gd name="T8" fmla="*/ 1 w 34"/>
                <a:gd name="T9" fmla="*/ 0 h 356"/>
                <a:gd name="T10" fmla="*/ 0 w 34"/>
                <a:gd name="T11" fmla="*/ 1 h 356"/>
              </a:gdLst>
              <a:ahLst/>
              <a:cxnLst>
                <a:cxn ang="0">
                  <a:pos x="T0" y="T1"/>
                </a:cxn>
                <a:cxn ang="0">
                  <a:pos x="T2" y="T3"/>
                </a:cxn>
                <a:cxn ang="0">
                  <a:pos x="T4" y="T5"/>
                </a:cxn>
                <a:cxn ang="0">
                  <a:pos x="T6" y="T7"/>
                </a:cxn>
                <a:cxn ang="0">
                  <a:pos x="T8" y="T9"/>
                </a:cxn>
                <a:cxn ang="0">
                  <a:pos x="T10" y="T11"/>
                </a:cxn>
              </a:cxnLst>
              <a:rect l="0" t="0" r="r" b="b"/>
              <a:pathLst>
                <a:path w="34" h="356">
                  <a:moveTo>
                    <a:pt x="0" y="1"/>
                  </a:moveTo>
                  <a:cubicBezTo>
                    <a:pt x="0" y="355"/>
                    <a:pt x="0" y="355"/>
                    <a:pt x="0" y="355"/>
                  </a:cubicBezTo>
                  <a:cubicBezTo>
                    <a:pt x="0" y="355"/>
                    <a:pt x="1" y="356"/>
                    <a:pt x="1" y="356"/>
                  </a:cubicBezTo>
                  <a:cubicBezTo>
                    <a:pt x="21" y="323"/>
                    <a:pt x="34" y="256"/>
                    <a:pt x="34" y="178"/>
                  </a:cubicBezTo>
                  <a:cubicBezTo>
                    <a:pt x="34" y="100"/>
                    <a:pt x="21" y="33"/>
                    <a:pt x="1" y="0"/>
                  </a:cubicBezTo>
                  <a:cubicBezTo>
                    <a:pt x="1" y="0"/>
                    <a:pt x="0" y="1"/>
                    <a:pt x="0" y="1"/>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18"/>
            <p:cNvSpPr>
              <a:spLocks noChangeArrowheads="1"/>
            </p:cNvSpPr>
            <p:nvPr/>
          </p:nvSpPr>
          <p:spPr bwMode="auto">
            <a:xfrm>
              <a:off x="3632" y="1563"/>
              <a:ext cx="413" cy="412"/>
            </a:xfrm>
            <a:prstGeom prst="ellipse">
              <a:avLst/>
            </a:prstGeom>
            <a:solidFill>
              <a:srgbClr val="3D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19"/>
            <p:cNvSpPr>
              <a:spLocks noChangeArrowheads="1"/>
            </p:cNvSpPr>
            <p:nvPr/>
          </p:nvSpPr>
          <p:spPr bwMode="auto">
            <a:xfrm>
              <a:off x="3696" y="1627"/>
              <a:ext cx="285" cy="2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p:nvPr/>
          </p:nvSpPr>
          <p:spPr bwMode="auto">
            <a:xfrm>
              <a:off x="3836" y="1563"/>
              <a:ext cx="209" cy="412"/>
            </a:xfrm>
            <a:custGeom>
              <a:avLst/>
              <a:gdLst>
                <a:gd name="T0" fmla="*/ 1 w 88"/>
                <a:gd name="T1" fmla="*/ 0 h 174"/>
                <a:gd name="T2" fmla="*/ 0 w 88"/>
                <a:gd name="T3" fmla="*/ 0 h 174"/>
                <a:gd name="T4" fmla="*/ 0 w 88"/>
                <a:gd name="T5" fmla="*/ 27 h 174"/>
                <a:gd name="T6" fmla="*/ 1 w 88"/>
                <a:gd name="T7" fmla="*/ 27 h 174"/>
                <a:gd name="T8" fmla="*/ 61 w 88"/>
                <a:gd name="T9" fmla="*/ 87 h 174"/>
                <a:gd name="T10" fmla="*/ 1 w 88"/>
                <a:gd name="T11" fmla="*/ 147 h 174"/>
                <a:gd name="T12" fmla="*/ 0 w 88"/>
                <a:gd name="T13" fmla="*/ 147 h 174"/>
                <a:gd name="T14" fmla="*/ 0 w 88"/>
                <a:gd name="T15" fmla="*/ 174 h 174"/>
                <a:gd name="T16" fmla="*/ 1 w 88"/>
                <a:gd name="T17" fmla="*/ 174 h 174"/>
                <a:gd name="T18" fmla="*/ 88 w 88"/>
                <a:gd name="T19" fmla="*/ 87 h 174"/>
                <a:gd name="T20" fmla="*/ 1 w 88"/>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74">
                  <a:moveTo>
                    <a:pt x="1" y="0"/>
                  </a:moveTo>
                  <a:cubicBezTo>
                    <a:pt x="0" y="0"/>
                    <a:pt x="0" y="0"/>
                    <a:pt x="0" y="0"/>
                  </a:cubicBezTo>
                  <a:cubicBezTo>
                    <a:pt x="0" y="27"/>
                    <a:pt x="0" y="27"/>
                    <a:pt x="0" y="27"/>
                  </a:cubicBezTo>
                  <a:cubicBezTo>
                    <a:pt x="1" y="27"/>
                    <a:pt x="1" y="27"/>
                    <a:pt x="1" y="27"/>
                  </a:cubicBezTo>
                  <a:cubicBezTo>
                    <a:pt x="34" y="27"/>
                    <a:pt x="61" y="54"/>
                    <a:pt x="61" y="87"/>
                  </a:cubicBezTo>
                  <a:cubicBezTo>
                    <a:pt x="61" y="120"/>
                    <a:pt x="34" y="147"/>
                    <a:pt x="1" y="147"/>
                  </a:cubicBezTo>
                  <a:cubicBezTo>
                    <a:pt x="0" y="147"/>
                    <a:pt x="0" y="147"/>
                    <a:pt x="0" y="147"/>
                  </a:cubicBezTo>
                  <a:cubicBezTo>
                    <a:pt x="0" y="174"/>
                    <a:pt x="0" y="174"/>
                    <a:pt x="0" y="174"/>
                  </a:cubicBezTo>
                  <a:cubicBezTo>
                    <a:pt x="1" y="174"/>
                    <a:pt x="1" y="174"/>
                    <a:pt x="1" y="174"/>
                  </a:cubicBezTo>
                  <a:cubicBezTo>
                    <a:pt x="49" y="174"/>
                    <a:pt x="88" y="135"/>
                    <a:pt x="88" y="87"/>
                  </a:cubicBezTo>
                  <a:cubicBezTo>
                    <a:pt x="88" y="39"/>
                    <a:pt x="49" y="0"/>
                    <a:pt x="1" y="0"/>
                  </a:cubicBezTo>
                  <a:close/>
                </a:path>
              </a:pathLst>
            </a:custGeom>
            <a:solidFill>
              <a:srgbClr val="339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1"/>
            <p:cNvSpPr/>
            <p:nvPr/>
          </p:nvSpPr>
          <p:spPr bwMode="auto">
            <a:xfrm>
              <a:off x="3836" y="1627"/>
              <a:ext cx="145" cy="284"/>
            </a:xfrm>
            <a:custGeom>
              <a:avLst/>
              <a:gdLst>
                <a:gd name="T0" fmla="*/ 61 w 61"/>
                <a:gd name="T1" fmla="*/ 60 h 120"/>
                <a:gd name="T2" fmla="*/ 1 w 61"/>
                <a:gd name="T3" fmla="*/ 0 h 120"/>
                <a:gd name="T4" fmla="*/ 0 w 61"/>
                <a:gd name="T5" fmla="*/ 0 h 120"/>
                <a:gd name="T6" fmla="*/ 0 w 61"/>
                <a:gd name="T7" fmla="*/ 120 h 120"/>
                <a:gd name="T8" fmla="*/ 1 w 61"/>
                <a:gd name="T9" fmla="*/ 120 h 120"/>
                <a:gd name="T10" fmla="*/ 61 w 61"/>
                <a:gd name="T11" fmla="*/ 60 h 120"/>
              </a:gdLst>
              <a:ahLst/>
              <a:cxnLst>
                <a:cxn ang="0">
                  <a:pos x="T0" y="T1"/>
                </a:cxn>
                <a:cxn ang="0">
                  <a:pos x="T2" y="T3"/>
                </a:cxn>
                <a:cxn ang="0">
                  <a:pos x="T4" y="T5"/>
                </a:cxn>
                <a:cxn ang="0">
                  <a:pos x="T6" y="T7"/>
                </a:cxn>
                <a:cxn ang="0">
                  <a:pos x="T8" y="T9"/>
                </a:cxn>
                <a:cxn ang="0">
                  <a:pos x="T10" y="T11"/>
                </a:cxn>
              </a:cxnLst>
              <a:rect l="0" t="0" r="r" b="b"/>
              <a:pathLst>
                <a:path w="61" h="120">
                  <a:moveTo>
                    <a:pt x="61" y="60"/>
                  </a:moveTo>
                  <a:cubicBezTo>
                    <a:pt x="61" y="27"/>
                    <a:pt x="34" y="0"/>
                    <a:pt x="1" y="0"/>
                  </a:cubicBezTo>
                  <a:cubicBezTo>
                    <a:pt x="0" y="0"/>
                    <a:pt x="0" y="0"/>
                    <a:pt x="0" y="0"/>
                  </a:cubicBezTo>
                  <a:cubicBezTo>
                    <a:pt x="0" y="120"/>
                    <a:pt x="0" y="120"/>
                    <a:pt x="0" y="120"/>
                  </a:cubicBezTo>
                  <a:cubicBezTo>
                    <a:pt x="1" y="120"/>
                    <a:pt x="1" y="120"/>
                    <a:pt x="1" y="120"/>
                  </a:cubicBezTo>
                  <a:cubicBezTo>
                    <a:pt x="34" y="120"/>
                    <a:pt x="61" y="93"/>
                    <a:pt x="61" y="6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TextBox 19"/>
          <p:cNvSpPr txBox="1">
            <a:spLocks noChangeArrowheads="1"/>
          </p:cNvSpPr>
          <p:nvPr/>
        </p:nvSpPr>
        <p:spPr bwMode="auto">
          <a:xfrm>
            <a:off x="5307110" y="2390973"/>
            <a:ext cx="33356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400" b="1" dirty="0">
                <a:solidFill>
                  <a:schemeClr val="bg1"/>
                </a:solidFill>
                <a:latin typeface="微软雅黑" panose="020B0503020204020204" pitchFamily="34" charset="-122"/>
                <a:ea typeface="微软雅黑" panose="020B0503020204020204" pitchFamily="34" charset="-122"/>
              </a:rPr>
              <a:t>市场分析</a:t>
            </a:r>
          </a:p>
        </p:txBody>
      </p:sp>
      <p:sp>
        <p:nvSpPr>
          <p:cNvPr id="25" name="TextBox 13"/>
          <p:cNvSpPr txBox="1">
            <a:spLocks noChangeArrowheads="1"/>
          </p:cNvSpPr>
          <p:nvPr/>
        </p:nvSpPr>
        <p:spPr bwMode="auto">
          <a:xfrm>
            <a:off x="5307110" y="3336861"/>
            <a:ext cx="36284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市场分析一 市场分析二 </a:t>
            </a:r>
            <a:endParaRPr lang="en-US" altLang="zh-CN" sz="24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市场分析三 市场分析四</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市场分析一</a:t>
            </a:r>
          </a:p>
        </p:txBody>
      </p:sp>
      <p:sp>
        <p:nvSpPr>
          <p:cNvPr id="15" name="Freeform 56"/>
          <p:cNvSpPr>
            <a:spLocks noEditPoints="1"/>
          </p:cNvSpPr>
          <p:nvPr/>
        </p:nvSpPr>
        <p:spPr bwMode="auto">
          <a:xfrm>
            <a:off x="619288" y="647047"/>
            <a:ext cx="394161" cy="392358"/>
          </a:xfrm>
          <a:custGeom>
            <a:avLst/>
            <a:gdLst>
              <a:gd name="T0" fmla="*/ 181 w 185"/>
              <a:gd name="T1" fmla="*/ 3 h 184"/>
              <a:gd name="T2" fmla="*/ 172 w 185"/>
              <a:gd name="T3" fmla="*/ 0 h 184"/>
              <a:gd name="T4" fmla="*/ 164 w 185"/>
              <a:gd name="T5" fmla="*/ 3 h 184"/>
              <a:gd name="T6" fmla="*/ 128 w 185"/>
              <a:gd name="T7" fmla="*/ 38 h 184"/>
              <a:gd name="T8" fmla="*/ 128 w 185"/>
              <a:gd name="T9" fmla="*/ 32 h 184"/>
              <a:gd name="T10" fmla="*/ 0 w 185"/>
              <a:gd name="T11" fmla="*/ 32 h 184"/>
              <a:gd name="T12" fmla="*/ 0 w 185"/>
              <a:gd name="T13" fmla="*/ 184 h 184"/>
              <a:gd name="T14" fmla="*/ 152 w 185"/>
              <a:gd name="T15" fmla="*/ 184 h 184"/>
              <a:gd name="T16" fmla="*/ 152 w 185"/>
              <a:gd name="T17" fmla="*/ 56 h 184"/>
              <a:gd name="T18" fmla="*/ 145 w 185"/>
              <a:gd name="T19" fmla="*/ 56 h 184"/>
              <a:gd name="T20" fmla="*/ 181 w 185"/>
              <a:gd name="T21" fmla="*/ 20 h 184"/>
              <a:gd name="T22" fmla="*/ 181 w 185"/>
              <a:gd name="T23" fmla="*/ 3 h 184"/>
              <a:gd name="T24" fmla="*/ 144 w 185"/>
              <a:gd name="T25" fmla="*/ 176 h 184"/>
              <a:gd name="T26" fmla="*/ 8 w 185"/>
              <a:gd name="T27" fmla="*/ 176 h 184"/>
              <a:gd name="T28" fmla="*/ 8 w 185"/>
              <a:gd name="T29" fmla="*/ 40 h 184"/>
              <a:gd name="T30" fmla="*/ 127 w 185"/>
              <a:gd name="T31" fmla="*/ 40 h 184"/>
              <a:gd name="T32" fmla="*/ 64 w 185"/>
              <a:gd name="T33" fmla="*/ 102 h 184"/>
              <a:gd name="T34" fmla="*/ 64 w 185"/>
              <a:gd name="T35" fmla="*/ 120 h 184"/>
              <a:gd name="T36" fmla="*/ 81 w 185"/>
              <a:gd name="T37" fmla="*/ 120 h 184"/>
              <a:gd name="T38" fmla="*/ 144 w 185"/>
              <a:gd name="T39" fmla="*/ 56 h 184"/>
              <a:gd name="T40" fmla="*/ 144 w 185"/>
              <a:gd name="T41" fmla="*/ 176 h 184"/>
              <a:gd name="T42" fmla="*/ 175 w 185"/>
              <a:gd name="T43" fmla="*/ 14 h 184"/>
              <a:gd name="T44" fmla="*/ 78 w 185"/>
              <a:gd name="T45" fmla="*/ 112 h 184"/>
              <a:gd name="T46" fmla="*/ 72 w 185"/>
              <a:gd name="T47" fmla="*/ 112 h 184"/>
              <a:gd name="T48" fmla="*/ 72 w 185"/>
              <a:gd name="T49" fmla="*/ 106 h 184"/>
              <a:gd name="T50" fmla="*/ 169 w 185"/>
              <a:gd name="T51" fmla="*/ 9 h 184"/>
              <a:gd name="T52" fmla="*/ 172 w 185"/>
              <a:gd name="T53" fmla="*/ 8 h 184"/>
              <a:gd name="T54" fmla="*/ 175 w 185"/>
              <a:gd name="T55" fmla="*/ 9 h 184"/>
              <a:gd name="T56" fmla="*/ 176 w 185"/>
              <a:gd name="T57" fmla="*/ 12 h 184"/>
              <a:gd name="T58" fmla="*/ 175 w 185"/>
              <a:gd name="T59" fmla="*/ 1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6" name="Picture 5" descr="F:\无版权图片\526.jpg"/>
          <p:cNvPicPr>
            <a:picLocks noChangeAspect="1" noChangeArrowheads="1"/>
          </p:cNvPicPr>
          <p:nvPr/>
        </p:nvPicPr>
        <p:blipFill>
          <a:blip r:embed="rId2" cstate="print">
            <a:extLst>
              <a:ext uri="{28A0092B-C50C-407E-A947-70E740481C1C}">
                <a14:useLocalDpi xmlns:a14="http://schemas.microsoft.com/office/drawing/2010/main" val="0"/>
              </a:ext>
            </a:extLst>
          </a:blip>
          <a:srcRect l="4451" t="17273" r="6740" b="14017"/>
          <a:stretch>
            <a:fillRect/>
          </a:stretch>
        </p:blipFill>
        <p:spPr bwMode="auto">
          <a:xfrm>
            <a:off x="1158175" y="2450874"/>
            <a:ext cx="3127439" cy="159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F:\无版权图片\522.jpg"/>
          <p:cNvPicPr>
            <a:picLocks noChangeAspect="1" noChangeArrowheads="1"/>
          </p:cNvPicPr>
          <p:nvPr/>
        </p:nvPicPr>
        <p:blipFill>
          <a:blip r:embed="rId3" cstate="print">
            <a:extLst>
              <a:ext uri="{28A0092B-C50C-407E-A947-70E740481C1C}">
                <a14:useLocalDpi xmlns:a14="http://schemas.microsoft.com/office/drawing/2010/main" val="0"/>
              </a:ext>
            </a:extLst>
          </a:blip>
          <a:srcRect l="1360" t="11745" r="1360" b="7860"/>
          <a:stretch>
            <a:fillRect/>
          </a:stretch>
        </p:blipFill>
        <p:spPr bwMode="auto">
          <a:xfrm>
            <a:off x="4498180" y="2450874"/>
            <a:ext cx="3129701" cy="159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F:\无版权图片\525.jpg"/>
          <p:cNvPicPr>
            <a:picLocks noChangeAspect="1" noChangeArrowheads="1"/>
          </p:cNvPicPr>
          <p:nvPr/>
        </p:nvPicPr>
        <p:blipFill>
          <a:blip r:embed="rId4" cstate="print">
            <a:extLst>
              <a:ext uri="{28A0092B-C50C-407E-A947-70E740481C1C}">
                <a14:useLocalDpi xmlns:a14="http://schemas.microsoft.com/office/drawing/2010/main" val="0"/>
              </a:ext>
            </a:extLst>
          </a:blip>
          <a:srcRect l="1860" t="14394" r="2933" b="12978"/>
          <a:stretch>
            <a:fillRect/>
          </a:stretch>
        </p:blipFill>
        <p:spPr bwMode="auto">
          <a:xfrm>
            <a:off x="7840447" y="2450874"/>
            <a:ext cx="3127440" cy="159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45"/>
          <p:cNvSpPr>
            <a:spLocks noChangeArrowheads="1"/>
          </p:cNvSpPr>
          <p:nvPr/>
        </p:nvSpPr>
        <p:spPr bwMode="auto">
          <a:xfrm>
            <a:off x="2157689" y="2686054"/>
            <a:ext cx="1128410" cy="1128410"/>
          </a:xfrm>
          <a:prstGeom prst="ellipse">
            <a:avLst/>
          </a:prstGeom>
          <a:solidFill>
            <a:srgbClr val="ED3A5A"/>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0" name="组合 46"/>
          <p:cNvGrpSpPr/>
          <p:nvPr/>
        </p:nvGrpSpPr>
        <p:grpSpPr bwMode="auto">
          <a:xfrm>
            <a:off x="2462970" y="2943847"/>
            <a:ext cx="520109" cy="610563"/>
            <a:chOff x="0" y="0"/>
            <a:chExt cx="365125" cy="428626"/>
          </a:xfrm>
          <a:solidFill>
            <a:schemeClr val="bg1"/>
          </a:solidFill>
        </p:grpSpPr>
        <p:sp>
          <p:nvSpPr>
            <p:cNvPr id="21" name="Freeform 21"/>
            <p:cNvSpPr>
              <a:spLocks noEditPoints="1" noChangeArrowheads="1"/>
            </p:cNvSpPr>
            <p:nvPr/>
          </p:nvSpPr>
          <p:spPr bwMode="auto">
            <a:xfrm>
              <a:off x="4763" y="0"/>
              <a:ext cx="355600" cy="306388"/>
            </a:xfrm>
            <a:custGeom>
              <a:avLst/>
              <a:gdLst>
                <a:gd name="T0" fmla="*/ 2147483646 w 674"/>
                <a:gd name="T1" fmla="*/ 0 h 579"/>
                <a:gd name="T2" fmla="*/ 2147483646 w 674"/>
                <a:gd name="T3" fmla="*/ 2147483646 h 579"/>
                <a:gd name="T4" fmla="*/ 2147483646 w 674"/>
                <a:gd name="T5" fmla="*/ 2147483646 h 579"/>
                <a:gd name="T6" fmla="*/ 0 w 674"/>
                <a:gd name="T7" fmla="*/ 2147483646 h 579"/>
                <a:gd name="T8" fmla="*/ 0 w 674"/>
                <a:gd name="T9" fmla="*/ 2147483646 h 579"/>
                <a:gd name="T10" fmla="*/ 2147483646 w 674"/>
                <a:gd name="T11" fmla="*/ 2147483646 h 579"/>
                <a:gd name="T12" fmla="*/ 2147483646 w 674"/>
                <a:gd name="T13" fmla="*/ 2147483646 h 579"/>
                <a:gd name="T14" fmla="*/ 2147483646 w 674"/>
                <a:gd name="T15" fmla="*/ 2147483646 h 579"/>
                <a:gd name="T16" fmla="*/ 2147483646 w 674"/>
                <a:gd name="T17" fmla="*/ 2147483646 h 579"/>
                <a:gd name="T18" fmla="*/ 2147483646 w 674"/>
                <a:gd name="T19" fmla="*/ 2147483646 h 579"/>
                <a:gd name="T20" fmla="*/ 2147483646 w 674"/>
                <a:gd name="T21" fmla="*/ 2147483646 h 579"/>
                <a:gd name="T22" fmla="*/ 2147483646 w 674"/>
                <a:gd name="T23" fmla="*/ 2147483646 h 579"/>
                <a:gd name="T24" fmla="*/ 2147483646 w 674"/>
                <a:gd name="T25" fmla="*/ 2147483646 h 579"/>
                <a:gd name="T26" fmla="*/ 2147483646 w 674"/>
                <a:gd name="T27" fmla="*/ 2147483646 h 579"/>
                <a:gd name="T28" fmla="*/ 2147483646 w 674"/>
                <a:gd name="T29" fmla="*/ 2147483646 h 579"/>
                <a:gd name="T30" fmla="*/ 2147483646 w 674"/>
                <a:gd name="T31" fmla="*/ 2147483646 h 579"/>
                <a:gd name="T32" fmla="*/ 2147483646 w 674"/>
                <a:gd name="T33" fmla="*/ 2147483646 h 579"/>
                <a:gd name="T34" fmla="*/ 2147483646 w 674"/>
                <a:gd name="T35" fmla="*/ 2147483646 h 579"/>
                <a:gd name="T36" fmla="*/ 2147483646 w 674"/>
                <a:gd name="T37" fmla="*/ 2147483646 h 579"/>
                <a:gd name="T38" fmla="*/ 2147483646 w 674"/>
                <a:gd name="T39" fmla="*/ 2147483646 h 579"/>
                <a:gd name="T40" fmla="*/ 2147483646 w 674"/>
                <a:gd name="T41" fmla="*/ 2147483646 h 579"/>
                <a:gd name="T42" fmla="*/ 2147483646 w 674"/>
                <a:gd name="T43" fmla="*/ 2147483646 h 579"/>
                <a:gd name="T44" fmla="*/ 2147483646 w 674"/>
                <a:gd name="T45" fmla="*/ 2147483646 h 579"/>
                <a:gd name="T46" fmla="*/ 2147483646 w 674"/>
                <a:gd name="T47" fmla="*/ 2147483646 h 579"/>
                <a:gd name="T48" fmla="*/ 2147483646 w 674"/>
                <a:gd name="T49" fmla="*/ 2147483646 h 579"/>
                <a:gd name="T50" fmla="*/ 2147483646 w 674"/>
                <a:gd name="T51" fmla="*/ 2147483646 h 579"/>
                <a:gd name="T52" fmla="*/ 2147483646 w 674"/>
                <a:gd name="T53" fmla="*/ 2147483646 h 579"/>
                <a:gd name="T54" fmla="*/ 2147483646 w 674"/>
                <a:gd name="T55" fmla="*/ 2147483646 h 579"/>
                <a:gd name="T56" fmla="*/ 2147483646 w 674"/>
                <a:gd name="T57" fmla="*/ 2147483646 h 579"/>
                <a:gd name="T58" fmla="*/ 2147483646 w 674"/>
                <a:gd name="T59" fmla="*/ 2147483646 h 579"/>
                <a:gd name="T60" fmla="*/ 2147483646 w 674"/>
                <a:gd name="T61" fmla="*/ 2147483646 h 579"/>
                <a:gd name="T62" fmla="*/ 2147483646 w 674"/>
                <a:gd name="T63" fmla="*/ 2147483646 h 579"/>
                <a:gd name="T64" fmla="*/ 2147483646 w 674"/>
                <a:gd name="T65" fmla="*/ 2147483646 h 579"/>
                <a:gd name="T66" fmla="*/ 2147483646 w 674"/>
                <a:gd name="T67" fmla="*/ 2147483646 h 579"/>
                <a:gd name="T68" fmla="*/ 2147483646 w 674"/>
                <a:gd name="T69" fmla="*/ 2147483646 h 579"/>
                <a:gd name="T70" fmla="*/ 2147483646 w 674"/>
                <a:gd name="T71" fmla="*/ 2147483646 h 579"/>
                <a:gd name="T72" fmla="*/ 2147483646 w 674"/>
                <a:gd name="T73" fmla="*/ 2147483646 h 579"/>
                <a:gd name="T74" fmla="*/ 2147483646 w 674"/>
                <a:gd name="T75" fmla="*/ 2147483646 h 579"/>
                <a:gd name="T76" fmla="*/ 2147483646 w 674"/>
                <a:gd name="T77" fmla="*/ 2147483646 h 579"/>
                <a:gd name="T78" fmla="*/ 2147483646 w 674"/>
                <a:gd name="T79" fmla="*/ 2147483646 h 579"/>
                <a:gd name="T80" fmla="*/ 2147483646 w 674"/>
                <a:gd name="T81" fmla="*/ 2147483646 h 579"/>
                <a:gd name="T82" fmla="*/ 2147483646 w 674"/>
                <a:gd name="T83" fmla="*/ 2147483646 h 579"/>
                <a:gd name="T84" fmla="*/ 2147483646 w 674"/>
                <a:gd name="T85" fmla="*/ 2147483646 h 579"/>
                <a:gd name="T86" fmla="*/ 2147483646 w 674"/>
                <a:gd name="T87" fmla="*/ 2147483646 h 579"/>
                <a:gd name="T88" fmla="*/ 2147483646 w 674"/>
                <a:gd name="T89" fmla="*/ 2147483646 h 579"/>
                <a:gd name="T90" fmla="*/ 2147483646 w 674"/>
                <a:gd name="T91" fmla="*/ 2147483646 h 579"/>
                <a:gd name="T92" fmla="*/ 2147483646 w 674"/>
                <a:gd name="T93" fmla="*/ 2147483646 h 579"/>
                <a:gd name="T94" fmla="*/ 2147483646 w 674"/>
                <a:gd name="T95" fmla="*/ 2147483646 h 579"/>
                <a:gd name="T96" fmla="*/ 2147483646 w 674"/>
                <a:gd name="T97" fmla="*/ 2147483646 h 579"/>
                <a:gd name="T98" fmla="*/ 2147483646 w 674"/>
                <a:gd name="T99" fmla="*/ 2147483646 h 579"/>
                <a:gd name="T100" fmla="*/ 2147483646 w 674"/>
                <a:gd name="T101" fmla="*/ 2147483646 h 579"/>
                <a:gd name="T102" fmla="*/ 2147483646 w 674"/>
                <a:gd name="T103" fmla="*/ 2147483646 h 579"/>
                <a:gd name="T104" fmla="*/ 2147483646 w 674"/>
                <a:gd name="T105" fmla="*/ 2147483646 h 579"/>
                <a:gd name="T106" fmla="*/ 2147483646 w 674"/>
                <a:gd name="T107" fmla="*/ 2147483646 h 579"/>
                <a:gd name="T108" fmla="*/ 2147483646 w 674"/>
                <a:gd name="T109" fmla="*/ 2147483646 h 5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4"/>
                <a:gd name="T166" fmla="*/ 0 h 579"/>
                <a:gd name="T167" fmla="*/ 674 w 674"/>
                <a:gd name="T168" fmla="*/ 579 h 5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4" h="579">
                  <a:moveTo>
                    <a:pt x="589" y="0"/>
                  </a:moveTo>
                  <a:lnTo>
                    <a:pt x="84" y="0"/>
                  </a:lnTo>
                  <a:lnTo>
                    <a:pt x="76" y="1"/>
                  </a:lnTo>
                  <a:lnTo>
                    <a:pt x="67" y="3"/>
                  </a:lnTo>
                  <a:lnTo>
                    <a:pt x="52" y="7"/>
                  </a:lnTo>
                  <a:lnTo>
                    <a:pt x="36" y="15"/>
                  </a:lnTo>
                  <a:lnTo>
                    <a:pt x="24" y="25"/>
                  </a:lnTo>
                  <a:lnTo>
                    <a:pt x="14" y="38"/>
                  </a:lnTo>
                  <a:lnTo>
                    <a:pt x="7" y="52"/>
                  </a:lnTo>
                  <a:lnTo>
                    <a:pt x="1" y="69"/>
                  </a:lnTo>
                  <a:lnTo>
                    <a:pt x="0" y="77"/>
                  </a:lnTo>
                  <a:lnTo>
                    <a:pt x="0" y="85"/>
                  </a:lnTo>
                  <a:lnTo>
                    <a:pt x="0" y="493"/>
                  </a:lnTo>
                  <a:lnTo>
                    <a:pt x="0" y="502"/>
                  </a:lnTo>
                  <a:lnTo>
                    <a:pt x="1" y="510"/>
                  </a:lnTo>
                  <a:lnTo>
                    <a:pt x="7" y="527"/>
                  </a:lnTo>
                  <a:lnTo>
                    <a:pt x="14" y="541"/>
                  </a:lnTo>
                  <a:lnTo>
                    <a:pt x="24" y="553"/>
                  </a:lnTo>
                  <a:lnTo>
                    <a:pt x="36" y="563"/>
                  </a:lnTo>
                  <a:lnTo>
                    <a:pt x="52" y="572"/>
                  </a:lnTo>
                  <a:lnTo>
                    <a:pt x="67" y="576"/>
                  </a:lnTo>
                  <a:lnTo>
                    <a:pt x="76" y="577"/>
                  </a:lnTo>
                  <a:lnTo>
                    <a:pt x="84" y="579"/>
                  </a:lnTo>
                  <a:lnTo>
                    <a:pt x="589" y="579"/>
                  </a:lnTo>
                  <a:lnTo>
                    <a:pt x="598" y="577"/>
                  </a:lnTo>
                  <a:lnTo>
                    <a:pt x="607" y="576"/>
                  </a:lnTo>
                  <a:lnTo>
                    <a:pt x="622" y="572"/>
                  </a:lnTo>
                  <a:lnTo>
                    <a:pt x="636" y="563"/>
                  </a:lnTo>
                  <a:lnTo>
                    <a:pt x="649" y="553"/>
                  </a:lnTo>
                  <a:lnTo>
                    <a:pt x="659" y="541"/>
                  </a:lnTo>
                  <a:lnTo>
                    <a:pt x="667" y="527"/>
                  </a:lnTo>
                  <a:lnTo>
                    <a:pt x="671" y="510"/>
                  </a:lnTo>
                  <a:lnTo>
                    <a:pt x="673" y="502"/>
                  </a:lnTo>
                  <a:lnTo>
                    <a:pt x="674" y="493"/>
                  </a:lnTo>
                  <a:lnTo>
                    <a:pt x="674" y="85"/>
                  </a:lnTo>
                  <a:lnTo>
                    <a:pt x="673" y="77"/>
                  </a:lnTo>
                  <a:lnTo>
                    <a:pt x="671" y="69"/>
                  </a:lnTo>
                  <a:lnTo>
                    <a:pt x="667" y="52"/>
                  </a:lnTo>
                  <a:lnTo>
                    <a:pt x="659" y="38"/>
                  </a:lnTo>
                  <a:lnTo>
                    <a:pt x="649" y="25"/>
                  </a:lnTo>
                  <a:lnTo>
                    <a:pt x="636" y="15"/>
                  </a:lnTo>
                  <a:lnTo>
                    <a:pt x="622" y="7"/>
                  </a:lnTo>
                  <a:lnTo>
                    <a:pt x="607" y="3"/>
                  </a:lnTo>
                  <a:lnTo>
                    <a:pt x="598" y="1"/>
                  </a:lnTo>
                  <a:lnTo>
                    <a:pt x="589" y="0"/>
                  </a:lnTo>
                  <a:close/>
                  <a:moveTo>
                    <a:pt x="137" y="492"/>
                  </a:moveTo>
                  <a:lnTo>
                    <a:pt x="137" y="492"/>
                  </a:lnTo>
                  <a:lnTo>
                    <a:pt x="126" y="490"/>
                  </a:lnTo>
                  <a:lnTo>
                    <a:pt x="115" y="488"/>
                  </a:lnTo>
                  <a:lnTo>
                    <a:pt x="107" y="482"/>
                  </a:lnTo>
                  <a:lnTo>
                    <a:pt x="98" y="475"/>
                  </a:lnTo>
                  <a:lnTo>
                    <a:pt x="91" y="468"/>
                  </a:lnTo>
                  <a:lnTo>
                    <a:pt x="86" y="458"/>
                  </a:lnTo>
                  <a:lnTo>
                    <a:pt x="83" y="447"/>
                  </a:lnTo>
                  <a:lnTo>
                    <a:pt x="81" y="437"/>
                  </a:lnTo>
                  <a:lnTo>
                    <a:pt x="83" y="426"/>
                  </a:lnTo>
                  <a:lnTo>
                    <a:pt x="86" y="415"/>
                  </a:lnTo>
                  <a:lnTo>
                    <a:pt x="91" y="406"/>
                  </a:lnTo>
                  <a:lnTo>
                    <a:pt x="98" y="398"/>
                  </a:lnTo>
                  <a:lnTo>
                    <a:pt x="107" y="391"/>
                  </a:lnTo>
                  <a:lnTo>
                    <a:pt x="115" y="385"/>
                  </a:lnTo>
                  <a:lnTo>
                    <a:pt x="126" y="383"/>
                  </a:lnTo>
                  <a:lnTo>
                    <a:pt x="137" y="381"/>
                  </a:lnTo>
                  <a:lnTo>
                    <a:pt x="149" y="383"/>
                  </a:lnTo>
                  <a:lnTo>
                    <a:pt x="158" y="385"/>
                  </a:lnTo>
                  <a:lnTo>
                    <a:pt x="168" y="391"/>
                  </a:lnTo>
                  <a:lnTo>
                    <a:pt x="177" y="398"/>
                  </a:lnTo>
                  <a:lnTo>
                    <a:pt x="182" y="406"/>
                  </a:lnTo>
                  <a:lnTo>
                    <a:pt x="188" y="415"/>
                  </a:lnTo>
                  <a:lnTo>
                    <a:pt x="191" y="426"/>
                  </a:lnTo>
                  <a:lnTo>
                    <a:pt x="192" y="437"/>
                  </a:lnTo>
                  <a:lnTo>
                    <a:pt x="191" y="447"/>
                  </a:lnTo>
                  <a:lnTo>
                    <a:pt x="188" y="458"/>
                  </a:lnTo>
                  <a:lnTo>
                    <a:pt x="182" y="468"/>
                  </a:lnTo>
                  <a:lnTo>
                    <a:pt x="177" y="475"/>
                  </a:lnTo>
                  <a:lnTo>
                    <a:pt x="168" y="482"/>
                  </a:lnTo>
                  <a:lnTo>
                    <a:pt x="158" y="488"/>
                  </a:lnTo>
                  <a:lnTo>
                    <a:pt x="149" y="490"/>
                  </a:lnTo>
                  <a:lnTo>
                    <a:pt x="137" y="492"/>
                  </a:lnTo>
                  <a:close/>
                  <a:moveTo>
                    <a:pt x="558" y="492"/>
                  </a:moveTo>
                  <a:lnTo>
                    <a:pt x="558" y="492"/>
                  </a:lnTo>
                  <a:lnTo>
                    <a:pt x="547" y="490"/>
                  </a:lnTo>
                  <a:lnTo>
                    <a:pt x="535" y="488"/>
                  </a:lnTo>
                  <a:lnTo>
                    <a:pt x="527" y="482"/>
                  </a:lnTo>
                  <a:lnTo>
                    <a:pt x="518" y="475"/>
                  </a:lnTo>
                  <a:lnTo>
                    <a:pt x="511" y="468"/>
                  </a:lnTo>
                  <a:lnTo>
                    <a:pt x="506" y="458"/>
                  </a:lnTo>
                  <a:lnTo>
                    <a:pt x="503" y="447"/>
                  </a:lnTo>
                  <a:lnTo>
                    <a:pt x="502" y="437"/>
                  </a:lnTo>
                  <a:lnTo>
                    <a:pt x="503" y="426"/>
                  </a:lnTo>
                  <a:lnTo>
                    <a:pt x="506" y="415"/>
                  </a:lnTo>
                  <a:lnTo>
                    <a:pt x="511" y="406"/>
                  </a:lnTo>
                  <a:lnTo>
                    <a:pt x="518" y="398"/>
                  </a:lnTo>
                  <a:lnTo>
                    <a:pt x="527" y="391"/>
                  </a:lnTo>
                  <a:lnTo>
                    <a:pt x="535" y="385"/>
                  </a:lnTo>
                  <a:lnTo>
                    <a:pt x="547" y="383"/>
                  </a:lnTo>
                  <a:lnTo>
                    <a:pt x="558" y="381"/>
                  </a:lnTo>
                  <a:lnTo>
                    <a:pt x="569" y="383"/>
                  </a:lnTo>
                  <a:lnTo>
                    <a:pt x="579" y="385"/>
                  </a:lnTo>
                  <a:lnTo>
                    <a:pt x="589" y="391"/>
                  </a:lnTo>
                  <a:lnTo>
                    <a:pt x="597" y="398"/>
                  </a:lnTo>
                  <a:lnTo>
                    <a:pt x="603" y="406"/>
                  </a:lnTo>
                  <a:lnTo>
                    <a:pt x="608" y="415"/>
                  </a:lnTo>
                  <a:lnTo>
                    <a:pt x="611" y="426"/>
                  </a:lnTo>
                  <a:lnTo>
                    <a:pt x="612" y="437"/>
                  </a:lnTo>
                  <a:lnTo>
                    <a:pt x="611" y="447"/>
                  </a:lnTo>
                  <a:lnTo>
                    <a:pt x="608" y="458"/>
                  </a:lnTo>
                  <a:lnTo>
                    <a:pt x="603" y="468"/>
                  </a:lnTo>
                  <a:lnTo>
                    <a:pt x="597" y="475"/>
                  </a:lnTo>
                  <a:lnTo>
                    <a:pt x="589" y="482"/>
                  </a:lnTo>
                  <a:lnTo>
                    <a:pt x="579" y="488"/>
                  </a:lnTo>
                  <a:lnTo>
                    <a:pt x="569" y="490"/>
                  </a:lnTo>
                  <a:lnTo>
                    <a:pt x="558" y="492"/>
                  </a:lnTo>
                  <a:close/>
                  <a:moveTo>
                    <a:pt x="619" y="273"/>
                  </a:moveTo>
                  <a:lnTo>
                    <a:pt x="619" y="273"/>
                  </a:lnTo>
                  <a:lnTo>
                    <a:pt x="618" y="284"/>
                  </a:lnTo>
                  <a:lnTo>
                    <a:pt x="615" y="294"/>
                  </a:lnTo>
                  <a:lnTo>
                    <a:pt x="611" y="303"/>
                  </a:lnTo>
                  <a:lnTo>
                    <a:pt x="604" y="310"/>
                  </a:lnTo>
                  <a:lnTo>
                    <a:pt x="597" y="315"/>
                  </a:lnTo>
                  <a:lnTo>
                    <a:pt x="589" y="321"/>
                  </a:lnTo>
                  <a:lnTo>
                    <a:pt x="579" y="324"/>
                  </a:lnTo>
                  <a:lnTo>
                    <a:pt x="569" y="325"/>
                  </a:lnTo>
                  <a:lnTo>
                    <a:pt x="105" y="325"/>
                  </a:lnTo>
                  <a:lnTo>
                    <a:pt x="95" y="324"/>
                  </a:lnTo>
                  <a:lnTo>
                    <a:pt x="86" y="321"/>
                  </a:lnTo>
                  <a:lnTo>
                    <a:pt x="77" y="315"/>
                  </a:lnTo>
                  <a:lnTo>
                    <a:pt x="69" y="310"/>
                  </a:lnTo>
                  <a:lnTo>
                    <a:pt x="63" y="303"/>
                  </a:lnTo>
                  <a:lnTo>
                    <a:pt x="59" y="294"/>
                  </a:lnTo>
                  <a:lnTo>
                    <a:pt x="56" y="284"/>
                  </a:lnTo>
                  <a:lnTo>
                    <a:pt x="55" y="273"/>
                  </a:lnTo>
                  <a:lnTo>
                    <a:pt x="55" y="111"/>
                  </a:lnTo>
                  <a:lnTo>
                    <a:pt x="56" y="101"/>
                  </a:lnTo>
                  <a:lnTo>
                    <a:pt x="59" y="91"/>
                  </a:lnTo>
                  <a:lnTo>
                    <a:pt x="63" y="83"/>
                  </a:lnTo>
                  <a:lnTo>
                    <a:pt x="69" y="76"/>
                  </a:lnTo>
                  <a:lnTo>
                    <a:pt x="77" y="69"/>
                  </a:lnTo>
                  <a:lnTo>
                    <a:pt x="86" y="64"/>
                  </a:lnTo>
                  <a:lnTo>
                    <a:pt x="95" y="62"/>
                  </a:lnTo>
                  <a:lnTo>
                    <a:pt x="105" y="60"/>
                  </a:lnTo>
                  <a:lnTo>
                    <a:pt x="569" y="60"/>
                  </a:lnTo>
                  <a:lnTo>
                    <a:pt x="579" y="62"/>
                  </a:lnTo>
                  <a:lnTo>
                    <a:pt x="589" y="64"/>
                  </a:lnTo>
                  <a:lnTo>
                    <a:pt x="597" y="69"/>
                  </a:lnTo>
                  <a:lnTo>
                    <a:pt x="604" y="76"/>
                  </a:lnTo>
                  <a:lnTo>
                    <a:pt x="611" y="83"/>
                  </a:lnTo>
                  <a:lnTo>
                    <a:pt x="615" y="91"/>
                  </a:lnTo>
                  <a:lnTo>
                    <a:pt x="618" y="101"/>
                  </a:lnTo>
                  <a:lnTo>
                    <a:pt x="619" y="111"/>
                  </a:lnTo>
                  <a:lnTo>
                    <a:pt x="619" y="27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22"/>
            <p:cNvSpPr>
              <a:spLocks noEditPoints="1" noChangeArrowheads="1"/>
            </p:cNvSpPr>
            <p:nvPr/>
          </p:nvSpPr>
          <p:spPr bwMode="auto">
            <a:xfrm>
              <a:off x="74613" y="333375"/>
              <a:ext cx="215900" cy="82550"/>
            </a:xfrm>
            <a:custGeom>
              <a:avLst/>
              <a:gdLst>
                <a:gd name="T0" fmla="*/ 2147483646 w 407"/>
                <a:gd name="T1" fmla="*/ 2147483646 h 156"/>
                <a:gd name="T2" fmla="*/ 2147483646 w 407"/>
                <a:gd name="T3" fmla="*/ 2147483646 h 156"/>
                <a:gd name="T4" fmla="*/ 2147483646 w 407"/>
                <a:gd name="T5" fmla="*/ 2147483646 h 156"/>
                <a:gd name="T6" fmla="*/ 2147483646 w 407"/>
                <a:gd name="T7" fmla="*/ 2147483646 h 156"/>
                <a:gd name="T8" fmla="*/ 2147483646 w 407"/>
                <a:gd name="T9" fmla="*/ 2147483646 h 156"/>
                <a:gd name="T10" fmla="*/ 2147483646 w 407"/>
                <a:gd name="T11" fmla="*/ 0 h 156"/>
                <a:gd name="T12" fmla="*/ 2147483646 w 407"/>
                <a:gd name="T13" fmla="*/ 0 h 156"/>
                <a:gd name="T14" fmla="*/ 2147483646 w 407"/>
                <a:gd name="T15" fmla="*/ 2147483646 h 156"/>
                <a:gd name="T16" fmla="*/ 2147483646 w 407"/>
                <a:gd name="T17" fmla="*/ 2147483646 h 156"/>
                <a:gd name="T18" fmla="*/ 2147483646 w 407"/>
                <a:gd name="T19" fmla="*/ 0 h 156"/>
                <a:gd name="T20" fmla="*/ 2147483646 w 407"/>
                <a:gd name="T21" fmla="*/ 0 h 156"/>
                <a:gd name="T22" fmla="*/ 2147483646 w 407"/>
                <a:gd name="T23" fmla="*/ 0 h 156"/>
                <a:gd name="T24" fmla="*/ 2147483646 w 407"/>
                <a:gd name="T25" fmla="*/ 2147483646 h 156"/>
                <a:gd name="T26" fmla="*/ 2147483646 w 407"/>
                <a:gd name="T27" fmla="*/ 0 h 156"/>
                <a:gd name="T28" fmla="*/ 2147483646 w 407"/>
                <a:gd name="T29" fmla="*/ 2147483646 h 156"/>
                <a:gd name="T30" fmla="*/ 2147483646 w 407"/>
                <a:gd name="T31" fmla="*/ 2147483646 h 156"/>
                <a:gd name="T32" fmla="*/ 0 w 407"/>
                <a:gd name="T33" fmla="*/ 2147483646 h 156"/>
                <a:gd name="T34" fmla="*/ 2147483646 w 407"/>
                <a:gd name="T35" fmla="*/ 2147483646 h 156"/>
                <a:gd name="T36" fmla="*/ 2147483646 w 407"/>
                <a:gd name="T37" fmla="*/ 2147483646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7"/>
                <a:gd name="T58" fmla="*/ 0 h 156"/>
                <a:gd name="T59" fmla="*/ 407 w 407"/>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7" h="156">
                  <a:moveTo>
                    <a:pt x="349" y="62"/>
                  </a:moveTo>
                  <a:lnTo>
                    <a:pt x="59" y="62"/>
                  </a:lnTo>
                  <a:lnTo>
                    <a:pt x="38" y="95"/>
                  </a:lnTo>
                  <a:lnTo>
                    <a:pt x="369" y="95"/>
                  </a:lnTo>
                  <a:lnTo>
                    <a:pt x="349" y="62"/>
                  </a:lnTo>
                  <a:close/>
                  <a:moveTo>
                    <a:pt x="310" y="0"/>
                  </a:moveTo>
                  <a:lnTo>
                    <a:pt x="97" y="0"/>
                  </a:lnTo>
                  <a:lnTo>
                    <a:pt x="76" y="34"/>
                  </a:lnTo>
                  <a:lnTo>
                    <a:pt x="331" y="34"/>
                  </a:lnTo>
                  <a:lnTo>
                    <a:pt x="310" y="0"/>
                  </a:lnTo>
                  <a:close/>
                  <a:moveTo>
                    <a:pt x="384" y="0"/>
                  </a:moveTo>
                  <a:lnTo>
                    <a:pt x="383" y="0"/>
                  </a:lnTo>
                  <a:lnTo>
                    <a:pt x="384" y="3"/>
                  </a:lnTo>
                  <a:lnTo>
                    <a:pt x="384" y="0"/>
                  </a:lnTo>
                  <a:close/>
                  <a:moveTo>
                    <a:pt x="387" y="122"/>
                  </a:moveTo>
                  <a:lnTo>
                    <a:pt x="21" y="122"/>
                  </a:lnTo>
                  <a:lnTo>
                    <a:pt x="0" y="156"/>
                  </a:lnTo>
                  <a:lnTo>
                    <a:pt x="407" y="156"/>
                  </a:lnTo>
                  <a:lnTo>
                    <a:pt x="387" y="12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23"/>
            <p:cNvSpPr>
              <a:spLocks noEditPoints="1" noChangeArrowheads="1"/>
            </p:cNvSpPr>
            <p:nvPr/>
          </p:nvSpPr>
          <p:spPr bwMode="auto">
            <a:xfrm>
              <a:off x="0" y="325438"/>
              <a:ext cx="365125" cy="103188"/>
            </a:xfrm>
            <a:custGeom>
              <a:avLst/>
              <a:gdLst>
                <a:gd name="T0" fmla="*/ 2147483646 w 690"/>
                <a:gd name="T1" fmla="*/ 0 h 197"/>
                <a:gd name="T2" fmla="*/ 2147483646 w 690"/>
                <a:gd name="T3" fmla="*/ 0 h 197"/>
                <a:gd name="T4" fmla="*/ 2147483646 w 690"/>
                <a:gd name="T5" fmla="*/ 2147483646 h 197"/>
                <a:gd name="T6" fmla="*/ 2147483646 w 690"/>
                <a:gd name="T7" fmla="*/ 2147483646 h 197"/>
                <a:gd name="T8" fmla="*/ 2147483646 w 690"/>
                <a:gd name="T9" fmla="*/ 0 h 197"/>
                <a:gd name="T10" fmla="*/ 0 w 690"/>
                <a:gd name="T11" fmla="*/ 2147483646 h 197"/>
                <a:gd name="T12" fmla="*/ 2147483646 w 690"/>
                <a:gd name="T13" fmla="*/ 2147483646 h 197"/>
                <a:gd name="T14" fmla="*/ 2147483646 w 690"/>
                <a:gd name="T15" fmla="*/ 0 h 197"/>
                <a:gd name="T16" fmla="*/ 2147483646 w 690"/>
                <a:gd name="T17" fmla="*/ 0 h 197"/>
                <a:gd name="T18" fmla="*/ 0 w 690"/>
                <a:gd name="T19" fmla="*/ 21474836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0"/>
                <a:gd name="T31" fmla="*/ 0 h 197"/>
                <a:gd name="T32" fmla="*/ 690 w 690"/>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0" h="197">
                  <a:moveTo>
                    <a:pt x="567" y="0"/>
                  </a:moveTo>
                  <a:lnTo>
                    <a:pt x="480" y="0"/>
                  </a:lnTo>
                  <a:lnTo>
                    <a:pt x="602" y="197"/>
                  </a:lnTo>
                  <a:lnTo>
                    <a:pt x="690" y="197"/>
                  </a:lnTo>
                  <a:lnTo>
                    <a:pt x="567" y="0"/>
                  </a:lnTo>
                  <a:close/>
                  <a:moveTo>
                    <a:pt x="0" y="197"/>
                  </a:moveTo>
                  <a:lnTo>
                    <a:pt x="88" y="197"/>
                  </a:lnTo>
                  <a:lnTo>
                    <a:pt x="210" y="0"/>
                  </a:lnTo>
                  <a:lnTo>
                    <a:pt x="122" y="0"/>
                  </a:lnTo>
                  <a:lnTo>
                    <a:pt x="0" y="19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4" name="椭圆 50"/>
          <p:cNvSpPr>
            <a:spLocks noChangeArrowheads="1"/>
          </p:cNvSpPr>
          <p:nvPr/>
        </p:nvSpPr>
        <p:spPr bwMode="auto">
          <a:xfrm>
            <a:off x="5511262" y="2686054"/>
            <a:ext cx="1128412" cy="1128410"/>
          </a:xfrm>
          <a:prstGeom prst="ellipse">
            <a:avLst/>
          </a:prstGeom>
          <a:solidFill>
            <a:srgbClr val="ED3A5A"/>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5" name="组合 51"/>
          <p:cNvGrpSpPr/>
          <p:nvPr/>
        </p:nvGrpSpPr>
        <p:grpSpPr bwMode="auto">
          <a:xfrm>
            <a:off x="5685387" y="3009425"/>
            <a:ext cx="805039" cy="443224"/>
            <a:chOff x="0" y="0"/>
            <a:chExt cx="565150" cy="311151"/>
          </a:xfrm>
          <a:solidFill>
            <a:schemeClr val="bg1"/>
          </a:solidFill>
        </p:grpSpPr>
        <p:sp>
          <p:nvSpPr>
            <p:cNvPr id="26" name="Freeform 28"/>
            <p:cNvSpPr>
              <a:spLocks noEditPoints="1" noChangeArrowheads="1"/>
            </p:cNvSpPr>
            <p:nvPr/>
          </p:nvSpPr>
          <p:spPr bwMode="auto">
            <a:xfrm>
              <a:off x="0" y="0"/>
              <a:ext cx="565150" cy="282575"/>
            </a:xfrm>
            <a:custGeom>
              <a:avLst/>
              <a:gdLst>
                <a:gd name="T0" fmla="*/ 2147483646 w 1068"/>
                <a:gd name="T1" fmla="*/ 2147483646 h 534"/>
                <a:gd name="T2" fmla="*/ 2147483646 w 1068"/>
                <a:gd name="T3" fmla="*/ 2147483646 h 534"/>
                <a:gd name="T4" fmla="*/ 2147483646 w 1068"/>
                <a:gd name="T5" fmla="*/ 2147483646 h 534"/>
                <a:gd name="T6" fmla="*/ 2147483646 w 1068"/>
                <a:gd name="T7" fmla="*/ 2147483646 h 534"/>
                <a:gd name="T8" fmla="*/ 2147483646 w 1068"/>
                <a:gd name="T9" fmla="*/ 2147483646 h 534"/>
                <a:gd name="T10" fmla="*/ 2147483646 w 1068"/>
                <a:gd name="T11" fmla="*/ 2147483646 h 534"/>
                <a:gd name="T12" fmla="*/ 2147483646 w 1068"/>
                <a:gd name="T13" fmla="*/ 2147483646 h 534"/>
                <a:gd name="T14" fmla="*/ 2147483646 w 1068"/>
                <a:gd name="T15" fmla="*/ 2147483646 h 534"/>
                <a:gd name="T16" fmla="*/ 2147483646 w 1068"/>
                <a:gd name="T17" fmla="*/ 2147483646 h 534"/>
                <a:gd name="T18" fmla="*/ 2147483646 w 1068"/>
                <a:gd name="T19" fmla="*/ 2147483646 h 534"/>
                <a:gd name="T20" fmla="*/ 2147483646 w 1068"/>
                <a:gd name="T21" fmla="*/ 2147483646 h 534"/>
                <a:gd name="T22" fmla="*/ 2147483646 w 1068"/>
                <a:gd name="T23" fmla="*/ 2147483646 h 534"/>
                <a:gd name="T24" fmla="*/ 2147483646 w 1068"/>
                <a:gd name="T25" fmla="*/ 2147483646 h 534"/>
                <a:gd name="T26" fmla="*/ 2147483646 w 1068"/>
                <a:gd name="T27" fmla="*/ 2147483646 h 534"/>
                <a:gd name="T28" fmla="*/ 2147483646 w 1068"/>
                <a:gd name="T29" fmla="*/ 2147483646 h 534"/>
                <a:gd name="T30" fmla="*/ 2147483646 w 1068"/>
                <a:gd name="T31" fmla="*/ 2147483646 h 534"/>
                <a:gd name="T32" fmla="*/ 2147483646 w 1068"/>
                <a:gd name="T33" fmla="*/ 2147483646 h 534"/>
                <a:gd name="T34" fmla="*/ 2147483646 w 1068"/>
                <a:gd name="T35" fmla="*/ 2147483646 h 534"/>
                <a:gd name="T36" fmla="*/ 2147483646 w 1068"/>
                <a:gd name="T37" fmla="*/ 2147483646 h 534"/>
                <a:gd name="T38" fmla="*/ 0 w 1068"/>
                <a:gd name="T39" fmla="*/ 2147483646 h 534"/>
                <a:gd name="T40" fmla="*/ 2147483646 w 1068"/>
                <a:gd name="T41" fmla="*/ 2147483646 h 534"/>
                <a:gd name="T42" fmla="*/ 2147483646 w 1068"/>
                <a:gd name="T43" fmla="*/ 2147483646 h 534"/>
                <a:gd name="T44" fmla="*/ 2147483646 w 1068"/>
                <a:gd name="T45" fmla="*/ 2147483646 h 534"/>
                <a:gd name="T46" fmla="*/ 2147483646 w 1068"/>
                <a:gd name="T47" fmla="*/ 2147483646 h 534"/>
                <a:gd name="T48" fmla="*/ 2147483646 w 1068"/>
                <a:gd name="T49" fmla="*/ 2147483646 h 534"/>
                <a:gd name="T50" fmla="*/ 2147483646 w 1068"/>
                <a:gd name="T51" fmla="*/ 2147483646 h 534"/>
                <a:gd name="T52" fmla="*/ 2147483646 w 1068"/>
                <a:gd name="T53" fmla="*/ 2147483646 h 534"/>
                <a:gd name="T54" fmla="*/ 2147483646 w 1068"/>
                <a:gd name="T55" fmla="*/ 2147483646 h 534"/>
                <a:gd name="T56" fmla="*/ 2147483646 w 1068"/>
                <a:gd name="T57" fmla="*/ 2147483646 h 534"/>
                <a:gd name="T58" fmla="*/ 2147483646 w 1068"/>
                <a:gd name="T59" fmla="*/ 2147483646 h 534"/>
                <a:gd name="T60" fmla="*/ 2147483646 w 1068"/>
                <a:gd name="T61" fmla="*/ 2147483646 h 534"/>
                <a:gd name="T62" fmla="*/ 2147483646 w 1068"/>
                <a:gd name="T63" fmla="*/ 2147483646 h 534"/>
                <a:gd name="T64" fmla="*/ 2147483646 w 1068"/>
                <a:gd name="T65" fmla="*/ 2147483646 h 534"/>
                <a:gd name="T66" fmla="*/ 2147483646 w 1068"/>
                <a:gd name="T67" fmla="*/ 2147483646 h 534"/>
                <a:gd name="T68" fmla="*/ 2147483646 w 1068"/>
                <a:gd name="T69" fmla="*/ 2147483646 h 534"/>
                <a:gd name="T70" fmla="*/ 2147483646 w 1068"/>
                <a:gd name="T71" fmla="*/ 2147483646 h 534"/>
                <a:gd name="T72" fmla="*/ 2147483646 w 1068"/>
                <a:gd name="T73" fmla="*/ 2147483646 h 534"/>
                <a:gd name="T74" fmla="*/ 2147483646 w 1068"/>
                <a:gd name="T75" fmla="*/ 2147483646 h 534"/>
                <a:gd name="T76" fmla="*/ 2147483646 w 1068"/>
                <a:gd name="T77" fmla="*/ 2147483646 h 534"/>
                <a:gd name="T78" fmla="*/ 2147483646 w 1068"/>
                <a:gd name="T79" fmla="*/ 2147483646 h 534"/>
                <a:gd name="T80" fmla="*/ 2147483646 w 1068"/>
                <a:gd name="T81" fmla="*/ 2147483646 h 534"/>
                <a:gd name="T82" fmla="*/ 2147483646 w 1068"/>
                <a:gd name="T83" fmla="*/ 2147483646 h 534"/>
                <a:gd name="T84" fmla="*/ 2147483646 w 1068"/>
                <a:gd name="T85" fmla="*/ 2147483646 h 534"/>
                <a:gd name="T86" fmla="*/ 2147483646 w 1068"/>
                <a:gd name="T87" fmla="*/ 2147483646 h 534"/>
                <a:gd name="T88" fmla="*/ 2147483646 w 1068"/>
                <a:gd name="T89" fmla="*/ 2147483646 h 534"/>
                <a:gd name="T90" fmla="*/ 2147483646 w 1068"/>
                <a:gd name="T91" fmla="*/ 2147483646 h 534"/>
                <a:gd name="T92" fmla="*/ 2147483646 w 1068"/>
                <a:gd name="T93" fmla="*/ 2147483646 h 534"/>
                <a:gd name="T94" fmla="*/ 2147483646 w 1068"/>
                <a:gd name="T95" fmla="*/ 2147483646 h 534"/>
                <a:gd name="T96" fmla="*/ 2147483646 w 1068"/>
                <a:gd name="T97" fmla="*/ 2147483646 h 534"/>
                <a:gd name="T98" fmla="*/ 2147483646 w 1068"/>
                <a:gd name="T99" fmla="*/ 2147483646 h 534"/>
                <a:gd name="T100" fmla="*/ 2147483646 w 1068"/>
                <a:gd name="T101" fmla="*/ 2147483646 h 534"/>
                <a:gd name="T102" fmla="*/ 2147483646 w 1068"/>
                <a:gd name="T103" fmla="*/ 2147483646 h 534"/>
                <a:gd name="T104" fmla="*/ 2147483646 w 1068"/>
                <a:gd name="T105" fmla="*/ 2147483646 h 534"/>
                <a:gd name="T106" fmla="*/ 2147483646 w 1068"/>
                <a:gd name="T107" fmla="*/ 2147483646 h 534"/>
                <a:gd name="T108" fmla="*/ 2147483646 w 1068"/>
                <a:gd name="T109" fmla="*/ 2147483646 h 534"/>
                <a:gd name="T110" fmla="*/ 2147483646 w 1068"/>
                <a:gd name="T111" fmla="*/ 2147483646 h 534"/>
                <a:gd name="T112" fmla="*/ 2147483646 w 1068"/>
                <a:gd name="T113" fmla="*/ 2147483646 h 5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8"/>
                <a:gd name="T172" fmla="*/ 0 h 534"/>
                <a:gd name="T173" fmla="*/ 1068 w 1068"/>
                <a:gd name="T174" fmla="*/ 534 h 5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8" h="534">
                  <a:moveTo>
                    <a:pt x="1068" y="464"/>
                  </a:moveTo>
                  <a:lnTo>
                    <a:pt x="1068" y="464"/>
                  </a:lnTo>
                  <a:lnTo>
                    <a:pt x="1067" y="451"/>
                  </a:lnTo>
                  <a:lnTo>
                    <a:pt x="1064" y="441"/>
                  </a:lnTo>
                  <a:lnTo>
                    <a:pt x="1058" y="434"/>
                  </a:lnTo>
                  <a:lnTo>
                    <a:pt x="1053" y="430"/>
                  </a:lnTo>
                  <a:lnTo>
                    <a:pt x="1047" y="427"/>
                  </a:lnTo>
                  <a:lnTo>
                    <a:pt x="1043" y="426"/>
                  </a:lnTo>
                  <a:lnTo>
                    <a:pt x="1037" y="426"/>
                  </a:lnTo>
                  <a:lnTo>
                    <a:pt x="1036" y="426"/>
                  </a:lnTo>
                  <a:lnTo>
                    <a:pt x="1029" y="394"/>
                  </a:lnTo>
                  <a:lnTo>
                    <a:pt x="1019" y="361"/>
                  </a:lnTo>
                  <a:lnTo>
                    <a:pt x="1012" y="346"/>
                  </a:lnTo>
                  <a:lnTo>
                    <a:pt x="1005" y="332"/>
                  </a:lnTo>
                  <a:lnTo>
                    <a:pt x="998" y="318"/>
                  </a:lnTo>
                  <a:lnTo>
                    <a:pt x="990" y="304"/>
                  </a:lnTo>
                  <a:lnTo>
                    <a:pt x="980" y="290"/>
                  </a:lnTo>
                  <a:lnTo>
                    <a:pt x="970" y="279"/>
                  </a:lnTo>
                  <a:lnTo>
                    <a:pt x="959" y="266"/>
                  </a:lnTo>
                  <a:lnTo>
                    <a:pt x="946" y="256"/>
                  </a:lnTo>
                  <a:lnTo>
                    <a:pt x="934" y="246"/>
                  </a:lnTo>
                  <a:lnTo>
                    <a:pt x="918" y="237"/>
                  </a:lnTo>
                  <a:lnTo>
                    <a:pt x="904" y="228"/>
                  </a:lnTo>
                  <a:lnTo>
                    <a:pt x="887" y="223"/>
                  </a:lnTo>
                  <a:lnTo>
                    <a:pt x="875" y="195"/>
                  </a:lnTo>
                  <a:lnTo>
                    <a:pt x="861" y="168"/>
                  </a:lnTo>
                  <a:lnTo>
                    <a:pt x="844" y="144"/>
                  </a:lnTo>
                  <a:lnTo>
                    <a:pt x="827" y="122"/>
                  </a:lnTo>
                  <a:lnTo>
                    <a:pt x="807" y="102"/>
                  </a:lnTo>
                  <a:lnTo>
                    <a:pt x="788" y="82"/>
                  </a:lnTo>
                  <a:lnTo>
                    <a:pt x="768" y="67"/>
                  </a:lnTo>
                  <a:lnTo>
                    <a:pt x="746" y="52"/>
                  </a:lnTo>
                  <a:lnTo>
                    <a:pt x="723" y="39"/>
                  </a:lnTo>
                  <a:lnTo>
                    <a:pt x="700" y="28"/>
                  </a:lnTo>
                  <a:lnTo>
                    <a:pt x="676" y="19"/>
                  </a:lnTo>
                  <a:lnTo>
                    <a:pt x="651" y="11"/>
                  </a:lnTo>
                  <a:lnTo>
                    <a:pt x="627" y="5"/>
                  </a:lnTo>
                  <a:lnTo>
                    <a:pt x="602" y="3"/>
                  </a:lnTo>
                  <a:lnTo>
                    <a:pt x="575" y="0"/>
                  </a:lnTo>
                  <a:lnTo>
                    <a:pt x="550" y="0"/>
                  </a:lnTo>
                  <a:lnTo>
                    <a:pt x="524" y="1"/>
                  </a:lnTo>
                  <a:lnTo>
                    <a:pt x="498" y="5"/>
                  </a:lnTo>
                  <a:lnTo>
                    <a:pt x="473" y="10"/>
                  </a:lnTo>
                  <a:lnTo>
                    <a:pt x="447" y="17"/>
                  </a:lnTo>
                  <a:lnTo>
                    <a:pt x="424" y="26"/>
                  </a:lnTo>
                  <a:lnTo>
                    <a:pt x="398" y="36"/>
                  </a:lnTo>
                  <a:lnTo>
                    <a:pt x="376" y="49"/>
                  </a:lnTo>
                  <a:lnTo>
                    <a:pt x="352" y="61"/>
                  </a:lnTo>
                  <a:lnTo>
                    <a:pt x="331" y="78"/>
                  </a:lnTo>
                  <a:lnTo>
                    <a:pt x="310" y="95"/>
                  </a:lnTo>
                  <a:lnTo>
                    <a:pt x="289" y="113"/>
                  </a:lnTo>
                  <a:lnTo>
                    <a:pt x="271" y="134"/>
                  </a:lnTo>
                  <a:lnTo>
                    <a:pt x="253" y="157"/>
                  </a:lnTo>
                  <a:lnTo>
                    <a:pt x="236" y="181"/>
                  </a:lnTo>
                  <a:lnTo>
                    <a:pt x="222" y="207"/>
                  </a:lnTo>
                  <a:lnTo>
                    <a:pt x="208" y="234"/>
                  </a:lnTo>
                  <a:lnTo>
                    <a:pt x="192" y="234"/>
                  </a:lnTo>
                  <a:lnTo>
                    <a:pt x="178" y="235"/>
                  </a:lnTo>
                  <a:lnTo>
                    <a:pt x="164" y="238"/>
                  </a:lnTo>
                  <a:lnTo>
                    <a:pt x="152" y="241"/>
                  </a:lnTo>
                  <a:lnTo>
                    <a:pt x="139" y="245"/>
                  </a:lnTo>
                  <a:lnTo>
                    <a:pt x="126" y="251"/>
                  </a:lnTo>
                  <a:lnTo>
                    <a:pt x="115" y="256"/>
                  </a:lnTo>
                  <a:lnTo>
                    <a:pt x="105" y="262"/>
                  </a:lnTo>
                  <a:lnTo>
                    <a:pt x="96" y="269"/>
                  </a:lnTo>
                  <a:lnTo>
                    <a:pt x="86" y="277"/>
                  </a:lnTo>
                  <a:lnTo>
                    <a:pt x="69" y="294"/>
                  </a:lnTo>
                  <a:lnTo>
                    <a:pt x="54" y="312"/>
                  </a:lnTo>
                  <a:lnTo>
                    <a:pt x="41" y="333"/>
                  </a:lnTo>
                  <a:lnTo>
                    <a:pt x="30" y="357"/>
                  </a:lnTo>
                  <a:lnTo>
                    <a:pt x="21" y="381"/>
                  </a:lnTo>
                  <a:lnTo>
                    <a:pt x="14" y="405"/>
                  </a:lnTo>
                  <a:lnTo>
                    <a:pt x="9" y="431"/>
                  </a:lnTo>
                  <a:lnTo>
                    <a:pt x="5" y="457"/>
                  </a:lnTo>
                  <a:lnTo>
                    <a:pt x="2" y="483"/>
                  </a:lnTo>
                  <a:lnTo>
                    <a:pt x="0" y="508"/>
                  </a:lnTo>
                  <a:lnTo>
                    <a:pt x="0" y="534"/>
                  </a:lnTo>
                  <a:lnTo>
                    <a:pt x="141" y="534"/>
                  </a:lnTo>
                  <a:lnTo>
                    <a:pt x="135" y="521"/>
                  </a:lnTo>
                  <a:lnTo>
                    <a:pt x="131" y="507"/>
                  </a:lnTo>
                  <a:lnTo>
                    <a:pt x="128" y="492"/>
                  </a:lnTo>
                  <a:lnTo>
                    <a:pt x="126" y="478"/>
                  </a:lnTo>
                  <a:lnTo>
                    <a:pt x="128" y="464"/>
                  </a:lnTo>
                  <a:lnTo>
                    <a:pt x="129" y="451"/>
                  </a:lnTo>
                  <a:lnTo>
                    <a:pt x="134" y="438"/>
                  </a:lnTo>
                  <a:lnTo>
                    <a:pt x="138" y="426"/>
                  </a:lnTo>
                  <a:lnTo>
                    <a:pt x="143" y="415"/>
                  </a:lnTo>
                  <a:lnTo>
                    <a:pt x="150" y="405"/>
                  </a:lnTo>
                  <a:lnTo>
                    <a:pt x="157" y="394"/>
                  </a:lnTo>
                  <a:lnTo>
                    <a:pt x="167" y="385"/>
                  </a:lnTo>
                  <a:lnTo>
                    <a:pt x="177" y="377"/>
                  </a:lnTo>
                  <a:lnTo>
                    <a:pt x="187" y="368"/>
                  </a:lnTo>
                  <a:lnTo>
                    <a:pt x="198" y="363"/>
                  </a:lnTo>
                  <a:lnTo>
                    <a:pt x="211" y="357"/>
                  </a:lnTo>
                  <a:lnTo>
                    <a:pt x="223" y="353"/>
                  </a:lnTo>
                  <a:lnTo>
                    <a:pt x="236" y="349"/>
                  </a:lnTo>
                  <a:lnTo>
                    <a:pt x="250" y="347"/>
                  </a:lnTo>
                  <a:lnTo>
                    <a:pt x="262" y="347"/>
                  </a:lnTo>
                  <a:lnTo>
                    <a:pt x="276" y="347"/>
                  </a:lnTo>
                  <a:lnTo>
                    <a:pt x="290" y="349"/>
                  </a:lnTo>
                  <a:lnTo>
                    <a:pt x="303" y="353"/>
                  </a:lnTo>
                  <a:lnTo>
                    <a:pt x="316" y="357"/>
                  </a:lnTo>
                  <a:lnTo>
                    <a:pt x="328" y="363"/>
                  </a:lnTo>
                  <a:lnTo>
                    <a:pt x="339" y="368"/>
                  </a:lnTo>
                  <a:lnTo>
                    <a:pt x="349" y="377"/>
                  </a:lnTo>
                  <a:lnTo>
                    <a:pt x="359" y="385"/>
                  </a:lnTo>
                  <a:lnTo>
                    <a:pt x="369" y="394"/>
                  </a:lnTo>
                  <a:lnTo>
                    <a:pt x="376" y="405"/>
                  </a:lnTo>
                  <a:lnTo>
                    <a:pt x="383" y="415"/>
                  </a:lnTo>
                  <a:lnTo>
                    <a:pt x="389" y="426"/>
                  </a:lnTo>
                  <a:lnTo>
                    <a:pt x="393" y="438"/>
                  </a:lnTo>
                  <a:lnTo>
                    <a:pt x="397" y="451"/>
                  </a:lnTo>
                  <a:lnTo>
                    <a:pt x="398" y="464"/>
                  </a:lnTo>
                  <a:lnTo>
                    <a:pt x="400" y="478"/>
                  </a:lnTo>
                  <a:lnTo>
                    <a:pt x="398" y="492"/>
                  </a:lnTo>
                  <a:lnTo>
                    <a:pt x="396" y="507"/>
                  </a:lnTo>
                  <a:lnTo>
                    <a:pt x="391" y="521"/>
                  </a:lnTo>
                  <a:lnTo>
                    <a:pt x="386" y="534"/>
                  </a:lnTo>
                  <a:lnTo>
                    <a:pt x="722" y="534"/>
                  </a:lnTo>
                  <a:lnTo>
                    <a:pt x="716" y="521"/>
                  </a:lnTo>
                  <a:lnTo>
                    <a:pt x="712" y="507"/>
                  </a:lnTo>
                  <a:lnTo>
                    <a:pt x="709" y="492"/>
                  </a:lnTo>
                  <a:lnTo>
                    <a:pt x="708" y="478"/>
                  </a:lnTo>
                  <a:lnTo>
                    <a:pt x="709" y="464"/>
                  </a:lnTo>
                  <a:lnTo>
                    <a:pt x="711" y="451"/>
                  </a:lnTo>
                  <a:lnTo>
                    <a:pt x="715" y="438"/>
                  </a:lnTo>
                  <a:lnTo>
                    <a:pt x="719" y="426"/>
                  </a:lnTo>
                  <a:lnTo>
                    <a:pt x="725" y="415"/>
                  </a:lnTo>
                  <a:lnTo>
                    <a:pt x="732" y="405"/>
                  </a:lnTo>
                  <a:lnTo>
                    <a:pt x="739" y="394"/>
                  </a:lnTo>
                  <a:lnTo>
                    <a:pt x="749" y="385"/>
                  </a:lnTo>
                  <a:lnTo>
                    <a:pt x="758" y="377"/>
                  </a:lnTo>
                  <a:lnTo>
                    <a:pt x="768" y="368"/>
                  </a:lnTo>
                  <a:lnTo>
                    <a:pt x="779" y="363"/>
                  </a:lnTo>
                  <a:lnTo>
                    <a:pt x="792" y="357"/>
                  </a:lnTo>
                  <a:lnTo>
                    <a:pt x="805" y="353"/>
                  </a:lnTo>
                  <a:lnTo>
                    <a:pt x="817" y="349"/>
                  </a:lnTo>
                  <a:lnTo>
                    <a:pt x="831" y="347"/>
                  </a:lnTo>
                  <a:lnTo>
                    <a:pt x="844" y="347"/>
                  </a:lnTo>
                  <a:lnTo>
                    <a:pt x="858" y="347"/>
                  </a:lnTo>
                  <a:lnTo>
                    <a:pt x="871" y="349"/>
                  </a:lnTo>
                  <a:lnTo>
                    <a:pt x="883" y="351"/>
                  </a:lnTo>
                  <a:lnTo>
                    <a:pt x="894" y="356"/>
                  </a:lnTo>
                  <a:lnTo>
                    <a:pt x="907" y="361"/>
                  </a:lnTo>
                  <a:lnTo>
                    <a:pt x="917" y="367"/>
                  </a:lnTo>
                  <a:lnTo>
                    <a:pt x="928" y="374"/>
                  </a:lnTo>
                  <a:lnTo>
                    <a:pt x="936" y="381"/>
                  </a:lnTo>
                  <a:lnTo>
                    <a:pt x="946" y="389"/>
                  </a:lnTo>
                  <a:lnTo>
                    <a:pt x="953" y="399"/>
                  </a:lnTo>
                  <a:lnTo>
                    <a:pt x="960" y="409"/>
                  </a:lnTo>
                  <a:lnTo>
                    <a:pt x="967" y="419"/>
                  </a:lnTo>
                  <a:lnTo>
                    <a:pt x="971" y="430"/>
                  </a:lnTo>
                  <a:lnTo>
                    <a:pt x="976" y="441"/>
                  </a:lnTo>
                  <a:lnTo>
                    <a:pt x="978" y="454"/>
                  </a:lnTo>
                  <a:lnTo>
                    <a:pt x="980" y="465"/>
                  </a:lnTo>
                  <a:lnTo>
                    <a:pt x="981" y="476"/>
                  </a:lnTo>
                  <a:lnTo>
                    <a:pt x="981" y="478"/>
                  </a:lnTo>
                  <a:lnTo>
                    <a:pt x="980" y="492"/>
                  </a:lnTo>
                  <a:lnTo>
                    <a:pt x="977" y="507"/>
                  </a:lnTo>
                  <a:lnTo>
                    <a:pt x="973" y="521"/>
                  </a:lnTo>
                  <a:lnTo>
                    <a:pt x="967" y="534"/>
                  </a:lnTo>
                  <a:lnTo>
                    <a:pt x="1040" y="534"/>
                  </a:lnTo>
                  <a:lnTo>
                    <a:pt x="1041" y="521"/>
                  </a:lnTo>
                  <a:lnTo>
                    <a:pt x="1050" y="518"/>
                  </a:lnTo>
                  <a:lnTo>
                    <a:pt x="1055" y="515"/>
                  </a:lnTo>
                  <a:lnTo>
                    <a:pt x="1061" y="510"/>
                  </a:lnTo>
                  <a:lnTo>
                    <a:pt x="1064" y="503"/>
                  </a:lnTo>
                  <a:lnTo>
                    <a:pt x="1067" y="496"/>
                  </a:lnTo>
                  <a:lnTo>
                    <a:pt x="1068" y="486"/>
                  </a:lnTo>
                  <a:lnTo>
                    <a:pt x="1068" y="464"/>
                  </a:lnTo>
                  <a:close/>
                  <a:moveTo>
                    <a:pt x="530" y="258"/>
                  </a:moveTo>
                  <a:lnTo>
                    <a:pt x="288" y="258"/>
                  </a:lnTo>
                  <a:lnTo>
                    <a:pt x="286" y="255"/>
                  </a:lnTo>
                  <a:lnTo>
                    <a:pt x="288" y="239"/>
                  </a:lnTo>
                  <a:lnTo>
                    <a:pt x="292" y="224"/>
                  </a:lnTo>
                  <a:lnTo>
                    <a:pt x="297" y="209"/>
                  </a:lnTo>
                  <a:lnTo>
                    <a:pt x="306" y="195"/>
                  </a:lnTo>
                  <a:lnTo>
                    <a:pt x="316" y="179"/>
                  </a:lnTo>
                  <a:lnTo>
                    <a:pt x="327" y="165"/>
                  </a:lnTo>
                  <a:lnTo>
                    <a:pt x="341" y="151"/>
                  </a:lnTo>
                  <a:lnTo>
                    <a:pt x="356" y="137"/>
                  </a:lnTo>
                  <a:lnTo>
                    <a:pt x="373" y="124"/>
                  </a:lnTo>
                  <a:lnTo>
                    <a:pt x="391" y="113"/>
                  </a:lnTo>
                  <a:lnTo>
                    <a:pt x="412" y="103"/>
                  </a:lnTo>
                  <a:lnTo>
                    <a:pt x="433" y="94"/>
                  </a:lnTo>
                  <a:lnTo>
                    <a:pt x="456" y="85"/>
                  </a:lnTo>
                  <a:lnTo>
                    <a:pt x="480" y="80"/>
                  </a:lnTo>
                  <a:lnTo>
                    <a:pt x="505" y="75"/>
                  </a:lnTo>
                  <a:lnTo>
                    <a:pt x="530" y="73"/>
                  </a:lnTo>
                  <a:lnTo>
                    <a:pt x="530" y="258"/>
                  </a:lnTo>
                  <a:close/>
                  <a:moveTo>
                    <a:pt x="589" y="258"/>
                  </a:moveTo>
                  <a:lnTo>
                    <a:pt x="589" y="74"/>
                  </a:lnTo>
                  <a:lnTo>
                    <a:pt x="614" y="77"/>
                  </a:lnTo>
                  <a:lnTo>
                    <a:pt x="637" y="82"/>
                  </a:lnTo>
                  <a:lnTo>
                    <a:pt x="659" y="89"/>
                  </a:lnTo>
                  <a:lnTo>
                    <a:pt x="679" y="98"/>
                  </a:lnTo>
                  <a:lnTo>
                    <a:pt x="698" y="108"/>
                  </a:lnTo>
                  <a:lnTo>
                    <a:pt x="718" y="117"/>
                  </a:lnTo>
                  <a:lnTo>
                    <a:pt x="735" y="130"/>
                  </a:lnTo>
                  <a:lnTo>
                    <a:pt x="750" y="143"/>
                  </a:lnTo>
                  <a:lnTo>
                    <a:pt x="764" y="155"/>
                  </a:lnTo>
                  <a:lnTo>
                    <a:pt x="777" y="169"/>
                  </a:lnTo>
                  <a:lnTo>
                    <a:pt x="788" y="183"/>
                  </a:lnTo>
                  <a:lnTo>
                    <a:pt x="796" y="199"/>
                  </a:lnTo>
                  <a:lnTo>
                    <a:pt x="805" y="213"/>
                  </a:lnTo>
                  <a:lnTo>
                    <a:pt x="810" y="228"/>
                  </a:lnTo>
                  <a:lnTo>
                    <a:pt x="814" y="242"/>
                  </a:lnTo>
                  <a:lnTo>
                    <a:pt x="816" y="258"/>
                  </a:lnTo>
                  <a:lnTo>
                    <a:pt x="589" y="25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29"/>
            <p:cNvSpPr>
              <a:spLocks noEditPoints="1" noChangeArrowheads="1"/>
            </p:cNvSpPr>
            <p:nvPr/>
          </p:nvSpPr>
          <p:spPr bwMode="auto">
            <a:xfrm>
              <a:off x="385763"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5" y="0"/>
                  </a:moveTo>
                  <a:lnTo>
                    <a:pt x="115" y="0"/>
                  </a:lnTo>
                  <a:lnTo>
                    <a:pt x="104" y="0"/>
                  </a:lnTo>
                  <a:lnTo>
                    <a:pt x="92" y="1"/>
                  </a:lnTo>
                  <a:lnTo>
                    <a:pt x="81" y="4"/>
                  </a:lnTo>
                  <a:lnTo>
                    <a:pt x="70" y="8"/>
                  </a:lnTo>
                  <a:lnTo>
                    <a:pt x="60" y="13"/>
                  </a:lnTo>
                  <a:lnTo>
                    <a:pt x="50" y="18"/>
                  </a:lnTo>
                  <a:lnTo>
                    <a:pt x="42" y="25"/>
                  </a:lnTo>
                  <a:lnTo>
                    <a:pt x="34" y="32"/>
                  </a:lnTo>
                  <a:lnTo>
                    <a:pt x="27" y="39"/>
                  </a:lnTo>
                  <a:lnTo>
                    <a:pt x="20" y="48"/>
                  </a:lnTo>
                  <a:lnTo>
                    <a:pt x="14" y="57"/>
                  </a:lnTo>
                  <a:lnTo>
                    <a:pt x="8" y="67"/>
                  </a:lnTo>
                  <a:lnTo>
                    <a:pt x="4" y="77"/>
                  </a:lnTo>
                  <a:lnTo>
                    <a:pt x="1" y="88"/>
                  </a:lnTo>
                  <a:lnTo>
                    <a:pt x="0" y="98"/>
                  </a:lnTo>
                  <a:lnTo>
                    <a:pt x="0" y="111"/>
                  </a:lnTo>
                  <a:lnTo>
                    <a:pt x="0" y="122"/>
                  </a:lnTo>
                  <a:lnTo>
                    <a:pt x="1" y="132"/>
                  </a:lnTo>
                  <a:lnTo>
                    <a:pt x="4" y="143"/>
                  </a:lnTo>
                  <a:lnTo>
                    <a:pt x="8" y="153"/>
                  </a:lnTo>
                  <a:lnTo>
                    <a:pt x="14" y="162"/>
                  </a:lnTo>
                  <a:lnTo>
                    <a:pt x="20" y="172"/>
                  </a:lnTo>
                  <a:lnTo>
                    <a:pt x="27" y="181"/>
                  </a:lnTo>
                  <a:lnTo>
                    <a:pt x="34" y="188"/>
                  </a:lnTo>
                  <a:lnTo>
                    <a:pt x="42" y="195"/>
                  </a:lnTo>
                  <a:lnTo>
                    <a:pt x="50" y="202"/>
                  </a:lnTo>
                  <a:lnTo>
                    <a:pt x="60" y="207"/>
                  </a:lnTo>
                  <a:lnTo>
                    <a:pt x="70" y="211"/>
                  </a:lnTo>
                  <a:lnTo>
                    <a:pt x="81" y="216"/>
                  </a:lnTo>
                  <a:lnTo>
                    <a:pt x="92" y="218"/>
                  </a:lnTo>
                  <a:lnTo>
                    <a:pt x="104" y="220"/>
                  </a:lnTo>
                  <a:lnTo>
                    <a:pt x="115" y="221"/>
                  </a:lnTo>
                  <a:lnTo>
                    <a:pt x="128" y="220"/>
                  </a:lnTo>
                  <a:lnTo>
                    <a:pt x="139" y="218"/>
                  </a:lnTo>
                  <a:lnTo>
                    <a:pt x="150" y="216"/>
                  </a:lnTo>
                  <a:lnTo>
                    <a:pt x="161" y="211"/>
                  </a:lnTo>
                  <a:lnTo>
                    <a:pt x="171" y="207"/>
                  </a:lnTo>
                  <a:lnTo>
                    <a:pt x="181" y="202"/>
                  </a:lnTo>
                  <a:lnTo>
                    <a:pt x="189" y="195"/>
                  </a:lnTo>
                  <a:lnTo>
                    <a:pt x="198" y="188"/>
                  </a:lnTo>
                  <a:lnTo>
                    <a:pt x="205" y="181"/>
                  </a:lnTo>
                  <a:lnTo>
                    <a:pt x="212" y="172"/>
                  </a:lnTo>
                  <a:lnTo>
                    <a:pt x="217" y="162"/>
                  </a:lnTo>
                  <a:lnTo>
                    <a:pt x="223" y="153"/>
                  </a:lnTo>
                  <a:lnTo>
                    <a:pt x="226" y="143"/>
                  </a:lnTo>
                  <a:lnTo>
                    <a:pt x="228" y="132"/>
                  </a:lnTo>
                  <a:lnTo>
                    <a:pt x="231" y="122"/>
                  </a:lnTo>
                  <a:lnTo>
                    <a:pt x="231" y="111"/>
                  </a:lnTo>
                  <a:lnTo>
                    <a:pt x="231" y="98"/>
                  </a:lnTo>
                  <a:lnTo>
                    <a:pt x="228" y="88"/>
                  </a:lnTo>
                  <a:lnTo>
                    <a:pt x="226" y="77"/>
                  </a:lnTo>
                  <a:lnTo>
                    <a:pt x="223" y="67"/>
                  </a:lnTo>
                  <a:lnTo>
                    <a:pt x="217" y="57"/>
                  </a:lnTo>
                  <a:lnTo>
                    <a:pt x="212" y="48"/>
                  </a:lnTo>
                  <a:lnTo>
                    <a:pt x="205" y="39"/>
                  </a:lnTo>
                  <a:lnTo>
                    <a:pt x="198" y="32"/>
                  </a:lnTo>
                  <a:lnTo>
                    <a:pt x="189" y="25"/>
                  </a:lnTo>
                  <a:lnTo>
                    <a:pt x="181" y="18"/>
                  </a:lnTo>
                  <a:lnTo>
                    <a:pt x="171" y="13"/>
                  </a:lnTo>
                  <a:lnTo>
                    <a:pt x="161" y="8"/>
                  </a:lnTo>
                  <a:lnTo>
                    <a:pt x="150" y="4"/>
                  </a:lnTo>
                  <a:lnTo>
                    <a:pt x="139" y="1"/>
                  </a:lnTo>
                  <a:lnTo>
                    <a:pt x="128" y="0"/>
                  </a:lnTo>
                  <a:lnTo>
                    <a:pt x="115" y="0"/>
                  </a:lnTo>
                  <a:close/>
                  <a:moveTo>
                    <a:pt x="116" y="153"/>
                  </a:moveTo>
                  <a:lnTo>
                    <a:pt x="116" y="153"/>
                  </a:lnTo>
                  <a:lnTo>
                    <a:pt x="107" y="151"/>
                  </a:lnTo>
                  <a:lnTo>
                    <a:pt x="98" y="148"/>
                  </a:lnTo>
                  <a:lnTo>
                    <a:pt x="91" y="144"/>
                  </a:lnTo>
                  <a:lnTo>
                    <a:pt x="84" y="139"/>
                  </a:lnTo>
                  <a:lnTo>
                    <a:pt x="78" y="132"/>
                  </a:lnTo>
                  <a:lnTo>
                    <a:pt x="74" y="125"/>
                  </a:lnTo>
                  <a:lnTo>
                    <a:pt x="71" y="116"/>
                  </a:lnTo>
                  <a:lnTo>
                    <a:pt x="71" y="108"/>
                  </a:lnTo>
                  <a:lnTo>
                    <a:pt x="71" y="98"/>
                  </a:lnTo>
                  <a:lnTo>
                    <a:pt x="74" y="90"/>
                  </a:lnTo>
                  <a:lnTo>
                    <a:pt x="78" y="83"/>
                  </a:lnTo>
                  <a:lnTo>
                    <a:pt x="84" y="76"/>
                  </a:lnTo>
                  <a:lnTo>
                    <a:pt x="91" y="70"/>
                  </a:lnTo>
                  <a:lnTo>
                    <a:pt x="98" y="66"/>
                  </a:lnTo>
                  <a:lnTo>
                    <a:pt x="107" y="63"/>
                  </a:lnTo>
                  <a:lnTo>
                    <a:pt x="116" y="62"/>
                  </a:lnTo>
                  <a:lnTo>
                    <a:pt x="125" y="63"/>
                  </a:lnTo>
                  <a:lnTo>
                    <a:pt x="133" y="66"/>
                  </a:lnTo>
                  <a:lnTo>
                    <a:pt x="142" y="70"/>
                  </a:lnTo>
                  <a:lnTo>
                    <a:pt x="147" y="76"/>
                  </a:lnTo>
                  <a:lnTo>
                    <a:pt x="153" y="83"/>
                  </a:lnTo>
                  <a:lnTo>
                    <a:pt x="157" y="90"/>
                  </a:lnTo>
                  <a:lnTo>
                    <a:pt x="160" y="98"/>
                  </a:lnTo>
                  <a:lnTo>
                    <a:pt x="161" y="108"/>
                  </a:lnTo>
                  <a:lnTo>
                    <a:pt x="160" y="116"/>
                  </a:lnTo>
                  <a:lnTo>
                    <a:pt x="157" y="125"/>
                  </a:lnTo>
                  <a:lnTo>
                    <a:pt x="153" y="132"/>
                  </a:lnTo>
                  <a:lnTo>
                    <a:pt x="147" y="139"/>
                  </a:lnTo>
                  <a:lnTo>
                    <a:pt x="142" y="144"/>
                  </a:lnTo>
                  <a:lnTo>
                    <a:pt x="133" y="148"/>
                  </a:lnTo>
                  <a:lnTo>
                    <a:pt x="125" y="151"/>
                  </a:lnTo>
                  <a:lnTo>
                    <a:pt x="116" y="1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Freeform 30"/>
            <p:cNvSpPr>
              <a:spLocks noEditPoints="1" noChangeArrowheads="1"/>
            </p:cNvSpPr>
            <p:nvPr/>
          </p:nvSpPr>
          <p:spPr bwMode="auto">
            <a:xfrm>
              <a:off x="77788"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4" y="0"/>
                  </a:moveTo>
                  <a:lnTo>
                    <a:pt x="114" y="0"/>
                  </a:lnTo>
                  <a:lnTo>
                    <a:pt x="103" y="0"/>
                  </a:lnTo>
                  <a:lnTo>
                    <a:pt x="92" y="1"/>
                  </a:lnTo>
                  <a:lnTo>
                    <a:pt x="81" y="4"/>
                  </a:lnTo>
                  <a:lnTo>
                    <a:pt x="70" y="8"/>
                  </a:lnTo>
                  <a:lnTo>
                    <a:pt x="60" y="13"/>
                  </a:lnTo>
                  <a:lnTo>
                    <a:pt x="50" y="18"/>
                  </a:lnTo>
                  <a:lnTo>
                    <a:pt x="42" y="25"/>
                  </a:lnTo>
                  <a:lnTo>
                    <a:pt x="33" y="32"/>
                  </a:lnTo>
                  <a:lnTo>
                    <a:pt x="26" y="39"/>
                  </a:lnTo>
                  <a:lnTo>
                    <a:pt x="19" y="48"/>
                  </a:lnTo>
                  <a:lnTo>
                    <a:pt x="14" y="57"/>
                  </a:lnTo>
                  <a:lnTo>
                    <a:pt x="8" y="67"/>
                  </a:lnTo>
                  <a:lnTo>
                    <a:pt x="5" y="77"/>
                  </a:lnTo>
                  <a:lnTo>
                    <a:pt x="1" y="88"/>
                  </a:lnTo>
                  <a:lnTo>
                    <a:pt x="0" y="98"/>
                  </a:lnTo>
                  <a:lnTo>
                    <a:pt x="0" y="111"/>
                  </a:lnTo>
                  <a:lnTo>
                    <a:pt x="0" y="122"/>
                  </a:lnTo>
                  <a:lnTo>
                    <a:pt x="1" y="132"/>
                  </a:lnTo>
                  <a:lnTo>
                    <a:pt x="5" y="143"/>
                  </a:lnTo>
                  <a:lnTo>
                    <a:pt x="8" y="153"/>
                  </a:lnTo>
                  <a:lnTo>
                    <a:pt x="14" y="162"/>
                  </a:lnTo>
                  <a:lnTo>
                    <a:pt x="19" y="172"/>
                  </a:lnTo>
                  <a:lnTo>
                    <a:pt x="26" y="181"/>
                  </a:lnTo>
                  <a:lnTo>
                    <a:pt x="33" y="188"/>
                  </a:lnTo>
                  <a:lnTo>
                    <a:pt x="42" y="195"/>
                  </a:lnTo>
                  <a:lnTo>
                    <a:pt x="50" y="202"/>
                  </a:lnTo>
                  <a:lnTo>
                    <a:pt x="60" y="207"/>
                  </a:lnTo>
                  <a:lnTo>
                    <a:pt x="70" y="211"/>
                  </a:lnTo>
                  <a:lnTo>
                    <a:pt x="81" y="216"/>
                  </a:lnTo>
                  <a:lnTo>
                    <a:pt x="92" y="218"/>
                  </a:lnTo>
                  <a:lnTo>
                    <a:pt x="103" y="220"/>
                  </a:lnTo>
                  <a:lnTo>
                    <a:pt x="114" y="221"/>
                  </a:lnTo>
                  <a:lnTo>
                    <a:pt x="127" y="220"/>
                  </a:lnTo>
                  <a:lnTo>
                    <a:pt x="138" y="218"/>
                  </a:lnTo>
                  <a:lnTo>
                    <a:pt x="149" y="216"/>
                  </a:lnTo>
                  <a:lnTo>
                    <a:pt x="161" y="211"/>
                  </a:lnTo>
                  <a:lnTo>
                    <a:pt x="170" y="207"/>
                  </a:lnTo>
                  <a:lnTo>
                    <a:pt x="180" y="202"/>
                  </a:lnTo>
                  <a:lnTo>
                    <a:pt x="189" y="195"/>
                  </a:lnTo>
                  <a:lnTo>
                    <a:pt x="197" y="188"/>
                  </a:lnTo>
                  <a:lnTo>
                    <a:pt x="204" y="181"/>
                  </a:lnTo>
                  <a:lnTo>
                    <a:pt x="211" y="172"/>
                  </a:lnTo>
                  <a:lnTo>
                    <a:pt x="217" y="162"/>
                  </a:lnTo>
                  <a:lnTo>
                    <a:pt x="222" y="153"/>
                  </a:lnTo>
                  <a:lnTo>
                    <a:pt x="225" y="143"/>
                  </a:lnTo>
                  <a:lnTo>
                    <a:pt x="229" y="132"/>
                  </a:lnTo>
                  <a:lnTo>
                    <a:pt x="231" y="122"/>
                  </a:lnTo>
                  <a:lnTo>
                    <a:pt x="231" y="111"/>
                  </a:lnTo>
                  <a:lnTo>
                    <a:pt x="231" y="98"/>
                  </a:lnTo>
                  <a:lnTo>
                    <a:pt x="229" y="88"/>
                  </a:lnTo>
                  <a:lnTo>
                    <a:pt x="225" y="77"/>
                  </a:lnTo>
                  <a:lnTo>
                    <a:pt x="222" y="67"/>
                  </a:lnTo>
                  <a:lnTo>
                    <a:pt x="217" y="57"/>
                  </a:lnTo>
                  <a:lnTo>
                    <a:pt x="211" y="48"/>
                  </a:lnTo>
                  <a:lnTo>
                    <a:pt x="204" y="39"/>
                  </a:lnTo>
                  <a:lnTo>
                    <a:pt x="197" y="32"/>
                  </a:lnTo>
                  <a:lnTo>
                    <a:pt x="189" y="25"/>
                  </a:lnTo>
                  <a:lnTo>
                    <a:pt x="180" y="18"/>
                  </a:lnTo>
                  <a:lnTo>
                    <a:pt x="170" y="13"/>
                  </a:lnTo>
                  <a:lnTo>
                    <a:pt x="161" y="8"/>
                  </a:lnTo>
                  <a:lnTo>
                    <a:pt x="149" y="4"/>
                  </a:lnTo>
                  <a:lnTo>
                    <a:pt x="138" y="1"/>
                  </a:lnTo>
                  <a:lnTo>
                    <a:pt x="127" y="0"/>
                  </a:lnTo>
                  <a:lnTo>
                    <a:pt x="114" y="0"/>
                  </a:lnTo>
                  <a:close/>
                  <a:moveTo>
                    <a:pt x="110" y="153"/>
                  </a:moveTo>
                  <a:lnTo>
                    <a:pt x="110" y="153"/>
                  </a:lnTo>
                  <a:lnTo>
                    <a:pt x="100" y="151"/>
                  </a:lnTo>
                  <a:lnTo>
                    <a:pt x="92" y="148"/>
                  </a:lnTo>
                  <a:lnTo>
                    <a:pt x="85" y="144"/>
                  </a:lnTo>
                  <a:lnTo>
                    <a:pt x="78" y="139"/>
                  </a:lnTo>
                  <a:lnTo>
                    <a:pt x="72" y="132"/>
                  </a:lnTo>
                  <a:lnTo>
                    <a:pt x="68" y="125"/>
                  </a:lnTo>
                  <a:lnTo>
                    <a:pt x="65" y="116"/>
                  </a:lnTo>
                  <a:lnTo>
                    <a:pt x="65" y="108"/>
                  </a:lnTo>
                  <a:lnTo>
                    <a:pt x="65" y="98"/>
                  </a:lnTo>
                  <a:lnTo>
                    <a:pt x="68" y="90"/>
                  </a:lnTo>
                  <a:lnTo>
                    <a:pt x="72" y="83"/>
                  </a:lnTo>
                  <a:lnTo>
                    <a:pt x="78" y="76"/>
                  </a:lnTo>
                  <a:lnTo>
                    <a:pt x="85" y="70"/>
                  </a:lnTo>
                  <a:lnTo>
                    <a:pt x="92" y="66"/>
                  </a:lnTo>
                  <a:lnTo>
                    <a:pt x="100" y="63"/>
                  </a:lnTo>
                  <a:lnTo>
                    <a:pt x="110" y="62"/>
                  </a:lnTo>
                  <a:lnTo>
                    <a:pt x="119" y="63"/>
                  </a:lnTo>
                  <a:lnTo>
                    <a:pt x="127" y="66"/>
                  </a:lnTo>
                  <a:lnTo>
                    <a:pt x="135" y="70"/>
                  </a:lnTo>
                  <a:lnTo>
                    <a:pt x="142" y="76"/>
                  </a:lnTo>
                  <a:lnTo>
                    <a:pt x="148" y="83"/>
                  </a:lnTo>
                  <a:lnTo>
                    <a:pt x="152" y="90"/>
                  </a:lnTo>
                  <a:lnTo>
                    <a:pt x="154" y="98"/>
                  </a:lnTo>
                  <a:lnTo>
                    <a:pt x="155" y="108"/>
                  </a:lnTo>
                  <a:lnTo>
                    <a:pt x="154" y="116"/>
                  </a:lnTo>
                  <a:lnTo>
                    <a:pt x="152" y="125"/>
                  </a:lnTo>
                  <a:lnTo>
                    <a:pt x="148" y="132"/>
                  </a:lnTo>
                  <a:lnTo>
                    <a:pt x="142" y="139"/>
                  </a:lnTo>
                  <a:lnTo>
                    <a:pt x="135" y="144"/>
                  </a:lnTo>
                  <a:lnTo>
                    <a:pt x="127" y="148"/>
                  </a:lnTo>
                  <a:lnTo>
                    <a:pt x="119" y="151"/>
                  </a:lnTo>
                  <a:lnTo>
                    <a:pt x="110" y="1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9" name="椭圆 55"/>
          <p:cNvSpPr>
            <a:spLocks noChangeArrowheads="1"/>
          </p:cNvSpPr>
          <p:nvPr/>
        </p:nvSpPr>
        <p:spPr bwMode="auto">
          <a:xfrm>
            <a:off x="8839961" y="2686054"/>
            <a:ext cx="1128412" cy="1128410"/>
          </a:xfrm>
          <a:prstGeom prst="ellipse">
            <a:avLst/>
          </a:prstGeom>
          <a:solidFill>
            <a:srgbClr val="ED3A5A"/>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30" name="组合 56"/>
          <p:cNvGrpSpPr/>
          <p:nvPr/>
        </p:nvGrpSpPr>
        <p:grpSpPr bwMode="auto">
          <a:xfrm>
            <a:off x="9014085" y="3038824"/>
            <a:ext cx="780163" cy="454530"/>
            <a:chOff x="0" y="0"/>
            <a:chExt cx="547688" cy="319088"/>
          </a:xfrm>
          <a:solidFill>
            <a:schemeClr val="bg1"/>
          </a:solidFill>
        </p:grpSpPr>
        <p:sp>
          <p:nvSpPr>
            <p:cNvPr id="31" name="Freeform 3843"/>
            <p:cNvSpPr>
              <a:spLocks noChangeArrowheads="1"/>
            </p:cNvSpPr>
            <p:nvPr/>
          </p:nvSpPr>
          <p:spPr bwMode="auto">
            <a:xfrm>
              <a:off x="303213" y="33338"/>
              <a:ext cx="104775" cy="150813"/>
            </a:xfrm>
            <a:custGeom>
              <a:avLst/>
              <a:gdLst>
                <a:gd name="T0" fmla="*/ 2147483646 w 28"/>
                <a:gd name="T1" fmla="*/ 2147483646 h 40"/>
                <a:gd name="T2" fmla="*/ 2147483646 w 28"/>
                <a:gd name="T3" fmla="*/ 2147483646 h 40"/>
                <a:gd name="T4" fmla="*/ 2147483646 w 28"/>
                <a:gd name="T5" fmla="*/ 2147483646 h 40"/>
                <a:gd name="T6" fmla="*/ 2147483646 w 28"/>
                <a:gd name="T7" fmla="*/ 2147483646 h 40"/>
                <a:gd name="T8" fmla="*/ 2147483646 w 28"/>
                <a:gd name="T9" fmla="*/ 2147483646 h 40"/>
                <a:gd name="T10" fmla="*/ 2147483646 w 28"/>
                <a:gd name="T11" fmla="*/ 2147483646 h 40"/>
                <a:gd name="T12" fmla="*/ 2147483646 w 28"/>
                <a:gd name="T13" fmla="*/ 2147483646 h 40"/>
                <a:gd name="T14" fmla="*/ 2147483646 w 28"/>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0"/>
                <a:gd name="T26" fmla="*/ 28 w 2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3844"/>
            <p:cNvSpPr>
              <a:spLocks noChangeArrowheads="1"/>
            </p:cNvSpPr>
            <p:nvPr/>
          </p:nvSpPr>
          <p:spPr bwMode="auto">
            <a:xfrm>
              <a:off x="333375" y="26988"/>
              <a:ext cx="109538" cy="25400"/>
            </a:xfrm>
            <a:custGeom>
              <a:avLst/>
              <a:gdLst>
                <a:gd name="T0" fmla="*/ 2147483646 w 29"/>
                <a:gd name="T1" fmla="*/ 2147483646 h 7"/>
                <a:gd name="T2" fmla="*/ 2147483646 w 29"/>
                <a:gd name="T3" fmla="*/ 2147483646 h 7"/>
                <a:gd name="T4" fmla="*/ 0 w 29"/>
                <a:gd name="T5" fmla="*/ 2147483646 h 7"/>
                <a:gd name="T6" fmla="*/ 2147483646 w 29"/>
                <a:gd name="T7" fmla="*/ 0 h 7"/>
                <a:gd name="T8" fmla="*/ 2147483646 w 29"/>
                <a:gd name="T9" fmla="*/ 0 h 7"/>
                <a:gd name="T10" fmla="*/ 2147483646 w 29"/>
                <a:gd name="T11" fmla="*/ 2147483646 h 7"/>
                <a:gd name="T12" fmla="*/ 2147483646 w 29"/>
                <a:gd name="T13" fmla="*/ 2147483646 h 7"/>
                <a:gd name="T14" fmla="*/ 0 60000 65536"/>
                <a:gd name="T15" fmla="*/ 0 60000 65536"/>
                <a:gd name="T16" fmla="*/ 0 60000 65536"/>
                <a:gd name="T17" fmla="*/ 0 60000 65536"/>
                <a:gd name="T18" fmla="*/ 0 60000 65536"/>
                <a:gd name="T19" fmla="*/ 0 60000 65536"/>
                <a:gd name="T20" fmla="*/ 0 60000 65536"/>
                <a:gd name="T21" fmla="*/ 0 w 29"/>
                <a:gd name="T22" fmla="*/ 0 h 7"/>
                <a:gd name="T23" fmla="*/ 29 w 2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3845"/>
            <p:cNvSpPr>
              <a:spLocks noChangeArrowheads="1"/>
            </p:cNvSpPr>
            <p:nvPr/>
          </p:nvSpPr>
          <p:spPr bwMode="auto">
            <a:xfrm>
              <a:off x="146050" y="0"/>
              <a:ext cx="101600" cy="90488"/>
            </a:xfrm>
            <a:custGeom>
              <a:avLst/>
              <a:gdLst>
                <a:gd name="T0" fmla="*/ 2147483646 w 27"/>
                <a:gd name="T1" fmla="*/ 2147483646 h 24"/>
                <a:gd name="T2" fmla="*/ 2147483646 w 27"/>
                <a:gd name="T3" fmla="*/ 2147483646 h 24"/>
                <a:gd name="T4" fmla="*/ 2147483646 w 27"/>
                <a:gd name="T5" fmla="*/ 2147483646 h 24"/>
                <a:gd name="T6" fmla="*/ 2147483646 w 27"/>
                <a:gd name="T7" fmla="*/ 2147483646 h 24"/>
                <a:gd name="T8" fmla="*/ 2147483646 w 27"/>
                <a:gd name="T9" fmla="*/ 2147483646 h 24"/>
                <a:gd name="T10" fmla="*/ 2147483646 w 27"/>
                <a:gd name="T11" fmla="*/ 2147483646 h 24"/>
                <a:gd name="T12" fmla="*/ 2147483646 w 27"/>
                <a:gd name="T13" fmla="*/ 2147483646 h 24"/>
                <a:gd name="T14" fmla="*/ 2147483646 w 27"/>
                <a:gd name="T15" fmla="*/ 2147483646 h 24"/>
                <a:gd name="T16" fmla="*/ 2147483646 w 27"/>
                <a:gd name="T17" fmla="*/ 2147483646 h 24"/>
                <a:gd name="T18" fmla="*/ 2147483646 w 27"/>
                <a:gd name="T19" fmla="*/ 2147483646 h 24"/>
                <a:gd name="T20" fmla="*/ 2147483646 w 27"/>
                <a:gd name="T21" fmla="*/ 2147483646 h 24"/>
                <a:gd name="T22" fmla="*/ 2147483646 w 27"/>
                <a:gd name="T23" fmla="*/ 214748364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4"/>
                <a:gd name="T38" fmla="*/ 27 w 27"/>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 name="Freeform 3846"/>
            <p:cNvSpPr>
              <a:spLocks noEditPoints="1" noChangeArrowheads="1"/>
            </p:cNvSpPr>
            <p:nvPr/>
          </p:nvSpPr>
          <p:spPr bwMode="auto">
            <a:xfrm>
              <a:off x="355600" y="127000"/>
              <a:ext cx="192088"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 name="Freeform 3847"/>
            <p:cNvSpPr>
              <a:spLocks noEditPoints="1" noChangeArrowheads="1"/>
            </p:cNvSpPr>
            <p:nvPr/>
          </p:nvSpPr>
          <p:spPr bwMode="auto">
            <a:xfrm>
              <a:off x="0" y="127000"/>
              <a:ext cx="190500"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3848"/>
            <p:cNvSpPr>
              <a:spLocks noChangeArrowheads="1"/>
            </p:cNvSpPr>
            <p:nvPr/>
          </p:nvSpPr>
          <p:spPr bwMode="auto">
            <a:xfrm>
              <a:off x="82550" y="63500"/>
              <a:ext cx="385763" cy="176213"/>
            </a:xfrm>
            <a:custGeom>
              <a:avLst/>
              <a:gdLst>
                <a:gd name="T0" fmla="*/ 2147483646 w 103"/>
                <a:gd name="T1" fmla="*/ 2147483646 h 47"/>
                <a:gd name="T2" fmla="*/ 2147483646 w 103"/>
                <a:gd name="T3" fmla="*/ 2147483646 h 47"/>
                <a:gd name="T4" fmla="*/ 2147483646 w 103"/>
                <a:gd name="T5" fmla="*/ 2147483646 h 47"/>
                <a:gd name="T6" fmla="*/ 2147483646 w 103"/>
                <a:gd name="T7" fmla="*/ 2147483646 h 47"/>
                <a:gd name="T8" fmla="*/ 2147483646 w 103"/>
                <a:gd name="T9" fmla="*/ 0 h 47"/>
                <a:gd name="T10" fmla="*/ 2147483646 w 103"/>
                <a:gd name="T11" fmla="*/ 0 h 47"/>
                <a:gd name="T12" fmla="*/ 2147483646 w 103"/>
                <a:gd name="T13" fmla="*/ 2147483646 h 47"/>
                <a:gd name="T14" fmla="*/ 2147483646 w 103"/>
                <a:gd name="T15" fmla="*/ 2147483646 h 47"/>
                <a:gd name="T16" fmla="*/ 2147483646 w 103"/>
                <a:gd name="T17" fmla="*/ 2147483646 h 47"/>
                <a:gd name="T18" fmla="*/ 2147483646 w 103"/>
                <a:gd name="T19" fmla="*/ 2147483646 h 47"/>
                <a:gd name="T20" fmla="*/ 2147483646 w 103"/>
                <a:gd name="T21" fmla="*/ 2147483646 h 47"/>
                <a:gd name="T22" fmla="*/ 2147483646 w 103"/>
                <a:gd name="T23" fmla="*/ 2147483646 h 47"/>
                <a:gd name="T24" fmla="*/ 2147483646 w 103"/>
                <a:gd name="T25" fmla="*/ 2147483646 h 47"/>
                <a:gd name="T26" fmla="*/ 2147483646 w 103"/>
                <a:gd name="T27" fmla="*/ 2147483646 h 47"/>
                <a:gd name="T28" fmla="*/ 2147483646 w 103"/>
                <a:gd name="T29" fmla="*/ 2147483646 h 47"/>
                <a:gd name="T30" fmla="*/ 2147483646 w 103"/>
                <a:gd name="T31" fmla="*/ 2147483646 h 47"/>
                <a:gd name="T32" fmla="*/ 2147483646 w 103"/>
                <a:gd name="T33" fmla="*/ 2147483646 h 47"/>
                <a:gd name="T34" fmla="*/ 2147483646 w 103"/>
                <a:gd name="T35" fmla="*/ 2147483646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47"/>
                <a:gd name="T56" fmla="*/ 103 w 103"/>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3849"/>
            <p:cNvSpPr>
              <a:spLocks noChangeArrowheads="1"/>
            </p:cNvSpPr>
            <p:nvPr/>
          </p:nvSpPr>
          <p:spPr bwMode="auto">
            <a:xfrm>
              <a:off x="149225" y="112713"/>
              <a:ext cx="112713" cy="90488"/>
            </a:xfrm>
            <a:custGeom>
              <a:avLst/>
              <a:gdLst>
                <a:gd name="T0" fmla="*/ 2147483646 w 30"/>
                <a:gd name="T1" fmla="*/ 2147483646 h 24"/>
                <a:gd name="T2" fmla="*/ 2147483646 w 30"/>
                <a:gd name="T3" fmla="*/ 2147483646 h 24"/>
                <a:gd name="T4" fmla="*/ 2147483646 w 30"/>
                <a:gd name="T5" fmla="*/ 2147483646 h 24"/>
                <a:gd name="T6" fmla="*/ 2147483646 w 30"/>
                <a:gd name="T7" fmla="*/ 2147483646 h 24"/>
                <a:gd name="T8" fmla="*/ 2147483646 w 30"/>
                <a:gd name="T9" fmla="*/ 2147483646 h 24"/>
                <a:gd name="T10" fmla="*/ 2147483646 w 30"/>
                <a:gd name="T11" fmla="*/ 2147483646 h 24"/>
                <a:gd name="T12" fmla="*/ 2147483646 w 30"/>
                <a:gd name="T13" fmla="*/ 2147483646 h 24"/>
                <a:gd name="T14" fmla="*/ 2147483646 w 30"/>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4"/>
                <a:gd name="T26" fmla="*/ 30 w 3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3850"/>
            <p:cNvSpPr>
              <a:spLocks noEditPoints="1" noChangeArrowheads="1"/>
            </p:cNvSpPr>
            <p:nvPr/>
          </p:nvSpPr>
          <p:spPr bwMode="auto">
            <a:xfrm>
              <a:off x="236538" y="157163"/>
              <a:ext cx="104775" cy="109538"/>
            </a:xfrm>
            <a:custGeom>
              <a:avLst/>
              <a:gdLst>
                <a:gd name="T0" fmla="*/ 2147483646 w 28"/>
                <a:gd name="T1" fmla="*/ 2147483646 h 29"/>
                <a:gd name="T2" fmla="*/ 0 w 28"/>
                <a:gd name="T3" fmla="*/ 2147483646 h 29"/>
                <a:gd name="T4" fmla="*/ 2147483646 w 28"/>
                <a:gd name="T5" fmla="*/ 0 h 29"/>
                <a:gd name="T6" fmla="*/ 2147483646 w 28"/>
                <a:gd name="T7" fmla="*/ 2147483646 h 29"/>
                <a:gd name="T8" fmla="*/ 2147483646 w 28"/>
                <a:gd name="T9" fmla="*/ 2147483646 h 29"/>
                <a:gd name="T10" fmla="*/ 2147483646 w 28"/>
                <a:gd name="T11" fmla="*/ 2147483646 h 29"/>
                <a:gd name="T12" fmla="*/ 2147483646 w 28"/>
                <a:gd name="T13" fmla="*/ 2147483646 h 29"/>
                <a:gd name="T14" fmla="*/ 2147483646 w 28"/>
                <a:gd name="T15" fmla="*/ 2147483646 h 29"/>
                <a:gd name="T16" fmla="*/ 2147483646 w 28"/>
                <a:gd name="T17" fmla="*/ 2147483646 h 29"/>
                <a:gd name="T18" fmla="*/ 2147483646 w 28"/>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9"/>
                <a:gd name="T32" fmla="*/ 28 w 2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39" name="文本框 1"/>
          <p:cNvSpPr txBox="1">
            <a:spLocks noChangeArrowheads="1"/>
          </p:cNvSpPr>
          <p:nvPr/>
        </p:nvSpPr>
        <p:spPr bwMode="auto">
          <a:xfrm>
            <a:off x="1048348" y="4307437"/>
            <a:ext cx="2663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市场策略分析</a:t>
            </a:r>
          </a:p>
        </p:txBody>
      </p:sp>
      <p:sp>
        <p:nvSpPr>
          <p:cNvPr id="40" name="文本框 47"/>
          <p:cNvSpPr txBox="1">
            <a:spLocks noChangeArrowheads="1"/>
          </p:cNvSpPr>
          <p:nvPr/>
        </p:nvSpPr>
        <p:spPr bwMode="auto">
          <a:xfrm>
            <a:off x="1013449" y="4811718"/>
            <a:ext cx="30121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1" name="文本框 48"/>
          <p:cNvSpPr txBox="1">
            <a:spLocks noChangeArrowheads="1"/>
          </p:cNvSpPr>
          <p:nvPr/>
        </p:nvSpPr>
        <p:spPr bwMode="auto">
          <a:xfrm>
            <a:off x="4388353" y="4278040"/>
            <a:ext cx="2663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市场策略分析</a:t>
            </a:r>
          </a:p>
        </p:txBody>
      </p:sp>
      <p:sp>
        <p:nvSpPr>
          <p:cNvPr id="42" name="文本框 49"/>
          <p:cNvSpPr txBox="1">
            <a:spLocks noChangeArrowheads="1"/>
          </p:cNvSpPr>
          <p:nvPr/>
        </p:nvSpPr>
        <p:spPr bwMode="auto">
          <a:xfrm>
            <a:off x="4353454" y="4782319"/>
            <a:ext cx="30121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3" name="文本框 50"/>
          <p:cNvSpPr txBox="1">
            <a:spLocks noChangeArrowheads="1"/>
          </p:cNvSpPr>
          <p:nvPr/>
        </p:nvSpPr>
        <p:spPr bwMode="auto">
          <a:xfrm>
            <a:off x="7744188" y="4278040"/>
            <a:ext cx="2661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市场策略分析</a:t>
            </a:r>
          </a:p>
        </p:txBody>
      </p:sp>
      <p:sp>
        <p:nvSpPr>
          <p:cNvPr id="44" name="文本框 51"/>
          <p:cNvSpPr txBox="1">
            <a:spLocks noChangeArrowheads="1"/>
          </p:cNvSpPr>
          <p:nvPr/>
        </p:nvSpPr>
        <p:spPr bwMode="auto">
          <a:xfrm>
            <a:off x="7709289" y="4782319"/>
            <a:ext cx="30121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市场分析二</a:t>
            </a:r>
          </a:p>
        </p:txBody>
      </p:sp>
      <p:sp>
        <p:nvSpPr>
          <p:cNvPr id="12" name="Freeform 56"/>
          <p:cNvSpPr>
            <a:spLocks noEditPoints="1"/>
          </p:cNvSpPr>
          <p:nvPr/>
        </p:nvSpPr>
        <p:spPr bwMode="auto">
          <a:xfrm>
            <a:off x="677067" y="647047"/>
            <a:ext cx="394161" cy="392358"/>
          </a:xfrm>
          <a:custGeom>
            <a:avLst/>
            <a:gdLst>
              <a:gd name="T0" fmla="*/ 181 w 185"/>
              <a:gd name="T1" fmla="*/ 3 h 184"/>
              <a:gd name="T2" fmla="*/ 172 w 185"/>
              <a:gd name="T3" fmla="*/ 0 h 184"/>
              <a:gd name="T4" fmla="*/ 164 w 185"/>
              <a:gd name="T5" fmla="*/ 3 h 184"/>
              <a:gd name="T6" fmla="*/ 128 w 185"/>
              <a:gd name="T7" fmla="*/ 38 h 184"/>
              <a:gd name="T8" fmla="*/ 128 w 185"/>
              <a:gd name="T9" fmla="*/ 32 h 184"/>
              <a:gd name="T10" fmla="*/ 0 w 185"/>
              <a:gd name="T11" fmla="*/ 32 h 184"/>
              <a:gd name="T12" fmla="*/ 0 w 185"/>
              <a:gd name="T13" fmla="*/ 184 h 184"/>
              <a:gd name="T14" fmla="*/ 152 w 185"/>
              <a:gd name="T15" fmla="*/ 184 h 184"/>
              <a:gd name="T16" fmla="*/ 152 w 185"/>
              <a:gd name="T17" fmla="*/ 56 h 184"/>
              <a:gd name="T18" fmla="*/ 145 w 185"/>
              <a:gd name="T19" fmla="*/ 56 h 184"/>
              <a:gd name="T20" fmla="*/ 181 w 185"/>
              <a:gd name="T21" fmla="*/ 20 h 184"/>
              <a:gd name="T22" fmla="*/ 181 w 185"/>
              <a:gd name="T23" fmla="*/ 3 h 184"/>
              <a:gd name="T24" fmla="*/ 144 w 185"/>
              <a:gd name="T25" fmla="*/ 176 h 184"/>
              <a:gd name="T26" fmla="*/ 8 w 185"/>
              <a:gd name="T27" fmla="*/ 176 h 184"/>
              <a:gd name="T28" fmla="*/ 8 w 185"/>
              <a:gd name="T29" fmla="*/ 40 h 184"/>
              <a:gd name="T30" fmla="*/ 127 w 185"/>
              <a:gd name="T31" fmla="*/ 40 h 184"/>
              <a:gd name="T32" fmla="*/ 64 w 185"/>
              <a:gd name="T33" fmla="*/ 102 h 184"/>
              <a:gd name="T34" fmla="*/ 64 w 185"/>
              <a:gd name="T35" fmla="*/ 120 h 184"/>
              <a:gd name="T36" fmla="*/ 81 w 185"/>
              <a:gd name="T37" fmla="*/ 120 h 184"/>
              <a:gd name="T38" fmla="*/ 144 w 185"/>
              <a:gd name="T39" fmla="*/ 56 h 184"/>
              <a:gd name="T40" fmla="*/ 144 w 185"/>
              <a:gd name="T41" fmla="*/ 176 h 184"/>
              <a:gd name="T42" fmla="*/ 175 w 185"/>
              <a:gd name="T43" fmla="*/ 14 h 184"/>
              <a:gd name="T44" fmla="*/ 78 w 185"/>
              <a:gd name="T45" fmla="*/ 112 h 184"/>
              <a:gd name="T46" fmla="*/ 72 w 185"/>
              <a:gd name="T47" fmla="*/ 112 h 184"/>
              <a:gd name="T48" fmla="*/ 72 w 185"/>
              <a:gd name="T49" fmla="*/ 106 h 184"/>
              <a:gd name="T50" fmla="*/ 169 w 185"/>
              <a:gd name="T51" fmla="*/ 9 h 184"/>
              <a:gd name="T52" fmla="*/ 172 w 185"/>
              <a:gd name="T53" fmla="*/ 8 h 184"/>
              <a:gd name="T54" fmla="*/ 175 w 185"/>
              <a:gd name="T55" fmla="*/ 9 h 184"/>
              <a:gd name="T56" fmla="*/ 176 w 185"/>
              <a:gd name="T57" fmla="*/ 12 h 184"/>
              <a:gd name="T58" fmla="*/ 175 w 185"/>
              <a:gd name="T59" fmla="*/ 1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 name="组合 1"/>
          <p:cNvGrpSpPr/>
          <p:nvPr/>
        </p:nvGrpSpPr>
        <p:grpSpPr>
          <a:xfrm>
            <a:off x="1071228" y="1934028"/>
            <a:ext cx="10039742" cy="2188342"/>
            <a:chOff x="771424" y="1295400"/>
            <a:chExt cx="7590344" cy="1654452"/>
          </a:xfrm>
        </p:grpSpPr>
        <p:sp>
          <p:nvSpPr>
            <p:cNvPr id="13" name="椭圆 12"/>
            <p:cNvSpPr/>
            <p:nvPr/>
          </p:nvSpPr>
          <p:spPr>
            <a:xfrm>
              <a:off x="906584" y="1438275"/>
              <a:ext cx="1376022" cy="137602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图表 13"/>
            <p:cNvGraphicFramePr/>
            <p:nvPr/>
          </p:nvGraphicFramePr>
          <p:xfrm>
            <a:off x="771424" y="1295400"/>
            <a:ext cx="1646744" cy="1654452"/>
          </p:xfrm>
          <a:graphic>
            <a:graphicData uri="http://schemas.openxmlformats.org/drawingml/2006/chart">
              <c:chart xmlns:c="http://schemas.openxmlformats.org/drawingml/2006/chart" xmlns:r="http://schemas.openxmlformats.org/officeDocument/2006/relationships" r:id="rId3"/>
            </a:graphicData>
          </a:graphic>
        </p:graphicFrame>
        <p:sp>
          <p:nvSpPr>
            <p:cNvPr id="23" name="椭圆 22"/>
            <p:cNvSpPr/>
            <p:nvPr/>
          </p:nvSpPr>
          <p:spPr>
            <a:xfrm>
              <a:off x="2894134" y="1438275"/>
              <a:ext cx="1376022" cy="137602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875334" y="1438275"/>
              <a:ext cx="1376022" cy="137602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856534" y="1438275"/>
              <a:ext cx="1376022" cy="137602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37"/>
            <p:cNvSpPr>
              <a:spLocks noChangeArrowheads="1"/>
            </p:cNvSpPr>
            <p:nvPr/>
          </p:nvSpPr>
          <p:spPr bwMode="auto">
            <a:xfrm>
              <a:off x="1215065" y="1907669"/>
              <a:ext cx="7820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effectLst>
                    <a:outerShdw blurRad="50800" dist="38100" dir="2700000" algn="tl" rotWithShape="0">
                      <a:prstClr val="black">
                        <a:alpha val="40000"/>
                      </a:prstClr>
                    </a:outerShdw>
                  </a:effectLst>
                  <a:latin typeface="Impact" panose="020B0806030902050204" pitchFamily="34" charset="0"/>
                  <a:ea typeface="微软雅黑" panose="020B0503020204020204" pitchFamily="34" charset="-122"/>
                </a:rPr>
                <a:t>56%</a:t>
              </a:r>
              <a:endParaRPr lang="zh-CN" altLang="zh-CN" sz="2800" dirty="0">
                <a:solidFill>
                  <a:schemeClr val="bg1"/>
                </a:solidFill>
                <a:effectLst>
                  <a:outerShdw blurRad="50800" dist="38100" dir="2700000" algn="tl" rotWithShape="0">
                    <a:prstClr val="black">
                      <a:alpha val="40000"/>
                    </a:prstClr>
                  </a:outerShdw>
                </a:effectLst>
                <a:latin typeface="Impact" panose="020B0806030902050204" pitchFamily="34" charset="0"/>
              </a:endParaRPr>
            </a:p>
          </p:txBody>
        </p:sp>
        <p:graphicFrame>
          <p:nvGraphicFramePr>
            <p:cNvPr id="27" name="图表 26"/>
            <p:cNvGraphicFramePr/>
            <p:nvPr/>
          </p:nvGraphicFramePr>
          <p:xfrm>
            <a:off x="2752624" y="1295400"/>
            <a:ext cx="1646744" cy="1654452"/>
          </p:xfrm>
          <a:graphic>
            <a:graphicData uri="http://schemas.openxmlformats.org/drawingml/2006/chart">
              <c:chart xmlns:c="http://schemas.openxmlformats.org/drawingml/2006/chart" xmlns:r="http://schemas.openxmlformats.org/officeDocument/2006/relationships" r:id="rId7"/>
            </a:graphicData>
          </a:graphic>
        </p:graphicFrame>
        <p:sp>
          <p:nvSpPr>
            <p:cNvPr id="28" name="Rectangle 37"/>
            <p:cNvSpPr>
              <a:spLocks noChangeArrowheads="1"/>
            </p:cNvSpPr>
            <p:nvPr/>
          </p:nvSpPr>
          <p:spPr bwMode="auto">
            <a:xfrm>
              <a:off x="3196265" y="1907669"/>
              <a:ext cx="7820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effectLst>
                    <a:outerShdw blurRad="50800" dist="38100" dir="2700000" algn="tl" rotWithShape="0">
                      <a:prstClr val="black">
                        <a:alpha val="40000"/>
                      </a:prstClr>
                    </a:outerShdw>
                  </a:effectLst>
                  <a:latin typeface="Impact" panose="020B0806030902050204" pitchFamily="34" charset="0"/>
                  <a:ea typeface="微软雅黑" panose="020B0503020204020204" pitchFamily="34" charset="-122"/>
                </a:rPr>
                <a:t>25%</a:t>
              </a:r>
              <a:endParaRPr lang="zh-CN" altLang="zh-CN" sz="2800" dirty="0">
                <a:solidFill>
                  <a:schemeClr val="bg1"/>
                </a:solidFill>
                <a:effectLst>
                  <a:outerShdw blurRad="50800" dist="38100" dir="2700000" algn="tl" rotWithShape="0">
                    <a:prstClr val="black">
                      <a:alpha val="40000"/>
                    </a:prstClr>
                  </a:outerShdw>
                </a:effectLst>
                <a:latin typeface="Impact" panose="020B0806030902050204" pitchFamily="34" charset="0"/>
                <a:ea typeface="微软雅黑" panose="020B0503020204020204" pitchFamily="34" charset="-122"/>
              </a:endParaRPr>
            </a:p>
          </p:txBody>
        </p:sp>
        <p:graphicFrame>
          <p:nvGraphicFramePr>
            <p:cNvPr id="29" name="图表 28"/>
            <p:cNvGraphicFramePr/>
            <p:nvPr/>
          </p:nvGraphicFramePr>
          <p:xfrm>
            <a:off x="4733824" y="1295400"/>
            <a:ext cx="1646744" cy="1654452"/>
          </p:xfrm>
          <a:graphic>
            <a:graphicData uri="http://schemas.openxmlformats.org/drawingml/2006/chart">
              <c:chart xmlns:c="http://schemas.openxmlformats.org/drawingml/2006/chart" xmlns:r="http://schemas.openxmlformats.org/officeDocument/2006/relationships" r:id="rId8"/>
            </a:graphicData>
          </a:graphic>
        </p:graphicFrame>
        <p:sp>
          <p:nvSpPr>
            <p:cNvPr id="30" name="Rectangle 37"/>
            <p:cNvSpPr>
              <a:spLocks noChangeArrowheads="1"/>
            </p:cNvSpPr>
            <p:nvPr/>
          </p:nvSpPr>
          <p:spPr bwMode="auto">
            <a:xfrm>
              <a:off x="5177465" y="1907669"/>
              <a:ext cx="7820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effectLst>
                    <a:outerShdw blurRad="50800" dist="38100" dir="2700000" algn="tl" rotWithShape="0">
                      <a:prstClr val="black">
                        <a:alpha val="40000"/>
                      </a:prstClr>
                    </a:outerShdw>
                  </a:effectLst>
                  <a:latin typeface="Impact" panose="020B0806030902050204" pitchFamily="34" charset="0"/>
                  <a:ea typeface="微软雅黑" panose="020B0503020204020204" pitchFamily="34" charset="-122"/>
                </a:rPr>
                <a:t>43%</a:t>
              </a:r>
              <a:endParaRPr lang="zh-CN" altLang="zh-CN" sz="2800" dirty="0">
                <a:solidFill>
                  <a:schemeClr val="bg1"/>
                </a:solidFill>
                <a:effectLst>
                  <a:outerShdw blurRad="50800" dist="38100" dir="2700000" algn="tl" rotWithShape="0">
                    <a:prstClr val="black">
                      <a:alpha val="40000"/>
                    </a:prstClr>
                  </a:outerShdw>
                </a:effectLst>
                <a:latin typeface="Impact" panose="020B0806030902050204" pitchFamily="34" charset="0"/>
                <a:ea typeface="微软雅黑" panose="020B0503020204020204" pitchFamily="34" charset="-122"/>
              </a:endParaRPr>
            </a:p>
          </p:txBody>
        </p:sp>
        <p:graphicFrame>
          <p:nvGraphicFramePr>
            <p:cNvPr id="31" name="图表 30"/>
            <p:cNvGraphicFramePr/>
            <p:nvPr/>
          </p:nvGraphicFramePr>
          <p:xfrm>
            <a:off x="6715024" y="1295400"/>
            <a:ext cx="1646744" cy="1654452"/>
          </p:xfrm>
          <a:graphic>
            <a:graphicData uri="http://schemas.openxmlformats.org/drawingml/2006/chart">
              <c:chart xmlns:c="http://schemas.openxmlformats.org/drawingml/2006/chart" xmlns:r="http://schemas.openxmlformats.org/officeDocument/2006/relationships" r:id="rId9"/>
            </a:graphicData>
          </a:graphic>
        </p:graphicFrame>
        <p:sp>
          <p:nvSpPr>
            <p:cNvPr id="32" name="Rectangle 37"/>
            <p:cNvSpPr>
              <a:spLocks noChangeArrowheads="1"/>
            </p:cNvSpPr>
            <p:nvPr/>
          </p:nvSpPr>
          <p:spPr bwMode="auto">
            <a:xfrm>
              <a:off x="7158665" y="1907669"/>
              <a:ext cx="7820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effectLst>
                    <a:outerShdw blurRad="50800" dist="38100" dir="2700000" algn="tl" rotWithShape="0">
                      <a:prstClr val="black">
                        <a:alpha val="40000"/>
                      </a:prstClr>
                    </a:outerShdw>
                  </a:effectLst>
                  <a:latin typeface="Impact" panose="020B0806030902050204" pitchFamily="34" charset="0"/>
                  <a:ea typeface="微软雅黑" panose="020B0503020204020204" pitchFamily="34" charset="-122"/>
                </a:rPr>
                <a:t>77%</a:t>
              </a:r>
              <a:endParaRPr lang="zh-CN" altLang="zh-CN" sz="2800" dirty="0">
                <a:solidFill>
                  <a:schemeClr val="bg1"/>
                </a:solidFill>
                <a:effectLst>
                  <a:outerShdw blurRad="50800" dist="38100" dir="2700000" algn="tl" rotWithShape="0">
                    <a:prstClr val="black">
                      <a:alpha val="40000"/>
                    </a:prstClr>
                  </a:outerShdw>
                </a:effectLst>
                <a:latin typeface="Impact" panose="020B0806030902050204" pitchFamily="34" charset="0"/>
                <a:ea typeface="微软雅黑" panose="020B0503020204020204" pitchFamily="34" charset="-122"/>
              </a:endParaRPr>
            </a:p>
          </p:txBody>
        </p:sp>
      </p:grpSp>
      <p:sp>
        <p:nvSpPr>
          <p:cNvPr id="33" name="文本框 47"/>
          <p:cNvSpPr txBox="1">
            <a:spLocks noChangeArrowheads="1"/>
          </p:cNvSpPr>
          <p:nvPr/>
        </p:nvSpPr>
        <p:spPr bwMode="auto">
          <a:xfrm>
            <a:off x="1197617" y="4644865"/>
            <a:ext cx="18313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1"/>
          <p:cNvSpPr txBox="1">
            <a:spLocks noChangeArrowheads="1"/>
          </p:cNvSpPr>
          <p:nvPr/>
        </p:nvSpPr>
        <p:spPr bwMode="auto">
          <a:xfrm>
            <a:off x="1353189" y="4244755"/>
            <a:ext cx="164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分析关键点</a:t>
            </a:r>
          </a:p>
        </p:txBody>
      </p:sp>
      <p:sp>
        <p:nvSpPr>
          <p:cNvPr id="35" name="文本框 47"/>
          <p:cNvSpPr txBox="1">
            <a:spLocks noChangeArrowheads="1"/>
          </p:cNvSpPr>
          <p:nvPr/>
        </p:nvSpPr>
        <p:spPr bwMode="auto">
          <a:xfrm>
            <a:off x="3900739" y="4644865"/>
            <a:ext cx="18313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6" name="文本框 1"/>
          <p:cNvSpPr txBox="1">
            <a:spLocks noChangeArrowheads="1"/>
          </p:cNvSpPr>
          <p:nvPr/>
        </p:nvSpPr>
        <p:spPr bwMode="auto">
          <a:xfrm>
            <a:off x="4056311" y="4244755"/>
            <a:ext cx="164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分析关键点</a:t>
            </a:r>
          </a:p>
        </p:txBody>
      </p:sp>
      <p:sp>
        <p:nvSpPr>
          <p:cNvPr id="37" name="文本框 47"/>
          <p:cNvSpPr txBox="1">
            <a:spLocks noChangeArrowheads="1"/>
          </p:cNvSpPr>
          <p:nvPr/>
        </p:nvSpPr>
        <p:spPr bwMode="auto">
          <a:xfrm>
            <a:off x="6488179" y="4644865"/>
            <a:ext cx="18313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8" name="文本框 1"/>
          <p:cNvSpPr txBox="1">
            <a:spLocks noChangeArrowheads="1"/>
          </p:cNvSpPr>
          <p:nvPr/>
        </p:nvSpPr>
        <p:spPr bwMode="auto">
          <a:xfrm>
            <a:off x="6643751" y="4244755"/>
            <a:ext cx="164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分析关键点</a:t>
            </a:r>
          </a:p>
        </p:txBody>
      </p:sp>
      <p:sp>
        <p:nvSpPr>
          <p:cNvPr id="39" name="文本框 47"/>
          <p:cNvSpPr txBox="1">
            <a:spLocks noChangeArrowheads="1"/>
          </p:cNvSpPr>
          <p:nvPr/>
        </p:nvSpPr>
        <p:spPr bwMode="auto">
          <a:xfrm>
            <a:off x="9163720" y="4644865"/>
            <a:ext cx="18313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 name="文本框 1"/>
          <p:cNvSpPr txBox="1">
            <a:spLocks noChangeArrowheads="1"/>
          </p:cNvSpPr>
          <p:nvPr/>
        </p:nvSpPr>
        <p:spPr bwMode="auto">
          <a:xfrm>
            <a:off x="9319292" y="4244755"/>
            <a:ext cx="164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分析关键点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市场分析三</a:t>
            </a:r>
          </a:p>
        </p:txBody>
      </p:sp>
      <p:sp>
        <p:nvSpPr>
          <p:cNvPr id="12" name="Freeform 56"/>
          <p:cNvSpPr>
            <a:spLocks noEditPoints="1"/>
          </p:cNvSpPr>
          <p:nvPr/>
        </p:nvSpPr>
        <p:spPr bwMode="auto">
          <a:xfrm>
            <a:off x="677067" y="647047"/>
            <a:ext cx="394161" cy="392358"/>
          </a:xfrm>
          <a:custGeom>
            <a:avLst/>
            <a:gdLst>
              <a:gd name="T0" fmla="*/ 181 w 185"/>
              <a:gd name="T1" fmla="*/ 3 h 184"/>
              <a:gd name="T2" fmla="*/ 172 w 185"/>
              <a:gd name="T3" fmla="*/ 0 h 184"/>
              <a:gd name="T4" fmla="*/ 164 w 185"/>
              <a:gd name="T5" fmla="*/ 3 h 184"/>
              <a:gd name="T6" fmla="*/ 128 w 185"/>
              <a:gd name="T7" fmla="*/ 38 h 184"/>
              <a:gd name="T8" fmla="*/ 128 w 185"/>
              <a:gd name="T9" fmla="*/ 32 h 184"/>
              <a:gd name="T10" fmla="*/ 0 w 185"/>
              <a:gd name="T11" fmla="*/ 32 h 184"/>
              <a:gd name="T12" fmla="*/ 0 w 185"/>
              <a:gd name="T13" fmla="*/ 184 h 184"/>
              <a:gd name="T14" fmla="*/ 152 w 185"/>
              <a:gd name="T15" fmla="*/ 184 h 184"/>
              <a:gd name="T16" fmla="*/ 152 w 185"/>
              <a:gd name="T17" fmla="*/ 56 h 184"/>
              <a:gd name="T18" fmla="*/ 145 w 185"/>
              <a:gd name="T19" fmla="*/ 56 h 184"/>
              <a:gd name="T20" fmla="*/ 181 w 185"/>
              <a:gd name="T21" fmla="*/ 20 h 184"/>
              <a:gd name="T22" fmla="*/ 181 w 185"/>
              <a:gd name="T23" fmla="*/ 3 h 184"/>
              <a:gd name="T24" fmla="*/ 144 w 185"/>
              <a:gd name="T25" fmla="*/ 176 h 184"/>
              <a:gd name="T26" fmla="*/ 8 w 185"/>
              <a:gd name="T27" fmla="*/ 176 h 184"/>
              <a:gd name="T28" fmla="*/ 8 w 185"/>
              <a:gd name="T29" fmla="*/ 40 h 184"/>
              <a:gd name="T30" fmla="*/ 127 w 185"/>
              <a:gd name="T31" fmla="*/ 40 h 184"/>
              <a:gd name="T32" fmla="*/ 64 w 185"/>
              <a:gd name="T33" fmla="*/ 102 h 184"/>
              <a:gd name="T34" fmla="*/ 64 w 185"/>
              <a:gd name="T35" fmla="*/ 120 h 184"/>
              <a:gd name="T36" fmla="*/ 81 w 185"/>
              <a:gd name="T37" fmla="*/ 120 h 184"/>
              <a:gd name="T38" fmla="*/ 144 w 185"/>
              <a:gd name="T39" fmla="*/ 56 h 184"/>
              <a:gd name="T40" fmla="*/ 144 w 185"/>
              <a:gd name="T41" fmla="*/ 176 h 184"/>
              <a:gd name="T42" fmla="*/ 175 w 185"/>
              <a:gd name="T43" fmla="*/ 14 h 184"/>
              <a:gd name="T44" fmla="*/ 78 w 185"/>
              <a:gd name="T45" fmla="*/ 112 h 184"/>
              <a:gd name="T46" fmla="*/ 72 w 185"/>
              <a:gd name="T47" fmla="*/ 112 h 184"/>
              <a:gd name="T48" fmla="*/ 72 w 185"/>
              <a:gd name="T49" fmla="*/ 106 h 184"/>
              <a:gd name="T50" fmla="*/ 169 w 185"/>
              <a:gd name="T51" fmla="*/ 9 h 184"/>
              <a:gd name="T52" fmla="*/ 172 w 185"/>
              <a:gd name="T53" fmla="*/ 8 h 184"/>
              <a:gd name="T54" fmla="*/ 175 w 185"/>
              <a:gd name="T55" fmla="*/ 9 h 184"/>
              <a:gd name="T56" fmla="*/ 176 w 185"/>
              <a:gd name="T57" fmla="*/ 12 h 184"/>
              <a:gd name="T58" fmla="*/ 175 w 185"/>
              <a:gd name="T59" fmla="*/ 1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Freeform 21"/>
          <p:cNvSpPr/>
          <p:nvPr/>
        </p:nvSpPr>
        <p:spPr bwMode="auto">
          <a:xfrm>
            <a:off x="4291422" y="1777500"/>
            <a:ext cx="2194032" cy="2198179"/>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chemeClr val="bg1"/>
          </a:solidFill>
          <a:ln>
            <a:noFill/>
          </a:ln>
        </p:spPr>
        <p:txBody>
          <a:bodyPr/>
          <a:lstStyle/>
          <a:p>
            <a:endParaRPr lang="zh-CN" altLang="en-US">
              <a:solidFill>
                <a:schemeClr val="tx1">
                  <a:lumMod val="50000"/>
                  <a:lumOff val="50000"/>
                </a:schemeClr>
              </a:solidFill>
            </a:endParaRPr>
          </a:p>
        </p:txBody>
      </p:sp>
      <p:sp>
        <p:nvSpPr>
          <p:cNvPr id="14" name="Freeform 22"/>
          <p:cNvSpPr/>
          <p:nvPr/>
        </p:nvSpPr>
        <p:spPr bwMode="auto">
          <a:xfrm>
            <a:off x="4291422" y="3173137"/>
            <a:ext cx="2194032" cy="2194032"/>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ED3A5A"/>
          </a:solidFill>
          <a:ln>
            <a:noFill/>
          </a:ln>
        </p:spPr>
        <p:txBody>
          <a:bodyPr/>
          <a:lstStyle/>
          <a:p>
            <a:endParaRPr lang="zh-CN" altLang="en-US">
              <a:solidFill>
                <a:schemeClr val="tx1">
                  <a:lumMod val="50000"/>
                  <a:lumOff val="50000"/>
                </a:schemeClr>
              </a:solidFill>
            </a:endParaRPr>
          </a:p>
        </p:txBody>
      </p:sp>
      <p:sp>
        <p:nvSpPr>
          <p:cNvPr id="15" name="Freeform 23"/>
          <p:cNvSpPr/>
          <p:nvPr/>
        </p:nvSpPr>
        <p:spPr bwMode="auto">
          <a:xfrm>
            <a:off x="5682911" y="1777500"/>
            <a:ext cx="2194032" cy="2198179"/>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ED3A5A"/>
          </a:solidFill>
          <a:ln>
            <a:noFill/>
          </a:ln>
        </p:spPr>
        <p:txBody>
          <a:bodyPr/>
          <a:lstStyle/>
          <a:p>
            <a:endParaRPr lang="zh-CN" altLang="en-US">
              <a:solidFill>
                <a:schemeClr val="tx1">
                  <a:lumMod val="50000"/>
                  <a:lumOff val="50000"/>
                </a:schemeClr>
              </a:solidFill>
            </a:endParaRPr>
          </a:p>
        </p:txBody>
      </p:sp>
      <p:sp>
        <p:nvSpPr>
          <p:cNvPr id="16" name="Freeform 24"/>
          <p:cNvSpPr/>
          <p:nvPr/>
        </p:nvSpPr>
        <p:spPr bwMode="auto">
          <a:xfrm>
            <a:off x="5682911" y="3173137"/>
            <a:ext cx="2194032" cy="2194032"/>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chemeClr val="bg1"/>
          </a:solidFill>
          <a:ln>
            <a:noFill/>
          </a:ln>
        </p:spPr>
        <p:txBody>
          <a:bodyPr/>
          <a:lstStyle/>
          <a:p>
            <a:endParaRPr lang="zh-CN" altLang="en-US">
              <a:solidFill>
                <a:schemeClr val="tx1">
                  <a:lumMod val="50000"/>
                  <a:lumOff val="50000"/>
                </a:schemeClr>
              </a:solidFill>
            </a:endParaRPr>
          </a:p>
        </p:txBody>
      </p:sp>
      <p:sp>
        <p:nvSpPr>
          <p:cNvPr id="17" name="Freeform 25"/>
          <p:cNvSpPr>
            <a:spLocks noEditPoints="1"/>
          </p:cNvSpPr>
          <p:nvPr/>
        </p:nvSpPr>
        <p:spPr bwMode="auto">
          <a:xfrm>
            <a:off x="7294218" y="3463463"/>
            <a:ext cx="369128" cy="296546"/>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2B262C"/>
          </a:solidFill>
          <a:ln>
            <a:noFill/>
          </a:ln>
        </p:spPr>
        <p:txBody>
          <a:bodyPr/>
          <a:lstStyle/>
          <a:p>
            <a:endParaRPr lang="zh-CN" altLang="en-US">
              <a:solidFill>
                <a:schemeClr val="tx1">
                  <a:lumMod val="50000"/>
                  <a:lumOff val="50000"/>
                </a:schemeClr>
              </a:solidFill>
            </a:endParaRPr>
          </a:p>
        </p:txBody>
      </p:sp>
      <p:sp>
        <p:nvSpPr>
          <p:cNvPr id="18" name="Freeform 26"/>
          <p:cNvSpPr>
            <a:spLocks noEditPoints="1"/>
          </p:cNvSpPr>
          <p:nvPr/>
        </p:nvSpPr>
        <p:spPr bwMode="auto">
          <a:xfrm>
            <a:off x="4471838" y="3459315"/>
            <a:ext cx="364981" cy="304841"/>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chemeClr val="bg1"/>
          </a:solidFill>
          <a:ln>
            <a:noFill/>
          </a:ln>
        </p:spPr>
        <p:txBody>
          <a:bodyPr/>
          <a:lstStyle/>
          <a:p>
            <a:endParaRPr lang="zh-CN" altLang="en-US">
              <a:solidFill>
                <a:schemeClr val="tx1">
                  <a:lumMod val="50000"/>
                  <a:lumOff val="50000"/>
                </a:schemeClr>
              </a:solidFill>
            </a:endParaRPr>
          </a:p>
        </p:txBody>
      </p:sp>
      <p:sp>
        <p:nvSpPr>
          <p:cNvPr id="19" name="Freeform 27"/>
          <p:cNvSpPr>
            <a:spLocks noEditPoints="1"/>
          </p:cNvSpPr>
          <p:nvPr/>
        </p:nvSpPr>
        <p:spPr bwMode="auto">
          <a:xfrm>
            <a:off x="5927614" y="1982802"/>
            <a:ext cx="367055" cy="304841"/>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bg1"/>
          </a:solidFill>
          <a:ln>
            <a:noFill/>
          </a:ln>
        </p:spPr>
        <p:txBody>
          <a:bodyPr/>
          <a:lstStyle/>
          <a:p>
            <a:endParaRPr lang="zh-CN" altLang="en-US">
              <a:solidFill>
                <a:schemeClr val="tx1">
                  <a:lumMod val="50000"/>
                  <a:lumOff val="50000"/>
                </a:schemeClr>
              </a:solidFill>
            </a:endParaRPr>
          </a:p>
        </p:txBody>
      </p:sp>
      <p:sp>
        <p:nvSpPr>
          <p:cNvPr id="20" name="Freeform 28"/>
          <p:cNvSpPr>
            <a:spLocks noEditPoints="1"/>
          </p:cNvSpPr>
          <p:nvPr/>
        </p:nvSpPr>
        <p:spPr bwMode="auto">
          <a:xfrm>
            <a:off x="5886139" y="3405398"/>
            <a:ext cx="404383" cy="329726"/>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rgbClr val="FFE9C9"/>
          </a:solidFill>
          <a:ln>
            <a:noFill/>
          </a:ln>
        </p:spPr>
        <p:txBody>
          <a:bodyPr/>
          <a:lstStyle/>
          <a:p>
            <a:endParaRPr lang="zh-CN" altLang="en-US">
              <a:solidFill>
                <a:schemeClr val="tx1">
                  <a:lumMod val="50000"/>
                  <a:lumOff val="50000"/>
                </a:schemeClr>
              </a:solidFill>
            </a:endParaRPr>
          </a:p>
        </p:txBody>
      </p:sp>
      <p:sp>
        <p:nvSpPr>
          <p:cNvPr id="21" name="Freeform 29"/>
          <p:cNvSpPr>
            <a:spLocks noEditPoints="1"/>
          </p:cNvSpPr>
          <p:nvPr/>
        </p:nvSpPr>
        <p:spPr bwMode="auto">
          <a:xfrm>
            <a:off x="5983606" y="4823845"/>
            <a:ext cx="255071" cy="360833"/>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2B262C"/>
          </a:solidFill>
          <a:ln>
            <a:noFill/>
          </a:ln>
        </p:spPr>
        <p:txBody>
          <a:bodyPr/>
          <a:lstStyle/>
          <a:p>
            <a:endParaRPr lang="zh-CN" altLang="en-US">
              <a:solidFill>
                <a:schemeClr val="tx1">
                  <a:lumMod val="50000"/>
                  <a:lumOff val="50000"/>
                </a:schemeClr>
              </a:solidFill>
            </a:endParaRPr>
          </a:p>
        </p:txBody>
      </p:sp>
      <p:sp>
        <p:nvSpPr>
          <p:cNvPr id="22" name="Line 30"/>
          <p:cNvSpPr>
            <a:spLocks noChangeShapeType="1"/>
          </p:cNvSpPr>
          <p:nvPr/>
        </p:nvSpPr>
        <p:spPr bwMode="auto">
          <a:xfrm flipH="1">
            <a:off x="4654329" y="2082343"/>
            <a:ext cx="993329" cy="0"/>
          </a:xfrm>
          <a:prstGeom prst="line">
            <a:avLst/>
          </a:prstGeom>
          <a:noFill/>
          <a:ln w="6350" cmpd="sng">
            <a:solidFill>
              <a:schemeClr val="bg1"/>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23" name="Line 31"/>
          <p:cNvSpPr>
            <a:spLocks noChangeShapeType="1"/>
          </p:cNvSpPr>
          <p:nvPr/>
        </p:nvSpPr>
        <p:spPr bwMode="auto">
          <a:xfrm>
            <a:off x="4654329" y="4025449"/>
            <a:ext cx="0" cy="978812"/>
          </a:xfrm>
          <a:prstGeom prst="line">
            <a:avLst/>
          </a:prstGeom>
          <a:noFill/>
          <a:ln w="6350" cmpd="sng">
            <a:solidFill>
              <a:srgbClr val="ED3A5A"/>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24" name="Line 32"/>
          <p:cNvSpPr>
            <a:spLocks noChangeShapeType="1"/>
          </p:cNvSpPr>
          <p:nvPr/>
        </p:nvSpPr>
        <p:spPr bwMode="auto">
          <a:xfrm>
            <a:off x="6535224" y="5004261"/>
            <a:ext cx="941484" cy="0"/>
          </a:xfrm>
          <a:prstGeom prst="line">
            <a:avLst/>
          </a:prstGeom>
          <a:noFill/>
          <a:ln w="6350" cmpd="sng">
            <a:solidFill>
              <a:schemeClr val="bg1"/>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25" name="Line 33"/>
          <p:cNvSpPr>
            <a:spLocks noChangeShapeType="1"/>
          </p:cNvSpPr>
          <p:nvPr/>
        </p:nvSpPr>
        <p:spPr bwMode="auto">
          <a:xfrm flipV="1">
            <a:off x="7476709" y="2082343"/>
            <a:ext cx="0" cy="1030655"/>
          </a:xfrm>
          <a:prstGeom prst="line">
            <a:avLst/>
          </a:prstGeom>
          <a:noFill/>
          <a:ln w="6350" cmpd="sng">
            <a:solidFill>
              <a:srgbClr val="ED3A5A"/>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30" name="文本框 47"/>
          <p:cNvSpPr txBox="1">
            <a:spLocks noChangeArrowheads="1"/>
          </p:cNvSpPr>
          <p:nvPr/>
        </p:nvSpPr>
        <p:spPr bwMode="auto">
          <a:xfrm>
            <a:off x="7923400" y="2382912"/>
            <a:ext cx="30202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1" name="文本框 1"/>
          <p:cNvSpPr txBox="1">
            <a:spLocks noChangeArrowheads="1"/>
          </p:cNvSpPr>
          <p:nvPr/>
        </p:nvSpPr>
        <p:spPr bwMode="auto">
          <a:xfrm>
            <a:off x="7912196" y="1982802"/>
            <a:ext cx="164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分析关键点</a:t>
            </a:r>
          </a:p>
        </p:txBody>
      </p:sp>
      <p:sp>
        <p:nvSpPr>
          <p:cNvPr id="32" name="文本框 47"/>
          <p:cNvSpPr txBox="1">
            <a:spLocks noChangeArrowheads="1"/>
          </p:cNvSpPr>
          <p:nvPr/>
        </p:nvSpPr>
        <p:spPr bwMode="auto">
          <a:xfrm>
            <a:off x="7934604" y="5184678"/>
            <a:ext cx="30202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文本框 1"/>
          <p:cNvSpPr txBox="1">
            <a:spLocks noChangeArrowheads="1"/>
          </p:cNvSpPr>
          <p:nvPr/>
        </p:nvSpPr>
        <p:spPr bwMode="auto">
          <a:xfrm>
            <a:off x="7923400" y="4784568"/>
            <a:ext cx="164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分析关键点</a:t>
            </a:r>
          </a:p>
        </p:txBody>
      </p:sp>
      <p:sp>
        <p:nvSpPr>
          <p:cNvPr id="34" name="文本框 47"/>
          <p:cNvSpPr txBox="1">
            <a:spLocks noChangeArrowheads="1"/>
          </p:cNvSpPr>
          <p:nvPr/>
        </p:nvSpPr>
        <p:spPr bwMode="auto">
          <a:xfrm>
            <a:off x="1146862" y="2382912"/>
            <a:ext cx="30202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lgn="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a:t>
            </a:r>
          </a:p>
          <a:p>
            <a:pPr algn="r">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5" name="文本框 1"/>
          <p:cNvSpPr txBox="1">
            <a:spLocks noChangeArrowheads="1"/>
          </p:cNvSpPr>
          <p:nvPr/>
        </p:nvSpPr>
        <p:spPr bwMode="auto">
          <a:xfrm>
            <a:off x="2523075" y="1982802"/>
            <a:ext cx="164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分析关键点</a:t>
            </a:r>
          </a:p>
        </p:txBody>
      </p:sp>
      <p:sp>
        <p:nvSpPr>
          <p:cNvPr id="36" name="文本框 47"/>
          <p:cNvSpPr txBox="1">
            <a:spLocks noChangeArrowheads="1"/>
          </p:cNvSpPr>
          <p:nvPr/>
        </p:nvSpPr>
        <p:spPr bwMode="auto">
          <a:xfrm>
            <a:off x="1523720" y="5204316"/>
            <a:ext cx="30202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请在此处添加文本请在此处添加文本请在此处添加文本</a:t>
            </a:r>
          </a:p>
          <a:p>
            <a:pPr algn="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请在此处添加文本</a:t>
            </a:r>
          </a:p>
          <a:p>
            <a:pPr algn="r">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文本框 1"/>
          <p:cNvSpPr txBox="1">
            <a:spLocks noChangeArrowheads="1"/>
          </p:cNvSpPr>
          <p:nvPr/>
        </p:nvSpPr>
        <p:spPr bwMode="auto">
          <a:xfrm>
            <a:off x="2899933" y="4804206"/>
            <a:ext cx="164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分析关键点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市场分析四</a:t>
            </a:r>
          </a:p>
        </p:txBody>
      </p:sp>
      <p:sp>
        <p:nvSpPr>
          <p:cNvPr id="12" name="Freeform 56"/>
          <p:cNvSpPr>
            <a:spLocks noEditPoints="1"/>
          </p:cNvSpPr>
          <p:nvPr/>
        </p:nvSpPr>
        <p:spPr bwMode="auto">
          <a:xfrm>
            <a:off x="677067" y="647047"/>
            <a:ext cx="394161" cy="392358"/>
          </a:xfrm>
          <a:custGeom>
            <a:avLst/>
            <a:gdLst>
              <a:gd name="T0" fmla="*/ 181 w 185"/>
              <a:gd name="T1" fmla="*/ 3 h 184"/>
              <a:gd name="T2" fmla="*/ 172 w 185"/>
              <a:gd name="T3" fmla="*/ 0 h 184"/>
              <a:gd name="T4" fmla="*/ 164 w 185"/>
              <a:gd name="T5" fmla="*/ 3 h 184"/>
              <a:gd name="T6" fmla="*/ 128 w 185"/>
              <a:gd name="T7" fmla="*/ 38 h 184"/>
              <a:gd name="T8" fmla="*/ 128 w 185"/>
              <a:gd name="T9" fmla="*/ 32 h 184"/>
              <a:gd name="T10" fmla="*/ 0 w 185"/>
              <a:gd name="T11" fmla="*/ 32 h 184"/>
              <a:gd name="T12" fmla="*/ 0 w 185"/>
              <a:gd name="T13" fmla="*/ 184 h 184"/>
              <a:gd name="T14" fmla="*/ 152 w 185"/>
              <a:gd name="T15" fmla="*/ 184 h 184"/>
              <a:gd name="T16" fmla="*/ 152 w 185"/>
              <a:gd name="T17" fmla="*/ 56 h 184"/>
              <a:gd name="T18" fmla="*/ 145 w 185"/>
              <a:gd name="T19" fmla="*/ 56 h 184"/>
              <a:gd name="T20" fmla="*/ 181 w 185"/>
              <a:gd name="T21" fmla="*/ 20 h 184"/>
              <a:gd name="T22" fmla="*/ 181 w 185"/>
              <a:gd name="T23" fmla="*/ 3 h 184"/>
              <a:gd name="T24" fmla="*/ 144 w 185"/>
              <a:gd name="T25" fmla="*/ 176 h 184"/>
              <a:gd name="T26" fmla="*/ 8 w 185"/>
              <a:gd name="T27" fmla="*/ 176 h 184"/>
              <a:gd name="T28" fmla="*/ 8 w 185"/>
              <a:gd name="T29" fmla="*/ 40 h 184"/>
              <a:gd name="T30" fmla="*/ 127 w 185"/>
              <a:gd name="T31" fmla="*/ 40 h 184"/>
              <a:gd name="T32" fmla="*/ 64 w 185"/>
              <a:gd name="T33" fmla="*/ 102 h 184"/>
              <a:gd name="T34" fmla="*/ 64 w 185"/>
              <a:gd name="T35" fmla="*/ 120 h 184"/>
              <a:gd name="T36" fmla="*/ 81 w 185"/>
              <a:gd name="T37" fmla="*/ 120 h 184"/>
              <a:gd name="T38" fmla="*/ 144 w 185"/>
              <a:gd name="T39" fmla="*/ 56 h 184"/>
              <a:gd name="T40" fmla="*/ 144 w 185"/>
              <a:gd name="T41" fmla="*/ 176 h 184"/>
              <a:gd name="T42" fmla="*/ 175 w 185"/>
              <a:gd name="T43" fmla="*/ 14 h 184"/>
              <a:gd name="T44" fmla="*/ 78 w 185"/>
              <a:gd name="T45" fmla="*/ 112 h 184"/>
              <a:gd name="T46" fmla="*/ 72 w 185"/>
              <a:gd name="T47" fmla="*/ 112 h 184"/>
              <a:gd name="T48" fmla="*/ 72 w 185"/>
              <a:gd name="T49" fmla="*/ 106 h 184"/>
              <a:gd name="T50" fmla="*/ 169 w 185"/>
              <a:gd name="T51" fmla="*/ 9 h 184"/>
              <a:gd name="T52" fmla="*/ 172 w 185"/>
              <a:gd name="T53" fmla="*/ 8 h 184"/>
              <a:gd name="T54" fmla="*/ 175 w 185"/>
              <a:gd name="T55" fmla="*/ 9 h 184"/>
              <a:gd name="T56" fmla="*/ 176 w 185"/>
              <a:gd name="T57" fmla="*/ 12 h 184"/>
              <a:gd name="T58" fmla="*/ 175 w 185"/>
              <a:gd name="T59" fmla="*/ 1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9" name="Group 4"/>
          <p:cNvGrpSpPr>
            <a:grpSpLocks noChangeAspect="1"/>
          </p:cNvGrpSpPr>
          <p:nvPr/>
        </p:nvGrpSpPr>
        <p:grpSpPr bwMode="auto">
          <a:xfrm rot="1418958">
            <a:off x="1868811" y="2373926"/>
            <a:ext cx="1618122" cy="3271657"/>
            <a:chOff x="3245" y="959"/>
            <a:chExt cx="1188" cy="2402"/>
          </a:xfrm>
        </p:grpSpPr>
        <p:sp>
          <p:nvSpPr>
            <p:cNvPr id="30" name="Freeform 5"/>
            <p:cNvSpPr/>
            <p:nvPr/>
          </p:nvSpPr>
          <p:spPr bwMode="auto">
            <a:xfrm>
              <a:off x="3663" y="2774"/>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
            <p:cNvSpPr/>
            <p:nvPr/>
          </p:nvSpPr>
          <p:spPr bwMode="auto">
            <a:xfrm>
              <a:off x="3794" y="3034"/>
              <a:ext cx="85" cy="327"/>
            </a:xfrm>
            <a:custGeom>
              <a:avLst/>
              <a:gdLst>
                <a:gd name="T0" fmla="*/ 18 w 36"/>
                <a:gd name="T1" fmla="*/ 0 h 138"/>
                <a:gd name="T2" fmla="*/ 0 w 36"/>
                <a:gd name="T3" fmla="*/ 18 h 138"/>
                <a:gd name="T4" fmla="*/ 18 w 36"/>
                <a:gd name="T5" fmla="*/ 138 h 138"/>
                <a:gd name="T6" fmla="*/ 36 w 36"/>
                <a:gd name="T7" fmla="*/ 18 h 138"/>
                <a:gd name="T8" fmla="*/ 18 w 36"/>
                <a:gd name="T9" fmla="*/ 0 h 138"/>
              </a:gdLst>
              <a:ahLst/>
              <a:cxnLst>
                <a:cxn ang="0">
                  <a:pos x="T0" y="T1"/>
                </a:cxn>
                <a:cxn ang="0">
                  <a:pos x="T2" y="T3"/>
                </a:cxn>
                <a:cxn ang="0">
                  <a:pos x="T4" y="T5"/>
                </a:cxn>
                <a:cxn ang="0">
                  <a:pos x="T6" y="T7"/>
                </a:cxn>
                <a:cxn ang="0">
                  <a:pos x="T8" y="T9"/>
                </a:cxn>
              </a:cxnLst>
              <a:rect l="0" t="0" r="r" b="b"/>
              <a:pathLst>
                <a:path w="36" h="138">
                  <a:moveTo>
                    <a:pt x="18" y="0"/>
                  </a:moveTo>
                  <a:cubicBezTo>
                    <a:pt x="8" y="0"/>
                    <a:pt x="0" y="8"/>
                    <a:pt x="0" y="18"/>
                  </a:cubicBezTo>
                  <a:cubicBezTo>
                    <a:pt x="0" y="28"/>
                    <a:pt x="18" y="138"/>
                    <a:pt x="18" y="138"/>
                  </a:cubicBezTo>
                  <a:cubicBezTo>
                    <a:pt x="18" y="138"/>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
            <p:cNvSpPr/>
            <p:nvPr/>
          </p:nvSpPr>
          <p:spPr bwMode="auto">
            <a:xfrm>
              <a:off x="3931" y="2816"/>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8"/>
            <p:cNvSpPr>
              <a:spLocks noChangeArrowheads="1"/>
            </p:cNvSpPr>
            <p:nvPr/>
          </p:nvSpPr>
          <p:spPr bwMode="auto">
            <a:xfrm>
              <a:off x="3668" y="2638"/>
              <a:ext cx="342" cy="112"/>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9"/>
            <p:cNvSpPr>
              <a:spLocks noChangeArrowheads="1"/>
            </p:cNvSpPr>
            <p:nvPr/>
          </p:nvSpPr>
          <p:spPr bwMode="auto">
            <a:xfrm>
              <a:off x="3668" y="2638"/>
              <a:ext cx="171"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10"/>
            <p:cNvSpPr/>
            <p:nvPr/>
          </p:nvSpPr>
          <p:spPr bwMode="auto">
            <a:xfrm>
              <a:off x="3245" y="2167"/>
              <a:ext cx="1188" cy="808"/>
            </a:xfrm>
            <a:custGeom>
              <a:avLst/>
              <a:gdLst>
                <a:gd name="T0" fmla="*/ 250 w 500"/>
                <a:gd name="T1" fmla="*/ 182 h 341"/>
                <a:gd name="T2" fmla="*/ 483 w 500"/>
                <a:gd name="T3" fmla="*/ 341 h 341"/>
                <a:gd name="T4" fmla="*/ 500 w 500"/>
                <a:gd name="T5" fmla="*/ 250 h 341"/>
                <a:gd name="T6" fmla="*/ 250 w 500"/>
                <a:gd name="T7" fmla="*/ 0 h 341"/>
                <a:gd name="T8" fmla="*/ 0 w 500"/>
                <a:gd name="T9" fmla="*/ 250 h 341"/>
                <a:gd name="T10" fmla="*/ 17 w 500"/>
                <a:gd name="T11" fmla="*/ 341 h 341"/>
                <a:gd name="T12" fmla="*/ 250 w 500"/>
                <a:gd name="T13" fmla="*/ 182 h 341"/>
              </a:gdLst>
              <a:ahLst/>
              <a:cxnLst>
                <a:cxn ang="0">
                  <a:pos x="T0" y="T1"/>
                </a:cxn>
                <a:cxn ang="0">
                  <a:pos x="T2" y="T3"/>
                </a:cxn>
                <a:cxn ang="0">
                  <a:pos x="T4" y="T5"/>
                </a:cxn>
                <a:cxn ang="0">
                  <a:pos x="T6" y="T7"/>
                </a:cxn>
                <a:cxn ang="0">
                  <a:pos x="T8" y="T9"/>
                </a:cxn>
                <a:cxn ang="0">
                  <a:pos x="T10" y="T11"/>
                </a:cxn>
                <a:cxn ang="0">
                  <a:pos x="T12" y="T13"/>
                </a:cxn>
              </a:cxnLst>
              <a:rect l="0" t="0" r="r" b="b"/>
              <a:pathLst>
                <a:path w="500" h="341">
                  <a:moveTo>
                    <a:pt x="250" y="182"/>
                  </a:moveTo>
                  <a:cubicBezTo>
                    <a:pt x="356" y="182"/>
                    <a:pt x="446" y="248"/>
                    <a:pt x="483" y="341"/>
                  </a:cubicBezTo>
                  <a:cubicBezTo>
                    <a:pt x="494" y="313"/>
                    <a:pt x="500" y="282"/>
                    <a:pt x="500" y="250"/>
                  </a:cubicBezTo>
                  <a:cubicBezTo>
                    <a:pt x="500" y="112"/>
                    <a:pt x="388" y="0"/>
                    <a:pt x="250" y="0"/>
                  </a:cubicBezTo>
                  <a:cubicBezTo>
                    <a:pt x="112" y="0"/>
                    <a:pt x="0" y="112"/>
                    <a:pt x="0" y="250"/>
                  </a:cubicBezTo>
                  <a:cubicBezTo>
                    <a:pt x="0" y="282"/>
                    <a:pt x="6" y="313"/>
                    <a:pt x="17" y="341"/>
                  </a:cubicBezTo>
                  <a:cubicBezTo>
                    <a:pt x="54" y="248"/>
                    <a:pt x="144" y="182"/>
                    <a:pt x="250" y="182"/>
                  </a:cubicBez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
            <p:cNvSpPr/>
            <p:nvPr/>
          </p:nvSpPr>
          <p:spPr bwMode="auto">
            <a:xfrm>
              <a:off x="3991" y="2186"/>
              <a:ext cx="442" cy="789"/>
            </a:xfrm>
            <a:custGeom>
              <a:avLst/>
              <a:gdLst>
                <a:gd name="T0" fmla="*/ 0 w 186"/>
                <a:gd name="T1" fmla="*/ 0 h 333"/>
                <a:gd name="T2" fmla="*/ 0 w 186"/>
                <a:gd name="T3" fmla="*/ 182 h 333"/>
                <a:gd name="T4" fmla="*/ 169 w 186"/>
                <a:gd name="T5" fmla="*/ 333 h 333"/>
                <a:gd name="T6" fmla="*/ 186 w 186"/>
                <a:gd name="T7" fmla="*/ 242 h 333"/>
                <a:gd name="T8" fmla="*/ 0 w 186"/>
                <a:gd name="T9" fmla="*/ 0 h 333"/>
              </a:gdLst>
              <a:ahLst/>
              <a:cxnLst>
                <a:cxn ang="0">
                  <a:pos x="T0" y="T1"/>
                </a:cxn>
                <a:cxn ang="0">
                  <a:pos x="T2" y="T3"/>
                </a:cxn>
                <a:cxn ang="0">
                  <a:pos x="T4" y="T5"/>
                </a:cxn>
                <a:cxn ang="0">
                  <a:pos x="T6" y="T7"/>
                </a:cxn>
                <a:cxn ang="0">
                  <a:pos x="T8" y="T9"/>
                </a:cxn>
              </a:cxnLst>
              <a:rect l="0" t="0" r="r" b="b"/>
              <a:pathLst>
                <a:path w="186" h="333">
                  <a:moveTo>
                    <a:pt x="0" y="0"/>
                  </a:moveTo>
                  <a:cubicBezTo>
                    <a:pt x="0" y="182"/>
                    <a:pt x="0" y="182"/>
                    <a:pt x="0" y="182"/>
                  </a:cubicBezTo>
                  <a:cubicBezTo>
                    <a:pt x="77" y="203"/>
                    <a:pt x="140" y="259"/>
                    <a:pt x="169" y="333"/>
                  </a:cubicBezTo>
                  <a:cubicBezTo>
                    <a:pt x="180" y="305"/>
                    <a:pt x="186" y="274"/>
                    <a:pt x="186" y="242"/>
                  </a:cubicBezTo>
                  <a:cubicBezTo>
                    <a:pt x="186" y="126"/>
                    <a:pt x="107" y="28"/>
                    <a:pt x="0" y="0"/>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2"/>
            <p:cNvSpPr/>
            <p:nvPr/>
          </p:nvSpPr>
          <p:spPr bwMode="auto">
            <a:xfrm>
              <a:off x="3473" y="959"/>
              <a:ext cx="732" cy="1748"/>
            </a:xfrm>
            <a:custGeom>
              <a:avLst/>
              <a:gdLst>
                <a:gd name="T0" fmla="*/ 154 w 308"/>
                <a:gd name="T1" fmla="*/ 724 h 738"/>
                <a:gd name="T2" fmla="*/ 242 w 308"/>
                <a:gd name="T3" fmla="*/ 738 h 738"/>
                <a:gd name="T4" fmla="*/ 308 w 308"/>
                <a:gd name="T5" fmla="*/ 429 h 738"/>
                <a:gd name="T6" fmla="*/ 154 w 308"/>
                <a:gd name="T7" fmla="*/ 0 h 738"/>
                <a:gd name="T8" fmla="*/ 0 w 308"/>
                <a:gd name="T9" fmla="*/ 429 h 738"/>
                <a:gd name="T10" fmla="*/ 66 w 308"/>
                <a:gd name="T11" fmla="*/ 738 h 738"/>
                <a:gd name="T12" fmla="*/ 154 w 308"/>
                <a:gd name="T13" fmla="*/ 724 h 738"/>
              </a:gdLst>
              <a:ahLst/>
              <a:cxnLst>
                <a:cxn ang="0">
                  <a:pos x="T0" y="T1"/>
                </a:cxn>
                <a:cxn ang="0">
                  <a:pos x="T2" y="T3"/>
                </a:cxn>
                <a:cxn ang="0">
                  <a:pos x="T4" y="T5"/>
                </a:cxn>
                <a:cxn ang="0">
                  <a:pos x="T6" y="T7"/>
                </a:cxn>
                <a:cxn ang="0">
                  <a:pos x="T8" y="T9"/>
                </a:cxn>
                <a:cxn ang="0">
                  <a:pos x="T10" y="T11"/>
                </a:cxn>
                <a:cxn ang="0">
                  <a:pos x="T12" y="T13"/>
                </a:cxn>
              </a:cxnLst>
              <a:rect l="0" t="0" r="r" b="b"/>
              <a:pathLst>
                <a:path w="308" h="738">
                  <a:moveTo>
                    <a:pt x="154" y="724"/>
                  </a:moveTo>
                  <a:cubicBezTo>
                    <a:pt x="185" y="724"/>
                    <a:pt x="214" y="729"/>
                    <a:pt x="242" y="738"/>
                  </a:cubicBezTo>
                  <a:cubicBezTo>
                    <a:pt x="283" y="654"/>
                    <a:pt x="308" y="546"/>
                    <a:pt x="308" y="429"/>
                  </a:cubicBezTo>
                  <a:cubicBezTo>
                    <a:pt x="308" y="242"/>
                    <a:pt x="246" y="80"/>
                    <a:pt x="154" y="0"/>
                  </a:cubicBezTo>
                  <a:cubicBezTo>
                    <a:pt x="62" y="80"/>
                    <a:pt x="0" y="242"/>
                    <a:pt x="0" y="429"/>
                  </a:cubicBezTo>
                  <a:cubicBezTo>
                    <a:pt x="0" y="546"/>
                    <a:pt x="25" y="654"/>
                    <a:pt x="66" y="738"/>
                  </a:cubicBezTo>
                  <a:cubicBezTo>
                    <a:pt x="94" y="729"/>
                    <a:pt x="123" y="724"/>
                    <a:pt x="154" y="724"/>
                  </a:cubicBezTo>
                  <a:close/>
                </a:path>
              </a:pathLst>
            </a:custGeom>
            <a:solidFill>
              <a:srgbClr val="EE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3"/>
            <p:cNvSpPr/>
            <p:nvPr/>
          </p:nvSpPr>
          <p:spPr bwMode="auto">
            <a:xfrm>
              <a:off x="3836" y="959"/>
              <a:ext cx="369" cy="1748"/>
            </a:xfrm>
            <a:custGeom>
              <a:avLst/>
              <a:gdLst>
                <a:gd name="T0" fmla="*/ 1 w 155"/>
                <a:gd name="T1" fmla="*/ 0 h 738"/>
                <a:gd name="T2" fmla="*/ 0 w 155"/>
                <a:gd name="T3" fmla="*/ 1 h 738"/>
                <a:gd name="T4" fmla="*/ 0 w 155"/>
                <a:gd name="T5" fmla="*/ 724 h 738"/>
                <a:gd name="T6" fmla="*/ 1 w 155"/>
                <a:gd name="T7" fmla="*/ 724 h 738"/>
                <a:gd name="T8" fmla="*/ 89 w 155"/>
                <a:gd name="T9" fmla="*/ 738 h 738"/>
                <a:gd name="T10" fmla="*/ 155 w 155"/>
                <a:gd name="T11" fmla="*/ 429 h 738"/>
                <a:gd name="T12" fmla="*/ 1 w 155"/>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155" h="738">
                  <a:moveTo>
                    <a:pt x="1" y="0"/>
                  </a:moveTo>
                  <a:cubicBezTo>
                    <a:pt x="0" y="1"/>
                    <a:pt x="0" y="1"/>
                    <a:pt x="0" y="1"/>
                  </a:cubicBezTo>
                  <a:cubicBezTo>
                    <a:pt x="0" y="724"/>
                    <a:pt x="0" y="724"/>
                    <a:pt x="0" y="724"/>
                  </a:cubicBezTo>
                  <a:cubicBezTo>
                    <a:pt x="1" y="724"/>
                    <a:pt x="1" y="724"/>
                    <a:pt x="1" y="724"/>
                  </a:cubicBezTo>
                  <a:cubicBezTo>
                    <a:pt x="32" y="724"/>
                    <a:pt x="61" y="729"/>
                    <a:pt x="89" y="738"/>
                  </a:cubicBezTo>
                  <a:cubicBezTo>
                    <a:pt x="130" y="654"/>
                    <a:pt x="155" y="546"/>
                    <a:pt x="155" y="429"/>
                  </a:cubicBezTo>
                  <a:cubicBezTo>
                    <a:pt x="155" y="242"/>
                    <a:pt x="93" y="80"/>
                    <a:pt x="1" y="0"/>
                  </a:cubicBezTo>
                  <a:close/>
                </a:path>
              </a:pathLst>
            </a:custGeom>
            <a:solidFill>
              <a:srgbClr val="DDD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4"/>
            <p:cNvSpPr/>
            <p:nvPr/>
          </p:nvSpPr>
          <p:spPr bwMode="auto">
            <a:xfrm>
              <a:off x="3565" y="959"/>
              <a:ext cx="542" cy="429"/>
            </a:xfrm>
            <a:custGeom>
              <a:avLst/>
              <a:gdLst>
                <a:gd name="T0" fmla="*/ 114 w 228"/>
                <a:gd name="T1" fmla="*/ 177 h 181"/>
                <a:gd name="T2" fmla="*/ 228 w 228"/>
                <a:gd name="T3" fmla="*/ 181 h 181"/>
                <a:gd name="T4" fmla="*/ 114 w 228"/>
                <a:gd name="T5" fmla="*/ 0 h 181"/>
                <a:gd name="T6" fmla="*/ 0 w 228"/>
                <a:gd name="T7" fmla="*/ 181 h 181"/>
                <a:gd name="T8" fmla="*/ 114 w 228"/>
                <a:gd name="T9" fmla="*/ 177 h 181"/>
              </a:gdLst>
              <a:ahLst/>
              <a:cxnLst>
                <a:cxn ang="0">
                  <a:pos x="T0" y="T1"/>
                </a:cxn>
                <a:cxn ang="0">
                  <a:pos x="T2" y="T3"/>
                </a:cxn>
                <a:cxn ang="0">
                  <a:pos x="T4" y="T5"/>
                </a:cxn>
                <a:cxn ang="0">
                  <a:pos x="T6" y="T7"/>
                </a:cxn>
                <a:cxn ang="0">
                  <a:pos x="T8" y="T9"/>
                </a:cxn>
              </a:cxnLst>
              <a:rect l="0" t="0" r="r" b="b"/>
              <a:pathLst>
                <a:path w="228" h="181">
                  <a:moveTo>
                    <a:pt x="114" y="177"/>
                  </a:moveTo>
                  <a:cubicBezTo>
                    <a:pt x="153" y="177"/>
                    <a:pt x="191" y="179"/>
                    <a:pt x="228" y="181"/>
                  </a:cubicBezTo>
                  <a:cubicBezTo>
                    <a:pt x="201" y="104"/>
                    <a:pt x="161" y="41"/>
                    <a:pt x="114" y="0"/>
                  </a:cubicBezTo>
                  <a:cubicBezTo>
                    <a:pt x="67" y="41"/>
                    <a:pt x="27" y="104"/>
                    <a:pt x="0" y="181"/>
                  </a:cubicBezTo>
                  <a:cubicBezTo>
                    <a:pt x="37" y="179"/>
                    <a:pt x="75" y="177"/>
                    <a:pt x="114" y="177"/>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5"/>
            <p:cNvSpPr/>
            <p:nvPr/>
          </p:nvSpPr>
          <p:spPr bwMode="auto">
            <a:xfrm>
              <a:off x="3843" y="959"/>
              <a:ext cx="274" cy="429"/>
            </a:xfrm>
            <a:custGeom>
              <a:avLst/>
              <a:gdLst>
                <a:gd name="T0" fmla="*/ 0 w 115"/>
                <a:gd name="T1" fmla="*/ 1 h 181"/>
                <a:gd name="T2" fmla="*/ 0 w 115"/>
                <a:gd name="T3" fmla="*/ 177 h 181"/>
                <a:gd name="T4" fmla="*/ 1 w 115"/>
                <a:gd name="T5" fmla="*/ 177 h 181"/>
                <a:gd name="T6" fmla="*/ 115 w 115"/>
                <a:gd name="T7" fmla="*/ 181 h 181"/>
                <a:gd name="T8" fmla="*/ 1 w 115"/>
                <a:gd name="T9" fmla="*/ 0 h 181"/>
                <a:gd name="T10" fmla="*/ 0 w 115"/>
                <a:gd name="T11" fmla="*/ 1 h 181"/>
              </a:gdLst>
              <a:ahLst/>
              <a:cxnLst>
                <a:cxn ang="0">
                  <a:pos x="T0" y="T1"/>
                </a:cxn>
                <a:cxn ang="0">
                  <a:pos x="T2" y="T3"/>
                </a:cxn>
                <a:cxn ang="0">
                  <a:pos x="T4" y="T5"/>
                </a:cxn>
                <a:cxn ang="0">
                  <a:pos x="T6" y="T7"/>
                </a:cxn>
                <a:cxn ang="0">
                  <a:pos x="T8" y="T9"/>
                </a:cxn>
                <a:cxn ang="0">
                  <a:pos x="T10" y="T11"/>
                </a:cxn>
              </a:cxnLst>
              <a:rect l="0" t="0" r="r" b="b"/>
              <a:pathLst>
                <a:path w="115" h="181">
                  <a:moveTo>
                    <a:pt x="0" y="1"/>
                  </a:moveTo>
                  <a:cubicBezTo>
                    <a:pt x="0" y="177"/>
                    <a:pt x="0" y="177"/>
                    <a:pt x="0" y="177"/>
                  </a:cubicBezTo>
                  <a:cubicBezTo>
                    <a:pt x="1" y="177"/>
                    <a:pt x="1" y="177"/>
                    <a:pt x="1" y="177"/>
                  </a:cubicBezTo>
                  <a:cubicBezTo>
                    <a:pt x="40" y="177"/>
                    <a:pt x="78" y="179"/>
                    <a:pt x="115" y="181"/>
                  </a:cubicBezTo>
                  <a:cubicBezTo>
                    <a:pt x="88" y="104"/>
                    <a:pt x="48" y="41"/>
                    <a:pt x="1" y="0"/>
                  </a:cubicBezTo>
                  <a:lnTo>
                    <a:pt x="0" y="1"/>
                  </a:ln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6"/>
            <p:cNvSpPr/>
            <p:nvPr/>
          </p:nvSpPr>
          <p:spPr bwMode="auto">
            <a:xfrm>
              <a:off x="3760" y="2132"/>
              <a:ext cx="157" cy="843"/>
            </a:xfrm>
            <a:custGeom>
              <a:avLst/>
              <a:gdLst>
                <a:gd name="T0" fmla="*/ 33 w 66"/>
                <a:gd name="T1" fmla="*/ 0 h 356"/>
                <a:gd name="T2" fmla="*/ 0 w 66"/>
                <a:gd name="T3" fmla="*/ 178 h 356"/>
                <a:gd name="T4" fmla="*/ 33 w 66"/>
                <a:gd name="T5" fmla="*/ 356 h 356"/>
                <a:gd name="T6" fmla="*/ 66 w 66"/>
                <a:gd name="T7" fmla="*/ 178 h 356"/>
                <a:gd name="T8" fmla="*/ 33 w 66"/>
                <a:gd name="T9" fmla="*/ 0 h 356"/>
              </a:gdLst>
              <a:ahLst/>
              <a:cxnLst>
                <a:cxn ang="0">
                  <a:pos x="T0" y="T1"/>
                </a:cxn>
                <a:cxn ang="0">
                  <a:pos x="T2" y="T3"/>
                </a:cxn>
                <a:cxn ang="0">
                  <a:pos x="T4" y="T5"/>
                </a:cxn>
                <a:cxn ang="0">
                  <a:pos x="T6" y="T7"/>
                </a:cxn>
                <a:cxn ang="0">
                  <a:pos x="T8" y="T9"/>
                </a:cxn>
              </a:cxnLst>
              <a:rect l="0" t="0" r="r" b="b"/>
              <a:pathLst>
                <a:path w="66" h="356">
                  <a:moveTo>
                    <a:pt x="33" y="0"/>
                  </a:moveTo>
                  <a:cubicBezTo>
                    <a:pt x="13" y="33"/>
                    <a:pt x="0" y="100"/>
                    <a:pt x="0" y="178"/>
                  </a:cubicBezTo>
                  <a:cubicBezTo>
                    <a:pt x="0" y="256"/>
                    <a:pt x="13" y="323"/>
                    <a:pt x="33" y="356"/>
                  </a:cubicBezTo>
                  <a:cubicBezTo>
                    <a:pt x="53" y="323"/>
                    <a:pt x="66" y="256"/>
                    <a:pt x="66" y="178"/>
                  </a:cubicBezTo>
                  <a:cubicBezTo>
                    <a:pt x="66" y="100"/>
                    <a:pt x="53" y="33"/>
                    <a:pt x="33" y="0"/>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7"/>
            <p:cNvSpPr/>
            <p:nvPr/>
          </p:nvSpPr>
          <p:spPr bwMode="auto">
            <a:xfrm>
              <a:off x="3836" y="2132"/>
              <a:ext cx="81" cy="843"/>
            </a:xfrm>
            <a:custGeom>
              <a:avLst/>
              <a:gdLst>
                <a:gd name="T0" fmla="*/ 0 w 34"/>
                <a:gd name="T1" fmla="*/ 1 h 356"/>
                <a:gd name="T2" fmla="*/ 0 w 34"/>
                <a:gd name="T3" fmla="*/ 355 h 356"/>
                <a:gd name="T4" fmla="*/ 1 w 34"/>
                <a:gd name="T5" fmla="*/ 356 h 356"/>
                <a:gd name="T6" fmla="*/ 34 w 34"/>
                <a:gd name="T7" fmla="*/ 178 h 356"/>
                <a:gd name="T8" fmla="*/ 1 w 34"/>
                <a:gd name="T9" fmla="*/ 0 h 356"/>
                <a:gd name="T10" fmla="*/ 0 w 34"/>
                <a:gd name="T11" fmla="*/ 1 h 356"/>
              </a:gdLst>
              <a:ahLst/>
              <a:cxnLst>
                <a:cxn ang="0">
                  <a:pos x="T0" y="T1"/>
                </a:cxn>
                <a:cxn ang="0">
                  <a:pos x="T2" y="T3"/>
                </a:cxn>
                <a:cxn ang="0">
                  <a:pos x="T4" y="T5"/>
                </a:cxn>
                <a:cxn ang="0">
                  <a:pos x="T6" y="T7"/>
                </a:cxn>
                <a:cxn ang="0">
                  <a:pos x="T8" y="T9"/>
                </a:cxn>
                <a:cxn ang="0">
                  <a:pos x="T10" y="T11"/>
                </a:cxn>
              </a:cxnLst>
              <a:rect l="0" t="0" r="r" b="b"/>
              <a:pathLst>
                <a:path w="34" h="356">
                  <a:moveTo>
                    <a:pt x="0" y="1"/>
                  </a:moveTo>
                  <a:cubicBezTo>
                    <a:pt x="0" y="355"/>
                    <a:pt x="0" y="355"/>
                    <a:pt x="0" y="355"/>
                  </a:cubicBezTo>
                  <a:cubicBezTo>
                    <a:pt x="0" y="355"/>
                    <a:pt x="1" y="356"/>
                    <a:pt x="1" y="356"/>
                  </a:cubicBezTo>
                  <a:cubicBezTo>
                    <a:pt x="21" y="323"/>
                    <a:pt x="34" y="256"/>
                    <a:pt x="34" y="178"/>
                  </a:cubicBezTo>
                  <a:cubicBezTo>
                    <a:pt x="34" y="100"/>
                    <a:pt x="21" y="33"/>
                    <a:pt x="1" y="0"/>
                  </a:cubicBezTo>
                  <a:cubicBezTo>
                    <a:pt x="1" y="0"/>
                    <a:pt x="0" y="1"/>
                    <a:pt x="0" y="1"/>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18"/>
            <p:cNvSpPr>
              <a:spLocks noChangeArrowheads="1"/>
            </p:cNvSpPr>
            <p:nvPr/>
          </p:nvSpPr>
          <p:spPr bwMode="auto">
            <a:xfrm>
              <a:off x="3632" y="1563"/>
              <a:ext cx="413" cy="412"/>
            </a:xfrm>
            <a:prstGeom prst="ellipse">
              <a:avLst/>
            </a:prstGeom>
            <a:solidFill>
              <a:srgbClr val="3D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19"/>
            <p:cNvSpPr>
              <a:spLocks noChangeArrowheads="1"/>
            </p:cNvSpPr>
            <p:nvPr/>
          </p:nvSpPr>
          <p:spPr bwMode="auto">
            <a:xfrm>
              <a:off x="3696" y="1627"/>
              <a:ext cx="285" cy="2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0"/>
            <p:cNvSpPr/>
            <p:nvPr/>
          </p:nvSpPr>
          <p:spPr bwMode="auto">
            <a:xfrm>
              <a:off x="3836" y="1563"/>
              <a:ext cx="209" cy="412"/>
            </a:xfrm>
            <a:custGeom>
              <a:avLst/>
              <a:gdLst>
                <a:gd name="T0" fmla="*/ 1 w 88"/>
                <a:gd name="T1" fmla="*/ 0 h 174"/>
                <a:gd name="T2" fmla="*/ 0 w 88"/>
                <a:gd name="T3" fmla="*/ 0 h 174"/>
                <a:gd name="T4" fmla="*/ 0 w 88"/>
                <a:gd name="T5" fmla="*/ 27 h 174"/>
                <a:gd name="T6" fmla="*/ 1 w 88"/>
                <a:gd name="T7" fmla="*/ 27 h 174"/>
                <a:gd name="T8" fmla="*/ 61 w 88"/>
                <a:gd name="T9" fmla="*/ 87 h 174"/>
                <a:gd name="T10" fmla="*/ 1 w 88"/>
                <a:gd name="T11" fmla="*/ 147 h 174"/>
                <a:gd name="T12" fmla="*/ 0 w 88"/>
                <a:gd name="T13" fmla="*/ 147 h 174"/>
                <a:gd name="T14" fmla="*/ 0 w 88"/>
                <a:gd name="T15" fmla="*/ 174 h 174"/>
                <a:gd name="T16" fmla="*/ 1 w 88"/>
                <a:gd name="T17" fmla="*/ 174 h 174"/>
                <a:gd name="T18" fmla="*/ 88 w 88"/>
                <a:gd name="T19" fmla="*/ 87 h 174"/>
                <a:gd name="T20" fmla="*/ 1 w 88"/>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74">
                  <a:moveTo>
                    <a:pt x="1" y="0"/>
                  </a:moveTo>
                  <a:cubicBezTo>
                    <a:pt x="0" y="0"/>
                    <a:pt x="0" y="0"/>
                    <a:pt x="0" y="0"/>
                  </a:cubicBezTo>
                  <a:cubicBezTo>
                    <a:pt x="0" y="27"/>
                    <a:pt x="0" y="27"/>
                    <a:pt x="0" y="27"/>
                  </a:cubicBezTo>
                  <a:cubicBezTo>
                    <a:pt x="1" y="27"/>
                    <a:pt x="1" y="27"/>
                    <a:pt x="1" y="27"/>
                  </a:cubicBezTo>
                  <a:cubicBezTo>
                    <a:pt x="34" y="27"/>
                    <a:pt x="61" y="54"/>
                    <a:pt x="61" y="87"/>
                  </a:cubicBezTo>
                  <a:cubicBezTo>
                    <a:pt x="61" y="120"/>
                    <a:pt x="34" y="147"/>
                    <a:pt x="1" y="147"/>
                  </a:cubicBezTo>
                  <a:cubicBezTo>
                    <a:pt x="0" y="147"/>
                    <a:pt x="0" y="147"/>
                    <a:pt x="0" y="147"/>
                  </a:cubicBezTo>
                  <a:cubicBezTo>
                    <a:pt x="0" y="174"/>
                    <a:pt x="0" y="174"/>
                    <a:pt x="0" y="174"/>
                  </a:cubicBezTo>
                  <a:cubicBezTo>
                    <a:pt x="1" y="174"/>
                    <a:pt x="1" y="174"/>
                    <a:pt x="1" y="174"/>
                  </a:cubicBezTo>
                  <a:cubicBezTo>
                    <a:pt x="49" y="174"/>
                    <a:pt x="88" y="135"/>
                    <a:pt x="88" y="87"/>
                  </a:cubicBezTo>
                  <a:cubicBezTo>
                    <a:pt x="88" y="39"/>
                    <a:pt x="49" y="0"/>
                    <a:pt x="1" y="0"/>
                  </a:cubicBezTo>
                  <a:close/>
                </a:path>
              </a:pathLst>
            </a:custGeom>
            <a:solidFill>
              <a:srgbClr val="339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1"/>
            <p:cNvSpPr/>
            <p:nvPr/>
          </p:nvSpPr>
          <p:spPr bwMode="auto">
            <a:xfrm>
              <a:off x="3836" y="1627"/>
              <a:ext cx="145" cy="284"/>
            </a:xfrm>
            <a:custGeom>
              <a:avLst/>
              <a:gdLst>
                <a:gd name="T0" fmla="*/ 61 w 61"/>
                <a:gd name="T1" fmla="*/ 60 h 120"/>
                <a:gd name="T2" fmla="*/ 1 w 61"/>
                <a:gd name="T3" fmla="*/ 0 h 120"/>
                <a:gd name="T4" fmla="*/ 0 w 61"/>
                <a:gd name="T5" fmla="*/ 0 h 120"/>
                <a:gd name="T6" fmla="*/ 0 w 61"/>
                <a:gd name="T7" fmla="*/ 120 h 120"/>
                <a:gd name="T8" fmla="*/ 1 w 61"/>
                <a:gd name="T9" fmla="*/ 120 h 120"/>
                <a:gd name="T10" fmla="*/ 61 w 61"/>
                <a:gd name="T11" fmla="*/ 60 h 120"/>
              </a:gdLst>
              <a:ahLst/>
              <a:cxnLst>
                <a:cxn ang="0">
                  <a:pos x="T0" y="T1"/>
                </a:cxn>
                <a:cxn ang="0">
                  <a:pos x="T2" y="T3"/>
                </a:cxn>
                <a:cxn ang="0">
                  <a:pos x="T4" y="T5"/>
                </a:cxn>
                <a:cxn ang="0">
                  <a:pos x="T6" y="T7"/>
                </a:cxn>
                <a:cxn ang="0">
                  <a:pos x="T8" y="T9"/>
                </a:cxn>
                <a:cxn ang="0">
                  <a:pos x="T10" y="T11"/>
                </a:cxn>
              </a:cxnLst>
              <a:rect l="0" t="0" r="r" b="b"/>
              <a:pathLst>
                <a:path w="61" h="120">
                  <a:moveTo>
                    <a:pt x="61" y="60"/>
                  </a:moveTo>
                  <a:cubicBezTo>
                    <a:pt x="61" y="27"/>
                    <a:pt x="34" y="0"/>
                    <a:pt x="1" y="0"/>
                  </a:cubicBezTo>
                  <a:cubicBezTo>
                    <a:pt x="0" y="0"/>
                    <a:pt x="0" y="0"/>
                    <a:pt x="0" y="0"/>
                  </a:cubicBezTo>
                  <a:cubicBezTo>
                    <a:pt x="0" y="120"/>
                    <a:pt x="0" y="120"/>
                    <a:pt x="0" y="120"/>
                  </a:cubicBezTo>
                  <a:cubicBezTo>
                    <a:pt x="1" y="120"/>
                    <a:pt x="1" y="120"/>
                    <a:pt x="1" y="120"/>
                  </a:cubicBezTo>
                  <a:cubicBezTo>
                    <a:pt x="34" y="120"/>
                    <a:pt x="61" y="93"/>
                    <a:pt x="61" y="6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47" name="图片 46"/>
          <p:cNvPicPr>
            <a:picLocks noChangeAspect="1"/>
          </p:cNvPicPr>
          <p:nvPr/>
        </p:nvPicPr>
        <p:blipFill rotWithShape="1">
          <a:blip r:embed="rId2" cstate="print">
            <a:extLst>
              <a:ext uri="{28A0092B-C50C-407E-A947-70E740481C1C}">
                <a14:useLocalDpi xmlns:a14="http://schemas.microsoft.com/office/drawing/2010/main" val="0"/>
              </a:ext>
            </a:extLst>
          </a:blip>
          <a:srcRect l="1943" t="46149" r="10567" b="4944"/>
          <a:stretch>
            <a:fillRect/>
          </a:stretch>
        </p:blipFill>
        <p:spPr>
          <a:xfrm>
            <a:off x="0" y="4032895"/>
            <a:ext cx="12211050" cy="2844155"/>
          </a:xfrm>
          <a:prstGeom prst="rect">
            <a:avLst/>
          </a:prstGeom>
        </p:spPr>
      </p:pic>
      <p:sp>
        <p:nvSpPr>
          <p:cNvPr id="48" name="文本框 47"/>
          <p:cNvSpPr txBox="1">
            <a:spLocks noChangeArrowheads="1"/>
          </p:cNvSpPr>
          <p:nvPr/>
        </p:nvSpPr>
        <p:spPr bwMode="auto">
          <a:xfrm>
            <a:off x="5939592" y="2994519"/>
            <a:ext cx="426395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请在此处添加文本请在此处添加文本请在此处添加文本请在此处添加文本请在此处添加文本请在此处添加文本请在此处添加文本请在此处添加文本请在此处添加文本请在此处添加文本请在此处添加文本请在此处添加文本</a:t>
            </a:r>
          </a:p>
        </p:txBody>
      </p:sp>
      <p:sp>
        <p:nvSpPr>
          <p:cNvPr id="49" name="文本框 1"/>
          <p:cNvSpPr txBox="1">
            <a:spLocks noChangeArrowheads="1"/>
          </p:cNvSpPr>
          <p:nvPr/>
        </p:nvSpPr>
        <p:spPr bwMode="auto">
          <a:xfrm>
            <a:off x="5620274" y="2394304"/>
            <a:ext cx="1999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分析关键点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l="1943" t="46150" r="10714"/>
          <a:stretch>
            <a:fillRect/>
          </a:stretch>
        </p:blipFill>
        <p:spPr>
          <a:xfrm>
            <a:off x="-11289" y="3725332"/>
            <a:ext cx="12190589" cy="3131609"/>
          </a:xfrm>
          <a:prstGeom prst="rect">
            <a:avLst/>
          </a:prstGeom>
        </p:spPr>
      </p:pic>
      <p:grpSp>
        <p:nvGrpSpPr>
          <p:cNvPr id="5" name="Group 4"/>
          <p:cNvGrpSpPr>
            <a:grpSpLocks noChangeAspect="1"/>
          </p:cNvGrpSpPr>
          <p:nvPr/>
        </p:nvGrpSpPr>
        <p:grpSpPr bwMode="auto">
          <a:xfrm>
            <a:off x="2654294" y="1953013"/>
            <a:ext cx="1618122" cy="3271657"/>
            <a:chOff x="3245" y="959"/>
            <a:chExt cx="1188" cy="2402"/>
          </a:xfrm>
        </p:grpSpPr>
        <p:sp>
          <p:nvSpPr>
            <p:cNvPr id="7" name="Freeform 5"/>
            <p:cNvSpPr/>
            <p:nvPr/>
          </p:nvSpPr>
          <p:spPr bwMode="auto">
            <a:xfrm>
              <a:off x="3663" y="2774"/>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3794" y="3034"/>
              <a:ext cx="85" cy="327"/>
            </a:xfrm>
            <a:custGeom>
              <a:avLst/>
              <a:gdLst>
                <a:gd name="T0" fmla="*/ 18 w 36"/>
                <a:gd name="T1" fmla="*/ 0 h 138"/>
                <a:gd name="T2" fmla="*/ 0 w 36"/>
                <a:gd name="T3" fmla="*/ 18 h 138"/>
                <a:gd name="T4" fmla="*/ 18 w 36"/>
                <a:gd name="T5" fmla="*/ 138 h 138"/>
                <a:gd name="T6" fmla="*/ 36 w 36"/>
                <a:gd name="T7" fmla="*/ 18 h 138"/>
                <a:gd name="T8" fmla="*/ 18 w 36"/>
                <a:gd name="T9" fmla="*/ 0 h 138"/>
              </a:gdLst>
              <a:ahLst/>
              <a:cxnLst>
                <a:cxn ang="0">
                  <a:pos x="T0" y="T1"/>
                </a:cxn>
                <a:cxn ang="0">
                  <a:pos x="T2" y="T3"/>
                </a:cxn>
                <a:cxn ang="0">
                  <a:pos x="T4" y="T5"/>
                </a:cxn>
                <a:cxn ang="0">
                  <a:pos x="T6" y="T7"/>
                </a:cxn>
                <a:cxn ang="0">
                  <a:pos x="T8" y="T9"/>
                </a:cxn>
              </a:cxnLst>
              <a:rect l="0" t="0" r="r" b="b"/>
              <a:pathLst>
                <a:path w="36" h="138">
                  <a:moveTo>
                    <a:pt x="18" y="0"/>
                  </a:moveTo>
                  <a:cubicBezTo>
                    <a:pt x="8" y="0"/>
                    <a:pt x="0" y="8"/>
                    <a:pt x="0" y="18"/>
                  </a:cubicBezTo>
                  <a:cubicBezTo>
                    <a:pt x="0" y="28"/>
                    <a:pt x="18" y="138"/>
                    <a:pt x="18" y="138"/>
                  </a:cubicBezTo>
                  <a:cubicBezTo>
                    <a:pt x="18" y="138"/>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931" y="2816"/>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8"/>
            <p:cNvSpPr>
              <a:spLocks noChangeArrowheads="1"/>
            </p:cNvSpPr>
            <p:nvPr/>
          </p:nvSpPr>
          <p:spPr bwMode="auto">
            <a:xfrm>
              <a:off x="3668" y="2638"/>
              <a:ext cx="342" cy="112"/>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9"/>
            <p:cNvSpPr>
              <a:spLocks noChangeArrowheads="1"/>
            </p:cNvSpPr>
            <p:nvPr/>
          </p:nvSpPr>
          <p:spPr bwMode="auto">
            <a:xfrm>
              <a:off x="3668" y="2638"/>
              <a:ext cx="171"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3245" y="2167"/>
              <a:ext cx="1188" cy="808"/>
            </a:xfrm>
            <a:custGeom>
              <a:avLst/>
              <a:gdLst>
                <a:gd name="T0" fmla="*/ 250 w 500"/>
                <a:gd name="T1" fmla="*/ 182 h 341"/>
                <a:gd name="T2" fmla="*/ 483 w 500"/>
                <a:gd name="T3" fmla="*/ 341 h 341"/>
                <a:gd name="T4" fmla="*/ 500 w 500"/>
                <a:gd name="T5" fmla="*/ 250 h 341"/>
                <a:gd name="T6" fmla="*/ 250 w 500"/>
                <a:gd name="T7" fmla="*/ 0 h 341"/>
                <a:gd name="T8" fmla="*/ 0 w 500"/>
                <a:gd name="T9" fmla="*/ 250 h 341"/>
                <a:gd name="T10" fmla="*/ 17 w 500"/>
                <a:gd name="T11" fmla="*/ 341 h 341"/>
                <a:gd name="T12" fmla="*/ 250 w 500"/>
                <a:gd name="T13" fmla="*/ 182 h 341"/>
              </a:gdLst>
              <a:ahLst/>
              <a:cxnLst>
                <a:cxn ang="0">
                  <a:pos x="T0" y="T1"/>
                </a:cxn>
                <a:cxn ang="0">
                  <a:pos x="T2" y="T3"/>
                </a:cxn>
                <a:cxn ang="0">
                  <a:pos x="T4" y="T5"/>
                </a:cxn>
                <a:cxn ang="0">
                  <a:pos x="T6" y="T7"/>
                </a:cxn>
                <a:cxn ang="0">
                  <a:pos x="T8" y="T9"/>
                </a:cxn>
                <a:cxn ang="0">
                  <a:pos x="T10" y="T11"/>
                </a:cxn>
                <a:cxn ang="0">
                  <a:pos x="T12" y="T13"/>
                </a:cxn>
              </a:cxnLst>
              <a:rect l="0" t="0" r="r" b="b"/>
              <a:pathLst>
                <a:path w="500" h="341">
                  <a:moveTo>
                    <a:pt x="250" y="182"/>
                  </a:moveTo>
                  <a:cubicBezTo>
                    <a:pt x="356" y="182"/>
                    <a:pt x="446" y="248"/>
                    <a:pt x="483" y="341"/>
                  </a:cubicBezTo>
                  <a:cubicBezTo>
                    <a:pt x="494" y="313"/>
                    <a:pt x="500" y="282"/>
                    <a:pt x="500" y="250"/>
                  </a:cubicBezTo>
                  <a:cubicBezTo>
                    <a:pt x="500" y="112"/>
                    <a:pt x="388" y="0"/>
                    <a:pt x="250" y="0"/>
                  </a:cubicBezTo>
                  <a:cubicBezTo>
                    <a:pt x="112" y="0"/>
                    <a:pt x="0" y="112"/>
                    <a:pt x="0" y="250"/>
                  </a:cubicBezTo>
                  <a:cubicBezTo>
                    <a:pt x="0" y="282"/>
                    <a:pt x="6" y="313"/>
                    <a:pt x="17" y="341"/>
                  </a:cubicBezTo>
                  <a:cubicBezTo>
                    <a:pt x="54" y="248"/>
                    <a:pt x="144" y="182"/>
                    <a:pt x="250" y="182"/>
                  </a:cubicBez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3991" y="2186"/>
              <a:ext cx="442" cy="789"/>
            </a:xfrm>
            <a:custGeom>
              <a:avLst/>
              <a:gdLst>
                <a:gd name="T0" fmla="*/ 0 w 186"/>
                <a:gd name="T1" fmla="*/ 0 h 333"/>
                <a:gd name="T2" fmla="*/ 0 w 186"/>
                <a:gd name="T3" fmla="*/ 182 h 333"/>
                <a:gd name="T4" fmla="*/ 169 w 186"/>
                <a:gd name="T5" fmla="*/ 333 h 333"/>
                <a:gd name="T6" fmla="*/ 186 w 186"/>
                <a:gd name="T7" fmla="*/ 242 h 333"/>
                <a:gd name="T8" fmla="*/ 0 w 186"/>
                <a:gd name="T9" fmla="*/ 0 h 333"/>
              </a:gdLst>
              <a:ahLst/>
              <a:cxnLst>
                <a:cxn ang="0">
                  <a:pos x="T0" y="T1"/>
                </a:cxn>
                <a:cxn ang="0">
                  <a:pos x="T2" y="T3"/>
                </a:cxn>
                <a:cxn ang="0">
                  <a:pos x="T4" y="T5"/>
                </a:cxn>
                <a:cxn ang="0">
                  <a:pos x="T6" y="T7"/>
                </a:cxn>
                <a:cxn ang="0">
                  <a:pos x="T8" y="T9"/>
                </a:cxn>
              </a:cxnLst>
              <a:rect l="0" t="0" r="r" b="b"/>
              <a:pathLst>
                <a:path w="186" h="333">
                  <a:moveTo>
                    <a:pt x="0" y="0"/>
                  </a:moveTo>
                  <a:cubicBezTo>
                    <a:pt x="0" y="182"/>
                    <a:pt x="0" y="182"/>
                    <a:pt x="0" y="182"/>
                  </a:cubicBezTo>
                  <a:cubicBezTo>
                    <a:pt x="77" y="203"/>
                    <a:pt x="140" y="259"/>
                    <a:pt x="169" y="333"/>
                  </a:cubicBezTo>
                  <a:cubicBezTo>
                    <a:pt x="180" y="305"/>
                    <a:pt x="186" y="274"/>
                    <a:pt x="186" y="242"/>
                  </a:cubicBezTo>
                  <a:cubicBezTo>
                    <a:pt x="186" y="126"/>
                    <a:pt x="107" y="28"/>
                    <a:pt x="0" y="0"/>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3473" y="959"/>
              <a:ext cx="732" cy="1748"/>
            </a:xfrm>
            <a:custGeom>
              <a:avLst/>
              <a:gdLst>
                <a:gd name="T0" fmla="*/ 154 w 308"/>
                <a:gd name="T1" fmla="*/ 724 h 738"/>
                <a:gd name="T2" fmla="*/ 242 w 308"/>
                <a:gd name="T3" fmla="*/ 738 h 738"/>
                <a:gd name="T4" fmla="*/ 308 w 308"/>
                <a:gd name="T5" fmla="*/ 429 h 738"/>
                <a:gd name="T6" fmla="*/ 154 w 308"/>
                <a:gd name="T7" fmla="*/ 0 h 738"/>
                <a:gd name="T8" fmla="*/ 0 w 308"/>
                <a:gd name="T9" fmla="*/ 429 h 738"/>
                <a:gd name="T10" fmla="*/ 66 w 308"/>
                <a:gd name="T11" fmla="*/ 738 h 738"/>
                <a:gd name="T12" fmla="*/ 154 w 308"/>
                <a:gd name="T13" fmla="*/ 724 h 738"/>
              </a:gdLst>
              <a:ahLst/>
              <a:cxnLst>
                <a:cxn ang="0">
                  <a:pos x="T0" y="T1"/>
                </a:cxn>
                <a:cxn ang="0">
                  <a:pos x="T2" y="T3"/>
                </a:cxn>
                <a:cxn ang="0">
                  <a:pos x="T4" y="T5"/>
                </a:cxn>
                <a:cxn ang="0">
                  <a:pos x="T6" y="T7"/>
                </a:cxn>
                <a:cxn ang="0">
                  <a:pos x="T8" y="T9"/>
                </a:cxn>
                <a:cxn ang="0">
                  <a:pos x="T10" y="T11"/>
                </a:cxn>
                <a:cxn ang="0">
                  <a:pos x="T12" y="T13"/>
                </a:cxn>
              </a:cxnLst>
              <a:rect l="0" t="0" r="r" b="b"/>
              <a:pathLst>
                <a:path w="308" h="738">
                  <a:moveTo>
                    <a:pt x="154" y="724"/>
                  </a:moveTo>
                  <a:cubicBezTo>
                    <a:pt x="185" y="724"/>
                    <a:pt x="214" y="729"/>
                    <a:pt x="242" y="738"/>
                  </a:cubicBezTo>
                  <a:cubicBezTo>
                    <a:pt x="283" y="654"/>
                    <a:pt x="308" y="546"/>
                    <a:pt x="308" y="429"/>
                  </a:cubicBezTo>
                  <a:cubicBezTo>
                    <a:pt x="308" y="242"/>
                    <a:pt x="246" y="80"/>
                    <a:pt x="154" y="0"/>
                  </a:cubicBezTo>
                  <a:cubicBezTo>
                    <a:pt x="62" y="80"/>
                    <a:pt x="0" y="242"/>
                    <a:pt x="0" y="429"/>
                  </a:cubicBezTo>
                  <a:cubicBezTo>
                    <a:pt x="0" y="546"/>
                    <a:pt x="25" y="654"/>
                    <a:pt x="66" y="738"/>
                  </a:cubicBezTo>
                  <a:cubicBezTo>
                    <a:pt x="94" y="729"/>
                    <a:pt x="123" y="724"/>
                    <a:pt x="154" y="724"/>
                  </a:cubicBezTo>
                  <a:close/>
                </a:path>
              </a:pathLst>
            </a:custGeom>
            <a:solidFill>
              <a:srgbClr val="EE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
            <p:cNvSpPr/>
            <p:nvPr/>
          </p:nvSpPr>
          <p:spPr bwMode="auto">
            <a:xfrm>
              <a:off x="3836" y="959"/>
              <a:ext cx="369" cy="1748"/>
            </a:xfrm>
            <a:custGeom>
              <a:avLst/>
              <a:gdLst>
                <a:gd name="T0" fmla="*/ 1 w 155"/>
                <a:gd name="T1" fmla="*/ 0 h 738"/>
                <a:gd name="T2" fmla="*/ 0 w 155"/>
                <a:gd name="T3" fmla="*/ 1 h 738"/>
                <a:gd name="T4" fmla="*/ 0 w 155"/>
                <a:gd name="T5" fmla="*/ 724 h 738"/>
                <a:gd name="T6" fmla="*/ 1 w 155"/>
                <a:gd name="T7" fmla="*/ 724 h 738"/>
                <a:gd name="T8" fmla="*/ 89 w 155"/>
                <a:gd name="T9" fmla="*/ 738 h 738"/>
                <a:gd name="T10" fmla="*/ 155 w 155"/>
                <a:gd name="T11" fmla="*/ 429 h 738"/>
                <a:gd name="T12" fmla="*/ 1 w 155"/>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155" h="738">
                  <a:moveTo>
                    <a:pt x="1" y="0"/>
                  </a:moveTo>
                  <a:cubicBezTo>
                    <a:pt x="0" y="1"/>
                    <a:pt x="0" y="1"/>
                    <a:pt x="0" y="1"/>
                  </a:cubicBezTo>
                  <a:cubicBezTo>
                    <a:pt x="0" y="724"/>
                    <a:pt x="0" y="724"/>
                    <a:pt x="0" y="724"/>
                  </a:cubicBezTo>
                  <a:cubicBezTo>
                    <a:pt x="1" y="724"/>
                    <a:pt x="1" y="724"/>
                    <a:pt x="1" y="724"/>
                  </a:cubicBezTo>
                  <a:cubicBezTo>
                    <a:pt x="32" y="724"/>
                    <a:pt x="61" y="729"/>
                    <a:pt x="89" y="738"/>
                  </a:cubicBezTo>
                  <a:cubicBezTo>
                    <a:pt x="130" y="654"/>
                    <a:pt x="155" y="546"/>
                    <a:pt x="155" y="429"/>
                  </a:cubicBezTo>
                  <a:cubicBezTo>
                    <a:pt x="155" y="242"/>
                    <a:pt x="93" y="80"/>
                    <a:pt x="1" y="0"/>
                  </a:cubicBezTo>
                  <a:close/>
                </a:path>
              </a:pathLst>
            </a:custGeom>
            <a:solidFill>
              <a:srgbClr val="DDD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4"/>
            <p:cNvSpPr/>
            <p:nvPr/>
          </p:nvSpPr>
          <p:spPr bwMode="auto">
            <a:xfrm>
              <a:off x="3565" y="959"/>
              <a:ext cx="542" cy="429"/>
            </a:xfrm>
            <a:custGeom>
              <a:avLst/>
              <a:gdLst>
                <a:gd name="T0" fmla="*/ 114 w 228"/>
                <a:gd name="T1" fmla="*/ 177 h 181"/>
                <a:gd name="T2" fmla="*/ 228 w 228"/>
                <a:gd name="T3" fmla="*/ 181 h 181"/>
                <a:gd name="T4" fmla="*/ 114 w 228"/>
                <a:gd name="T5" fmla="*/ 0 h 181"/>
                <a:gd name="T6" fmla="*/ 0 w 228"/>
                <a:gd name="T7" fmla="*/ 181 h 181"/>
                <a:gd name="T8" fmla="*/ 114 w 228"/>
                <a:gd name="T9" fmla="*/ 177 h 181"/>
              </a:gdLst>
              <a:ahLst/>
              <a:cxnLst>
                <a:cxn ang="0">
                  <a:pos x="T0" y="T1"/>
                </a:cxn>
                <a:cxn ang="0">
                  <a:pos x="T2" y="T3"/>
                </a:cxn>
                <a:cxn ang="0">
                  <a:pos x="T4" y="T5"/>
                </a:cxn>
                <a:cxn ang="0">
                  <a:pos x="T6" y="T7"/>
                </a:cxn>
                <a:cxn ang="0">
                  <a:pos x="T8" y="T9"/>
                </a:cxn>
              </a:cxnLst>
              <a:rect l="0" t="0" r="r" b="b"/>
              <a:pathLst>
                <a:path w="228" h="181">
                  <a:moveTo>
                    <a:pt x="114" y="177"/>
                  </a:moveTo>
                  <a:cubicBezTo>
                    <a:pt x="153" y="177"/>
                    <a:pt x="191" y="179"/>
                    <a:pt x="228" y="181"/>
                  </a:cubicBezTo>
                  <a:cubicBezTo>
                    <a:pt x="201" y="104"/>
                    <a:pt x="161" y="41"/>
                    <a:pt x="114" y="0"/>
                  </a:cubicBezTo>
                  <a:cubicBezTo>
                    <a:pt x="67" y="41"/>
                    <a:pt x="27" y="104"/>
                    <a:pt x="0" y="181"/>
                  </a:cubicBezTo>
                  <a:cubicBezTo>
                    <a:pt x="37" y="179"/>
                    <a:pt x="75" y="177"/>
                    <a:pt x="114" y="177"/>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
            <p:cNvSpPr/>
            <p:nvPr/>
          </p:nvSpPr>
          <p:spPr bwMode="auto">
            <a:xfrm>
              <a:off x="3843" y="959"/>
              <a:ext cx="274" cy="429"/>
            </a:xfrm>
            <a:custGeom>
              <a:avLst/>
              <a:gdLst>
                <a:gd name="T0" fmla="*/ 0 w 115"/>
                <a:gd name="T1" fmla="*/ 1 h 181"/>
                <a:gd name="T2" fmla="*/ 0 w 115"/>
                <a:gd name="T3" fmla="*/ 177 h 181"/>
                <a:gd name="T4" fmla="*/ 1 w 115"/>
                <a:gd name="T5" fmla="*/ 177 h 181"/>
                <a:gd name="T6" fmla="*/ 115 w 115"/>
                <a:gd name="T7" fmla="*/ 181 h 181"/>
                <a:gd name="T8" fmla="*/ 1 w 115"/>
                <a:gd name="T9" fmla="*/ 0 h 181"/>
                <a:gd name="T10" fmla="*/ 0 w 115"/>
                <a:gd name="T11" fmla="*/ 1 h 181"/>
              </a:gdLst>
              <a:ahLst/>
              <a:cxnLst>
                <a:cxn ang="0">
                  <a:pos x="T0" y="T1"/>
                </a:cxn>
                <a:cxn ang="0">
                  <a:pos x="T2" y="T3"/>
                </a:cxn>
                <a:cxn ang="0">
                  <a:pos x="T4" y="T5"/>
                </a:cxn>
                <a:cxn ang="0">
                  <a:pos x="T6" y="T7"/>
                </a:cxn>
                <a:cxn ang="0">
                  <a:pos x="T8" y="T9"/>
                </a:cxn>
                <a:cxn ang="0">
                  <a:pos x="T10" y="T11"/>
                </a:cxn>
              </a:cxnLst>
              <a:rect l="0" t="0" r="r" b="b"/>
              <a:pathLst>
                <a:path w="115" h="181">
                  <a:moveTo>
                    <a:pt x="0" y="1"/>
                  </a:moveTo>
                  <a:cubicBezTo>
                    <a:pt x="0" y="177"/>
                    <a:pt x="0" y="177"/>
                    <a:pt x="0" y="177"/>
                  </a:cubicBezTo>
                  <a:cubicBezTo>
                    <a:pt x="1" y="177"/>
                    <a:pt x="1" y="177"/>
                    <a:pt x="1" y="177"/>
                  </a:cubicBezTo>
                  <a:cubicBezTo>
                    <a:pt x="40" y="177"/>
                    <a:pt x="78" y="179"/>
                    <a:pt x="115" y="181"/>
                  </a:cubicBezTo>
                  <a:cubicBezTo>
                    <a:pt x="88" y="104"/>
                    <a:pt x="48" y="41"/>
                    <a:pt x="1" y="0"/>
                  </a:cubicBezTo>
                  <a:lnTo>
                    <a:pt x="0" y="1"/>
                  </a:ln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p:nvPr/>
          </p:nvSpPr>
          <p:spPr bwMode="auto">
            <a:xfrm>
              <a:off x="3760" y="2132"/>
              <a:ext cx="157" cy="843"/>
            </a:xfrm>
            <a:custGeom>
              <a:avLst/>
              <a:gdLst>
                <a:gd name="T0" fmla="*/ 33 w 66"/>
                <a:gd name="T1" fmla="*/ 0 h 356"/>
                <a:gd name="T2" fmla="*/ 0 w 66"/>
                <a:gd name="T3" fmla="*/ 178 h 356"/>
                <a:gd name="T4" fmla="*/ 33 w 66"/>
                <a:gd name="T5" fmla="*/ 356 h 356"/>
                <a:gd name="T6" fmla="*/ 66 w 66"/>
                <a:gd name="T7" fmla="*/ 178 h 356"/>
                <a:gd name="T8" fmla="*/ 33 w 66"/>
                <a:gd name="T9" fmla="*/ 0 h 356"/>
              </a:gdLst>
              <a:ahLst/>
              <a:cxnLst>
                <a:cxn ang="0">
                  <a:pos x="T0" y="T1"/>
                </a:cxn>
                <a:cxn ang="0">
                  <a:pos x="T2" y="T3"/>
                </a:cxn>
                <a:cxn ang="0">
                  <a:pos x="T4" y="T5"/>
                </a:cxn>
                <a:cxn ang="0">
                  <a:pos x="T6" y="T7"/>
                </a:cxn>
                <a:cxn ang="0">
                  <a:pos x="T8" y="T9"/>
                </a:cxn>
              </a:cxnLst>
              <a:rect l="0" t="0" r="r" b="b"/>
              <a:pathLst>
                <a:path w="66" h="356">
                  <a:moveTo>
                    <a:pt x="33" y="0"/>
                  </a:moveTo>
                  <a:cubicBezTo>
                    <a:pt x="13" y="33"/>
                    <a:pt x="0" y="100"/>
                    <a:pt x="0" y="178"/>
                  </a:cubicBezTo>
                  <a:cubicBezTo>
                    <a:pt x="0" y="256"/>
                    <a:pt x="13" y="323"/>
                    <a:pt x="33" y="356"/>
                  </a:cubicBezTo>
                  <a:cubicBezTo>
                    <a:pt x="53" y="323"/>
                    <a:pt x="66" y="256"/>
                    <a:pt x="66" y="178"/>
                  </a:cubicBezTo>
                  <a:cubicBezTo>
                    <a:pt x="66" y="100"/>
                    <a:pt x="53" y="33"/>
                    <a:pt x="33" y="0"/>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p:nvPr/>
          </p:nvSpPr>
          <p:spPr bwMode="auto">
            <a:xfrm>
              <a:off x="3836" y="2132"/>
              <a:ext cx="81" cy="843"/>
            </a:xfrm>
            <a:custGeom>
              <a:avLst/>
              <a:gdLst>
                <a:gd name="T0" fmla="*/ 0 w 34"/>
                <a:gd name="T1" fmla="*/ 1 h 356"/>
                <a:gd name="T2" fmla="*/ 0 w 34"/>
                <a:gd name="T3" fmla="*/ 355 h 356"/>
                <a:gd name="T4" fmla="*/ 1 w 34"/>
                <a:gd name="T5" fmla="*/ 356 h 356"/>
                <a:gd name="T6" fmla="*/ 34 w 34"/>
                <a:gd name="T7" fmla="*/ 178 h 356"/>
                <a:gd name="T8" fmla="*/ 1 w 34"/>
                <a:gd name="T9" fmla="*/ 0 h 356"/>
                <a:gd name="T10" fmla="*/ 0 w 34"/>
                <a:gd name="T11" fmla="*/ 1 h 356"/>
              </a:gdLst>
              <a:ahLst/>
              <a:cxnLst>
                <a:cxn ang="0">
                  <a:pos x="T0" y="T1"/>
                </a:cxn>
                <a:cxn ang="0">
                  <a:pos x="T2" y="T3"/>
                </a:cxn>
                <a:cxn ang="0">
                  <a:pos x="T4" y="T5"/>
                </a:cxn>
                <a:cxn ang="0">
                  <a:pos x="T6" y="T7"/>
                </a:cxn>
                <a:cxn ang="0">
                  <a:pos x="T8" y="T9"/>
                </a:cxn>
                <a:cxn ang="0">
                  <a:pos x="T10" y="T11"/>
                </a:cxn>
              </a:cxnLst>
              <a:rect l="0" t="0" r="r" b="b"/>
              <a:pathLst>
                <a:path w="34" h="356">
                  <a:moveTo>
                    <a:pt x="0" y="1"/>
                  </a:moveTo>
                  <a:cubicBezTo>
                    <a:pt x="0" y="355"/>
                    <a:pt x="0" y="355"/>
                    <a:pt x="0" y="355"/>
                  </a:cubicBezTo>
                  <a:cubicBezTo>
                    <a:pt x="0" y="355"/>
                    <a:pt x="1" y="356"/>
                    <a:pt x="1" y="356"/>
                  </a:cubicBezTo>
                  <a:cubicBezTo>
                    <a:pt x="21" y="323"/>
                    <a:pt x="34" y="256"/>
                    <a:pt x="34" y="178"/>
                  </a:cubicBezTo>
                  <a:cubicBezTo>
                    <a:pt x="34" y="100"/>
                    <a:pt x="21" y="33"/>
                    <a:pt x="1" y="0"/>
                  </a:cubicBezTo>
                  <a:cubicBezTo>
                    <a:pt x="1" y="0"/>
                    <a:pt x="0" y="1"/>
                    <a:pt x="0" y="1"/>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18"/>
            <p:cNvSpPr>
              <a:spLocks noChangeArrowheads="1"/>
            </p:cNvSpPr>
            <p:nvPr/>
          </p:nvSpPr>
          <p:spPr bwMode="auto">
            <a:xfrm>
              <a:off x="3632" y="1563"/>
              <a:ext cx="413" cy="412"/>
            </a:xfrm>
            <a:prstGeom prst="ellipse">
              <a:avLst/>
            </a:prstGeom>
            <a:solidFill>
              <a:srgbClr val="3D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19"/>
            <p:cNvSpPr>
              <a:spLocks noChangeArrowheads="1"/>
            </p:cNvSpPr>
            <p:nvPr/>
          </p:nvSpPr>
          <p:spPr bwMode="auto">
            <a:xfrm>
              <a:off x="3696" y="1627"/>
              <a:ext cx="285" cy="2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p:nvPr/>
          </p:nvSpPr>
          <p:spPr bwMode="auto">
            <a:xfrm>
              <a:off x="3836" y="1563"/>
              <a:ext cx="209" cy="412"/>
            </a:xfrm>
            <a:custGeom>
              <a:avLst/>
              <a:gdLst>
                <a:gd name="T0" fmla="*/ 1 w 88"/>
                <a:gd name="T1" fmla="*/ 0 h 174"/>
                <a:gd name="T2" fmla="*/ 0 w 88"/>
                <a:gd name="T3" fmla="*/ 0 h 174"/>
                <a:gd name="T4" fmla="*/ 0 w 88"/>
                <a:gd name="T5" fmla="*/ 27 h 174"/>
                <a:gd name="T6" fmla="*/ 1 w 88"/>
                <a:gd name="T7" fmla="*/ 27 h 174"/>
                <a:gd name="T8" fmla="*/ 61 w 88"/>
                <a:gd name="T9" fmla="*/ 87 h 174"/>
                <a:gd name="T10" fmla="*/ 1 w 88"/>
                <a:gd name="T11" fmla="*/ 147 h 174"/>
                <a:gd name="T12" fmla="*/ 0 w 88"/>
                <a:gd name="T13" fmla="*/ 147 h 174"/>
                <a:gd name="T14" fmla="*/ 0 w 88"/>
                <a:gd name="T15" fmla="*/ 174 h 174"/>
                <a:gd name="T16" fmla="*/ 1 w 88"/>
                <a:gd name="T17" fmla="*/ 174 h 174"/>
                <a:gd name="T18" fmla="*/ 88 w 88"/>
                <a:gd name="T19" fmla="*/ 87 h 174"/>
                <a:gd name="T20" fmla="*/ 1 w 88"/>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74">
                  <a:moveTo>
                    <a:pt x="1" y="0"/>
                  </a:moveTo>
                  <a:cubicBezTo>
                    <a:pt x="0" y="0"/>
                    <a:pt x="0" y="0"/>
                    <a:pt x="0" y="0"/>
                  </a:cubicBezTo>
                  <a:cubicBezTo>
                    <a:pt x="0" y="27"/>
                    <a:pt x="0" y="27"/>
                    <a:pt x="0" y="27"/>
                  </a:cubicBezTo>
                  <a:cubicBezTo>
                    <a:pt x="1" y="27"/>
                    <a:pt x="1" y="27"/>
                    <a:pt x="1" y="27"/>
                  </a:cubicBezTo>
                  <a:cubicBezTo>
                    <a:pt x="34" y="27"/>
                    <a:pt x="61" y="54"/>
                    <a:pt x="61" y="87"/>
                  </a:cubicBezTo>
                  <a:cubicBezTo>
                    <a:pt x="61" y="120"/>
                    <a:pt x="34" y="147"/>
                    <a:pt x="1" y="147"/>
                  </a:cubicBezTo>
                  <a:cubicBezTo>
                    <a:pt x="0" y="147"/>
                    <a:pt x="0" y="147"/>
                    <a:pt x="0" y="147"/>
                  </a:cubicBezTo>
                  <a:cubicBezTo>
                    <a:pt x="0" y="174"/>
                    <a:pt x="0" y="174"/>
                    <a:pt x="0" y="174"/>
                  </a:cubicBezTo>
                  <a:cubicBezTo>
                    <a:pt x="1" y="174"/>
                    <a:pt x="1" y="174"/>
                    <a:pt x="1" y="174"/>
                  </a:cubicBezTo>
                  <a:cubicBezTo>
                    <a:pt x="49" y="174"/>
                    <a:pt x="88" y="135"/>
                    <a:pt x="88" y="87"/>
                  </a:cubicBezTo>
                  <a:cubicBezTo>
                    <a:pt x="88" y="39"/>
                    <a:pt x="49" y="0"/>
                    <a:pt x="1" y="0"/>
                  </a:cubicBezTo>
                  <a:close/>
                </a:path>
              </a:pathLst>
            </a:custGeom>
            <a:solidFill>
              <a:srgbClr val="339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1"/>
            <p:cNvSpPr/>
            <p:nvPr/>
          </p:nvSpPr>
          <p:spPr bwMode="auto">
            <a:xfrm>
              <a:off x="3836" y="1627"/>
              <a:ext cx="145" cy="284"/>
            </a:xfrm>
            <a:custGeom>
              <a:avLst/>
              <a:gdLst>
                <a:gd name="T0" fmla="*/ 61 w 61"/>
                <a:gd name="T1" fmla="*/ 60 h 120"/>
                <a:gd name="T2" fmla="*/ 1 w 61"/>
                <a:gd name="T3" fmla="*/ 0 h 120"/>
                <a:gd name="T4" fmla="*/ 0 w 61"/>
                <a:gd name="T5" fmla="*/ 0 h 120"/>
                <a:gd name="T6" fmla="*/ 0 w 61"/>
                <a:gd name="T7" fmla="*/ 120 h 120"/>
                <a:gd name="T8" fmla="*/ 1 w 61"/>
                <a:gd name="T9" fmla="*/ 120 h 120"/>
                <a:gd name="T10" fmla="*/ 61 w 61"/>
                <a:gd name="T11" fmla="*/ 60 h 120"/>
              </a:gdLst>
              <a:ahLst/>
              <a:cxnLst>
                <a:cxn ang="0">
                  <a:pos x="T0" y="T1"/>
                </a:cxn>
                <a:cxn ang="0">
                  <a:pos x="T2" y="T3"/>
                </a:cxn>
                <a:cxn ang="0">
                  <a:pos x="T4" y="T5"/>
                </a:cxn>
                <a:cxn ang="0">
                  <a:pos x="T6" y="T7"/>
                </a:cxn>
                <a:cxn ang="0">
                  <a:pos x="T8" y="T9"/>
                </a:cxn>
                <a:cxn ang="0">
                  <a:pos x="T10" y="T11"/>
                </a:cxn>
              </a:cxnLst>
              <a:rect l="0" t="0" r="r" b="b"/>
              <a:pathLst>
                <a:path w="61" h="120">
                  <a:moveTo>
                    <a:pt x="61" y="60"/>
                  </a:moveTo>
                  <a:cubicBezTo>
                    <a:pt x="61" y="27"/>
                    <a:pt x="34" y="0"/>
                    <a:pt x="1" y="0"/>
                  </a:cubicBezTo>
                  <a:cubicBezTo>
                    <a:pt x="0" y="0"/>
                    <a:pt x="0" y="0"/>
                    <a:pt x="0" y="0"/>
                  </a:cubicBezTo>
                  <a:cubicBezTo>
                    <a:pt x="0" y="120"/>
                    <a:pt x="0" y="120"/>
                    <a:pt x="0" y="120"/>
                  </a:cubicBezTo>
                  <a:cubicBezTo>
                    <a:pt x="1" y="120"/>
                    <a:pt x="1" y="120"/>
                    <a:pt x="1" y="120"/>
                  </a:cubicBezTo>
                  <a:cubicBezTo>
                    <a:pt x="34" y="120"/>
                    <a:pt x="61" y="93"/>
                    <a:pt x="61" y="6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TextBox 19"/>
          <p:cNvSpPr txBox="1">
            <a:spLocks noChangeArrowheads="1"/>
          </p:cNvSpPr>
          <p:nvPr/>
        </p:nvSpPr>
        <p:spPr bwMode="auto">
          <a:xfrm>
            <a:off x="5307110" y="2390973"/>
            <a:ext cx="33356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400" b="1" dirty="0">
                <a:solidFill>
                  <a:schemeClr val="bg1"/>
                </a:solidFill>
                <a:latin typeface="微软雅黑" panose="020B0503020204020204" pitchFamily="34" charset="-122"/>
                <a:ea typeface="微软雅黑" panose="020B0503020204020204" pitchFamily="34" charset="-122"/>
              </a:rPr>
              <a:t>融资方案</a:t>
            </a:r>
          </a:p>
        </p:txBody>
      </p:sp>
      <p:sp>
        <p:nvSpPr>
          <p:cNvPr id="24" name="TextBox 13"/>
          <p:cNvSpPr txBox="1">
            <a:spLocks noChangeArrowheads="1"/>
          </p:cNvSpPr>
          <p:nvPr/>
        </p:nvSpPr>
        <p:spPr bwMode="auto">
          <a:xfrm>
            <a:off x="5301692" y="3335436"/>
            <a:ext cx="32574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成本预测 融资计划 </a:t>
            </a:r>
            <a:endParaRPr lang="en-US" altLang="zh-CN" sz="24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融资用途 年度目标</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成本预测</a:t>
            </a:r>
          </a:p>
        </p:txBody>
      </p:sp>
      <p:grpSp>
        <p:nvGrpSpPr>
          <p:cNvPr id="12" name="组合 11"/>
          <p:cNvGrpSpPr/>
          <p:nvPr/>
        </p:nvGrpSpPr>
        <p:grpSpPr>
          <a:xfrm>
            <a:off x="563264" y="682921"/>
            <a:ext cx="505850" cy="320609"/>
            <a:chOff x="2311400" y="5180013"/>
            <a:chExt cx="901700" cy="571500"/>
          </a:xfrm>
          <a:solidFill>
            <a:schemeClr val="bg1"/>
          </a:solidFill>
        </p:grpSpPr>
        <p:sp>
          <p:nvSpPr>
            <p:cNvPr id="13" name="Freeform 38"/>
            <p:cNvSpPr>
              <a:spLocks noEditPoints="1"/>
            </p:cNvSpPr>
            <p:nvPr/>
          </p:nvSpPr>
          <p:spPr bwMode="auto">
            <a:xfrm>
              <a:off x="2311400" y="5180013"/>
              <a:ext cx="901700" cy="571500"/>
            </a:xfrm>
            <a:custGeom>
              <a:avLst/>
              <a:gdLst>
                <a:gd name="T0" fmla="*/ 196 w 240"/>
                <a:gd name="T1" fmla="*/ 64 h 152"/>
                <a:gd name="T2" fmla="*/ 196 w 240"/>
                <a:gd name="T3" fmla="*/ 62 h 152"/>
                <a:gd name="T4" fmla="*/ 134 w 240"/>
                <a:gd name="T5" fmla="*/ 0 h 152"/>
                <a:gd name="T6" fmla="*/ 78 w 240"/>
                <a:gd name="T7" fmla="*/ 35 h 152"/>
                <a:gd name="T8" fmla="*/ 64 w 240"/>
                <a:gd name="T9" fmla="*/ 32 h 152"/>
                <a:gd name="T10" fmla="*/ 32 w 240"/>
                <a:gd name="T11" fmla="*/ 58 h 152"/>
                <a:gd name="T12" fmla="*/ 0 w 240"/>
                <a:gd name="T13" fmla="*/ 104 h 152"/>
                <a:gd name="T14" fmla="*/ 48 w 240"/>
                <a:gd name="T15" fmla="*/ 152 h 152"/>
                <a:gd name="T16" fmla="*/ 196 w 240"/>
                <a:gd name="T17" fmla="*/ 152 h 152"/>
                <a:gd name="T18" fmla="*/ 196 w 240"/>
                <a:gd name="T19" fmla="*/ 152 h 152"/>
                <a:gd name="T20" fmla="*/ 240 w 240"/>
                <a:gd name="T21" fmla="*/ 108 h 152"/>
                <a:gd name="T22" fmla="*/ 196 w 240"/>
                <a:gd name="T23" fmla="*/ 64 h 152"/>
                <a:gd name="T24" fmla="*/ 196 w 240"/>
                <a:gd name="T25" fmla="*/ 144 h 152"/>
                <a:gd name="T26" fmla="*/ 194 w 240"/>
                <a:gd name="T27" fmla="*/ 144 h 152"/>
                <a:gd name="T28" fmla="*/ 48 w 240"/>
                <a:gd name="T29" fmla="*/ 144 h 152"/>
                <a:gd name="T30" fmla="*/ 8 w 240"/>
                <a:gd name="T31" fmla="*/ 104 h 152"/>
                <a:gd name="T32" fmla="*/ 35 w 240"/>
                <a:gd name="T33" fmla="*/ 66 h 152"/>
                <a:gd name="T34" fmla="*/ 39 w 240"/>
                <a:gd name="T35" fmla="*/ 64 h 152"/>
                <a:gd name="T36" fmla="*/ 40 w 240"/>
                <a:gd name="T37" fmla="*/ 60 h 152"/>
                <a:gd name="T38" fmla="*/ 64 w 240"/>
                <a:gd name="T39" fmla="*/ 40 h 152"/>
                <a:gd name="T40" fmla="*/ 74 w 240"/>
                <a:gd name="T41" fmla="*/ 42 h 152"/>
                <a:gd name="T42" fmla="*/ 82 w 240"/>
                <a:gd name="T43" fmla="*/ 46 h 152"/>
                <a:gd name="T44" fmla="*/ 85 w 240"/>
                <a:gd name="T45" fmla="*/ 38 h 152"/>
                <a:gd name="T46" fmla="*/ 134 w 240"/>
                <a:gd name="T47" fmla="*/ 8 h 152"/>
                <a:gd name="T48" fmla="*/ 188 w 240"/>
                <a:gd name="T49" fmla="*/ 62 h 152"/>
                <a:gd name="T50" fmla="*/ 188 w 240"/>
                <a:gd name="T51" fmla="*/ 62 h 152"/>
                <a:gd name="T52" fmla="*/ 188 w 240"/>
                <a:gd name="T53" fmla="*/ 63 h 152"/>
                <a:gd name="T54" fmla="*/ 188 w 240"/>
                <a:gd name="T55" fmla="*/ 72 h 152"/>
                <a:gd name="T56" fmla="*/ 196 w 240"/>
                <a:gd name="T57" fmla="*/ 72 h 152"/>
                <a:gd name="T58" fmla="*/ 232 w 240"/>
                <a:gd name="T59" fmla="*/ 108 h 152"/>
                <a:gd name="T60" fmla="*/ 196 w 240"/>
                <a:gd name="T6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152">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9"/>
            <p:cNvSpPr/>
            <p:nvPr/>
          </p:nvSpPr>
          <p:spPr bwMode="auto">
            <a:xfrm>
              <a:off x="2627313" y="5330825"/>
              <a:ext cx="269875" cy="315913"/>
            </a:xfrm>
            <a:custGeom>
              <a:avLst/>
              <a:gdLst>
                <a:gd name="T0" fmla="*/ 36 w 72"/>
                <a:gd name="T1" fmla="*/ 76 h 84"/>
                <a:gd name="T2" fmla="*/ 8 w 72"/>
                <a:gd name="T3" fmla="*/ 48 h 84"/>
                <a:gd name="T4" fmla="*/ 36 w 72"/>
                <a:gd name="T5" fmla="*/ 20 h 84"/>
                <a:gd name="T6" fmla="*/ 36 w 72"/>
                <a:gd name="T7" fmla="*/ 34 h 84"/>
                <a:gd name="T8" fmla="*/ 66 w 72"/>
                <a:gd name="T9" fmla="*/ 17 h 84"/>
                <a:gd name="T10" fmla="*/ 36 w 72"/>
                <a:gd name="T11" fmla="*/ 0 h 84"/>
                <a:gd name="T12" fmla="*/ 36 w 72"/>
                <a:gd name="T13" fmla="*/ 12 h 84"/>
                <a:gd name="T14" fmla="*/ 0 w 72"/>
                <a:gd name="T15" fmla="*/ 48 h 84"/>
                <a:gd name="T16" fmla="*/ 36 w 72"/>
                <a:gd name="T17" fmla="*/ 84 h 84"/>
                <a:gd name="T18" fmla="*/ 72 w 72"/>
                <a:gd name="T19" fmla="*/ 48 h 84"/>
                <a:gd name="T20" fmla="*/ 64 w 72"/>
                <a:gd name="T21" fmla="*/ 48 h 84"/>
                <a:gd name="T22" fmla="*/ 36 w 72"/>
                <a:gd name="T2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4">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1069114" y="2308906"/>
            <a:ext cx="9883671" cy="2988549"/>
            <a:chOff x="827088" y="1655763"/>
            <a:chExt cx="7500141" cy="2267835"/>
          </a:xfrm>
        </p:grpSpPr>
        <p:sp>
          <p:nvSpPr>
            <p:cNvPr id="15" name="任意多边形 14"/>
            <p:cNvSpPr/>
            <p:nvPr/>
          </p:nvSpPr>
          <p:spPr>
            <a:xfrm rot="5400000">
              <a:off x="3244056" y="1388270"/>
              <a:ext cx="644525" cy="1179512"/>
            </a:xfrm>
            <a:custGeom>
              <a:avLst/>
              <a:gdLst>
                <a:gd name="connsiteX0" fmla="*/ 0 w 753829"/>
                <a:gd name="connsiteY0" fmla="*/ 627962 h 1255923"/>
                <a:gd name="connsiteX1" fmla="*/ 313981 w 753829"/>
                <a:gd name="connsiteY1" fmla="*/ 0 h 1255923"/>
                <a:gd name="connsiteX2" fmla="*/ 753829 w 753829"/>
                <a:gd name="connsiteY2" fmla="*/ 0 h 1255923"/>
                <a:gd name="connsiteX3" fmla="*/ 753829 w 753829"/>
                <a:gd name="connsiteY3" fmla="*/ 1255923 h 1255923"/>
                <a:gd name="connsiteX4" fmla="*/ 313981 w 753829"/>
                <a:gd name="connsiteY4" fmla="*/ 1255923 h 1255923"/>
                <a:gd name="connsiteX5" fmla="*/ 0 w 753829"/>
                <a:gd name="connsiteY5" fmla="*/ 627962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29" h="1255923">
                  <a:moveTo>
                    <a:pt x="0" y="627962"/>
                  </a:moveTo>
                  <a:lnTo>
                    <a:pt x="313981" y="0"/>
                  </a:lnTo>
                  <a:lnTo>
                    <a:pt x="753829" y="0"/>
                  </a:lnTo>
                  <a:lnTo>
                    <a:pt x="753829" y="1255923"/>
                  </a:lnTo>
                  <a:lnTo>
                    <a:pt x="313981" y="1255923"/>
                  </a:lnTo>
                  <a:lnTo>
                    <a:pt x="0" y="627962"/>
                  </a:lnTo>
                  <a:close/>
                </a:path>
              </a:pathLst>
            </a:custGeom>
            <a:noFill/>
            <a:ln>
              <a:solidFill>
                <a:srgbClr val="ED3A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任意多边形 15"/>
            <p:cNvSpPr/>
            <p:nvPr/>
          </p:nvSpPr>
          <p:spPr>
            <a:xfrm rot="5400000">
              <a:off x="3244056" y="2093120"/>
              <a:ext cx="644525" cy="1179512"/>
            </a:xfrm>
            <a:custGeom>
              <a:avLst/>
              <a:gdLst>
                <a:gd name="connsiteX0" fmla="*/ 0 w 753831"/>
                <a:gd name="connsiteY0" fmla="*/ 1255923 h 1255923"/>
                <a:gd name="connsiteX1" fmla="*/ 0 w 753831"/>
                <a:gd name="connsiteY1" fmla="*/ 0 h 1255923"/>
                <a:gd name="connsiteX2" fmla="*/ 439850 w 753831"/>
                <a:gd name="connsiteY2" fmla="*/ 0 h 1255923"/>
                <a:gd name="connsiteX3" fmla="*/ 753831 w 753831"/>
                <a:gd name="connsiteY3" fmla="*/ 627962 h 1255923"/>
                <a:gd name="connsiteX4" fmla="*/ 439850 w 753831"/>
                <a:gd name="connsiteY4" fmla="*/ 1255923 h 1255923"/>
                <a:gd name="connsiteX5" fmla="*/ 0 w 753831"/>
                <a:gd name="connsiteY5" fmla="*/ 1255923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31" h="1255923">
                  <a:moveTo>
                    <a:pt x="0" y="1255923"/>
                  </a:moveTo>
                  <a:lnTo>
                    <a:pt x="0" y="0"/>
                  </a:lnTo>
                  <a:lnTo>
                    <a:pt x="439850" y="0"/>
                  </a:lnTo>
                  <a:lnTo>
                    <a:pt x="753831" y="627962"/>
                  </a:lnTo>
                  <a:lnTo>
                    <a:pt x="439850" y="1255923"/>
                  </a:lnTo>
                  <a:lnTo>
                    <a:pt x="0" y="1255923"/>
                  </a:lnTo>
                  <a:close/>
                </a:path>
              </a:pathLst>
            </a:custGeom>
            <a:solidFill>
              <a:srgbClr val="ED3A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任意多边形 16"/>
            <p:cNvSpPr/>
            <p:nvPr/>
          </p:nvSpPr>
          <p:spPr>
            <a:xfrm rot="5400000">
              <a:off x="1223963" y="1389063"/>
              <a:ext cx="644525" cy="1177925"/>
            </a:xfrm>
            <a:custGeom>
              <a:avLst/>
              <a:gdLst>
                <a:gd name="connsiteX0" fmla="*/ 0 w 753829"/>
                <a:gd name="connsiteY0" fmla="*/ 627962 h 1255923"/>
                <a:gd name="connsiteX1" fmla="*/ 313981 w 753829"/>
                <a:gd name="connsiteY1" fmla="*/ 0 h 1255923"/>
                <a:gd name="connsiteX2" fmla="*/ 753829 w 753829"/>
                <a:gd name="connsiteY2" fmla="*/ 0 h 1255923"/>
                <a:gd name="connsiteX3" fmla="*/ 753829 w 753829"/>
                <a:gd name="connsiteY3" fmla="*/ 1255923 h 1255923"/>
                <a:gd name="connsiteX4" fmla="*/ 313981 w 753829"/>
                <a:gd name="connsiteY4" fmla="*/ 1255923 h 1255923"/>
                <a:gd name="connsiteX5" fmla="*/ 0 w 753829"/>
                <a:gd name="connsiteY5" fmla="*/ 627962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29" h="1255923">
                  <a:moveTo>
                    <a:pt x="0" y="627962"/>
                  </a:moveTo>
                  <a:lnTo>
                    <a:pt x="313981" y="0"/>
                  </a:lnTo>
                  <a:lnTo>
                    <a:pt x="753829" y="0"/>
                  </a:lnTo>
                  <a:lnTo>
                    <a:pt x="753829" y="1255923"/>
                  </a:lnTo>
                  <a:lnTo>
                    <a:pt x="313981" y="1255923"/>
                  </a:lnTo>
                  <a:lnTo>
                    <a:pt x="0" y="627962"/>
                  </a:lnTo>
                  <a:close/>
                </a:path>
              </a:pathLst>
            </a:custGeom>
            <a:noFill/>
            <a:ln>
              <a:solidFill>
                <a:srgbClr val="ED3A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任意多边形 17"/>
            <p:cNvSpPr/>
            <p:nvPr/>
          </p:nvSpPr>
          <p:spPr>
            <a:xfrm rot="5400000">
              <a:off x="1223963" y="2093913"/>
              <a:ext cx="644525" cy="1177925"/>
            </a:xfrm>
            <a:custGeom>
              <a:avLst/>
              <a:gdLst>
                <a:gd name="connsiteX0" fmla="*/ 0 w 753831"/>
                <a:gd name="connsiteY0" fmla="*/ 1255923 h 1255923"/>
                <a:gd name="connsiteX1" fmla="*/ 0 w 753831"/>
                <a:gd name="connsiteY1" fmla="*/ 0 h 1255923"/>
                <a:gd name="connsiteX2" fmla="*/ 439850 w 753831"/>
                <a:gd name="connsiteY2" fmla="*/ 0 h 1255923"/>
                <a:gd name="connsiteX3" fmla="*/ 753831 w 753831"/>
                <a:gd name="connsiteY3" fmla="*/ 627962 h 1255923"/>
                <a:gd name="connsiteX4" fmla="*/ 439850 w 753831"/>
                <a:gd name="connsiteY4" fmla="*/ 1255923 h 1255923"/>
                <a:gd name="connsiteX5" fmla="*/ 0 w 753831"/>
                <a:gd name="connsiteY5" fmla="*/ 1255923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31" h="1255923">
                  <a:moveTo>
                    <a:pt x="0" y="1255923"/>
                  </a:moveTo>
                  <a:lnTo>
                    <a:pt x="0" y="0"/>
                  </a:lnTo>
                  <a:lnTo>
                    <a:pt x="439850" y="0"/>
                  </a:lnTo>
                  <a:lnTo>
                    <a:pt x="753831" y="627962"/>
                  </a:lnTo>
                  <a:lnTo>
                    <a:pt x="439850" y="1255923"/>
                  </a:lnTo>
                  <a:lnTo>
                    <a:pt x="0" y="1255923"/>
                  </a:lnTo>
                  <a:close/>
                </a:path>
              </a:pathLst>
            </a:custGeom>
            <a:solidFill>
              <a:srgbClr val="ED3A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任意多边形 18"/>
            <p:cNvSpPr/>
            <p:nvPr/>
          </p:nvSpPr>
          <p:spPr>
            <a:xfrm rot="5400000">
              <a:off x="7282656" y="1448595"/>
              <a:ext cx="644525" cy="1179512"/>
            </a:xfrm>
            <a:custGeom>
              <a:avLst/>
              <a:gdLst>
                <a:gd name="connsiteX0" fmla="*/ 0 w 753829"/>
                <a:gd name="connsiteY0" fmla="*/ 627962 h 1255923"/>
                <a:gd name="connsiteX1" fmla="*/ 313981 w 753829"/>
                <a:gd name="connsiteY1" fmla="*/ 0 h 1255923"/>
                <a:gd name="connsiteX2" fmla="*/ 753829 w 753829"/>
                <a:gd name="connsiteY2" fmla="*/ 0 h 1255923"/>
                <a:gd name="connsiteX3" fmla="*/ 753829 w 753829"/>
                <a:gd name="connsiteY3" fmla="*/ 1255923 h 1255923"/>
                <a:gd name="connsiteX4" fmla="*/ 313981 w 753829"/>
                <a:gd name="connsiteY4" fmla="*/ 1255923 h 1255923"/>
                <a:gd name="connsiteX5" fmla="*/ 0 w 753829"/>
                <a:gd name="connsiteY5" fmla="*/ 627962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29" h="1255923">
                  <a:moveTo>
                    <a:pt x="0" y="627962"/>
                  </a:moveTo>
                  <a:lnTo>
                    <a:pt x="313981" y="0"/>
                  </a:lnTo>
                  <a:lnTo>
                    <a:pt x="753829" y="0"/>
                  </a:lnTo>
                  <a:lnTo>
                    <a:pt x="753829" y="1255923"/>
                  </a:lnTo>
                  <a:lnTo>
                    <a:pt x="313981" y="1255923"/>
                  </a:lnTo>
                  <a:lnTo>
                    <a:pt x="0" y="627962"/>
                  </a:lnTo>
                  <a:close/>
                </a:path>
              </a:pathLst>
            </a:custGeom>
            <a:noFill/>
            <a:ln>
              <a:solidFill>
                <a:srgbClr val="ED3A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任意多边形 19"/>
            <p:cNvSpPr/>
            <p:nvPr/>
          </p:nvSpPr>
          <p:spPr>
            <a:xfrm rot="5400000">
              <a:off x="7281862" y="2152651"/>
              <a:ext cx="646113" cy="1179512"/>
            </a:xfrm>
            <a:custGeom>
              <a:avLst/>
              <a:gdLst>
                <a:gd name="connsiteX0" fmla="*/ 0 w 753831"/>
                <a:gd name="connsiteY0" fmla="*/ 1255923 h 1255923"/>
                <a:gd name="connsiteX1" fmla="*/ 0 w 753831"/>
                <a:gd name="connsiteY1" fmla="*/ 0 h 1255923"/>
                <a:gd name="connsiteX2" fmla="*/ 439850 w 753831"/>
                <a:gd name="connsiteY2" fmla="*/ 0 h 1255923"/>
                <a:gd name="connsiteX3" fmla="*/ 753831 w 753831"/>
                <a:gd name="connsiteY3" fmla="*/ 627962 h 1255923"/>
                <a:gd name="connsiteX4" fmla="*/ 439850 w 753831"/>
                <a:gd name="connsiteY4" fmla="*/ 1255923 h 1255923"/>
                <a:gd name="connsiteX5" fmla="*/ 0 w 753831"/>
                <a:gd name="connsiteY5" fmla="*/ 1255923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31" h="1255923">
                  <a:moveTo>
                    <a:pt x="0" y="1255923"/>
                  </a:moveTo>
                  <a:lnTo>
                    <a:pt x="0" y="0"/>
                  </a:lnTo>
                  <a:lnTo>
                    <a:pt x="439850" y="0"/>
                  </a:lnTo>
                  <a:lnTo>
                    <a:pt x="753831" y="627962"/>
                  </a:lnTo>
                  <a:lnTo>
                    <a:pt x="439850" y="1255923"/>
                  </a:lnTo>
                  <a:lnTo>
                    <a:pt x="0" y="1255923"/>
                  </a:lnTo>
                  <a:close/>
                </a:path>
              </a:pathLst>
            </a:custGeom>
            <a:solidFill>
              <a:srgbClr val="ED3A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任意多边形 20"/>
            <p:cNvSpPr/>
            <p:nvPr/>
          </p:nvSpPr>
          <p:spPr>
            <a:xfrm rot="5400000">
              <a:off x="5263356" y="1448595"/>
              <a:ext cx="644525" cy="1179512"/>
            </a:xfrm>
            <a:custGeom>
              <a:avLst/>
              <a:gdLst>
                <a:gd name="connsiteX0" fmla="*/ 0 w 753829"/>
                <a:gd name="connsiteY0" fmla="*/ 627962 h 1255923"/>
                <a:gd name="connsiteX1" fmla="*/ 313981 w 753829"/>
                <a:gd name="connsiteY1" fmla="*/ 0 h 1255923"/>
                <a:gd name="connsiteX2" fmla="*/ 753829 w 753829"/>
                <a:gd name="connsiteY2" fmla="*/ 0 h 1255923"/>
                <a:gd name="connsiteX3" fmla="*/ 753829 w 753829"/>
                <a:gd name="connsiteY3" fmla="*/ 1255923 h 1255923"/>
                <a:gd name="connsiteX4" fmla="*/ 313981 w 753829"/>
                <a:gd name="connsiteY4" fmla="*/ 1255923 h 1255923"/>
                <a:gd name="connsiteX5" fmla="*/ 0 w 753829"/>
                <a:gd name="connsiteY5" fmla="*/ 627962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29" h="1255923">
                  <a:moveTo>
                    <a:pt x="0" y="627962"/>
                  </a:moveTo>
                  <a:lnTo>
                    <a:pt x="313981" y="0"/>
                  </a:lnTo>
                  <a:lnTo>
                    <a:pt x="753829" y="0"/>
                  </a:lnTo>
                  <a:lnTo>
                    <a:pt x="753829" y="1255923"/>
                  </a:lnTo>
                  <a:lnTo>
                    <a:pt x="313981" y="1255923"/>
                  </a:lnTo>
                  <a:lnTo>
                    <a:pt x="0" y="627962"/>
                  </a:lnTo>
                  <a:close/>
                </a:path>
              </a:pathLst>
            </a:custGeom>
            <a:noFill/>
            <a:ln>
              <a:solidFill>
                <a:srgbClr val="ED3A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任意多边形 21"/>
            <p:cNvSpPr/>
            <p:nvPr/>
          </p:nvSpPr>
          <p:spPr>
            <a:xfrm rot="5400000">
              <a:off x="5262562" y="2152651"/>
              <a:ext cx="646113" cy="1179512"/>
            </a:xfrm>
            <a:custGeom>
              <a:avLst/>
              <a:gdLst>
                <a:gd name="connsiteX0" fmla="*/ 0 w 753831"/>
                <a:gd name="connsiteY0" fmla="*/ 1255923 h 1255923"/>
                <a:gd name="connsiteX1" fmla="*/ 0 w 753831"/>
                <a:gd name="connsiteY1" fmla="*/ 0 h 1255923"/>
                <a:gd name="connsiteX2" fmla="*/ 439850 w 753831"/>
                <a:gd name="connsiteY2" fmla="*/ 0 h 1255923"/>
                <a:gd name="connsiteX3" fmla="*/ 753831 w 753831"/>
                <a:gd name="connsiteY3" fmla="*/ 627962 h 1255923"/>
                <a:gd name="connsiteX4" fmla="*/ 439850 w 753831"/>
                <a:gd name="connsiteY4" fmla="*/ 1255923 h 1255923"/>
                <a:gd name="connsiteX5" fmla="*/ 0 w 753831"/>
                <a:gd name="connsiteY5" fmla="*/ 1255923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31" h="1255923">
                  <a:moveTo>
                    <a:pt x="0" y="1255923"/>
                  </a:moveTo>
                  <a:lnTo>
                    <a:pt x="0" y="0"/>
                  </a:lnTo>
                  <a:lnTo>
                    <a:pt x="439850" y="0"/>
                  </a:lnTo>
                  <a:lnTo>
                    <a:pt x="753831" y="627962"/>
                  </a:lnTo>
                  <a:lnTo>
                    <a:pt x="439850" y="1255923"/>
                  </a:lnTo>
                  <a:lnTo>
                    <a:pt x="0" y="1255923"/>
                  </a:lnTo>
                  <a:close/>
                </a:path>
              </a:pathLst>
            </a:custGeom>
            <a:solidFill>
              <a:srgbClr val="ED3A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文本框 19"/>
            <p:cNvSpPr txBox="1">
              <a:spLocks noChangeArrowheads="1"/>
            </p:cNvSpPr>
            <p:nvPr/>
          </p:nvSpPr>
          <p:spPr bwMode="auto">
            <a:xfrm>
              <a:off x="1180307" y="1867131"/>
              <a:ext cx="847725" cy="39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2800" dirty="0">
                  <a:solidFill>
                    <a:schemeClr val="bg1"/>
                  </a:solidFill>
                  <a:latin typeface="微软雅黑" panose="020B0503020204020204" pitchFamily="34" charset="-122"/>
                  <a:ea typeface="微软雅黑" panose="020B0503020204020204" pitchFamily="34" charset="-122"/>
                </a:rPr>
                <a:t>89</a:t>
              </a:r>
              <a:r>
                <a:rPr lang="en-US" altLang="zh-CN" sz="2400" dirty="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4" name="文本框 20"/>
            <p:cNvSpPr txBox="1">
              <a:spLocks noChangeArrowheads="1"/>
            </p:cNvSpPr>
            <p:nvPr/>
          </p:nvSpPr>
          <p:spPr bwMode="auto">
            <a:xfrm>
              <a:off x="3159917" y="1875863"/>
              <a:ext cx="1066800" cy="39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2800" dirty="0">
                  <a:solidFill>
                    <a:schemeClr val="bg1"/>
                  </a:solidFill>
                  <a:latin typeface="微软雅黑" panose="020B0503020204020204" pitchFamily="34" charset="-122"/>
                  <a:ea typeface="微软雅黑" panose="020B0503020204020204" pitchFamily="34" charset="-122"/>
                </a:rPr>
                <a:t>115</a:t>
              </a:r>
              <a:r>
                <a:rPr lang="en-US" altLang="zh-CN" sz="2400" dirty="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5" name="文本框 21"/>
            <p:cNvSpPr txBox="1">
              <a:spLocks noChangeArrowheads="1"/>
            </p:cNvSpPr>
            <p:nvPr/>
          </p:nvSpPr>
          <p:spPr bwMode="auto">
            <a:xfrm>
              <a:off x="5238748" y="1905232"/>
              <a:ext cx="847725" cy="39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2800" dirty="0">
                  <a:solidFill>
                    <a:schemeClr val="bg1"/>
                  </a:solidFill>
                  <a:latin typeface="微软雅黑" panose="020B0503020204020204" pitchFamily="34" charset="-122"/>
                  <a:ea typeface="微软雅黑" panose="020B0503020204020204" pitchFamily="34" charset="-122"/>
                </a:rPr>
                <a:t>92</a:t>
              </a:r>
              <a:r>
                <a:rPr lang="en-US" altLang="zh-CN" sz="2400" dirty="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6" name="文本框 22"/>
            <p:cNvSpPr txBox="1">
              <a:spLocks noChangeArrowheads="1"/>
            </p:cNvSpPr>
            <p:nvPr/>
          </p:nvSpPr>
          <p:spPr bwMode="auto">
            <a:xfrm>
              <a:off x="7254079" y="1923488"/>
              <a:ext cx="1073150" cy="39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2800" dirty="0">
                  <a:solidFill>
                    <a:schemeClr val="bg1"/>
                  </a:solidFill>
                  <a:latin typeface="微软雅黑" panose="020B0503020204020204" pitchFamily="34" charset="-122"/>
                  <a:ea typeface="微软雅黑" panose="020B0503020204020204" pitchFamily="34" charset="-122"/>
                </a:rPr>
                <a:t>100</a:t>
              </a:r>
              <a:r>
                <a:rPr lang="en-US" altLang="zh-CN" sz="2400" dirty="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3"/>
            <p:cNvSpPr txBox="1">
              <a:spLocks noChangeArrowheads="1"/>
            </p:cNvSpPr>
            <p:nvPr/>
          </p:nvSpPr>
          <p:spPr bwMode="auto">
            <a:xfrm>
              <a:off x="1095375" y="2427288"/>
              <a:ext cx="1017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b="1">
                  <a:solidFill>
                    <a:schemeClr val="bg1"/>
                  </a:solidFill>
                  <a:latin typeface="微软雅黑" panose="020B0503020204020204" pitchFamily="34" charset="-122"/>
                  <a:ea typeface="微软雅黑" panose="020B0503020204020204" pitchFamily="34" charset="-122"/>
                </a:rPr>
                <a:t>第一季度</a:t>
              </a:r>
            </a:p>
          </p:txBody>
        </p:sp>
        <p:sp>
          <p:nvSpPr>
            <p:cNvPr id="28" name="文本框 24"/>
            <p:cNvSpPr txBox="1">
              <a:spLocks noChangeArrowheads="1"/>
            </p:cNvSpPr>
            <p:nvPr/>
          </p:nvSpPr>
          <p:spPr bwMode="auto">
            <a:xfrm>
              <a:off x="3133725" y="2436813"/>
              <a:ext cx="1017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b="1">
                  <a:solidFill>
                    <a:schemeClr val="bg1"/>
                  </a:solidFill>
                  <a:latin typeface="微软雅黑" panose="020B0503020204020204" pitchFamily="34" charset="-122"/>
                  <a:ea typeface="微软雅黑" panose="020B0503020204020204" pitchFamily="34" charset="-122"/>
                </a:rPr>
                <a:t>第二季度</a:t>
              </a:r>
            </a:p>
          </p:txBody>
        </p:sp>
        <p:sp>
          <p:nvSpPr>
            <p:cNvPr id="29" name="文本框 25"/>
            <p:cNvSpPr txBox="1">
              <a:spLocks noChangeArrowheads="1"/>
            </p:cNvSpPr>
            <p:nvPr/>
          </p:nvSpPr>
          <p:spPr bwMode="auto">
            <a:xfrm>
              <a:off x="5129213" y="2493963"/>
              <a:ext cx="1019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b="1">
                  <a:solidFill>
                    <a:schemeClr val="bg1"/>
                  </a:solidFill>
                  <a:latin typeface="微软雅黑" panose="020B0503020204020204" pitchFamily="34" charset="-122"/>
                  <a:ea typeface="微软雅黑" panose="020B0503020204020204" pitchFamily="34" charset="-122"/>
                </a:rPr>
                <a:t>第三季度</a:t>
              </a:r>
            </a:p>
          </p:txBody>
        </p:sp>
        <p:sp>
          <p:nvSpPr>
            <p:cNvPr id="30" name="文本框 26"/>
            <p:cNvSpPr txBox="1">
              <a:spLocks noChangeArrowheads="1"/>
            </p:cNvSpPr>
            <p:nvPr/>
          </p:nvSpPr>
          <p:spPr bwMode="auto">
            <a:xfrm>
              <a:off x="7175500" y="2511425"/>
              <a:ext cx="1019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b="1">
                  <a:solidFill>
                    <a:schemeClr val="bg1"/>
                  </a:solidFill>
                  <a:latin typeface="微软雅黑" panose="020B0503020204020204" pitchFamily="34" charset="-122"/>
                  <a:ea typeface="微软雅黑" panose="020B0503020204020204" pitchFamily="34" charset="-122"/>
                </a:rPr>
                <a:t>第四季度</a:t>
              </a:r>
            </a:p>
          </p:txBody>
        </p:sp>
        <p:sp>
          <p:nvSpPr>
            <p:cNvPr id="31" name="矩形 27"/>
            <p:cNvSpPr>
              <a:spLocks noChangeArrowheads="1"/>
            </p:cNvSpPr>
            <p:nvPr/>
          </p:nvSpPr>
          <p:spPr bwMode="auto">
            <a:xfrm>
              <a:off x="827088" y="3213986"/>
              <a:ext cx="14382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2" name="矩形 32"/>
            <p:cNvSpPr>
              <a:spLocks noChangeArrowheads="1"/>
            </p:cNvSpPr>
            <p:nvPr/>
          </p:nvSpPr>
          <p:spPr bwMode="auto">
            <a:xfrm>
              <a:off x="2847975" y="3213986"/>
              <a:ext cx="14366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3" name="矩形 33"/>
            <p:cNvSpPr>
              <a:spLocks noChangeArrowheads="1"/>
            </p:cNvSpPr>
            <p:nvPr/>
          </p:nvSpPr>
          <p:spPr bwMode="auto">
            <a:xfrm>
              <a:off x="4829175" y="3213986"/>
              <a:ext cx="14366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4" name="矩形 34"/>
            <p:cNvSpPr>
              <a:spLocks noChangeArrowheads="1"/>
            </p:cNvSpPr>
            <p:nvPr/>
          </p:nvSpPr>
          <p:spPr bwMode="auto">
            <a:xfrm>
              <a:off x="6848475" y="3213986"/>
              <a:ext cx="14366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8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41" name="椭圆 2"/>
          <p:cNvSpPr>
            <a:spLocks noChangeArrowheads="1"/>
          </p:cNvSpPr>
          <p:nvPr/>
        </p:nvSpPr>
        <p:spPr bwMode="auto">
          <a:xfrm>
            <a:off x="9531277" y="2049891"/>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42" name="椭圆 2"/>
          <p:cNvSpPr>
            <a:spLocks noChangeArrowheads="1"/>
          </p:cNvSpPr>
          <p:nvPr/>
        </p:nvSpPr>
        <p:spPr bwMode="auto">
          <a:xfrm>
            <a:off x="9618141" y="2140593"/>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39" name="椭圆 2"/>
          <p:cNvSpPr>
            <a:spLocks noChangeArrowheads="1"/>
          </p:cNvSpPr>
          <p:nvPr/>
        </p:nvSpPr>
        <p:spPr bwMode="auto">
          <a:xfrm>
            <a:off x="6915044" y="2049891"/>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40" name="椭圆 2"/>
          <p:cNvSpPr>
            <a:spLocks noChangeArrowheads="1"/>
          </p:cNvSpPr>
          <p:nvPr/>
        </p:nvSpPr>
        <p:spPr bwMode="auto">
          <a:xfrm>
            <a:off x="7001908" y="2140593"/>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37" name="椭圆 2"/>
          <p:cNvSpPr>
            <a:spLocks noChangeArrowheads="1"/>
          </p:cNvSpPr>
          <p:nvPr/>
        </p:nvSpPr>
        <p:spPr bwMode="auto">
          <a:xfrm>
            <a:off x="4271252" y="2075325"/>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38" name="椭圆 2"/>
          <p:cNvSpPr>
            <a:spLocks noChangeArrowheads="1"/>
          </p:cNvSpPr>
          <p:nvPr/>
        </p:nvSpPr>
        <p:spPr bwMode="auto">
          <a:xfrm>
            <a:off x="4358116" y="2166027"/>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36" name="椭圆 2"/>
          <p:cNvSpPr>
            <a:spLocks noChangeArrowheads="1"/>
          </p:cNvSpPr>
          <p:nvPr/>
        </p:nvSpPr>
        <p:spPr bwMode="auto">
          <a:xfrm>
            <a:off x="1602218" y="2083898"/>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35" name="椭圆 2"/>
          <p:cNvSpPr>
            <a:spLocks noChangeArrowheads="1"/>
          </p:cNvSpPr>
          <p:nvPr/>
        </p:nvSpPr>
        <p:spPr bwMode="auto">
          <a:xfrm>
            <a:off x="1689082" y="2174600"/>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20" name="TextBox 12"/>
          <p:cNvSpPr txBox="1">
            <a:spLocks noChangeArrowheads="1"/>
          </p:cNvSpPr>
          <p:nvPr/>
        </p:nvSpPr>
        <p:spPr bwMode="auto">
          <a:xfrm>
            <a:off x="1436383" y="3234139"/>
            <a:ext cx="1825260" cy="6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项目简介</a:t>
            </a:r>
          </a:p>
        </p:txBody>
      </p:sp>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l="1943" t="46150" r="10714"/>
          <a:stretch>
            <a:fillRect/>
          </a:stretch>
        </p:blipFill>
        <p:spPr>
          <a:xfrm>
            <a:off x="-11289" y="3725332"/>
            <a:ext cx="12190589" cy="3131609"/>
          </a:xfrm>
          <a:prstGeom prst="rect">
            <a:avLst/>
          </a:prstGeom>
        </p:spPr>
      </p:pic>
      <p:sp>
        <p:nvSpPr>
          <p:cNvPr id="10" name="文本框 1"/>
          <p:cNvSpPr txBox="1">
            <a:spLocks noChangeArrowheads="1"/>
          </p:cNvSpPr>
          <p:nvPr/>
        </p:nvSpPr>
        <p:spPr bwMode="auto">
          <a:xfrm>
            <a:off x="5410080" y="1116647"/>
            <a:ext cx="14061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400" b="1" dirty="0">
                <a:solidFill>
                  <a:schemeClr val="bg1"/>
                </a:solidFill>
                <a:latin typeface="微软雅黑" panose="020B0503020204020204" pitchFamily="34" charset="-122"/>
                <a:ea typeface="微软雅黑" panose="020B0503020204020204" pitchFamily="34" charset="-122"/>
              </a:rPr>
              <a:t>目录</a:t>
            </a:r>
          </a:p>
        </p:txBody>
      </p:sp>
      <p:sp>
        <p:nvSpPr>
          <p:cNvPr id="12" name="椭圆 2"/>
          <p:cNvSpPr>
            <a:spLocks noChangeArrowheads="1"/>
          </p:cNvSpPr>
          <p:nvPr/>
        </p:nvSpPr>
        <p:spPr bwMode="auto">
          <a:xfrm>
            <a:off x="1778522" y="2264040"/>
            <a:ext cx="749512" cy="749512"/>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3" name="椭圆 20"/>
          <p:cNvSpPr>
            <a:spLocks noChangeArrowheads="1"/>
          </p:cNvSpPr>
          <p:nvPr/>
        </p:nvSpPr>
        <p:spPr bwMode="auto">
          <a:xfrm>
            <a:off x="4456112" y="2253723"/>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4" name="椭圆 21"/>
          <p:cNvSpPr>
            <a:spLocks noChangeArrowheads="1"/>
          </p:cNvSpPr>
          <p:nvPr/>
        </p:nvSpPr>
        <p:spPr bwMode="auto">
          <a:xfrm>
            <a:off x="7083535" y="2231360"/>
            <a:ext cx="749513" cy="749512"/>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5" name="椭圆 22"/>
          <p:cNvSpPr>
            <a:spLocks noChangeArrowheads="1"/>
          </p:cNvSpPr>
          <p:nvPr/>
        </p:nvSpPr>
        <p:spPr bwMode="auto">
          <a:xfrm>
            <a:off x="9713023" y="2231360"/>
            <a:ext cx="749513" cy="749512"/>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21" name="TextBox 19"/>
          <p:cNvSpPr txBox="1">
            <a:spLocks noChangeArrowheads="1"/>
          </p:cNvSpPr>
          <p:nvPr/>
        </p:nvSpPr>
        <p:spPr bwMode="auto">
          <a:xfrm>
            <a:off x="4001862" y="3259130"/>
            <a:ext cx="2258862" cy="6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产品和运营</a:t>
            </a:r>
          </a:p>
        </p:txBody>
      </p:sp>
      <p:sp>
        <p:nvSpPr>
          <p:cNvPr id="22" name="TextBox 26"/>
          <p:cNvSpPr txBox="1">
            <a:spLocks noChangeArrowheads="1"/>
          </p:cNvSpPr>
          <p:nvPr/>
        </p:nvSpPr>
        <p:spPr bwMode="auto">
          <a:xfrm>
            <a:off x="6811695" y="3234139"/>
            <a:ext cx="1825260" cy="6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市场分析</a:t>
            </a:r>
          </a:p>
        </p:txBody>
      </p:sp>
      <p:sp>
        <p:nvSpPr>
          <p:cNvPr id="23" name="TextBox 33"/>
          <p:cNvSpPr txBox="1">
            <a:spLocks noChangeArrowheads="1"/>
          </p:cNvSpPr>
          <p:nvPr/>
        </p:nvSpPr>
        <p:spPr bwMode="auto">
          <a:xfrm>
            <a:off x="9432214" y="3156093"/>
            <a:ext cx="2060644" cy="60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融资方案</a:t>
            </a:r>
          </a:p>
        </p:txBody>
      </p:sp>
      <p:sp>
        <p:nvSpPr>
          <p:cNvPr id="24" name="TextBox 13"/>
          <p:cNvSpPr txBox="1">
            <a:spLocks noChangeArrowheads="1"/>
          </p:cNvSpPr>
          <p:nvPr/>
        </p:nvSpPr>
        <p:spPr bwMode="auto">
          <a:xfrm>
            <a:off x="1020702" y="3650636"/>
            <a:ext cx="21681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投资亮点 可行性介绍</a:t>
            </a:r>
            <a:endParaRPr lang="en-US" altLang="zh-CN" sz="16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需求分析</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解决的问题</a:t>
            </a:r>
          </a:p>
        </p:txBody>
      </p:sp>
      <p:sp>
        <p:nvSpPr>
          <p:cNvPr id="25" name="TextBox 13"/>
          <p:cNvSpPr txBox="1">
            <a:spLocks noChangeArrowheads="1"/>
          </p:cNvSpPr>
          <p:nvPr/>
        </p:nvSpPr>
        <p:spPr bwMode="auto">
          <a:xfrm>
            <a:off x="3971897" y="3629089"/>
            <a:ext cx="2374489"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产品概述 营销方案</a:t>
            </a:r>
            <a:endParaRPr lang="en-US" altLang="zh-CN" sz="16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推广方案</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利润分析</a:t>
            </a:r>
          </a:p>
        </p:txBody>
      </p:sp>
      <p:sp>
        <p:nvSpPr>
          <p:cNvPr id="26" name="TextBox 13"/>
          <p:cNvSpPr txBox="1">
            <a:spLocks noChangeArrowheads="1"/>
          </p:cNvSpPr>
          <p:nvPr/>
        </p:nvSpPr>
        <p:spPr bwMode="auto">
          <a:xfrm>
            <a:off x="6400919" y="3650636"/>
            <a:ext cx="25115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市场分析一 市场分析二 </a:t>
            </a:r>
            <a:endParaRPr lang="en-US" altLang="zh-CN" sz="16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市场分析三 市场分析四</a:t>
            </a:r>
          </a:p>
        </p:txBody>
      </p:sp>
      <p:sp>
        <p:nvSpPr>
          <p:cNvPr id="27" name="TextBox 13"/>
          <p:cNvSpPr txBox="1">
            <a:spLocks noChangeArrowheads="1"/>
          </p:cNvSpPr>
          <p:nvPr/>
        </p:nvSpPr>
        <p:spPr bwMode="auto">
          <a:xfrm>
            <a:off x="9214045" y="3650636"/>
            <a:ext cx="19250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成本预测 融资计划 </a:t>
            </a:r>
            <a:endParaRPr lang="en-US" altLang="zh-CN" sz="16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融资用途 年度目标</a:t>
            </a:r>
          </a:p>
        </p:txBody>
      </p:sp>
      <p:sp>
        <p:nvSpPr>
          <p:cNvPr id="28" name="Freeform 35"/>
          <p:cNvSpPr>
            <a:spLocks noEditPoints="1"/>
          </p:cNvSpPr>
          <p:nvPr/>
        </p:nvSpPr>
        <p:spPr bwMode="auto">
          <a:xfrm>
            <a:off x="2018384" y="2392442"/>
            <a:ext cx="295913" cy="406769"/>
          </a:xfrm>
          <a:custGeom>
            <a:avLst/>
            <a:gdLst>
              <a:gd name="T0" fmla="*/ 331 w 331"/>
              <a:gd name="T1" fmla="*/ 161 h 455"/>
              <a:gd name="T2" fmla="*/ 170 w 331"/>
              <a:gd name="T3" fmla="*/ 0 h 455"/>
              <a:gd name="T4" fmla="*/ 158 w 331"/>
              <a:gd name="T5" fmla="*/ 0 h 455"/>
              <a:gd name="T6" fmla="*/ 151 w 331"/>
              <a:gd name="T7" fmla="*/ 0 h 455"/>
              <a:gd name="T8" fmla="*/ 0 w 331"/>
              <a:gd name="T9" fmla="*/ 0 h 455"/>
              <a:gd name="T10" fmla="*/ 0 w 331"/>
              <a:gd name="T11" fmla="*/ 455 h 455"/>
              <a:gd name="T12" fmla="*/ 331 w 331"/>
              <a:gd name="T13" fmla="*/ 455 h 455"/>
              <a:gd name="T14" fmla="*/ 331 w 331"/>
              <a:gd name="T15" fmla="*/ 161 h 455"/>
              <a:gd name="T16" fmla="*/ 331 w 331"/>
              <a:gd name="T17" fmla="*/ 161 h 455"/>
              <a:gd name="T18" fmla="*/ 170 w 331"/>
              <a:gd name="T19" fmla="*/ 29 h 455"/>
              <a:gd name="T20" fmla="*/ 295 w 331"/>
              <a:gd name="T21" fmla="*/ 152 h 455"/>
              <a:gd name="T22" fmla="*/ 170 w 331"/>
              <a:gd name="T23" fmla="*/ 152 h 455"/>
              <a:gd name="T24" fmla="*/ 170 w 331"/>
              <a:gd name="T25" fmla="*/ 29 h 455"/>
              <a:gd name="T26" fmla="*/ 19 w 331"/>
              <a:gd name="T27" fmla="*/ 436 h 455"/>
              <a:gd name="T28" fmla="*/ 19 w 331"/>
              <a:gd name="T29" fmla="*/ 19 h 455"/>
              <a:gd name="T30" fmla="*/ 151 w 331"/>
              <a:gd name="T31" fmla="*/ 19 h 455"/>
              <a:gd name="T32" fmla="*/ 151 w 331"/>
              <a:gd name="T33" fmla="*/ 171 h 455"/>
              <a:gd name="T34" fmla="*/ 312 w 331"/>
              <a:gd name="T35" fmla="*/ 171 h 455"/>
              <a:gd name="T36" fmla="*/ 312 w 331"/>
              <a:gd name="T37" fmla="*/ 436 h 455"/>
              <a:gd name="T38" fmla="*/ 19 w 331"/>
              <a:gd name="T39" fmla="*/ 43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455">
                <a:moveTo>
                  <a:pt x="331" y="161"/>
                </a:moveTo>
                <a:lnTo>
                  <a:pt x="170" y="0"/>
                </a:lnTo>
                <a:lnTo>
                  <a:pt x="158" y="0"/>
                </a:lnTo>
                <a:lnTo>
                  <a:pt x="151" y="0"/>
                </a:lnTo>
                <a:lnTo>
                  <a:pt x="0" y="0"/>
                </a:lnTo>
                <a:lnTo>
                  <a:pt x="0" y="455"/>
                </a:lnTo>
                <a:lnTo>
                  <a:pt x="331" y="455"/>
                </a:lnTo>
                <a:lnTo>
                  <a:pt x="331" y="161"/>
                </a:lnTo>
                <a:lnTo>
                  <a:pt x="331" y="161"/>
                </a:lnTo>
                <a:close/>
                <a:moveTo>
                  <a:pt x="170" y="29"/>
                </a:moveTo>
                <a:lnTo>
                  <a:pt x="295" y="152"/>
                </a:lnTo>
                <a:lnTo>
                  <a:pt x="170" y="152"/>
                </a:lnTo>
                <a:lnTo>
                  <a:pt x="170" y="29"/>
                </a:lnTo>
                <a:close/>
                <a:moveTo>
                  <a:pt x="19" y="436"/>
                </a:moveTo>
                <a:lnTo>
                  <a:pt x="19" y="19"/>
                </a:lnTo>
                <a:lnTo>
                  <a:pt x="151" y="19"/>
                </a:lnTo>
                <a:lnTo>
                  <a:pt x="151" y="171"/>
                </a:lnTo>
                <a:lnTo>
                  <a:pt x="312" y="171"/>
                </a:lnTo>
                <a:lnTo>
                  <a:pt x="312" y="436"/>
                </a:lnTo>
                <a:lnTo>
                  <a:pt x="19" y="4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45"/>
          <p:cNvSpPr>
            <a:spLocks noEditPoints="1"/>
          </p:cNvSpPr>
          <p:nvPr/>
        </p:nvSpPr>
        <p:spPr bwMode="auto">
          <a:xfrm>
            <a:off x="4625842" y="2449735"/>
            <a:ext cx="407988" cy="390525"/>
          </a:xfrm>
          <a:custGeom>
            <a:avLst/>
            <a:gdLst>
              <a:gd name="T0" fmla="*/ 109 w 109"/>
              <a:gd name="T1" fmla="*/ 28 h 104"/>
              <a:gd name="T2" fmla="*/ 25 w 109"/>
              <a:gd name="T3" fmla="*/ 28 h 104"/>
              <a:gd name="T4" fmla="*/ 18 w 109"/>
              <a:gd name="T5" fmla="*/ 0 h 104"/>
              <a:gd name="T6" fmla="*/ 0 w 109"/>
              <a:gd name="T7" fmla="*/ 0 h 104"/>
              <a:gd name="T8" fmla="*/ 0 w 109"/>
              <a:gd name="T9" fmla="*/ 4 h 104"/>
              <a:gd name="T10" fmla="*/ 15 w 109"/>
              <a:gd name="T11" fmla="*/ 4 h 104"/>
              <a:gd name="T12" fmla="*/ 35 w 109"/>
              <a:gd name="T13" fmla="*/ 84 h 104"/>
              <a:gd name="T14" fmla="*/ 28 w 109"/>
              <a:gd name="T15" fmla="*/ 94 h 104"/>
              <a:gd name="T16" fmla="*/ 38 w 109"/>
              <a:gd name="T17" fmla="*/ 104 h 104"/>
              <a:gd name="T18" fmla="*/ 48 w 109"/>
              <a:gd name="T19" fmla="*/ 94 h 104"/>
              <a:gd name="T20" fmla="*/ 46 w 109"/>
              <a:gd name="T21" fmla="*/ 88 h 104"/>
              <a:gd name="T22" fmla="*/ 74 w 109"/>
              <a:gd name="T23" fmla="*/ 88 h 104"/>
              <a:gd name="T24" fmla="*/ 72 w 109"/>
              <a:gd name="T25" fmla="*/ 94 h 104"/>
              <a:gd name="T26" fmla="*/ 82 w 109"/>
              <a:gd name="T27" fmla="*/ 104 h 104"/>
              <a:gd name="T28" fmla="*/ 92 w 109"/>
              <a:gd name="T29" fmla="*/ 94 h 104"/>
              <a:gd name="T30" fmla="*/ 82 w 109"/>
              <a:gd name="T31" fmla="*/ 84 h 104"/>
              <a:gd name="T32" fmla="*/ 39 w 109"/>
              <a:gd name="T33" fmla="*/ 84 h 104"/>
              <a:gd name="T34" fmla="*/ 37 w 109"/>
              <a:gd name="T35" fmla="*/ 76 h 104"/>
              <a:gd name="T36" fmla="*/ 93 w 109"/>
              <a:gd name="T37" fmla="*/ 76 h 104"/>
              <a:gd name="T38" fmla="*/ 109 w 109"/>
              <a:gd name="T39" fmla="*/ 28 h 104"/>
              <a:gd name="T40" fmla="*/ 44 w 109"/>
              <a:gd name="T41" fmla="*/ 94 h 104"/>
              <a:gd name="T42" fmla="*/ 38 w 109"/>
              <a:gd name="T43" fmla="*/ 100 h 104"/>
              <a:gd name="T44" fmla="*/ 32 w 109"/>
              <a:gd name="T45" fmla="*/ 94 h 104"/>
              <a:gd name="T46" fmla="*/ 38 w 109"/>
              <a:gd name="T47" fmla="*/ 88 h 104"/>
              <a:gd name="T48" fmla="*/ 44 w 109"/>
              <a:gd name="T49" fmla="*/ 94 h 104"/>
              <a:gd name="T50" fmla="*/ 88 w 109"/>
              <a:gd name="T51" fmla="*/ 94 h 104"/>
              <a:gd name="T52" fmla="*/ 82 w 109"/>
              <a:gd name="T53" fmla="*/ 100 h 104"/>
              <a:gd name="T54" fmla="*/ 76 w 109"/>
              <a:gd name="T55" fmla="*/ 94 h 104"/>
              <a:gd name="T56" fmla="*/ 82 w 109"/>
              <a:gd name="T57" fmla="*/ 88 h 104"/>
              <a:gd name="T58" fmla="*/ 88 w 109"/>
              <a:gd name="T59" fmla="*/ 94 h 104"/>
              <a:gd name="T60" fmla="*/ 36 w 109"/>
              <a:gd name="T61" fmla="*/ 72 h 104"/>
              <a:gd name="T62" fmla="*/ 26 w 109"/>
              <a:gd name="T63" fmla="*/ 32 h 104"/>
              <a:gd name="T64" fmla="*/ 104 w 109"/>
              <a:gd name="T65" fmla="*/ 32 h 104"/>
              <a:gd name="T66" fmla="*/ 90 w 109"/>
              <a:gd name="T67" fmla="*/ 72 h 104"/>
              <a:gd name="T68" fmla="*/ 36 w 109"/>
              <a:gd name="T69"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4">
                <a:moveTo>
                  <a:pt x="109" y="28"/>
                </a:moveTo>
                <a:cubicBezTo>
                  <a:pt x="25" y="28"/>
                  <a:pt x="25" y="28"/>
                  <a:pt x="25" y="28"/>
                </a:cubicBezTo>
                <a:cubicBezTo>
                  <a:pt x="18" y="0"/>
                  <a:pt x="18" y="0"/>
                  <a:pt x="18" y="0"/>
                </a:cubicBezTo>
                <a:cubicBezTo>
                  <a:pt x="0" y="0"/>
                  <a:pt x="0" y="0"/>
                  <a:pt x="0" y="0"/>
                </a:cubicBezTo>
                <a:cubicBezTo>
                  <a:pt x="0" y="4"/>
                  <a:pt x="0" y="4"/>
                  <a:pt x="0" y="4"/>
                </a:cubicBezTo>
                <a:cubicBezTo>
                  <a:pt x="15" y="4"/>
                  <a:pt x="15" y="4"/>
                  <a:pt x="15" y="4"/>
                </a:cubicBezTo>
                <a:cubicBezTo>
                  <a:pt x="35" y="84"/>
                  <a:pt x="35" y="84"/>
                  <a:pt x="35" y="84"/>
                </a:cubicBezTo>
                <a:cubicBezTo>
                  <a:pt x="31" y="85"/>
                  <a:pt x="28" y="89"/>
                  <a:pt x="28" y="94"/>
                </a:cubicBezTo>
                <a:cubicBezTo>
                  <a:pt x="28" y="99"/>
                  <a:pt x="32" y="104"/>
                  <a:pt x="38" y="104"/>
                </a:cubicBezTo>
                <a:cubicBezTo>
                  <a:pt x="43" y="104"/>
                  <a:pt x="48" y="99"/>
                  <a:pt x="48" y="94"/>
                </a:cubicBezTo>
                <a:cubicBezTo>
                  <a:pt x="48" y="91"/>
                  <a:pt x="47" y="89"/>
                  <a:pt x="46" y="88"/>
                </a:cubicBezTo>
                <a:cubicBezTo>
                  <a:pt x="74" y="88"/>
                  <a:pt x="74" y="88"/>
                  <a:pt x="74" y="88"/>
                </a:cubicBezTo>
                <a:cubicBezTo>
                  <a:pt x="72" y="89"/>
                  <a:pt x="72" y="91"/>
                  <a:pt x="72" y="94"/>
                </a:cubicBezTo>
                <a:cubicBezTo>
                  <a:pt x="72" y="99"/>
                  <a:pt x="76" y="104"/>
                  <a:pt x="82" y="104"/>
                </a:cubicBezTo>
                <a:cubicBezTo>
                  <a:pt x="87" y="104"/>
                  <a:pt x="92" y="99"/>
                  <a:pt x="92" y="94"/>
                </a:cubicBezTo>
                <a:cubicBezTo>
                  <a:pt x="92" y="88"/>
                  <a:pt x="87" y="84"/>
                  <a:pt x="82" y="84"/>
                </a:cubicBezTo>
                <a:cubicBezTo>
                  <a:pt x="39" y="84"/>
                  <a:pt x="39" y="84"/>
                  <a:pt x="39" y="84"/>
                </a:cubicBezTo>
                <a:cubicBezTo>
                  <a:pt x="37" y="76"/>
                  <a:pt x="37" y="76"/>
                  <a:pt x="37" y="76"/>
                </a:cubicBezTo>
                <a:cubicBezTo>
                  <a:pt x="93" y="76"/>
                  <a:pt x="93" y="76"/>
                  <a:pt x="93" y="76"/>
                </a:cubicBezTo>
                <a:lnTo>
                  <a:pt x="109" y="28"/>
                </a:lnTo>
                <a:close/>
                <a:moveTo>
                  <a:pt x="44" y="94"/>
                </a:moveTo>
                <a:cubicBezTo>
                  <a:pt x="44" y="97"/>
                  <a:pt x="41" y="100"/>
                  <a:pt x="38" y="100"/>
                </a:cubicBezTo>
                <a:cubicBezTo>
                  <a:pt x="34" y="100"/>
                  <a:pt x="32" y="97"/>
                  <a:pt x="32" y="94"/>
                </a:cubicBezTo>
                <a:cubicBezTo>
                  <a:pt x="32" y="90"/>
                  <a:pt x="34" y="88"/>
                  <a:pt x="38" y="88"/>
                </a:cubicBezTo>
                <a:cubicBezTo>
                  <a:pt x="41" y="88"/>
                  <a:pt x="44" y="90"/>
                  <a:pt x="44" y="94"/>
                </a:cubicBezTo>
                <a:close/>
                <a:moveTo>
                  <a:pt x="88" y="94"/>
                </a:moveTo>
                <a:cubicBezTo>
                  <a:pt x="88" y="97"/>
                  <a:pt x="85" y="100"/>
                  <a:pt x="82" y="100"/>
                </a:cubicBezTo>
                <a:cubicBezTo>
                  <a:pt x="78" y="100"/>
                  <a:pt x="76" y="97"/>
                  <a:pt x="76" y="94"/>
                </a:cubicBezTo>
                <a:cubicBezTo>
                  <a:pt x="76" y="90"/>
                  <a:pt x="78" y="88"/>
                  <a:pt x="82" y="88"/>
                </a:cubicBezTo>
                <a:cubicBezTo>
                  <a:pt x="85" y="88"/>
                  <a:pt x="88" y="90"/>
                  <a:pt x="88" y="94"/>
                </a:cubicBezTo>
                <a:close/>
                <a:moveTo>
                  <a:pt x="36" y="72"/>
                </a:moveTo>
                <a:cubicBezTo>
                  <a:pt x="26" y="32"/>
                  <a:pt x="26" y="32"/>
                  <a:pt x="26" y="32"/>
                </a:cubicBezTo>
                <a:cubicBezTo>
                  <a:pt x="104" y="32"/>
                  <a:pt x="104" y="32"/>
                  <a:pt x="104" y="32"/>
                </a:cubicBezTo>
                <a:cubicBezTo>
                  <a:pt x="90" y="72"/>
                  <a:pt x="90" y="72"/>
                  <a:pt x="90" y="72"/>
                </a:cubicBezTo>
                <a:lnTo>
                  <a:pt x="36" y="7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56"/>
          <p:cNvSpPr>
            <a:spLocks noEditPoints="1"/>
          </p:cNvSpPr>
          <p:nvPr/>
        </p:nvSpPr>
        <p:spPr bwMode="auto">
          <a:xfrm>
            <a:off x="7292856" y="2370707"/>
            <a:ext cx="394161" cy="392358"/>
          </a:xfrm>
          <a:custGeom>
            <a:avLst/>
            <a:gdLst>
              <a:gd name="T0" fmla="*/ 181 w 185"/>
              <a:gd name="T1" fmla="*/ 3 h 184"/>
              <a:gd name="T2" fmla="*/ 172 w 185"/>
              <a:gd name="T3" fmla="*/ 0 h 184"/>
              <a:gd name="T4" fmla="*/ 164 w 185"/>
              <a:gd name="T5" fmla="*/ 3 h 184"/>
              <a:gd name="T6" fmla="*/ 128 w 185"/>
              <a:gd name="T7" fmla="*/ 38 h 184"/>
              <a:gd name="T8" fmla="*/ 128 w 185"/>
              <a:gd name="T9" fmla="*/ 32 h 184"/>
              <a:gd name="T10" fmla="*/ 0 w 185"/>
              <a:gd name="T11" fmla="*/ 32 h 184"/>
              <a:gd name="T12" fmla="*/ 0 w 185"/>
              <a:gd name="T13" fmla="*/ 184 h 184"/>
              <a:gd name="T14" fmla="*/ 152 w 185"/>
              <a:gd name="T15" fmla="*/ 184 h 184"/>
              <a:gd name="T16" fmla="*/ 152 w 185"/>
              <a:gd name="T17" fmla="*/ 56 h 184"/>
              <a:gd name="T18" fmla="*/ 145 w 185"/>
              <a:gd name="T19" fmla="*/ 56 h 184"/>
              <a:gd name="T20" fmla="*/ 181 w 185"/>
              <a:gd name="T21" fmla="*/ 20 h 184"/>
              <a:gd name="T22" fmla="*/ 181 w 185"/>
              <a:gd name="T23" fmla="*/ 3 h 184"/>
              <a:gd name="T24" fmla="*/ 144 w 185"/>
              <a:gd name="T25" fmla="*/ 176 h 184"/>
              <a:gd name="T26" fmla="*/ 8 w 185"/>
              <a:gd name="T27" fmla="*/ 176 h 184"/>
              <a:gd name="T28" fmla="*/ 8 w 185"/>
              <a:gd name="T29" fmla="*/ 40 h 184"/>
              <a:gd name="T30" fmla="*/ 127 w 185"/>
              <a:gd name="T31" fmla="*/ 40 h 184"/>
              <a:gd name="T32" fmla="*/ 64 w 185"/>
              <a:gd name="T33" fmla="*/ 102 h 184"/>
              <a:gd name="T34" fmla="*/ 64 w 185"/>
              <a:gd name="T35" fmla="*/ 120 h 184"/>
              <a:gd name="T36" fmla="*/ 81 w 185"/>
              <a:gd name="T37" fmla="*/ 120 h 184"/>
              <a:gd name="T38" fmla="*/ 144 w 185"/>
              <a:gd name="T39" fmla="*/ 56 h 184"/>
              <a:gd name="T40" fmla="*/ 144 w 185"/>
              <a:gd name="T41" fmla="*/ 176 h 184"/>
              <a:gd name="T42" fmla="*/ 175 w 185"/>
              <a:gd name="T43" fmla="*/ 14 h 184"/>
              <a:gd name="T44" fmla="*/ 78 w 185"/>
              <a:gd name="T45" fmla="*/ 112 h 184"/>
              <a:gd name="T46" fmla="*/ 72 w 185"/>
              <a:gd name="T47" fmla="*/ 112 h 184"/>
              <a:gd name="T48" fmla="*/ 72 w 185"/>
              <a:gd name="T49" fmla="*/ 106 h 184"/>
              <a:gd name="T50" fmla="*/ 169 w 185"/>
              <a:gd name="T51" fmla="*/ 9 h 184"/>
              <a:gd name="T52" fmla="*/ 172 w 185"/>
              <a:gd name="T53" fmla="*/ 8 h 184"/>
              <a:gd name="T54" fmla="*/ 175 w 185"/>
              <a:gd name="T55" fmla="*/ 9 h 184"/>
              <a:gd name="T56" fmla="*/ 176 w 185"/>
              <a:gd name="T57" fmla="*/ 12 h 184"/>
              <a:gd name="T58" fmla="*/ 175 w 185"/>
              <a:gd name="T59" fmla="*/ 1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1" name="组合 30"/>
          <p:cNvGrpSpPr/>
          <p:nvPr/>
        </p:nvGrpSpPr>
        <p:grpSpPr>
          <a:xfrm>
            <a:off x="9847961" y="2406581"/>
            <a:ext cx="505850" cy="320609"/>
            <a:chOff x="2311400" y="5180013"/>
            <a:chExt cx="901700" cy="571500"/>
          </a:xfrm>
          <a:solidFill>
            <a:schemeClr val="bg1"/>
          </a:solidFill>
        </p:grpSpPr>
        <p:sp>
          <p:nvSpPr>
            <p:cNvPr id="32" name="Freeform 38"/>
            <p:cNvSpPr>
              <a:spLocks noEditPoints="1"/>
            </p:cNvSpPr>
            <p:nvPr/>
          </p:nvSpPr>
          <p:spPr bwMode="auto">
            <a:xfrm>
              <a:off x="2311400" y="5180013"/>
              <a:ext cx="901700" cy="571500"/>
            </a:xfrm>
            <a:custGeom>
              <a:avLst/>
              <a:gdLst>
                <a:gd name="T0" fmla="*/ 196 w 240"/>
                <a:gd name="T1" fmla="*/ 64 h 152"/>
                <a:gd name="T2" fmla="*/ 196 w 240"/>
                <a:gd name="T3" fmla="*/ 62 h 152"/>
                <a:gd name="T4" fmla="*/ 134 w 240"/>
                <a:gd name="T5" fmla="*/ 0 h 152"/>
                <a:gd name="T6" fmla="*/ 78 w 240"/>
                <a:gd name="T7" fmla="*/ 35 h 152"/>
                <a:gd name="T8" fmla="*/ 64 w 240"/>
                <a:gd name="T9" fmla="*/ 32 h 152"/>
                <a:gd name="T10" fmla="*/ 32 w 240"/>
                <a:gd name="T11" fmla="*/ 58 h 152"/>
                <a:gd name="T12" fmla="*/ 0 w 240"/>
                <a:gd name="T13" fmla="*/ 104 h 152"/>
                <a:gd name="T14" fmla="*/ 48 w 240"/>
                <a:gd name="T15" fmla="*/ 152 h 152"/>
                <a:gd name="T16" fmla="*/ 196 w 240"/>
                <a:gd name="T17" fmla="*/ 152 h 152"/>
                <a:gd name="T18" fmla="*/ 196 w 240"/>
                <a:gd name="T19" fmla="*/ 152 h 152"/>
                <a:gd name="T20" fmla="*/ 240 w 240"/>
                <a:gd name="T21" fmla="*/ 108 h 152"/>
                <a:gd name="T22" fmla="*/ 196 w 240"/>
                <a:gd name="T23" fmla="*/ 64 h 152"/>
                <a:gd name="T24" fmla="*/ 196 w 240"/>
                <a:gd name="T25" fmla="*/ 144 h 152"/>
                <a:gd name="T26" fmla="*/ 194 w 240"/>
                <a:gd name="T27" fmla="*/ 144 h 152"/>
                <a:gd name="T28" fmla="*/ 48 w 240"/>
                <a:gd name="T29" fmla="*/ 144 h 152"/>
                <a:gd name="T30" fmla="*/ 8 w 240"/>
                <a:gd name="T31" fmla="*/ 104 h 152"/>
                <a:gd name="T32" fmla="*/ 35 w 240"/>
                <a:gd name="T33" fmla="*/ 66 h 152"/>
                <a:gd name="T34" fmla="*/ 39 w 240"/>
                <a:gd name="T35" fmla="*/ 64 h 152"/>
                <a:gd name="T36" fmla="*/ 40 w 240"/>
                <a:gd name="T37" fmla="*/ 60 h 152"/>
                <a:gd name="T38" fmla="*/ 64 w 240"/>
                <a:gd name="T39" fmla="*/ 40 h 152"/>
                <a:gd name="T40" fmla="*/ 74 w 240"/>
                <a:gd name="T41" fmla="*/ 42 h 152"/>
                <a:gd name="T42" fmla="*/ 82 w 240"/>
                <a:gd name="T43" fmla="*/ 46 h 152"/>
                <a:gd name="T44" fmla="*/ 85 w 240"/>
                <a:gd name="T45" fmla="*/ 38 h 152"/>
                <a:gd name="T46" fmla="*/ 134 w 240"/>
                <a:gd name="T47" fmla="*/ 8 h 152"/>
                <a:gd name="T48" fmla="*/ 188 w 240"/>
                <a:gd name="T49" fmla="*/ 62 h 152"/>
                <a:gd name="T50" fmla="*/ 188 w 240"/>
                <a:gd name="T51" fmla="*/ 62 h 152"/>
                <a:gd name="T52" fmla="*/ 188 w 240"/>
                <a:gd name="T53" fmla="*/ 63 h 152"/>
                <a:gd name="T54" fmla="*/ 188 w 240"/>
                <a:gd name="T55" fmla="*/ 72 h 152"/>
                <a:gd name="T56" fmla="*/ 196 w 240"/>
                <a:gd name="T57" fmla="*/ 72 h 152"/>
                <a:gd name="T58" fmla="*/ 232 w 240"/>
                <a:gd name="T59" fmla="*/ 108 h 152"/>
                <a:gd name="T60" fmla="*/ 196 w 240"/>
                <a:gd name="T6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152">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9"/>
            <p:cNvSpPr/>
            <p:nvPr/>
          </p:nvSpPr>
          <p:spPr bwMode="auto">
            <a:xfrm>
              <a:off x="2627313" y="5330825"/>
              <a:ext cx="269875" cy="315913"/>
            </a:xfrm>
            <a:custGeom>
              <a:avLst/>
              <a:gdLst>
                <a:gd name="T0" fmla="*/ 36 w 72"/>
                <a:gd name="T1" fmla="*/ 76 h 84"/>
                <a:gd name="T2" fmla="*/ 8 w 72"/>
                <a:gd name="T3" fmla="*/ 48 h 84"/>
                <a:gd name="T4" fmla="*/ 36 w 72"/>
                <a:gd name="T5" fmla="*/ 20 h 84"/>
                <a:gd name="T6" fmla="*/ 36 w 72"/>
                <a:gd name="T7" fmla="*/ 34 h 84"/>
                <a:gd name="T8" fmla="*/ 66 w 72"/>
                <a:gd name="T9" fmla="*/ 17 h 84"/>
                <a:gd name="T10" fmla="*/ 36 w 72"/>
                <a:gd name="T11" fmla="*/ 0 h 84"/>
                <a:gd name="T12" fmla="*/ 36 w 72"/>
                <a:gd name="T13" fmla="*/ 12 h 84"/>
                <a:gd name="T14" fmla="*/ 0 w 72"/>
                <a:gd name="T15" fmla="*/ 48 h 84"/>
                <a:gd name="T16" fmla="*/ 36 w 72"/>
                <a:gd name="T17" fmla="*/ 84 h 84"/>
                <a:gd name="T18" fmla="*/ 72 w 72"/>
                <a:gd name="T19" fmla="*/ 48 h 84"/>
                <a:gd name="T20" fmla="*/ 64 w 72"/>
                <a:gd name="T21" fmla="*/ 48 h 84"/>
                <a:gd name="T22" fmla="*/ 36 w 72"/>
                <a:gd name="T2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4">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融资计划</a:t>
            </a:r>
          </a:p>
        </p:txBody>
      </p:sp>
      <p:grpSp>
        <p:nvGrpSpPr>
          <p:cNvPr id="12" name="组合 11"/>
          <p:cNvGrpSpPr/>
          <p:nvPr/>
        </p:nvGrpSpPr>
        <p:grpSpPr>
          <a:xfrm>
            <a:off x="563264" y="682921"/>
            <a:ext cx="505850" cy="320609"/>
            <a:chOff x="2311400" y="5180013"/>
            <a:chExt cx="901700" cy="571500"/>
          </a:xfrm>
          <a:solidFill>
            <a:schemeClr val="bg1"/>
          </a:solidFill>
        </p:grpSpPr>
        <p:sp>
          <p:nvSpPr>
            <p:cNvPr id="13" name="Freeform 38"/>
            <p:cNvSpPr>
              <a:spLocks noEditPoints="1"/>
            </p:cNvSpPr>
            <p:nvPr/>
          </p:nvSpPr>
          <p:spPr bwMode="auto">
            <a:xfrm>
              <a:off x="2311400" y="5180013"/>
              <a:ext cx="901700" cy="571500"/>
            </a:xfrm>
            <a:custGeom>
              <a:avLst/>
              <a:gdLst>
                <a:gd name="T0" fmla="*/ 196 w 240"/>
                <a:gd name="T1" fmla="*/ 64 h 152"/>
                <a:gd name="T2" fmla="*/ 196 w 240"/>
                <a:gd name="T3" fmla="*/ 62 h 152"/>
                <a:gd name="T4" fmla="*/ 134 w 240"/>
                <a:gd name="T5" fmla="*/ 0 h 152"/>
                <a:gd name="T6" fmla="*/ 78 w 240"/>
                <a:gd name="T7" fmla="*/ 35 h 152"/>
                <a:gd name="T8" fmla="*/ 64 w 240"/>
                <a:gd name="T9" fmla="*/ 32 h 152"/>
                <a:gd name="T10" fmla="*/ 32 w 240"/>
                <a:gd name="T11" fmla="*/ 58 h 152"/>
                <a:gd name="T12" fmla="*/ 0 w 240"/>
                <a:gd name="T13" fmla="*/ 104 h 152"/>
                <a:gd name="T14" fmla="*/ 48 w 240"/>
                <a:gd name="T15" fmla="*/ 152 h 152"/>
                <a:gd name="T16" fmla="*/ 196 w 240"/>
                <a:gd name="T17" fmla="*/ 152 h 152"/>
                <a:gd name="T18" fmla="*/ 196 w 240"/>
                <a:gd name="T19" fmla="*/ 152 h 152"/>
                <a:gd name="T20" fmla="*/ 240 w 240"/>
                <a:gd name="T21" fmla="*/ 108 h 152"/>
                <a:gd name="T22" fmla="*/ 196 w 240"/>
                <a:gd name="T23" fmla="*/ 64 h 152"/>
                <a:gd name="T24" fmla="*/ 196 w 240"/>
                <a:gd name="T25" fmla="*/ 144 h 152"/>
                <a:gd name="T26" fmla="*/ 194 w 240"/>
                <a:gd name="T27" fmla="*/ 144 h 152"/>
                <a:gd name="T28" fmla="*/ 48 w 240"/>
                <a:gd name="T29" fmla="*/ 144 h 152"/>
                <a:gd name="T30" fmla="*/ 8 w 240"/>
                <a:gd name="T31" fmla="*/ 104 h 152"/>
                <a:gd name="T32" fmla="*/ 35 w 240"/>
                <a:gd name="T33" fmla="*/ 66 h 152"/>
                <a:gd name="T34" fmla="*/ 39 w 240"/>
                <a:gd name="T35" fmla="*/ 64 h 152"/>
                <a:gd name="T36" fmla="*/ 40 w 240"/>
                <a:gd name="T37" fmla="*/ 60 h 152"/>
                <a:gd name="T38" fmla="*/ 64 w 240"/>
                <a:gd name="T39" fmla="*/ 40 h 152"/>
                <a:gd name="T40" fmla="*/ 74 w 240"/>
                <a:gd name="T41" fmla="*/ 42 h 152"/>
                <a:gd name="T42" fmla="*/ 82 w 240"/>
                <a:gd name="T43" fmla="*/ 46 h 152"/>
                <a:gd name="T44" fmla="*/ 85 w 240"/>
                <a:gd name="T45" fmla="*/ 38 h 152"/>
                <a:gd name="T46" fmla="*/ 134 w 240"/>
                <a:gd name="T47" fmla="*/ 8 h 152"/>
                <a:gd name="T48" fmla="*/ 188 w 240"/>
                <a:gd name="T49" fmla="*/ 62 h 152"/>
                <a:gd name="T50" fmla="*/ 188 w 240"/>
                <a:gd name="T51" fmla="*/ 62 h 152"/>
                <a:gd name="T52" fmla="*/ 188 w 240"/>
                <a:gd name="T53" fmla="*/ 63 h 152"/>
                <a:gd name="T54" fmla="*/ 188 w 240"/>
                <a:gd name="T55" fmla="*/ 72 h 152"/>
                <a:gd name="T56" fmla="*/ 196 w 240"/>
                <a:gd name="T57" fmla="*/ 72 h 152"/>
                <a:gd name="T58" fmla="*/ 232 w 240"/>
                <a:gd name="T59" fmla="*/ 108 h 152"/>
                <a:gd name="T60" fmla="*/ 196 w 240"/>
                <a:gd name="T6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152">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9"/>
            <p:cNvSpPr/>
            <p:nvPr/>
          </p:nvSpPr>
          <p:spPr bwMode="auto">
            <a:xfrm>
              <a:off x="2627313" y="5330825"/>
              <a:ext cx="269875" cy="315913"/>
            </a:xfrm>
            <a:custGeom>
              <a:avLst/>
              <a:gdLst>
                <a:gd name="T0" fmla="*/ 36 w 72"/>
                <a:gd name="T1" fmla="*/ 76 h 84"/>
                <a:gd name="T2" fmla="*/ 8 w 72"/>
                <a:gd name="T3" fmla="*/ 48 h 84"/>
                <a:gd name="T4" fmla="*/ 36 w 72"/>
                <a:gd name="T5" fmla="*/ 20 h 84"/>
                <a:gd name="T6" fmla="*/ 36 w 72"/>
                <a:gd name="T7" fmla="*/ 34 h 84"/>
                <a:gd name="T8" fmla="*/ 66 w 72"/>
                <a:gd name="T9" fmla="*/ 17 h 84"/>
                <a:gd name="T10" fmla="*/ 36 w 72"/>
                <a:gd name="T11" fmla="*/ 0 h 84"/>
                <a:gd name="T12" fmla="*/ 36 w 72"/>
                <a:gd name="T13" fmla="*/ 12 h 84"/>
                <a:gd name="T14" fmla="*/ 0 w 72"/>
                <a:gd name="T15" fmla="*/ 48 h 84"/>
                <a:gd name="T16" fmla="*/ 36 w 72"/>
                <a:gd name="T17" fmla="*/ 84 h 84"/>
                <a:gd name="T18" fmla="*/ 72 w 72"/>
                <a:gd name="T19" fmla="*/ 48 h 84"/>
                <a:gd name="T20" fmla="*/ 64 w 72"/>
                <a:gd name="T21" fmla="*/ 48 h 84"/>
                <a:gd name="T22" fmla="*/ 36 w 72"/>
                <a:gd name="T2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4">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椭圆 11"/>
          <p:cNvSpPr>
            <a:spLocks noChangeArrowheads="1"/>
          </p:cNvSpPr>
          <p:nvPr/>
        </p:nvSpPr>
        <p:spPr bwMode="auto">
          <a:xfrm>
            <a:off x="1651089" y="2317069"/>
            <a:ext cx="1418299" cy="1416116"/>
          </a:xfrm>
          <a:prstGeom prst="ellipse">
            <a:avLst/>
          </a:pr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latin typeface="Arial" panose="020B0604020202020204" pitchFamily="34" charset="0"/>
            </a:endParaRPr>
          </a:p>
        </p:txBody>
      </p:sp>
      <p:sp>
        <p:nvSpPr>
          <p:cNvPr id="16" name="椭圆 12"/>
          <p:cNvSpPr>
            <a:spLocks noChangeArrowheads="1"/>
          </p:cNvSpPr>
          <p:nvPr/>
        </p:nvSpPr>
        <p:spPr bwMode="auto">
          <a:xfrm>
            <a:off x="6866065" y="2321433"/>
            <a:ext cx="1416118" cy="1416116"/>
          </a:xfrm>
          <a:prstGeom prst="ellipse">
            <a:avLst/>
          </a:pr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latin typeface="Arial" panose="020B0604020202020204" pitchFamily="34" charset="0"/>
            </a:endParaRPr>
          </a:p>
        </p:txBody>
      </p:sp>
      <p:sp>
        <p:nvSpPr>
          <p:cNvPr id="17" name="椭圆 13"/>
          <p:cNvSpPr>
            <a:spLocks noChangeArrowheads="1"/>
          </p:cNvSpPr>
          <p:nvPr/>
        </p:nvSpPr>
        <p:spPr bwMode="auto">
          <a:xfrm>
            <a:off x="4245485" y="2321433"/>
            <a:ext cx="1416116" cy="1416116"/>
          </a:xfrm>
          <a:prstGeom prst="ellipse">
            <a:avLst/>
          </a:pr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latin typeface="Arial" panose="020B0604020202020204" pitchFamily="34" charset="0"/>
            </a:endParaRPr>
          </a:p>
        </p:txBody>
      </p:sp>
      <p:sp>
        <p:nvSpPr>
          <p:cNvPr id="18" name="椭圆 14"/>
          <p:cNvSpPr>
            <a:spLocks noChangeArrowheads="1"/>
          </p:cNvSpPr>
          <p:nvPr/>
        </p:nvSpPr>
        <p:spPr bwMode="auto">
          <a:xfrm>
            <a:off x="9427731" y="2317069"/>
            <a:ext cx="1418299" cy="1416116"/>
          </a:xfrm>
          <a:prstGeom prst="ellipse">
            <a:avLst/>
          </a:pr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latin typeface="Arial" panose="020B0604020202020204" pitchFamily="34" charset="0"/>
            </a:endParaRPr>
          </a:p>
        </p:txBody>
      </p:sp>
      <p:sp>
        <p:nvSpPr>
          <p:cNvPr id="19" name="Freeform 5"/>
          <p:cNvSpPr/>
          <p:nvPr/>
        </p:nvSpPr>
        <p:spPr bwMode="auto">
          <a:xfrm>
            <a:off x="1971843" y="2602910"/>
            <a:ext cx="778973" cy="822614"/>
          </a:xfrm>
          <a:custGeom>
            <a:avLst/>
            <a:gdLst>
              <a:gd name="T0" fmla="*/ 2147483646 w 74"/>
              <a:gd name="T1" fmla="*/ 0 h 78"/>
              <a:gd name="T2" fmla="*/ 2147483646 w 74"/>
              <a:gd name="T3" fmla="*/ 2147483646 h 78"/>
              <a:gd name="T4" fmla="*/ 2147483646 w 74"/>
              <a:gd name="T5" fmla="*/ 2147483646 h 78"/>
              <a:gd name="T6" fmla="*/ 2147483646 w 74"/>
              <a:gd name="T7" fmla="*/ 2147483646 h 78"/>
              <a:gd name="T8" fmla="*/ 2147483646 w 74"/>
              <a:gd name="T9" fmla="*/ 2147483646 h 78"/>
              <a:gd name="T10" fmla="*/ 2147483646 w 74"/>
              <a:gd name="T11" fmla="*/ 2147483646 h 78"/>
              <a:gd name="T12" fmla="*/ 2147483646 w 74"/>
              <a:gd name="T13" fmla="*/ 2147483646 h 78"/>
              <a:gd name="T14" fmla="*/ 2147483646 w 74"/>
              <a:gd name="T15" fmla="*/ 2147483646 h 78"/>
              <a:gd name="T16" fmla="*/ 2147483646 w 74"/>
              <a:gd name="T17" fmla="*/ 2147483646 h 78"/>
              <a:gd name="T18" fmla="*/ 2147483646 w 74"/>
              <a:gd name="T19" fmla="*/ 2147483646 h 78"/>
              <a:gd name="T20" fmla="*/ 2147483646 w 74"/>
              <a:gd name="T21" fmla="*/ 2147483646 h 78"/>
              <a:gd name="T22" fmla="*/ 2147483646 w 74"/>
              <a:gd name="T23" fmla="*/ 2147483646 h 78"/>
              <a:gd name="T24" fmla="*/ 2147483646 w 74"/>
              <a:gd name="T25" fmla="*/ 2147483646 h 78"/>
              <a:gd name="T26" fmla="*/ 2147483646 w 74"/>
              <a:gd name="T27" fmla="*/ 2147483646 h 78"/>
              <a:gd name="T28" fmla="*/ 0 w 74"/>
              <a:gd name="T29" fmla="*/ 2147483646 h 78"/>
              <a:gd name="T30" fmla="*/ 0 w 74"/>
              <a:gd name="T31" fmla="*/ 2147483646 h 78"/>
              <a:gd name="T32" fmla="*/ 2147483646 w 74"/>
              <a:gd name="T33" fmla="*/ 2147483646 h 78"/>
              <a:gd name="T34" fmla="*/ 2147483646 w 74"/>
              <a:gd name="T35" fmla="*/ 2147483646 h 78"/>
              <a:gd name="T36" fmla="*/ 2147483646 w 74"/>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78">
                <a:moveTo>
                  <a:pt x="37" y="0"/>
                </a:moveTo>
                <a:cubicBezTo>
                  <a:pt x="40" y="0"/>
                  <a:pt x="42" y="2"/>
                  <a:pt x="42" y="5"/>
                </a:cubicBezTo>
                <a:cubicBezTo>
                  <a:pt x="42" y="30"/>
                  <a:pt x="42" y="30"/>
                  <a:pt x="42" y="30"/>
                </a:cubicBezTo>
                <a:cubicBezTo>
                  <a:pt x="74" y="50"/>
                  <a:pt x="74" y="50"/>
                  <a:pt x="74" y="50"/>
                </a:cubicBezTo>
                <a:cubicBezTo>
                  <a:pt x="74" y="59"/>
                  <a:pt x="74" y="59"/>
                  <a:pt x="74" y="59"/>
                </a:cubicBezTo>
                <a:cubicBezTo>
                  <a:pt x="42" y="48"/>
                  <a:pt x="42" y="48"/>
                  <a:pt x="42" y="48"/>
                </a:cubicBezTo>
                <a:cubicBezTo>
                  <a:pt x="42" y="65"/>
                  <a:pt x="42" y="65"/>
                  <a:pt x="42" y="65"/>
                </a:cubicBezTo>
                <a:cubicBezTo>
                  <a:pt x="48" y="71"/>
                  <a:pt x="48" y="71"/>
                  <a:pt x="48" y="71"/>
                </a:cubicBezTo>
                <a:cubicBezTo>
                  <a:pt x="48" y="78"/>
                  <a:pt x="48" y="78"/>
                  <a:pt x="48" y="78"/>
                </a:cubicBezTo>
                <a:cubicBezTo>
                  <a:pt x="37" y="74"/>
                  <a:pt x="37" y="74"/>
                  <a:pt x="37" y="74"/>
                </a:cubicBezTo>
                <a:cubicBezTo>
                  <a:pt x="26" y="78"/>
                  <a:pt x="26" y="78"/>
                  <a:pt x="26" y="78"/>
                </a:cubicBezTo>
                <a:cubicBezTo>
                  <a:pt x="26" y="71"/>
                  <a:pt x="26" y="71"/>
                  <a:pt x="26" y="71"/>
                </a:cubicBezTo>
                <a:cubicBezTo>
                  <a:pt x="32" y="65"/>
                  <a:pt x="32" y="65"/>
                  <a:pt x="32" y="65"/>
                </a:cubicBezTo>
                <a:cubicBezTo>
                  <a:pt x="32" y="48"/>
                  <a:pt x="32" y="48"/>
                  <a:pt x="32" y="48"/>
                </a:cubicBezTo>
                <a:cubicBezTo>
                  <a:pt x="0" y="59"/>
                  <a:pt x="0" y="59"/>
                  <a:pt x="0" y="59"/>
                </a:cubicBezTo>
                <a:cubicBezTo>
                  <a:pt x="0" y="50"/>
                  <a:pt x="0" y="50"/>
                  <a:pt x="0" y="50"/>
                </a:cubicBezTo>
                <a:cubicBezTo>
                  <a:pt x="32" y="30"/>
                  <a:pt x="32" y="30"/>
                  <a:pt x="32" y="30"/>
                </a:cubicBezTo>
                <a:cubicBezTo>
                  <a:pt x="32" y="5"/>
                  <a:pt x="32" y="5"/>
                  <a:pt x="32" y="5"/>
                </a:cubicBezTo>
                <a:cubicBezTo>
                  <a:pt x="32" y="2"/>
                  <a:pt x="34" y="0"/>
                  <a:pt x="3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9"/>
          <p:cNvSpPr>
            <a:spLocks noEditPoints="1"/>
          </p:cNvSpPr>
          <p:nvPr/>
        </p:nvSpPr>
        <p:spPr bwMode="auto">
          <a:xfrm>
            <a:off x="4452775" y="2722921"/>
            <a:ext cx="1001538" cy="589140"/>
          </a:xfrm>
          <a:custGeom>
            <a:avLst/>
            <a:gdLst>
              <a:gd name="T0" fmla="*/ 2147483646 w 114"/>
              <a:gd name="T1" fmla="*/ 0 h 66"/>
              <a:gd name="T2" fmla="*/ 2147483646 w 114"/>
              <a:gd name="T3" fmla="*/ 2147483646 h 66"/>
              <a:gd name="T4" fmla="*/ 2147483646 w 114"/>
              <a:gd name="T5" fmla="*/ 0 h 66"/>
              <a:gd name="T6" fmla="*/ 2147483646 w 114"/>
              <a:gd name="T7" fmla="*/ 2147483646 h 66"/>
              <a:gd name="T8" fmla="*/ 2147483646 w 114"/>
              <a:gd name="T9" fmla="*/ 2147483646 h 66"/>
              <a:gd name="T10" fmla="*/ 2147483646 w 114"/>
              <a:gd name="T11" fmla="*/ 2147483646 h 66"/>
              <a:gd name="T12" fmla="*/ 2147483646 w 114"/>
              <a:gd name="T13" fmla="*/ 0 h 66"/>
              <a:gd name="T14" fmla="*/ 2147483646 w 114"/>
              <a:gd name="T15" fmla="*/ 2147483646 h 66"/>
              <a:gd name="T16" fmla="*/ 2147483646 w 114"/>
              <a:gd name="T17" fmla="*/ 2147483646 h 66"/>
              <a:gd name="T18" fmla="*/ 2147483646 w 114"/>
              <a:gd name="T19" fmla="*/ 2147483646 h 66"/>
              <a:gd name="T20" fmla="*/ 2147483646 w 114"/>
              <a:gd name="T21" fmla="*/ 2147483646 h 66"/>
              <a:gd name="T22" fmla="*/ 2147483646 w 114"/>
              <a:gd name="T23" fmla="*/ 2147483646 h 66"/>
              <a:gd name="T24" fmla="*/ 2147483646 w 114"/>
              <a:gd name="T25" fmla="*/ 2147483646 h 66"/>
              <a:gd name="T26" fmla="*/ 2147483646 w 114"/>
              <a:gd name="T27" fmla="*/ 2147483646 h 66"/>
              <a:gd name="T28" fmla="*/ 2147483646 w 114"/>
              <a:gd name="T29" fmla="*/ 2147483646 h 66"/>
              <a:gd name="T30" fmla="*/ 2147483646 w 114"/>
              <a:gd name="T31" fmla="*/ 2147483646 h 66"/>
              <a:gd name="T32" fmla="*/ 2147483646 w 114"/>
              <a:gd name="T33" fmla="*/ 2147483646 h 66"/>
              <a:gd name="T34" fmla="*/ 2147483646 w 114"/>
              <a:gd name="T35" fmla="*/ 2147483646 h 66"/>
              <a:gd name="T36" fmla="*/ 2147483646 w 114"/>
              <a:gd name="T37" fmla="*/ 2147483646 h 66"/>
              <a:gd name="T38" fmla="*/ 2147483646 w 114"/>
              <a:gd name="T39" fmla="*/ 2147483646 h 66"/>
              <a:gd name="T40" fmla="*/ 2147483646 w 114"/>
              <a:gd name="T41" fmla="*/ 2147483646 h 66"/>
              <a:gd name="T42" fmla="*/ 2147483646 w 114"/>
              <a:gd name="T43" fmla="*/ 2147483646 h 66"/>
              <a:gd name="T44" fmla="*/ 2147483646 w 114"/>
              <a:gd name="T45" fmla="*/ 2147483646 h 66"/>
              <a:gd name="T46" fmla="*/ 2147483646 w 114"/>
              <a:gd name="T47" fmla="*/ 2147483646 h 66"/>
              <a:gd name="T48" fmla="*/ 2147483646 w 114"/>
              <a:gd name="T49" fmla="*/ 2147483646 h 66"/>
              <a:gd name="T50" fmla="*/ 2147483646 w 114"/>
              <a:gd name="T51" fmla="*/ 2147483646 h 66"/>
              <a:gd name="T52" fmla="*/ 2147483646 w 114"/>
              <a:gd name="T53" fmla="*/ 2147483646 h 66"/>
              <a:gd name="T54" fmla="*/ 2147483646 w 114"/>
              <a:gd name="T55" fmla="*/ 2147483646 h 66"/>
              <a:gd name="T56" fmla="*/ 2147483646 w 114"/>
              <a:gd name="T57" fmla="*/ 2147483646 h 66"/>
              <a:gd name="T58" fmla="*/ 2147483646 w 114"/>
              <a:gd name="T59" fmla="*/ 2147483646 h 66"/>
              <a:gd name="T60" fmla="*/ 2147483646 w 114"/>
              <a:gd name="T61" fmla="*/ 2147483646 h 66"/>
              <a:gd name="T62" fmla="*/ 2147483646 w 114"/>
              <a:gd name="T63" fmla="*/ 2147483646 h 66"/>
              <a:gd name="T64" fmla="*/ 2147483646 w 114"/>
              <a:gd name="T65" fmla="*/ 2147483646 h 66"/>
              <a:gd name="T66" fmla="*/ 2147483646 w 114"/>
              <a:gd name="T67" fmla="*/ 2147483646 h 66"/>
              <a:gd name="T68" fmla="*/ 2147483646 w 114"/>
              <a:gd name="T69" fmla="*/ 2147483646 h 66"/>
              <a:gd name="T70" fmla="*/ 2147483646 w 114"/>
              <a:gd name="T71" fmla="*/ 2147483646 h 66"/>
              <a:gd name="T72" fmla="*/ 2147483646 w 114"/>
              <a:gd name="T73" fmla="*/ 2147483646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 h="66">
                <a:moveTo>
                  <a:pt x="75" y="0"/>
                </a:moveTo>
                <a:cubicBezTo>
                  <a:pt x="71" y="0"/>
                  <a:pt x="63" y="6"/>
                  <a:pt x="57" y="6"/>
                </a:cubicBezTo>
                <a:cubicBezTo>
                  <a:pt x="50" y="6"/>
                  <a:pt x="42" y="0"/>
                  <a:pt x="38" y="0"/>
                </a:cubicBezTo>
                <a:cubicBezTo>
                  <a:pt x="14" y="0"/>
                  <a:pt x="0" y="66"/>
                  <a:pt x="18" y="66"/>
                </a:cubicBezTo>
                <a:cubicBezTo>
                  <a:pt x="33" y="66"/>
                  <a:pt x="36" y="47"/>
                  <a:pt x="57" y="47"/>
                </a:cubicBezTo>
                <a:cubicBezTo>
                  <a:pt x="74" y="47"/>
                  <a:pt x="84" y="66"/>
                  <a:pt x="95" y="66"/>
                </a:cubicBezTo>
                <a:cubicBezTo>
                  <a:pt x="114" y="66"/>
                  <a:pt x="100" y="0"/>
                  <a:pt x="75" y="0"/>
                </a:cubicBezTo>
                <a:close/>
                <a:moveTo>
                  <a:pt x="37" y="37"/>
                </a:moveTo>
                <a:cubicBezTo>
                  <a:pt x="30" y="37"/>
                  <a:pt x="24" y="32"/>
                  <a:pt x="24" y="24"/>
                </a:cubicBezTo>
                <a:cubicBezTo>
                  <a:pt x="24" y="17"/>
                  <a:pt x="30" y="12"/>
                  <a:pt x="37" y="12"/>
                </a:cubicBezTo>
                <a:cubicBezTo>
                  <a:pt x="44" y="12"/>
                  <a:pt x="50" y="17"/>
                  <a:pt x="50" y="24"/>
                </a:cubicBezTo>
                <a:cubicBezTo>
                  <a:pt x="50" y="32"/>
                  <a:pt x="44" y="37"/>
                  <a:pt x="37" y="37"/>
                </a:cubicBezTo>
                <a:close/>
                <a:moveTo>
                  <a:pt x="71" y="30"/>
                </a:moveTo>
                <a:cubicBezTo>
                  <a:pt x="69" y="30"/>
                  <a:pt x="68" y="29"/>
                  <a:pt x="68" y="27"/>
                </a:cubicBezTo>
                <a:cubicBezTo>
                  <a:pt x="68" y="26"/>
                  <a:pt x="69" y="24"/>
                  <a:pt x="71" y="24"/>
                </a:cubicBezTo>
                <a:cubicBezTo>
                  <a:pt x="72" y="24"/>
                  <a:pt x="74" y="26"/>
                  <a:pt x="74" y="27"/>
                </a:cubicBezTo>
                <a:cubicBezTo>
                  <a:pt x="74" y="29"/>
                  <a:pt x="72" y="30"/>
                  <a:pt x="71" y="30"/>
                </a:cubicBezTo>
                <a:close/>
                <a:moveTo>
                  <a:pt x="80" y="39"/>
                </a:moveTo>
                <a:cubicBezTo>
                  <a:pt x="78" y="39"/>
                  <a:pt x="77" y="37"/>
                  <a:pt x="77" y="36"/>
                </a:cubicBezTo>
                <a:cubicBezTo>
                  <a:pt x="77" y="34"/>
                  <a:pt x="78" y="33"/>
                  <a:pt x="80" y="33"/>
                </a:cubicBezTo>
                <a:cubicBezTo>
                  <a:pt x="81" y="33"/>
                  <a:pt x="82" y="34"/>
                  <a:pt x="82" y="36"/>
                </a:cubicBezTo>
                <a:cubicBezTo>
                  <a:pt x="82" y="37"/>
                  <a:pt x="81" y="39"/>
                  <a:pt x="80" y="39"/>
                </a:cubicBezTo>
                <a:close/>
                <a:moveTo>
                  <a:pt x="80" y="22"/>
                </a:moveTo>
                <a:cubicBezTo>
                  <a:pt x="78" y="22"/>
                  <a:pt x="77" y="20"/>
                  <a:pt x="77" y="19"/>
                </a:cubicBezTo>
                <a:cubicBezTo>
                  <a:pt x="77" y="17"/>
                  <a:pt x="78" y="16"/>
                  <a:pt x="80" y="16"/>
                </a:cubicBezTo>
                <a:cubicBezTo>
                  <a:pt x="81" y="16"/>
                  <a:pt x="82" y="17"/>
                  <a:pt x="82" y="19"/>
                </a:cubicBezTo>
                <a:cubicBezTo>
                  <a:pt x="82" y="20"/>
                  <a:pt x="81" y="22"/>
                  <a:pt x="80" y="22"/>
                </a:cubicBezTo>
                <a:close/>
                <a:moveTo>
                  <a:pt x="88" y="30"/>
                </a:moveTo>
                <a:cubicBezTo>
                  <a:pt x="87" y="30"/>
                  <a:pt x="85" y="29"/>
                  <a:pt x="85" y="27"/>
                </a:cubicBezTo>
                <a:cubicBezTo>
                  <a:pt x="85" y="26"/>
                  <a:pt x="87" y="24"/>
                  <a:pt x="88" y="24"/>
                </a:cubicBezTo>
                <a:cubicBezTo>
                  <a:pt x="90" y="24"/>
                  <a:pt x="91" y="26"/>
                  <a:pt x="91" y="27"/>
                </a:cubicBezTo>
                <a:cubicBezTo>
                  <a:pt x="91" y="29"/>
                  <a:pt x="90" y="30"/>
                  <a:pt x="88" y="30"/>
                </a:cubicBezTo>
                <a:close/>
                <a:moveTo>
                  <a:pt x="37" y="17"/>
                </a:moveTo>
                <a:cubicBezTo>
                  <a:pt x="33" y="17"/>
                  <a:pt x="30" y="21"/>
                  <a:pt x="30" y="24"/>
                </a:cubicBezTo>
                <a:cubicBezTo>
                  <a:pt x="30" y="28"/>
                  <a:pt x="33" y="32"/>
                  <a:pt x="37" y="32"/>
                </a:cubicBezTo>
                <a:cubicBezTo>
                  <a:pt x="41" y="32"/>
                  <a:pt x="44" y="28"/>
                  <a:pt x="44" y="24"/>
                </a:cubicBezTo>
                <a:cubicBezTo>
                  <a:pt x="44" y="21"/>
                  <a:pt x="41" y="17"/>
                  <a:pt x="37"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3"/>
          <p:cNvSpPr>
            <a:spLocks noEditPoints="1"/>
          </p:cNvSpPr>
          <p:nvPr/>
        </p:nvSpPr>
        <p:spPr bwMode="auto">
          <a:xfrm>
            <a:off x="7217367" y="2668370"/>
            <a:ext cx="722241" cy="750607"/>
          </a:xfrm>
          <a:custGeom>
            <a:avLst/>
            <a:gdLst>
              <a:gd name="T0" fmla="*/ 2147483646 w 389"/>
              <a:gd name="T1" fmla="*/ 2147483646 h 404"/>
              <a:gd name="T2" fmla="*/ 2147483646 w 389"/>
              <a:gd name="T3" fmla="*/ 0 h 404"/>
              <a:gd name="T4" fmla="*/ 0 w 389"/>
              <a:gd name="T5" fmla="*/ 2147483646 h 404"/>
              <a:gd name="T6" fmla="*/ 2147483646 w 389"/>
              <a:gd name="T7" fmla="*/ 2147483646 h 404"/>
              <a:gd name="T8" fmla="*/ 2147483646 w 389"/>
              <a:gd name="T9" fmla="*/ 2147483646 h 404"/>
              <a:gd name="T10" fmla="*/ 2147483646 w 389"/>
              <a:gd name="T11" fmla="*/ 2147483646 h 404"/>
              <a:gd name="T12" fmla="*/ 2147483646 w 389"/>
              <a:gd name="T13" fmla="*/ 2147483646 h 404"/>
              <a:gd name="T14" fmla="*/ 0 w 389"/>
              <a:gd name="T15" fmla="*/ 2147483646 h 404"/>
              <a:gd name="T16" fmla="*/ 2147483646 w 389"/>
              <a:gd name="T17" fmla="*/ 2147483646 h 404"/>
              <a:gd name="T18" fmla="*/ 2147483646 w 389"/>
              <a:gd name="T19" fmla="*/ 2147483646 h 404"/>
              <a:gd name="T20" fmla="*/ 2147483646 w 389"/>
              <a:gd name="T21" fmla="*/ 2147483646 h 404"/>
              <a:gd name="T22" fmla="*/ 2147483646 w 389"/>
              <a:gd name="T23" fmla="*/ 2147483646 h 404"/>
              <a:gd name="T24" fmla="*/ 2147483646 w 389"/>
              <a:gd name="T25" fmla="*/ 2147483646 h 404"/>
              <a:gd name="T26" fmla="*/ 2147483646 w 389"/>
              <a:gd name="T27" fmla="*/ 2147483646 h 404"/>
              <a:gd name="T28" fmla="*/ 0 w 389"/>
              <a:gd name="T29" fmla="*/ 2147483646 h 404"/>
              <a:gd name="T30" fmla="*/ 2147483646 w 389"/>
              <a:gd name="T31" fmla="*/ 2147483646 h 404"/>
              <a:gd name="T32" fmla="*/ 2147483646 w 389"/>
              <a:gd name="T33" fmla="*/ 2147483646 h 404"/>
              <a:gd name="T34" fmla="*/ 2147483646 w 389"/>
              <a:gd name="T35" fmla="*/ 2147483646 h 404"/>
              <a:gd name="T36" fmla="*/ 2147483646 w 389"/>
              <a:gd name="T37" fmla="*/ 2147483646 h 4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404">
                <a:moveTo>
                  <a:pt x="389" y="131"/>
                </a:moveTo>
                <a:lnTo>
                  <a:pt x="194" y="0"/>
                </a:lnTo>
                <a:lnTo>
                  <a:pt x="0" y="131"/>
                </a:lnTo>
                <a:lnTo>
                  <a:pt x="194" y="262"/>
                </a:lnTo>
                <a:lnTo>
                  <a:pt x="389" y="131"/>
                </a:lnTo>
                <a:close/>
                <a:moveTo>
                  <a:pt x="194" y="290"/>
                </a:moveTo>
                <a:lnTo>
                  <a:pt x="23" y="176"/>
                </a:lnTo>
                <a:lnTo>
                  <a:pt x="0" y="199"/>
                </a:lnTo>
                <a:lnTo>
                  <a:pt x="194" y="330"/>
                </a:lnTo>
                <a:lnTo>
                  <a:pt x="389" y="199"/>
                </a:lnTo>
                <a:lnTo>
                  <a:pt x="366" y="176"/>
                </a:lnTo>
                <a:lnTo>
                  <a:pt x="194" y="290"/>
                </a:lnTo>
                <a:close/>
                <a:moveTo>
                  <a:pt x="194" y="364"/>
                </a:moveTo>
                <a:lnTo>
                  <a:pt x="23" y="250"/>
                </a:lnTo>
                <a:lnTo>
                  <a:pt x="0" y="273"/>
                </a:lnTo>
                <a:lnTo>
                  <a:pt x="194" y="404"/>
                </a:lnTo>
                <a:lnTo>
                  <a:pt x="389" y="273"/>
                </a:lnTo>
                <a:lnTo>
                  <a:pt x="366" y="250"/>
                </a:lnTo>
                <a:lnTo>
                  <a:pt x="194" y="3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7"/>
          <p:cNvSpPr/>
          <p:nvPr/>
        </p:nvSpPr>
        <p:spPr bwMode="auto">
          <a:xfrm>
            <a:off x="9936137" y="2818929"/>
            <a:ext cx="408033" cy="541136"/>
          </a:xfrm>
          <a:custGeom>
            <a:avLst/>
            <a:gdLst>
              <a:gd name="T0" fmla="*/ 2147483646 w 193"/>
              <a:gd name="T1" fmla="*/ 0 h 256"/>
              <a:gd name="T2" fmla="*/ 0 w 193"/>
              <a:gd name="T3" fmla="*/ 2147483646 h 256"/>
              <a:gd name="T4" fmla="*/ 2147483646 w 193"/>
              <a:gd name="T5" fmla="*/ 2147483646 h 256"/>
              <a:gd name="T6" fmla="*/ 2147483646 w 193"/>
              <a:gd name="T7" fmla="*/ 2147483646 h 256"/>
              <a:gd name="T8" fmla="*/ 2147483646 w 193"/>
              <a:gd name="T9" fmla="*/ 2147483646 h 256"/>
              <a:gd name="T10" fmla="*/ 2147483646 w 193"/>
              <a:gd name="T11" fmla="*/ 2147483646 h 256"/>
              <a:gd name="T12" fmla="*/ 2147483646 w 193"/>
              <a:gd name="T13" fmla="*/ 2147483646 h 256"/>
              <a:gd name="T14" fmla="*/ 2147483646 w 193"/>
              <a:gd name="T15" fmla="*/ 2147483646 h 256"/>
              <a:gd name="T16" fmla="*/ 2147483646 w 193"/>
              <a:gd name="T17" fmla="*/ 2147483646 h 256"/>
              <a:gd name="T18" fmla="*/ 2147483646 w 193"/>
              <a:gd name="T19" fmla="*/ 2147483646 h 256"/>
              <a:gd name="T20" fmla="*/ 2147483646 w 193"/>
              <a:gd name="T21" fmla="*/ 2147483646 h 256"/>
              <a:gd name="T22" fmla="*/ 2147483646 w 193"/>
              <a:gd name="T23" fmla="*/ 2147483646 h 256"/>
              <a:gd name="T24" fmla="*/ 2147483646 w 193"/>
              <a:gd name="T25" fmla="*/ 2147483646 h 256"/>
              <a:gd name="T26" fmla="*/ 2147483646 w 193"/>
              <a:gd name="T27" fmla="*/ 2147483646 h 256"/>
              <a:gd name="T28" fmla="*/ 2147483646 w 193"/>
              <a:gd name="T29" fmla="*/ 2147483646 h 256"/>
              <a:gd name="T30" fmla="*/ 2147483646 w 193"/>
              <a:gd name="T31" fmla="*/ 2147483646 h 256"/>
              <a:gd name="T32" fmla="*/ 2147483646 w 193"/>
              <a:gd name="T33" fmla="*/ 2147483646 h 256"/>
              <a:gd name="T34" fmla="*/ 2147483646 w 193"/>
              <a:gd name="T35" fmla="*/ 2147483646 h 256"/>
              <a:gd name="T36" fmla="*/ 2147483646 w 193"/>
              <a:gd name="T37" fmla="*/ 2147483646 h 256"/>
              <a:gd name="T38" fmla="*/ 2147483646 w 193"/>
              <a:gd name="T39" fmla="*/ 2147483646 h 256"/>
              <a:gd name="T40" fmla="*/ 2147483646 w 193"/>
              <a:gd name="T41" fmla="*/ 2147483646 h 256"/>
              <a:gd name="T42" fmla="*/ 2147483646 w 193"/>
              <a:gd name="T43" fmla="*/ 2147483646 h 256"/>
              <a:gd name="T44" fmla="*/ 2147483646 w 193"/>
              <a:gd name="T45" fmla="*/ 2147483646 h 256"/>
              <a:gd name="T46" fmla="*/ 2147483646 w 193"/>
              <a:gd name="T47" fmla="*/ 2147483646 h 256"/>
              <a:gd name="T48" fmla="*/ 2147483646 w 193"/>
              <a:gd name="T49" fmla="*/ 2147483646 h 256"/>
              <a:gd name="T50" fmla="*/ 2147483646 w 193"/>
              <a:gd name="T51" fmla="*/ 2147483646 h 256"/>
              <a:gd name="T52" fmla="*/ 2147483646 w 193"/>
              <a:gd name="T53" fmla="*/ 2147483646 h 256"/>
              <a:gd name="T54" fmla="*/ 2147483646 w 193"/>
              <a:gd name="T55" fmla="*/ 2147483646 h 256"/>
              <a:gd name="T56" fmla="*/ 2147483646 w 193"/>
              <a:gd name="T57" fmla="*/ 2147483646 h 256"/>
              <a:gd name="T58" fmla="*/ 2147483646 w 193"/>
              <a:gd name="T59" fmla="*/ 2147483646 h 256"/>
              <a:gd name="T60" fmla="*/ 2147483646 w 193"/>
              <a:gd name="T61" fmla="*/ 2147483646 h 256"/>
              <a:gd name="T62" fmla="*/ 2147483646 w 193"/>
              <a:gd name="T63" fmla="*/ 0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3" h="256">
                <a:moveTo>
                  <a:pt x="97" y="0"/>
                </a:moveTo>
                <a:cubicBezTo>
                  <a:pt x="43" y="0"/>
                  <a:pt x="0" y="43"/>
                  <a:pt x="0" y="96"/>
                </a:cubicBezTo>
                <a:cubicBezTo>
                  <a:pt x="0" y="137"/>
                  <a:pt x="39" y="168"/>
                  <a:pt x="39" y="168"/>
                </a:cubicBezTo>
                <a:cubicBezTo>
                  <a:pt x="52" y="178"/>
                  <a:pt x="62" y="193"/>
                  <a:pt x="62" y="203"/>
                </a:cubicBezTo>
                <a:cubicBezTo>
                  <a:pt x="62" y="206"/>
                  <a:pt x="63" y="210"/>
                  <a:pt x="67" y="213"/>
                </a:cubicBezTo>
                <a:cubicBezTo>
                  <a:pt x="66" y="214"/>
                  <a:pt x="65" y="215"/>
                  <a:pt x="65" y="216"/>
                </a:cubicBezTo>
                <a:cubicBezTo>
                  <a:pt x="65" y="218"/>
                  <a:pt x="66" y="220"/>
                  <a:pt x="67" y="221"/>
                </a:cubicBezTo>
                <a:cubicBezTo>
                  <a:pt x="66" y="222"/>
                  <a:pt x="65" y="223"/>
                  <a:pt x="65" y="225"/>
                </a:cubicBezTo>
                <a:cubicBezTo>
                  <a:pt x="65" y="227"/>
                  <a:pt x="66" y="228"/>
                  <a:pt x="67" y="229"/>
                </a:cubicBezTo>
                <a:cubicBezTo>
                  <a:pt x="66" y="230"/>
                  <a:pt x="65" y="232"/>
                  <a:pt x="65" y="233"/>
                </a:cubicBezTo>
                <a:cubicBezTo>
                  <a:pt x="65" y="235"/>
                  <a:pt x="66" y="237"/>
                  <a:pt x="68" y="238"/>
                </a:cubicBezTo>
                <a:cubicBezTo>
                  <a:pt x="67" y="239"/>
                  <a:pt x="67" y="240"/>
                  <a:pt x="67" y="242"/>
                </a:cubicBezTo>
                <a:cubicBezTo>
                  <a:pt x="67" y="244"/>
                  <a:pt x="68" y="246"/>
                  <a:pt x="70" y="247"/>
                </a:cubicBezTo>
                <a:cubicBezTo>
                  <a:pt x="70" y="247"/>
                  <a:pt x="70" y="247"/>
                  <a:pt x="70" y="247"/>
                </a:cubicBezTo>
                <a:cubicBezTo>
                  <a:pt x="77" y="254"/>
                  <a:pt x="77" y="254"/>
                  <a:pt x="77" y="254"/>
                </a:cubicBezTo>
                <a:cubicBezTo>
                  <a:pt x="78" y="256"/>
                  <a:pt x="80" y="256"/>
                  <a:pt x="82" y="256"/>
                </a:cubicBezTo>
                <a:cubicBezTo>
                  <a:pt x="111" y="256"/>
                  <a:pt x="111" y="256"/>
                  <a:pt x="111" y="256"/>
                </a:cubicBezTo>
                <a:cubicBezTo>
                  <a:pt x="113" y="256"/>
                  <a:pt x="115" y="256"/>
                  <a:pt x="116" y="254"/>
                </a:cubicBezTo>
                <a:cubicBezTo>
                  <a:pt x="123" y="247"/>
                  <a:pt x="123" y="247"/>
                  <a:pt x="123" y="247"/>
                </a:cubicBezTo>
                <a:cubicBezTo>
                  <a:pt x="123" y="247"/>
                  <a:pt x="123" y="247"/>
                  <a:pt x="124" y="247"/>
                </a:cubicBezTo>
                <a:cubicBezTo>
                  <a:pt x="125" y="246"/>
                  <a:pt x="127" y="244"/>
                  <a:pt x="127" y="242"/>
                </a:cubicBezTo>
                <a:cubicBezTo>
                  <a:pt x="127" y="240"/>
                  <a:pt x="126" y="239"/>
                  <a:pt x="126" y="238"/>
                </a:cubicBezTo>
                <a:cubicBezTo>
                  <a:pt x="127" y="237"/>
                  <a:pt x="128" y="235"/>
                  <a:pt x="128" y="233"/>
                </a:cubicBezTo>
                <a:cubicBezTo>
                  <a:pt x="128" y="232"/>
                  <a:pt x="128" y="230"/>
                  <a:pt x="126" y="229"/>
                </a:cubicBezTo>
                <a:cubicBezTo>
                  <a:pt x="128" y="228"/>
                  <a:pt x="128" y="227"/>
                  <a:pt x="128" y="225"/>
                </a:cubicBezTo>
                <a:cubicBezTo>
                  <a:pt x="128" y="223"/>
                  <a:pt x="128" y="222"/>
                  <a:pt x="126" y="221"/>
                </a:cubicBezTo>
                <a:cubicBezTo>
                  <a:pt x="128" y="220"/>
                  <a:pt x="128" y="218"/>
                  <a:pt x="128" y="216"/>
                </a:cubicBezTo>
                <a:cubicBezTo>
                  <a:pt x="128" y="215"/>
                  <a:pt x="128" y="214"/>
                  <a:pt x="127" y="213"/>
                </a:cubicBezTo>
                <a:cubicBezTo>
                  <a:pt x="130" y="210"/>
                  <a:pt x="132" y="206"/>
                  <a:pt x="132" y="203"/>
                </a:cubicBezTo>
                <a:cubicBezTo>
                  <a:pt x="132" y="193"/>
                  <a:pt x="142" y="178"/>
                  <a:pt x="154" y="168"/>
                </a:cubicBezTo>
                <a:cubicBezTo>
                  <a:pt x="154" y="168"/>
                  <a:pt x="193" y="137"/>
                  <a:pt x="193" y="96"/>
                </a:cubicBezTo>
                <a:cubicBezTo>
                  <a:pt x="193" y="43"/>
                  <a:pt x="150" y="0"/>
                  <a:pt x="97" y="0"/>
                </a:cubicBezTo>
                <a:close/>
              </a:path>
            </a:pathLst>
          </a:custGeom>
          <a:solidFill>
            <a:schemeClr val="bg1"/>
          </a:solidFill>
          <a:ln>
            <a:noFill/>
          </a:ln>
        </p:spPr>
        <p:txBody>
          <a:bodyPr/>
          <a:lstStyle/>
          <a:p>
            <a:endParaRPr lang="zh-CN" altLang="en-US"/>
          </a:p>
        </p:txBody>
      </p:sp>
      <p:sp>
        <p:nvSpPr>
          <p:cNvPr id="23" name="Freeform 18"/>
          <p:cNvSpPr/>
          <p:nvPr/>
        </p:nvSpPr>
        <p:spPr bwMode="auto">
          <a:xfrm>
            <a:off x="10117242" y="2585454"/>
            <a:ext cx="37095" cy="183288"/>
          </a:xfrm>
          <a:custGeom>
            <a:avLst/>
            <a:gdLst>
              <a:gd name="T0" fmla="*/ 2147483646 w 17"/>
              <a:gd name="T1" fmla="*/ 2147483646 h 87"/>
              <a:gd name="T2" fmla="*/ 2147483646 w 17"/>
              <a:gd name="T3" fmla="*/ 2147483646 h 87"/>
              <a:gd name="T4" fmla="*/ 2147483646 w 17"/>
              <a:gd name="T5" fmla="*/ 2147483646 h 87"/>
              <a:gd name="T6" fmla="*/ 0 w 17"/>
              <a:gd name="T7" fmla="*/ 2147483646 h 87"/>
              <a:gd name="T8" fmla="*/ 0 w 17"/>
              <a:gd name="T9" fmla="*/ 2147483646 h 87"/>
              <a:gd name="T10" fmla="*/ 2147483646 w 17"/>
              <a:gd name="T11" fmla="*/ 0 h 87"/>
              <a:gd name="T12" fmla="*/ 2147483646 w 17"/>
              <a:gd name="T13" fmla="*/ 0 h 87"/>
              <a:gd name="T14" fmla="*/ 2147483646 w 17"/>
              <a:gd name="T15" fmla="*/ 2147483646 h 87"/>
              <a:gd name="T16" fmla="*/ 2147483646 w 17"/>
              <a:gd name="T17" fmla="*/ 2147483646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87">
                <a:moveTo>
                  <a:pt x="17" y="79"/>
                </a:moveTo>
                <a:cubicBezTo>
                  <a:pt x="17" y="83"/>
                  <a:pt x="13" y="87"/>
                  <a:pt x="8" y="87"/>
                </a:cubicBezTo>
                <a:cubicBezTo>
                  <a:pt x="8" y="87"/>
                  <a:pt x="8" y="87"/>
                  <a:pt x="8" y="87"/>
                </a:cubicBezTo>
                <a:cubicBezTo>
                  <a:pt x="4" y="87"/>
                  <a:pt x="0" y="83"/>
                  <a:pt x="0" y="79"/>
                </a:cubicBezTo>
                <a:cubicBezTo>
                  <a:pt x="0" y="9"/>
                  <a:pt x="0" y="9"/>
                  <a:pt x="0" y="9"/>
                </a:cubicBezTo>
                <a:cubicBezTo>
                  <a:pt x="0" y="4"/>
                  <a:pt x="4" y="0"/>
                  <a:pt x="8" y="0"/>
                </a:cubicBezTo>
                <a:cubicBezTo>
                  <a:pt x="8" y="0"/>
                  <a:pt x="8" y="0"/>
                  <a:pt x="8" y="0"/>
                </a:cubicBezTo>
                <a:cubicBezTo>
                  <a:pt x="13" y="0"/>
                  <a:pt x="16" y="4"/>
                  <a:pt x="16" y="9"/>
                </a:cubicBezTo>
                <a:lnTo>
                  <a:pt x="17" y="79"/>
                </a:lnTo>
                <a:close/>
              </a:path>
            </a:pathLst>
          </a:custGeom>
          <a:solidFill>
            <a:schemeClr val="bg1"/>
          </a:solidFill>
          <a:ln>
            <a:noFill/>
          </a:ln>
        </p:spPr>
        <p:txBody>
          <a:bodyPr/>
          <a:lstStyle/>
          <a:p>
            <a:endParaRPr lang="zh-CN" altLang="en-US"/>
          </a:p>
        </p:txBody>
      </p:sp>
      <p:sp>
        <p:nvSpPr>
          <p:cNvPr id="24" name="Freeform 19"/>
          <p:cNvSpPr/>
          <p:nvPr/>
        </p:nvSpPr>
        <p:spPr bwMode="auto">
          <a:xfrm>
            <a:off x="10259073" y="2646550"/>
            <a:ext cx="117828" cy="165832"/>
          </a:xfrm>
          <a:custGeom>
            <a:avLst/>
            <a:gdLst>
              <a:gd name="T0" fmla="*/ 2147483646 w 56"/>
              <a:gd name="T1" fmla="*/ 2147483646 h 79"/>
              <a:gd name="T2" fmla="*/ 2147483646 w 56"/>
              <a:gd name="T3" fmla="*/ 2147483646 h 79"/>
              <a:gd name="T4" fmla="*/ 2147483646 w 56"/>
              <a:gd name="T5" fmla="*/ 2147483646 h 79"/>
              <a:gd name="T6" fmla="*/ 2147483646 w 56"/>
              <a:gd name="T7" fmla="*/ 2147483646 h 79"/>
              <a:gd name="T8" fmla="*/ 2147483646 w 56"/>
              <a:gd name="T9" fmla="*/ 2147483646 h 79"/>
              <a:gd name="T10" fmla="*/ 2147483646 w 56"/>
              <a:gd name="T11" fmla="*/ 2147483646 h 79"/>
              <a:gd name="T12" fmla="*/ 2147483646 w 56"/>
              <a:gd name="T13" fmla="*/ 2147483646 h 79"/>
              <a:gd name="T14" fmla="*/ 2147483646 w 56"/>
              <a:gd name="T15" fmla="*/ 2147483646 h 79"/>
              <a:gd name="T16" fmla="*/ 2147483646 w 56"/>
              <a:gd name="T17" fmla="*/ 2147483646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79">
                <a:moveTo>
                  <a:pt x="16" y="74"/>
                </a:moveTo>
                <a:cubicBezTo>
                  <a:pt x="14" y="77"/>
                  <a:pt x="9" y="79"/>
                  <a:pt x="5" y="76"/>
                </a:cubicBezTo>
                <a:cubicBezTo>
                  <a:pt x="5" y="76"/>
                  <a:pt x="5" y="76"/>
                  <a:pt x="5" y="76"/>
                </a:cubicBezTo>
                <a:cubicBezTo>
                  <a:pt x="1" y="74"/>
                  <a:pt x="0" y="69"/>
                  <a:pt x="2" y="65"/>
                </a:cubicBezTo>
                <a:cubicBezTo>
                  <a:pt x="40" y="6"/>
                  <a:pt x="40" y="6"/>
                  <a:pt x="40" y="6"/>
                </a:cubicBezTo>
                <a:cubicBezTo>
                  <a:pt x="42" y="2"/>
                  <a:pt x="47" y="0"/>
                  <a:pt x="51" y="3"/>
                </a:cubicBezTo>
                <a:cubicBezTo>
                  <a:pt x="51" y="3"/>
                  <a:pt x="51" y="3"/>
                  <a:pt x="51" y="3"/>
                </a:cubicBezTo>
                <a:cubicBezTo>
                  <a:pt x="55" y="5"/>
                  <a:pt x="56" y="11"/>
                  <a:pt x="54" y="14"/>
                </a:cubicBezTo>
                <a:lnTo>
                  <a:pt x="16" y="74"/>
                </a:lnTo>
                <a:close/>
              </a:path>
            </a:pathLst>
          </a:custGeom>
          <a:solidFill>
            <a:schemeClr val="bg1"/>
          </a:solidFill>
          <a:ln>
            <a:noFill/>
          </a:ln>
        </p:spPr>
        <p:txBody>
          <a:bodyPr/>
          <a:lstStyle/>
          <a:p>
            <a:endParaRPr lang="zh-CN" altLang="en-US"/>
          </a:p>
        </p:txBody>
      </p:sp>
      <p:sp>
        <p:nvSpPr>
          <p:cNvPr id="25" name="Freeform 20"/>
          <p:cNvSpPr/>
          <p:nvPr/>
        </p:nvSpPr>
        <p:spPr bwMode="auto">
          <a:xfrm>
            <a:off x="10359444" y="2829838"/>
            <a:ext cx="174560" cy="98191"/>
          </a:xfrm>
          <a:custGeom>
            <a:avLst/>
            <a:gdLst>
              <a:gd name="T0" fmla="*/ 2147483646 w 83"/>
              <a:gd name="T1" fmla="*/ 2147483646 h 47"/>
              <a:gd name="T2" fmla="*/ 2147483646 w 83"/>
              <a:gd name="T3" fmla="*/ 2147483646 h 47"/>
              <a:gd name="T4" fmla="*/ 2147483646 w 83"/>
              <a:gd name="T5" fmla="*/ 2147483646 h 47"/>
              <a:gd name="T6" fmla="*/ 2147483646 w 83"/>
              <a:gd name="T7" fmla="*/ 2147483646 h 47"/>
              <a:gd name="T8" fmla="*/ 2147483646 w 83"/>
              <a:gd name="T9" fmla="*/ 2147483646 h 47"/>
              <a:gd name="T10" fmla="*/ 2147483646 w 83"/>
              <a:gd name="T11" fmla="*/ 2147483646 h 47"/>
              <a:gd name="T12" fmla="*/ 2147483646 w 83"/>
              <a:gd name="T13" fmla="*/ 2147483646 h 47"/>
              <a:gd name="T14" fmla="*/ 2147483646 w 83"/>
              <a:gd name="T15" fmla="*/ 2147483646 h 47"/>
              <a:gd name="T16" fmla="*/ 2147483646 w 83"/>
              <a:gd name="T17" fmla="*/ 214748364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47">
                <a:moveTo>
                  <a:pt x="13" y="45"/>
                </a:moveTo>
                <a:cubicBezTo>
                  <a:pt x="9" y="47"/>
                  <a:pt x="4" y="45"/>
                  <a:pt x="2" y="41"/>
                </a:cubicBezTo>
                <a:cubicBezTo>
                  <a:pt x="2" y="41"/>
                  <a:pt x="2" y="41"/>
                  <a:pt x="2" y="41"/>
                </a:cubicBezTo>
                <a:cubicBezTo>
                  <a:pt x="0" y="37"/>
                  <a:pt x="2" y="32"/>
                  <a:pt x="6" y="30"/>
                </a:cubicBezTo>
                <a:cubicBezTo>
                  <a:pt x="70" y="2"/>
                  <a:pt x="70" y="2"/>
                  <a:pt x="70" y="2"/>
                </a:cubicBezTo>
                <a:cubicBezTo>
                  <a:pt x="74" y="0"/>
                  <a:pt x="79" y="2"/>
                  <a:pt x="81" y="6"/>
                </a:cubicBezTo>
                <a:cubicBezTo>
                  <a:pt x="81" y="6"/>
                  <a:pt x="81" y="6"/>
                  <a:pt x="81" y="6"/>
                </a:cubicBezTo>
                <a:cubicBezTo>
                  <a:pt x="83" y="10"/>
                  <a:pt x="81" y="15"/>
                  <a:pt x="77" y="17"/>
                </a:cubicBezTo>
                <a:lnTo>
                  <a:pt x="13" y="45"/>
                </a:lnTo>
                <a:close/>
              </a:path>
            </a:pathLst>
          </a:custGeom>
          <a:solidFill>
            <a:schemeClr val="bg1"/>
          </a:solidFill>
          <a:ln>
            <a:noFill/>
          </a:ln>
        </p:spPr>
        <p:txBody>
          <a:bodyPr/>
          <a:lstStyle/>
          <a:p>
            <a:endParaRPr lang="zh-CN" altLang="en-US"/>
          </a:p>
        </p:txBody>
      </p:sp>
      <p:sp>
        <p:nvSpPr>
          <p:cNvPr id="26" name="Freeform 21"/>
          <p:cNvSpPr/>
          <p:nvPr/>
        </p:nvSpPr>
        <p:spPr bwMode="auto">
          <a:xfrm>
            <a:off x="10383446" y="3037128"/>
            <a:ext cx="183288" cy="58913"/>
          </a:xfrm>
          <a:custGeom>
            <a:avLst/>
            <a:gdLst>
              <a:gd name="T0" fmla="*/ 2147483646 w 87"/>
              <a:gd name="T1" fmla="*/ 2147483646 h 27"/>
              <a:gd name="T2" fmla="*/ 0 w 87"/>
              <a:gd name="T3" fmla="*/ 2147483646 h 27"/>
              <a:gd name="T4" fmla="*/ 0 w 87"/>
              <a:gd name="T5" fmla="*/ 2147483646 h 27"/>
              <a:gd name="T6" fmla="*/ 2147483646 w 87"/>
              <a:gd name="T7" fmla="*/ 2147483646 h 27"/>
              <a:gd name="T8" fmla="*/ 2147483646 w 87"/>
              <a:gd name="T9" fmla="*/ 2147483646 h 27"/>
              <a:gd name="T10" fmla="*/ 2147483646 w 87"/>
              <a:gd name="T11" fmla="*/ 2147483646 h 27"/>
              <a:gd name="T12" fmla="*/ 2147483646 w 87"/>
              <a:gd name="T13" fmla="*/ 2147483646 h 27"/>
              <a:gd name="T14" fmla="*/ 2147483646 w 87"/>
              <a:gd name="T15" fmla="*/ 2147483646 h 27"/>
              <a:gd name="T16" fmla="*/ 2147483646 w 87"/>
              <a:gd name="T17" fmla="*/ 214748364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7">
                <a:moveTo>
                  <a:pt x="8" y="17"/>
                </a:moveTo>
                <a:cubicBezTo>
                  <a:pt x="3" y="17"/>
                  <a:pt x="0" y="12"/>
                  <a:pt x="0" y="8"/>
                </a:cubicBezTo>
                <a:cubicBezTo>
                  <a:pt x="0" y="8"/>
                  <a:pt x="0" y="8"/>
                  <a:pt x="0" y="8"/>
                </a:cubicBezTo>
                <a:cubicBezTo>
                  <a:pt x="1" y="3"/>
                  <a:pt x="5" y="0"/>
                  <a:pt x="10" y="1"/>
                </a:cubicBezTo>
                <a:cubicBezTo>
                  <a:pt x="79" y="10"/>
                  <a:pt x="79" y="10"/>
                  <a:pt x="79" y="10"/>
                </a:cubicBezTo>
                <a:cubicBezTo>
                  <a:pt x="84" y="11"/>
                  <a:pt x="87" y="15"/>
                  <a:pt x="86" y="20"/>
                </a:cubicBezTo>
                <a:cubicBezTo>
                  <a:pt x="86" y="20"/>
                  <a:pt x="86" y="20"/>
                  <a:pt x="86" y="20"/>
                </a:cubicBezTo>
                <a:cubicBezTo>
                  <a:pt x="86" y="24"/>
                  <a:pt x="81" y="27"/>
                  <a:pt x="77" y="27"/>
                </a:cubicBezTo>
                <a:lnTo>
                  <a:pt x="8" y="17"/>
                </a:lnTo>
                <a:close/>
              </a:path>
            </a:pathLst>
          </a:custGeom>
          <a:solidFill>
            <a:schemeClr val="bg1"/>
          </a:solidFill>
          <a:ln>
            <a:noFill/>
          </a:ln>
        </p:spPr>
        <p:txBody>
          <a:bodyPr/>
          <a:lstStyle/>
          <a:p>
            <a:endParaRPr lang="zh-CN" altLang="en-US"/>
          </a:p>
        </p:txBody>
      </p:sp>
      <p:sp>
        <p:nvSpPr>
          <p:cNvPr id="27" name="Freeform 22"/>
          <p:cNvSpPr/>
          <p:nvPr/>
        </p:nvSpPr>
        <p:spPr bwMode="auto">
          <a:xfrm>
            <a:off x="10320168" y="3174594"/>
            <a:ext cx="150557" cy="135284"/>
          </a:xfrm>
          <a:custGeom>
            <a:avLst/>
            <a:gdLst>
              <a:gd name="T0" fmla="*/ 2147483646 w 72"/>
              <a:gd name="T1" fmla="*/ 2147483646 h 64"/>
              <a:gd name="T2" fmla="*/ 2147483646 w 72"/>
              <a:gd name="T3" fmla="*/ 2147483646 h 64"/>
              <a:gd name="T4" fmla="*/ 2147483646 w 72"/>
              <a:gd name="T5" fmla="*/ 2147483646 h 64"/>
              <a:gd name="T6" fmla="*/ 2147483646 w 72"/>
              <a:gd name="T7" fmla="*/ 2147483646 h 64"/>
              <a:gd name="T8" fmla="*/ 2147483646 w 72"/>
              <a:gd name="T9" fmla="*/ 2147483646 h 64"/>
              <a:gd name="T10" fmla="*/ 2147483646 w 72"/>
              <a:gd name="T11" fmla="*/ 2147483646 h 64"/>
              <a:gd name="T12" fmla="*/ 2147483646 w 72"/>
              <a:gd name="T13" fmla="*/ 2147483646 h 64"/>
              <a:gd name="T14" fmla="*/ 2147483646 w 72"/>
              <a:gd name="T15" fmla="*/ 2147483646 h 64"/>
              <a:gd name="T16" fmla="*/ 2147483646 w 72"/>
              <a:gd name="T17" fmla="*/ 214748364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4">
                <a:moveTo>
                  <a:pt x="4" y="15"/>
                </a:moveTo>
                <a:cubicBezTo>
                  <a:pt x="0" y="12"/>
                  <a:pt x="0" y="7"/>
                  <a:pt x="3" y="4"/>
                </a:cubicBezTo>
                <a:cubicBezTo>
                  <a:pt x="3" y="4"/>
                  <a:pt x="3" y="4"/>
                  <a:pt x="3" y="4"/>
                </a:cubicBezTo>
                <a:cubicBezTo>
                  <a:pt x="6" y="0"/>
                  <a:pt x="11" y="0"/>
                  <a:pt x="15" y="3"/>
                </a:cubicBezTo>
                <a:cubicBezTo>
                  <a:pt x="68" y="49"/>
                  <a:pt x="68" y="49"/>
                  <a:pt x="68" y="49"/>
                </a:cubicBezTo>
                <a:cubicBezTo>
                  <a:pt x="71" y="51"/>
                  <a:pt x="72" y="57"/>
                  <a:pt x="69" y="60"/>
                </a:cubicBezTo>
                <a:cubicBezTo>
                  <a:pt x="69" y="60"/>
                  <a:pt x="69" y="60"/>
                  <a:pt x="69" y="60"/>
                </a:cubicBezTo>
                <a:cubicBezTo>
                  <a:pt x="66" y="64"/>
                  <a:pt x="60" y="64"/>
                  <a:pt x="57" y="61"/>
                </a:cubicBezTo>
                <a:lnTo>
                  <a:pt x="4" y="15"/>
                </a:lnTo>
                <a:close/>
              </a:path>
            </a:pathLst>
          </a:custGeom>
          <a:solidFill>
            <a:schemeClr val="bg1"/>
          </a:solidFill>
          <a:ln>
            <a:noFill/>
          </a:ln>
        </p:spPr>
        <p:txBody>
          <a:bodyPr/>
          <a:lstStyle/>
          <a:p>
            <a:endParaRPr lang="zh-CN" altLang="en-US"/>
          </a:p>
        </p:txBody>
      </p:sp>
      <p:sp>
        <p:nvSpPr>
          <p:cNvPr id="28" name="Freeform 23"/>
          <p:cNvSpPr/>
          <p:nvPr/>
        </p:nvSpPr>
        <p:spPr bwMode="auto">
          <a:xfrm>
            <a:off x="9800853" y="3174594"/>
            <a:ext cx="150557" cy="137467"/>
          </a:xfrm>
          <a:custGeom>
            <a:avLst/>
            <a:gdLst>
              <a:gd name="T0" fmla="*/ 2147483646 w 71"/>
              <a:gd name="T1" fmla="*/ 2147483646 h 65"/>
              <a:gd name="T2" fmla="*/ 2147483646 w 71"/>
              <a:gd name="T3" fmla="*/ 2147483646 h 65"/>
              <a:gd name="T4" fmla="*/ 2147483646 w 71"/>
              <a:gd name="T5" fmla="*/ 2147483646 h 65"/>
              <a:gd name="T6" fmla="*/ 2147483646 w 71"/>
              <a:gd name="T7" fmla="*/ 2147483646 h 65"/>
              <a:gd name="T8" fmla="*/ 2147483646 w 71"/>
              <a:gd name="T9" fmla="*/ 2147483646 h 65"/>
              <a:gd name="T10" fmla="*/ 2147483646 w 71"/>
              <a:gd name="T11" fmla="*/ 2147483646 h 65"/>
              <a:gd name="T12" fmla="*/ 2147483646 w 71"/>
              <a:gd name="T13" fmla="*/ 2147483646 h 65"/>
              <a:gd name="T14" fmla="*/ 2147483646 w 71"/>
              <a:gd name="T15" fmla="*/ 2147483646 h 65"/>
              <a:gd name="T16" fmla="*/ 2147483646 w 71"/>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65">
                <a:moveTo>
                  <a:pt x="56" y="3"/>
                </a:moveTo>
                <a:cubicBezTo>
                  <a:pt x="60" y="0"/>
                  <a:pt x="65" y="1"/>
                  <a:pt x="68" y="4"/>
                </a:cubicBezTo>
                <a:cubicBezTo>
                  <a:pt x="68" y="4"/>
                  <a:pt x="68" y="4"/>
                  <a:pt x="68" y="4"/>
                </a:cubicBezTo>
                <a:cubicBezTo>
                  <a:pt x="71" y="8"/>
                  <a:pt x="71" y="13"/>
                  <a:pt x="67" y="16"/>
                </a:cubicBezTo>
                <a:cubicBezTo>
                  <a:pt x="14" y="62"/>
                  <a:pt x="14" y="62"/>
                  <a:pt x="14" y="62"/>
                </a:cubicBezTo>
                <a:cubicBezTo>
                  <a:pt x="11" y="65"/>
                  <a:pt x="6" y="64"/>
                  <a:pt x="3" y="61"/>
                </a:cubicBezTo>
                <a:cubicBezTo>
                  <a:pt x="3" y="61"/>
                  <a:pt x="3" y="61"/>
                  <a:pt x="3" y="61"/>
                </a:cubicBezTo>
                <a:cubicBezTo>
                  <a:pt x="0" y="58"/>
                  <a:pt x="0" y="52"/>
                  <a:pt x="3" y="49"/>
                </a:cubicBezTo>
                <a:lnTo>
                  <a:pt x="56" y="3"/>
                </a:lnTo>
                <a:close/>
              </a:path>
            </a:pathLst>
          </a:custGeom>
          <a:solidFill>
            <a:schemeClr val="bg1"/>
          </a:solidFill>
          <a:ln>
            <a:noFill/>
          </a:ln>
        </p:spPr>
        <p:txBody>
          <a:bodyPr/>
          <a:lstStyle/>
          <a:p>
            <a:endParaRPr lang="zh-CN" altLang="en-US"/>
          </a:p>
        </p:txBody>
      </p:sp>
      <p:sp>
        <p:nvSpPr>
          <p:cNvPr id="29" name="Freeform 24"/>
          <p:cNvSpPr/>
          <p:nvPr/>
        </p:nvSpPr>
        <p:spPr bwMode="auto">
          <a:xfrm>
            <a:off x="9704845" y="3037128"/>
            <a:ext cx="183288" cy="61096"/>
          </a:xfrm>
          <a:custGeom>
            <a:avLst/>
            <a:gdLst>
              <a:gd name="T0" fmla="*/ 2147483646 w 87"/>
              <a:gd name="T1" fmla="*/ 2147483646 h 28"/>
              <a:gd name="T2" fmla="*/ 2147483646 w 87"/>
              <a:gd name="T3" fmla="*/ 2147483646 h 28"/>
              <a:gd name="T4" fmla="*/ 2147483646 w 87"/>
              <a:gd name="T5" fmla="*/ 2147483646 h 28"/>
              <a:gd name="T6" fmla="*/ 2147483646 w 87"/>
              <a:gd name="T7" fmla="*/ 2147483646 h 28"/>
              <a:gd name="T8" fmla="*/ 2147483646 w 87"/>
              <a:gd name="T9" fmla="*/ 2147483646 h 28"/>
              <a:gd name="T10" fmla="*/ 0 w 87"/>
              <a:gd name="T11" fmla="*/ 2147483646 h 28"/>
              <a:gd name="T12" fmla="*/ 0 w 87"/>
              <a:gd name="T13" fmla="*/ 2147483646 h 28"/>
              <a:gd name="T14" fmla="*/ 2147483646 w 87"/>
              <a:gd name="T15" fmla="*/ 2147483646 h 28"/>
              <a:gd name="T16" fmla="*/ 2147483646 w 87"/>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8">
                <a:moveTo>
                  <a:pt x="77" y="1"/>
                </a:moveTo>
                <a:cubicBezTo>
                  <a:pt x="81" y="0"/>
                  <a:pt x="86" y="3"/>
                  <a:pt x="86" y="8"/>
                </a:cubicBezTo>
                <a:cubicBezTo>
                  <a:pt x="86" y="8"/>
                  <a:pt x="86" y="8"/>
                  <a:pt x="86" y="8"/>
                </a:cubicBezTo>
                <a:cubicBezTo>
                  <a:pt x="87" y="12"/>
                  <a:pt x="84" y="17"/>
                  <a:pt x="79" y="17"/>
                </a:cubicBezTo>
                <a:cubicBezTo>
                  <a:pt x="10" y="27"/>
                  <a:pt x="10" y="27"/>
                  <a:pt x="10" y="27"/>
                </a:cubicBezTo>
                <a:cubicBezTo>
                  <a:pt x="5" y="28"/>
                  <a:pt x="1" y="24"/>
                  <a:pt x="0" y="20"/>
                </a:cubicBezTo>
                <a:cubicBezTo>
                  <a:pt x="0" y="20"/>
                  <a:pt x="0" y="20"/>
                  <a:pt x="0" y="20"/>
                </a:cubicBezTo>
                <a:cubicBezTo>
                  <a:pt x="0" y="15"/>
                  <a:pt x="3" y="11"/>
                  <a:pt x="7" y="10"/>
                </a:cubicBezTo>
                <a:lnTo>
                  <a:pt x="77" y="1"/>
                </a:lnTo>
                <a:close/>
              </a:path>
            </a:pathLst>
          </a:custGeom>
          <a:solidFill>
            <a:schemeClr val="bg1"/>
          </a:solidFill>
          <a:ln>
            <a:noFill/>
          </a:ln>
        </p:spPr>
        <p:txBody>
          <a:bodyPr/>
          <a:lstStyle/>
          <a:p>
            <a:endParaRPr lang="zh-CN" altLang="en-US"/>
          </a:p>
        </p:txBody>
      </p:sp>
      <p:sp>
        <p:nvSpPr>
          <p:cNvPr id="30" name="Freeform 25"/>
          <p:cNvSpPr/>
          <p:nvPr/>
        </p:nvSpPr>
        <p:spPr bwMode="auto">
          <a:xfrm>
            <a:off x="9735393" y="2829838"/>
            <a:ext cx="174560" cy="100372"/>
          </a:xfrm>
          <a:custGeom>
            <a:avLst/>
            <a:gdLst>
              <a:gd name="T0" fmla="*/ 2147483646 w 83"/>
              <a:gd name="T1" fmla="*/ 2147483646 h 48"/>
              <a:gd name="T2" fmla="*/ 2147483646 w 83"/>
              <a:gd name="T3" fmla="*/ 2147483646 h 48"/>
              <a:gd name="T4" fmla="*/ 2147483646 w 83"/>
              <a:gd name="T5" fmla="*/ 2147483646 h 48"/>
              <a:gd name="T6" fmla="*/ 2147483646 w 83"/>
              <a:gd name="T7" fmla="*/ 2147483646 h 48"/>
              <a:gd name="T8" fmla="*/ 2147483646 w 83"/>
              <a:gd name="T9" fmla="*/ 2147483646 h 48"/>
              <a:gd name="T10" fmla="*/ 2147483646 w 83"/>
              <a:gd name="T11" fmla="*/ 2147483646 h 48"/>
              <a:gd name="T12" fmla="*/ 2147483646 w 83"/>
              <a:gd name="T13" fmla="*/ 2147483646 h 48"/>
              <a:gd name="T14" fmla="*/ 2147483646 w 83"/>
              <a:gd name="T15" fmla="*/ 2147483646 h 48"/>
              <a:gd name="T16" fmla="*/ 2147483646 w 83"/>
              <a:gd name="T17" fmla="*/ 214748364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48">
                <a:moveTo>
                  <a:pt x="77" y="30"/>
                </a:moveTo>
                <a:cubicBezTo>
                  <a:pt x="81" y="32"/>
                  <a:pt x="83" y="37"/>
                  <a:pt x="81" y="41"/>
                </a:cubicBezTo>
                <a:cubicBezTo>
                  <a:pt x="81" y="41"/>
                  <a:pt x="81" y="41"/>
                  <a:pt x="81" y="41"/>
                </a:cubicBezTo>
                <a:cubicBezTo>
                  <a:pt x="80" y="46"/>
                  <a:pt x="75" y="48"/>
                  <a:pt x="70" y="46"/>
                </a:cubicBezTo>
                <a:cubicBezTo>
                  <a:pt x="6" y="17"/>
                  <a:pt x="6" y="17"/>
                  <a:pt x="6" y="17"/>
                </a:cubicBezTo>
                <a:cubicBezTo>
                  <a:pt x="2" y="15"/>
                  <a:pt x="0" y="10"/>
                  <a:pt x="2" y="6"/>
                </a:cubicBezTo>
                <a:cubicBezTo>
                  <a:pt x="2" y="6"/>
                  <a:pt x="2" y="6"/>
                  <a:pt x="2" y="6"/>
                </a:cubicBezTo>
                <a:cubicBezTo>
                  <a:pt x="4" y="2"/>
                  <a:pt x="9" y="0"/>
                  <a:pt x="13" y="2"/>
                </a:cubicBezTo>
                <a:lnTo>
                  <a:pt x="77" y="30"/>
                </a:lnTo>
                <a:close/>
              </a:path>
            </a:pathLst>
          </a:custGeom>
          <a:solidFill>
            <a:schemeClr val="bg1"/>
          </a:solidFill>
          <a:ln>
            <a:noFill/>
          </a:ln>
        </p:spPr>
        <p:txBody>
          <a:bodyPr/>
          <a:lstStyle/>
          <a:p>
            <a:endParaRPr lang="zh-CN" altLang="en-US"/>
          </a:p>
        </p:txBody>
      </p:sp>
      <p:sp>
        <p:nvSpPr>
          <p:cNvPr id="31" name="Freeform 26"/>
          <p:cNvSpPr/>
          <p:nvPr/>
        </p:nvSpPr>
        <p:spPr bwMode="auto">
          <a:xfrm>
            <a:off x="9892497" y="2648733"/>
            <a:ext cx="117828" cy="163649"/>
          </a:xfrm>
          <a:custGeom>
            <a:avLst/>
            <a:gdLst>
              <a:gd name="T0" fmla="*/ 2147483646 w 56"/>
              <a:gd name="T1" fmla="*/ 2147483646 h 78"/>
              <a:gd name="T2" fmla="*/ 2147483646 w 56"/>
              <a:gd name="T3" fmla="*/ 2147483646 h 78"/>
              <a:gd name="T4" fmla="*/ 2147483646 w 56"/>
              <a:gd name="T5" fmla="*/ 2147483646 h 78"/>
              <a:gd name="T6" fmla="*/ 2147483646 w 56"/>
              <a:gd name="T7" fmla="*/ 2147483646 h 78"/>
              <a:gd name="T8" fmla="*/ 2147483646 w 56"/>
              <a:gd name="T9" fmla="*/ 2147483646 h 78"/>
              <a:gd name="T10" fmla="*/ 2147483646 w 56"/>
              <a:gd name="T11" fmla="*/ 2147483646 h 78"/>
              <a:gd name="T12" fmla="*/ 2147483646 w 56"/>
              <a:gd name="T13" fmla="*/ 2147483646 h 78"/>
              <a:gd name="T14" fmla="*/ 2147483646 w 56"/>
              <a:gd name="T15" fmla="*/ 2147483646 h 78"/>
              <a:gd name="T16" fmla="*/ 2147483646 w 56"/>
              <a:gd name="T17" fmla="*/ 2147483646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78">
                <a:moveTo>
                  <a:pt x="54" y="64"/>
                </a:moveTo>
                <a:cubicBezTo>
                  <a:pt x="56" y="68"/>
                  <a:pt x="55" y="73"/>
                  <a:pt x="51" y="75"/>
                </a:cubicBezTo>
                <a:cubicBezTo>
                  <a:pt x="51" y="75"/>
                  <a:pt x="51" y="75"/>
                  <a:pt x="51" y="75"/>
                </a:cubicBezTo>
                <a:cubicBezTo>
                  <a:pt x="47" y="78"/>
                  <a:pt x="42" y="77"/>
                  <a:pt x="40" y="73"/>
                </a:cubicBezTo>
                <a:cubicBezTo>
                  <a:pt x="2" y="14"/>
                  <a:pt x="2" y="14"/>
                  <a:pt x="2" y="14"/>
                </a:cubicBezTo>
                <a:cubicBezTo>
                  <a:pt x="0" y="10"/>
                  <a:pt x="1" y="5"/>
                  <a:pt x="5" y="2"/>
                </a:cubicBezTo>
                <a:cubicBezTo>
                  <a:pt x="5" y="2"/>
                  <a:pt x="5" y="2"/>
                  <a:pt x="5" y="2"/>
                </a:cubicBezTo>
                <a:cubicBezTo>
                  <a:pt x="9" y="0"/>
                  <a:pt x="14" y="1"/>
                  <a:pt x="16" y="5"/>
                </a:cubicBezTo>
                <a:lnTo>
                  <a:pt x="54" y="64"/>
                </a:lnTo>
                <a:close/>
              </a:path>
            </a:pathLst>
          </a:custGeom>
          <a:solidFill>
            <a:schemeClr val="bg1"/>
          </a:solidFill>
          <a:ln>
            <a:noFill/>
          </a:ln>
        </p:spPr>
        <p:txBody>
          <a:bodyPr/>
          <a:lstStyle/>
          <a:p>
            <a:endParaRPr lang="zh-CN" altLang="en-US"/>
          </a:p>
        </p:txBody>
      </p:sp>
      <p:sp>
        <p:nvSpPr>
          <p:cNvPr id="32" name="Freeform 27"/>
          <p:cNvSpPr/>
          <p:nvPr/>
        </p:nvSpPr>
        <p:spPr bwMode="auto">
          <a:xfrm>
            <a:off x="10117242" y="2585454"/>
            <a:ext cx="37095" cy="183288"/>
          </a:xfrm>
          <a:custGeom>
            <a:avLst/>
            <a:gdLst>
              <a:gd name="T0" fmla="*/ 2147483646 w 17"/>
              <a:gd name="T1" fmla="*/ 2147483646 h 87"/>
              <a:gd name="T2" fmla="*/ 2147483646 w 17"/>
              <a:gd name="T3" fmla="*/ 2147483646 h 87"/>
              <a:gd name="T4" fmla="*/ 2147483646 w 17"/>
              <a:gd name="T5" fmla="*/ 2147483646 h 87"/>
              <a:gd name="T6" fmla="*/ 0 w 17"/>
              <a:gd name="T7" fmla="*/ 2147483646 h 87"/>
              <a:gd name="T8" fmla="*/ 0 w 17"/>
              <a:gd name="T9" fmla="*/ 2147483646 h 87"/>
              <a:gd name="T10" fmla="*/ 2147483646 w 17"/>
              <a:gd name="T11" fmla="*/ 0 h 87"/>
              <a:gd name="T12" fmla="*/ 2147483646 w 17"/>
              <a:gd name="T13" fmla="*/ 0 h 87"/>
              <a:gd name="T14" fmla="*/ 2147483646 w 17"/>
              <a:gd name="T15" fmla="*/ 2147483646 h 87"/>
              <a:gd name="T16" fmla="*/ 2147483646 w 17"/>
              <a:gd name="T17" fmla="*/ 2147483646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87">
                <a:moveTo>
                  <a:pt x="17" y="79"/>
                </a:moveTo>
                <a:cubicBezTo>
                  <a:pt x="17" y="83"/>
                  <a:pt x="13" y="87"/>
                  <a:pt x="8" y="87"/>
                </a:cubicBezTo>
                <a:cubicBezTo>
                  <a:pt x="8" y="87"/>
                  <a:pt x="8" y="87"/>
                  <a:pt x="8" y="87"/>
                </a:cubicBezTo>
                <a:cubicBezTo>
                  <a:pt x="4" y="87"/>
                  <a:pt x="0" y="83"/>
                  <a:pt x="0" y="79"/>
                </a:cubicBezTo>
                <a:cubicBezTo>
                  <a:pt x="0" y="9"/>
                  <a:pt x="0" y="9"/>
                  <a:pt x="0" y="9"/>
                </a:cubicBezTo>
                <a:cubicBezTo>
                  <a:pt x="0" y="4"/>
                  <a:pt x="4" y="0"/>
                  <a:pt x="8" y="0"/>
                </a:cubicBezTo>
                <a:cubicBezTo>
                  <a:pt x="8" y="0"/>
                  <a:pt x="8" y="0"/>
                  <a:pt x="8" y="0"/>
                </a:cubicBezTo>
                <a:cubicBezTo>
                  <a:pt x="13" y="0"/>
                  <a:pt x="16" y="4"/>
                  <a:pt x="16" y="9"/>
                </a:cubicBezTo>
                <a:lnTo>
                  <a:pt x="17" y="79"/>
                </a:lnTo>
                <a:close/>
              </a:path>
            </a:pathLst>
          </a:custGeom>
          <a:solidFill>
            <a:schemeClr val="bg1"/>
          </a:solidFill>
          <a:ln>
            <a:noFill/>
          </a:ln>
        </p:spPr>
        <p:txBody>
          <a:bodyPr/>
          <a:lstStyle/>
          <a:p>
            <a:endParaRPr lang="zh-CN" altLang="en-US"/>
          </a:p>
        </p:txBody>
      </p:sp>
      <p:sp>
        <p:nvSpPr>
          <p:cNvPr id="33" name="等腰三角形 32"/>
          <p:cNvSpPr/>
          <p:nvPr/>
        </p:nvSpPr>
        <p:spPr>
          <a:xfrm rot="10800000">
            <a:off x="2248956" y="3947021"/>
            <a:ext cx="222564" cy="25093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等腰三角形 33"/>
          <p:cNvSpPr/>
          <p:nvPr/>
        </p:nvSpPr>
        <p:spPr>
          <a:xfrm rot="10800000">
            <a:off x="4843353" y="3949204"/>
            <a:ext cx="222564" cy="250929"/>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等腰三角形 34"/>
          <p:cNvSpPr/>
          <p:nvPr/>
        </p:nvSpPr>
        <p:spPr>
          <a:xfrm rot="10800000">
            <a:off x="7472660" y="3949204"/>
            <a:ext cx="222564" cy="250929"/>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等腰三角形 35"/>
          <p:cNvSpPr/>
          <p:nvPr/>
        </p:nvSpPr>
        <p:spPr>
          <a:xfrm rot="10800000">
            <a:off x="10034326" y="3947021"/>
            <a:ext cx="224747" cy="25093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文本框 34"/>
          <p:cNvSpPr txBox="1">
            <a:spLocks noChangeArrowheads="1"/>
          </p:cNvSpPr>
          <p:nvPr/>
        </p:nvSpPr>
        <p:spPr bwMode="auto">
          <a:xfrm>
            <a:off x="1646725" y="4504491"/>
            <a:ext cx="2208182" cy="5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800" b="1">
                <a:solidFill>
                  <a:schemeClr val="bg1"/>
                </a:solidFill>
                <a:latin typeface="微软雅黑" panose="020B0503020204020204" pitchFamily="34" charset="-122"/>
                <a:ea typeface="微软雅黑" panose="020B0503020204020204" pitchFamily="34" charset="-122"/>
              </a:rPr>
              <a:t>01.</a:t>
            </a:r>
            <a:r>
              <a:rPr lang="zh-CN" altLang="en-US" sz="1800" b="1">
                <a:solidFill>
                  <a:schemeClr val="bg1"/>
                </a:solidFill>
                <a:latin typeface="微软雅黑" panose="020B0503020204020204" pitchFamily="34" charset="-122"/>
                <a:ea typeface="微软雅黑" panose="020B0503020204020204" pitchFamily="34" charset="-122"/>
              </a:rPr>
              <a:t>核心内容</a:t>
            </a:r>
          </a:p>
        </p:txBody>
      </p:sp>
      <p:sp>
        <p:nvSpPr>
          <p:cNvPr id="38" name="文本框 35"/>
          <p:cNvSpPr txBox="1">
            <a:spLocks noChangeArrowheads="1"/>
          </p:cNvSpPr>
          <p:nvPr/>
        </p:nvSpPr>
        <p:spPr bwMode="auto">
          <a:xfrm>
            <a:off x="4225847" y="4517583"/>
            <a:ext cx="2114357"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800" b="1">
                <a:solidFill>
                  <a:schemeClr val="bg1"/>
                </a:solidFill>
                <a:latin typeface="微软雅黑" panose="020B0503020204020204" pitchFamily="34" charset="-122"/>
                <a:ea typeface="微软雅黑" panose="020B0503020204020204" pitchFamily="34" charset="-122"/>
              </a:rPr>
              <a:t>02.</a:t>
            </a:r>
            <a:r>
              <a:rPr lang="zh-CN" altLang="en-US" sz="1800" b="1">
                <a:solidFill>
                  <a:schemeClr val="bg1"/>
                </a:solidFill>
                <a:latin typeface="微软雅黑" panose="020B0503020204020204" pitchFamily="34" charset="-122"/>
                <a:ea typeface="微软雅黑" panose="020B0503020204020204" pitchFamily="34" charset="-122"/>
              </a:rPr>
              <a:t>核心内容</a:t>
            </a:r>
          </a:p>
        </p:txBody>
      </p:sp>
      <p:sp>
        <p:nvSpPr>
          <p:cNvPr id="39" name="文本框 36"/>
          <p:cNvSpPr txBox="1">
            <a:spLocks noChangeArrowheads="1"/>
          </p:cNvSpPr>
          <p:nvPr/>
        </p:nvSpPr>
        <p:spPr bwMode="auto">
          <a:xfrm>
            <a:off x="6859519" y="4550312"/>
            <a:ext cx="2072898"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800" b="1">
                <a:solidFill>
                  <a:schemeClr val="bg1"/>
                </a:solidFill>
                <a:latin typeface="微软雅黑" panose="020B0503020204020204" pitchFamily="34" charset="-122"/>
                <a:ea typeface="微软雅黑" panose="020B0503020204020204" pitchFamily="34" charset="-122"/>
              </a:rPr>
              <a:t>03.</a:t>
            </a:r>
            <a:r>
              <a:rPr lang="zh-CN" altLang="en-US" sz="1800" b="1">
                <a:solidFill>
                  <a:schemeClr val="bg1"/>
                </a:solidFill>
                <a:latin typeface="微软雅黑" panose="020B0503020204020204" pitchFamily="34" charset="-122"/>
                <a:ea typeface="微软雅黑" panose="020B0503020204020204" pitchFamily="34" charset="-122"/>
              </a:rPr>
              <a:t>核心内容</a:t>
            </a:r>
          </a:p>
        </p:txBody>
      </p:sp>
      <p:sp>
        <p:nvSpPr>
          <p:cNvPr id="40" name="文本框 37"/>
          <p:cNvSpPr txBox="1">
            <a:spLocks noChangeArrowheads="1"/>
          </p:cNvSpPr>
          <p:nvPr/>
        </p:nvSpPr>
        <p:spPr bwMode="auto">
          <a:xfrm>
            <a:off x="9499737" y="4550312"/>
            <a:ext cx="2075080"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800" b="1" dirty="0">
                <a:solidFill>
                  <a:schemeClr val="bg1"/>
                </a:solidFill>
                <a:latin typeface="微软雅黑" panose="020B0503020204020204" pitchFamily="34" charset="-122"/>
                <a:ea typeface="微软雅黑" panose="020B0503020204020204" pitchFamily="34" charset="-122"/>
              </a:rPr>
              <a:t>04.</a:t>
            </a:r>
            <a:r>
              <a:rPr lang="zh-CN" altLang="en-US" sz="1800" b="1" dirty="0">
                <a:solidFill>
                  <a:schemeClr val="bg1"/>
                </a:solidFill>
                <a:latin typeface="微软雅黑" panose="020B0503020204020204" pitchFamily="34" charset="-122"/>
                <a:ea typeface="微软雅黑" panose="020B0503020204020204" pitchFamily="34" charset="-122"/>
              </a:rPr>
              <a:t>核心内容</a:t>
            </a:r>
          </a:p>
        </p:txBody>
      </p:sp>
      <p:sp>
        <p:nvSpPr>
          <p:cNvPr id="41" name="矩形 38"/>
          <p:cNvSpPr>
            <a:spLocks noChangeArrowheads="1"/>
          </p:cNvSpPr>
          <p:nvPr/>
        </p:nvSpPr>
        <p:spPr bwMode="auto">
          <a:xfrm>
            <a:off x="1398677" y="4990427"/>
            <a:ext cx="1963798"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2" name="矩形 39"/>
          <p:cNvSpPr>
            <a:spLocks noChangeArrowheads="1"/>
          </p:cNvSpPr>
          <p:nvPr/>
        </p:nvSpPr>
        <p:spPr bwMode="auto">
          <a:xfrm>
            <a:off x="3959251" y="4992194"/>
            <a:ext cx="1965981"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3" name="矩形 40"/>
          <p:cNvSpPr>
            <a:spLocks noChangeArrowheads="1"/>
          </p:cNvSpPr>
          <p:nvPr/>
        </p:nvSpPr>
        <p:spPr bwMode="auto">
          <a:xfrm>
            <a:off x="6602043" y="4996563"/>
            <a:ext cx="1963798"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矩形 41"/>
          <p:cNvSpPr>
            <a:spLocks noChangeArrowheads="1"/>
          </p:cNvSpPr>
          <p:nvPr/>
        </p:nvSpPr>
        <p:spPr bwMode="auto">
          <a:xfrm>
            <a:off x="9220441" y="4994380"/>
            <a:ext cx="1965980"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600">
              <a:solidFill>
                <a:schemeClr val="bg1"/>
              </a:solidFill>
              <a:latin typeface="微软雅黑" panose="020B0503020204020204" pitchFamily="34" charset="-122"/>
              <a:ea typeface="微软雅黑" panose="020B0503020204020204" pitchFamily="34" charset="-122"/>
            </a:endParaRPr>
          </a:p>
          <a:p>
            <a:pPr algn="ctr">
              <a:lnSpc>
                <a:spcPct val="120000"/>
              </a:lnSpc>
              <a:spcBef>
                <a:spcPct val="0"/>
              </a:spcBef>
              <a:buFontTx/>
              <a:buNone/>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融资用途</a:t>
            </a:r>
          </a:p>
        </p:txBody>
      </p:sp>
      <p:grpSp>
        <p:nvGrpSpPr>
          <p:cNvPr id="12" name="组合 11"/>
          <p:cNvGrpSpPr/>
          <p:nvPr/>
        </p:nvGrpSpPr>
        <p:grpSpPr>
          <a:xfrm>
            <a:off x="563264" y="682921"/>
            <a:ext cx="505850" cy="320609"/>
            <a:chOff x="2311400" y="5180013"/>
            <a:chExt cx="901700" cy="571500"/>
          </a:xfrm>
          <a:solidFill>
            <a:schemeClr val="bg1"/>
          </a:solidFill>
        </p:grpSpPr>
        <p:sp>
          <p:nvSpPr>
            <p:cNvPr id="13" name="Freeform 38"/>
            <p:cNvSpPr>
              <a:spLocks noEditPoints="1"/>
            </p:cNvSpPr>
            <p:nvPr/>
          </p:nvSpPr>
          <p:spPr bwMode="auto">
            <a:xfrm>
              <a:off x="2311400" y="5180013"/>
              <a:ext cx="901700" cy="571500"/>
            </a:xfrm>
            <a:custGeom>
              <a:avLst/>
              <a:gdLst>
                <a:gd name="T0" fmla="*/ 196 w 240"/>
                <a:gd name="T1" fmla="*/ 64 h 152"/>
                <a:gd name="T2" fmla="*/ 196 w 240"/>
                <a:gd name="T3" fmla="*/ 62 h 152"/>
                <a:gd name="T4" fmla="*/ 134 w 240"/>
                <a:gd name="T5" fmla="*/ 0 h 152"/>
                <a:gd name="T6" fmla="*/ 78 w 240"/>
                <a:gd name="T7" fmla="*/ 35 h 152"/>
                <a:gd name="T8" fmla="*/ 64 w 240"/>
                <a:gd name="T9" fmla="*/ 32 h 152"/>
                <a:gd name="T10" fmla="*/ 32 w 240"/>
                <a:gd name="T11" fmla="*/ 58 h 152"/>
                <a:gd name="T12" fmla="*/ 0 w 240"/>
                <a:gd name="T13" fmla="*/ 104 h 152"/>
                <a:gd name="T14" fmla="*/ 48 w 240"/>
                <a:gd name="T15" fmla="*/ 152 h 152"/>
                <a:gd name="T16" fmla="*/ 196 w 240"/>
                <a:gd name="T17" fmla="*/ 152 h 152"/>
                <a:gd name="T18" fmla="*/ 196 w 240"/>
                <a:gd name="T19" fmla="*/ 152 h 152"/>
                <a:gd name="T20" fmla="*/ 240 w 240"/>
                <a:gd name="T21" fmla="*/ 108 h 152"/>
                <a:gd name="T22" fmla="*/ 196 w 240"/>
                <a:gd name="T23" fmla="*/ 64 h 152"/>
                <a:gd name="T24" fmla="*/ 196 w 240"/>
                <a:gd name="T25" fmla="*/ 144 h 152"/>
                <a:gd name="T26" fmla="*/ 194 w 240"/>
                <a:gd name="T27" fmla="*/ 144 h 152"/>
                <a:gd name="T28" fmla="*/ 48 w 240"/>
                <a:gd name="T29" fmla="*/ 144 h 152"/>
                <a:gd name="T30" fmla="*/ 8 w 240"/>
                <a:gd name="T31" fmla="*/ 104 h 152"/>
                <a:gd name="T32" fmla="*/ 35 w 240"/>
                <a:gd name="T33" fmla="*/ 66 h 152"/>
                <a:gd name="T34" fmla="*/ 39 w 240"/>
                <a:gd name="T35" fmla="*/ 64 h 152"/>
                <a:gd name="T36" fmla="*/ 40 w 240"/>
                <a:gd name="T37" fmla="*/ 60 h 152"/>
                <a:gd name="T38" fmla="*/ 64 w 240"/>
                <a:gd name="T39" fmla="*/ 40 h 152"/>
                <a:gd name="T40" fmla="*/ 74 w 240"/>
                <a:gd name="T41" fmla="*/ 42 h 152"/>
                <a:gd name="T42" fmla="*/ 82 w 240"/>
                <a:gd name="T43" fmla="*/ 46 h 152"/>
                <a:gd name="T44" fmla="*/ 85 w 240"/>
                <a:gd name="T45" fmla="*/ 38 h 152"/>
                <a:gd name="T46" fmla="*/ 134 w 240"/>
                <a:gd name="T47" fmla="*/ 8 h 152"/>
                <a:gd name="T48" fmla="*/ 188 w 240"/>
                <a:gd name="T49" fmla="*/ 62 h 152"/>
                <a:gd name="T50" fmla="*/ 188 w 240"/>
                <a:gd name="T51" fmla="*/ 62 h 152"/>
                <a:gd name="T52" fmla="*/ 188 w 240"/>
                <a:gd name="T53" fmla="*/ 63 h 152"/>
                <a:gd name="T54" fmla="*/ 188 w 240"/>
                <a:gd name="T55" fmla="*/ 72 h 152"/>
                <a:gd name="T56" fmla="*/ 196 w 240"/>
                <a:gd name="T57" fmla="*/ 72 h 152"/>
                <a:gd name="T58" fmla="*/ 232 w 240"/>
                <a:gd name="T59" fmla="*/ 108 h 152"/>
                <a:gd name="T60" fmla="*/ 196 w 240"/>
                <a:gd name="T6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152">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9"/>
            <p:cNvSpPr/>
            <p:nvPr/>
          </p:nvSpPr>
          <p:spPr bwMode="auto">
            <a:xfrm>
              <a:off x="2627313" y="5330825"/>
              <a:ext cx="269875" cy="315913"/>
            </a:xfrm>
            <a:custGeom>
              <a:avLst/>
              <a:gdLst>
                <a:gd name="T0" fmla="*/ 36 w 72"/>
                <a:gd name="T1" fmla="*/ 76 h 84"/>
                <a:gd name="T2" fmla="*/ 8 w 72"/>
                <a:gd name="T3" fmla="*/ 48 h 84"/>
                <a:gd name="T4" fmla="*/ 36 w 72"/>
                <a:gd name="T5" fmla="*/ 20 h 84"/>
                <a:gd name="T6" fmla="*/ 36 w 72"/>
                <a:gd name="T7" fmla="*/ 34 h 84"/>
                <a:gd name="T8" fmla="*/ 66 w 72"/>
                <a:gd name="T9" fmla="*/ 17 h 84"/>
                <a:gd name="T10" fmla="*/ 36 w 72"/>
                <a:gd name="T11" fmla="*/ 0 h 84"/>
                <a:gd name="T12" fmla="*/ 36 w 72"/>
                <a:gd name="T13" fmla="*/ 12 h 84"/>
                <a:gd name="T14" fmla="*/ 0 w 72"/>
                <a:gd name="T15" fmla="*/ 48 h 84"/>
                <a:gd name="T16" fmla="*/ 36 w 72"/>
                <a:gd name="T17" fmla="*/ 84 h 84"/>
                <a:gd name="T18" fmla="*/ 72 w 72"/>
                <a:gd name="T19" fmla="*/ 48 h 84"/>
                <a:gd name="T20" fmla="*/ 64 w 72"/>
                <a:gd name="T21" fmla="*/ 48 h 84"/>
                <a:gd name="T22" fmla="*/ 36 w 72"/>
                <a:gd name="T2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4">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891889" y="2569713"/>
            <a:ext cx="10499035" cy="2754870"/>
            <a:chOff x="755650" y="1837084"/>
            <a:chExt cx="7635875" cy="2003597"/>
          </a:xfrm>
        </p:grpSpPr>
        <p:sp>
          <p:nvSpPr>
            <p:cNvPr id="15" name="Freeform 3"/>
            <p:cNvSpPr/>
            <p:nvPr/>
          </p:nvSpPr>
          <p:spPr bwMode="auto">
            <a:xfrm>
              <a:off x="755650" y="2637184"/>
              <a:ext cx="2085975" cy="50323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bg1"/>
            </a:solidFill>
            <a:ln w="9525" cmpd="sng">
              <a:noFill/>
              <a:round/>
            </a:ln>
          </p:spPr>
          <p:txBody>
            <a:bodyPr/>
            <a:lstStyle/>
            <a:p>
              <a:endParaRPr lang="zh-CN" altLang="en-US"/>
            </a:p>
          </p:txBody>
        </p:sp>
        <p:sp>
          <p:nvSpPr>
            <p:cNvPr id="16" name="Freeform 4"/>
            <p:cNvSpPr/>
            <p:nvPr/>
          </p:nvSpPr>
          <p:spPr bwMode="auto">
            <a:xfrm>
              <a:off x="2627313" y="2716559"/>
              <a:ext cx="2089150" cy="503238"/>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rgbClr val="ED3A5A"/>
            </a:solidFill>
            <a:ln w="9525" cmpd="sng">
              <a:noFill/>
              <a:round/>
            </a:ln>
          </p:spPr>
          <p:txBody>
            <a:bodyPr/>
            <a:lstStyle/>
            <a:p>
              <a:endParaRPr lang="zh-CN" altLang="en-US">
                <a:solidFill>
                  <a:srgbClr val="2B262C"/>
                </a:solidFill>
              </a:endParaRPr>
            </a:p>
          </p:txBody>
        </p:sp>
        <p:sp>
          <p:nvSpPr>
            <p:cNvPr id="17" name="Freeform 5"/>
            <p:cNvSpPr/>
            <p:nvPr/>
          </p:nvSpPr>
          <p:spPr bwMode="auto">
            <a:xfrm>
              <a:off x="4433888" y="2637184"/>
              <a:ext cx="2084387" cy="50323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bg1"/>
            </a:solidFill>
            <a:ln w="9525" cmpd="sng">
              <a:noFill/>
              <a:round/>
            </a:ln>
          </p:spPr>
          <p:txBody>
            <a:bodyPr/>
            <a:lstStyle/>
            <a:p>
              <a:endParaRPr lang="zh-CN" altLang="en-US"/>
            </a:p>
          </p:txBody>
        </p:sp>
        <p:sp>
          <p:nvSpPr>
            <p:cNvPr id="18" name="Freeform 6"/>
            <p:cNvSpPr/>
            <p:nvPr/>
          </p:nvSpPr>
          <p:spPr bwMode="auto">
            <a:xfrm>
              <a:off x="6305550" y="2714972"/>
              <a:ext cx="2085975" cy="503237"/>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rgbClr val="ED3A5A"/>
            </a:solidFill>
            <a:ln w="9525" cmpd="sng">
              <a:noFill/>
              <a:round/>
            </a:ln>
          </p:spPr>
          <p:txBody>
            <a:bodyPr/>
            <a:lstStyle/>
            <a:p>
              <a:endParaRPr lang="zh-CN" altLang="en-US">
                <a:solidFill>
                  <a:srgbClr val="2B262C"/>
                </a:solidFill>
              </a:endParaRPr>
            </a:p>
          </p:txBody>
        </p:sp>
        <p:grpSp>
          <p:nvGrpSpPr>
            <p:cNvPr id="19" name="Group 7"/>
            <p:cNvGrpSpPr/>
            <p:nvPr/>
          </p:nvGrpSpPr>
          <p:grpSpPr bwMode="auto">
            <a:xfrm>
              <a:off x="4611688" y="2835622"/>
              <a:ext cx="152400" cy="190500"/>
              <a:chOff x="0" y="0"/>
              <a:chExt cx="96" cy="120"/>
            </a:xfrm>
            <a:solidFill>
              <a:srgbClr val="2B262C"/>
            </a:solidFill>
          </p:grpSpPr>
          <p:sp>
            <p:nvSpPr>
              <p:cNvPr id="20" name="Freeform 8"/>
              <p:cNvSpPr>
                <a:spLocks noEditPoints="1"/>
              </p:cNvSpPr>
              <p:nvPr/>
            </p:nvSpPr>
            <p:spPr bwMode="auto">
              <a:xfrm>
                <a:off x="0" y="0"/>
                <a:ext cx="96" cy="120"/>
              </a:xfrm>
              <a:custGeom>
                <a:avLst/>
                <a:gdLst>
                  <a:gd name="T0" fmla="*/ 0 w 96"/>
                  <a:gd name="T1" fmla="*/ 0 h 120"/>
                  <a:gd name="T2" fmla="*/ 0 w 96"/>
                  <a:gd name="T3" fmla="*/ 120 h 120"/>
                  <a:gd name="T4" fmla="*/ 66 w 96"/>
                  <a:gd name="T5" fmla="*/ 120 h 120"/>
                  <a:gd name="T6" fmla="*/ 96 w 96"/>
                  <a:gd name="T7" fmla="*/ 89 h 120"/>
                  <a:gd name="T8" fmla="*/ 96 w 96"/>
                  <a:gd name="T9" fmla="*/ 0 h 120"/>
                  <a:gd name="T10" fmla="*/ 0 w 96"/>
                  <a:gd name="T11" fmla="*/ 0 h 120"/>
                  <a:gd name="T12" fmla="*/ 9 w 96"/>
                  <a:gd name="T13" fmla="*/ 11 h 120"/>
                  <a:gd name="T14" fmla="*/ 86 w 96"/>
                  <a:gd name="T15" fmla="*/ 11 h 120"/>
                  <a:gd name="T16" fmla="*/ 86 w 96"/>
                  <a:gd name="T17" fmla="*/ 82 h 120"/>
                  <a:gd name="T18" fmla="*/ 60 w 96"/>
                  <a:gd name="T19" fmla="*/ 82 h 120"/>
                  <a:gd name="T20" fmla="*/ 60 w 96"/>
                  <a:gd name="T21" fmla="*/ 109 h 120"/>
                  <a:gd name="T22" fmla="*/ 9 w 96"/>
                  <a:gd name="T23" fmla="*/ 109 h 120"/>
                  <a:gd name="T24" fmla="*/ 9 w 96"/>
                  <a:gd name="T25" fmla="*/ 11 h 120"/>
                  <a:gd name="T26" fmla="*/ 80 w 96"/>
                  <a:gd name="T27" fmla="*/ 92 h 120"/>
                  <a:gd name="T28" fmla="*/ 69 w 96"/>
                  <a:gd name="T29" fmla="*/ 101 h 120"/>
                  <a:gd name="T30" fmla="*/ 69 w 96"/>
                  <a:gd name="T31" fmla="*/ 92 h 120"/>
                  <a:gd name="T32" fmla="*/ 80 w 96"/>
                  <a:gd name="T3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262C"/>
                  </a:solidFill>
                </a:endParaRPr>
              </a:p>
            </p:txBody>
          </p:sp>
          <p:sp>
            <p:nvSpPr>
              <p:cNvPr id="21" name="Rectangle 9"/>
              <p:cNvSpPr>
                <a:spLocks noChangeArrowheads="1"/>
              </p:cNvSpPr>
              <p:nvPr/>
            </p:nvSpPr>
            <p:spPr bwMode="auto">
              <a:xfrm>
                <a:off x="27" y="33"/>
                <a:ext cx="4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2B262C"/>
                  </a:solidFill>
                </a:endParaRPr>
              </a:p>
            </p:txBody>
          </p:sp>
          <p:sp>
            <p:nvSpPr>
              <p:cNvPr id="22" name="Rectangle 10"/>
              <p:cNvSpPr>
                <a:spLocks noChangeArrowheads="1"/>
              </p:cNvSpPr>
              <p:nvPr/>
            </p:nvSpPr>
            <p:spPr bwMode="auto">
              <a:xfrm>
                <a:off x="27" y="61"/>
                <a:ext cx="27"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2B262C"/>
                  </a:solidFill>
                </a:endParaRPr>
              </a:p>
            </p:txBody>
          </p:sp>
        </p:grpSp>
        <p:grpSp>
          <p:nvGrpSpPr>
            <p:cNvPr id="23" name="Group 11"/>
            <p:cNvGrpSpPr/>
            <p:nvPr/>
          </p:nvGrpSpPr>
          <p:grpSpPr bwMode="auto">
            <a:xfrm>
              <a:off x="6484938" y="2843559"/>
              <a:ext cx="185737" cy="173038"/>
              <a:chOff x="0" y="0"/>
              <a:chExt cx="117" cy="109"/>
            </a:xfrm>
            <a:solidFill>
              <a:schemeClr val="bg1"/>
            </a:solidFill>
          </p:grpSpPr>
          <p:sp>
            <p:nvSpPr>
              <p:cNvPr id="24" name="Freeform 12"/>
              <p:cNvSpPr>
                <a:spLocks noEditPoints="1"/>
              </p:cNvSpPr>
              <p:nvPr/>
            </p:nvSpPr>
            <p:spPr bwMode="auto">
              <a:xfrm>
                <a:off x="0" y="0"/>
                <a:ext cx="117" cy="109"/>
              </a:xfrm>
              <a:custGeom>
                <a:avLst/>
                <a:gdLst>
                  <a:gd name="T0" fmla="*/ 100 w 117"/>
                  <a:gd name="T1" fmla="*/ 38 h 109"/>
                  <a:gd name="T2" fmla="*/ 100 w 117"/>
                  <a:gd name="T3" fmla="*/ 0 h 109"/>
                  <a:gd name="T4" fmla="*/ 0 w 117"/>
                  <a:gd name="T5" fmla="*/ 0 h 109"/>
                  <a:gd name="T6" fmla="*/ 0 w 117"/>
                  <a:gd name="T7" fmla="*/ 82 h 109"/>
                  <a:gd name="T8" fmla="*/ 24 w 117"/>
                  <a:gd name="T9" fmla="*/ 82 h 109"/>
                  <a:gd name="T10" fmla="*/ 24 w 117"/>
                  <a:gd name="T11" fmla="*/ 109 h 109"/>
                  <a:gd name="T12" fmla="*/ 54 w 117"/>
                  <a:gd name="T13" fmla="*/ 82 h 109"/>
                  <a:gd name="T14" fmla="*/ 57 w 117"/>
                  <a:gd name="T15" fmla="*/ 82 h 109"/>
                  <a:gd name="T16" fmla="*/ 57 w 117"/>
                  <a:gd name="T17" fmla="*/ 99 h 109"/>
                  <a:gd name="T18" fmla="*/ 60 w 117"/>
                  <a:gd name="T19" fmla="*/ 99 h 109"/>
                  <a:gd name="T20" fmla="*/ 117 w 117"/>
                  <a:gd name="T21" fmla="*/ 99 h 109"/>
                  <a:gd name="T22" fmla="*/ 117 w 117"/>
                  <a:gd name="T23" fmla="*/ 43 h 109"/>
                  <a:gd name="T24" fmla="*/ 117 w 117"/>
                  <a:gd name="T25" fmla="*/ 38 h 109"/>
                  <a:gd name="T26" fmla="*/ 100 w 117"/>
                  <a:gd name="T27" fmla="*/ 38 h 109"/>
                  <a:gd name="T28" fmla="*/ 51 w 117"/>
                  <a:gd name="T29" fmla="*/ 71 h 109"/>
                  <a:gd name="T30" fmla="*/ 34 w 117"/>
                  <a:gd name="T31" fmla="*/ 86 h 109"/>
                  <a:gd name="T32" fmla="*/ 34 w 117"/>
                  <a:gd name="T33" fmla="*/ 71 h 109"/>
                  <a:gd name="T34" fmla="*/ 10 w 117"/>
                  <a:gd name="T35" fmla="*/ 71 h 109"/>
                  <a:gd name="T36" fmla="*/ 10 w 117"/>
                  <a:gd name="T37" fmla="*/ 9 h 109"/>
                  <a:gd name="T38" fmla="*/ 90 w 117"/>
                  <a:gd name="T39" fmla="*/ 9 h 109"/>
                  <a:gd name="T40" fmla="*/ 90 w 117"/>
                  <a:gd name="T41" fmla="*/ 38 h 109"/>
                  <a:gd name="T42" fmla="*/ 57 w 117"/>
                  <a:gd name="T43" fmla="*/ 38 h 109"/>
                  <a:gd name="T44" fmla="*/ 57 w 117"/>
                  <a:gd name="T45" fmla="*/ 71 h 109"/>
                  <a:gd name="T46" fmla="*/ 51 w 117"/>
                  <a:gd name="T47" fmla="*/ 71 h 109"/>
                  <a:gd name="T48" fmla="*/ 108 w 117"/>
                  <a:gd name="T49" fmla="*/ 89 h 109"/>
                  <a:gd name="T50" fmla="*/ 67 w 117"/>
                  <a:gd name="T51" fmla="*/ 89 h 109"/>
                  <a:gd name="T52" fmla="*/ 67 w 117"/>
                  <a:gd name="T53" fmla="*/ 47 h 109"/>
                  <a:gd name="T54" fmla="*/ 108 w 117"/>
                  <a:gd name="T55" fmla="*/ 47 h 109"/>
                  <a:gd name="T56" fmla="*/ 108 w 117"/>
                  <a:gd name="T5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09">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262C"/>
                  </a:solidFill>
                </a:endParaRPr>
              </a:p>
            </p:txBody>
          </p:sp>
          <p:sp>
            <p:nvSpPr>
              <p:cNvPr id="25" name="Rectangle 13"/>
              <p:cNvSpPr>
                <a:spLocks noChangeArrowheads="1"/>
              </p:cNvSpPr>
              <p:nvPr/>
            </p:nvSpPr>
            <p:spPr bwMode="auto">
              <a:xfrm>
                <a:off x="75" y="64"/>
                <a:ext cx="1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2B262C"/>
                  </a:solidFill>
                </a:endParaRPr>
              </a:p>
            </p:txBody>
          </p:sp>
          <p:sp>
            <p:nvSpPr>
              <p:cNvPr id="26" name="Rectangle 14"/>
              <p:cNvSpPr>
                <a:spLocks noChangeArrowheads="1"/>
              </p:cNvSpPr>
              <p:nvPr/>
            </p:nvSpPr>
            <p:spPr bwMode="auto">
              <a:xfrm>
                <a:off x="90" y="64"/>
                <a:ext cx="9"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2B262C"/>
                  </a:solidFill>
                </a:endParaRPr>
              </a:p>
            </p:txBody>
          </p:sp>
        </p:grpSp>
        <p:grpSp>
          <p:nvGrpSpPr>
            <p:cNvPr id="27" name="Group 15"/>
            <p:cNvGrpSpPr/>
            <p:nvPr/>
          </p:nvGrpSpPr>
          <p:grpSpPr bwMode="auto">
            <a:xfrm>
              <a:off x="2771775" y="2837209"/>
              <a:ext cx="185738" cy="187325"/>
              <a:chOff x="0" y="0"/>
              <a:chExt cx="117" cy="118"/>
            </a:xfrm>
            <a:solidFill>
              <a:schemeClr val="bg1"/>
            </a:solidFill>
          </p:grpSpPr>
          <p:sp>
            <p:nvSpPr>
              <p:cNvPr id="28" name="Freeform 16"/>
              <p:cNvSpPr>
                <a:spLocks noEditPoints="1"/>
              </p:cNvSpPr>
              <p:nvPr/>
            </p:nvSpPr>
            <p:spPr bwMode="auto">
              <a:xfrm>
                <a:off x="0" y="0"/>
                <a:ext cx="117" cy="118"/>
              </a:xfrm>
              <a:custGeom>
                <a:avLst/>
                <a:gdLst>
                  <a:gd name="T0" fmla="*/ 117 w 117"/>
                  <a:gd name="T1" fmla="*/ 21 h 118"/>
                  <a:gd name="T2" fmla="*/ 107 w 117"/>
                  <a:gd name="T3" fmla="*/ 21 h 118"/>
                  <a:gd name="T4" fmla="*/ 78 w 117"/>
                  <a:gd name="T5" fmla="*/ 21 h 118"/>
                  <a:gd name="T6" fmla="*/ 78 w 117"/>
                  <a:gd name="T7" fmla="*/ 0 h 118"/>
                  <a:gd name="T8" fmla="*/ 39 w 117"/>
                  <a:gd name="T9" fmla="*/ 0 h 118"/>
                  <a:gd name="T10" fmla="*/ 39 w 117"/>
                  <a:gd name="T11" fmla="*/ 21 h 118"/>
                  <a:gd name="T12" fmla="*/ 11 w 117"/>
                  <a:gd name="T13" fmla="*/ 21 h 118"/>
                  <a:gd name="T14" fmla="*/ 0 w 117"/>
                  <a:gd name="T15" fmla="*/ 21 h 118"/>
                  <a:gd name="T16" fmla="*/ 0 w 117"/>
                  <a:gd name="T17" fmla="*/ 31 h 118"/>
                  <a:gd name="T18" fmla="*/ 11 w 117"/>
                  <a:gd name="T19" fmla="*/ 31 h 118"/>
                  <a:gd name="T20" fmla="*/ 11 w 117"/>
                  <a:gd name="T21" fmla="*/ 118 h 118"/>
                  <a:gd name="T22" fmla="*/ 107 w 117"/>
                  <a:gd name="T23" fmla="*/ 118 h 118"/>
                  <a:gd name="T24" fmla="*/ 107 w 117"/>
                  <a:gd name="T25" fmla="*/ 31 h 118"/>
                  <a:gd name="T26" fmla="*/ 117 w 117"/>
                  <a:gd name="T27" fmla="*/ 31 h 118"/>
                  <a:gd name="T28" fmla="*/ 117 w 117"/>
                  <a:gd name="T29" fmla="*/ 21 h 118"/>
                  <a:gd name="T30" fmla="*/ 50 w 117"/>
                  <a:gd name="T31" fmla="*/ 10 h 118"/>
                  <a:gd name="T32" fmla="*/ 68 w 117"/>
                  <a:gd name="T33" fmla="*/ 10 h 118"/>
                  <a:gd name="T34" fmla="*/ 68 w 117"/>
                  <a:gd name="T35" fmla="*/ 21 h 118"/>
                  <a:gd name="T36" fmla="*/ 50 w 117"/>
                  <a:gd name="T37" fmla="*/ 21 h 118"/>
                  <a:gd name="T38" fmla="*/ 50 w 117"/>
                  <a:gd name="T39" fmla="*/ 10 h 118"/>
                  <a:gd name="T40" fmla="*/ 95 w 117"/>
                  <a:gd name="T41" fmla="*/ 105 h 118"/>
                  <a:gd name="T42" fmla="*/ 21 w 117"/>
                  <a:gd name="T43" fmla="*/ 105 h 118"/>
                  <a:gd name="T44" fmla="*/ 21 w 117"/>
                  <a:gd name="T45" fmla="*/ 31 h 118"/>
                  <a:gd name="T46" fmla="*/ 39 w 117"/>
                  <a:gd name="T47" fmla="*/ 31 h 118"/>
                  <a:gd name="T48" fmla="*/ 78 w 117"/>
                  <a:gd name="T49" fmla="*/ 31 h 118"/>
                  <a:gd name="T50" fmla="*/ 95 w 117"/>
                  <a:gd name="T51" fmla="*/ 31 h 118"/>
                  <a:gd name="T52" fmla="*/ 95 w 117"/>
                  <a:gd name="T53"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8">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262C"/>
                  </a:solidFill>
                </a:endParaRPr>
              </a:p>
            </p:txBody>
          </p:sp>
          <p:sp>
            <p:nvSpPr>
              <p:cNvPr id="29" name="Rectangle 17"/>
              <p:cNvSpPr>
                <a:spLocks noChangeArrowheads="1"/>
              </p:cNvSpPr>
              <p:nvPr/>
            </p:nvSpPr>
            <p:spPr bwMode="auto">
              <a:xfrm>
                <a:off x="36" y="48"/>
                <a:ext cx="12"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2B262C"/>
                  </a:solidFill>
                </a:endParaRPr>
              </a:p>
            </p:txBody>
          </p:sp>
          <p:sp>
            <p:nvSpPr>
              <p:cNvPr id="30" name="Rectangle 18"/>
              <p:cNvSpPr>
                <a:spLocks noChangeArrowheads="1"/>
              </p:cNvSpPr>
              <p:nvPr/>
            </p:nvSpPr>
            <p:spPr bwMode="auto">
              <a:xfrm>
                <a:off x="69" y="48"/>
                <a:ext cx="11"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2B262C"/>
                  </a:solidFill>
                </a:endParaRPr>
              </a:p>
            </p:txBody>
          </p:sp>
        </p:grpSp>
        <p:grpSp>
          <p:nvGrpSpPr>
            <p:cNvPr id="31" name="Group 19"/>
            <p:cNvGrpSpPr/>
            <p:nvPr/>
          </p:nvGrpSpPr>
          <p:grpSpPr bwMode="auto">
            <a:xfrm>
              <a:off x="900113" y="2835622"/>
              <a:ext cx="166687" cy="190500"/>
              <a:chOff x="0" y="0"/>
              <a:chExt cx="105" cy="120"/>
            </a:xfrm>
            <a:solidFill>
              <a:srgbClr val="2B262C"/>
            </a:solidFill>
          </p:grpSpPr>
          <p:sp>
            <p:nvSpPr>
              <p:cNvPr id="32" name="Freeform 20"/>
              <p:cNvSpPr/>
              <p:nvPr/>
            </p:nvSpPr>
            <p:spPr bwMode="auto">
              <a:xfrm>
                <a:off x="18" y="47"/>
                <a:ext cx="53" cy="26"/>
              </a:xfrm>
              <a:custGeom>
                <a:avLst/>
                <a:gdLst>
                  <a:gd name="T0" fmla="*/ 18 w 35"/>
                  <a:gd name="T1" fmla="*/ 11 h 17"/>
                  <a:gd name="T2" fmla="*/ 7 w 35"/>
                  <a:gd name="T3" fmla="*/ 0 h 17"/>
                  <a:gd name="T4" fmla="*/ 0 w 35"/>
                  <a:gd name="T5" fmla="*/ 0 h 17"/>
                  <a:gd name="T6" fmla="*/ 18 w 35"/>
                  <a:gd name="T7" fmla="*/ 17 h 17"/>
                  <a:gd name="T8" fmla="*/ 35 w 35"/>
                  <a:gd name="T9" fmla="*/ 0 h 17"/>
                  <a:gd name="T10" fmla="*/ 28 w 35"/>
                  <a:gd name="T11" fmla="*/ 0 h 17"/>
                  <a:gd name="T12" fmla="*/ 18 w 35"/>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262C"/>
                  </a:solidFill>
                </a:endParaRPr>
              </a:p>
            </p:txBody>
          </p:sp>
          <p:sp>
            <p:nvSpPr>
              <p:cNvPr id="33" name="Freeform 21"/>
              <p:cNvSpPr>
                <a:spLocks noEditPoints="1"/>
              </p:cNvSpPr>
              <p:nvPr/>
            </p:nvSpPr>
            <p:spPr bwMode="auto">
              <a:xfrm>
                <a:off x="0" y="0"/>
                <a:ext cx="105" cy="120"/>
              </a:xfrm>
              <a:custGeom>
                <a:avLst/>
                <a:gdLst>
                  <a:gd name="T0" fmla="*/ 105 w 105"/>
                  <a:gd name="T1" fmla="*/ 0 h 120"/>
                  <a:gd name="T2" fmla="*/ 23 w 105"/>
                  <a:gd name="T3" fmla="*/ 0 h 120"/>
                  <a:gd name="T4" fmla="*/ 23 w 105"/>
                  <a:gd name="T5" fmla="*/ 18 h 120"/>
                  <a:gd name="T6" fmla="*/ 0 w 105"/>
                  <a:gd name="T7" fmla="*/ 18 h 120"/>
                  <a:gd name="T8" fmla="*/ 0 w 105"/>
                  <a:gd name="T9" fmla="*/ 120 h 120"/>
                  <a:gd name="T10" fmla="*/ 89 w 105"/>
                  <a:gd name="T11" fmla="*/ 120 h 120"/>
                  <a:gd name="T12" fmla="*/ 89 w 105"/>
                  <a:gd name="T13" fmla="*/ 97 h 120"/>
                  <a:gd name="T14" fmla="*/ 105 w 105"/>
                  <a:gd name="T15" fmla="*/ 97 h 120"/>
                  <a:gd name="T16" fmla="*/ 105 w 105"/>
                  <a:gd name="T17" fmla="*/ 0 h 120"/>
                  <a:gd name="T18" fmla="*/ 78 w 105"/>
                  <a:gd name="T19" fmla="*/ 109 h 120"/>
                  <a:gd name="T20" fmla="*/ 11 w 105"/>
                  <a:gd name="T21" fmla="*/ 109 h 120"/>
                  <a:gd name="T22" fmla="*/ 11 w 105"/>
                  <a:gd name="T23" fmla="*/ 29 h 120"/>
                  <a:gd name="T24" fmla="*/ 23 w 105"/>
                  <a:gd name="T25" fmla="*/ 29 h 120"/>
                  <a:gd name="T26" fmla="*/ 78 w 105"/>
                  <a:gd name="T27" fmla="*/ 29 h 120"/>
                  <a:gd name="T28" fmla="*/ 78 w 105"/>
                  <a:gd name="T29" fmla="*/ 97 h 120"/>
                  <a:gd name="T30" fmla="*/ 78 w 105"/>
                  <a:gd name="T31" fmla="*/ 109 h 120"/>
                  <a:gd name="T32" fmla="*/ 96 w 105"/>
                  <a:gd name="T33" fmla="*/ 86 h 120"/>
                  <a:gd name="T34" fmla="*/ 89 w 105"/>
                  <a:gd name="T35" fmla="*/ 86 h 120"/>
                  <a:gd name="T36" fmla="*/ 89 w 105"/>
                  <a:gd name="T37" fmla="*/ 18 h 120"/>
                  <a:gd name="T38" fmla="*/ 32 w 105"/>
                  <a:gd name="T39" fmla="*/ 18 h 120"/>
                  <a:gd name="T40" fmla="*/ 32 w 105"/>
                  <a:gd name="T41" fmla="*/ 11 h 120"/>
                  <a:gd name="T42" fmla="*/ 96 w 105"/>
                  <a:gd name="T43" fmla="*/ 11 h 120"/>
                  <a:gd name="T44" fmla="*/ 96 w 105"/>
                  <a:gd name="T4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0">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262C"/>
                  </a:solidFill>
                </a:endParaRPr>
              </a:p>
            </p:txBody>
          </p:sp>
        </p:grpSp>
        <p:sp>
          <p:nvSpPr>
            <p:cNvPr id="34" name="Text Box 22"/>
            <p:cNvSpPr txBox="1">
              <a:spLocks noChangeArrowheads="1"/>
            </p:cNvSpPr>
            <p:nvPr/>
          </p:nvSpPr>
          <p:spPr bwMode="auto">
            <a:xfrm>
              <a:off x="1116013" y="2782817"/>
              <a:ext cx="1141603" cy="2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rgbClr val="2B262C"/>
                  </a:solidFill>
                  <a:latin typeface="微软雅黑" panose="020B0503020204020204" pitchFamily="34" charset="-122"/>
                  <a:ea typeface="微软雅黑" panose="020B0503020204020204" pitchFamily="34" charset="-122"/>
                </a:rPr>
                <a:t>添加标题文本</a:t>
              </a:r>
            </a:p>
          </p:txBody>
        </p:sp>
        <p:sp>
          <p:nvSpPr>
            <p:cNvPr id="35" name="Text Box 23"/>
            <p:cNvSpPr txBox="1">
              <a:spLocks noChangeArrowheads="1"/>
            </p:cNvSpPr>
            <p:nvPr/>
          </p:nvSpPr>
          <p:spPr bwMode="auto">
            <a:xfrm>
              <a:off x="3001963" y="2782817"/>
              <a:ext cx="1141603" cy="2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zh-CN" altLang="en-US" b="1" dirty="0">
                  <a:solidFill>
                    <a:schemeClr val="bg1"/>
                  </a:solidFill>
                  <a:latin typeface="微软雅黑" panose="020B0503020204020204" pitchFamily="34" charset="-122"/>
                  <a:ea typeface="微软雅黑" panose="020B0503020204020204" pitchFamily="34" charset="-122"/>
                </a:rPr>
                <a:t>添加标题文本</a:t>
              </a:r>
            </a:p>
          </p:txBody>
        </p:sp>
        <p:sp>
          <p:nvSpPr>
            <p:cNvPr id="36" name="Text Box 24"/>
            <p:cNvSpPr txBox="1">
              <a:spLocks noChangeArrowheads="1"/>
            </p:cNvSpPr>
            <p:nvPr/>
          </p:nvSpPr>
          <p:spPr bwMode="auto">
            <a:xfrm>
              <a:off x="4837113" y="2782817"/>
              <a:ext cx="1141603" cy="2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zh-CN" altLang="en-US" b="1" dirty="0">
                  <a:solidFill>
                    <a:srgbClr val="2B262C"/>
                  </a:solidFill>
                  <a:latin typeface="微软雅黑" panose="020B0503020204020204" pitchFamily="34" charset="-122"/>
                  <a:ea typeface="微软雅黑" panose="020B0503020204020204" pitchFamily="34" charset="-122"/>
                </a:rPr>
                <a:t>添加标题文本</a:t>
              </a:r>
            </a:p>
          </p:txBody>
        </p:sp>
        <p:sp>
          <p:nvSpPr>
            <p:cNvPr id="37" name="Text Box 25"/>
            <p:cNvSpPr txBox="1">
              <a:spLocks noChangeArrowheads="1"/>
            </p:cNvSpPr>
            <p:nvPr/>
          </p:nvSpPr>
          <p:spPr bwMode="auto">
            <a:xfrm>
              <a:off x="6742113" y="2782817"/>
              <a:ext cx="1141603" cy="2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zh-CN" altLang="en-US" b="1" dirty="0">
                  <a:solidFill>
                    <a:schemeClr val="bg1"/>
                  </a:solidFill>
                  <a:latin typeface="微软雅黑" panose="020B0503020204020204" pitchFamily="34" charset="-122"/>
                  <a:ea typeface="微软雅黑" panose="020B0503020204020204" pitchFamily="34" charset="-122"/>
                </a:rPr>
                <a:t>添加标题文本</a:t>
              </a:r>
            </a:p>
          </p:txBody>
        </p:sp>
        <p:sp>
          <p:nvSpPr>
            <p:cNvPr id="42" name="Text Box 30"/>
            <p:cNvSpPr txBox="1">
              <a:spLocks noChangeArrowheads="1"/>
            </p:cNvSpPr>
            <p:nvPr/>
          </p:nvSpPr>
          <p:spPr bwMode="auto">
            <a:xfrm>
              <a:off x="1358900" y="3370609"/>
              <a:ext cx="442092" cy="47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600" dirty="0">
                  <a:solidFill>
                    <a:schemeClr val="bg1"/>
                  </a:solidFill>
                  <a:latin typeface="Impact" panose="020B0806030902050204" pitchFamily="34" charset="0"/>
                </a:rPr>
                <a:t>01</a:t>
              </a:r>
            </a:p>
          </p:txBody>
        </p:sp>
        <p:sp>
          <p:nvSpPr>
            <p:cNvPr id="43" name="Text Box 31"/>
            <p:cNvSpPr txBox="1">
              <a:spLocks noChangeArrowheads="1"/>
            </p:cNvSpPr>
            <p:nvPr/>
          </p:nvSpPr>
          <p:spPr bwMode="auto">
            <a:xfrm>
              <a:off x="5059363" y="3370609"/>
              <a:ext cx="492223" cy="47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600" dirty="0">
                  <a:solidFill>
                    <a:schemeClr val="bg1"/>
                  </a:solidFill>
                  <a:latin typeface="Impact" panose="020B0806030902050204" pitchFamily="34" charset="0"/>
                </a:rPr>
                <a:t>03</a:t>
              </a:r>
            </a:p>
          </p:txBody>
        </p:sp>
        <p:sp>
          <p:nvSpPr>
            <p:cNvPr id="44" name="Text Box 32"/>
            <p:cNvSpPr txBox="1">
              <a:spLocks noChangeArrowheads="1"/>
            </p:cNvSpPr>
            <p:nvPr/>
          </p:nvSpPr>
          <p:spPr bwMode="auto">
            <a:xfrm>
              <a:off x="3262313" y="1837084"/>
              <a:ext cx="482896" cy="47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600" dirty="0">
                  <a:solidFill>
                    <a:schemeClr val="bg1"/>
                  </a:solidFill>
                  <a:latin typeface="Impact" panose="020B0806030902050204" pitchFamily="34" charset="0"/>
                </a:rPr>
                <a:t>02</a:t>
              </a:r>
            </a:p>
          </p:txBody>
        </p:sp>
        <p:sp>
          <p:nvSpPr>
            <p:cNvPr id="45" name="Text Box 33"/>
            <p:cNvSpPr txBox="1">
              <a:spLocks noChangeArrowheads="1"/>
            </p:cNvSpPr>
            <p:nvPr/>
          </p:nvSpPr>
          <p:spPr bwMode="auto">
            <a:xfrm>
              <a:off x="6962775" y="1837084"/>
              <a:ext cx="481731" cy="47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600" dirty="0">
                  <a:solidFill>
                    <a:schemeClr val="bg1"/>
                  </a:solidFill>
                  <a:latin typeface="Impact" panose="020B0806030902050204" pitchFamily="34" charset="0"/>
                </a:rPr>
                <a:t>04</a:t>
              </a:r>
            </a:p>
          </p:txBody>
        </p:sp>
      </p:grpSp>
      <p:sp>
        <p:nvSpPr>
          <p:cNvPr id="46" name="矩形 38"/>
          <p:cNvSpPr>
            <a:spLocks noChangeArrowheads="1"/>
          </p:cNvSpPr>
          <p:nvPr/>
        </p:nvSpPr>
        <p:spPr bwMode="auto">
          <a:xfrm>
            <a:off x="2325957" y="4678252"/>
            <a:ext cx="1963798"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rPr>
              <a:t>请添加你的文字请在这里添加你的文字添加你的文字</a:t>
            </a: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矩形 38"/>
          <p:cNvSpPr>
            <a:spLocks noChangeArrowheads="1"/>
          </p:cNvSpPr>
          <p:nvPr/>
        </p:nvSpPr>
        <p:spPr bwMode="auto">
          <a:xfrm>
            <a:off x="7540889" y="4678252"/>
            <a:ext cx="1963798"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rPr>
              <a:t>请添加你的文字请在这里添加你的文字添加你的文字</a:t>
            </a: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8" name="矩形 38"/>
          <p:cNvSpPr>
            <a:spLocks noChangeArrowheads="1"/>
          </p:cNvSpPr>
          <p:nvPr/>
        </p:nvSpPr>
        <p:spPr bwMode="auto">
          <a:xfrm>
            <a:off x="2325957" y="2596241"/>
            <a:ext cx="1963798"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rPr>
              <a:t>请添加你的文字请在这里添加你的文字添加你的文字</a:t>
            </a: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9" name="矩形 38"/>
          <p:cNvSpPr>
            <a:spLocks noChangeArrowheads="1"/>
          </p:cNvSpPr>
          <p:nvPr/>
        </p:nvSpPr>
        <p:spPr bwMode="auto">
          <a:xfrm>
            <a:off x="7540889" y="2596241"/>
            <a:ext cx="1963798"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rPr>
              <a:t>请添加你的文字请在这里添加你的文字添加你的文字</a:t>
            </a: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ct val="0"/>
              </a:spcBef>
              <a:buFontTx/>
              <a:buNone/>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年度目标</a:t>
            </a:r>
          </a:p>
        </p:txBody>
      </p:sp>
      <p:grpSp>
        <p:nvGrpSpPr>
          <p:cNvPr id="12" name="组合 11"/>
          <p:cNvGrpSpPr/>
          <p:nvPr/>
        </p:nvGrpSpPr>
        <p:grpSpPr>
          <a:xfrm>
            <a:off x="563264" y="682921"/>
            <a:ext cx="505850" cy="320609"/>
            <a:chOff x="2311400" y="5180013"/>
            <a:chExt cx="901700" cy="571500"/>
          </a:xfrm>
          <a:solidFill>
            <a:schemeClr val="bg1"/>
          </a:solidFill>
        </p:grpSpPr>
        <p:sp>
          <p:nvSpPr>
            <p:cNvPr id="13" name="Freeform 38"/>
            <p:cNvSpPr>
              <a:spLocks noEditPoints="1"/>
            </p:cNvSpPr>
            <p:nvPr/>
          </p:nvSpPr>
          <p:spPr bwMode="auto">
            <a:xfrm>
              <a:off x="2311400" y="5180013"/>
              <a:ext cx="901700" cy="571500"/>
            </a:xfrm>
            <a:custGeom>
              <a:avLst/>
              <a:gdLst>
                <a:gd name="T0" fmla="*/ 196 w 240"/>
                <a:gd name="T1" fmla="*/ 64 h 152"/>
                <a:gd name="T2" fmla="*/ 196 w 240"/>
                <a:gd name="T3" fmla="*/ 62 h 152"/>
                <a:gd name="T4" fmla="*/ 134 w 240"/>
                <a:gd name="T5" fmla="*/ 0 h 152"/>
                <a:gd name="T6" fmla="*/ 78 w 240"/>
                <a:gd name="T7" fmla="*/ 35 h 152"/>
                <a:gd name="T8" fmla="*/ 64 w 240"/>
                <a:gd name="T9" fmla="*/ 32 h 152"/>
                <a:gd name="T10" fmla="*/ 32 w 240"/>
                <a:gd name="T11" fmla="*/ 58 h 152"/>
                <a:gd name="T12" fmla="*/ 0 w 240"/>
                <a:gd name="T13" fmla="*/ 104 h 152"/>
                <a:gd name="T14" fmla="*/ 48 w 240"/>
                <a:gd name="T15" fmla="*/ 152 h 152"/>
                <a:gd name="T16" fmla="*/ 196 w 240"/>
                <a:gd name="T17" fmla="*/ 152 h 152"/>
                <a:gd name="T18" fmla="*/ 196 w 240"/>
                <a:gd name="T19" fmla="*/ 152 h 152"/>
                <a:gd name="T20" fmla="*/ 240 w 240"/>
                <a:gd name="T21" fmla="*/ 108 h 152"/>
                <a:gd name="T22" fmla="*/ 196 w 240"/>
                <a:gd name="T23" fmla="*/ 64 h 152"/>
                <a:gd name="T24" fmla="*/ 196 w 240"/>
                <a:gd name="T25" fmla="*/ 144 h 152"/>
                <a:gd name="T26" fmla="*/ 194 w 240"/>
                <a:gd name="T27" fmla="*/ 144 h 152"/>
                <a:gd name="T28" fmla="*/ 48 w 240"/>
                <a:gd name="T29" fmla="*/ 144 h 152"/>
                <a:gd name="T30" fmla="*/ 8 w 240"/>
                <a:gd name="T31" fmla="*/ 104 h 152"/>
                <a:gd name="T32" fmla="*/ 35 w 240"/>
                <a:gd name="T33" fmla="*/ 66 h 152"/>
                <a:gd name="T34" fmla="*/ 39 w 240"/>
                <a:gd name="T35" fmla="*/ 64 h 152"/>
                <a:gd name="T36" fmla="*/ 40 w 240"/>
                <a:gd name="T37" fmla="*/ 60 h 152"/>
                <a:gd name="T38" fmla="*/ 64 w 240"/>
                <a:gd name="T39" fmla="*/ 40 h 152"/>
                <a:gd name="T40" fmla="*/ 74 w 240"/>
                <a:gd name="T41" fmla="*/ 42 h 152"/>
                <a:gd name="T42" fmla="*/ 82 w 240"/>
                <a:gd name="T43" fmla="*/ 46 h 152"/>
                <a:gd name="T44" fmla="*/ 85 w 240"/>
                <a:gd name="T45" fmla="*/ 38 h 152"/>
                <a:gd name="T46" fmla="*/ 134 w 240"/>
                <a:gd name="T47" fmla="*/ 8 h 152"/>
                <a:gd name="T48" fmla="*/ 188 w 240"/>
                <a:gd name="T49" fmla="*/ 62 h 152"/>
                <a:gd name="T50" fmla="*/ 188 w 240"/>
                <a:gd name="T51" fmla="*/ 62 h 152"/>
                <a:gd name="T52" fmla="*/ 188 w 240"/>
                <a:gd name="T53" fmla="*/ 63 h 152"/>
                <a:gd name="T54" fmla="*/ 188 w 240"/>
                <a:gd name="T55" fmla="*/ 72 h 152"/>
                <a:gd name="T56" fmla="*/ 196 w 240"/>
                <a:gd name="T57" fmla="*/ 72 h 152"/>
                <a:gd name="T58" fmla="*/ 232 w 240"/>
                <a:gd name="T59" fmla="*/ 108 h 152"/>
                <a:gd name="T60" fmla="*/ 196 w 240"/>
                <a:gd name="T6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152">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9"/>
            <p:cNvSpPr/>
            <p:nvPr/>
          </p:nvSpPr>
          <p:spPr bwMode="auto">
            <a:xfrm>
              <a:off x="2627313" y="5330825"/>
              <a:ext cx="269875" cy="315913"/>
            </a:xfrm>
            <a:custGeom>
              <a:avLst/>
              <a:gdLst>
                <a:gd name="T0" fmla="*/ 36 w 72"/>
                <a:gd name="T1" fmla="*/ 76 h 84"/>
                <a:gd name="T2" fmla="*/ 8 w 72"/>
                <a:gd name="T3" fmla="*/ 48 h 84"/>
                <a:gd name="T4" fmla="*/ 36 w 72"/>
                <a:gd name="T5" fmla="*/ 20 h 84"/>
                <a:gd name="T6" fmla="*/ 36 w 72"/>
                <a:gd name="T7" fmla="*/ 34 h 84"/>
                <a:gd name="T8" fmla="*/ 66 w 72"/>
                <a:gd name="T9" fmla="*/ 17 h 84"/>
                <a:gd name="T10" fmla="*/ 36 w 72"/>
                <a:gd name="T11" fmla="*/ 0 h 84"/>
                <a:gd name="T12" fmla="*/ 36 w 72"/>
                <a:gd name="T13" fmla="*/ 12 h 84"/>
                <a:gd name="T14" fmla="*/ 0 w 72"/>
                <a:gd name="T15" fmla="*/ 48 h 84"/>
                <a:gd name="T16" fmla="*/ 36 w 72"/>
                <a:gd name="T17" fmla="*/ 84 h 84"/>
                <a:gd name="T18" fmla="*/ 72 w 72"/>
                <a:gd name="T19" fmla="*/ 48 h 84"/>
                <a:gd name="T20" fmla="*/ 64 w 72"/>
                <a:gd name="T21" fmla="*/ 48 h 84"/>
                <a:gd name="T22" fmla="*/ 36 w 72"/>
                <a:gd name="T2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4">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1367429" y="1984602"/>
            <a:ext cx="9778366" cy="3603398"/>
            <a:chOff x="1390650" y="1563688"/>
            <a:chExt cx="6784975" cy="2500312"/>
          </a:xfrm>
        </p:grpSpPr>
        <p:sp>
          <p:nvSpPr>
            <p:cNvPr id="15" name="任意多边形 14"/>
            <p:cNvSpPr/>
            <p:nvPr/>
          </p:nvSpPr>
          <p:spPr>
            <a:xfrm>
              <a:off x="1624013" y="1778000"/>
              <a:ext cx="6034087" cy="1509713"/>
            </a:xfrm>
            <a:custGeom>
              <a:avLst/>
              <a:gdLst>
                <a:gd name="connsiteX0" fmla="*/ 0 w 8020280"/>
                <a:gd name="connsiteY0" fmla="*/ 2005070 h 2005070"/>
                <a:gd name="connsiteX1" fmla="*/ 3305060 w 8020280"/>
                <a:gd name="connsiteY1" fmla="*/ 1795750 h 2005070"/>
                <a:gd name="connsiteX2" fmla="*/ 5508434 w 8020280"/>
                <a:gd name="connsiteY2" fmla="*/ 1277957 h 2005070"/>
                <a:gd name="connsiteX3" fmla="*/ 7260116 w 8020280"/>
                <a:gd name="connsiteY3" fmla="*/ 462709 h 2005070"/>
                <a:gd name="connsiteX4" fmla="*/ 8020280 w 8020280"/>
                <a:gd name="connsiteY4" fmla="*/ 0 h 2005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0280" h="2005070">
                  <a:moveTo>
                    <a:pt x="0" y="2005070"/>
                  </a:moveTo>
                  <a:cubicBezTo>
                    <a:pt x="1193494" y="1961002"/>
                    <a:pt x="2386988" y="1916935"/>
                    <a:pt x="3305060" y="1795750"/>
                  </a:cubicBezTo>
                  <a:cubicBezTo>
                    <a:pt x="4223132" y="1674565"/>
                    <a:pt x="4849258" y="1500130"/>
                    <a:pt x="5508434" y="1277957"/>
                  </a:cubicBezTo>
                  <a:cubicBezTo>
                    <a:pt x="6167610" y="1055784"/>
                    <a:pt x="6841475" y="675702"/>
                    <a:pt x="7260116" y="462709"/>
                  </a:cubicBezTo>
                  <a:cubicBezTo>
                    <a:pt x="7678757" y="249716"/>
                    <a:pt x="7849518" y="124858"/>
                    <a:pt x="802028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6" name="Group 4"/>
            <p:cNvGrpSpPr>
              <a:grpSpLocks noChangeAspect="1"/>
            </p:cNvGrpSpPr>
            <p:nvPr/>
          </p:nvGrpSpPr>
          <p:grpSpPr bwMode="auto">
            <a:xfrm flipH="1">
              <a:off x="2565697" y="2230408"/>
              <a:ext cx="905969" cy="935166"/>
              <a:chOff x="2020" y="2206"/>
              <a:chExt cx="844" cy="783"/>
            </a:xfrm>
            <a:solidFill>
              <a:schemeClr val="bg1"/>
            </a:solidFill>
          </p:grpSpPr>
          <p:sp>
            <p:nvSpPr>
              <p:cNvPr id="17" name="Oval 5"/>
              <p:cNvSpPr>
                <a:spLocks noChangeArrowheads="1"/>
              </p:cNvSpPr>
              <p:nvPr/>
            </p:nvSpPr>
            <p:spPr bwMode="auto">
              <a:xfrm>
                <a:off x="2145" y="2206"/>
                <a:ext cx="175" cy="184"/>
              </a:xfrm>
              <a:prstGeom prst="ellipse">
                <a:avLst/>
              </a:pr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 name="Freeform 6"/>
              <p:cNvSpPr/>
              <p:nvPr/>
            </p:nvSpPr>
            <p:spPr bwMode="auto">
              <a:xfrm>
                <a:off x="2129" y="2364"/>
                <a:ext cx="319" cy="625"/>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 name="Freeform 7"/>
              <p:cNvSpPr/>
              <p:nvPr/>
            </p:nvSpPr>
            <p:spPr bwMode="auto">
              <a:xfrm>
                <a:off x="2020" y="2421"/>
                <a:ext cx="203" cy="148"/>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 name="Freeform 8"/>
              <p:cNvSpPr/>
              <p:nvPr/>
            </p:nvSpPr>
            <p:spPr bwMode="auto">
              <a:xfrm>
                <a:off x="2295" y="2366"/>
                <a:ext cx="325" cy="150"/>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 name="Freeform 9"/>
              <p:cNvSpPr/>
              <p:nvPr/>
            </p:nvSpPr>
            <p:spPr bwMode="auto">
              <a:xfrm>
                <a:off x="2339" y="2579"/>
                <a:ext cx="229" cy="283"/>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Freeform 10"/>
              <p:cNvSpPr/>
              <p:nvPr/>
            </p:nvSpPr>
            <p:spPr bwMode="auto">
              <a:xfrm>
                <a:off x="2479" y="2777"/>
                <a:ext cx="260" cy="107"/>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 name="Freeform 11"/>
              <p:cNvSpPr>
                <a:spLocks noEditPoints="1"/>
              </p:cNvSpPr>
              <p:nvPr/>
            </p:nvSpPr>
            <p:spPr bwMode="auto">
              <a:xfrm>
                <a:off x="2554" y="2414"/>
                <a:ext cx="310" cy="341"/>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 name="Freeform 12"/>
              <p:cNvSpPr/>
              <p:nvPr/>
            </p:nvSpPr>
            <p:spPr bwMode="auto">
              <a:xfrm>
                <a:off x="2309" y="2297"/>
                <a:ext cx="270" cy="86"/>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5" name="Freeform 16"/>
            <p:cNvSpPr>
              <a:spLocks noEditPoints="1"/>
            </p:cNvSpPr>
            <p:nvPr/>
          </p:nvSpPr>
          <p:spPr bwMode="auto">
            <a:xfrm>
              <a:off x="2016125" y="2798763"/>
              <a:ext cx="323850" cy="430212"/>
            </a:xfrm>
            <a:custGeom>
              <a:avLst/>
              <a:gdLst>
                <a:gd name="T0" fmla="*/ 2147483646 w 23"/>
                <a:gd name="T1" fmla="*/ 2147483646 h 32"/>
                <a:gd name="T2" fmla="*/ 2147483646 w 23"/>
                <a:gd name="T3" fmla="*/ 2147483646 h 32"/>
                <a:gd name="T4" fmla="*/ 2147483646 w 23"/>
                <a:gd name="T5" fmla="*/ 2147483646 h 32"/>
                <a:gd name="T6" fmla="*/ 2147483646 w 23"/>
                <a:gd name="T7" fmla="*/ 2147483646 h 32"/>
                <a:gd name="T8" fmla="*/ 2147483646 w 23"/>
                <a:gd name="T9" fmla="*/ 2147483646 h 32"/>
                <a:gd name="T10" fmla="*/ 2147483646 w 23"/>
                <a:gd name="T11" fmla="*/ 0 h 32"/>
                <a:gd name="T12" fmla="*/ 0 w 23"/>
                <a:gd name="T13" fmla="*/ 2147483646 h 32"/>
                <a:gd name="T14" fmla="*/ 2147483646 w 23"/>
                <a:gd name="T15" fmla="*/ 2147483646 h 32"/>
                <a:gd name="T16" fmla="*/ 2147483646 w 23"/>
                <a:gd name="T17" fmla="*/ 2147483646 h 32"/>
                <a:gd name="T18" fmla="*/ 2147483646 w 23"/>
                <a:gd name="T19" fmla="*/ 0 h 32"/>
                <a:gd name="T20" fmla="*/ 2147483646 w 23"/>
                <a:gd name="T21" fmla="*/ 2147483646 h 32"/>
                <a:gd name="T22" fmla="*/ 2147483646 w 23"/>
                <a:gd name="T23" fmla="*/ 2147483646 h 32"/>
                <a:gd name="T24" fmla="*/ 2147483646 w 23"/>
                <a:gd name="T25" fmla="*/ 2147483646 h 32"/>
                <a:gd name="T26" fmla="*/ 2147483646 w 23"/>
                <a:gd name="T27" fmla="*/ 2147483646 h 32"/>
                <a:gd name="T28" fmla="*/ 2147483646 w 23"/>
                <a:gd name="T29" fmla="*/ 2147483646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2">
                  <a:moveTo>
                    <a:pt x="12" y="8"/>
                  </a:moveTo>
                  <a:cubicBezTo>
                    <a:pt x="10" y="8"/>
                    <a:pt x="8" y="10"/>
                    <a:pt x="8" y="12"/>
                  </a:cubicBezTo>
                  <a:cubicBezTo>
                    <a:pt x="8" y="14"/>
                    <a:pt x="10" y="16"/>
                    <a:pt x="12" y="16"/>
                  </a:cubicBezTo>
                  <a:cubicBezTo>
                    <a:pt x="14" y="16"/>
                    <a:pt x="16" y="14"/>
                    <a:pt x="16" y="12"/>
                  </a:cubicBezTo>
                  <a:cubicBezTo>
                    <a:pt x="16" y="10"/>
                    <a:pt x="14" y="8"/>
                    <a:pt x="12" y="8"/>
                  </a:cubicBezTo>
                  <a:close/>
                  <a:moveTo>
                    <a:pt x="12" y="0"/>
                  </a:moveTo>
                  <a:cubicBezTo>
                    <a:pt x="5" y="0"/>
                    <a:pt x="0" y="5"/>
                    <a:pt x="0" y="12"/>
                  </a:cubicBezTo>
                  <a:cubicBezTo>
                    <a:pt x="0" y="20"/>
                    <a:pt x="12" y="32"/>
                    <a:pt x="12" y="32"/>
                  </a:cubicBezTo>
                  <a:cubicBezTo>
                    <a:pt x="12" y="32"/>
                    <a:pt x="23" y="20"/>
                    <a:pt x="23" y="12"/>
                  </a:cubicBezTo>
                  <a:cubicBezTo>
                    <a:pt x="23" y="5"/>
                    <a:pt x="18" y="0"/>
                    <a:pt x="12" y="0"/>
                  </a:cubicBezTo>
                  <a:close/>
                  <a:moveTo>
                    <a:pt x="12" y="19"/>
                  </a:moveTo>
                  <a:cubicBezTo>
                    <a:pt x="8" y="19"/>
                    <a:pt x="5" y="16"/>
                    <a:pt x="5" y="12"/>
                  </a:cubicBezTo>
                  <a:cubicBezTo>
                    <a:pt x="5" y="8"/>
                    <a:pt x="8" y="5"/>
                    <a:pt x="12" y="5"/>
                  </a:cubicBezTo>
                  <a:cubicBezTo>
                    <a:pt x="15" y="5"/>
                    <a:pt x="19" y="8"/>
                    <a:pt x="19" y="12"/>
                  </a:cubicBezTo>
                  <a:cubicBezTo>
                    <a:pt x="19" y="16"/>
                    <a:pt x="15" y="19"/>
                    <a:pt x="12"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6"/>
            <p:cNvSpPr>
              <a:spLocks noEditPoints="1"/>
            </p:cNvSpPr>
            <p:nvPr/>
          </p:nvSpPr>
          <p:spPr bwMode="auto">
            <a:xfrm>
              <a:off x="3797300" y="2697163"/>
              <a:ext cx="323850" cy="430212"/>
            </a:xfrm>
            <a:custGeom>
              <a:avLst/>
              <a:gdLst>
                <a:gd name="T0" fmla="*/ 2147483646 w 23"/>
                <a:gd name="T1" fmla="*/ 2147483646 h 32"/>
                <a:gd name="T2" fmla="*/ 2147483646 w 23"/>
                <a:gd name="T3" fmla="*/ 2147483646 h 32"/>
                <a:gd name="T4" fmla="*/ 2147483646 w 23"/>
                <a:gd name="T5" fmla="*/ 2147483646 h 32"/>
                <a:gd name="T6" fmla="*/ 2147483646 w 23"/>
                <a:gd name="T7" fmla="*/ 2147483646 h 32"/>
                <a:gd name="T8" fmla="*/ 2147483646 w 23"/>
                <a:gd name="T9" fmla="*/ 2147483646 h 32"/>
                <a:gd name="T10" fmla="*/ 2147483646 w 23"/>
                <a:gd name="T11" fmla="*/ 0 h 32"/>
                <a:gd name="T12" fmla="*/ 0 w 23"/>
                <a:gd name="T13" fmla="*/ 2147483646 h 32"/>
                <a:gd name="T14" fmla="*/ 2147483646 w 23"/>
                <a:gd name="T15" fmla="*/ 2147483646 h 32"/>
                <a:gd name="T16" fmla="*/ 2147483646 w 23"/>
                <a:gd name="T17" fmla="*/ 2147483646 h 32"/>
                <a:gd name="T18" fmla="*/ 2147483646 w 23"/>
                <a:gd name="T19" fmla="*/ 0 h 32"/>
                <a:gd name="T20" fmla="*/ 2147483646 w 23"/>
                <a:gd name="T21" fmla="*/ 2147483646 h 32"/>
                <a:gd name="T22" fmla="*/ 2147483646 w 23"/>
                <a:gd name="T23" fmla="*/ 2147483646 h 32"/>
                <a:gd name="T24" fmla="*/ 2147483646 w 23"/>
                <a:gd name="T25" fmla="*/ 2147483646 h 32"/>
                <a:gd name="T26" fmla="*/ 2147483646 w 23"/>
                <a:gd name="T27" fmla="*/ 2147483646 h 32"/>
                <a:gd name="T28" fmla="*/ 2147483646 w 23"/>
                <a:gd name="T29" fmla="*/ 2147483646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2">
                  <a:moveTo>
                    <a:pt x="12" y="8"/>
                  </a:moveTo>
                  <a:cubicBezTo>
                    <a:pt x="10" y="8"/>
                    <a:pt x="8" y="10"/>
                    <a:pt x="8" y="12"/>
                  </a:cubicBezTo>
                  <a:cubicBezTo>
                    <a:pt x="8" y="14"/>
                    <a:pt x="10" y="16"/>
                    <a:pt x="12" y="16"/>
                  </a:cubicBezTo>
                  <a:cubicBezTo>
                    <a:pt x="14" y="16"/>
                    <a:pt x="16" y="14"/>
                    <a:pt x="16" y="12"/>
                  </a:cubicBezTo>
                  <a:cubicBezTo>
                    <a:pt x="16" y="10"/>
                    <a:pt x="14" y="8"/>
                    <a:pt x="12" y="8"/>
                  </a:cubicBezTo>
                  <a:close/>
                  <a:moveTo>
                    <a:pt x="12" y="0"/>
                  </a:moveTo>
                  <a:cubicBezTo>
                    <a:pt x="5" y="0"/>
                    <a:pt x="0" y="5"/>
                    <a:pt x="0" y="12"/>
                  </a:cubicBezTo>
                  <a:cubicBezTo>
                    <a:pt x="0" y="20"/>
                    <a:pt x="12" y="32"/>
                    <a:pt x="12" y="32"/>
                  </a:cubicBezTo>
                  <a:cubicBezTo>
                    <a:pt x="12" y="32"/>
                    <a:pt x="23" y="20"/>
                    <a:pt x="23" y="12"/>
                  </a:cubicBezTo>
                  <a:cubicBezTo>
                    <a:pt x="23" y="5"/>
                    <a:pt x="18" y="0"/>
                    <a:pt x="12" y="0"/>
                  </a:cubicBezTo>
                  <a:close/>
                  <a:moveTo>
                    <a:pt x="12" y="19"/>
                  </a:moveTo>
                  <a:cubicBezTo>
                    <a:pt x="8" y="19"/>
                    <a:pt x="5" y="16"/>
                    <a:pt x="5" y="12"/>
                  </a:cubicBezTo>
                  <a:cubicBezTo>
                    <a:pt x="5" y="8"/>
                    <a:pt x="8" y="5"/>
                    <a:pt x="12" y="5"/>
                  </a:cubicBezTo>
                  <a:cubicBezTo>
                    <a:pt x="15" y="5"/>
                    <a:pt x="19" y="8"/>
                    <a:pt x="19" y="12"/>
                  </a:cubicBezTo>
                  <a:cubicBezTo>
                    <a:pt x="19" y="16"/>
                    <a:pt x="15" y="19"/>
                    <a:pt x="12"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6"/>
            <p:cNvSpPr>
              <a:spLocks noEditPoints="1"/>
            </p:cNvSpPr>
            <p:nvPr/>
          </p:nvSpPr>
          <p:spPr bwMode="auto">
            <a:xfrm>
              <a:off x="5518150" y="2295525"/>
              <a:ext cx="323850" cy="430213"/>
            </a:xfrm>
            <a:custGeom>
              <a:avLst/>
              <a:gdLst>
                <a:gd name="T0" fmla="*/ 2147483646 w 23"/>
                <a:gd name="T1" fmla="*/ 2147483646 h 32"/>
                <a:gd name="T2" fmla="*/ 2147483646 w 23"/>
                <a:gd name="T3" fmla="*/ 2147483646 h 32"/>
                <a:gd name="T4" fmla="*/ 2147483646 w 23"/>
                <a:gd name="T5" fmla="*/ 2147483646 h 32"/>
                <a:gd name="T6" fmla="*/ 2147483646 w 23"/>
                <a:gd name="T7" fmla="*/ 2147483646 h 32"/>
                <a:gd name="T8" fmla="*/ 2147483646 w 23"/>
                <a:gd name="T9" fmla="*/ 2147483646 h 32"/>
                <a:gd name="T10" fmla="*/ 2147483646 w 23"/>
                <a:gd name="T11" fmla="*/ 0 h 32"/>
                <a:gd name="T12" fmla="*/ 0 w 23"/>
                <a:gd name="T13" fmla="*/ 2147483646 h 32"/>
                <a:gd name="T14" fmla="*/ 2147483646 w 23"/>
                <a:gd name="T15" fmla="*/ 2147483646 h 32"/>
                <a:gd name="T16" fmla="*/ 2147483646 w 23"/>
                <a:gd name="T17" fmla="*/ 2147483646 h 32"/>
                <a:gd name="T18" fmla="*/ 2147483646 w 23"/>
                <a:gd name="T19" fmla="*/ 0 h 32"/>
                <a:gd name="T20" fmla="*/ 2147483646 w 23"/>
                <a:gd name="T21" fmla="*/ 2147483646 h 32"/>
                <a:gd name="T22" fmla="*/ 2147483646 w 23"/>
                <a:gd name="T23" fmla="*/ 2147483646 h 32"/>
                <a:gd name="T24" fmla="*/ 2147483646 w 23"/>
                <a:gd name="T25" fmla="*/ 2147483646 h 32"/>
                <a:gd name="T26" fmla="*/ 2147483646 w 23"/>
                <a:gd name="T27" fmla="*/ 2147483646 h 32"/>
                <a:gd name="T28" fmla="*/ 2147483646 w 23"/>
                <a:gd name="T29" fmla="*/ 2147483646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2">
                  <a:moveTo>
                    <a:pt x="12" y="8"/>
                  </a:moveTo>
                  <a:cubicBezTo>
                    <a:pt x="10" y="8"/>
                    <a:pt x="8" y="10"/>
                    <a:pt x="8" y="12"/>
                  </a:cubicBezTo>
                  <a:cubicBezTo>
                    <a:pt x="8" y="14"/>
                    <a:pt x="10" y="16"/>
                    <a:pt x="12" y="16"/>
                  </a:cubicBezTo>
                  <a:cubicBezTo>
                    <a:pt x="14" y="16"/>
                    <a:pt x="16" y="14"/>
                    <a:pt x="16" y="12"/>
                  </a:cubicBezTo>
                  <a:cubicBezTo>
                    <a:pt x="16" y="10"/>
                    <a:pt x="14" y="8"/>
                    <a:pt x="12" y="8"/>
                  </a:cubicBezTo>
                  <a:close/>
                  <a:moveTo>
                    <a:pt x="12" y="0"/>
                  </a:moveTo>
                  <a:cubicBezTo>
                    <a:pt x="5" y="0"/>
                    <a:pt x="0" y="5"/>
                    <a:pt x="0" y="12"/>
                  </a:cubicBezTo>
                  <a:cubicBezTo>
                    <a:pt x="0" y="20"/>
                    <a:pt x="12" y="32"/>
                    <a:pt x="12" y="32"/>
                  </a:cubicBezTo>
                  <a:cubicBezTo>
                    <a:pt x="12" y="32"/>
                    <a:pt x="23" y="20"/>
                    <a:pt x="23" y="12"/>
                  </a:cubicBezTo>
                  <a:cubicBezTo>
                    <a:pt x="23" y="5"/>
                    <a:pt x="18" y="0"/>
                    <a:pt x="12" y="0"/>
                  </a:cubicBezTo>
                  <a:close/>
                  <a:moveTo>
                    <a:pt x="12" y="19"/>
                  </a:moveTo>
                  <a:cubicBezTo>
                    <a:pt x="8" y="19"/>
                    <a:pt x="5" y="16"/>
                    <a:pt x="5" y="12"/>
                  </a:cubicBezTo>
                  <a:cubicBezTo>
                    <a:pt x="5" y="8"/>
                    <a:pt x="8" y="5"/>
                    <a:pt x="12" y="5"/>
                  </a:cubicBezTo>
                  <a:cubicBezTo>
                    <a:pt x="15" y="5"/>
                    <a:pt x="19" y="8"/>
                    <a:pt x="19" y="12"/>
                  </a:cubicBezTo>
                  <a:cubicBezTo>
                    <a:pt x="19" y="16"/>
                    <a:pt x="15" y="19"/>
                    <a:pt x="12"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6"/>
            <p:cNvSpPr>
              <a:spLocks noEditPoints="1"/>
            </p:cNvSpPr>
            <p:nvPr/>
          </p:nvSpPr>
          <p:spPr bwMode="auto">
            <a:xfrm>
              <a:off x="7134225" y="1563688"/>
              <a:ext cx="323850" cy="430212"/>
            </a:xfrm>
            <a:custGeom>
              <a:avLst/>
              <a:gdLst>
                <a:gd name="T0" fmla="*/ 2147483646 w 23"/>
                <a:gd name="T1" fmla="*/ 2147483646 h 32"/>
                <a:gd name="T2" fmla="*/ 2147483646 w 23"/>
                <a:gd name="T3" fmla="*/ 2147483646 h 32"/>
                <a:gd name="T4" fmla="*/ 2147483646 w 23"/>
                <a:gd name="T5" fmla="*/ 2147483646 h 32"/>
                <a:gd name="T6" fmla="*/ 2147483646 w 23"/>
                <a:gd name="T7" fmla="*/ 2147483646 h 32"/>
                <a:gd name="T8" fmla="*/ 2147483646 w 23"/>
                <a:gd name="T9" fmla="*/ 2147483646 h 32"/>
                <a:gd name="T10" fmla="*/ 2147483646 w 23"/>
                <a:gd name="T11" fmla="*/ 0 h 32"/>
                <a:gd name="T12" fmla="*/ 0 w 23"/>
                <a:gd name="T13" fmla="*/ 2147483646 h 32"/>
                <a:gd name="T14" fmla="*/ 2147483646 w 23"/>
                <a:gd name="T15" fmla="*/ 2147483646 h 32"/>
                <a:gd name="T16" fmla="*/ 2147483646 w 23"/>
                <a:gd name="T17" fmla="*/ 2147483646 h 32"/>
                <a:gd name="T18" fmla="*/ 2147483646 w 23"/>
                <a:gd name="T19" fmla="*/ 0 h 32"/>
                <a:gd name="T20" fmla="*/ 2147483646 w 23"/>
                <a:gd name="T21" fmla="*/ 2147483646 h 32"/>
                <a:gd name="T22" fmla="*/ 2147483646 w 23"/>
                <a:gd name="T23" fmla="*/ 2147483646 h 32"/>
                <a:gd name="T24" fmla="*/ 2147483646 w 23"/>
                <a:gd name="T25" fmla="*/ 2147483646 h 32"/>
                <a:gd name="T26" fmla="*/ 2147483646 w 23"/>
                <a:gd name="T27" fmla="*/ 2147483646 h 32"/>
                <a:gd name="T28" fmla="*/ 2147483646 w 23"/>
                <a:gd name="T29" fmla="*/ 2147483646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2">
                  <a:moveTo>
                    <a:pt x="12" y="8"/>
                  </a:moveTo>
                  <a:cubicBezTo>
                    <a:pt x="10" y="8"/>
                    <a:pt x="8" y="10"/>
                    <a:pt x="8" y="12"/>
                  </a:cubicBezTo>
                  <a:cubicBezTo>
                    <a:pt x="8" y="14"/>
                    <a:pt x="10" y="16"/>
                    <a:pt x="12" y="16"/>
                  </a:cubicBezTo>
                  <a:cubicBezTo>
                    <a:pt x="14" y="16"/>
                    <a:pt x="16" y="14"/>
                    <a:pt x="16" y="12"/>
                  </a:cubicBezTo>
                  <a:cubicBezTo>
                    <a:pt x="16" y="10"/>
                    <a:pt x="14" y="8"/>
                    <a:pt x="12" y="8"/>
                  </a:cubicBezTo>
                  <a:close/>
                  <a:moveTo>
                    <a:pt x="12" y="0"/>
                  </a:moveTo>
                  <a:cubicBezTo>
                    <a:pt x="5" y="0"/>
                    <a:pt x="0" y="5"/>
                    <a:pt x="0" y="12"/>
                  </a:cubicBezTo>
                  <a:cubicBezTo>
                    <a:pt x="0" y="20"/>
                    <a:pt x="12" y="32"/>
                    <a:pt x="12" y="32"/>
                  </a:cubicBezTo>
                  <a:cubicBezTo>
                    <a:pt x="12" y="32"/>
                    <a:pt x="23" y="20"/>
                    <a:pt x="23" y="12"/>
                  </a:cubicBezTo>
                  <a:cubicBezTo>
                    <a:pt x="23" y="5"/>
                    <a:pt x="18" y="0"/>
                    <a:pt x="12" y="0"/>
                  </a:cubicBezTo>
                  <a:close/>
                  <a:moveTo>
                    <a:pt x="12" y="19"/>
                  </a:moveTo>
                  <a:cubicBezTo>
                    <a:pt x="8" y="19"/>
                    <a:pt x="5" y="16"/>
                    <a:pt x="5" y="12"/>
                  </a:cubicBezTo>
                  <a:cubicBezTo>
                    <a:pt x="5" y="8"/>
                    <a:pt x="8" y="5"/>
                    <a:pt x="12" y="5"/>
                  </a:cubicBezTo>
                  <a:cubicBezTo>
                    <a:pt x="15" y="5"/>
                    <a:pt x="19" y="8"/>
                    <a:pt x="19" y="12"/>
                  </a:cubicBezTo>
                  <a:cubicBezTo>
                    <a:pt x="19" y="16"/>
                    <a:pt x="15" y="19"/>
                    <a:pt x="12"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矩形 25"/>
            <p:cNvSpPr>
              <a:spLocks noChangeArrowheads="1"/>
            </p:cNvSpPr>
            <p:nvPr/>
          </p:nvSpPr>
          <p:spPr bwMode="auto">
            <a:xfrm>
              <a:off x="1390650" y="3440113"/>
              <a:ext cx="14351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gn="ctr">
                <a:lnSpc>
                  <a:spcPct val="120000"/>
                </a:lnSpc>
                <a:spcBef>
                  <a:spcPct val="0"/>
                </a:spcBef>
                <a:buFontTx/>
                <a:buNone/>
              </a:pP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0" name="矩形 30"/>
            <p:cNvSpPr>
              <a:spLocks noChangeArrowheads="1"/>
            </p:cNvSpPr>
            <p:nvPr/>
          </p:nvSpPr>
          <p:spPr bwMode="auto">
            <a:xfrm>
              <a:off x="3241675" y="3287713"/>
              <a:ext cx="1435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gn="ctr">
                <a:lnSpc>
                  <a:spcPct val="120000"/>
                </a:lnSpc>
                <a:spcBef>
                  <a:spcPct val="0"/>
                </a:spcBef>
                <a:buFontTx/>
                <a:buNone/>
              </a:pP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1" name="矩形 31"/>
            <p:cNvSpPr>
              <a:spLocks noChangeArrowheads="1"/>
            </p:cNvSpPr>
            <p:nvPr/>
          </p:nvSpPr>
          <p:spPr bwMode="auto">
            <a:xfrm>
              <a:off x="5010150" y="2976563"/>
              <a:ext cx="1435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gn="ctr">
                <a:lnSpc>
                  <a:spcPct val="120000"/>
                </a:lnSpc>
                <a:spcBef>
                  <a:spcPct val="0"/>
                </a:spcBef>
                <a:buFontTx/>
                <a:buNone/>
              </a:pP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2" name="矩形 32"/>
            <p:cNvSpPr>
              <a:spLocks noChangeArrowheads="1"/>
            </p:cNvSpPr>
            <p:nvPr/>
          </p:nvSpPr>
          <p:spPr bwMode="auto">
            <a:xfrm>
              <a:off x="6740525" y="2317750"/>
              <a:ext cx="1435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请在这里添加你的文字请在这里添加你的文字</a:t>
              </a:r>
            </a:p>
            <a:p>
              <a:pPr algn="ctr">
                <a:lnSpc>
                  <a:spcPct val="120000"/>
                </a:lnSpc>
                <a:spcBef>
                  <a:spcPct val="0"/>
                </a:spcBef>
                <a:buFontTx/>
                <a:buNone/>
              </a:pPr>
              <a:endParaRPr lang="zh-CN" altLang="en-US" sz="18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943" t="46150" r="10714"/>
          <a:stretch>
            <a:fillRect/>
          </a:stretch>
        </p:blipFill>
        <p:spPr>
          <a:xfrm>
            <a:off x="-11289" y="3725332"/>
            <a:ext cx="12190589" cy="3131609"/>
          </a:xfrm>
          <a:prstGeom prst="rect">
            <a:avLst/>
          </a:prstGeom>
        </p:spPr>
      </p:pic>
      <p:sp>
        <p:nvSpPr>
          <p:cNvPr id="8" name="文本框 7"/>
          <p:cNvSpPr txBox="1"/>
          <p:nvPr/>
        </p:nvSpPr>
        <p:spPr>
          <a:xfrm>
            <a:off x="4385309" y="2149589"/>
            <a:ext cx="6795549" cy="1231106"/>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感谢您的倾听</a:t>
            </a:r>
            <a:endParaRPr lang="zh-CN" altLang="en-US" sz="7400" dirty="0">
              <a:solidFill>
                <a:schemeClr val="bg1"/>
              </a:solidFill>
              <a:latin typeface="方正兰亭超细黑简体" pitchFamily="2" charset="-122"/>
              <a:ea typeface="方正兰亭超细黑简体" pitchFamily="2" charset="-122"/>
            </a:endParaRPr>
          </a:p>
        </p:txBody>
      </p:sp>
      <p:sp>
        <p:nvSpPr>
          <p:cNvPr id="9" name="文本框 8"/>
          <p:cNvSpPr txBox="1"/>
          <p:nvPr/>
        </p:nvSpPr>
        <p:spPr>
          <a:xfrm>
            <a:off x="4458788" y="3518376"/>
            <a:ext cx="6648593"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当你下定决心的时候，你离成功的道路便不远了</a:t>
            </a:r>
          </a:p>
        </p:txBody>
      </p:sp>
      <p:grpSp>
        <p:nvGrpSpPr>
          <p:cNvPr id="10" name="Group 4"/>
          <p:cNvGrpSpPr>
            <a:grpSpLocks noChangeAspect="1"/>
          </p:cNvGrpSpPr>
          <p:nvPr/>
        </p:nvGrpSpPr>
        <p:grpSpPr bwMode="auto">
          <a:xfrm>
            <a:off x="1757180" y="986698"/>
            <a:ext cx="2317904" cy="4686537"/>
            <a:chOff x="3245" y="959"/>
            <a:chExt cx="1188" cy="2402"/>
          </a:xfrm>
        </p:grpSpPr>
        <p:sp>
          <p:nvSpPr>
            <p:cNvPr id="12" name="Freeform 5"/>
            <p:cNvSpPr/>
            <p:nvPr/>
          </p:nvSpPr>
          <p:spPr bwMode="auto">
            <a:xfrm>
              <a:off x="3663" y="2774"/>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
            <p:cNvSpPr/>
            <p:nvPr/>
          </p:nvSpPr>
          <p:spPr bwMode="auto">
            <a:xfrm>
              <a:off x="3794" y="3034"/>
              <a:ext cx="85" cy="327"/>
            </a:xfrm>
            <a:custGeom>
              <a:avLst/>
              <a:gdLst>
                <a:gd name="T0" fmla="*/ 18 w 36"/>
                <a:gd name="T1" fmla="*/ 0 h 138"/>
                <a:gd name="T2" fmla="*/ 0 w 36"/>
                <a:gd name="T3" fmla="*/ 18 h 138"/>
                <a:gd name="T4" fmla="*/ 18 w 36"/>
                <a:gd name="T5" fmla="*/ 138 h 138"/>
                <a:gd name="T6" fmla="*/ 36 w 36"/>
                <a:gd name="T7" fmla="*/ 18 h 138"/>
                <a:gd name="T8" fmla="*/ 18 w 36"/>
                <a:gd name="T9" fmla="*/ 0 h 138"/>
              </a:gdLst>
              <a:ahLst/>
              <a:cxnLst>
                <a:cxn ang="0">
                  <a:pos x="T0" y="T1"/>
                </a:cxn>
                <a:cxn ang="0">
                  <a:pos x="T2" y="T3"/>
                </a:cxn>
                <a:cxn ang="0">
                  <a:pos x="T4" y="T5"/>
                </a:cxn>
                <a:cxn ang="0">
                  <a:pos x="T6" y="T7"/>
                </a:cxn>
                <a:cxn ang="0">
                  <a:pos x="T8" y="T9"/>
                </a:cxn>
              </a:cxnLst>
              <a:rect l="0" t="0" r="r" b="b"/>
              <a:pathLst>
                <a:path w="36" h="138">
                  <a:moveTo>
                    <a:pt x="18" y="0"/>
                  </a:moveTo>
                  <a:cubicBezTo>
                    <a:pt x="8" y="0"/>
                    <a:pt x="0" y="8"/>
                    <a:pt x="0" y="18"/>
                  </a:cubicBezTo>
                  <a:cubicBezTo>
                    <a:pt x="0" y="28"/>
                    <a:pt x="18" y="138"/>
                    <a:pt x="18" y="138"/>
                  </a:cubicBezTo>
                  <a:cubicBezTo>
                    <a:pt x="18" y="138"/>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
            <p:cNvSpPr/>
            <p:nvPr/>
          </p:nvSpPr>
          <p:spPr bwMode="auto">
            <a:xfrm>
              <a:off x="3931" y="2816"/>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8"/>
            <p:cNvSpPr>
              <a:spLocks noChangeArrowheads="1"/>
            </p:cNvSpPr>
            <p:nvPr/>
          </p:nvSpPr>
          <p:spPr bwMode="auto">
            <a:xfrm>
              <a:off x="3668" y="2638"/>
              <a:ext cx="342" cy="112"/>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9"/>
            <p:cNvSpPr>
              <a:spLocks noChangeArrowheads="1"/>
            </p:cNvSpPr>
            <p:nvPr/>
          </p:nvSpPr>
          <p:spPr bwMode="auto">
            <a:xfrm>
              <a:off x="3668" y="2638"/>
              <a:ext cx="171"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3245" y="2167"/>
              <a:ext cx="1188" cy="808"/>
            </a:xfrm>
            <a:custGeom>
              <a:avLst/>
              <a:gdLst>
                <a:gd name="T0" fmla="*/ 250 w 500"/>
                <a:gd name="T1" fmla="*/ 182 h 341"/>
                <a:gd name="T2" fmla="*/ 483 w 500"/>
                <a:gd name="T3" fmla="*/ 341 h 341"/>
                <a:gd name="T4" fmla="*/ 500 w 500"/>
                <a:gd name="T5" fmla="*/ 250 h 341"/>
                <a:gd name="T6" fmla="*/ 250 w 500"/>
                <a:gd name="T7" fmla="*/ 0 h 341"/>
                <a:gd name="T8" fmla="*/ 0 w 500"/>
                <a:gd name="T9" fmla="*/ 250 h 341"/>
                <a:gd name="T10" fmla="*/ 17 w 500"/>
                <a:gd name="T11" fmla="*/ 341 h 341"/>
                <a:gd name="T12" fmla="*/ 250 w 500"/>
                <a:gd name="T13" fmla="*/ 182 h 341"/>
              </a:gdLst>
              <a:ahLst/>
              <a:cxnLst>
                <a:cxn ang="0">
                  <a:pos x="T0" y="T1"/>
                </a:cxn>
                <a:cxn ang="0">
                  <a:pos x="T2" y="T3"/>
                </a:cxn>
                <a:cxn ang="0">
                  <a:pos x="T4" y="T5"/>
                </a:cxn>
                <a:cxn ang="0">
                  <a:pos x="T6" y="T7"/>
                </a:cxn>
                <a:cxn ang="0">
                  <a:pos x="T8" y="T9"/>
                </a:cxn>
                <a:cxn ang="0">
                  <a:pos x="T10" y="T11"/>
                </a:cxn>
                <a:cxn ang="0">
                  <a:pos x="T12" y="T13"/>
                </a:cxn>
              </a:cxnLst>
              <a:rect l="0" t="0" r="r" b="b"/>
              <a:pathLst>
                <a:path w="500" h="341">
                  <a:moveTo>
                    <a:pt x="250" y="182"/>
                  </a:moveTo>
                  <a:cubicBezTo>
                    <a:pt x="356" y="182"/>
                    <a:pt x="446" y="248"/>
                    <a:pt x="483" y="341"/>
                  </a:cubicBezTo>
                  <a:cubicBezTo>
                    <a:pt x="494" y="313"/>
                    <a:pt x="500" y="282"/>
                    <a:pt x="500" y="250"/>
                  </a:cubicBezTo>
                  <a:cubicBezTo>
                    <a:pt x="500" y="112"/>
                    <a:pt x="388" y="0"/>
                    <a:pt x="250" y="0"/>
                  </a:cubicBezTo>
                  <a:cubicBezTo>
                    <a:pt x="112" y="0"/>
                    <a:pt x="0" y="112"/>
                    <a:pt x="0" y="250"/>
                  </a:cubicBezTo>
                  <a:cubicBezTo>
                    <a:pt x="0" y="282"/>
                    <a:pt x="6" y="313"/>
                    <a:pt x="17" y="341"/>
                  </a:cubicBezTo>
                  <a:cubicBezTo>
                    <a:pt x="54" y="248"/>
                    <a:pt x="144" y="182"/>
                    <a:pt x="250" y="182"/>
                  </a:cubicBez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3991" y="2186"/>
              <a:ext cx="442" cy="789"/>
            </a:xfrm>
            <a:custGeom>
              <a:avLst/>
              <a:gdLst>
                <a:gd name="T0" fmla="*/ 0 w 186"/>
                <a:gd name="T1" fmla="*/ 0 h 333"/>
                <a:gd name="T2" fmla="*/ 0 w 186"/>
                <a:gd name="T3" fmla="*/ 182 h 333"/>
                <a:gd name="T4" fmla="*/ 169 w 186"/>
                <a:gd name="T5" fmla="*/ 333 h 333"/>
                <a:gd name="T6" fmla="*/ 186 w 186"/>
                <a:gd name="T7" fmla="*/ 242 h 333"/>
                <a:gd name="T8" fmla="*/ 0 w 186"/>
                <a:gd name="T9" fmla="*/ 0 h 333"/>
              </a:gdLst>
              <a:ahLst/>
              <a:cxnLst>
                <a:cxn ang="0">
                  <a:pos x="T0" y="T1"/>
                </a:cxn>
                <a:cxn ang="0">
                  <a:pos x="T2" y="T3"/>
                </a:cxn>
                <a:cxn ang="0">
                  <a:pos x="T4" y="T5"/>
                </a:cxn>
                <a:cxn ang="0">
                  <a:pos x="T6" y="T7"/>
                </a:cxn>
                <a:cxn ang="0">
                  <a:pos x="T8" y="T9"/>
                </a:cxn>
              </a:cxnLst>
              <a:rect l="0" t="0" r="r" b="b"/>
              <a:pathLst>
                <a:path w="186" h="333">
                  <a:moveTo>
                    <a:pt x="0" y="0"/>
                  </a:moveTo>
                  <a:cubicBezTo>
                    <a:pt x="0" y="182"/>
                    <a:pt x="0" y="182"/>
                    <a:pt x="0" y="182"/>
                  </a:cubicBezTo>
                  <a:cubicBezTo>
                    <a:pt x="77" y="203"/>
                    <a:pt x="140" y="259"/>
                    <a:pt x="169" y="333"/>
                  </a:cubicBezTo>
                  <a:cubicBezTo>
                    <a:pt x="180" y="305"/>
                    <a:pt x="186" y="274"/>
                    <a:pt x="186" y="242"/>
                  </a:cubicBezTo>
                  <a:cubicBezTo>
                    <a:pt x="186" y="126"/>
                    <a:pt x="107" y="28"/>
                    <a:pt x="0" y="0"/>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3473" y="959"/>
              <a:ext cx="732" cy="1748"/>
            </a:xfrm>
            <a:custGeom>
              <a:avLst/>
              <a:gdLst>
                <a:gd name="T0" fmla="*/ 154 w 308"/>
                <a:gd name="T1" fmla="*/ 724 h 738"/>
                <a:gd name="T2" fmla="*/ 242 w 308"/>
                <a:gd name="T3" fmla="*/ 738 h 738"/>
                <a:gd name="T4" fmla="*/ 308 w 308"/>
                <a:gd name="T5" fmla="*/ 429 h 738"/>
                <a:gd name="T6" fmla="*/ 154 w 308"/>
                <a:gd name="T7" fmla="*/ 0 h 738"/>
                <a:gd name="T8" fmla="*/ 0 w 308"/>
                <a:gd name="T9" fmla="*/ 429 h 738"/>
                <a:gd name="T10" fmla="*/ 66 w 308"/>
                <a:gd name="T11" fmla="*/ 738 h 738"/>
                <a:gd name="T12" fmla="*/ 154 w 308"/>
                <a:gd name="T13" fmla="*/ 724 h 738"/>
              </a:gdLst>
              <a:ahLst/>
              <a:cxnLst>
                <a:cxn ang="0">
                  <a:pos x="T0" y="T1"/>
                </a:cxn>
                <a:cxn ang="0">
                  <a:pos x="T2" y="T3"/>
                </a:cxn>
                <a:cxn ang="0">
                  <a:pos x="T4" y="T5"/>
                </a:cxn>
                <a:cxn ang="0">
                  <a:pos x="T6" y="T7"/>
                </a:cxn>
                <a:cxn ang="0">
                  <a:pos x="T8" y="T9"/>
                </a:cxn>
                <a:cxn ang="0">
                  <a:pos x="T10" y="T11"/>
                </a:cxn>
                <a:cxn ang="0">
                  <a:pos x="T12" y="T13"/>
                </a:cxn>
              </a:cxnLst>
              <a:rect l="0" t="0" r="r" b="b"/>
              <a:pathLst>
                <a:path w="308" h="738">
                  <a:moveTo>
                    <a:pt x="154" y="724"/>
                  </a:moveTo>
                  <a:cubicBezTo>
                    <a:pt x="185" y="724"/>
                    <a:pt x="214" y="729"/>
                    <a:pt x="242" y="738"/>
                  </a:cubicBezTo>
                  <a:cubicBezTo>
                    <a:pt x="283" y="654"/>
                    <a:pt x="308" y="546"/>
                    <a:pt x="308" y="429"/>
                  </a:cubicBezTo>
                  <a:cubicBezTo>
                    <a:pt x="308" y="242"/>
                    <a:pt x="246" y="80"/>
                    <a:pt x="154" y="0"/>
                  </a:cubicBezTo>
                  <a:cubicBezTo>
                    <a:pt x="62" y="80"/>
                    <a:pt x="0" y="242"/>
                    <a:pt x="0" y="429"/>
                  </a:cubicBezTo>
                  <a:cubicBezTo>
                    <a:pt x="0" y="546"/>
                    <a:pt x="25" y="654"/>
                    <a:pt x="66" y="738"/>
                  </a:cubicBezTo>
                  <a:cubicBezTo>
                    <a:pt x="94" y="729"/>
                    <a:pt x="123" y="724"/>
                    <a:pt x="154" y="724"/>
                  </a:cubicBezTo>
                  <a:close/>
                </a:path>
              </a:pathLst>
            </a:custGeom>
            <a:solidFill>
              <a:srgbClr val="EE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3836" y="959"/>
              <a:ext cx="369" cy="1748"/>
            </a:xfrm>
            <a:custGeom>
              <a:avLst/>
              <a:gdLst>
                <a:gd name="T0" fmla="*/ 1 w 155"/>
                <a:gd name="T1" fmla="*/ 0 h 738"/>
                <a:gd name="T2" fmla="*/ 0 w 155"/>
                <a:gd name="T3" fmla="*/ 1 h 738"/>
                <a:gd name="T4" fmla="*/ 0 w 155"/>
                <a:gd name="T5" fmla="*/ 724 h 738"/>
                <a:gd name="T6" fmla="*/ 1 w 155"/>
                <a:gd name="T7" fmla="*/ 724 h 738"/>
                <a:gd name="T8" fmla="*/ 89 w 155"/>
                <a:gd name="T9" fmla="*/ 738 h 738"/>
                <a:gd name="T10" fmla="*/ 155 w 155"/>
                <a:gd name="T11" fmla="*/ 429 h 738"/>
                <a:gd name="T12" fmla="*/ 1 w 155"/>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155" h="738">
                  <a:moveTo>
                    <a:pt x="1" y="0"/>
                  </a:moveTo>
                  <a:cubicBezTo>
                    <a:pt x="0" y="1"/>
                    <a:pt x="0" y="1"/>
                    <a:pt x="0" y="1"/>
                  </a:cubicBezTo>
                  <a:cubicBezTo>
                    <a:pt x="0" y="724"/>
                    <a:pt x="0" y="724"/>
                    <a:pt x="0" y="724"/>
                  </a:cubicBezTo>
                  <a:cubicBezTo>
                    <a:pt x="1" y="724"/>
                    <a:pt x="1" y="724"/>
                    <a:pt x="1" y="724"/>
                  </a:cubicBezTo>
                  <a:cubicBezTo>
                    <a:pt x="32" y="724"/>
                    <a:pt x="61" y="729"/>
                    <a:pt x="89" y="738"/>
                  </a:cubicBezTo>
                  <a:cubicBezTo>
                    <a:pt x="130" y="654"/>
                    <a:pt x="155" y="546"/>
                    <a:pt x="155" y="429"/>
                  </a:cubicBezTo>
                  <a:cubicBezTo>
                    <a:pt x="155" y="242"/>
                    <a:pt x="93" y="80"/>
                    <a:pt x="1" y="0"/>
                  </a:cubicBezTo>
                  <a:close/>
                </a:path>
              </a:pathLst>
            </a:custGeom>
            <a:solidFill>
              <a:srgbClr val="DDD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3565" y="959"/>
              <a:ext cx="542" cy="429"/>
            </a:xfrm>
            <a:custGeom>
              <a:avLst/>
              <a:gdLst>
                <a:gd name="T0" fmla="*/ 114 w 228"/>
                <a:gd name="T1" fmla="*/ 177 h 181"/>
                <a:gd name="T2" fmla="*/ 228 w 228"/>
                <a:gd name="T3" fmla="*/ 181 h 181"/>
                <a:gd name="T4" fmla="*/ 114 w 228"/>
                <a:gd name="T5" fmla="*/ 0 h 181"/>
                <a:gd name="T6" fmla="*/ 0 w 228"/>
                <a:gd name="T7" fmla="*/ 181 h 181"/>
                <a:gd name="T8" fmla="*/ 114 w 228"/>
                <a:gd name="T9" fmla="*/ 177 h 181"/>
              </a:gdLst>
              <a:ahLst/>
              <a:cxnLst>
                <a:cxn ang="0">
                  <a:pos x="T0" y="T1"/>
                </a:cxn>
                <a:cxn ang="0">
                  <a:pos x="T2" y="T3"/>
                </a:cxn>
                <a:cxn ang="0">
                  <a:pos x="T4" y="T5"/>
                </a:cxn>
                <a:cxn ang="0">
                  <a:pos x="T6" y="T7"/>
                </a:cxn>
                <a:cxn ang="0">
                  <a:pos x="T8" y="T9"/>
                </a:cxn>
              </a:cxnLst>
              <a:rect l="0" t="0" r="r" b="b"/>
              <a:pathLst>
                <a:path w="228" h="181">
                  <a:moveTo>
                    <a:pt x="114" y="177"/>
                  </a:moveTo>
                  <a:cubicBezTo>
                    <a:pt x="153" y="177"/>
                    <a:pt x="191" y="179"/>
                    <a:pt x="228" y="181"/>
                  </a:cubicBezTo>
                  <a:cubicBezTo>
                    <a:pt x="201" y="104"/>
                    <a:pt x="161" y="41"/>
                    <a:pt x="114" y="0"/>
                  </a:cubicBezTo>
                  <a:cubicBezTo>
                    <a:pt x="67" y="41"/>
                    <a:pt x="27" y="104"/>
                    <a:pt x="0" y="181"/>
                  </a:cubicBezTo>
                  <a:cubicBezTo>
                    <a:pt x="37" y="179"/>
                    <a:pt x="75" y="177"/>
                    <a:pt x="114" y="177"/>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3843" y="959"/>
              <a:ext cx="274" cy="429"/>
            </a:xfrm>
            <a:custGeom>
              <a:avLst/>
              <a:gdLst>
                <a:gd name="T0" fmla="*/ 0 w 115"/>
                <a:gd name="T1" fmla="*/ 1 h 181"/>
                <a:gd name="T2" fmla="*/ 0 w 115"/>
                <a:gd name="T3" fmla="*/ 177 h 181"/>
                <a:gd name="T4" fmla="*/ 1 w 115"/>
                <a:gd name="T5" fmla="*/ 177 h 181"/>
                <a:gd name="T6" fmla="*/ 115 w 115"/>
                <a:gd name="T7" fmla="*/ 181 h 181"/>
                <a:gd name="T8" fmla="*/ 1 w 115"/>
                <a:gd name="T9" fmla="*/ 0 h 181"/>
                <a:gd name="T10" fmla="*/ 0 w 115"/>
                <a:gd name="T11" fmla="*/ 1 h 181"/>
              </a:gdLst>
              <a:ahLst/>
              <a:cxnLst>
                <a:cxn ang="0">
                  <a:pos x="T0" y="T1"/>
                </a:cxn>
                <a:cxn ang="0">
                  <a:pos x="T2" y="T3"/>
                </a:cxn>
                <a:cxn ang="0">
                  <a:pos x="T4" y="T5"/>
                </a:cxn>
                <a:cxn ang="0">
                  <a:pos x="T6" y="T7"/>
                </a:cxn>
                <a:cxn ang="0">
                  <a:pos x="T8" y="T9"/>
                </a:cxn>
                <a:cxn ang="0">
                  <a:pos x="T10" y="T11"/>
                </a:cxn>
              </a:cxnLst>
              <a:rect l="0" t="0" r="r" b="b"/>
              <a:pathLst>
                <a:path w="115" h="181">
                  <a:moveTo>
                    <a:pt x="0" y="1"/>
                  </a:moveTo>
                  <a:cubicBezTo>
                    <a:pt x="0" y="177"/>
                    <a:pt x="0" y="177"/>
                    <a:pt x="0" y="177"/>
                  </a:cubicBezTo>
                  <a:cubicBezTo>
                    <a:pt x="1" y="177"/>
                    <a:pt x="1" y="177"/>
                    <a:pt x="1" y="177"/>
                  </a:cubicBezTo>
                  <a:cubicBezTo>
                    <a:pt x="40" y="177"/>
                    <a:pt x="78" y="179"/>
                    <a:pt x="115" y="181"/>
                  </a:cubicBezTo>
                  <a:cubicBezTo>
                    <a:pt x="88" y="104"/>
                    <a:pt x="48" y="41"/>
                    <a:pt x="1" y="0"/>
                  </a:cubicBezTo>
                  <a:lnTo>
                    <a:pt x="0" y="1"/>
                  </a:ln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3760" y="2132"/>
              <a:ext cx="157" cy="843"/>
            </a:xfrm>
            <a:custGeom>
              <a:avLst/>
              <a:gdLst>
                <a:gd name="T0" fmla="*/ 33 w 66"/>
                <a:gd name="T1" fmla="*/ 0 h 356"/>
                <a:gd name="T2" fmla="*/ 0 w 66"/>
                <a:gd name="T3" fmla="*/ 178 h 356"/>
                <a:gd name="T4" fmla="*/ 33 w 66"/>
                <a:gd name="T5" fmla="*/ 356 h 356"/>
                <a:gd name="T6" fmla="*/ 66 w 66"/>
                <a:gd name="T7" fmla="*/ 178 h 356"/>
                <a:gd name="T8" fmla="*/ 33 w 66"/>
                <a:gd name="T9" fmla="*/ 0 h 356"/>
              </a:gdLst>
              <a:ahLst/>
              <a:cxnLst>
                <a:cxn ang="0">
                  <a:pos x="T0" y="T1"/>
                </a:cxn>
                <a:cxn ang="0">
                  <a:pos x="T2" y="T3"/>
                </a:cxn>
                <a:cxn ang="0">
                  <a:pos x="T4" y="T5"/>
                </a:cxn>
                <a:cxn ang="0">
                  <a:pos x="T6" y="T7"/>
                </a:cxn>
                <a:cxn ang="0">
                  <a:pos x="T8" y="T9"/>
                </a:cxn>
              </a:cxnLst>
              <a:rect l="0" t="0" r="r" b="b"/>
              <a:pathLst>
                <a:path w="66" h="356">
                  <a:moveTo>
                    <a:pt x="33" y="0"/>
                  </a:moveTo>
                  <a:cubicBezTo>
                    <a:pt x="13" y="33"/>
                    <a:pt x="0" y="100"/>
                    <a:pt x="0" y="178"/>
                  </a:cubicBezTo>
                  <a:cubicBezTo>
                    <a:pt x="0" y="256"/>
                    <a:pt x="13" y="323"/>
                    <a:pt x="33" y="356"/>
                  </a:cubicBezTo>
                  <a:cubicBezTo>
                    <a:pt x="53" y="323"/>
                    <a:pt x="66" y="256"/>
                    <a:pt x="66" y="178"/>
                  </a:cubicBezTo>
                  <a:cubicBezTo>
                    <a:pt x="66" y="100"/>
                    <a:pt x="53" y="33"/>
                    <a:pt x="33" y="0"/>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3836" y="2132"/>
              <a:ext cx="81" cy="843"/>
            </a:xfrm>
            <a:custGeom>
              <a:avLst/>
              <a:gdLst>
                <a:gd name="T0" fmla="*/ 0 w 34"/>
                <a:gd name="T1" fmla="*/ 1 h 356"/>
                <a:gd name="T2" fmla="*/ 0 w 34"/>
                <a:gd name="T3" fmla="*/ 355 h 356"/>
                <a:gd name="T4" fmla="*/ 1 w 34"/>
                <a:gd name="T5" fmla="*/ 356 h 356"/>
                <a:gd name="T6" fmla="*/ 34 w 34"/>
                <a:gd name="T7" fmla="*/ 178 h 356"/>
                <a:gd name="T8" fmla="*/ 1 w 34"/>
                <a:gd name="T9" fmla="*/ 0 h 356"/>
                <a:gd name="T10" fmla="*/ 0 w 34"/>
                <a:gd name="T11" fmla="*/ 1 h 356"/>
              </a:gdLst>
              <a:ahLst/>
              <a:cxnLst>
                <a:cxn ang="0">
                  <a:pos x="T0" y="T1"/>
                </a:cxn>
                <a:cxn ang="0">
                  <a:pos x="T2" y="T3"/>
                </a:cxn>
                <a:cxn ang="0">
                  <a:pos x="T4" y="T5"/>
                </a:cxn>
                <a:cxn ang="0">
                  <a:pos x="T6" y="T7"/>
                </a:cxn>
                <a:cxn ang="0">
                  <a:pos x="T8" y="T9"/>
                </a:cxn>
                <a:cxn ang="0">
                  <a:pos x="T10" y="T11"/>
                </a:cxn>
              </a:cxnLst>
              <a:rect l="0" t="0" r="r" b="b"/>
              <a:pathLst>
                <a:path w="34" h="356">
                  <a:moveTo>
                    <a:pt x="0" y="1"/>
                  </a:moveTo>
                  <a:cubicBezTo>
                    <a:pt x="0" y="355"/>
                    <a:pt x="0" y="355"/>
                    <a:pt x="0" y="355"/>
                  </a:cubicBezTo>
                  <a:cubicBezTo>
                    <a:pt x="0" y="355"/>
                    <a:pt x="1" y="356"/>
                    <a:pt x="1" y="356"/>
                  </a:cubicBezTo>
                  <a:cubicBezTo>
                    <a:pt x="21" y="323"/>
                    <a:pt x="34" y="256"/>
                    <a:pt x="34" y="178"/>
                  </a:cubicBezTo>
                  <a:cubicBezTo>
                    <a:pt x="34" y="100"/>
                    <a:pt x="21" y="33"/>
                    <a:pt x="1" y="0"/>
                  </a:cubicBezTo>
                  <a:cubicBezTo>
                    <a:pt x="1" y="0"/>
                    <a:pt x="0" y="1"/>
                    <a:pt x="0" y="1"/>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18"/>
            <p:cNvSpPr>
              <a:spLocks noChangeArrowheads="1"/>
            </p:cNvSpPr>
            <p:nvPr/>
          </p:nvSpPr>
          <p:spPr bwMode="auto">
            <a:xfrm>
              <a:off x="3632" y="1563"/>
              <a:ext cx="413" cy="412"/>
            </a:xfrm>
            <a:prstGeom prst="ellipse">
              <a:avLst/>
            </a:prstGeom>
            <a:solidFill>
              <a:srgbClr val="3D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19"/>
            <p:cNvSpPr>
              <a:spLocks noChangeArrowheads="1"/>
            </p:cNvSpPr>
            <p:nvPr/>
          </p:nvSpPr>
          <p:spPr bwMode="auto">
            <a:xfrm>
              <a:off x="3696" y="1627"/>
              <a:ext cx="285" cy="2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3836" y="1563"/>
              <a:ext cx="209" cy="412"/>
            </a:xfrm>
            <a:custGeom>
              <a:avLst/>
              <a:gdLst>
                <a:gd name="T0" fmla="*/ 1 w 88"/>
                <a:gd name="T1" fmla="*/ 0 h 174"/>
                <a:gd name="T2" fmla="*/ 0 w 88"/>
                <a:gd name="T3" fmla="*/ 0 h 174"/>
                <a:gd name="T4" fmla="*/ 0 w 88"/>
                <a:gd name="T5" fmla="*/ 27 h 174"/>
                <a:gd name="T6" fmla="*/ 1 w 88"/>
                <a:gd name="T7" fmla="*/ 27 h 174"/>
                <a:gd name="T8" fmla="*/ 61 w 88"/>
                <a:gd name="T9" fmla="*/ 87 h 174"/>
                <a:gd name="T10" fmla="*/ 1 w 88"/>
                <a:gd name="T11" fmla="*/ 147 h 174"/>
                <a:gd name="T12" fmla="*/ 0 w 88"/>
                <a:gd name="T13" fmla="*/ 147 h 174"/>
                <a:gd name="T14" fmla="*/ 0 w 88"/>
                <a:gd name="T15" fmla="*/ 174 h 174"/>
                <a:gd name="T16" fmla="*/ 1 w 88"/>
                <a:gd name="T17" fmla="*/ 174 h 174"/>
                <a:gd name="T18" fmla="*/ 88 w 88"/>
                <a:gd name="T19" fmla="*/ 87 h 174"/>
                <a:gd name="T20" fmla="*/ 1 w 88"/>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74">
                  <a:moveTo>
                    <a:pt x="1" y="0"/>
                  </a:moveTo>
                  <a:cubicBezTo>
                    <a:pt x="0" y="0"/>
                    <a:pt x="0" y="0"/>
                    <a:pt x="0" y="0"/>
                  </a:cubicBezTo>
                  <a:cubicBezTo>
                    <a:pt x="0" y="27"/>
                    <a:pt x="0" y="27"/>
                    <a:pt x="0" y="27"/>
                  </a:cubicBezTo>
                  <a:cubicBezTo>
                    <a:pt x="1" y="27"/>
                    <a:pt x="1" y="27"/>
                    <a:pt x="1" y="27"/>
                  </a:cubicBezTo>
                  <a:cubicBezTo>
                    <a:pt x="34" y="27"/>
                    <a:pt x="61" y="54"/>
                    <a:pt x="61" y="87"/>
                  </a:cubicBezTo>
                  <a:cubicBezTo>
                    <a:pt x="61" y="120"/>
                    <a:pt x="34" y="147"/>
                    <a:pt x="1" y="147"/>
                  </a:cubicBezTo>
                  <a:cubicBezTo>
                    <a:pt x="0" y="147"/>
                    <a:pt x="0" y="147"/>
                    <a:pt x="0" y="147"/>
                  </a:cubicBezTo>
                  <a:cubicBezTo>
                    <a:pt x="0" y="174"/>
                    <a:pt x="0" y="174"/>
                    <a:pt x="0" y="174"/>
                  </a:cubicBezTo>
                  <a:cubicBezTo>
                    <a:pt x="1" y="174"/>
                    <a:pt x="1" y="174"/>
                    <a:pt x="1" y="174"/>
                  </a:cubicBezTo>
                  <a:cubicBezTo>
                    <a:pt x="49" y="174"/>
                    <a:pt x="88" y="135"/>
                    <a:pt x="88" y="87"/>
                  </a:cubicBezTo>
                  <a:cubicBezTo>
                    <a:pt x="88" y="39"/>
                    <a:pt x="49" y="0"/>
                    <a:pt x="1" y="0"/>
                  </a:cubicBezTo>
                  <a:close/>
                </a:path>
              </a:pathLst>
            </a:custGeom>
            <a:solidFill>
              <a:srgbClr val="339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3836" y="1627"/>
              <a:ext cx="145" cy="284"/>
            </a:xfrm>
            <a:custGeom>
              <a:avLst/>
              <a:gdLst>
                <a:gd name="T0" fmla="*/ 61 w 61"/>
                <a:gd name="T1" fmla="*/ 60 h 120"/>
                <a:gd name="T2" fmla="*/ 1 w 61"/>
                <a:gd name="T3" fmla="*/ 0 h 120"/>
                <a:gd name="T4" fmla="*/ 0 w 61"/>
                <a:gd name="T5" fmla="*/ 0 h 120"/>
                <a:gd name="T6" fmla="*/ 0 w 61"/>
                <a:gd name="T7" fmla="*/ 120 h 120"/>
                <a:gd name="T8" fmla="*/ 1 w 61"/>
                <a:gd name="T9" fmla="*/ 120 h 120"/>
                <a:gd name="T10" fmla="*/ 61 w 61"/>
                <a:gd name="T11" fmla="*/ 60 h 120"/>
              </a:gdLst>
              <a:ahLst/>
              <a:cxnLst>
                <a:cxn ang="0">
                  <a:pos x="T0" y="T1"/>
                </a:cxn>
                <a:cxn ang="0">
                  <a:pos x="T2" y="T3"/>
                </a:cxn>
                <a:cxn ang="0">
                  <a:pos x="T4" y="T5"/>
                </a:cxn>
                <a:cxn ang="0">
                  <a:pos x="T6" y="T7"/>
                </a:cxn>
                <a:cxn ang="0">
                  <a:pos x="T8" y="T9"/>
                </a:cxn>
                <a:cxn ang="0">
                  <a:pos x="T10" y="T11"/>
                </a:cxn>
              </a:cxnLst>
              <a:rect l="0" t="0" r="r" b="b"/>
              <a:pathLst>
                <a:path w="61" h="120">
                  <a:moveTo>
                    <a:pt x="61" y="60"/>
                  </a:moveTo>
                  <a:cubicBezTo>
                    <a:pt x="61" y="27"/>
                    <a:pt x="34" y="0"/>
                    <a:pt x="1" y="0"/>
                  </a:cubicBezTo>
                  <a:cubicBezTo>
                    <a:pt x="0" y="0"/>
                    <a:pt x="0" y="0"/>
                    <a:pt x="0" y="0"/>
                  </a:cubicBezTo>
                  <a:cubicBezTo>
                    <a:pt x="0" y="120"/>
                    <a:pt x="0" y="120"/>
                    <a:pt x="0" y="120"/>
                  </a:cubicBezTo>
                  <a:cubicBezTo>
                    <a:pt x="1" y="120"/>
                    <a:pt x="1" y="120"/>
                    <a:pt x="1" y="120"/>
                  </a:cubicBezTo>
                  <a:cubicBezTo>
                    <a:pt x="34" y="120"/>
                    <a:pt x="61" y="93"/>
                    <a:pt x="61" y="6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l="1943" t="46150" r="10714"/>
          <a:stretch>
            <a:fillRect/>
          </a:stretch>
        </p:blipFill>
        <p:spPr>
          <a:xfrm>
            <a:off x="-11289" y="3725332"/>
            <a:ext cx="12190589" cy="3131609"/>
          </a:xfrm>
          <a:prstGeom prst="rect">
            <a:avLst/>
          </a:prstGeom>
        </p:spPr>
      </p:pic>
      <p:sp>
        <p:nvSpPr>
          <p:cNvPr id="39" name="TextBox 12"/>
          <p:cNvSpPr txBox="1">
            <a:spLocks noChangeArrowheads="1"/>
          </p:cNvSpPr>
          <p:nvPr/>
        </p:nvSpPr>
        <p:spPr bwMode="auto">
          <a:xfrm>
            <a:off x="5459464" y="2374008"/>
            <a:ext cx="27519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400" b="1" dirty="0">
                <a:solidFill>
                  <a:schemeClr val="bg1"/>
                </a:solidFill>
                <a:latin typeface="微软雅黑" panose="020B0503020204020204" pitchFamily="34" charset="-122"/>
                <a:ea typeface="微软雅黑" panose="020B0503020204020204" pitchFamily="34" charset="-122"/>
              </a:rPr>
              <a:t>项目简介</a:t>
            </a:r>
          </a:p>
        </p:txBody>
      </p:sp>
      <p:sp>
        <p:nvSpPr>
          <p:cNvPr id="40" name="TextBox 13"/>
          <p:cNvSpPr txBox="1">
            <a:spLocks noChangeArrowheads="1"/>
          </p:cNvSpPr>
          <p:nvPr/>
        </p:nvSpPr>
        <p:spPr bwMode="auto">
          <a:xfrm>
            <a:off x="5459464" y="3336861"/>
            <a:ext cx="35738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投资亮点 可行性介绍</a:t>
            </a:r>
            <a:endParaRPr lang="en-US" altLang="zh-CN" sz="24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需求分析</a:t>
            </a:r>
            <a:r>
              <a:rPr lang="en-US" altLang="zh-CN" sz="24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解决的问题</a:t>
            </a:r>
          </a:p>
        </p:txBody>
      </p:sp>
      <p:grpSp>
        <p:nvGrpSpPr>
          <p:cNvPr id="5" name="Group 4"/>
          <p:cNvGrpSpPr>
            <a:grpSpLocks noChangeAspect="1"/>
          </p:cNvGrpSpPr>
          <p:nvPr/>
        </p:nvGrpSpPr>
        <p:grpSpPr bwMode="auto">
          <a:xfrm>
            <a:off x="2654294" y="1953013"/>
            <a:ext cx="1618122" cy="3271657"/>
            <a:chOff x="3245" y="959"/>
            <a:chExt cx="1188" cy="2402"/>
          </a:xfrm>
        </p:grpSpPr>
        <p:sp>
          <p:nvSpPr>
            <p:cNvPr id="7" name="Freeform 5"/>
            <p:cNvSpPr/>
            <p:nvPr/>
          </p:nvSpPr>
          <p:spPr bwMode="auto">
            <a:xfrm>
              <a:off x="3663" y="2774"/>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3794" y="3034"/>
              <a:ext cx="85" cy="327"/>
            </a:xfrm>
            <a:custGeom>
              <a:avLst/>
              <a:gdLst>
                <a:gd name="T0" fmla="*/ 18 w 36"/>
                <a:gd name="T1" fmla="*/ 0 h 138"/>
                <a:gd name="T2" fmla="*/ 0 w 36"/>
                <a:gd name="T3" fmla="*/ 18 h 138"/>
                <a:gd name="T4" fmla="*/ 18 w 36"/>
                <a:gd name="T5" fmla="*/ 138 h 138"/>
                <a:gd name="T6" fmla="*/ 36 w 36"/>
                <a:gd name="T7" fmla="*/ 18 h 138"/>
                <a:gd name="T8" fmla="*/ 18 w 36"/>
                <a:gd name="T9" fmla="*/ 0 h 138"/>
              </a:gdLst>
              <a:ahLst/>
              <a:cxnLst>
                <a:cxn ang="0">
                  <a:pos x="T0" y="T1"/>
                </a:cxn>
                <a:cxn ang="0">
                  <a:pos x="T2" y="T3"/>
                </a:cxn>
                <a:cxn ang="0">
                  <a:pos x="T4" y="T5"/>
                </a:cxn>
                <a:cxn ang="0">
                  <a:pos x="T6" y="T7"/>
                </a:cxn>
                <a:cxn ang="0">
                  <a:pos x="T8" y="T9"/>
                </a:cxn>
              </a:cxnLst>
              <a:rect l="0" t="0" r="r" b="b"/>
              <a:pathLst>
                <a:path w="36" h="138">
                  <a:moveTo>
                    <a:pt x="18" y="0"/>
                  </a:moveTo>
                  <a:cubicBezTo>
                    <a:pt x="8" y="0"/>
                    <a:pt x="0" y="8"/>
                    <a:pt x="0" y="18"/>
                  </a:cubicBezTo>
                  <a:cubicBezTo>
                    <a:pt x="0" y="28"/>
                    <a:pt x="18" y="138"/>
                    <a:pt x="18" y="138"/>
                  </a:cubicBezTo>
                  <a:cubicBezTo>
                    <a:pt x="18" y="138"/>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931" y="2816"/>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8"/>
            <p:cNvSpPr>
              <a:spLocks noChangeArrowheads="1"/>
            </p:cNvSpPr>
            <p:nvPr/>
          </p:nvSpPr>
          <p:spPr bwMode="auto">
            <a:xfrm>
              <a:off x="3668" y="2638"/>
              <a:ext cx="342" cy="112"/>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9"/>
            <p:cNvSpPr>
              <a:spLocks noChangeArrowheads="1"/>
            </p:cNvSpPr>
            <p:nvPr/>
          </p:nvSpPr>
          <p:spPr bwMode="auto">
            <a:xfrm>
              <a:off x="3668" y="2638"/>
              <a:ext cx="171"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3245" y="2167"/>
              <a:ext cx="1188" cy="808"/>
            </a:xfrm>
            <a:custGeom>
              <a:avLst/>
              <a:gdLst>
                <a:gd name="T0" fmla="*/ 250 w 500"/>
                <a:gd name="T1" fmla="*/ 182 h 341"/>
                <a:gd name="T2" fmla="*/ 483 w 500"/>
                <a:gd name="T3" fmla="*/ 341 h 341"/>
                <a:gd name="T4" fmla="*/ 500 w 500"/>
                <a:gd name="T5" fmla="*/ 250 h 341"/>
                <a:gd name="T6" fmla="*/ 250 w 500"/>
                <a:gd name="T7" fmla="*/ 0 h 341"/>
                <a:gd name="T8" fmla="*/ 0 w 500"/>
                <a:gd name="T9" fmla="*/ 250 h 341"/>
                <a:gd name="T10" fmla="*/ 17 w 500"/>
                <a:gd name="T11" fmla="*/ 341 h 341"/>
                <a:gd name="T12" fmla="*/ 250 w 500"/>
                <a:gd name="T13" fmla="*/ 182 h 341"/>
              </a:gdLst>
              <a:ahLst/>
              <a:cxnLst>
                <a:cxn ang="0">
                  <a:pos x="T0" y="T1"/>
                </a:cxn>
                <a:cxn ang="0">
                  <a:pos x="T2" y="T3"/>
                </a:cxn>
                <a:cxn ang="0">
                  <a:pos x="T4" y="T5"/>
                </a:cxn>
                <a:cxn ang="0">
                  <a:pos x="T6" y="T7"/>
                </a:cxn>
                <a:cxn ang="0">
                  <a:pos x="T8" y="T9"/>
                </a:cxn>
                <a:cxn ang="0">
                  <a:pos x="T10" y="T11"/>
                </a:cxn>
                <a:cxn ang="0">
                  <a:pos x="T12" y="T13"/>
                </a:cxn>
              </a:cxnLst>
              <a:rect l="0" t="0" r="r" b="b"/>
              <a:pathLst>
                <a:path w="500" h="341">
                  <a:moveTo>
                    <a:pt x="250" y="182"/>
                  </a:moveTo>
                  <a:cubicBezTo>
                    <a:pt x="356" y="182"/>
                    <a:pt x="446" y="248"/>
                    <a:pt x="483" y="341"/>
                  </a:cubicBezTo>
                  <a:cubicBezTo>
                    <a:pt x="494" y="313"/>
                    <a:pt x="500" y="282"/>
                    <a:pt x="500" y="250"/>
                  </a:cubicBezTo>
                  <a:cubicBezTo>
                    <a:pt x="500" y="112"/>
                    <a:pt x="388" y="0"/>
                    <a:pt x="250" y="0"/>
                  </a:cubicBezTo>
                  <a:cubicBezTo>
                    <a:pt x="112" y="0"/>
                    <a:pt x="0" y="112"/>
                    <a:pt x="0" y="250"/>
                  </a:cubicBezTo>
                  <a:cubicBezTo>
                    <a:pt x="0" y="282"/>
                    <a:pt x="6" y="313"/>
                    <a:pt x="17" y="341"/>
                  </a:cubicBezTo>
                  <a:cubicBezTo>
                    <a:pt x="54" y="248"/>
                    <a:pt x="144" y="182"/>
                    <a:pt x="250" y="182"/>
                  </a:cubicBez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3991" y="2186"/>
              <a:ext cx="442" cy="789"/>
            </a:xfrm>
            <a:custGeom>
              <a:avLst/>
              <a:gdLst>
                <a:gd name="T0" fmla="*/ 0 w 186"/>
                <a:gd name="T1" fmla="*/ 0 h 333"/>
                <a:gd name="T2" fmla="*/ 0 w 186"/>
                <a:gd name="T3" fmla="*/ 182 h 333"/>
                <a:gd name="T4" fmla="*/ 169 w 186"/>
                <a:gd name="T5" fmla="*/ 333 h 333"/>
                <a:gd name="T6" fmla="*/ 186 w 186"/>
                <a:gd name="T7" fmla="*/ 242 h 333"/>
                <a:gd name="T8" fmla="*/ 0 w 186"/>
                <a:gd name="T9" fmla="*/ 0 h 333"/>
              </a:gdLst>
              <a:ahLst/>
              <a:cxnLst>
                <a:cxn ang="0">
                  <a:pos x="T0" y="T1"/>
                </a:cxn>
                <a:cxn ang="0">
                  <a:pos x="T2" y="T3"/>
                </a:cxn>
                <a:cxn ang="0">
                  <a:pos x="T4" y="T5"/>
                </a:cxn>
                <a:cxn ang="0">
                  <a:pos x="T6" y="T7"/>
                </a:cxn>
                <a:cxn ang="0">
                  <a:pos x="T8" y="T9"/>
                </a:cxn>
              </a:cxnLst>
              <a:rect l="0" t="0" r="r" b="b"/>
              <a:pathLst>
                <a:path w="186" h="333">
                  <a:moveTo>
                    <a:pt x="0" y="0"/>
                  </a:moveTo>
                  <a:cubicBezTo>
                    <a:pt x="0" y="182"/>
                    <a:pt x="0" y="182"/>
                    <a:pt x="0" y="182"/>
                  </a:cubicBezTo>
                  <a:cubicBezTo>
                    <a:pt x="77" y="203"/>
                    <a:pt x="140" y="259"/>
                    <a:pt x="169" y="333"/>
                  </a:cubicBezTo>
                  <a:cubicBezTo>
                    <a:pt x="180" y="305"/>
                    <a:pt x="186" y="274"/>
                    <a:pt x="186" y="242"/>
                  </a:cubicBezTo>
                  <a:cubicBezTo>
                    <a:pt x="186" y="126"/>
                    <a:pt x="107" y="28"/>
                    <a:pt x="0" y="0"/>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3473" y="959"/>
              <a:ext cx="732" cy="1748"/>
            </a:xfrm>
            <a:custGeom>
              <a:avLst/>
              <a:gdLst>
                <a:gd name="T0" fmla="*/ 154 w 308"/>
                <a:gd name="T1" fmla="*/ 724 h 738"/>
                <a:gd name="T2" fmla="*/ 242 w 308"/>
                <a:gd name="T3" fmla="*/ 738 h 738"/>
                <a:gd name="T4" fmla="*/ 308 w 308"/>
                <a:gd name="T5" fmla="*/ 429 h 738"/>
                <a:gd name="T6" fmla="*/ 154 w 308"/>
                <a:gd name="T7" fmla="*/ 0 h 738"/>
                <a:gd name="T8" fmla="*/ 0 w 308"/>
                <a:gd name="T9" fmla="*/ 429 h 738"/>
                <a:gd name="T10" fmla="*/ 66 w 308"/>
                <a:gd name="T11" fmla="*/ 738 h 738"/>
                <a:gd name="T12" fmla="*/ 154 w 308"/>
                <a:gd name="T13" fmla="*/ 724 h 738"/>
              </a:gdLst>
              <a:ahLst/>
              <a:cxnLst>
                <a:cxn ang="0">
                  <a:pos x="T0" y="T1"/>
                </a:cxn>
                <a:cxn ang="0">
                  <a:pos x="T2" y="T3"/>
                </a:cxn>
                <a:cxn ang="0">
                  <a:pos x="T4" y="T5"/>
                </a:cxn>
                <a:cxn ang="0">
                  <a:pos x="T6" y="T7"/>
                </a:cxn>
                <a:cxn ang="0">
                  <a:pos x="T8" y="T9"/>
                </a:cxn>
                <a:cxn ang="0">
                  <a:pos x="T10" y="T11"/>
                </a:cxn>
                <a:cxn ang="0">
                  <a:pos x="T12" y="T13"/>
                </a:cxn>
              </a:cxnLst>
              <a:rect l="0" t="0" r="r" b="b"/>
              <a:pathLst>
                <a:path w="308" h="738">
                  <a:moveTo>
                    <a:pt x="154" y="724"/>
                  </a:moveTo>
                  <a:cubicBezTo>
                    <a:pt x="185" y="724"/>
                    <a:pt x="214" y="729"/>
                    <a:pt x="242" y="738"/>
                  </a:cubicBezTo>
                  <a:cubicBezTo>
                    <a:pt x="283" y="654"/>
                    <a:pt x="308" y="546"/>
                    <a:pt x="308" y="429"/>
                  </a:cubicBezTo>
                  <a:cubicBezTo>
                    <a:pt x="308" y="242"/>
                    <a:pt x="246" y="80"/>
                    <a:pt x="154" y="0"/>
                  </a:cubicBezTo>
                  <a:cubicBezTo>
                    <a:pt x="62" y="80"/>
                    <a:pt x="0" y="242"/>
                    <a:pt x="0" y="429"/>
                  </a:cubicBezTo>
                  <a:cubicBezTo>
                    <a:pt x="0" y="546"/>
                    <a:pt x="25" y="654"/>
                    <a:pt x="66" y="738"/>
                  </a:cubicBezTo>
                  <a:cubicBezTo>
                    <a:pt x="94" y="729"/>
                    <a:pt x="123" y="724"/>
                    <a:pt x="154" y="724"/>
                  </a:cubicBezTo>
                  <a:close/>
                </a:path>
              </a:pathLst>
            </a:custGeom>
            <a:solidFill>
              <a:srgbClr val="EE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
            <p:cNvSpPr/>
            <p:nvPr/>
          </p:nvSpPr>
          <p:spPr bwMode="auto">
            <a:xfrm>
              <a:off x="3836" y="959"/>
              <a:ext cx="369" cy="1748"/>
            </a:xfrm>
            <a:custGeom>
              <a:avLst/>
              <a:gdLst>
                <a:gd name="T0" fmla="*/ 1 w 155"/>
                <a:gd name="T1" fmla="*/ 0 h 738"/>
                <a:gd name="T2" fmla="*/ 0 w 155"/>
                <a:gd name="T3" fmla="*/ 1 h 738"/>
                <a:gd name="T4" fmla="*/ 0 w 155"/>
                <a:gd name="T5" fmla="*/ 724 h 738"/>
                <a:gd name="T6" fmla="*/ 1 w 155"/>
                <a:gd name="T7" fmla="*/ 724 h 738"/>
                <a:gd name="T8" fmla="*/ 89 w 155"/>
                <a:gd name="T9" fmla="*/ 738 h 738"/>
                <a:gd name="T10" fmla="*/ 155 w 155"/>
                <a:gd name="T11" fmla="*/ 429 h 738"/>
                <a:gd name="T12" fmla="*/ 1 w 155"/>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155" h="738">
                  <a:moveTo>
                    <a:pt x="1" y="0"/>
                  </a:moveTo>
                  <a:cubicBezTo>
                    <a:pt x="0" y="1"/>
                    <a:pt x="0" y="1"/>
                    <a:pt x="0" y="1"/>
                  </a:cubicBezTo>
                  <a:cubicBezTo>
                    <a:pt x="0" y="724"/>
                    <a:pt x="0" y="724"/>
                    <a:pt x="0" y="724"/>
                  </a:cubicBezTo>
                  <a:cubicBezTo>
                    <a:pt x="1" y="724"/>
                    <a:pt x="1" y="724"/>
                    <a:pt x="1" y="724"/>
                  </a:cubicBezTo>
                  <a:cubicBezTo>
                    <a:pt x="32" y="724"/>
                    <a:pt x="61" y="729"/>
                    <a:pt x="89" y="738"/>
                  </a:cubicBezTo>
                  <a:cubicBezTo>
                    <a:pt x="130" y="654"/>
                    <a:pt x="155" y="546"/>
                    <a:pt x="155" y="429"/>
                  </a:cubicBezTo>
                  <a:cubicBezTo>
                    <a:pt x="155" y="242"/>
                    <a:pt x="93" y="80"/>
                    <a:pt x="1" y="0"/>
                  </a:cubicBezTo>
                  <a:close/>
                </a:path>
              </a:pathLst>
            </a:custGeom>
            <a:solidFill>
              <a:srgbClr val="DDD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4"/>
            <p:cNvSpPr/>
            <p:nvPr/>
          </p:nvSpPr>
          <p:spPr bwMode="auto">
            <a:xfrm>
              <a:off x="3565" y="959"/>
              <a:ext cx="542" cy="429"/>
            </a:xfrm>
            <a:custGeom>
              <a:avLst/>
              <a:gdLst>
                <a:gd name="T0" fmla="*/ 114 w 228"/>
                <a:gd name="T1" fmla="*/ 177 h 181"/>
                <a:gd name="T2" fmla="*/ 228 w 228"/>
                <a:gd name="T3" fmla="*/ 181 h 181"/>
                <a:gd name="T4" fmla="*/ 114 w 228"/>
                <a:gd name="T5" fmla="*/ 0 h 181"/>
                <a:gd name="T6" fmla="*/ 0 w 228"/>
                <a:gd name="T7" fmla="*/ 181 h 181"/>
                <a:gd name="T8" fmla="*/ 114 w 228"/>
                <a:gd name="T9" fmla="*/ 177 h 181"/>
              </a:gdLst>
              <a:ahLst/>
              <a:cxnLst>
                <a:cxn ang="0">
                  <a:pos x="T0" y="T1"/>
                </a:cxn>
                <a:cxn ang="0">
                  <a:pos x="T2" y="T3"/>
                </a:cxn>
                <a:cxn ang="0">
                  <a:pos x="T4" y="T5"/>
                </a:cxn>
                <a:cxn ang="0">
                  <a:pos x="T6" y="T7"/>
                </a:cxn>
                <a:cxn ang="0">
                  <a:pos x="T8" y="T9"/>
                </a:cxn>
              </a:cxnLst>
              <a:rect l="0" t="0" r="r" b="b"/>
              <a:pathLst>
                <a:path w="228" h="181">
                  <a:moveTo>
                    <a:pt x="114" y="177"/>
                  </a:moveTo>
                  <a:cubicBezTo>
                    <a:pt x="153" y="177"/>
                    <a:pt x="191" y="179"/>
                    <a:pt x="228" y="181"/>
                  </a:cubicBezTo>
                  <a:cubicBezTo>
                    <a:pt x="201" y="104"/>
                    <a:pt x="161" y="41"/>
                    <a:pt x="114" y="0"/>
                  </a:cubicBezTo>
                  <a:cubicBezTo>
                    <a:pt x="67" y="41"/>
                    <a:pt x="27" y="104"/>
                    <a:pt x="0" y="181"/>
                  </a:cubicBezTo>
                  <a:cubicBezTo>
                    <a:pt x="37" y="179"/>
                    <a:pt x="75" y="177"/>
                    <a:pt x="114" y="177"/>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
            <p:cNvSpPr/>
            <p:nvPr/>
          </p:nvSpPr>
          <p:spPr bwMode="auto">
            <a:xfrm>
              <a:off x="3843" y="959"/>
              <a:ext cx="274" cy="429"/>
            </a:xfrm>
            <a:custGeom>
              <a:avLst/>
              <a:gdLst>
                <a:gd name="T0" fmla="*/ 0 w 115"/>
                <a:gd name="T1" fmla="*/ 1 h 181"/>
                <a:gd name="T2" fmla="*/ 0 w 115"/>
                <a:gd name="T3" fmla="*/ 177 h 181"/>
                <a:gd name="T4" fmla="*/ 1 w 115"/>
                <a:gd name="T5" fmla="*/ 177 h 181"/>
                <a:gd name="T6" fmla="*/ 115 w 115"/>
                <a:gd name="T7" fmla="*/ 181 h 181"/>
                <a:gd name="T8" fmla="*/ 1 w 115"/>
                <a:gd name="T9" fmla="*/ 0 h 181"/>
                <a:gd name="T10" fmla="*/ 0 w 115"/>
                <a:gd name="T11" fmla="*/ 1 h 181"/>
              </a:gdLst>
              <a:ahLst/>
              <a:cxnLst>
                <a:cxn ang="0">
                  <a:pos x="T0" y="T1"/>
                </a:cxn>
                <a:cxn ang="0">
                  <a:pos x="T2" y="T3"/>
                </a:cxn>
                <a:cxn ang="0">
                  <a:pos x="T4" y="T5"/>
                </a:cxn>
                <a:cxn ang="0">
                  <a:pos x="T6" y="T7"/>
                </a:cxn>
                <a:cxn ang="0">
                  <a:pos x="T8" y="T9"/>
                </a:cxn>
                <a:cxn ang="0">
                  <a:pos x="T10" y="T11"/>
                </a:cxn>
              </a:cxnLst>
              <a:rect l="0" t="0" r="r" b="b"/>
              <a:pathLst>
                <a:path w="115" h="181">
                  <a:moveTo>
                    <a:pt x="0" y="1"/>
                  </a:moveTo>
                  <a:cubicBezTo>
                    <a:pt x="0" y="177"/>
                    <a:pt x="0" y="177"/>
                    <a:pt x="0" y="177"/>
                  </a:cubicBezTo>
                  <a:cubicBezTo>
                    <a:pt x="1" y="177"/>
                    <a:pt x="1" y="177"/>
                    <a:pt x="1" y="177"/>
                  </a:cubicBezTo>
                  <a:cubicBezTo>
                    <a:pt x="40" y="177"/>
                    <a:pt x="78" y="179"/>
                    <a:pt x="115" y="181"/>
                  </a:cubicBezTo>
                  <a:cubicBezTo>
                    <a:pt x="88" y="104"/>
                    <a:pt x="48" y="41"/>
                    <a:pt x="1" y="0"/>
                  </a:cubicBezTo>
                  <a:lnTo>
                    <a:pt x="0" y="1"/>
                  </a:ln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p:nvPr/>
          </p:nvSpPr>
          <p:spPr bwMode="auto">
            <a:xfrm>
              <a:off x="3760" y="2132"/>
              <a:ext cx="157" cy="843"/>
            </a:xfrm>
            <a:custGeom>
              <a:avLst/>
              <a:gdLst>
                <a:gd name="T0" fmla="*/ 33 w 66"/>
                <a:gd name="T1" fmla="*/ 0 h 356"/>
                <a:gd name="T2" fmla="*/ 0 w 66"/>
                <a:gd name="T3" fmla="*/ 178 h 356"/>
                <a:gd name="T4" fmla="*/ 33 w 66"/>
                <a:gd name="T5" fmla="*/ 356 h 356"/>
                <a:gd name="T6" fmla="*/ 66 w 66"/>
                <a:gd name="T7" fmla="*/ 178 h 356"/>
                <a:gd name="T8" fmla="*/ 33 w 66"/>
                <a:gd name="T9" fmla="*/ 0 h 356"/>
              </a:gdLst>
              <a:ahLst/>
              <a:cxnLst>
                <a:cxn ang="0">
                  <a:pos x="T0" y="T1"/>
                </a:cxn>
                <a:cxn ang="0">
                  <a:pos x="T2" y="T3"/>
                </a:cxn>
                <a:cxn ang="0">
                  <a:pos x="T4" y="T5"/>
                </a:cxn>
                <a:cxn ang="0">
                  <a:pos x="T6" y="T7"/>
                </a:cxn>
                <a:cxn ang="0">
                  <a:pos x="T8" y="T9"/>
                </a:cxn>
              </a:cxnLst>
              <a:rect l="0" t="0" r="r" b="b"/>
              <a:pathLst>
                <a:path w="66" h="356">
                  <a:moveTo>
                    <a:pt x="33" y="0"/>
                  </a:moveTo>
                  <a:cubicBezTo>
                    <a:pt x="13" y="33"/>
                    <a:pt x="0" y="100"/>
                    <a:pt x="0" y="178"/>
                  </a:cubicBezTo>
                  <a:cubicBezTo>
                    <a:pt x="0" y="256"/>
                    <a:pt x="13" y="323"/>
                    <a:pt x="33" y="356"/>
                  </a:cubicBezTo>
                  <a:cubicBezTo>
                    <a:pt x="53" y="323"/>
                    <a:pt x="66" y="256"/>
                    <a:pt x="66" y="178"/>
                  </a:cubicBezTo>
                  <a:cubicBezTo>
                    <a:pt x="66" y="100"/>
                    <a:pt x="53" y="33"/>
                    <a:pt x="33" y="0"/>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p:nvPr/>
          </p:nvSpPr>
          <p:spPr bwMode="auto">
            <a:xfrm>
              <a:off x="3836" y="2132"/>
              <a:ext cx="81" cy="843"/>
            </a:xfrm>
            <a:custGeom>
              <a:avLst/>
              <a:gdLst>
                <a:gd name="T0" fmla="*/ 0 w 34"/>
                <a:gd name="T1" fmla="*/ 1 h 356"/>
                <a:gd name="T2" fmla="*/ 0 w 34"/>
                <a:gd name="T3" fmla="*/ 355 h 356"/>
                <a:gd name="T4" fmla="*/ 1 w 34"/>
                <a:gd name="T5" fmla="*/ 356 h 356"/>
                <a:gd name="T6" fmla="*/ 34 w 34"/>
                <a:gd name="T7" fmla="*/ 178 h 356"/>
                <a:gd name="T8" fmla="*/ 1 w 34"/>
                <a:gd name="T9" fmla="*/ 0 h 356"/>
                <a:gd name="T10" fmla="*/ 0 w 34"/>
                <a:gd name="T11" fmla="*/ 1 h 356"/>
              </a:gdLst>
              <a:ahLst/>
              <a:cxnLst>
                <a:cxn ang="0">
                  <a:pos x="T0" y="T1"/>
                </a:cxn>
                <a:cxn ang="0">
                  <a:pos x="T2" y="T3"/>
                </a:cxn>
                <a:cxn ang="0">
                  <a:pos x="T4" y="T5"/>
                </a:cxn>
                <a:cxn ang="0">
                  <a:pos x="T6" y="T7"/>
                </a:cxn>
                <a:cxn ang="0">
                  <a:pos x="T8" y="T9"/>
                </a:cxn>
                <a:cxn ang="0">
                  <a:pos x="T10" y="T11"/>
                </a:cxn>
              </a:cxnLst>
              <a:rect l="0" t="0" r="r" b="b"/>
              <a:pathLst>
                <a:path w="34" h="356">
                  <a:moveTo>
                    <a:pt x="0" y="1"/>
                  </a:moveTo>
                  <a:cubicBezTo>
                    <a:pt x="0" y="355"/>
                    <a:pt x="0" y="355"/>
                    <a:pt x="0" y="355"/>
                  </a:cubicBezTo>
                  <a:cubicBezTo>
                    <a:pt x="0" y="355"/>
                    <a:pt x="1" y="356"/>
                    <a:pt x="1" y="356"/>
                  </a:cubicBezTo>
                  <a:cubicBezTo>
                    <a:pt x="21" y="323"/>
                    <a:pt x="34" y="256"/>
                    <a:pt x="34" y="178"/>
                  </a:cubicBezTo>
                  <a:cubicBezTo>
                    <a:pt x="34" y="100"/>
                    <a:pt x="21" y="33"/>
                    <a:pt x="1" y="0"/>
                  </a:cubicBezTo>
                  <a:cubicBezTo>
                    <a:pt x="1" y="0"/>
                    <a:pt x="0" y="1"/>
                    <a:pt x="0" y="1"/>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18"/>
            <p:cNvSpPr>
              <a:spLocks noChangeArrowheads="1"/>
            </p:cNvSpPr>
            <p:nvPr/>
          </p:nvSpPr>
          <p:spPr bwMode="auto">
            <a:xfrm>
              <a:off x="3632" y="1563"/>
              <a:ext cx="413" cy="412"/>
            </a:xfrm>
            <a:prstGeom prst="ellipse">
              <a:avLst/>
            </a:prstGeom>
            <a:solidFill>
              <a:srgbClr val="3D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19"/>
            <p:cNvSpPr>
              <a:spLocks noChangeArrowheads="1"/>
            </p:cNvSpPr>
            <p:nvPr/>
          </p:nvSpPr>
          <p:spPr bwMode="auto">
            <a:xfrm>
              <a:off x="3696" y="1627"/>
              <a:ext cx="285" cy="2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p:nvPr/>
          </p:nvSpPr>
          <p:spPr bwMode="auto">
            <a:xfrm>
              <a:off x="3836" y="1563"/>
              <a:ext cx="209" cy="412"/>
            </a:xfrm>
            <a:custGeom>
              <a:avLst/>
              <a:gdLst>
                <a:gd name="T0" fmla="*/ 1 w 88"/>
                <a:gd name="T1" fmla="*/ 0 h 174"/>
                <a:gd name="T2" fmla="*/ 0 w 88"/>
                <a:gd name="T3" fmla="*/ 0 h 174"/>
                <a:gd name="T4" fmla="*/ 0 w 88"/>
                <a:gd name="T5" fmla="*/ 27 h 174"/>
                <a:gd name="T6" fmla="*/ 1 w 88"/>
                <a:gd name="T7" fmla="*/ 27 h 174"/>
                <a:gd name="T8" fmla="*/ 61 w 88"/>
                <a:gd name="T9" fmla="*/ 87 h 174"/>
                <a:gd name="T10" fmla="*/ 1 w 88"/>
                <a:gd name="T11" fmla="*/ 147 h 174"/>
                <a:gd name="T12" fmla="*/ 0 w 88"/>
                <a:gd name="T13" fmla="*/ 147 h 174"/>
                <a:gd name="T14" fmla="*/ 0 w 88"/>
                <a:gd name="T15" fmla="*/ 174 h 174"/>
                <a:gd name="T16" fmla="*/ 1 w 88"/>
                <a:gd name="T17" fmla="*/ 174 h 174"/>
                <a:gd name="T18" fmla="*/ 88 w 88"/>
                <a:gd name="T19" fmla="*/ 87 h 174"/>
                <a:gd name="T20" fmla="*/ 1 w 88"/>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74">
                  <a:moveTo>
                    <a:pt x="1" y="0"/>
                  </a:moveTo>
                  <a:cubicBezTo>
                    <a:pt x="0" y="0"/>
                    <a:pt x="0" y="0"/>
                    <a:pt x="0" y="0"/>
                  </a:cubicBezTo>
                  <a:cubicBezTo>
                    <a:pt x="0" y="27"/>
                    <a:pt x="0" y="27"/>
                    <a:pt x="0" y="27"/>
                  </a:cubicBezTo>
                  <a:cubicBezTo>
                    <a:pt x="1" y="27"/>
                    <a:pt x="1" y="27"/>
                    <a:pt x="1" y="27"/>
                  </a:cubicBezTo>
                  <a:cubicBezTo>
                    <a:pt x="34" y="27"/>
                    <a:pt x="61" y="54"/>
                    <a:pt x="61" y="87"/>
                  </a:cubicBezTo>
                  <a:cubicBezTo>
                    <a:pt x="61" y="120"/>
                    <a:pt x="34" y="147"/>
                    <a:pt x="1" y="147"/>
                  </a:cubicBezTo>
                  <a:cubicBezTo>
                    <a:pt x="0" y="147"/>
                    <a:pt x="0" y="147"/>
                    <a:pt x="0" y="147"/>
                  </a:cubicBezTo>
                  <a:cubicBezTo>
                    <a:pt x="0" y="174"/>
                    <a:pt x="0" y="174"/>
                    <a:pt x="0" y="174"/>
                  </a:cubicBezTo>
                  <a:cubicBezTo>
                    <a:pt x="1" y="174"/>
                    <a:pt x="1" y="174"/>
                    <a:pt x="1" y="174"/>
                  </a:cubicBezTo>
                  <a:cubicBezTo>
                    <a:pt x="49" y="174"/>
                    <a:pt x="88" y="135"/>
                    <a:pt x="88" y="87"/>
                  </a:cubicBezTo>
                  <a:cubicBezTo>
                    <a:pt x="88" y="39"/>
                    <a:pt x="49" y="0"/>
                    <a:pt x="1" y="0"/>
                  </a:cubicBezTo>
                  <a:close/>
                </a:path>
              </a:pathLst>
            </a:custGeom>
            <a:solidFill>
              <a:srgbClr val="339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1"/>
            <p:cNvSpPr/>
            <p:nvPr/>
          </p:nvSpPr>
          <p:spPr bwMode="auto">
            <a:xfrm>
              <a:off x="3836" y="1627"/>
              <a:ext cx="145" cy="284"/>
            </a:xfrm>
            <a:custGeom>
              <a:avLst/>
              <a:gdLst>
                <a:gd name="T0" fmla="*/ 61 w 61"/>
                <a:gd name="T1" fmla="*/ 60 h 120"/>
                <a:gd name="T2" fmla="*/ 1 w 61"/>
                <a:gd name="T3" fmla="*/ 0 h 120"/>
                <a:gd name="T4" fmla="*/ 0 w 61"/>
                <a:gd name="T5" fmla="*/ 0 h 120"/>
                <a:gd name="T6" fmla="*/ 0 w 61"/>
                <a:gd name="T7" fmla="*/ 120 h 120"/>
                <a:gd name="T8" fmla="*/ 1 w 61"/>
                <a:gd name="T9" fmla="*/ 120 h 120"/>
                <a:gd name="T10" fmla="*/ 61 w 61"/>
                <a:gd name="T11" fmla="*/ 60 h 120"/>
              </a:gdLst>
              <a:ahLst/>
              <a:cxnLst>
                <a:cxn ang="0">
                  <a:pos x="T0" y="T1"/>
                </a:cxn>
                <a:cxn ang="0">
                  <a:pos x="T2" y="T3"/>
                </a:cxn>
                <a:cxn ang="0">
                  <a:pos x="T4" y="T5"/>
                </a:cxn>
                <a:cxn ang="0">
                  <a:pos x="T6" y="T7"/>
                </a:cxn>
                <a:cxn ang="0">
                  <a:pos x="T8" y="T9"/>
                </a:cxn>
                <a:cxn ang="0">
                  <a:pos x="T10" y="T11"/>
                </a:cxn>
              </a:cxnLst>
              <a:rect l="0" t="0" r="r" b="b"/>
              <a:pathLst>
                <a:path w="61" h="120">
                  <a:moveTo>
                    <a:pt x="61" y="60"/>
                  </a:moveTo>
                  <a:cubicBezTo>
                    <a:pt x="61" y="27"/>
                    <a:pt x="34" y="0"/>
                    <a:pt x="1" y="0"/>
                  </a:cubicBezTo>
                  <a:cubicBezTo>
                    <a:pt x="0" y="0"/>
                    <a:pt x="0" y="0"/>
                    <a:pt x="0" y="0"/>
                  </a:cubicBezTo>
                  <a:cubicBezTo>
                    <a:pt x="0" y="120"/>
                    <a:pt x="0" y="120"/>
                    <a:pt x="0" y="120"/>
                  </a:cubicBezTo>
                  <a:cubicBezTo>
                    <a:pt x="1" y="120"/>
                    <a:pt x="1" y="120"/>
                    <a:pt x="1" y="120"/>
                  </a:cubicBezTo>
                  <a:cubicBezTo>
                    <a:pt x="34" y="120"/>
                    <a:pt x="61" y="93"/>
                    <a:pt x="61" y="6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56" name="文本框 2"/>
          <p:cNvSpPr txBox="1">
            <a:spLocks noChangeArrowheads="1"/>
          </p:cNvSpPr>
          <p:nvPr/>
        </p:nvSpPr>
        <p:spPr bwMode="auto">
          <a:xfrm>
            <a:off x="1508812" y="581616"/>
            <a:ext cx="17763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投资亮点</a:t>
            </a:r>
          </a:p>
        </p:txBody>
      </p:sp>
      <p:sp>
        <p:nvSpPr>
          <p:cNvPr id="75" name="椭圆 2"/>
          <p:cNvSpPr>
            <a:spLocks noChangeArrowheads="1"/>
          </p:cNvSpPr>
          <p:nvPr/>
        </p:nvSpPr>
        <p:spPr bwMode="auto">
          <a:xfrm>
            <a:off x="253694" y="331298"/>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6" name="椭圆 2"/>
          <p:cNvSpPr>
            <a:spLocks noChangeArrowheads="1"/>
          </p:cNvSpPr>
          <p:nvPr/>
        </p:nvSpPr>
        <p:spPr bwMode="auto">
          <a:xfrm>
            <a:off x="340558" y="422000"/>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7" name="椭圆 2"/>
          <p:cNvSpPr>
            <a:spLocks noChangeArrowheads="1"/>
          </p:cNvSpPr>
          <p:nvPr/>
        </p:nvSpPr>
        <p:spPr bwMode="auto">
          <a:xfrm>
            <a:off x="429998" y="511440"/>
            <a:ext cx="749512" cy="749512"/>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8" name="Freeform 35"/>
          <p:cNvSpPr>
            <a:spLocks noEditPoints="1"/>
          </p:cNvSpPr>
          <p:nvPr/>
        </p:nvSpPr>
        <p:spPr bwMode="auto">
          <a:xfrm>
            <a:off x="669860" y="639842"/>
            <a:ext cx="295913" cy="406769"/>
          </a:xfrm>
          <a:custGeom>
            <a:avLst/>
            <a:gdLst>
              <a:gd name="T0" fmla="*/ 331 w 331"/>
              <a:gd name="T1" fmla="*/ 161 h 455"/>
              <a:gd name="T2" fmla="*/ 170 w 331"/>
              <a:gd name="T3" fmla="*/ 0 h 455"/>
              <a:gd name="T4" fmla="*/ 158 w 331"/>
              <a:gd name="T5" fmla="*/ 0 h 455"/>
              <a:gd name="T6" fmla="*/ 151 w 331"/>
              <a:gd name="T7" fmla="*/ 0 h 455"/>
              <a:gd name="T8" fmla="*/ 0 w 331"/>
              <a:gd name="T9" fmla="*/ 0 h 455"/>
              <a:gd name="T10" fmla="*/ 0 w 331"/>
              <a:gd name="T11" fmla="*/ 455 h 455"/>
              <a:gd name="T12" fmla="*/ 331 w 331"/>
              <a:gd name="T13" fmla="*/ 455 h 455"/>
              <a:gd name="T14" fmla="*/ 331 w 331"/>
              <a:gd name="T15" fmla="*/ 161 h 455"/>
              <a:gd name="T16" fmla="*/ 331 w 331"/>
              <a:gd name="T17" fmla="*/ 161 h 455"/>
              <a:gd name="T18" fmla="*/ 170 w 331"/>
              <a:gd name="T19" fmla="*/ 29 h 455"/>
              <a:gd name="T20" fmla="*/ 295 w 331"/>
              <a:gd name="T21" fmla="*/ 152 h 455"/>
              <a:gd name="T22" fmla="*/ 170 w 331"/>
              <a:gd name="T23" fmla="*/ 152 h 455"/>
              <a:gd name="T24" fmla="*/ 170 w 331"/>
              <a:gd name="T25" fmla="*/ 29 h 455"/>
              <a:gd name="T26" fmla="*/ 19 w 331"/>
              <a:gd name="T27" fmla="*/ 436 h 455"/>
              <a:gd name="T28" fmla="*/ 19 w 331"/>
              <a:gd name="T29" fmla="*/ 19 h 455"/>
              <a:gd name="T30" fmla="*/ 151 w 331"/>
              <a:gd name="T31" fmla="*/ 19 h 455"/>
              <a:gd name="T32" fmla="*/ 151 w 331"/>
              <a:gd name="T33" fmla="*/ 171 h 455"/>
              <a:gd name="T34" fmla="*/ 312 w 331"/>
              <a:gd name="T35" fmla="*/ 171 h 455"/>
              <a:gd name="T36" fmla="*/ 312 w 331"/>
              <a:gd name="T37" fmla="*/ 436 h 455"/>
              <a:gd name="T38" fmla="*/ 19 w 331"/>
              <a:gd name="T39" fmla="*/ 43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455">
                <a:moveTo>
                  <a:pt x="331" y="161"/>
                </a:moveTo>
                <a:lnTo>
                  <a:pt x="170" y="0"/>
                </a:lnTo>
                <a:lnTo>
                  <a:pt x="158" y="0"/>
                </a:lnTo>
                <a:lnTo>
                  <a:pt x="151" y="0"/>
                </a:lnTo>
                <a:lnTo>
                  <a:pt x="0" y="0"/>
                </a:lnTo>
                <a:lnTo>
                  <a:pt x="0" y="455"/>
                </a:lnTo>
                <a:lnTo>
                  <a:pt x="331" y="455"/>
                </a:lnTo>
                <a:lnTo>
                  <a:pt x="331" y="161"/>
                </a:lnTo>
                <a:lnTo>
                  <a:pt x="331" y="161"/>
                </a:lnTo>
                <a:close/>
                <a:moveTo>
                  <a:pt x="170" y="29"/>
                </a:moveTo>
                <a:lnTo>
                  <a:pt x="295" y="152"/>
                </a:lnTo>
                <a:lnTo>
                  <a:pt x="170" y="152"/>
                </a:lnTo>
                <a:lnTo>
                  <a:pt x="170" y="29"/>
                </a:lnTo>
                <a:close/>
                <a:moveTo>
                  <a:pt x="19" y="436"/>
                </a:moveTo>
                <a:lnTo>
                  <a:pt x="19" y="19"/>
                </a:lnTo>
                <a:lnTo>
                  <a:pt x="151" y="19"/>
                </a:lnTo>
                <a:lnTo>
                  <a:pt x="151" y="171"/>
                </a:lnTo>
                <a:lnTo>
                  <a:pt x="312" y="171"/>
                </a:lnTo>
                <a:lnTo>
                  <a:pt x="312" y="436"/>
                </a:lnTo>
                <a:lnTo>
                  <a:pt x="19" y="4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文本框 5"/>
          <p:cNvSpPr txBox="1">
            <a:spLocks noChangeArrowheads="1"/>
          </p:cNvSpPr>
          <p:nvPr/>
        </p:nvSpPr>
        <p:spPr bwMode="auto">
          <a:xfrm>
            <a:off x="1311874" y="2866572"/>
            <a:ext cx="1973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公司介绍</a:t>
            </a:r>
          </a:p>
        </p:txBody>
      </p:sp>
      <p:sp>
        <p:nvSpPr>
          <p:cNvPr id="18" name="文本框 6"/>
          <p:cNvSpPr txBox="1">
            <a:spLocks noChangeArrowheads="1"/>
          </p:cNvSpPr>
          <p:nvPr/>
        </p:nvSpPr>
        <p:spPr bwMode="auto">
          <a:xfrm>
            <a:off x="1268950" y="3717743"/>
            <a:ext cx="361745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a:t>
            </a:r>
          </a:p>
        </p:txBody>
      </p:sp>
      <p:sp>
        <p:nvSpPr>
          <p:cNvPr id="19" name="矩形 18"/>
          <p:cNvSpPr/>
          <p:nvPr/>
        </p:nvSpPr>
        <p:spPr>
          <a:xfrm>
            <a:off x="6666554" y="0"/>
            <a:ext cx="5525446" cy="6858000"/>
          </a:xfrm>
          <a:prstGeom prst="rect">
            <a:avLst/>
          </a:prstGeom>
          <a:blipFill dpi="0" rotWithShape="1">
            <a:blip r:embed="rId2" cstate="print"/>
            <a:srcRect/>
            <a:stretch>
              <a:fillRect l="-9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buFont typeface="Arial" panose="020B0604020202020204" pitchFamily="34" charset="0"/>
              <a:buNone/>
              <a:defRPr/>
            </a:pP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56" name="文本框 2"/>
          <p:cNvSpPr txBox="1">
            <a:spLocks noChangeArrowheads="1"/>
          </p:cNvSpPr>
          <p:nvPr/>
        </p:nvSpPr>
        <p:spPr bwMode="auto">
          <a:xfrm>
            <a:off x="1508811" y="581616"/>
            <a:ext cx="1989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可行性介绍</a:t>
            </a:r>
          </a:p>
        </p:txBody>
      </p:sp>
      <p:sp>
        <p:nvSpPr>
          <p:cNvPr id="75" name="椭圆 2"/>
          <p:cNvSpPr>
            <a:spLocks noChangeArrowheads="1"/>
          </p:cNvSpPr>
          <p:nvPr/>
        </p:nvSpPr>
        <p:spPr bwMode="auto">
          <a:xfrm>
            <a:off x="253694" y="331298"/>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6" name="椭圆 2"/>
          <p:cNvSpPr>
            <a:spLocks noChangeArrowheads="1"/>
          </p:cNvSpPr>
          <p:nvPr/>
        </p:nvSpPr>
        <p:spPr bwMode="auto">
          <a:xfrm>
            <a:off x="340558" y="422000"/>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7" name="椭圆 2"/>
          <p:cNvSpPr>
            <a:spLocks noChangeArrowheads="1"/>
          </p:cNvSpPr>
          <p:nvPr/>
        </p:nvSpPr>
        <p:spPr bwMode="auto">
          <a:xfrm>
            <a:off x="429998" y="511440"/>
            <a:ext cx="749512" cy="749512"/>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8" name="Freeform 35"/>
          <p:cNvSpPr>
            <a:spLocks noEditPoints="1"/>
          </p:cNvSpPr>
          <p:nvPr/>
        </p:nvSpPr>
        <p:spPr bwMode="auto">
          <a:xfrm>
            <a:off x="669860" y="639842"/>
            <a:ext cx="295913" cy="406769"/>
          </a:xfrm>
          <a:custGeom>
            <a:avLst/>
            <a:gdLst>
              <a:gd name="T0" fmla="*/ 331 w 331"/>
              <a:gd name="T1" fmla="*/ 161 h 455"/>
              <a:gd name="T2" fmla="*/ 170 w 331"/>
              <a:gd name="T3" fmla="*/ 0 h 455"/>
              <a:gd name="T4" fmla="*/ 158 w 331"/>
              <a:gd name="T5" fmla="*/ 0 h 455"/>
              <a:gd name="T6" fmla="*/ 151 w 331"/>
              <a:gd name="T7" fmla="*/ 0 h 455"/>
              <a:gd name="T8" fmla="*/ 0 w 331"/>
              <a:gd name="T9" fmla="*/ 0 h 455"/>
              <a:gd name="T10" fmla="*/ 0 w 331"/>
              <a:gd name="T11" fmla="*/ 455 h 455"/>
              <a:gd name="T12" fmla="*/ 331 w 331"/>
              <a:gd name="T13" fmla="*/ 455 h 455"/>
              <a:gd name="T14" fmla="*/ 331 w 331"/>
              <a:gd name="T15" fmla="*/ 161 h 455"/>
              <a:gd name="T16" fmla="*/ 331 w 331"/>
              <a:gd name="T17" fmla="*/ 161 h 455"/>
              <a:gd name="T18" fmla="*/ 170 w 331"/>
              <a:gd name="T19" fmla="*/ 29 h 455"/>
              <a:gd name="T20" fmla="*/ 295 w 331"/>
              <a:gd name="T21" fmla="*/ 152 h 455"/>
              <a:gd name="T22" fmla="*/ 170 w 331"/>
              <a:gd name="T23" fmla="*/ 152 h 455"/>
              <a:gd name="T24" fmla="*/ 170 w 331"/>
              <a:gd name="T25" fmla="*/ 29 h 455"/>
              <a:gd name="T26" fmla="*/ 19 w 331"/>
              <a:gd name="T27" fmla="*/ 436 h 455"/>
              <a:gd name="T28" fmla="*/ 19 w 331"/>
              <a:gd name="T29" fmla="*/ 19 h 455"/>
              <a:gd name="T30" fmla="*/ 151 w 331"/>
              <a:gd name="T31" fmla="*/ 19 h 455"/>
              <a:gd name="T32" fmla="*/ 151 w 331"/>
              <a:gd name="T33" fmla="*/ 171 h 455"/>
              <a:gd name="T34" fmla="*/ 312 w 331"/>
              <a:gd name="T35" fmla="*/ 171 h 455"/>
              <a:gd name="T36" fmla="*/ 312 w 331"/>
              <a:gd name="T37" fmla="*/ 436 h 455"/>
              <a:gd name="T38" fmla="*/ 19 w 331"/>
              <a:gd name="T39" fmla="*/ 43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455">
                <a:moveTo>
                  <a:pt x="331" y="161"/>
                </a:moveTo>
                <a:lnTo>
                  <a:pt x="170" y="0"/>
                </a:lnTo>
                <a:lnTo>
                  <a:pt x="158" y="0"/>
                </a:lnTo>
                <a:lnTo>
                  <a:pt x="151" y="0"/>
                </a:lnTo>
                <a:lnTo>
                  <a:pt x="0" y="0"/>
                </a:lnTo>
                <a:lnTo>
                  <a:pt x="0" y="455"/>
                </a:lnTo>
                <a:lnTo>
                  <a:pt x="331" y="455"/>
                </a:lnTo>
                <a:lnTo>
                  <a:pt x="331" y="161"/>
                </a:lnTo>
                <a:lnTo>
                  <a:pt x="331" y="161"/>
                </a:lnTo>
                <a:close/>
                <a:moveTo>
                  <a:pt x="170" y="29"/>
                </a:moveTo>
                <a:lnTo>
                  <a:pt x="295" y="152"/>
                </a:lnTo>
                <a:lnTo>
                  <a:pt x="170" y="152"/>
                </a:lnTo>
                <a:lnTo>
                  <a:pt x="170" y="29"/>
                </a:lnTo>
                <a:close/>
                <a:moveTo>
                  <a:pt x="19" y="436"/>
                </a:moveTo>
                <a:lnTo>
                  <a:pt x="19" y="19"/>
                </a:lnTo>
                <a:lnTo>
                  <a:pt x="151" y="19"/>
                </a:lnTo>
                <a:lnTo>
                  <a:pt x="151" y="171"/>
                </a:lnTo>
                <a:lnTo>
                  <a:pt x="312" y="171"/>
                </a:lnTo>
                <a:lnTo>
                  <a:pt x="312" y="436"/>
                </a:lnTo>
                <a:lnTo>
                  <a:pt x="19" y="4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375610" y="3138704"/>
            <a:ext cx="5639847" cy="24039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C000"/>
              </a:solidFill>
            </a:endParaRPr>
          </a:p>
        </p:txBody>
      </p:sp>
      <p:sp>
        <p:nvSpPr>
          <p:cNvPr id="8" name="矩形 1577"/>
          <p:cNvSpPr>
            <a:spLocks noChangeArrowheads="1"/>
          </p:cNvSpPr>
          <p:nvPr/>
        </p:nvSpPr>
        <p:spPr bwMode="auto">
          <a:xfrm>
            <a:off x="1521819" y="3286711"/>
            <a:ext cx="5347428" cy="205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可行性介绍请在此添加文字可行性介绍请在此添加文字可行性介绍请在此添加文字可行性介绍请在此添加文字可行性介绍请在此添加文字可行性介绍请在此添加文字可行性介绍请在此添加文字可行性介绍请在此添加文字可行性介绍请在此添加文字可行性介绍请在此添加文字</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9" name="文本框 2"/>
          <p:cNvSpPr txBox="1">
            <a:spLocks noChangeArrowheads="1"/>
          </p:cNvSpPr>
          <p:nvPr/>
        </p:nvSpPr>
        <p:spPr bwMode="auto">
          <a:xfrm>
            <a:off x="1375610" y="2395788"/>
            <a:ext cx="2730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800" b="1" dirty="0">
                <a:solidFill>
                  <a:schemeClr val="bg1"/>
                </a:solidFill>
                <a:latin typeface="微软雅黑" panose="020B0503020204020204" pitchFamily="34" charset="-122"/>
                <a:ea typeface="微软雅黑" panose="020B0503020204020204" pitchFamily="34" charset="-122"/>
              </a:rPr>
              <a:t>可行性介绍</a:t>
            </a:r>
          </a:p>
        </p:txBody>
      </p:sp>
      <p:grpSp>
        <p:nvGrpSpPr>
          <p:cNvPr id="53" name="Group 4"/>
          <p:cNvGrpSpPr>
            <a:grpSpLocks noChangeAspect="1"/>
          </p:cNvGrpSpPr>
          <p:nvPr/>
        </p:nvGrpSpPr>
        <p:grpSpPr bwMode="auto">
          <a:xfrm>
            <a:off x="8574078" y="2488437"/>
            <a:ext cx="1510587" cy="3054235"/>
            <a:chOff x="3245" y="959"/>
            <a:chExt cx="1188" cy="2402"/>
          </a:xfrm>
        </p:grpSpPr>
        <p:sp>
          <p:nvSpPr>
            <p:cNvPr id="54" name="Freeform 5"/>
            <p:cNvSpPr/>
            <p:nvPr/>
          </p:nvSpPr>
          <p:spPr bwMode="auto">
            <a:xfrm>
              <a:off x="3663" y="2774"/>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
            <p:cNvSpPr/>
            <p:nvPr/>
          </p:nvSpPr>
          <p:spPr bwMode="auto">
            <a:xfrm>
              <a:off x="3794" y="3034"/>
              <a:ext cx="85" cy="327"/>
            </a:xfrm>
            <a:custGeom>
              <a:avLst/>
              <a:gdLst>
                <a:gd name="T0" fmla="*/ 18 w 36"/>
                <a:gd name="T1" fmla="*/ 0 h 138"/>
                <a:gd name="T2" fmla="*/ 0 w 36"/>
                <a:gd name="T3" fmla="*/ 18 h 138"/>
                <a:gd name="T4" fmla="*/ 18 w 36"/>
                <a:gd name="T5" fmla="*/ 138 h 138"/>
                <a:gd name="T6" fmla="*/ 36 w 36"/>
                <a:gd name="T7" fmla="*/ 18 h 138"/>
                <a:gd name="T8" fmla="*/ 18 w 36"/>
                <a:gd name="T9" fmla="*/ 0 h 138"/>
              </a:gdLst>
              <a:ahLst/>
              <a:cxnLst>
                <a:cxn ang="0">
                  <a:pos x="T0" y="T1"/>
                </a:cxn>
                <a:cxn ang="0">
                  <a:pos x="T2" y="T3"/>
                </a:cxn>
                <a:cxn ang="0">
                  <a:pos x="T4" y="T5"/>
                </a:cxn>
                <a:cxn ang="0">
                  <a:pos x="T6" y="T7"/>
                </a:cxn>
                <a:cxn ang="0">
                  <a:pos x="T8" y="T9"/>
                </a:cxn>
              </a:cxnLst>
              <a:rect l="0" t="0" r="r" b="b"/>
              <a:pathLst>
                <a:path w="36" h="138">
                  <a:moveTo>
                    <a:pt x="18" y="0"/>
                  </a:moveTo>
                  <a:cubicBezTo>
                    <a:pt x="8" y="0"/>
                    <a:pt x="0" y="8"/>
                    <a:pt x="0" y="18"/>
                  </a:cubicBezTo>
                  <a:cubicBezTo>
                    <a:pt x="0" y="28"/>
                    <a:pt x="18" y="138"/>
                    <a:pt x="18" y="138"/>
                  </a:cubicBezTo>
                  <a:cubicBezTo>
                    <a:pt x="18" y="138"/>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p:nvPr/>
          </p:nvSpPr>
          <p:spPr bwMode="auto">
            <a:xfrm>
              <a:off x="3931" y="2816"/>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Rectangle 8"/>
            <p:cNvSpPr>
              <a:spLocks noChangeArrowheads="1"/>
            </p:cNvSpPr>
            <p:nvPr/>
          </p:nvSpPr>
          <p:spPr bwMode="auto">
            <a:xfrm>
              <a:off x="3668" y="2638"/>
              <a:ext cx="342" cy="112"/>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9"/>
            <p:cNvSpPr>
              <a:spLocks noChangeArrowheads="1"/>
            </p:cNvSpPr>
            <p:nvPr/>
          </p:nvSpPr>
          <p:spPr bwMode="auto">
            <a:xfrm>
              <a:off x="3668" y="2638"/>
              <a:ext cx="171"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Freeform 10"/>
            <p:cNvSpPr/>
            <p:nvPr/>
          </p:nvSpPr>
          <p:spPr bwMode="auto">
            <a:xfrm>
              <a:off x="3245" y="2167"/>
              <a:ext cx="1188" cy="808"/>
            </a:xfrm>
            <a:custGeom>
              <a:avLst/>
              <a:gdLst>
                <a:gd name="T0" fmla="*/ 250 w 500"/>
                <a:gd name="T1" fmla="*/ 182 h 341"/>
                <a:gd name="T2" fmla="*/ 483 w 500"/>
                <a:gd name="T3" fmla="*/ 341 h 341"/>
                <a:gd name="T4" fmla="*/ 500 w 500"/>
                <a:gd name="T5" fmla="*/ 250 h 341"/>
                <a:gd name="T6" fmla="*/ 250 w 500"/>
                <a:gd name="T7" fmla="*/ 0 h 341"/>
                <a:gd name="T8" fmla="*/ 0 w 500"/>
                <a:gd name="T9" fmla="*/ 250 h 341"/>
                <a:gd name="T10" fmla="*/ 17 w 500"/>
                <a:gd name="T11" fmla="*/ 341 h 341"/>
                <a:gd name="T12" fmla="*/ 250 w 500"/>
                <a:gd name="T13" fmla="*/ 182 h 341"/>
              </a:gdLst>
              <a:ahLst/>
              <a:cxnLst>
                <a:cxn ang="0">
                  <a:pos x="T0" y="T1"/>
                </a:cxn>
                <a:cxn ang="0">
                  <a:pos x="T2" y="T3"/>
                </a:cxn>
                <a:cxn ang="0">
                  <a:pos x="T4" y="T5"/>
                </a:cxn>
                <a:cxn ang="0">
                  <a:pos x="T6" y="T7"/>
                </a:cxn>
                <a:cxn ang="0">
                  <a:pos x="T8" y="T9"/>
                </a:cxn>
                <a:cxn ang="0">
                  <a:pos x="T10" y="T11"/>
                </a:cxn>
                <a:cxn ang="0">
                  <a:pos x="T12" y="T13"/>
                </a:cxn>
              </a:cxnLst>
              <a:rect l="0" t="0" r="r" b="b"/>
              <a:pathLst>
                <a:path w="500" h="341">
                  <a:moveTo>
                    <a:pt x="250" y="182"/>
                  </a:moveTo>
                  <a:cubicBezTo>
                    <a:pt x="356" y="182"/>
                    <a:pt x="446" y="248"/>
                    <a:pt x="483" y="341"/>
                  </a:cubicBezTo>
                  <a:cubicBezTo>
                    <a:pt x="494" y="313"/>
                    <a:pt x="500" y="282"/>
                    <a:pt x="500" y="250"/>
                  </a:cubicBezTo>
                  <a:cubicBezTo>
                    <a:pt x="500" y="112"/>
                    <a:pt x="388" y="0"/>
                    <a:pt x="250" y="0"/>
                  </a:cubicBezTo>
                  <a:cubicBezTo>
                    <a:pt x="112" y="0"/>
                    <a:pt x="0" y="112"/>
                    <a:pt x="0" y="250"/>
                  </a:cubicBezTo>
                  <a:cubicBezTo>
                    <a:pt x="0" y="282"/>
                    <a:pt x="6" y="313"/>
                    <a:pt x="17" y="341"/>
                  </a:cubicBezTo>
                  <a:cubicBezTo>
                    <a:pt x="54" y="248"/>
                    <a:pt x="144" y="182"/>
                    <a:pt x="250" y="182"/>
                  </a:cubicBez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1"/>
            <p:cNvSpPr/>
            <p:nvPr/>
          </p:nvSpPr>
          <p:spPr bwMode="auto">
            <a:xfrm>
              <a:off x="3991" y="2186"/>
              <a:ext cx="442" cy="789"/>
            </a:xfrm>
            <a:custGeom>
              <a:avLst/>
              <a:gdLst>
                <a:gd name="T0" fmla="*/ 0 w 186"/>
                <a:gd name="T1" fmla="*/ 0 h 333"/>
                <a:gd name="T2" fmla="*/ 0 w 186"/>
                <a:gd name="T3" fmla="*/ 182 h 333"/>
                <a:gd name="T4" fmla="*/ 169 w 186"/>
                <a:gd name="T5" fmla="*/ 333 h 333"/>
                <a:gd name="T6" fmla="*/ 186 w 186"/>
                <a:gd name="T7" fmla="*/ 242 h 333"/>
                <a:gd name="T8" fmla="*/ 0 w 186"/>
                <a:gd name="T9" fmla="*/ 0 h 333"/>
              </a:gdLst>
              <a:ahLst/>
              <a:cxnLst>
                <a:cxn ang="0">
                  <a:pos x="T0" y="T1"/>
                </a:cxn>
                <a:cxn ang="0">
                  <a:pos x="T2" y="T3"/>
                </a:cxn>
                <a:cxn ang="0">
                  <a:pos x="T4" y="T5"/>
                </a:cxn>
                <a:cxn ang="0">
                  <a:pos x="T6" y="T7"/>
                </a:cxn>
                <a:cxn ang="0">
                  <a:pos x="T8" y="T9"/>
                </a:cxn>
              </a:cxnLst>
              <a:rect l="0" t="0" r="r" b="b"/>
              <a:pathLst>
                <a:path w="186" h="333">
                  <a:moveTo>
                    <a:pt x="0" y="0"/>
                  </a:moveTo>
                  <a:cubicBezTo>
                    <a:pt x="0" y="182"/>
                    <a:pt x="0" y="182"/>
                    <a:pt x="0" y="182"/>
                  </a:cubicBezTo>
                  <a:cubicBezTo>
                    <a:pt x="77" y="203"/>
                    <a:pt x="140" y="259"/>
                    <a:pt x="169" y="333"/>
                  </a:cubicBezTo>
                  <a:cubicBezTo>
                    <a:pt x="180" y="305"/>
                    <a:pt x="186" y="274"/>
                    <a:pt x="186" y="242"/>
                  </a:cubicBezTo>
                  <a:cubicBezTo>
                    <a:pt x="186" y="126"/>
                    <a:pt x="107" y="28"/>
                    <a:pt x="0" y="0"/>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
            <p:cNvSpPr/>
            <p:nvPr/>
          </p:nvSpPr>
          <p:spPr bwMode="auto">
            <a:xfrm>
              <a:off x="3473" y="959"/>
              <a:ext cx="732" cy="1748"/>
            </a:xfrm>
            <a:custGeom>
              <a:avLst/>
              <a:gdLst>
                <a:gd name="T0" fmla="*/ 154 w 308"/>
                <a:gd name="T1" fmla="*/ 724 h 738"/>
                <a:gd name="T2" fmla="*/ 242 w 308"/>
                <a:gd name="T3" fmla="*/ 738 h 738"/>
                <a:gd name="T4" fmla="*/ 308 w 308"/>
                <a:gd name="T5" fmla="*/ 429 h 738"/>
                <a:gd name="T6" fmla="*/ 154 w 308"/>
                <a:gd name="T7" fmla="*/ 0 h 738"/>
                <a:gd name="T8" fmla="*/ 0 w 308"/>
                <a:gd name="T9" fmla="*/ 429 h 738"/>
                <a:gd name="T10" fmla="*/ 66 w 308"/>
                <a:gd name="T11" fmla="*/ 738 h 738"/>
                <a:gd name="T12" fmla="*/ 154 w 308"/>
                <a:gd name="T13" fmla="*/ 724 h 738"/>
              </a:gdLst>
              <a:ahLst/>
              <a:cxnLst>
                <a:cxn ang="0">
                  <a:pos x="T0" y="T1"/>
                </a:cxn>
                <a:cxn ang="0">
                  <a:pos x="T2" y="T3"/>
                </a:cxn>
                <a:cxn ang="0">
                  <a:pos x="T4" y="T5"/>
                </a:cxn>
                <a:cxn ang="0">
                  <a:pos x="T6" y="T7"/>
                </a:cxn>
                <a:cxn ang="0">
                  <a:pos x="T8" y="T9"/>
                </a:cxn>
                <a:cxn ang="0">
                  <a:pos x="T10" y="T11"/>
                </a:cxn>
                <a:cxn ang="0">
                  <a:pos x="T12" y="T13"/>
                </a:cxn>
              </a:cxnLst>
              <a:rect l="0" t="0" r="r" b="b"/>
              <a:pathLst>
                <a:path w="308" h="738">
                  <a:moveTo>
                    <a:pt x="154" y="724"/>
                  </a:moveTo>
                  <a:cubicBezTo>
                    <a:pt x="185" y="724"/>
                    <a:pt x="214" y="729"/>
                    <a:pt x="242" y="738"/>
                  </a:cubicBezTo>
                  <a:cubicBezTo>
                    <a:pt x="283" y="654"/>
                    <a:pt x="308" y="546"/>
                    <a:pt x="308" y="429"/>
                  </a:cubicBezTo>
                  <a:cubicBezTo>
                    <a:pt x="308" y="242"/>
                    <a:pt x="246" y="80"/>
                    <a:pt x="154" y="0"/>
                  </a:cubicBezTo>
                  <a:cubicBezTo>
                    <a:pt x="62" y="80"/>
                    <a:pt x="0" y="242"/>
                    <a:pt x="0" y="429"/>
                  </a:cubicBezTo>
                  <a:cubicBezTo>
                    <a:pt x="0" y="546"/>
                    <a:pt x="25" y="654"/>
                    <a:pt x="66" y="738"/>
                  </a:cubicBezTo>
                  <a:cubicBezTo>
                    <a:pt x="94" y="729"/>
                    <a:pt x="123" y="724"/>
                    <a:pt x="154" y="724"/>
                  </a:cubicBezTo>
                  <a:close/>
                </a:path>
              </a:pathLst>
            </a:custGeom>
            <a:solidFill>
              <a:srgbClr val="EE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
            <p:cNvSpPr/>
            <p:nvPr/>
          </p:nvSpPr>
          <p:spPr bwMode="auto">
            <a:xfrm>
              <a:off x="3836" y="959"/>
              <a:ext cx="369" cy="1748"/>
            </a:xfrm>
            <a:custGeom>
              <a:avLst/>
              <a:gdLst>
                <a:gd name="T0" fmla="*/ 1 w 155"/>
                <a:gd name="T1" fmla="*/ 0 h 738"/>
                <a:gd name="T2" fmla="*/ 0 w 155"/>
                <a:gd name="T3" fmla="*/ 1 h 738"/>
                <a:gd name="T4" fmla="*/ 0 w 155"/>
                <a:gd name="T5" fmla="*/ 724 h 738"/>
                <a:gd name="T6" fmla="*/ 1 w 155"/>
                <a:gd name="T7" fmla="*/ 724 h 738"/>
                <a:gd name="T8" fmla="*/ 89 w 155"/>
                <a:gd name="T9" fmla="*/ 738 h 738"/>
                <a:gd name="T10" fmla="*/ 155 w 155"/>
                <a:gd name="T11" fmla="*/ 429 h 738"/>
                <a:gd name="T12" fmla="*/ 1 w 155"/>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155" h="738">
                  <a:moveTo>
                    <a:pt x="1" y="0"/>
                  </a:moveTo>
                  <a:cubicBezTo>
                    <a:pt x="0" y="1"/>
                    <a:pt x="0" y="1"/>
                    <a:pt x="0" y="1"/>
                  </a:cubicBezTo>
                  <a:cubicBezTo>
                    <a:pt x="0" y="724"/>
                    <a:pt x="0" y="724"/>
                    <a:pt x="0" y="724"/>
                  </a:cubicBezTo>
                  <a:cubicBezTo>
                    <a:pt x="1" y="724"/>
                    <a:pt x="1" y="724"/>
                    <a:pt x="1" y="724"/>
                  </a:cubicBezTo>
                  <a:cubicBezTo>
                    <a:pt x="32" y="724"/>
                    <a:pt x="61" y="729"/>
                    <a:pt x="89" y="738"/>
                  </a:cubicBezTo>
                  <a:cubicBezTo>
                    <a:pt x="130" y="654"/>
                    <a:pt x="155" y="546"/>
                    <a:pt x="155" y="429"/>
                  </a:cubicBezTo>
                  <a:cubicBezTo>
                    <a:pt x="155" y="242"/>
                    <a:pt x="93" y="80"/>
                    <a:pt x="1" y="0"/>
                  </a:cubicBezTo>
                  <a:close/>
                </a:path>
              </a:pathLst>
            </a:custGeom>
            <a:solidFill>
              <a:srgbClr val="DDD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4"/>
            <p:cNvSpPr/>
            <p:nvPr/>
          </p:nvSpPr>
          <p:spPr bwMode="auto">
            <a:xfrm>
              <a:off x="3565" y="959"/>
              <a:ext cx="542" cy="429"/>
            </a:xfrm>
            <a:custGeom>
              <a:avLst/>
              <a:gdLst>
                <a:gd name="T0" fmla="*/ 114 w 228"/>
                <a:gd name="T1" fmla="*/ 177 h 181"/>
                <a:gd name="T2" fmla="*/ 228 w 228"/>
                <a:gd name="T3" fmla="*/ 181 h 181"/>
                <a:gd name="T4" fmla="*/ 114 w 228"/>
                <a:gd name="T5" fmla="*/ 0 h 181"/>
                <a:gd name="T6" fmla="*/ 0 w 228"/>
                <a:gd name="T7" fmla="*/ 181 h 181"/>
                <a:gd name="T8" fmla="*/ 114 w 228"/>
                <a:gd name="T9" fmla="*/ 177 h 181"/>
              </a:gdLst>
              <a:ahLst/>
              <a:cxnLst>
                <a:cxn ang="0">
                  <a:pos x="T0" y="T1"/>
                </a:cxn>
                <a:cxn ang="0">
                  <a:pos x="T2" y="T3"/>
                </a:cxn>
                <a:cxn ang="0">
                  <a:pos x="T4" y="T5"/>
                </a:cxn>
                <a:cxn ang="0">
                  <a:pos x="T6" y="T7"/>
                </a:cxn>
                <a:cxn ang="0">
                  <a:pos x="T8" y="T9"/>
                </a:cxn>
              </a:cxnLst>
              <a:rect l="0" t="0" r="r" b="b"/>
              <a:pathLst>
                <a:path w="228" h="181">
                  <a:moveTo>
                    <a:pt x="114" y="177"/>
                  </a:moveTo>
                  <a:cubicBezTo>
                    <a:pt x="153" y="177"/>
                    <a:pt x="191" y="179"/>
                    <a:pt x="228" y="181"/>
                  </a:cubicBezTo>
                  <a:cubicBezTo>
                    <a:pt x="201" y="104"/>
                    <a:pt x="161" y="41"/>
                    <a:pt x="114" y="0"/>
                  </a:cubicBezTo>
                  <a:cubicBezTo>
                    <a:pt x="67" y="41"/>
                    <a:pt x="27" y="104"/>
                    <a:pt x="0" y="181"/>
                  </a:cubicBezTo>
                  <a:cubicBezTo>
                    <a:pt x="37" y="179"/>
                    <a:pt x="75" y="177"/>
                    <a:pt x="114" y="177"/>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5"/>
            <p:cNvSpPr/>
            <p:nvPr/>
          </p:nvSpPr>
          <p:spPr bwMode="auto">
            <a:xfrm>
              <a:off x="3843" y="959"/>
              <a:ext cx="274" cy="429"/>
            </a:xfrm>
            <a:custGeom>
              <a:avLst/>
              <a:gdLst>
                <a:gd name="T0" fmla="*/ 0 w 115"/>
                <a:gd name="T1" fmla="*/ 1 h 181"/>
                <a:gd name="T2" fmla="*/ 0 w 115"/>
                <a:gd name="T3" fmla="*/ 177 h 181"/>
                <a:gd name="T4" fmla="*/ 1 w 115"/>
                <a:gd name="T5" fmla="*/ 177 h 181"/>
                <a:gd name="T6" fmla="*/ 115 w 115"/>
                <a:gd name="T7" fmla="*/ 181 h 181"/>
                <a:gd name="T8" fmla="*/ 1 w 115"/>
                <a:gd name="T9" fmla="*/ 0 h 181"/>
                <a:gd name="T10" fmla="*/ 0 w 115"/>
                <a:gd name="T11" fmla="*/ 1 h 181"/>
              </a:gdLst>
              <a:ahLst/>
              <a:cxnLst>
                <a:cxn ang="0">
                  <a:pos x="T0" y="T1"/>
                </a:cxn>
                <a:cxn ang="0">
                  <a:pos x="T2" y="T3"/>
                </a:cxn>
                <a:cxn ang="0">
                  <a:pos x="T4" y="T5"/>
                </a:cxn>
                <a:cxn ang="0">
                  <a:pos x="T6" y="T7"/>
                </a:cxn>
                <a:cxn ang="0">
                  <a:pos x="T8" y="T9"/>
                </a:cxn>
                <a:cxn ang="0">
                  <a:pos x="T10" y="T11"/>
                </a:cxn>
              </a:cxnLst>
              <a:rect l="0" t="0" r="r" b="b"/>
              <a:pathLst>
                <a:path w="115" h="181">
                  <a:moveTo>
                    <a:pt x="0" y="1"/>
                  </a:moveTo>
                  <a:cubicBezTo>
                    <a:pt x="0" y="177"/>
                    <a:pt x="0" y="177"/>
                    <a:pt x="0" y="177"/>
                  </a:cubicBezTo>
                  <a:cubicBezTo>
                    <a:pt x="1" y="177"/>
                    <a:pt x="1" y="177"/>
                    <a:pt x="1" y="177"/>
                  </a:cubicBezTo>
                  <a:cubicBezTo>
                    <a:pt x="40" y="177"/>
                    <a:pt x="78" y="179"/>
                    <a:pt x="115" y="181"/>
                  </a:cubicBezTo>
                  <a:cubicBezTo>
                    <a:pt x="88" y="104"/>
                    <a:pt x="48" y="41"/>
                    <a:pt x="1" y="0"/>
                  </a:cubicBezTo>
                  <a:lnTo>
                    <a:pt x="0" y="1"/>
                  </a:ln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6"/>
            <p:cNvSpPr/>
            <p:nvPr/>
          </p:nvSpPr>
          <p:spPr bwMode="auto">
            <a:xfrm>
              <a:off x="3760" y="2132"/>
              <a:ext cx="157" cy="843"/>
            </a:xfrm>
            <a:custGeom>
              <a:avLst/>
              <a:gdLst>
                <a:gd name="T0" fmla="*/ 33 w 66"/>
                <a:gd name="T1" fmla="*/ 0 h 356"/>
                <a:gd name="T2" fmla="*/ 0 w 66"/>
                <a:gd name="T3" fmla="*/ 178 h 356"/>
                <a:gd name="T4" fmla="*/ 33 w 66"/>
                <a:gd name="T5" fmla="*/ 356 h 356"/>
                <a:gd name="T6" fmla="*/ 66 w 66"/>
                <a:gd name="T7" fmla="*/ 178 h 356"/>
                <a:gd name="T8" fmla="*/ 33 w 66"/>
                <a:gd name="T9" fmla="*/ 0 h 356"/>
              </a:gdLst>
              <a:ahLst/>
              <a:cxnLst>
                <a:cxn ang="0">
                  <a:pos x="T0" y="T1"/>
                </a:cxn>
                <a:cxn ang="0">
                  <a:pos x="T2" y="T3"/>
                </a:cxn>
                <a:cxn ang="0">
                  <a:pos x="T4" y="T5"/>
                </a:cxn>
                <a:cxn ang="0">
                  <a:pos x="T6" y="T7"/>
                </a:cxn>
                <a:cxn ang="0">
                  <a:pos x="T8" y="T9"/>
                </a:cxn>
              </a:cxnLst>
              <a:rect l="0" t="0" r="r" b="b"/>
              <a:pathLst>
                <a:path w="66" h="356">
                  <a:moveTo>
                    <a:pt x="33" y="0"/>
                  </a:moveTo>
                  <a:cubicBezTo>
                    <a:pt x="13" y="33"/>
                    <a:pt x="0" y="100"/>
                    <a:pt x="0" y="178"/>
                  </a:cubicBezTo>
                  <a:cubicBezTo>
                    <a:pt x="0" y="256"/>
                    <a:pt x="13" y="323"/>
                    <a:pt x="33" y="356"/>
                  </a:cubicBezTo>
                  <a:cubicBezTo>
                    <a:pt x="53" y="323"/>
                    <a:pt x="66" y="256"/>
                    <a:pt x="66" y="178"/>
                  </a:cubicBezTo>
                  <a:cubicBezTo>
                    <a:pt x="66" y="100"/>
                    <a:pt x="53" y="33"/>
                    <a:pt x="33" y="0"/>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7"/>
            <p:cNvSpPr/>
            <p:nvPr/>
          </p:nvSpPr>
          <p:spPr bwMode="auto">
            <a:xfrm>
              <a:off x="3836" y="2132"/>
              <a:ext cx="81" cy="843"/>
            </a:xfrm>
            <a:custGeom>
              <a:avLst/>
              <a:gdLst>
                <a:gd name="T0" fmla="*/ 0 w 34"/>
                <a:gd name="T1" fmla="*/ 1 h 356"/>
                <a:gd name="T2" fmla="*/ 0 w 34"/>
                <a:gd name="T3" fmla="*/ 355 h 356"/>
                <a:gd name="T4" fmla="*/ 1 w 34"/>
                <a:gd name="T5" fmla="*/ 356 h 356"/>
                <a:gd name="T6" fmla="*/ 34 w 34"/>
                <a:gd name="T7" fmla="*/ 178 h 356"/>
                <a:gd name="T8" fmla="*/ 1 w 34"/>
                <a:gd name="T9" fmla="*/ 0 h 356"/>
                <a:gd name="T10" fmla="*/ 0 w 34"/>
                <a:gd name="T11" fmla="*/ 1 h 356"/>
              </a:gdLst>
              <a:ahLst/>
              <a:cxnLst>
                <a:cxn ang="0">
                  <a:pos x="T0" y="T1"/>
                </a:cxn>
                <a:cxn ang="0">
                  <a:pos x="T2" y="T3"/>
                </a:cxn>
                <a:cxn ang="0">
                  <a:pos x="T4" y="T5"/>
                </a:cxn>
                <a:cxn ang="0">
                  <a:pos x="T6" y="T7"/>
                </a:cxn>
                <a:cxn ang="0">
                  <a:pos x="T8" y="T9"/>
                </a:cxn>
                <a:cxn ang="0">
                  <a:pos x="T10" y="T11"/>
                </a:cxn>
              </a:cxnLst>
              <a:rect l="0" t="0" r="r" b="b"/>
              <a:pathLst>
                <a:path w="34" h="356">
                  <a:moveTo>
                    <a:pt x="0" y="1"/>
                  </a:moveTo>
                  <a:cubicBezTo>
                    <a:pt x="0" y="355"/>
                    <a:pt x="0" y="355"/>
                    <a:pt x="0" y="355"/>
                  </a:cubicBezTo>
                  <a:cubicBezTo>
                    <a:pt x="0" y="355"/>
                    <a:pt x="1" y="356"/>
                    <a:pt x="1" y="356"/>
                  </a:cubicBezTo>
                  <a:cubicBezTo>
                    <a:pt x="21" y="323"/>
                    <a:pt x="34" y="256"/>
                    <a:pt x="34" y="178"/>
                  </a:cubicBezTo>
                  <a:cubicBezTo>
                    <a:pt x="34" y="100"/>
                    <a:pt x="21" y="33"/>
                    <a:pt x="1" y="0"/>
                  </a:cubicBezTo>
                  <a:cubicBezTo>
                    <a:pt x="1" y="0"/>
                    <a:pt x="0" y="1"/>
                    <a:pt x="0" y="1"/>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Oval 18"/>
            <p:cNvSpPr>
              <a:spLocks noChangeArrowheads="1"/>
            </p:cNvSpPr>
            <p:nvPr/>
          </p:nvSpPr>
          <p:spPr bwMode="auto">
            <a:xfrm>
              <a:off x="3632" y="1563"/>
              <a:ext cx="413" cy="412"/>
            </a:xfrm>
            <a:prstGeom prst="ellipse">
              <a:avLst/>
            </a:prstGeom>
            <a:solidFill>
              <a:srgbClr val="3D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19"/>
            <p:cNvSpPr>
              <a:spLocks noChangeArrowheads="1"/>
            </p:cNvSpPr>
            <p:nvPr/>
          </p:nvSpPr>
          <p:spPr bwMode="auto">
            <a:xfrm>
              <a:off x="3696" y="1627"/>
              <a:ext cx="285" cy="2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0"/>
            <p:cNvSpPr/>
            <p:nvPr/>
          </p:nvSpPr>
          <p:spPr bwMode="auto">
            <a:xfrm>
              <a:off x="3836" y="1563"/>
              <a:ext cx="209" cy="412"/>
            </a:xfrm>
            <a:custGeom>
              <a:avLst/>
              <a:gdLst>
                <a:gd name="T0" fmla="*/ 1 w 88"/>
                <a:gd name="T1" fmla="*/ 0 h 174"/>
                <a:gd name="T2" fmla="*/ 0 w 88"/>
                <a:gd name="T3" fmla="*/ 0 h 174"/>
                <a:gd name="T4" fmla="*/ 0 w 88"/>
                <a:gd name="T5" fmla="*/ 27 h 174"/>
                <a:gd name="T6" fmla="*/ 1 w 88"/>
                <a:gd name="T7" fmla="*/ 27 h 174"/>
                <a:gd name="T8" fmla="*/ 61 w 88"/>
                <a:gd name="T9" fmla="*/ 87 h 174"/>
                <a:gd name="T10" fmla="*/ 1 w 88"/>
                <a:gd name="T11" fmla="*/ 147 h 174"/>
                <a:gd name="T12" fmla="*/ 0 w 88"/>
                <a:gd name="T13" fmla="*/ 147 h 174"/>
                <a:gd name="T14" fmla="*/ 0 w 88"/>
                <a:gd name="T15" fmla="*/ 174 h 174"/>
                <a:gd name="T16" fmla="*/ 1 w 88"/>
                <a:gd name="T17" fmla="*/ 174 h 174"/>
                <a:gd name="T18" fmla="*/ 88 w 88"/>
                <a:gd name="T19" fmla="*/ 87 h 174"/>
                <a:gd name="T20" fmla="*/ 1 w 88"/>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74">
                  <a:moveTo>
                    <a:pt x="1" y="0"/>
                  </a:moveTo>
                  <a:cubicBezTo>
                    <a:pt x="0" y="0"/>
                    <a:pt x="0" y="0"/>
                    <a:pt x="0" y="0"/>
                  </a:cubicBezTo>
                  <a:cubicBezTo>
                    <a:pt x="0" y="27"/>
                    <a:pt x="0" y="27"/>
                    <a:pt x="0" y="27"/>
                  </a:cubicBezTo>
                  <a:cubicBezTo>
                    <a:pt x="1" y="27"/>
                    <a:pt x="1" y="27"/>
                    <a:pt x="1" y="27"/>
                  </a:cubicBezTo>
                  <a:cubicBezTo>
                    <a:pt x="34" y="27"/>
                    <a:pt x="61" y="54"/>
                    <a:pt x="61" y="87"/>
                  </a:cubicBezTo>
                  <a:cubicBezTo>
                    <a:pt x="61" y="120"/>
                    <a:pt x="34" y="147"/>
                    <a:pt x="1" y="147"/>
                  </a:cubicBezTo>
                  <a:cubicBezTo>
                    <a:pt x="0" y="147"/>
                    <a:pt x="0" y="147"/>
                    <a:pt x="0" y="147"/>
                  </a:cubicBezTo>
                  <a:cubicBezTo>
                    <a:pt x="0" y="174"/>
                    <a:pt x="0" y="174"/>
                    <a:pt x="0" y="174"/>
                  </a:cubicBezTo>
                  <a:cubicBezTo>
                    <a:pt x="1" y="174"/>
                    <a:pt x="1" y="174"/>
                    <a:pt x="1" y="174"/>
                  </a:cubicBezTo>
                  <a:cubicBezTo>
                    <a:pt x="49" y="174"/>
                    <a:pt x="88" y="135"/>
                    <a:pt x="88" y="87"/>
                  </a:cubicBezTo>
                  <a:cubicBezTo>
                    <a:pt x="88" y="39"/>
                    <a:pt x="49" y="0"/>
                    <a:pt x="1" y="0"/>
                  </a:cubicBezTo>
                  <a:close/>
                </a:path>
              </a:pathLst>
            </a:custGeom>
            <a:solidFill>
              <a:srgbClr val="339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1"/>
            <p:cNvSpPr/>
            <p:nvPr/>
          </p:nvSpPr>
          <p:spPr bwMode="auto">
            <a:xfrm>
              <a:off x="3836" y="1627"/>
              <a:ext cx="145" cy="284"/>
            </a:xfrm>
            <a:custGeom>
              <a:avLst/>
              <a:gdLst>
                <a:gd name="T0" fmla="*/ 61 w 61"/>
                <a:gd name="T1" fmla="*/ 60 h 120"/>
                <a:gd name="T2" fmla="*/ 1 w 61"/>
                <a:gd name="T3" fmla="*/ 0 h 120"/>
                <a:gd name="T4" fmla="*/ 0 w 61"/>
                <a:gd name="T5" fmla="*/ 0 h 120"/>
                <a:gd name="T6" fmla="*/ 0 w 61"/>
                <a:gd name="T7" fmla="*/ 120 h 120"/>
                <a:gd name="T8" fmla="*/ 1 w 61"/>
                <a:gd name="T9" fmla="*/ 120 h 120"/>
                <a:gd name="T10" fmla="*/ 61 w 61"/>
                <a:gd name="T11" fmla="*/ 60 h 120"/>
              </a:gdLst>
              <a:ahLst/>
              <a:cxnLst>
                <a:cxn ang="0">
                  <a:pos x="T0" y="T1"/>
                </a:cxn>
                <a:cxn ang="0">
                  <a:pos x="T2" y="T3"/>
                </a:cxn>
                <a:cxn ang="0">
                  <a:pos x="T4" y="T5"/>
                </a:cxn>
                <a:cxn ang="0">
                  <a:pos x="T6" y="T7"/>
                </a:cxn>
                <a:cxn ang="0">
                  <a:pos x="T8" y="T9"/>
                </a:cxn>
                <a:cxn ang="0">
                  <a:pos x="T10" y="T11"/>
                </a:cxn>
              </a:cxnLst>
              <a:rect l="0" t="0" r="r" b="b"/>
              <a:pathLst>
                <a:path w="61" h="120">
                  <a:moveTo>
                    <a:pt x="61" y="60"/>
                  </a:moveTo>
                  <a:cubicBezTo>
                    <a:pt x="61" y="27"/>
                    <a:pt x="34" y="0"/>
                    <a:pt x="1" y="0"/>
                  </a:cubicBezTo>
                  <a:cubicBezTo>
                    <a:pt x="0" y="0"/>
                    <a:pt x="0" y="0"/>
                    <a:pt x="0" y="0"/>
                  </a:cubicBezTo>
                  <a:cubicBezTo>
                    <a:pt x="0" y="120"/>
                    <a:pt x="0" y="120"/>
                    <a:pt x="0" y="120"/>
                  </a:cubicBezTo>
                  <a:cubicBezTo>
                    <a:pt x="1" y="120"/>
                    <a:pt x="1" y="120"/>
                    <a:pt x="1" y="120"/>
                  </a:cubicBezTo>
                  <a:cubicBezTo>
                    <a:pt x="34" y="120"/>
                    <a:pt x="61" y="93"/>
                    <a:pt x="61" y="6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2" name="图片 71"/>
          <p:cNvPicPr>
            <a:picLocks noChangeAspect="1"/>
          </p:cNvPicPr>
          <p:nvPr/>
        </p:nvPicPr>
        <p:blipFill rotWithShape="1">
          <a:blip r:embed="rId2" cstate="print">
            <a:extLst>
              <a:ext uri="{28A0092B-C50C-407E-A947-70E740481C1C}">
                <a14:useLocalDpi xmlns:a14="http://schemas.microsoft.com/office/drawing/2010/main" val="0"/>
              </a:ext>
            </a:extLst>
          </a:blip>
          <a:srcRect l="1943" t="46149" r="10567" b="4944"/>
          <a:stretch>
            <a:fillRect/>
          </a:stretch>
        </p:blipFill>
        <p:spPr>
          <a:xfrm>
            <a:off x="0" y="4032895"/>
            <a:ext cx="12211050" cy="28441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56" name="文本框 2"/>
          <p:cNvSpPr txBox="1">
            <a:spLocks noChangeArrowheads="1"/>
          </p:cNvSpPr>
          <p:nvPr/>
        </p:nvSpPr>
        <p:spPr bwMode="auto">
          <a:xfrm>
            <a:off x="1508812" y="581616"/>
            <a:ext cx="17763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需求分析</a:t>
            </a:r>
          </a:p>
        </p:txBody>
      </p:sp>
      <p:sp>
        <p:nvSpPr>
          <p:cNvPr id="75" name="椭圆 2"/>
          <p:cNvSpPr>
            <a:spLocks noChangeArrowheads="1"/>
          </p:cNvSpPr>
          <p:nvPr/>
        </p:nvSpPr>
        <p:spPr bwMode="auto">
          <a:xfrm>
            <a:off x="253694" y="331298"/>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6" name="椭圆 2"/>
          <p:cNvSpPr>
            <a:spLocks noChangeArrowheads="1"/>
          </p:cNvSpPr>
          <p:nvPr/>
        </p:nvSpPr>
        <p:spPr bwMode="auto">
          <a:xfrm>
            <a:off x="340558" y="422000"/>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7" name="椭圆 2"/>
          <p:cNvSpPr>
            <a:spLocks noChangeArrowheads="1"/>
          </p:cNvSpPr>
          <p:nvPr/>
        </p:nvSpPr>
        <p:spPr bwMode="auto">
          <a:xfrm>
            <a:off x="429998" y="511440"/>
            <a:ext cx="749512" cy="749512"/>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8" name="Freeform 35"/>
          <p:cNvSpPr>
            <a:spLocks noEditPoints="1"/>
          </p:cNvSpPr>
          <p:nvPr/>
        </p:nvSpPr>
        <p:spPr bwMode="auto">
          <a:xfrm>
            <a:off x="669860" y="639842"/>
            <a:ext cx="295913" cy="406769"/>
          </a:xfrm>
          <a:custGeom>
            <a:avLst/>
            <a:gdLst>
              <a:gd name="T0" fmla="*/ 331 w 331"/>
              <a:gd name="T1" fmla="*/ 161 h 455"/>
              <a:gd name="T2" fmla="*/ 170 w 331"/>
              <a:gd name="T3" fmla="*/ 0 h 455"/>
              <a:gd name="T4" fmla="*/ 158 w 331"/>
              <a:gd name="T5" fmla="*/ 0 h 455"/>
              <a:gd name="T6" fmla="*/ 151 w 331"/>
              <a:gd name="T7" fmla="*/ 0 h 455"/>
              <a:gd name="T8" fmla="*/ 0 w 331"/>
              <a:gd name="T9" fmla="*/ 0 h 455"/>
              <a:gd name="T10" fmla="*/ 0 w 331"/>
              <a:gd name="T11" fmla="*/ 455 h 455"/>
              <a:gd name="T12" fmla="*/ 331 w 331"/>
              <a:gd name="T13" fmla="*/ 455 h 455"/>
              <a:gd name="T14" fmla="*/ 331 w 331"/>
              <a:gd name="T15" fmla="*/ 161 h 455"/>
              <a:gd name="T16" fmla="*/ 331 w 331"/>
              <a:gd name="T17" fmla="*/ 161 h 455"/>
              <a:gd name="T18" fmla="*/ 170 w 331"/>
              <a:gd name="T19" fmla="*/ 29 h 455"/>
              <a:gd name="T20" fmla="*/ 295 w 331"/>
              <a:gd name="T21" fmla="*/ 152 h 455"/>
              <a:gd name="T22" fmla="*/ 170 w 331"/>
              <a:gd name="T23" fmla="*/ 152 h 455"/>
              <a:gd name="T24" fmla="*/ 170 w 331"/>
              <a:gd name="T25" fmla="*/ 29 h 455"/>
              <a:gd name="T26" fmla="*/ 19 w 331"/>
              <a:gd name="T27" fmla="*/ 436 h 455"/>
              <a:gd name="T28" fmla="*/ 19 w 331"/>
              <a:gd name="T29" fmla="*/ 19 h 455"/>
              <a:gd name="T30" fmla="*/ 151 w 331"/>
              <a:gd name="T31" fmla="*/ 19 h 455"/>
              <a:gd name="T32" fmla="*/ 151 w 331"/>
              <a:gd name="T33" fmla="*/ 171 h 455"/>
              <a:gd name="T34" fmla="*/ 312 w 331"/>
              <a:gd name="T35" fmla="*/ 171 h 455"/>
              <a:gd name="T36" fmla="*/ 312 w 331"/>
              <a:gd name="T37" fmla="*/ 436 h 455"/>
              <a:gd name="T38" fmla="*/ 19 w 331"/>
              <a:gd name="T39" fmla="*/ 43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455">
                <a:moveTo>
                  <a:pt x="331" y="161"/>
                </a:moveTo>
                <a:lnTo>
                  <a:pt x="170" y="0"/>
                </a:lnTo>
                <a:lnTo>
                  <a:pt x="158" y="0"/>
                </a:lnTo>
                <a:lnTo>
                  <a:pt x="151" y="0"/>
                </a:lnTo>
                <a:lnTo>
                  <a:pt x="0" y="0"/>
                </a:lnTo>
                <a:lnTo>
                  <a:pt x="0" y="455"/>
                </a:lnTo>
                <a:lnTo>
                  <a:pt x="331" y="455"/>
                </a:lnTo>
                <a:lnTo>
                  <a:pt x="331" y="161"/>
                </a:lnTo>
                <a:lnTo>
                  <a:pt x="331" y="161"/>
                </a:lnTo>
                <a:close/>
                <a:moveTo>
                  <a:pt x="170" y="29"/>
                </a:moveTo>
                <a:lnTo>
                  <a:pt x="295" y="152"/>
                </a:lnTo>
                <a:lnTo>
                  <a:pt x="170" y="152"/>
                </a:lnTo>
                <a:lnTo>
                  <a:pt x="170" y="29"/>
                </a:lnTo>
                <a:close/>
                <a:moveTo>
                  <a:pt x="19" y="436"/>
                </a:moveTo>
                <a:lnTo>
                  <a:pt x="19" y="19"/>
                </a:lnTo>
                <a:lnTo>
                  <a:pt x="151" y="19"/>
                </a:lnTo>
                <a:lnTo>
                  <a:pt x="151" y="171"/>
                </a:lnTo>
                <a:lnTo>
                  <a:pt x="312" y="171"/>
                </a:lnTo>
                <a:lnTo>
                  <a:pt x="312" y="436"/>
                </a:lnTo>
                <a:lnTo>
                  <a:pt x="19" y="4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Oval 2"/>
          <p:cNvSpPr>
            <a:spLocks noChangeArrowheads="1"/>
          </p:cNvSpPr>
          <p:nvPr/>
        </p:nvSpPr>
        <p:spPr bwMode="auto">
          <a:xfrm>
            <a:off x="1358430" y="2479311"/>
            <a:ext cx="1452358" cy="1454724"/>
          </a:xfrm>
          <a:prstGeom prst="ellipse">
            <a:avLst/>
          </a:prstGeom>
          <a:solidFill>
            <a:schemeClr val="bg1"/>
          </a:solidFill>
          <a:ln>
            <a:noFill/>
          </a:ln>
        </p:spPr>
        <p:txBody>
          <a:bodyPr/>
          <a:lstStyle/>
          <a:p>
            <a:endParaRPr lang="zh-CN" altLang="en-US">
              <a:solidFill>
                <a:srgbClr val="237DB8"/>
              </a:solidFill>
            </a:endParaRPr>
          </a:p>
        </p:txBody>
      </p:sp>
      <p:sp>
        <p:nvSpPr>
          <p:cNvPr id="8" name="Freeform 3"/>
          <p:cNvSpPr/>
          <p:nvPr/>
        </p:nvSpPr>
        <p:spPr bwMode="auto">
          <a:xfrm>
            <a:off x="2094071" y="2171809"/>
            <a:ext cx="1026585" cy="1033682"/>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bg1"/>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 name="Oval 4"/>
          <p:cNvSpPr>
            <a:spLocks noChangeArrowheads="1"/>
          </p:cNvSpPr>
          <p:nvPr/>
        </p:nvSpPr>
        <p:spPr bwMode="auto">
          <a:xfrm>
            <a:off x="6652203" y="2479311"/>
            <a:ext cx="1447627" cy="1454724"/>
          </a:xfrm>
          <a:prstGeom prst="ellipse">
            <a:avLst/>
          </a:prstGeom>
          <a:solidFill>
            <a:schemeClr val="bg1"/>
          </a:solidFill>
          <a:ln>
            <a:noFill/>
          </a:ln>
        </p:spPr>
        <p:txBody>
          <a:bodyPr/>
          <a:lstStyle/>
          <a:p>
            <a:endParaRPr lang="zh-CN" altLang="en-US"/>
          </a:p>
        </p:txBody>
      </p:sp>
      <p:sp>
        <p:nvSpPr>
          <p:cNvPr id="10" name="Freeform 5"/>
          <p:cNvSpPr/>
          <p:nvPr/>
        </p:nvSpPr>
        <p:spPr bwMode="auto">
          <a:xfrm>
            <a:off x="7390209" y="2171809"/>
            <a:ext cx="1026585" cy="1033682"/>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bg1"/>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Oval 6"/>
          <p:cNvSpPr>
            <a:spLocks noChangeArrowheads="1"/>
          </p:cNvSpPr>
          <p:nvPr/>
        </p:nvSpPr>
        <p:spPr bwMode="auto">
          <a:xfrm>
            <a:off x="3913066" y="4016824"/>
            <a:ext cx="1452358" cy="1452358"/>
          </a:xfrm>
          <a:prstGeom prst="ellipse">
            <a:avLst/>
          </a:prstGeom>
          <a:solidFill>
            <a:srgbClr val="ED3A5A"/>
          </a:solidFill>
          <a:ln>
            <a:noFill/>
          </a:ln>
        </p:spPr>
        <p:txBody>
          <a:bodyPr/>
          <a:lstStyle/>
          <a:p>
            <a:endParaRPr lang="zh-CN" altLang="en-US"/>
          </a:p>
        </p:txBody>
      </p:sp>
      <p:sp>
        <p:nvSpPr>
          <p:cNvPr id="12" name="Freeform 7"/>
          <p:cNvSpPr/>
          <p:nvPr/>
        </p:nvSpPr>
        <p:spPr bwMode="auto">
          <a:xfrm>
            <a:off x="4648707" y="4743003"/>
            <a:ext cx="1033681" cy="1033681"/>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ED3A5A"/>
            </a:solidFill>
            <a:prstDash val="dash"/>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 name="Oval 8"/>
          <p:cNvSpPr>
            <a:spLocks noChangeArrowheads="1"/>
          </p:cNvSpPr>
          <p:nvPr/>
        </p:nvSpPr>
        <p:spPr bwMode="auto">
          <a:xfrm>
            <a:off x="9296725" y="4016824"/>
            <a:ext cx="1454724" cy="1452358"/>
          </a:xfrm>
          <a:prstGeom prst="ellipse">
            <a:avLst/>
          </a:prstGeom>
          <a:solidFill>
            <a:srgbClr val="ED3A5A"/>
          </a:solidFill>
          <a:ln>
            <a:noFill/>
          </a:ln>
        </p:spPr>
        <p:txBody>
          <a:bodyPr/>
          <a:lstStyle/>
          <a:p>
            <a:endParaRPr lang="zh-CN" altLang="en-US"/>
          </a:p>
        </p:txBody>
      </p:sp>
      <p:sp>
        <p:nvSpPr>
          <p:cNvPr id="14" name="Freeform 9"/>
          <p:cNvSpPr/>
          <p:nvPr/>
        </p:nvSpPr>
        <p:spPr bwMode="auto">
          <a:xfrm>
            <a:off x="10022904" y="4743003"/>
            <a:ext cx="1028950" cy="1033681"/>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rgbClr val="ED3A5A"/>
            </a:solidFill>
            <a:prstDash val="dash"/>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 name="Freeform 10"/>
          <p:cNvSpPr>
            <a:spLocks noEditPoints="1"/>
          </p:cNvSpPr>
          <p:nvPr/>
        </p:nvSpPr>
        <p:spPr bwMode="auto">
          <a:xfrm>
            <a:off x="9743787" y="4463886"/>
            <a:ext cx="560600" cy="558235"/>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6" name="Group 11"/>
          <p:cNvGrpSpPr/>
          <p:nvPr/>
        </p:nvGrpSpPr>
        <p:grpSpPr bwMode="auto">
          <a:xfrm>
            <a:off x="4369590" y="4497001"/>
            <a:ext cx="558235" cy="492004"/>
            <a:chOff x="0" y="0"/>
            <a:chExt cx="236" cy="208"/>
          </a:xfrm>
        </p:grpSpPr>
        <p:sp>
          <p:nvSpPr>
            <p:cNvPr id="17"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 name="Group 14"/>
          <p:cNvGrpSpPr/>
          <p:nvPr/>
        </p:nvGrpSpPr>
        <p:grpSpPr bwMode="auto">
          <a:xfrm>
            <a:off x="7103996" y="2926373"/>
            <a:ext cx="565331" cy="560600"/>
            <a:chOff x="0" y="0"/>
            <a:chExt cx="239" cy="237"/>
          </a:xfrm>
          <a:solidFill>
            <a:srgbClr val="2B262C"/>
          </a:solidFill>
        </p:grpSpPr>
        <p:sp>
          <p:nvSpPr>
            <p:cNvPr id="20"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4" name="Group 19"/>
          <p:cNvGrpSpPr/>
          <p:nvPr/>
        </p:nvGrpSpPr>
        <p:grpSpPr bwMode="auto">
          <a:xfrm>
            <a:off x="1814954" y="2942931"/>
            <a:ext cx="558235" cy="560601"/>
            <a:chOff x="0" y="0"/>
            <a:chExt cx="236" cy="237"/>
          </a:xfrm>
          <a:solidFill>
            <a:srgbClr val="2B262C"/>
          </a:solidFill>
        </p:grpSpPr>
        <p:sp>
          <p:nvSpPr>
            <p:cNvPr id="25"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2" name="文本框 6"/>
          <p:cNvSpPr txBox="1">
            <a:spLocks noChangeArrowheads="1"/>
          </p:cNvSpPr>
          <p:nvPr/>
        </p:nvSpPr>
        <p:spPr bwMode="auto">
          <a:xfrm>
            <a:off x="1126360" y="4710413"/>
            <a:ext cx="23271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33" name="文本框 6"/>
          <p:cNvSpPr txBox="1">
            <a:spLocks noChangeArrowheads="1"/>
          </p:cNvSpPr>
          <p:nvPr/>
        </p:nvSpPr>
        <p:spPr bwMode="auto">
          <a:xfrm>
            <a:off x="1585914" y="4223390"/>
            <a:ext cx="1224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分析一</a:t>
            </a:r>
          </a:p>
        </p:txBody>
      </p:sp>
      <p:sp>
        <p:nvSpPr>
          <p:cNvPr id="34" name="文本框 6"/>
          <p:cNvSpPr txBox="1">
            <a:spLocks noChangeArrowheads="1"/>
          </p:cNvSpPr>
          <p:nvPr/>
        </p:nvSpPr>
        <p:spPr bwMode="auto">
          <a:xfrm>
            <a:off x="3680996" y="2968289"/>
            <a:ext cx="23271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35" name="文本框 6"/>
          <p:cNvSpPr txBox="1">
            <a:spLocks noChangeArrowheads="1"/>
          </p:cNvSpPr>
          <p:nvPr/>
        </p:nvSpPr>
        <p:spPr bwMode="auto">
          <a:xfrm>
            <a:off x="4140550" y="2481266"/>
            <a:ext cx="1224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分析二</a:t>
            </a:r>
          </a:p>
        </p:txBody>
      </p:sp>
      <p:sp>
        <p:nvSpPr>
          <p:cNvPr id="36" name="文本框 6"/>
          <p:cNvSpPr txBox="1">
            <a:spLocks noChangeArrowheads="1"/>
          </p:cNvSpPr>
          <p:nvPr/>
        </p:nvSpPr>
        <p:spPr bwMode="auto">
          <a:xfrm>
            <a:off x="6449693" y="4720076"/>
            <a:ext cx="23271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37" name="文本框 6"/>
          <p:cNvSpPr txBox="1">
            <a:spLocks noChangeArrowheads="1"/>
          </p:cNvSpPr>
          <p:nvPr/>
        </p:nvSpPr>
        <p:spPr bwMode="auto">
          <a:xfrm>
            <a:off x="6909247" y="4233053"/>
            <a:ext cx="1224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分析三</a:t>
            </a:r>
          </a:p>
        </p:txBody>
      </p:sp>
      <p:sp>
        <p:nvSpPr>
          <p:cNvPr id="38" name="文本框 6"/>
          <p:cNvSpPr txBox="1">
            <a:spLocks noChangeArrowheads="1"/>
          </p:cNvSpPr>
          <p:nvPr/>
        </p:nvSpPr>
        <p:spPr bwMode="auto">
          <a:xfrm>
            <a:off x="8927055" y="2884604"/>
            <a:ext cx="23271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39" name="文本框 6"/>
          <p:cNvSpPr txBox="1">
            <a:spLocks noChangeArrowheads="1"/>
          </p:cNvSpPr>
          <p:nvPr/>
        </p:nvSpPr>
        <p:spPr bwMode="auto">
          <a:xfrm>
            <a:off x="9386609" y="2397581"/>
            <a:ext cx="1224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分析四</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56"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解决的问题</a:t>
            </a:r>
          </a:p>
        </p:txBody>
      </p:sp>
      <p:sp>
        <p:nvSpPr>
          <p:cNvPr id="75" name="椭圆 2"/>
          <p:cNvSpPr>
            <a:spLocks noChangeArrowheads="1"/>
          </p:cNvSpPr>
          <p:nvPr/>
        </p:nvSpPr>
        <p:spPr bwMode="auto">
          <a:xfrm>
            <a:off x="253694" y="331298"/>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6" name="椭圆 2"/>
          <p:cNvSpPr>
            <a:spLocks noChangeArrowheads="1"/>
          </p:cNvSpPr>
          <p:nvPr/>
        </p:nvSpPr>
        <p:spPr bwMode="auto">
          <a:xfrm>
            <a:off x="340558" y="422000"/>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7" name="椭圆 2"/>
          <p:cNvSpPr>
            <a:spLocks noChangeArrowheads="1"/>
          </p:cNvSpPr>
          <p:nvPr/>
        </p:nvSpPr>
        <p:spPr bwMode="auto">
          <a:xfrm>
            <a:off x="429998" y="511440"/>
            <a:ext cx="749512" cy="749512"/>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78" name="Freeform 35"/>
          <p:cNvSpPr>
            <a:spLocks noEditPoints="1"/>
          </p:cNvSpPr>
          <p:nvPr/>
        </p:nvSpPr>
        <p:spPr bwMode="auto">
          <a:xfrm>
            <a:off x="669860" y="639842"/>
            <a:ext cx="295913" cy="406769"/>
          </a:xfrm>
          <a:custGeom>
            <a:avLst/>
            <a:gdLst>
              <a:gd name="T0" fmla="*/ 331 w 331"/>
              <a:gd name="T1" fmla="*/ 161 h 455"/>
              <a:gd name="T2" fmla="*/ 170 w 331"/>
              <a:gd name="T3" fmla="*/ 0 h 455"/>
              <a:gd name="T4" fmla="*/ 158 w 331"/>
              <a:gd name="T5" fmla="*/ 0 h 455"/>
              <a:gd name="T6" fmla="*/ 151 w 331"/>
              <a:gd name="T7" fmla="*/ 0 h 455"/>
              <a:gd name="T8" fmla="*/ 0 w 331"/>
              <a:gd name="T9" fmla="*/ 0 h 455"/>
              <a:gd name="T10" fmla="*/ 0 w 331"/>
              <a:gd name="T11" fmla="*/ 455 h 455"/>
              <a:gd name="T12" fmla="*/ 331 w 331"/>
              <a:gd name="T13" fmla="*/ 455 h 455"/>
              <a:gd name="T14" fmla="*/ 331 w 331"/>
              <a:gd name="T15" fmla="*/ 161 h 455"/>
              <a:gd name="T16" fmla="*/ 331 w 331"/>
              <a:gd name="T17" fmla="*/ 161 h 455"/>
              <a:gd name="T18" fmla="*/ 170 w 331"/>
              <a:gd name="T19" fmla="*/ 29 h 455"/>
              <a:gd name="T20" fmla="*/ 295 w 331"/>
              <a:gd name="T21" fmla="*/ 152 h 455"/>
              <a:gd name="T22" fmla="*/ 170 w 331"/>
              <a:gd name="T23" fmla="*/ 152 h 455"/>
              <a:gd name="T24" fmla="*/ 170 w 331"/>
              <a:gd name="T25" fmla="*/ 29 h 455"/>
              <a:gd name="T26" fmla="*/ 19 w 331"/>
              <a:gd name="T27" fmla="*/ 436 h 455"/>
              <a:gd name="T28" fmla="*/ 19 w 331"/>
              <a:gd name="T29" fmla="*/ 19 h 455"/>
              <a:gd name="T30" fmla="*/ 151 w 331"/>
              <a:gd name="T31" fmla="*/ 19 h 455"/>
              <a:gd name="T32" fmla="*/ 151 w 331"/>
              <a:gd name="T33" fmla="*/ 171 h 455"/>
              <a:gd name="T34" fmla="*/ 312 w 331"/>
              <a:gd name="T35" fmla="*/ 171 h 455"/>
              <a:gd name="T36" fmla="*/ 312 w 331"/>
              <a:gd name="T37" fmla="*/ 436 h 455"/>
              <a:gd name="T38" fmla="*/ 19 w 331"/>
              <a:gd name="T39" fmla="*/ 43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455">
                <a:moveTo>
                  <a:pt x="331" y="161"/>
                </a:moveTo>
                <a:lnTo>
                  <a:pt x="170" y="0"/>
                </a:lnTo>
                <a:lnTo>
                  <a:pt x="158" y="0"/>
                </a:lnTo>
                <a:lnTo>
                  <a:pt x="151" y="0"/>
                </a:lnTo>
                <a:lnTo>
                  <a:pt x="0" y="0"/>
                </a:lnTo>
                <a:lnTo>
                  <a:pt x="0" y="455"/>
                </a:lnTo>
                <a:lnTo>
                  <a:pt x="331" y="455"/>
                </a:lnTo>
                <a:lnTo>
                  <a:pt x="331" y="161"/>
                </a:lnTo>
                <a:lnTo>
                  <a:pt x="331" y="161"/>
                </a:lnTo>
                <a:close/>
                <a:moveTo>
                  <a:pt x="170" y="29"/>
                </a:moveTo>
                <a:lnTo>
                  <a:pt x="295" y="152"/>
                </a:lnTo>
                <a:lnTo>
                  <a:pt x="170" y="152"/>
                </a:lnTo>
                <a:lnTo>
                  <a:pt x="170" y="29"/>
                </a:lnTo>
                <a:close/>
                <a:moveTo>
                  <a:pt x="19" y="436"/>
                </a:moveTo>
                <a:lnTo>
                  <a:pt x="19" y="19"/>
                </a:lnTo>
                <a:lnTo>
                  <a:pt x="151" y="19"/>
                </a:lnTo>
                <a:lnTo>
                  <a:pt x="151" y="171"/>
                </a:lnTo>
                <a:lnTo>
                  <a:pt x="312" y="171"/>
                </a:lnTo>
                <a:lnTo>
                  <a:pt x="312" y="436"/>
                </a:lnTo>
                <a:lnTo>
                  <a:pt x="19" y="4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 name="组合 1"/>
          <p:cNvGrpSpPr/>
          <p:nvPr/>
        </p:nvGrpSpPr>
        <p:grpSpPr bwMode="auto">
          <a:xfrm>
            <a:off x="2139993" y="2476400"/>
            <a:ext cx="3118037" cy="2726705"/>
            <a:chOff x="1878988" y="2293364"/>
            <a:chExt cx="3330270" cy="2911770"/>
          </a:xfrm>
        </p:grpSpPr>
        <p:sp>
          <p:nvSpPr>
            <p:cNvPr id="8" name="任意多边形 20"/>
            <p:cNvSpPr/>
            <p:nvPr/>
          </p:nvSpPr>
          <p:spPr bwMode="auto">
            <a:xfrm>
              <a:off x="1901681" y="2319131"/>
              <a:ext cx="3294776" cy="2863476"/>
            </a:xfrm>
            <a:custGeom>
              <a:avLst/>
              <a:gdLst>
                <a:gd name="T0" fmla="*/ 671060 w 3980315"/>
                <a:gd name="T1" fmla="*/ 1962052 h 3459275"/>
                <a:gd name="T2" fmla="*/ 0 w 3980315"/>
                <a:gd name="T3" fmla="*/ 0 h 3459275"/>
                <a:gd name="T4" fmla="*/ 2257578 w 3980315"/>
                <a:gd name="T5" fmla="*/ 700709 h 3459275"/>
                <a:gd name="T6" fmla="*/ 710036 w 3980315"/>
                <a:gd name="T7" fmla="*/ 524229 h 3459275"/>
                <a:gd name="T8" fmla="*/ 1232914 w 3980315"/>
                <a:gd name="T9" fmla="*/ 196224 h 3459275"/>
                <a:gd name="T10" fmla="*/ 671060 w 3980315"/>
                <a:gd name="T11" fmla="*/ 1962052 h 34592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0315" h="3459275">
                  <a:moveTo>
                    <a:pt x="1183140" y="3459275"/>
                  </a:moveTo>
                  <a:lnTo>
                    <a:pt x="0" y="0"/>
                  </a:lnTo>
                  <a:lnTo>
                    <a:pt x="3980315" y="1235414"/>
                  </a:lnTo>
                  <a:lnTo>
                    <a:pt x="1251857" y="924264"/>
                  </a:lnTo>
                  <a:lnTo>
                    <a:pt x="2173740" y="345960"/>
                  </a:lnTo>
                  <a:lnTo>
                    <a:pt x="1183140" y="3459275"/>
                  </a:lnTo>
                  <a:close/>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 name="椭圆 21"/>
            <p:cNvSpPr>
              <a:spLocks noChangeArrowheads="1"/>
            </p:cNvSpPr>
            <p:nvPr/>
          </p:nvSpPr>
          <p:spPr bwMode="auto">
            <a:xfrm>
              <a:off x="1878988" y="2293364"/>
              <a:ext cx="51946" cy="51946"/>
            </a:xfrm>
            <a:prstGeom prst="ellipse">
              <a:avLst/>
            </a:prstGeom>
            <a:blipFill dpi="0" rotWithShape="1">
              <a:blip r:embed="rId2" cstate="print"/>
              <a:srcRect/>
              <a:stretch>
                <a:fillRect/>
              </a:stretch>
            </a:blipFill>
            <a:ln w="9525">
              <a:solidFill>
                <a:schemeClr val="bg1"/>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10" name="椭圆 22"/>
            <p:cNvSpPr>
              <a:spLocks noChangeArrowheads="1"/>
            </p:cNvSpPr>
            <p:nvPr/>
          </p:nvSpPr>
          <p:spPr bwMode="auto">
            <a:xfrm>
              <a:off x="2856811" y="5153188"/>
              <a:ext cx="51946" cy="51946"/>
            </a:xfrm>
            <a:prstGeom prst="ellipse">
              <a:avLst/>
            </a:prstGeom>
            <a:blipFill dpi="0" rotWithShape="1">
              <a:blip r:embed="rId2" cstate="print"/>
              <a:srcRect/>
              <a:stretch>
                <a:fillRect/>
              </a:stretch>
            </a:blipFill>
            <a:ln w="9525">
              <a:solidFill>
                <a:schemeClr val="bg1"/>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11" name="椭圆 23"/>
            <p:cNvSpPr>
              <a:spLocks noChangeArrowheads="1"/>
            </p:cNvSpPr>
            <p:nvPr/>
          </p:nvSpPr>
          <p:spPr bwMode="auto">
            <a:xfrm>
              <a:off x="3667165" y="2599475"/>
              <a:ext cx="51946" cy="51946"/>
            </a:xfrm>
            <a:prstGeom prst="ellipse">
              <a:avLst/>
            </a:prstGeom>
            <a:blipFill dpi="0" rotWithShape="1">
              <a:blip r:embed="rId2" cstate="print"/>
              <a:srcRect/>
              <a:stretch>
                <a:fillRect/>
              </a:stretch>
            </a:blipFill>
            <a:ln w="9525">
              <a:solidFill>
                <a:schemeClr val="bg1"/>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12" name="椭圆 24"/>
            <p:cNvSpPr>
              <a:spLocks noChangeArrowheads="1"/>
            </p:cNvSpPr>
            <p:nvPr/>
          </p:nvSpPr>
          <p:spPr bwMode="auto">
            <a:xfrm>
              <a:off x="5157312" y="3314745"/>
              <a:ext cx="51946" cy="51946"/>
            </a:xfrm>
            <a:prstGeom prst="ellipse">
              <a:avLst/>
            </a:prstGeom>
            <a:blipFill dpi="0" rotWithShape="1">
              <a:blip r:embed="rId2" cstate="print"/>
              <a:srcRect/>
              <a:stretch>
                <a:fillRect/>
              </a:stretch>
            </a:blipFill>
            <a:ln w="9525">
              <a:solidFill>
                <a:schemeClr val="bg1"/>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13" name="椭圆 25"/>
            <p:cNvSpPr>
              <a:spLocks noChangeArrowheads="1"/>
            </p:cNvSpPr>
            <p:nvPr/>
          </p:nvSpPr>
          <p:spPr bwMode="auto">
            <a:xfrm>
              <a:off x="2908758" y="3056262"/>
              <a:ext cx="51946" cy="51946"/>
            </a:xfrm>
            <a:prstGeom prst="ellipse">
              <a:avLst/>
            </a:prstGeom>
            <a:blipFill dpi="0" rotWithShape="1">
              <a:blip r:embed="rId2" cstate="print"/>
              <a:srcRect/>
              <a:stretch>
                <a:fillRect/>
              </a:stretch>
            </a:blipFill>
            <a:ln w="9525">
              <a:solidFill>
                <a:schemeClr val="bg1"/>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14" name="任意多边形 26"/>
            <p:cNvSpPr/>
            <p:nvPr/>
          </p:nvSpPr>
          <p:spPr bwMode="auto">
            <a:xfrm>
              <a:off x="1899711" y="2314061"/>
              <a:ext cx="3298812" cy="2877555"/>
            </a:xfrm>
            <a:custGeom>
              <a:avLst/>
              <a:gdLst>
                <a:gd name="T0" fmla="*/ 0 w 3985191"/>
                <a:gd name="T1" fmla="*/ 0 h 3476284"/>
                <a:gd name="T2" fmla="*/ 1234264 w 3985191"/>
                <a:gd name="T3" fmla="*/ 205872 h 3476284"/>
                <a:gd name="T4" fmla="*/ 2260344 w 3985191"/>
                <a:gd name="T5" fmla="*/ 697880 h 3476284"/>
                <a:gd name="T6" fmla="*/ 666236 w 3985191"/>
                <a:gd name="T7" fmla="*/ 1971698 h 3476284"/>
                <a:gd name="T8" fmla="*/ 703281 w 3985191"/>
                <a:gd name="T9" fmla="*/ 520757 h 3476284"/>
                <a:gd name="T10" fmla="*/ 0 w 3985191"/>
                <a:gd name="T11" fmla="*/ 0 h 3476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191" h="3476284">
                  <a:moveTo>
                    <a:pt x="0" y="0"/>
                  </a:moveTo>
                  <a:lnTo>
                    <a:pt x="2176121" y="362970"/>
                  </a:lnTo>
                  <a:lnTo>
                    <a:pt x="3985191" y="1230426"/>
                  </a:lnTo>
                  <a:lnTo>
                    <a:pt x="1174635" y="3476284"/>
                  </a:lnTo>
                  <a:lnTo>
                    <a:pt x="1239950" y="918142"/>
                  </a:lnTo>
                  <a:lnTo>
                    <a:pt x="0" y="0"/>
                  </a:lnTo>
                  <a:close/>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5" name="文本框 32"/>
          <p:cNvSpPr txBox="1">
            <a:spLocks noChangeArrowheads="1"/>
          </p:cNvSpPr>
          <p:nvPr/>
        </p:nvSpPr>
        <p:spPr bwMode="auto">
          <a:xfrm>
            <a:off x="1508811" y="1975662"/>
            <a:ext cx="1203453" cy="48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问题</a:t>
            </a:r>
            <a:r>
              <a:rPr lang="en-US" altLang="zh-CN" sz="1800" b="1">
                <a:solidFill>
                  <a:schemeClr val="bg1"/>
                </a:solidFill>
                <a:latin typeface="微软雅黑" panose="020B0503020204020204" pitchFamily="34" charset="-122"/>
                <a:ea typeface="微软雅黑" panose="020B0503020204020204" pitchFamily="34" charset="-122"/>
              </a:rPr>
              <a:t>1</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6" name="文本框 32"/>
          <p:cNvSpPr txBox="1">
            <a:spLocks noChangeArrowheads="1"/>
          </p:cNvSpPr>
          <p:nvPr/>
        </p:nvSpPr>
        <p:spPr bwMode="auto">
          <a:xfrm>
            <a:off x="4805683" y="2781472"/>
            <a:ext cx="1203453" cy="48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问题</a:t>
            </a:r>
            <a:r>
              <a:rPr lang="en-US" altLang="zh-CN" sz="1800" b="1">
                <a:solidFill>
                  <a:schemeClr val="bg1"/>
                </a:solidFill>
                <a:latin typeface="微软雅黑" panose="020B0503020204020204" pitchFamily="34" charset="-122"/>
                <a:ea typeface="微软雅黑" panose="020B0503020204020204" pitchFamily="34" charset="-122"/>
              </a:rPr>
              <a:t>2</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7" name="文本框 33"/>
          <p:cNvSpPr txBox="1">
            <a:spLocks noChangeArrowheads="1"/>
          </p:cNvSpPr>
          <p:nvPr/>
        </p:nvSpPr>
        <p:spPr bwMode="auto">
          <a:xfrm>
            <a:off x="2053731" y="5154715"/>
            <a:ext cx="1205558" cy="49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问题</a:t>
            </a:r>
            <a:r>
              <a:rPr lang="en-US" altLang="zh-CN" sz="1800" b="1">
                <a:solidFill>
                  <a:schemeClr val="bg1"/>
                </a:solidFill>
                <a:latin typeface="微软雅黑" panose="020B0503020204020204" pitchFamily="34" charset="-122"/>
                <a:ea typeface="微软雅黑" panose="020B0503020204020204" pitchFamily="34" charset="-122"/>
              </a:rPr>
              <a:t>3</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8" name="文本框 32"/>
          <p:cNvSpPr txBox="1">
            <a:spLocks noChangeArrowheads="1"/>
          </p:cNvSpPr>
          <p:nvPr/>
        </p:nvSpPr>
        <p:spPr bwMode="auto">
          <a:xfrm>
            <a:off x="7258875" y="1872570"/>
            <a:ext cx="1203453" cy="49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问题</a:t>
            </a:r>
            <a:r>
              <a:rPr lang="en-US" altLang="zh-CN" sz="1800" b="1">
                <a:solidFill>
                  <a:schemeClr val="bg1"/>
                </a:solidFill>
                <a:latin typeface="微软雅黑" panose="020B0503020204020204" pitchFamily="34" charset="-122"/>
                <a:ea typeface="微软雅黑" panose="020B0503020204020204" pitchFamily="34" charset="-122"/>
              </a:rPr>
              <a:t>1</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22" name="TextBox 36"/>
          <p:cNvSpPr txBox="1">
            <a:spLocks noChangeArrowheads="1"/>
          </p:cNvSpPr>
          <p:nvPr/>
        </p:nvSpPr>
        <p:spPr bwMode="auto">
          <a:xfrm>
            <a:off x="7258875" y="2434321"/>
            <a:ext cx="35830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endParaRPr lang="id-ID" altLang="zh-CN" sz="1600" dirty="0">
              <a:solidFill>
                <a:schemeClr val="bg1"/>
              </a:solidFill>
              <a:latin typeface="Arial" panose="020B0604020202020204" pitchFamily="34" charset="0"/>
              <a:ea typeface="微软雅黑" panose="020B0503020204020204" pitchFamily="34" charset="-122"/>
              <a:cs typeface="Open Sans Light"/>
              <a:sym typeface="Arial" panose="020B0604020202020204" pitchFamily="34" charset="0"/>
            </a:endParaRPr>
          </a:p>
          <a:p>
            <a:pPr algn="ctr">
              <a:spcBef>
                <a:spcPct val="0"/>
              </a:spcBef>
              <a:buFontTx/>
              <a:buNone/>
            </a:pPr>
            <a:endParaRPr lang="id-ID" altLang="zh-CN" sz="1600" dirty="0">
              <a:solidFill>
                <a:schemeClr val="bg1"/>
              </a:solidFill>
              <a:latin typeface="Arial" panose="020B0604020202020204" pitchFamily="34" charset="0"/>
              <a:ea typeface="微软雅黑" panose="020B0503020204020204" pitchFamily="34" charset="-122"/>
              <a:cs typeface="Open Sans Light"/>
              <a:sym typeface="Arial" panose="020B0604020202020204" pitchFamily="34" charset="0"/>
            </a:endParaRPr>
          </a:p>
        </p:txBody>
      </p:sp>
      <p:sp>
        <p:nvSpPr>
          <p:cNvPr id="23" name="文本框 32"/>
          <p:cNvSpPr txBox="1">
            <a:spLocks noChangeArrowheads="1"/>
          </p:cNvSpPr>
          <p:nvPr/>
        </p:nvSpPr>
        <p:spPr bwMode="auto">
          <a:xfrm>
            <a:off x="7244148" y="3263273"/>
            <a:ext cx="1203453" cy="49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问题</a:t>
            </a:r>
            <a:r>
              <a:rPr lang="en-US" altLang="zh-CN" sz="1800" b="1">
                <a:solidFill>
                  <a:schemeClr val="bg1"/>
                </a:solidFill>
                <a:latin typeface="微软雅黑" panose="020B0503020204020204" pitchFamily="34" charset="-122"/>
                <a:ea typeface="微软雅黑" panose="020B0503020204020204" pitchFamily="34" charset="-122"/>
              </a:rPr>
              <a:t>2</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27" name="TextBox 36"/>
          <p:cNvSpPr txBox="1">
            <a:spLocks noChangeArrowheads="1"/>
          </p:cNvSpPr>
          <p:nvPr/>
        </p:nvSpPr>
        <p:spPr bwMode="auto">
          <a:xfrm>
            <a:off x="7244148" y="3825025"/>
            <a:ext cx="3583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endParaRPr lang="id-ID" altLang="zh-CN" sz="1600" dirty="0">
              <a:solidFill>
                <a:schemeClr val="bg1"/>
              </a:solidFill>
              <a:latin typeface="Arial" panose="020B0604020202020204" pitchFamily="34" charset="0"/>
              <a:ea typeface="微软雅黑" panose="020B0503020204020204" pitchFamily="34" charset="-122"/>
              <a:cs typeface="Open Sans Light"/>
              <a:sym typeface="Arial" panose="020B0604020202020204" pitchFamily="34" charset="0"/>
            </a:endParaRPr>
          </a:p>
          <a:p>
            <a:pPr algn="ctr">
              <a:spcBef>
                <a:spcPct val="0"/>
              </a:spcBef>
              <a:buFontTx/>
              <a:buNone/>
            </a:pPr>
            <a:endParaRPr lang="id-ID" altLang="zh-CN" sz="1600" dirty="0">
              <a:solidFill>
                <a:schemeClr val="bg1"/>
              </a:solidFill>
              <a:latin typeface="Arial" panose="020B0604020202020204" pitchFamily="34" charset="0"/>
              <a:ea typeface="微软雅黑" panose="020B0503020204020204" pitchFamily="34" charset="-122"/>
              <a:cs typeface="Open Sans Light"/>
              <a:sym typeface="Arial" panose="020B0604020202020204" pitchFamily="34" charset="0"/>
            </a:endParaRPr>
          </a:p>
        </p:txBody>
      </p:sp>
      <p:sp>
        <p:nvSpPr>
          <p:cNvPr id="28" name="文本框 32"/>
          <p:cNvSpPr txBox="1">
            <a:spLocks noChangeArrowheads="1"/>
          </p:cNvSpPr>
          <p:nvPr/>
        </p:nvSpPr>
        <p:spPr bwMode="auto">
          <a:xfrm>
            <a:off x="7244148" y="4590859"/>
            <a:ext cx="1203453" cy="48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问题</a:t>
            </a:r>
            <a:r>
              <a:rPr lang="en-US" altLang="zh-CN" sz="1800" b="1">
                <a:solidFill>
                  <a:schemeClr val="bg1"/>
                </a:solidFill>
                <a:latin typeface="微软雅黑" panose="020B0503020204020204" pitchFamily="34" charset="-122"/>
                <a:ea typeface="微软雅黑" panose="020B0503020204020204" pitchFamily="34" charset="-122"/>
              </a:rPr>
              <a:t>3</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2" name="TextBox 36"/>
          <p:cNvSpPr txBox="1">
            <a:spLocks noChangeArrowheads="1"/>
          </p:cNvSpPr>
          <p:nvPr/>
        </p:nvSpPr>
        <p:spPr bwMode="auto">
          <a:xfrm>
            <a:off x="7244148" y="5152610"/>
            <a:ext cx="3583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endParaRPr lang="id-ID" altLang="zh-CN" sz="1600" dirty="0">
              <a:solidFill>
                <a:schemeClr val="bg1"/>
              </a:solidFill>
              <a:latin typeface="Arial" panose="020B0604020202020204" pitchFamily="34" charset="0"/>
              <a:ea typeface="微软雅黑" panose="020B0503020204020204" pitchFamily="34" charset="-122"/>
              <a:cs typeface="Open Sans Light"/>
              <a:sym typeface="Arial" panose="020B0604020202020204" pitchFamily="34" charset="0"/>
            </a:endParaRPr>
          </a:p>
          <a:p>
            <a:pPr algn="ctr">
              <a:spcBef>
                <a:spcPct val="0"/>
              </a:spcBef>
              <a:buFontTx/>
              <a:buNone/>
            </a:pPr>
            <a:endParaRPr lang="id-ID" altLang="zh-CN" sz="1600" dirty="0">
              <a:solidFill>
                <a:schemeClr val="bg1"/>
              </a:solidFill>
              <a:latin typeface="Arial" panose="020B0604020202020204" pitchFamily="34" charset="0"/>
              <a:ea typeface="微软雅黑" panose="020B0503020204020204" pitchFamily="34" charset="-122"/>
              <a:cs typeface="Open Sans Light"/>
              <a:sym typeface="Arial" panose="020B0604020202020204" pitchFamily="34" charset="0"/>
            </a:endParaRPr>
          </a:p>
        </p:txBody>
      </p:sp>
      <p:grpSp>
        <p:nvGrpSpPr>
          <p:cNvPr id="37" name="组合 36"/>
          <p:cNvGrpSpPr/>
          <p:nvPr/>
        </p:nvGrpSpPr>
        <p:grpSpPr>
          <a:xfrm>
            <a:off x="6615924" y="1872570"/>
            <a:ext cx="493075" cy="493075"/>
            <a:chOff x="1009650" y="3752850"/>
            <a:chExt cx="750888" cy="750888"/>
          </a:xfrm>
          <a:solidFill>
            <a:schemeClr val="bg1"/>
          </a:solidFill>
        </p:grpSpPr>
        <p:sp>
          <p:nvSpPr>
            <p:cNvPr id="38" name="Freeform 46"/>
            <p:cNvSpPr>
              <a:spLocks noEditPoints="1"/>
            </p:cNvSpPr>
            <p:nvPr/>
          </p:nvSpPr>
          <p:spPr bwMode="auto">
            <a:xfrm>
              <a:off x="1009650" y="3752850"/>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5" y="0"/>
                    <a:pt x="0" y="44"/>
                    <a:pt x="0" y="100"/>
                  </a:cubicBezTo>
                  <a:cubicBezTo>
                    <a:pt x="0" y="155"/>
                    <a:pt x="45" y="200"/>
                    <a:pt x="100" y="200"/>
                  </a:cubicBezTo>
                  <a:cubicBezTo>
                    <a:pt x="155" y="200"/>
                    <a:pt x="200" y="155"/>
                    <a:pt x="200" y="100"/>
                  </a:cubicBezTo>
                  <a:cubicBezTo>
                    <a:pt x="200" y="44"/>
                    <a:pt x="155" y="0"/>
                    <a:pt x="100" y="0"/>
                  </a:cubicBezTo>
                  <a:moveTo>
                    <a:pt x="100" y="192"/>
                  </a:moveTo>
                  <a:cubicBezTo>
                    <a:pt x="49" y="192"/>
                    <a:pt x="8" y="150"/>
                    <a:pt x="8" y="100"/>
                  </a:cubicBezTo>
                  <a:cubicBezTo>
                    <a:pt x="8" y="49"/>
                    <a:pt x="49" y="8"/>
                    <a:pt x="100" y="8"/>
                  </a:cubicBezTo>
                  <a:cubicBezTo>
                    <a:pt x="151" y="8"/>
                    <a:pt x="192" y="49"/>
                    <a:pt x="192" y="100"/>
                  </a:cubicBezTo>
                  <a:cubicBezTo>
                    <a:pt x="192" y="150"/>
                    <a:pt x="151"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9" name="Freeform 47"/>
            <p:cNvSpPr/>
            <p:nvPr/>
          </p:nvSpPr>
          <p:spPr bwMode="auto">
            <a:xfrm>
              <a:off x="1265238" y="3929063"/>
              <a:ext cx="225425" cy="274638"/>
            </a:xfrm>
            <a:custGeom>
              <a:avLst/>
              <a:gdLst>
                <a:gd name="T0" fmla="*/ 32 w 60"/>
                <a:gd name="T1" fmla="*/ 0 h 73"/>
                <a:gd name="T2" fmla="*/ 0 w 60"/>
                <a:gd name="T3" fmla="*/ 33 h 73"/>
                <a:gd name="T4" fmla="*/ 9 w 60"/>
                <a:gd name="T5" fmla="*/ 33 h 73"/>
                <a:gd name="T6" fmla="*/ 31 w 60"/>
                <a:gd name="T7" fmla="*/ 8 h 73"/>
                <a:gd name="T8" fmla="*/ 51 w 60"/>
                <a:gd name="T9" fmla="*/ 27 h 73"/>
                <a:gd name="T10" fmla="*/ 42 w 60"/>
                <a:gd name="T11" fmla="*/ 45 h 73"/>
                <a:gd name="T12" fmla="*/ 28 w 60"/>
                <a:gd name="T13" fmla="*/ 73 h 73"/>
                <a:gd name="T14" fmla="*/ 37 w 60"/>
                <a:gd name="T15" fmla="*/ 73 h 73"/>
                <a:gd name="T16" fmla="*/ 48 w 60"/>
                <a:gd name="T17" fmla="*/ 50 h 73"/>
                <a:gd name="T18" fmla="*/ 60 w 60"/>
                <a:gd name="T19" fmla="*/ 26 h 73"/>
                <a:gd name="T20" fmla="*/ 32 w 60"/>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3">
                  <a:moveTo>
                    <a:pt x="32" y="0"/>
                  </a:moveTo>
                  <a:cubicBezTo>
                    <a:pt x="11" y="0"/>
                    <a:pt x="0" y="13"/>
                    <a:pt x="0" y="33"/>
                  </a:cubicBezTo>
                  <a:cubicBezTo>
                    <a:pt x="9" y="33"/>
                    <a:pt x="9" y="33"/>
                    <a:pt x="9" y="33"/>
                  </a:cubicBezTo>
                  <a:cubicBezTo>
                    <a:pt x="8" y="18"/>
                    <a:pt x="16" y="8"/>
                    <a:pt x="31" y="8"/>
                  </a:cubicBezTo>
                  <a:cubicBezTo>
                    <a:pt x="42" y="8"/>
                    <a:pt x="51" y="15"/>
                    <a:pt x="51" y="27"/>
                  </a:cubicBezTo>
                  <a:cubicBezTo>
                    <a:pt x="51" y="34"/>
                    <a:pt x="47" y="40"/>
                    <a:pt x="42" y="45"/>
                  </a:cubicBezTo>
                  <a:cubicBezTo>
                    <a:pt x="32" y="54"/>
                    <a:pt x="29" y="59"/>
                    <a:pt x="28" y="73"/>
                  </a:cubicBezTo>
                  <a:cubicBezTo>
                    <a:pt x="37" y="73"/>
                    <a:pt x="37" y="73"/>
                    <a:pt x="37" y="73"/>
                  </a:cubicBezTo>
                  <a:cubicBezTo>
                    <a:pt x="37" y="60"/>
                    <a:pt x="37" y="61"/>
                    <a:pt x="48" y="50"/>
                  </a:cubicBezTo>
                  <a:cubicBezTo>
                    <a:pt x="55" y="43"/>
                    <a:pt x="60" y="36"/>
                    <a:pt x="60" y="26"/>
                  </a:cubicBezTo>
                  <a:cubicBezTo>
                    <a:pt x="60" y="10"/>
                    <a:pt x="47"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0" name="Oval 48"/>
            <p:cNvSpPr>
              <a:spLocks noChangeArrowheads="1"/>
            </p:cNvSpPr>
            <p:nvPr/>
          </p:nvSpPr>
          <p:spPr bwMode="auto">
            <a:xfrm>
              <a:off x="1355725" y="4264025"/>
              <a:ext cx="58738"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41" name="组合 40"/>
          <p:cNvGrpSpPr/>
          <p:nvPr/>
        </p:nvGrpSpPr>
        <p:grpSpPr>
          <a:xfrm>
            <a:off x="6611232" y="3263273"/>
            <a:ext cx="493075" cy="493075"/>
            <a:chOff x="1009650" y="3752850"/>
            <a:chExt cx="750888" cy="750888"/>
          </a:xfrm>
          <a:solidFill>
            <a:schemeClr val="bg1"/>
          </a:solidFill>
        </p:grpSpPr>
        <p:sp>
          <p:nvSpPr>
            <p:cNvPr id="42" name="Freeform 46"/>
            <p:cNvSpPr>
              <a:spLocks noEditPoints="1"/>
            </p:cNvSpPr>
            <p:nvPr/>
          </p:nvSpPr>
          <p:spPr bwMode="auto">
            <a:xfrm>
              <a:off x="1009650" y="3752850"/>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5" y="0"/>
                    <a:pt x="0" y="44"/>
                    <a:pt x="0" y="100"/>
                  </a:cubicBezTo>
                  <a:cubicBezTo>
                    <a:pt x="0" y="155"/>
                    <a:pt x="45" y="200"/>
                    <a:pt x="100" y="200"/>
                  </a:cubicBezTo>
                  <a:cubicBezTo>
                    <a:pt x="155" y="200"/>
                    <a:pt x="200" y="155"/>
                    <a:pt x="200" y="100"/>
                  </a:cubicBezTo>
                  <a:cubicBezTo>
                    <a:pt x="200" y="44"/>
                    <a:pt x="155" y="0"/>
                    <a:pt x="100" y="0"/>
                  </a:cubicBezTo>
                  <a:moveTo>
                    <a:pt x="100" y="192"/>
                  </a:moveTo>
                  <a:cubicBezTo>
                    <a:pt x="49" y="192"/>
                    <a:pt x="8" y="150"/>
                    <a:pt x="8" y="100"/>
                  </a:cubicBezTo>
                  <a:cubicBezTo>
                    <a:pt x="8" y="49"/>
                    <a:pt x="49" y="8"/>
                    <a:pt x="100" y="8"/>
                  </a:cubicBezTo>
                  <a:cubicBezTo>
                    <a:pt x="151" y="8"/>
                    <a:pt x="192" y="49"/>
                    <a:pt x="192" y="100"/>
                  </a:cubicBezTo>
                  <a:cubicBezTo>
                    <a:pt x="192" y="150"/>
                    <a:pt x="151"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3" name="Freeform 47"/>
            <p:cNvSpPr/>
            <p:nvPr/>
          </p:nvSpPr>
          <p:spPr bwMode="auto">
            <a:xfrm>
              <a:off x="1265238" y="3929063"/>
              <a:ext cx="225425" cy="274638"/>
            </a:xfrm>
            <a:custGeom>
              <a:avLst/>
              <a:gdLst>
                <a:gd name="T0" fmla="*/ 32 w 60"/>
                <a:gd name="T1" fmla="*/ 0 h 73"/>
                <a:gd name="T2" fmla="*/ 0 w 60"/>
                <a:gd name="T3" fmla="*/ 33 h 73"/>
                <a:gd name="T4" fmla="*/ 9 w 60"/>
                <a:gd name="T5" fmla="*/ 33 h 73"/>
                <a:gd name="T6" fmla="*/ 31 w 60"/>
                <a:gd name="T7" fmla="*/ 8 h 73"/>
                <a:gd name="T8" fmla="*/ 51 w 60"/>
                <a:gd name="T9" fmla="*/ 27 h 73"/>
                <a:gd name="T10" fmla="*/ 42 w 60"/>
                <a:gd name="T11" fmla="*/ 45 h 73"/>
                <a:gd name="T12" fmla="*/ 28 w 60"/>
                <a:gd name="T13" fmla="*/ 73 h 73"/>
                <a:gd name="T14" fmla="*/ 37 w 60"/>
                <a:gd name="T15" fmla="*/ 73 h 73"/>
                <a:gd name="T16" fmla="*/ 48 w 60"/>
                <a:gd name="T17" fmla="*/ 50 h 73"/>
                <a:gd name="T18" fmla="*/ 60 w 60"/>
                <a:gd name="T19" fmla="*/ 26 h 73"/>
                <a:gd name="T20" fmla="*/ 32 w 60"/>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3">
                  <a:moveTo>
                    <a:pt x="32" y="0"/>
                  </a:moveTo>
                  <a:cubicBezTo>
                    <a:pt x="11" y="0"/>
                    <a:pt x="0" y="13"/>
                    <a:pt x="0" y="33"/>
                  </a:cubicBezTo>
                  <a:cubicBezTo>
                    <a:pt x="9" y="33"/>
                    <a:pt x="9" y="33"/>
                    <a:pt x="9" y="33"/>
                  </a:cubicBezTo>
                  <a:cubicBezTo>
                    <a:pt x="8" y="18"/>
                    <a:pt x="16" y="8"/>
                    <a:pt x="31" y="8"/>
                  </a:cubicBezTo>
                  <a:cubicBezTo>
                    <a:pt x="42" y="8"/>
                    <a:pt x="51" y="15"/>
                    <a:pt x="51" y="27"/>
                  </a:cubicBezTo>
                  <a:cubicBezTo>
                    <a:pt x="51" y="34"/>
                    <a:pt x="47" y="40"/>
                    <a:pt x="42" y="45"/>
                  </a:cubicBezTo>
                  <a:cubicBezTo>
                    <a:pt x="32" y="54"/>
                    <a:pt x="29" y="59"/>
                    <a:pt x="28" y="73"/>
                  </a:cubicBezTo>
                  <a:cubicBezTo>
                    <a:pt x="37" y="73"/>
                    <a:pt x="37" y="73"/>
                    <a:pt x="37" y="73"/>
                  </a:cubicBezTo>
                  <a:cubicBezTo>
                    <a:pt x="37" y="60"/>
                    <a:pt x="37" y="61"/>
                    <a:pt x="48" y="50"/>
                  </a:cubicBezTo>
                  <a:cubicBezTo>
                    <a:pt x="55" y="43"/>
                    <a:pt x="60" y="36"/>
                    <a:pt x="60" y="26"/>
                  </a:cubicBezTo>
                  <a:cubicBezTo>
                    <a:pt x="60" y="10"/>
                    <a:pt x="47"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4" name="Oval 48"/>
            <p:cNvSpPr>
              <a:spLocks noChangeArrowheads="1"/>
            </p:cNvSpPr>
            <p:nvPr/>
          </p:nvSpPr>
          <p:spPr bwMode="auto">
            <a:xfrm>
              <a:off x="1355725" y="4264025"/>
              <a:ext cx="58738"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45" name="组合 44"/>
          <p:cNvGrpSpPr/>
          <p:nvPr/>
        </p:nvGrpSpPr>
        <p:grpSpPr>
          <a:xfrm>
            <a:off x="6615923" y="4581988"/>
            <a:ext cx="493075" cy="493075"/>
            <a:chOff x="1009650" y="3752850"/>
            <a:chExt cx="750888" cy="750888"/>
          </a:xfrm>
          <a:solidFill>
            <a:schemeClr val="bg1"/>
          </a:solidFill>
        </p:grpSpPr>
        <p:sp>
          <p:nvSpPr>
            <p:cNvPr id="46" name="Freeform 46"/>
            <p:cNvSpPr>
              <a:spLocks noEditPoints="1"/>
            </p:cNvSpPr>
            <p:nvPr/>
          </p:nvSpPr>
          <p:spPr bwMode="auto">
            <a:xfrm>
              <a:off x="1009650" y="3752850"/>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5" y="0"/>
                    <a:pt x="0" y="44"/>
                    <a:pt x="0" y="100"/>
                  </a:cubicBezTo>
                  <a:cubicBezTo>
                    <a:pt x="0" y="155"/>
                    <a:pt x="45" y="200"/>
                    <a:pt x="100" y="200"/>
                  </a:cubicBezTo>
                  <a:cubicBezTo>
                    <a:pt x="155" y="200"/>
                    <a:pt x="200" y="155"/>
                    <a:pt x="200" y="100"/>
                  </a:cubicBezTo>
                  <a:cubicBezTo>
                    <a:pt x="200" y="44"/>
                    <a:pt x="155" y="0"/>
                    <a:pt x="100" y="0"/>
                  </a:cubicBezTo>
                  <a:moveTo>
                    <a:pt x="100" y="192"/>
                  </a:moveTo>
                  <a:cubicBezTo>
                    <a:pt x="49" y="192"/>
                    <a:pt x="8" y="150"/>
                    <a:pt x="8" y="100"/>
                  </a:cubicBezTo>
                  <a:cubicBezTo>
                    <a:pt x="8" y="49"/>
                    <a:pt x="49" y="8"/>
                    <a:pt x="100" y="8"/>
                  </a:cubicBezTo>
                  <a:cubicBezTo>
                    <a:pt x="151" y="8"/>
                    <a:pt x="192" y="49"/>
                    <a:pt x="192" y="100"/>
                  </a:cubicBezTo>
                  <a:cubicBezTo>
                    <a:pt x="192" y="150"/>
                    <a:pt x="151"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7" name="Freeform 47"/>
            <p:cNvSpPr/>
            <p:nvPr/>
          </p:nvSpPr>
          <p:spPr bwMode="auto">
            <a:xfrm>
              <a:off x="1265238" y="3929063"/>
              <a:ext cx="225425" cy="274638"/>
            </a:xfrm>
            <a:custGeom>
              <a:avLst/>
              <a:gdLst>
                <a:gd name="T0" fmla="*/ 32 w 60"/>
                <a:gd name="T1" fmla="*/ 0 h 73"/>
                <a:gd name="T2" fmla="*/ 0 w 60"/>
                <a:gd name="T3" fmla="*/ 33 h 73"/>
                <a:gd name="T4" fmla="*/ 9 w 60"/>
                <a:gd name="T5" fmla="*/ 33 h 73"/>
                <a:gd name="T6" fmla="*/ 31 w 60"/>
                <a:gd name="T7" fmla="*/ 8 h 73"/>
                <a:gd name="T8" fmla="*/ 51 w 60"/>
                <a:gd name="T9" fmla="*/ 27 h 73"/>
                <a:gd name="T10" fmla="*/ 42 w 60"/>
                <a:gd name="T11" fmla="*/ 45 h 73"/>
                <a:gd name="T12" fmla="*/ 28 w 60"/>
                <a:gd name="T13" fmla="*/ 73 h 73"/>
                <a:gd name="T14" fmla="*/ 37 w 60"/>
                <a:gd name="T15" fmla="*/ 73 h 73"/>
                <a:gd name="T16" fmla="*/ 48 w 60"/>
                <a:gd name="T17" fmla="*/ 50 h 73"/>
                <a:gd name="T18" fmla="*/ 60 w 60"/>
                <a:gd name="T19" fmla="*/ 26 h 73"/>
                <a:gd name="T20" fmla="*/ 32 w 60"/>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3">
                  <a:moveTo>
                    <a:pt x="32" y="0"/>
                  </a:moveTo>
                  <a:cubicBezTo>
                    <a:pt x="11" y="0"/>
                    <a:pt x="0" y="13"/>
                    <a:pt x="0" y="33"/>
                  </a:cubicBezTo>
                  <a:cubicBezTo>
                    <a:pt x="9" y="33"/>
                    <a:pt x="9" y="33"/>
                    <a:pt x="9" y="33"/>
                  </a:cubicBezTo>
                  <a:cubicBezTo>
                    <a:pt x="8" y="18"/>
                    <a:pt x="16" y="8"/>
                    <a:pt x="31" y="8"/>
                  </a:cubicBezTo>
                  <a:cubicBezTo>
                    <a:pt x="42" y="8"/>
                    <a:pt x="51" y="15"/>
                    <a:pt x="51" y="27"/>
                  </a:cubicBezTo>
                  <a:cubicBezTo>
                    <a:pt x="51" y="34"/>
                    <a:pt x="47" y="40"/>
                    <a:pt x="42" y="45"/>
                  </a:cubicBezTo>
                  <a:cubicBezTo>
                    <a:pt x="32" y="54"/>
                    <a:pt x="29" y="59"/>
                    <a:pt x="28" y="73"/>
                  </a:cubicBezTo>
                  <a:cubicBezTo>
                    <a:pt x="37" y="73"/>
                    <a:pt x="37" y="73"/>
                    <a:pt x="37" y="73"/>
                  </a:cubicBezTo>
                  <a:cubicBezTo>
                    <a:pt x="37" y="60"/>
                    <a:pt x="37" y="61"/>
                    <a:pt x="48" y="50"/>
                  </a:cubicBezTo>
                  <a:cubicBezTo>
                    <a:pt x="55" y="43"/>
                    <a:pt x="60" y="36"/>
                    <a:pt x="60" y="26"/>
                  </a:cubicBezTo>
                  <a:cubicBezTo>
                    <a:pt x="60" y="10"/>
                    <a:pt x="47"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8" name="Oval 48"/>
            <p:cNvSpPr>
              <a:spLocks noChangeArrowheads="1"/>
            </p:cNvSpPr>
            <p:nvPr/>
          </p:nvSpPr>
          <p:spPr bwMode="auto">
            <a:xfrm>
              <a:off x="1355725" y="4264025"/>
              <a:ext cx="58738"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l="1943" t="46150" r="10714"/>
          <a:stretch>
            <a:fillRect/>
          </a:stretch>
        </p:blipFill>
        <p:spPr>
          <a:xfrm>
            <a:off x="-11289" y="3725332"/>
            <a:ext cx="12190589" cy="3131609"/>
          </a:xfrm>
          <a:prstGeom prst="rect">
            <a:avLst/>
          </a:prstGeom>
        </p:spPr>
      </p:pic>
      <p:grpSp>
        <p:nvGrpSpPr>
          <p:cNvPr id="5" name="Group 4"/>
          <p:cNvGrpSpPr>
            <a:grpSpLocks noChangeAspect="1"/>
          </p:cNvGrpSpPr>
          <p:nvPr/>
        </p:nvGrpSpPr>
        <p:grpSpPr bwMode="auto">
          <a:xfrm>
            <a:off x="2654294" y="1953013"/>
            <a:ext cx="1618122" cy="3271657"/>
            <a:chOff x="3245" y="959"/>
            <a:chExt cx="1188" cy="2402"/>
          </a:xfrm>
        </p:grpSpPr>
        <p:sp>
          <p:nvSpPr>
            <p:cNvPr id="7" name="Freeform 5"/>
            <p:cNvSpPr/>
            <p:nvPr/>
          </p:nvSpPr>
          <p:spPr bwMode="auto">
            <a:xfrm>
              <a:off x="3663" y="2774"/>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3794" y="3034"/>
              <a:ext cx="85" cy="327"/>
            </a:xfrm>
            <a:custGeom>
              <a:avLst/>
              <a:gdLst>
                <a:gd name="T0" fmla="*/ 18 w 36"/>
                <a:gd name="T1" fmla="*/ 0 h 138"/>
                <a:gd name="T2" fmla="*/ 0 w 36"/>
                <a:gd name="T3" fmla="*/ 18 h 138"/>
                <a:gd name="T4" fmla="*/ 18 w 36"/>
                <a:gd name="T5" fmla="*/ 138 h 138"/>
                <a:gd name="T6" fmla="*/ 36 w 36"/>
                <a:gd name="T7" fmla="*/ 18 h 138"/>
                <a:gd name="T8" fmla="*/ 18 w 36"/>
                <a:gd name="T9" fmla="*/ 0 h 138"/>
              </a:gdLst>
              <a:ahLst/>
              <a:cxnLst>
                <a:cxn ang="0">
                  <a:pos x="T0" y="T1"/>
                </a:cxn>
                <a:cxn ang="0">
                  <a:pos x="T2" y="T3"/>
                </a:cxn>
                <a:cxn ang="0">
                  <a:pos x="T4" y="T5"/>
                </a:cxn>
                <a:cxn ang="0">
                  <a:pos x="T6" y="T7"/>
                </a:cxn>
                <a:cxn ang="0">
                  <a:pos x="T8" y="T9"/>
                </a:cxn>
              </a:cxnLst>
              <a:rect l="0" t="0" r="r" b="b"/>
              <a:pathLst>
                <a:path w="36" h="138">
                  <a:moveTo>
                    <a:pt x="18" y="0"/>
                  </a:moveTo>
                  <a:cubicBezTo>
                    <a:pt x="8" y="0"/>
                    <a:pt x="0" y="8"/>
                    <a:pt x="0" y="18"/>
                  </a:cubicBezTo>
                  <a:cubicBezTo>
                    <a:pt x="0" y="28"/>
                    <a:pt x="18" y="138"/>
                    <a:pt x="18" y="138"/>
                  </a:cubicBezTo>
                  <a:cubicBezTo>
                    <a:pt x="18" y="138"/>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931" y="2816"/>
              <a:ext cx="86" cy="329"/>
            </a:xfrm>
            <a:custGeom>
              <a:avLst/>
              <a:gdLst>
                <a:gd name="T0" fmla="*/ 18 w 36"/>
                <a:gd name="T1" fmla="*/ 0 h 139"/>
                <a:gd name="T2" fmla="*/ 0 w 36"/>
                <a:gd name="T3" fmla="*/ 18 h 139"/>
                <a:gd name="T4" fmla="*/ 18 w 36"/>
                <a:gd name="T5" fmla="*/ 139 h 139"/>
                <a:gd name="T6" fmla="*/ 36 w 36"/>
                <a:gd name="T7" fmla="*/ 18 h 139"/>
                <a:gd name="T8" fmla="*/ 18 w 36"/>
                <a:gd name="T9" fmla="*/ 0 h 139"/>
              </a:gdLst>
              <a:ahLst/>
              <a:cxnLst>
                <a:cxn ang="0">
                  <a:pos x="T0" y="T1"/>
                </a:cxn>
                <a:cxn ang="0">
                  <a:pos x="T2" y="T3"/>
                </a:cxn>
                <a:cxn ang="0">
                  <a:pos x="T4" y="T5"/>
                </a:cxn>
                <a:cxn ang="0">
                  <a:pos x="T6" y="T7"/>
                </a:cxn>
                <a:cxn ang="0">
                  <a:pos x="T8" y="T9"/>
                </a:cxn>
              </a:cxnLst>
              <a:rect l="0" t="0" r="r" b="b"/>
              <a:pathLst>
                <a:path w="36" h="139">
                  <a:moveTo>
                    <a:pt x="18" y="0"/>
                  </a:moveTo>
                  <a:cubicBezTo>
                    <a:pt x="8" y="0"/>
                    <a:pt x="0" y="8"/>
                    <a:pt x="0" y="18"/>
                  </a:cubicBezTo>
                  <a:cubicBezTo>
                    <a:pt x="0" y="28"/>
                    <a:pt x="18" y="139"/>
                    <a:pt x="18" y="139"/>
                  </a:cubicBezTo>
                  <a:cubicBezTo>
                    <a:pt x="18" y="139"/>
                    <a:pt x="36" y="28"/>
                    <a:pt x="36" y="18"/>
                  </a:cubicBezTo>
                  <a:cubicBezTo>
                    <a:pt x="36" y="8"/>
                    <a:pt x="28"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8"/>
            <p:cNvSpPr>
              <a:spLocks noChangeArrowheads="1"/>
            </p:cNvSpPr>
            <p:nvPr/>
          </p:nvSpPr>
          <p:spPr bwMode="auto">
            <a:xfrm>
              <a:off x="3668" y="2638"/>
              <a:ext cx="342" cy="112"/>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9"/>
            <p:cNvSpPr>
              <a:spLocks noChangeArrowheads="1"/>
            </p:cNvSpPr>
            <p:nvPr/>
          </p:nvSpPr>
          <p:spPr bwMode="auto">
            <a:xfrm>
              <a:off x="3668" y="2638"/>
              <a:ext cx="171"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3245" y="2167"/>
              <a:ext cx="1188" cy="808"/>
            </a:xfrm>
            <a:custGeom>
              <a:avLst/>
              <a:gdLst>
                <a:gd name="T0" fmla="*/ 250 w 500"/>
                <a:gd name="T1" fmla="*/ 182 h 341"/>
                <a:gd name="T2" fmla="*/ 483 w 500"/>
                <a:gd name="T3" fmla="*/ 341 h 341"/>
                <a:gd name="T4" fmla="*/ 500 w 500"/>
                <a:gd name="T5" fmla="*/ 250 h 341"/>
                <a:gd name="T6" fmla="*/ 250 w 500"/>
                <a:gd name="T7" fmla="*/ 0 h 341"/>
                <a:gd name="T8" fmla="*/ 0 w 500"/>
                <a:gd name="T9" fmla="*/ 250 h 341"/>
                <a:gd name="T10" fmla="*/ 17 w 500"/>
                <a:gd name="T11" fmla="*/ 341 h 341"/>
                <a:gd name="T12" fmla="*/ 250 w 500"/>
                <a:gd name="T13" fmla="*/ 182 h 341"/>
              </a:gdLst>
              <a:ahLst/>
              <a:cxnLst>
                <a:cxn ang="0">
                  <a:pos x="T0" y="T1"/>
                </a:cxn>
                <a:cxn ang="0">
                  <a:pos x="T2" y="T3"/>
                </a:cxn>
                <a:cxn ang="0">
                  <a:pos x="T4" y="T5"/>
                </a:cxn>
                <a:cxn ang="0">
                  <a:pos x="T6" y="T7"/>
                </a:cxn>
                <a:cxn ang="0">
                  <a:pos x="T8" y="T9"/>
                </a:cxn>
                <a:cxn ang="0">
                  <a:pos x="T10" y="T11"/>
                </a:cxn>
                <a:cxn ang="0">
                  <a:pos x="T12" y="T13"/>
                </a:cxn>
              </a:cxnLst>
              <a:rect l="0" t="0" r="r" b="b"/>
              <a:pathLst>
                <a:path w="500" h="341">
                  <a:moveTo>
                    <a:pt x="250" y="182"/>
                  </a:moveTo>
                  <a:cubicBezTo>
                    <a:pt x="356" y="182"/>
                    <a:pt x="446" y="248"/>
                    <a:pt x="483" y="341"/>
                  </a:cubicBezTo>
                  <a:cubicBezTo>
                    <a:pt x="494" y="313"/>
                    <a:pt x="500" y="282"/>
                    <a:pt x="500" y="250"/>
                  </a:cubicBezTo>
                  <a:cubicBezTo>
                    <a:pt x="500" y="112"/>
                    <a:pt x="388" y="0"/>
                    <a:pt x="250" y="0"/>
                  </a:cubicBezTo>
                  <a:cubicBezTo>
                    <a:pt x="112" y="0"/>
                    <a:pt x="0" y="112"/>
                    <a:pt x="0" y="250"/>
                  </a:cubicBezTo>
                  <a:cubicBezTo>
                    <a:pt x="0" y="282"/>
                    <a:pt x="6" y="313"/>
                    <a:pt x="17" y="341"/>
                  </a:cubicBezTo>
                  <a:cubicBezTo>
                    <a:pt x="54" y="248"/>
                    <a:pt x="144" y="182"/>
                    <a:pt x="250" y="182"/>
                  </a:cubicBezTo>
                  <a:close/>
                </a:path>
              </a:pathLst>
            </a:custGeom>
            <a:solidFill>
              <a:srgbClr val="ED3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3991" y="2186"/>
              <a:ext cx="442" cy="789"/>
            </a:xfrm>
            <a:custGeom>
              <a:avLst/>
              <a:gdLst>
                <a:gd name="T0" fmla="*/ 0 w 186"/>
                <a:gd name="T1" fmla="*/ 0 h 333"/>
                <a:gd name="T2" fmla="*/ 0 w 186"/>
                <a:gd name="T3" fmla="*/ 182 h 333"/>
                <a:gd name="T4" fmla="*/ 169 w 186"/>
                <a:gd name="T5" fmla="*/ 333 h 333"/>
                <a:gd name="T6" fmla="*/ 186 w 186"/>
                <a:gd name="T7" fmla="*/ 242 h 333"/>
                <a:gd name="T8" fmla="*/ 0 w 186"/>
                <a:gd name="T9" fmla="*/ 0 h 333"/>
              </a:gdLst>
              <a:ahLst/>
              <a:cxnLst>
                <a:cxn ang="0">
                  <a:pos x="T0" y="T1"/>
                </a:cxn>
                <a:cxn ang="0">
                  <a:pos x="T2" y="T3"/>
                </a:cxn>
                <a:cxn ang="0">
                  <a:pos x="T4" y="T5"/>
                </a:cxn>
                <a:cxn ang="0">
                  <a:pos x="T6" y="T7"/>
                </a:cxn>
                <a:cxn ang="0">
                  <a:pos x="T8" y="T9"/>
                </a:cxn>
              </a:cxnLst>
              <a:rect l="0" t="0" r="r" b="b"/>
              <a:pathLst>
                <a:path w="186" h="333">
                  <a:moveTo>
                    <a:pt x="0" y="0"/>
                  </a:moveTo>
                  <a:cubicBezTo>
                    <a:pt x="0" y="182"/>
                    <a:pt x="0" y="182"/>
                    <a:pt x="0" y="182"/>
                  </a:cubicBezTo>
                  <a:cubicBezTo>
                    <a:pt x="77" y="203"/>
                    <a:pt x="140" y="259"/>
                    <a:pt x="169" y="333"/>
                  </a:cubicBezTo>
                  <a:cubicBezTo>
                    <a:pt x="180" y="305"/>
                    <a:pt x="186" y="274"/>
                    <a:pt x="186" y="242"/>
                  </a:cubicBezTo>
                  <a:cubicBezTo>
                    <a:pt x="186" y="126"/>
                    <a:pt x="107" y="28"/>
                    <a:pt x="0" y="0"/>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3473" y="959"/>
              <a:ext cx="732" cy="1748"/>
            </a:xfrm>
            <a:custGeom>
              <a:avLst/>
              <a:gdLst>
                <a:gd name="T0" fmla="*/ 154 w 308"/>
                <a:gd name="T1" fmla="*/ 724 h 738"/>
                <a:gd name="T2" fmla="*/ 242 w 308"/>
                <a:gd name="T3" fmla="*/ 738 h 738"/>
                <a:gd name="T4" fmla="*/ 308 w 308"/>
                <a:gd name="T5" fmla="*/ 429 h 738"/>
                <a:gd name="T6" fmla="*/ 154 w 308"/>
                <a:gd name="T7" fmla="*/ 0 h 738"/>
                <a:gd name="T8" fmla="*/ 0 w 308"/>
                <a:gd name="T9" fmla="*/ 429 h 738"/>
                <a:gd name="T10" fmla="*/ 66 w 308"/>
                <a:gd name="T11" fmla="*/ 738 h 738"/>
                <a:gd name="T12" fmla="*/ 154 w 308"/>
                <a:gd name="T13" fmla="*/ 724 h 738"/>
              </a:gdLst>
              <a:ahLst/>
              <a:cxnLst>
                <a:cxn ang="0">
                  <a:pos x="T0" y="T1"/>
                </a:cxn>
                <a:cxn ang="0">
                  <a:pos x="T2" y="T3"/>
                </a:cxn>
                <a:cxn ang="0">
                  <a:pos x="T4" y="T5"/>
                </a:cxn>
                <a:cxn ang="0">
                  <a:pos x="T6" y="T7"/>
                </a:cxn>
                <a:cxn ang="0">
                  <a:pos x="T8" y="T9"/>
                </a:cxn>
                <a:cxn ang="0">
                  <a:pos x="T10" y="T11"/>
                </a:cxn>
                <a:cxn ang="0">
                  <a:pos x="T12" y="T13"/>
                </a:cxn>
              </a:cxnLst>
              <a:rect l="0" t="0" r="r" b="b"/>
              <a:pathLst>
                <a:path w="308" h="738">
                  <a:moveTo>
                    <a:pt x="154" y="724"/>
                  </a:moveTo>
                  <a:cubicBezTo>
                    <a:pt x="185" y="724"/>
                    <a:pt x="214" y="729"/>
                    <a:pt x="242" y="738"/>
                  </a:cubicBezTo>
                  <a:cubicBezTo>
                    <a:pt x="283" y="654"/>
                    <a:pt x="308" y="546"/>
                    <a:pt x="308" y="429"/>
                  </a:cubicBezTo>
                  <a:cubicBezTo>
                    <a:pt x="308" y="242"/>
                    <a:pt x="246" y="80"/>
                    <a:pt x="154" y="0"/>
                  </a:cubicBezTo>
                  <a:cubicBezTo>
                    <a:pt x="62" y="80"/>
                    <a:pt x="0" y="242"/>
                    <a:pt x="0" y="429"/>
                  </a:cubicBezTo>
                  <a:cubicBezTo>
                    <a:pt x="0" y="546"/>
                    <a:pt x="25" y="654"/>
                    <a:pt x="66" y="738"/>
                  </a:cubicBezTo>
                  <a:cubicBezTo>
                    <a:pt x="94" y="729"/>
                    <a:pt x="123" y="724"/>
                    <a:pt x="154" y="724"/>
                  </a:cubicBezTo>
                  <a:close/>
                </a:path>
              </a:pathLst>
            </a:custGeom>
            <a:solidFill>
              <a:srgbClr val="EE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
            <p:cNvSpPr/>
            <p:nvPr/>
          </p:nvSpPr>
          <p:spPr bwMode="auto">
            <a:xfrm>
              <a:off x="3836" y="959"/>
              <a:ext cx="369" cy="1748"/>
            </a:xfrm>
            <a:custGeom>
              <a:avLst/>
              <a:gdLst>
                <a:gd name="T0" fmla="*/ 1 w 155"/>
                <a:gd name="T1" fmla="*/ 0 h 738"/>
                <a:gd name="T2" fmla="*/ 0 w 155"/>
                <a:gd name="T3" fmla="*/ 1 h 738"/>
                <a:gd name="T4" fmla="*/ 0 w 155"/>
                <a:gd name="T5" fmla="*/ 724 h 738"/>
                <a:gd name="T6" fmla="*/ 1 w 155"/>
                <a:gd name="T7" fmla="*/ 724 h 738"/>
                <a:gd name="T8" fmla="*/ 89 w 155"/>
                <a:gd name="T9" fmla="*/ 738 h 738"/>
                <a:gd name="T10" fmla="*/ 155 w 155"/>
                <a:gd name="T11" fmla="*/ 429 h 738"/>
                <a:gd name="T12" fmla="*/ 1 w 155"/>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155" h="738">
                  <a:moveTo>
                    <a:pt x="1" y="0"/>
                  </a:moveTo>
                  <a:cubicBezTo>
                    <a:pt x="0" y="1"/>
                    <a:pt x="0" y="1"/>
                    <a:pt x="0" y="1"/>
                  </a:cubicBezTo>
                  <a:cubicBezTo>
                    <a:pt x="0" y="724"/>
                    <a:pt x="0" y="724"/>
                    <a:pt x="0" y="724"/>
                  </a:cubicBezTo>
                  <a:cubicBezTo>
                    <a:pt x="1" y="724"/>
                    <a:pt x="1" y="724"/>
                    <a:pt x="1" y="724"/>
                  </a:cubicBezTo>
                  <a:cubicBezTo>
                    <a:pt x="32" y="724"/>
                    <a:pt x="61" y="729"/>
                    <a:pt x="89" y="738"/>
                  </a:cubicBezTo>
                  <a:cubicBezTo>
                    <a:pt x="130" y="654"/>
                    <a:pt x="155" y="546"/>
                    <a:pt x="155" y="429"/>
                  </a:cubicBezTo>
                  <a:cubicBezTo>
                    <a:pt x="155" y="242"/>
                    <a:pt x="93" y="80"/>
                    <a:pt x="1" y="0"/>
                  </a:cubicBezTo>
                  <a:close/>
                </a:path>
              </a:pathLst>
            </a:custGeom>
            <a:solidFill>
              <a:srgbClr val="DDD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4"/>
            <p:cNvSpPr/>
            <p:nvPr/>
          </p:nvSpPr>
          <p:spPr bwMode="auto">
            <a:xfrm>
              <a:off x="3565" y="959"/>
              <a:ext cx="542" cy="429"/>
            </a:xfrm>
            <a:custGeom>
              <a:avLst/>
              <a:gdLst>
                <a:gd name="T0" fmla="*/ 114 w 228"/>
                <a:gd name="T1" fmla="*/ 177 h 181"/>
                <a:gd name="T2" fmla="*/ 228 w 228"/>
                <a:gd name="T3" fmla="*/ 181 h 181"/>
                <a:gd name="T4" fmla="*/ 114 w 228"/>
                <a:gd name="T5" fmla="*/ 0 h 181"/>
                <a:gd name="T6" fmla="*/ 0 w 228"/>
                <a:gd name="T7" fmla="*/ 181 h 181"/>
                <a:gd name="T8" fmla="*/ 114 w 228"/>
                <a:gd name="T9" fmla="*/ 177 h 181"/>
              </a:gdLst>
              <a:ahLst/>
              <a:cxnLst>
                <a:cxn ang="0">
                  <a:pos x="T0" y="T1"/>
                </a:cxn>
                <a:cxn ang="0">
                  <a:pos x="T2" y="T3"/>
                </a:cxn>
                <a:cxn ang="0">
                  <a:pos x="T4" y="T5"/>
                </a:cxn>
                <a:cxn ang="0">
                  <a:pos x="T6" y="T7"/>
                </a:cxn>
                <a:cxn ang="0">
                  <a:pos x="T8" y="T9"/>
                </a:cxn>
              </a:cxnLst>
              <a:rect l="0" t="0" r="r" b="b"/>
              <a:pathLst>
                <a:path w="228" h="181">
                  <a:moveTo>
                    <a:pt x="114" y="177"/>
                  </a:moveTo>
                  <a:cubicBezTo>
                    <a:pt x="153" y="177"/>
                    <a:pt x="191" y="179"/>
                    <a:pt x="228" y="181"/>
                  </a:cubicBezTo>
                  <a:cubicBezTo>
                    <a:pt x="201" y="104"/>
                    <a:pt x="161" y="41"/>
                    <a:pt x="114" y="0"/>
                  </a:cubicBezTo>
                  <a:cubicBezTo>
                    <a:pt x="67" y="41"/>
                    <a:pt x="27" y="104"/>
                    <a:pt x="0" y="181"/>
                  </a:cubicBezTo>
                  <a:cubicBezTo>
                    <a:pt x="37" y="179"/>
                    <a:pt x="75" y="177"/>
                    <a:pt x="114" y="177"/>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
            <p:cNvSpPr/>
            <p:nvPr/>
          </p:nvSpPr>
          <p:spPr bwMode="auto">
            <a:xfrm>
              <a:off x="3843" y="959"/>
              <a:ext cx="274" cy="429"/>
            </a:xfrm>
            <a:custGeom>
              <a:avLst/>
              <a:gdLst>
                <a:gd name="T0" fmla="*/ 0 w 115"/>
                <a:gd name="T1" fmla="*/ 1 h 181"/>
                <a:gd name="T2" fmla="*/ 0 w 115"/>
                <a:gd name="T3" fmla="*/ 177 h 181"/>
                <a:gd name="T4" fmla="*/ 1 w 115"/>
                <a:gd name="T5" fmla="*/ 177 h 181"/>
                <a:gd name="T6" fmla="*/ 115 w 115"/>
                <a:gd name="T7" fmla="*/ 181 h 181"/>
                <a:gd name="T8" fmla="*/ 1 w 115"/>
                <a:gd name="T9" fmla="*/ 0 h 181"/>
                <a:gd name="T10" fmla="*/ 0 w 115"/>
                <a:gd name="T11" fmla="*/ 1 h 181"/>
              </a:gdLst>
              <a:ahLst/>
              <a:cxnLst>
                <a:cxn ang="0">
                  <a:pos x="T0" y="T1"/>
                </a:cxn>
                <a:cxn ang="0">
                  <a:pos x="T2" y="T3"/>
                </a:cxn>
                <a:cxn ang="0">
                  <a:pos x="T4" y="T5"/>
                </a:cxn>
                <a:cxn ang="0">
                  <a:pos x="T6" y="T7"/>
                </a:cxn>
                <a:cxn ang="0">
                  <a:pos x="T8" y="T9"/>
                </a:cxn>
                <a:cxn ang="0">
                  <a:pos x="T10" y="T11"/>
                </a:cxn>
              </a:cxnLst>
              <a:rect l="0" t="0" r="r" b="b"/>
              <a:pathLst>
                <a:path w="115" h="181">
                  <a:moveTo>
                    <a:pt x="0" y="1"/>
                  </a:moveTo>
                  <a:cubicBezTo>
                    <a:pt x="0" y="177"/>
                    <a:pt x="0" y="177"/>
                    <a:pt x="0" y="177"/>
                  </a:cubicBezTo>
                  <a:cubicBezTo>
                    <a:pt x="1" y="177"/>
                    <a:pt x="1" y="177"/>
                    <a:pt x="1" y="177"/>
                  </a:cubicBezTo>
                  <a:cubicBezTo>
                    <a:pt x="40" y="177"/>
                    <a:pt x="78" y="179"/>
                    <a:pt x="115" y="181"/>
                  </a:cubicBezTo>
                  <a:cubicBezTo>
                    <a:pt x="88" y="104"/>
                    <a:pt x="48" y="41"/>
                    <a:pt x="1" y="0"/>
                  </a:cubicBezTo>
                  <a:lnTo>
                    <a:pt x="0" y="1"/>
                  </a:ln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p:nvPr/>
          </p:nvSpPr>
          <p:spPr bwMode="auto">
            <a:xfrm>
              <a:off x="3760" y="2132"/>
              <a:ext cx="157" cy="843"/>
            </a:xfrm>
            <a:custGeom>
              <a:avLst/>
              <a:gdLst>
                <a:gd name="T0" fmla="*/ 33 w 66"/>
                <a:gd name="T1" fmla="*/ 0 h 356"/>
                <a:gd name="T2" fmla="*/ 0 w 66"/>
                <a:gd name="T3" fmla="*/ 178 h 356"/>
                <a:gd name="T4" fmla="*/ 33 w 66"/>
                <a:gd name="T5" fmla="*/ 356 h 356"/>
                <a:gd name="T6" fmla="*/ 66 w 66"/>
                <a:gd name="T7" fmla="*/ 178 h 356"/>
                <a:gd name="T8" fmla="*/ 33 w 66"/>
                <a:gd name="T9" fmla="*/ 0 h 356"/>
              </a:gdLst>
              <a:ahLst/>
              <a:cxnLst>
                <a:cxn ang="0">
                  <a:pos x="T0" y="T1"/>
                </a:cxn>
                <a:cxn ang="0">
                  <a:pos x="T2" y="T3"/>
                </a:cxn>
                <a:cxn ang="0">
                  <a:pos x="T4" y="T5"/>
                </a:cxn>
                <a:cxn ang="0">
                  <a:pos x="T6" y="T7"/>
                </a:cxn>
                <a:cxn ang="0">
                  <a:pos x="T8" y="T9"/>
                </a:cxn>
              </a:cxnLst>
              <a:rect l="0" t="0" r="r" b="b"/>
              <a:pathLst>
                <a:path w="66" h="356">
                  <a:moveTo>
                    <a:pt x="33" y="0"/>
                  </a:moveTo>
                  <a:cubicBezTo>
                    <a:pt x="13" y="33"/>
                    <a:pt x="0" y="100"/>
                    <a:pt x="0" y="178"/>
                  </a:cubicBezTo>
                  <a:cubicBezTo>
                    <a:pt x="0" y="256"/>
                    <a:pt x="13" y="323"/>
                    <a:pt x="33" y="356"/>
                  </a:cubicBezTo>
                  <a:cubicBezTo>
                    <a:pt x="53" y="323"/>
                    <a:pt x="66" y="256"/>
                    <a:pt x="66" y="178"/>
                  </a:cubicBezTo>
                  <a:cubicBezTo>
                    <a:pt x="66" y="100"/>
                    <a:pt x="53" y="33"/>
                    <a:pt x="33" y="0"/>
                  </a:cubicBezTo>
                  <a:close/>
                </a:path>
              </a:pathLst>
            </a:custGeom>
            <a:solidFill>
              <a:srgbClr val="DE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p:nvPr/>
          </p:nvSpPr>
          <p:spPr bwMode="auto">
            <a:xfrm>
              <a:off x="3836" y="2132"/>
              <a:ext cx="81" cy="843"/>
            </a:xfrm>
            <a:custGeom>
              <a:avLst/>
              <a:gdLst>
                <a:gd name="T0" fmla="*/ 0 w 34"/>
                <a:gd name="T1" fmla="*/ 1 h 356"/>
                <a:gd name="T2" fmla="*/ 0 w 34"/>
                <a:gd name="T3" fmla="*/ 355 h 356"/>
                <a:gd name="T4" fmla="*/ 1 w 34"/>
                <a:gd name="T5" fmla="*/ 356 h 356"/>
                <a:gd name="T6" fmla="*/ 34 w 34"/>
                <a:gd name="T7" fmla="*/ 178 h 356"/>
                <a:gd name="T8" fmla="*/ 1 w 34"/>
                <a:gd name="T9" fmla="*/ 0 h 356"/>
                <a:gd name="T10" fmla="*/ 0 w 34"/>
                <a:gd name="T11" fmla="*/ 1 h 356"/>
              </a:gdLst>
              <a:ahLst/>
              <a:cxnLst>
                <a:cxn ang="0">
                  <a:pos x="T0" y="T1"/>
                </a:cxn>
                <a:cxn ang="0">
                  <a:pos x="T2" y="T3"/>
                </a:cxn>
                <a:cxn ang="0">
                  <a:pos x="T4" y="T5"/>
                </a:cxn>
                <a:cxn ang="0">
                  <a:pos x="T6" y="T7"/>
                </a:cxn>
                <a:cxn ang="0">
                  <a:pos x="T8" y="T9"/>
                </a:cxn>
                <a:cxn ang="0">
                  <a:pos x="T10" y="T11"/>
                </a:cxn>
              </a:cxnLst>
              <a:rect l="0" t="0" r="r" b="b"/>
              <a:pathLst>
                <a:path w="34" h="356">
                  <a:moveTo>
                    <a:pt x="0" y="1"/>
                  </a:moveTo>
                  <a:cubicBezTo>
                    <a:pt x="0" y="355"/>
                    <a:pt x="0" y="355"/>
                    <a:pt x="0" y="355"/>
                  </a:cubicBezTo>
                  <a:cubicBezTo>
                    <a:pt x="0" y="355"/>
                    <a:pt x="1" y="356"/>
                    <a:pt x="1" y="356"/>
                  </a:cubicBezTo>
                  <a:cubicBezTo>
                    <a:pt x="21" y="323"/>
                    <a:pt x="34" y="256"/>
                    <a:pt x="34" y="178"/>
                  </a:cubicBezTo>
                  <a:cubicBezTo>
                    <a:pt x="34" y="100"/>
                    <a:pt x="21" y="33"/>
                    <a:pt x="1" y="0"/>
                  </a:cubicBezTo>
                  <a:cubicBezTo>
                    <a:pt x="1" y="0"/>
                    <a:pt x="0" y="1"/>
                    <a:pt x="0" y="1"/>
                  </a:cubicBezTo>
                  <a:close/>
                </a:path>
              </a:pathLst>
            </a:custGeom>
            <a:solidFill>
              <a:srgbClr val="BC3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18"/>
            <p:cNvSpPr>
              <a:spLocks noChangeArrowheads="1"/>
            </p:cNvSpPr>
            <p:nvPr/>
          </p:nvSpPr>
          <p:spPr bwMode="auto">
            <a:xfrm>
              <a:off x="3632" y="1563"/>
              <a:ext cx="413" cy="412"/>
            </a:xfrm>
            <a:prstGeom prst="ellipse">
              <a:avLst/>
            </a:prstGeom>
            <a:solidFill>
              <a:srgbClr val="3D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19"/>
            <p:cNvSpPr>
              <a:spLocks noChangeArrowheads="1"/>
            </p:cNvSpPr>
            <p:nvPr/>
          </p:nvSpPr>
          <p:spPr bwMode="auto">
            <a:xfrm>
              <a:off x="3696" y="1627"/>
              <a:ext cx="285" cy="2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p:nvPr/>
          </p:nvSpPr>
          <p:spPr bwMode="auto">
            <a:xfrm>
              <a:off x="3836" y="1563"/>
              <a:ext cx="209" cy="412"/>
            </a:xfrm>
            <a:custGeom>
              <a:avLst/>
              <a:gdLst>
                <a:gd name="T0" fmla="*/ 1 w 88"/>
                <a:gd name="T1" fmla="*/ 0 h 174"/>
                <a:gd name="T2" fmla="*/ 0 w 88"/>
                <a:gd name="T3" fmla="*/ 0 h 174"/>
                <a:gd name="T4" fmla="*/ 0 w 88"/>
                <a:gd name="T5" fmla="*/ 27 h 174"/>
                <a:gd name="T6" fmla="*/ 1 w 88"/>
                <a:gd name="T7" fmla="*/ 27 h 174"/>
                <a:gd name="T8" fmla="*/ 61 w 88"/>
                <a:gd name="T9" fmla="*/ 87 h 174"/>
                <a:gd name="T10" fmla="*/ 1 w 88"/>
                <a:gd name="T11" fmla="*/ 147 h 174"/>
                <a:gd name="T12" fmla="*/ 0 w 88"/>
                <a:gd name="T13" fmla="*/ 147 h 174"/>
                <a:gd name="T14" fmla="*/ 0 w 88"/>
                <a:gd name="T15" fmla="*/ 174 h 174"/>
                <a:gd name="T16" fmla="*/ 1 w 88"/>
                <a:gd name="T17" fmla="*/ 174 h 174"/>
                <a:gd name="T18" fmla="*/ 88 w 88"/>
                <a:gd name="T19" fmla="*/ 87 h 174"/>
                <a:gd name="T20" fmla="*/ 1 w 88"/>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74">
                  <a:moveTo>
                    <a:pt x="1" y="0"/>
                  </a:moveTo>
                  <a:cubicBezTo>
                    <a:pt x="0" y="0"/>
                    <a:pt x="0" y="0"/>
                    <a:pt x="0" y="0"/>
                  </a:cubicBezTo>
                  <a:cubicBezTo>
                    <a:pt x="0" y="27"/>
                    <a:pt x="0" y="27"/>
                    <a:pt x="0" y="27"/>
                  </a:cubicBezTo>
                  <a:cubicBezTo>
                    <a:pt x="1" y="27"/>
                    <a:pt x="1" y="27"/>
                    <a:pt x="1" y="27"/>
                  </a:cubicBezTo>
                  <a:cubicBezTo>
                    <a:pt x="34" y="27"/>
                    <a:pt x="61" y="54"/>
                    <a:pt x="61" y="87"/>
                  </a:cubicBezTo>
                  <a:cubicBezTo>
                    <a:pt x="61" y="120"/>
                    <a:pt x="34" y="147"/>
                    <a:pt x="1" y="147"/>
                  </a:cubicBezTo>
                  <a:cubicBezTo>
                    <a:pt x="0" y="147"/>
                    <a:pt x="0" y="147"/>
                    <a:pt x="0" y="147"/>
                  </a:cubicBezTo>
                  <a:cubicBezTo>
                    <a:pt x="0" y="174"/>
                    <a:pt x="0" y="174"/>
                    <a:pt x="0" y="174"/>
                  </a:cubicBezTo>
                  <a:cubicBezTo>
                    <a:pt x="1" y="174"/>
                    <a:pt x="1" y="174"/>
                    <a:pt x="1" y="174"/>
                  </a:cubicBezTo>
                  <a:cubicBezTo>
                    <a:pt x="49" y="174"/>
                    <a:pt x="88" y="135"/>
                    <a:pt x="88" y="87"/>
                  </a:cubicBezTo>
                  <a:cubicBezTo>
                    <a:pt x="88" y="39"/>
                    <a:pt x="49" y="0"/>
                    <a:pt x="1" y="0"/>
                  </a:cubicBezTo>
                  <a:close/>
                </a:path>
              </a:pathLst>
            </a:custGeom>
            <a:solidFill>
              <a:srgbClr val="339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1"/>
            <p:cNvSpPr/>
            <p:nvPr/>
          </p:nvSpPr>
          <p:spPr bwMode="auto">
            <a:xfrm>
              <a:off x="3836" y="1627"/>
              <a:ext cx="145" cy="284"/>
            </a:xfrm>
            <a:custGeom>
              <a:avLst/>
              <a:gdLst>
                <a:gd name="T0" fmla="*/ 61 w 61"/>
                <a:gd name="T1" fmla="*/ 60 h 120"/>
                <a:gd name="T2" fmla="*/ 1 w 61"/>
                <a:gd name="T3" fmla="*/ 0 h 120"/>
                <a:gd name="T4" fmla="*/ 0 w 61"/>
                <a:gd name="T5" fmla="*/ 0 h 120"/>
                <a:gd name="T6" fmla="*/ 0 w 61"/>
                <a:gd name="T7" fmla="*/ 120 h 120"/>
                <a:gd name="T8" fmla="*/ 1 w 61"/>
                <a:gd name="T9" fmla="*/ 120 h 120"/>
                <a:gd name="T10" fmla="*/ 61 w 61"/>
                <a:gd name="T11" fmla="*/ 60 h 120"/>
              </a:gdLst>
              <a:ahLst/>
              <a:cxnLst>
                <a:cxn ang="0">
                  <a:pos x="T0" y="T1"/>
                </a:cxn>
                <a:cxn ang="0">
                  <a:pos x="T2" y="T3"/>
                </a:cxn>
                <a:cxn ang="0">
                  <a:pos x="T4" y="T5"/>
                </a:cxn>
                <a:cxn ang="0">
                  <a:pos x="T6" y="T7"/>
                </a:cxn>
                <a:cxn ang="0">
                  <a:pos x="T8" y="T9"/>
                </a:cxn>
                <a:cxn ang="0">
                  <a:pos x="T10" y="T11"/>
                </a:cxn>
              </a:cxnLst>
              <a:rect l="0" t="0" r="r" b="b"/>
              <a:pathLst>
                <a:path w="61" h="120">
                  <a:moveTo>
                    <a:pt x="61" y="60"/>
                  </a:moveTo>
                  <a:cubicBezTo>
                    <a:pt x="61" y="27"/>
                    <a:pt x="34" y="0"/>
                    <a:pt x="1" y="0"/>
                  </a:cubicBezTo>
                  <a:cubicBezTo>
                    <a:pt x="0" y="0"/>
                    <a:pt x="0" y="0"/>
                    <a:pt x="0" y="0"/>
                  </a:cubicBezTo>
                  <a:cubicBezTo>
                    <a:pt x="0" y="120"/>
                    <a:pt x="0" y="120"/>
                    <a:pt x="0" y="120"/>
                  </a:cubicBezTo>
                  <a:cubicBezTo>
                    <a:pt x="1" y="120"/>
                    <a:pt x="1" y="120"/>
                    <a:pt x="1" y="120"/>
                  </a:cubicBezTo>
                  <a:cubicBezTo>
                    <a:pt x="34" y="120"/>
                    <a:pt x="61" y="93"/>
                    <a:pt x="61" y="6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TextBox 19"/>
          <p:cNvSpPr txBox="1">
            <a:spLocks noChangeArrowheads="1"/>
          </p:cNvSpPr>
          <p:nvPr/>
        </p:nvSpPr>
        <p:spPr bwMode="auto">
          <a:xfrm>
            <a:off x="5307110" y="2390973"/>
            <a:ext cx="33356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400" b="1" dirty="0">
                <a:solidFill>
                  <a:schemeClr val="bg1"/>
                </a:solidFill>
                <a:latin typeface="微软雅黑" panose="020B0503020204020204" pitchFamily="34" charset="-122"/>
                <a:ea typeface="微软雅黑" panose="020B0503020204020204" pitchFamily="34" charset="-122"/>
              </a:rPr>
              <a:t>产品和运营</a:t>
            </a:r>
          </a:p>
        </p:txBody>
      </p:sp>
      <p:sp>
        <p:nvSpPr>
          <p:cNvPr id="24" name="TextBox 13"/>
          <p:cNvSpPr txBox="1">
            <a:spLocks noChangeArrowheads="1"/>
          </p:cNvSpPr>
          <p:nvPr/>
        </p:nvSpPr>
        <p:spPr bwMode="auto">
          <a:xfrm>
            <a:off x="5288854" y="3287370"/>
            <a:ext cx="29805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产品概述 营销方案</a:t>
            </a:r>
            <a:endParaRPr lang="en-US" altLang="zh-CN" sz="24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推广方案</a:t>
            </a:r>
            <a:r>
              <a:rPr lang="en-US" altLang="zh-CN" sz="24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利润分析</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202E"/>
        </a:solidFill>
        <a:effectLst/>
      </p:bgPr>
    </p:bg>
    <p:spTree>
      <p:nvGrpSpPr>
        <p:cNvPr id="1" name=""/>
        <p:cNvGrpSpPr/>
        <p:nvPr/>
      </p:nvGrpSpPr>
      <p:grpSpPr>
        <a:xfrm>
          <a:off x="0" y="0"/>
          <a:ext cx="0" cy="0"/>
          <a:chOff x="0" y="0"/>
          <a:chExt cx="0" cy="0"/>
        </a:xfrm>
      </p:grpSpPr>
      <p:sp>
        <p:nvSpPr>
          <p:cNvPr id="7" name="椭圆 2"/>
          <p:cNvSpPr>
            <a:spLocks noChangeArrowheads="1"/>
          </p:cNvSpPr>
          <p:nvPr/>
        </p:nvSpPr>
        <p:spPr bwMode="auto">
          <a:xfrm>
            <a:off x="265309" y="319096"/>
            <a:ext cx="1102120" cy="110212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椭圆 2"/>
          <p:cNvSpPr>
            <a:spLocks noChangeArrowheads="1"/>
          </p:cNvSpPr>
          <p:nvPr/>
        </p:nvSpPr>
        <p:spPr bwMode="auto">
          <a:xfrm>
            <a:off x="352173" y="409798"/>
            <a:ext cx="928392" cy="928392"/>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椭圆 20"/>
          <p:cNvSpPr>
            <a:spLocks noChangeArrowheads="1"/>
          </p:cNvSpPr>
          <p:nvPr/>
        </p:nvSpPr>
        <p:spPr bwMode="auto">
          <a:xfrm>
            <a:off x="450169" y="497494"/>
            <a:ext cx="747448" cy="747448"/>
          </a:xfrm>
          <a:prstGeom prst="ellipse">
            <a:avLst/>
          </a:prstGeom>
          <a:solidFill>
            <a:srgbClr val="ED3A5A"/>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0" name="Freeform 45"/>
          <p:cNvSpPr>
            <a:spLocks noEditPoints="1"/>
          </p:cNvSpPr>
          <p:nvPr/>
        </p:nvSpPr>
        <p:spPr bwMode="auto">
          <a:xfrm>
            <a:off x="619899" y="693506"/>
            <a:ext cx="407988" cy="390525"/>
          </a:xfrm>
          <a:custGeom>
            <a:avLst/>
            <a:gdLst>
              <a:gd name="T0" fmla="*/ 109 w 109"/>
              <a:gd name="T1" fmla="*/ 28 h 104"/>
              <a:gd name="T2" fmla="*/ 25 w 109"/>
              <a:gd name="T3" fmla="*/ 28 h 104"/>
              <a:gd name="T4" fmla="*/ 18 w 109"/>
              <a:gd name="T5" fmla="*/ 0 h 104"/>
              <a:gd name="T6" fmla="*/ 0 w 109"/>
              <a:gd name="T7" fmla="*/ 0 h 104"/>
              <a:gd name="T8" fmla="*/ 0 w 109"/>
              <a:gd name="T9" fmla="*/ 4 h 104"/>
              <a:gd name="T10" fmla="*/ 15 w 109"/>
              <a:gd name="T11" fmla="*/ 4 h 104"/>
              <a:gd name="T12" fmla="*/ 35 w 109"/>
              <a:gd name="T13" fmla="*/ 84 h 104"/>
              <a:gd name="T14" fmla="*/ 28 w 109"/>
              <a:gd name="T15" fmla="*/ 94 h 104"/>
              <a:gd name="T16" fmla="*/ 38 w 109"/>
              <a:gd name="T17" fmla="*/ 104 h 104"/>
              <a:gd name="T18" fmla="*/ 48 w 109"/>
              <a:gd name="T19" fmla="*/ 94 h 104"/>
              <a:gd name="T20" fmla="*/ 46 w 109"/>
              <a:gd name="T21" fmla="*/ 88 h 104"/>
              <a:gd name="T22" fmla="*/ 74 w 109"/>
              <a:gd name="T23" fmla="*/ 88 h 104"/>
              <a:gd name="T24" fmla="*/ 72 w 109"/>
              <a:gd name="T25" fmla="*/ 94 h 104"/>
              <a:gd name="T26" fmla="*/ 82 w 109"/>
              <a:gd name="T27" fmla="*/ 104 h 104"/>
              <a:gd name="T28" fmla="*/ 92 w 109"/>
              <a:gd name="T29" fmla="*/ 94 h 104"/>
              <a:gd name="T30" fmla="*/ 82 w 109"/>
              <a:gd name="T31" fmla="*/ 84 h 104"/>
              <a:gd name="T32" fmla="*/ 39 w 109"/>
              <a:gd name="T33" fmla="*/ 84 h 104"/>
              <a:gd name="T34" fmla="*/ 37 w 109"/>
              <a:gd name="T35" fmla="*/ 76 h 104"/>
              <a:gd name="T36" fmla="*/ 93 w 109"/>
              <a:gd name="T37" fmla="*/ 76 h 104"/>
              <a:gd name="T38" fmla="*/ 109 w 109"/>
              <a:gd name="T39" fmla="*/ 28 h 104"/>
              <a:gd name="T40" fmla="*/ 44 w 109"/>
              <a:gd name="T41" fmla="*/ 94 h 104"/>
              <a:gd name="T42" fmla="*/ 38 w 109"/>
              <a:gd name="T43" fmla="*/ 100 h 104"/>
              <a:gd name="T44" fmla="*/ 32 w 109"/>
              <a:gd name="T45" fmla="*/ 94 h 104"/>
              <a:gd name="T46" fmla="*/ 38 w 109"/>
              <a:gd name="T47" fmla="*/ 88 h 104"/>
              <a:gd name="T48" fmla="*/ 44 w 109"/>
              <a:gd name="T49" fmla="*/ 94 h 104"/>
              <a:gd name="T50" fmla="*/ 88 w 109"/>
              <a:gd name="T51" fmla="*/ 94 h 104"/>
              <a:gd name="T52" fmla="*/ 82 w 109"/>
              <a:gd name="T53" fmla="*/ 100 h 104"/>
              <a:gd name="T54" fmla="*/ 76 w 109"/>
              <a:gd name="T55" fmla="*/ 94 h 104"/>
              <a:gd name="T56" fmla="*/ 82 w 109"/>
              <a:gd name="T57" fmla="*/ 88 h 104"/>
              <a:gd name="T58" fmla="*/ 88 w 109"/>
              <a:gd name="T59" fmla="*/ 94 h 104"/>
              <a:gd name="T60" fmla="*/ 36 w 109"/>
              <a:gd name="T61" fmla="*/ 72 h 104"/>
              <a:gd name="T62" fmla="*/ 26 w 109"/>
              <a:gd name="T63" fmla="*/ 32 h 104"/>
              <a:gd name="T64" fmla="*/ 104 w 109"/>
              <a:gd name="T65" fmla="*/ 32 h 104"/>
              <a:gd name="T66" fmla="*/ 90 w 109"/>
              <a:gd name="T67" fmla="*/ 72 h 104"/>
              <a:gd name="T68" fmla="*/ 36 w 109"/>
              <a:gd name="T69"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4">
                <a:moveTo>
                  <a:pt x="109" y="28"/>
                </a:moveTo>
                <a:cubicBezTo>
                  <a:pt x="25" y="28"/>
                  <a:pt x="25" y="28"/>
                  <a:pt x="25" y="28"/>
                </a:cubicBezTo>
                <a:cubicBezTo>
                  <a:pt x="18" y="0"/>
                  <a:pt x="18" y="0"/>
                  <a:pt x="18" y="0"/>
                </a:cubicBezTo>
                <a:cubicBezTo>
                  <a:pt x="0" y="0"/>
                  <a:pt x="0" y="0"/>
                  <a:pt x="0" y="0"/>
                </a:cubicBezTo>
                <a:cubicBezTo>
                  <a:pt x="0" y="4"/>
                  <a:pt x="0" y="4"/>
                  <a:pt x="0" y="4"/>
                </a:cubicBezTo>
                <a:cubicBezTo>
                  <a:pt x="15" y="4"/>
                  <a:pt x="15" y="4"/>
                  <a:pt x="15" y="4"/>
                </a:cubicBezTo>
                <a:cubicBezTo>
                  <a:pt x="35" y="84"/>
                  <a:pt x="35" y="84"/>
                  <a:pt x="35" y="84"/>
                </a:cubicBezTo>
                <a:cubicBezTo>
                  <a:pt x="31" y="85"/>
                  <a:pt x="28" y="89"/>
                  <a:pt x="28" y="94"/>
                </a:cubicBezTo>
                <a:cubicBezTo>
                  <a:pt x="28" y="99"/>
                  <a:pt x="32" y="104"/>
                  <a:pt x="38" y="104"/>
                </a:cubicBezTo>
                <a:cubicBezTo>
                  <a:pt x="43" y="104"/>
                  <a:pt x="48" y="99"/>
                  <a:pt x="48" y="94"/>
                </a:cubicBezTo>
                <a:cubicBezTo>
                  <a:pt x="48" y="91"/>
                  <a:pt x="47" y="89"/>
                  <a:pt x="46" y="88"/>
                </a:cubicBezTo>
                <a:cubicBezTo>
                  <a:pt x="74" y="88"/>
                  <a:pt x="74" y="88"/>
                  <a:pt x="74" y="88"/>
                </a:cubicBezTo>
                <a:cubicBezTo>
                  <a:pt x="72" y="89"/>
                  <a:pt x="72" y="91"/>
                  <a:pt x="72" y="94"/>
                </a:cubicBezTo>
                <a:cubicBezTo>
                  <a:pt x="72" y="99"/>
                  <a:pt x="76" y="104"/>
                  <a:pt x="82" y="104"/>
                </a:cubicBezTo>
                <a:cubicBezTo>
                  <a:pt x="87" y="104"/>
                  <a:pt x="92" y="99"/>
                  <a:pt x="92" y="94"/>
                </a:cubicBezTo>
                <a:cubicBezTo>
                  <a:pt x="92" y="88"/>
                  <a:pt x="87" y="84"/>
                  <a:pt x="82" y="84"/>
                </a:cubicBezTo>
                <a:cubicBezTo>
                  <a:pt x="39" y="84"/>
                  <a:pt x="39" y="84"/>
                  <a:pt x="39" y="84"/>
                </a:cubicBezTo>
                <a:cubicBezTo>
                  <a:pt x="37" y="76"/>
                  <a:pt x="37" y="76"/>
                  <a:pt x="37" y="76"/>
                </a:cubicBezTo>
                <a:cubicBezTo>
                  <a:pt x="93" y="76"/>
                  <a:pt x="93" y="76"/>
                  <a:pt x="93" y="76"/>
                </a:cubicBezTo>
                <a:lnTo>
                  <a:pt x="109" y="28"/>
                </a:lnTo>
                <a:close/>
                <a:moveTo>
                  <a:pt x="44" y="94"/>
                </a:moveTo>
                <a:cubicBezTo>
                  <a:pt x="44" y="97"/>
                  <a:pt x="41" y="100"/>
                  <a:pt x="38" y="100"/>
                </a:cubicBezTo>
                <a:cubicBezTo>
                  <a:pt x="34" y="100"/>
                  <a:pt x="32" y="97"/>
                  <a:pt x="32" y="94"/>
                </a:cubicBezTo>
                <a:cubicBezTo>
                  <a:pt x="32" y="90"/>
                  <a:pt x="34" y="88"/>
                  <a:pt x="38" y="88"/>
                </a:cubicBezTo>
                <a:cubicBezTo>
                  <a:pt x="41" y="88"/>
                  <a:pt x="44" y="90"/>
                  <a:pt x="44" y="94"/>
                </a:cubicBezTo>
                <a:close/>
                <a:moveTo>
                  <a:pt x="88" y="94"/>
                </a:moveTo>
                <a:cubicBezTo>
                  <a:pt x="88" y="97"/>
                  <a:pt x="85" y="100"/>
                  <a:pt x="82" y="100"/>
                </a:cubicBezTo>
                <a:cubicBezTo>
                  <a:pt x="78" y="100"/>
                  <a:pt x="76" y="97"/>
                  <a:pt x="76" y="94"/>
                </a:cubicBezTo>
                <a:cubicBezTo>
                  <a:pt x="76" y="90"/>
                  <a:pt x="78" y="88"/>
                  <a:pt x="82" y="88"/>
                </a:cubicBezTo>
                <a:cubicBezTo>
                  <a:pt x="85" y="88"/>
                  <a:pt x="88" y="90"/>
                  <a:pt x="88" y="94"/>
                </a:cubicBezTo>
                <a:close/>
                <a:moveTo>
                  <a:pt x="36" y="72"/>
                </a:moveTo>
                <a:cubicBezTo>
                  <a:pt x="26" y="32"/>
                  <a:pt x="26" y="32"/>
                  <a:pt x="26" y="32"/>
                </a:cubicBezTo>
                <a:cubicBezTo>
                  <a:pt x="104" y="32"/>
                  <a:pt x="104" y="32"/>
                  <a:pt x="104" y="32"/>
                </a:cubicBezTo>
                <a:cubicBezTo>
                  <a:pt x="90" y="72"/>
                  <a:pt x="90" y="72"/>
                  <a:pt x="90" y="72"/>
                </a:cubicBezTo>
                <a:lnTo>
                  <a:pt x="36" y="7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文本框 2"/>
          <p:cNvSpPr txBox="1">
            <a:spLocks noChangeArrowheads="1"/>
          </p:cNvSpPr>
          <p:nvPr/>
        </p:nvSpPr>
        <p:spPr bwMode="auto">
          <a:xfrm>
            <a:off x="1508811" y="581616"/>
            <a:ext cx="2105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产品概述</a:t>
            </a:r>
          </a:p>
        </p:txBody>
      </p:sp>
      <p:grpSp>
        <p:nvGrpSpPr>
          <p:cNvPr id="95" name="组合 14"/>
          <p:cNvGrpSpPr/>
          <p:nvPr/>
        </p:nvGrpSpPr>
        <p:grpSpPr bwMode="auto">
          <a:xfrm>
            <a:off x="1998498" y="1594530"/>
            <a:ext cx="2883681" cy="1595574"/>
            <a:chOff x="1079612" y="864467"/>
            <a:chExt cx="2328625" cy="1289175"/>
          </a:xfrm>
        </p:grpSpPr>
        <p:pic>
          <p:nvPicPr>
            <p:cNvPr id="96" name="Picture 2" descr="C:\Users\Administrator\AppData\Roaming\360se6\Application\User Data\temp\330512-15092010334328.jpg"/>
            <p:cNvPicPr>
              <a:picLocks noChangeAspect="1" noChangeArrowheads="1"/>
            </p:cNvPicPr>
            <p:nvPr/>
          </p:nvPicPr>
          <p:blipFill>
            <a:blip r:embed="rId2" cstate="print">
              <a:extLst>
                <a:ext uri="{28A0092B-C50C-407E-A947-70E740481C1C}">
                  <a14:useLocalDpi xmlns:a14="http://schemas.microsoft.com/office/drawing/2010/main" val="0"/>
                </a:ext>
              </a:extLst>
            </a:blip>
            <a:srcRect l="253" t="11533" r="528" b="9634"/>
            <a:stretch>
              <a:fillRect/>
            </a:stretch>
          </p:blipFill>
          <p:spPr bwMode="auto">
            <a:xfrm>
              <a:off x="1080659" y="864467"/>
              <a:ext cx="2326479" cy="128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矩形 96"/>
            <p:cNvSpPr/>
            <p:nvPr/>
          </p:nvSpPr>
          <p:spPr>
            <a:xfrm>
              <a:off x="1079612" y="864467"/>
              <a:ext cx="2328625" cy="128917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98" name="组合 17"/>
          <p:cNvGrpSpPr/>
          <p:nvPr/>
        </p:nvGrpSpPr>
        <p:grpSpPr bwMode="auto">
          <a:xfrm>
            <a:off x="1998498" y="3187776"/>
            <a:ext cx="2883681" cy="1600233"/>
            <a:chOff x="1079612" y="2151366"/>
            <a:chExt cx="2328625" cy="1291450"/>
          </a:xfrm>
        </p:grpSpPr>
        <p:pic>
          <p:nvPicPr>
            <p:cNvPr id="99" name="Picture 6" descr="C:\Users\Administrator\AppData\Roaming\360se6\Application\User Data\temp\330691-15100409300126.jpg"/>
            <p:cNvPicPr>
              <a:picLocks noChangeAspect="1" noChangeArrowheads="1"/>
            </p:cNvPicPr>
            <p:nvPr/>
          </p:nvPicPr>
          <p:blipFill>
            <a:blip r:embed="rId3" cstate="print">
              <a:extLst>
                <a:ext uri="{28A0092B-C50C-407E-A947-70E740481C1C}">
                  <a14:useLocalDpi xmlns:a14="http://schemas.microsoft.com/office/drawing/2010/main" val="0"/>
                </a:ext>
              </a:extLst>
            </a:blip>
            <a:srcRect t="8318" b="8318"/>
            <a:stretch>
              <a:fillRect/>
            </a:stretch>
          </p:blipFill>
          <p:spPr bwMode="auto">
            <a:xfrm>
              <a:off x="1084599" y="2151366"/>
              <a:ext cx="2322539" cy="129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矩形 99"/>
            <p:cNvSpPr/>
            <p:nvPr/>
          </p:nvSpPr>
          <p:spPr>
            <a:xfrm>
              <a:off x="1079612" y="2151366"/>
              <a:ext cx="2328625" cy="129145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101" name="组合 20"/>
          <p:cNvGrpSpPr/>
          <p:nvPr/>
        </p:nvGrpSpPr>
        <p:grpSpPr bwMode="auto">
          <a:xfrm>
            <a:off x="1998498" y="4788008"/>
            <a:ext cx="2883681" cy="1595576"/>
            <a:chOff x="1079612" y="3442816"/>
            <a:chExt cx="2328625" cy="1289174"/>
          </a:xfrm>
        </p:grpSpPr>
        <p:pic>
          <p:nvPicPr>
            <p:cNvPr id="102" name="Picture 18" descr="C:\Users\Administrator\AppData\Roaming\360se6\Application\User Data\temp\330651-150P6152J998.jpg"/>
            <p:cNvPicPr>
              <a:picLocks noChangeAspect="1" noChangeArrowheads="1"/>
            </p:cNvPicPr>
            <p:nvPr/>
          </p:nvPicPr>
          <p:blipFill>
            <a:blip r:embed="rId4" cstate="print">
              <a:extLst>
                <a:ext uri="{28A0092B-C50C-407E-A947-70E740481C1C}">
                  <a14:useLocalDpi xmlns:a14="http://schemas.microsoft.com/office/drawing/2010/main" val="0"/>
                </a:ext>
              </a:extLst>
            </a:blip>
            <a:srcRect b="16396"/>
            <a:stretch>
              <a:fillRect/>
            </a:stretch>
          </p:blipFill>
          <p:spPr bwMode="auto">
            <a:xfrm>
              <a:off x="1095311" y="3442816"/>
              <a:ext cx="2311827" cy="128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矩形 102"/>
            <p:cNvSpPr/>
            <p:nvPr/>
          </p:nvSpPr>
          <p:spPr>
            <a:xfrm>
              <a:off x="1079612" y="3442816"/>
              <a:ext cx="2328625" cy="128917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104" name="组合 23"/>
          <p:cNvGrpSpPr/>
          <p:nvPr/>
        </p:nvGrpSpPr>
        <p:grpSpPr bwMode="auto">
          <a:xfrm>
            <a:off x="4879849" y="1594530"/>
            <a:ext cx="2883681" cy="1595574"/>
            <a:chOff x="3407138" y="864466"/>
            <a:chExt cx="2328625" cy="1289176"/>
          </a:xfrm>
        </p:grpSpPr>
        <p:pic>
          <p:nvPicPr>
            <p:cNvPr id="105" name="Picture 4" descr="C:\Users\Administrator\AppData\Roaming\360se6\Application\User Data\temp\330404-1509240K04967.jpg"/>
            <p:cNvPicPr>
              <a:picLocks noChangeAspect="1" noChangeArrowheads="1"/>
            </p:cNvPicPr>
            <p:nvPr/>
          </p:nvPicPr>
          <p:blipFill>
            <a:blip r:embed="rId5" cstate="print">
              <a:extLst>
                <a:ext uri="{28A0092B-C50C-407E-A947-70E740481C1C}">
                  <a14:useLocalDpi xmlns:a14="http://schemas.microsoft.com/office/drawing/2010/main" val="0"/>
                </a:ext>
              </a:extLst>
            </a:blip>
            <a:srcRect b="16959"/>
            <a:stretch>
              <a:fillRect/>
            </a:stretch>
          </p:blipFill>
          <p:spPr bwMode="auto">
            <a:xfrm>
              <a:off x="3408237" y="864466"/>
              <a:ext cx="2327526" cy="128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矩形 105"/>
            <p:cNvSpPr/>
            <p:nvPr/>
          </p:nvSpPr>
          <p:spPr>
            <a:xfrm>
              <a:off x="3407138" y="864466"/>
              <a:ext cx="2328625" cy="128917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107" name="组合 26"/>
          <p:cNvGrpSpPr/>
          <p:nvPr/>
        </p:nvGrpSpPr>
        <p:grpSpPr bwMode="auto">
          <a:xfrm>
            <a:off x="4879849" y="4788008"/>
            <a:ext cx="2883681" cy="1595576"/>
            <a:chOff x="3407138" y="3442816"/>
            <a:chExt cx="2328625" cy="1289174"/>
          </a:xfrm>
        </p:grpSpPr>
        <p:pic>
          <p:nvPicPr>
            <p:cNvPr id="108" name="Picture 8" descr="C:\Users\Administrator\AppData\Roaming\360se6\Application\User Data\temp\330508-15092010014864.jpg"/>
            <p:cNvPicPr>
              <a:picLocks noChangeAspect="1" noChangeArrowheads="1"/>
            </p:cNvPicPr>
            <p:nvPr/>
          </p:nvPicPr>
          <p:blipFill>
            <a:blip r:embed="rId6" cstate="print">
              <a:extLst>
                <a:ext uri="{28A0092B-C50C-407E-A947-70E740481C1C}">
                  <a14:useLocalDpi xmlns:a14="http://schemas.microsoft.com/office/drawing/2010/main" val="0"/>
                </a:ext>
              </a:extLst>
            </a:blip>
            <a:srcRect t="9479" b="7480"/>
            <a:stretch>
              <a:fillRect/>
            </a:stretch>
          </p:blipFill>
          <p:spPr bwMode="auto">
            <a:xfrm>
              <a:off x="3408237" y="3442816"/>
              <a:ext cx="2327526" cy="12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矩形 108"/>
            <p:cNvSpPr/>
            <p:nvPr/>
          </p:nvSpPr>
          <p:spPr>
            <a:xfrm>
              <a:off x="3407138" y="3442816"/>
              <a:ext cx="2328625" cy="128917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110" name="组合 29"/>
          <p:cNvGrpSpPr/>
          <p:nvPr/>
        </p:nvGrpSpPr>
        <p:grpSpPr bwMode="auto">
          <a:xfrm>
            <a:off x="7726262" y="1594530"/>
            <a:ext cx="2883681" cy="1595574"/>
            <a:chOff x="5735763" y="864468"/>
            <a:chExt cx="2328625" cy="1289174"/>
          </a:xfrm>
        </p:grpSpPr>
        <p:pic>
          <p:nvPicPr>
            <p:cNvPr id="111" name="Picture 20" descr="C:\Users\Administrator\AppData\Roaming\360se6\Application\User Data\temp\330651-150P615342982.jpg"/>
            <p:cNvPicPr>
              <a:picLocks noChangeAspect="1" noChangeArrowheads="1"/>
            </p:cNvPicPr>
            <p:nvPr/>
          </p:nvPicPr>
          <p:blipFill>
            <a:blip r:embed="rId7" cstate="print">
              <a:extLst>
                <a:ext uri="{28A0092B-C50C-407E-A947-70E740481C1C}">
                  <a14:useLocalDpi xmlns:a14="http://schemas.microsoft.com/office/drawing/2010/main" val="0"/>
                </a:ext>
              </a:extLst>
            </a:blip>
            <a:srcRect t="1711" b="23170"/>
            <a:stretch>
              <a:fillRect/>
            </a:stretch>
          </p:blipFill>
          <p:spPr bwMode="auto">
            <a:xfrm>
              <a:off x="5735763" y="864468"/>
              <a:ext cx="2328625" cy="128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矩形 111"/>
            <p:cNvSpPr/>
            <p:nvPr/>
          </p:nvSpPr>
          <p:spPr>
            <a:xfrm>
              <a:off x="5735763" y="864468"/>
              <a:ext cx="2328625" cy="128917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113" name="组合 32"/>
          <p:cNvGrpSpPr/>
          <p:nvPr/>
        </p:nvGrpSpPr>
        <p:grpSpPr bwMode="auto">
          <a:xfrm>
            <a:off x="7726262" y="3190104"/>
            <a:ext cx="2883681" cy="1597904"/>
            <a:chOff x="5735763" y="2153642"/>
            <a:chExt cx="2328625" cy="1289174"/>
          </a:xfrm>
        </p:grpSpPr>
        <p:pic>
          <p:nvPicPr>
            <p:cNvPr id="114" name="Picture 10" descr="C:\Users\Administrator\AppData\Roaming\360se6\Application\User Data\temp\330727-150R202223669.jpg"/>
            <p:cNvPicPr>
              <a:picLocks noChangeAspect="1" noChangeArrowheads="1"/>
            </p:cNvPicPr>
            <p:nvPr/>
          </p:nvPicPr>
          <p:blipFill>
            <a:blip r:embed="rId8" cstate="print">
              <a:extLst>
                <a:ext uri="{28A0092B-C50C-407E-A947-70E740481C1C}">
                  <a14:useLocalDpi xmlns:a14="http://schemas.microsoft.com/office/drawing/2010/main" val="0"/>
                </a:ext>
              </a:extLst>
            </a:blip>
            <a:srcRect l="372" t="6058" r="1921" b="12076"/>
            <a:stretch>
              <a:fillRect/>
            </a:stretch>
          </p:blipFill>
          <p:spPr bwMode="auto">
            <a:xfrm>
              <a:off x="5735763" y="2153642"/>
              <a:ext cx="2328625" cy="128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矩形 114"/>
            <p:cNvSpPr/>
            <p:nvPr/>
          </p:nvSpPr>
          <p:spPr>
            <a:xfrm>
              <a:off x="5735763" y="2153642"/>
              <a:ext cx="2328625" cy="128917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116" name="组合 35"/>
          <p:cNvGrpSpPr/>
          <p:nvPr/>
        </p:nvGrpSpPr>
        <p:grpSpPr bwMode="auto">
          <a:xfrm>
            <a:off x="7726262" y="4788008"/>
            <a:ext cx="2883681" cy="1595576"/>
            <a:chOff x="5735763" y="3442816"/>
            <a:chExt cx="2328625" cy="1289174"/>
          </a:xfrm>
        </p:grpSpPr>
        <p:pic>
          <p:nvPicPr>
            <p:cNvPr id="117" name="Picture 22" descr="C:\Users\Administrator\AppData\Roaming\360se6\Application\User Data\temp\330729-150P211042145.jpg"/>
            <p:cNvPicPr>
              <a:picLocks noChangeAspect="1" noChangeArrowheads="1"/>
            </p:cNvPicPr>
            <p:nvPr/>
          </p:nvPicPr>
          <p:blipFill>
            <a:blip r:embed="rId9" cstate="print">
              <a:extLst>
                <a:ext uri="{28A0092B-C50C-407E-A947-70E740481C1C}">
                  <a14:useLocalDpi xmlns:a14="http://schemas.microsoft.com/office/drawing/2010/main" val="0"/>
                </a:ext>
              </a:extLst>
            </a:blip>
            <a:srcRect b="16998"/>
            <a:stretch>
              <a:fillRect/>
            </a:stretch>
          </p:blipFill>
          <p:spPr bwMode="auto">
            <a:xfrm>
              <a:off x="5735765" y="3442816"/>
              <a:ext cx="2328623" cy="12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矩形 117"/>
            <p:cNvSpPr/>
            <p:nvPr/>
          </p:nvSpPr>
          <p:spPr>
            <a:xfrm>
              <a:off x="5735763" y="3442816"/>
              <a:ext cx="2328625" cy="128917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sp>
        <p:nvSpPr>
          <p:cNvPr id="119" name="TextBox 11"/>
          <p:cNvSpPr txBox="1">
            <a:spLocks noChangeArrowheads="1"/>
          </p:cNvSpPr>
          <p:nvPr/>
        </p:nvSpPr>
        <p:spPr bwMode="auto">
          <a:xfrm>
            <a:off x="1996168" y="2270029"/>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先进</a:t>
            </a:r>
          </a:p>
        </p:txBody>
      </p:sp>
      <p:grpSp>
        <p:nvGrpSpPr>
          <p:cNvPr id="120" name="组合 39"/>
          <p:cNvGrpSpPr/>
          <p:nvPr/>
        </p:nvGrpSpPr>
        <p:grpSpPr bwMode="auto">
          <a:xfrm>
            <a:off x="2592470" y="2621752"/>
            <a:ext cx="2188420" cy="465346"/>
            <a:chOff x="1590094" y="1693207"/>
            <a:chExt cx="1768141" cy="376902"/>
          </a:xfrm>
        </p:grpSpPr>
        <p:sp>
          <p:nvSpPr>
            <p:cNvPr id="121" name="TextBox 12"/>
            <p:cNvSpPr txBox="1">
              <a:spLocks noChangeArrowheads="1"/>
            </p:cNvSpPr>
            <p:nvPr/>
          </p:nvSpPr>
          <p:spPr bwMode="auto">
            <a:xfrm>
              <a:off x="1590094" y="1693207"/>
              <a:ext cx="1768141" cy="22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200" dirty="0">
                  <a:solidFill>
                    <a:schemeClr val="bg1"/>
                  </a:solidFill>
                  <a:latin typeface="微软雅黑" panose="020B0503020204020204" pitchFamily="34" charset="-122"/>
                  <a:ea typeface="微软雅黑" panose="020B0503020204020204" pitchFamily="34" charset="-122"/>
                </a:rPr>
                <a:t>INTEGRATION NEW MEDIA</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2" name="TextBox 13"/>
            <p:cNvSpPr txBox="1">
              <a:spLocks noChangeArrowheads="1"/>
            </p:cNvSpPr>
            <p:nvPr/>
          </p:nvSpPr>
          <p:spPr bwMode="auto">
            <a:xfrm>
              <a:off x="1590094" y="1820828"/>
              <a:ext cx="874487" cy="24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400" dirty="0">
                  <a:solidFill>
                    <a:schemeClr val="bg1"/>
                  </a:solidFill>
                  <a:latin typeface="微软雅黑" panose="020B0503020204020204" pitchFamily="34" charset="-122"/>
                  <a:ea typeface="微软雅黑" panose="020B0503020204020204" pitchFamily="34" charset="-122"/>
                </a:rPr>
                <a:t>新媒体整合</a:t>
              </a:r>
            </a:p>
          </p:txBody>
        </p:sp>
      </p:grpSp>
      <p:cxnSp>
        <p:nvCxnSpPr>
          <p:cNvPr id="123" name="直接连接符 122"/>
          <p:cNvCxnSpPr/>
          <p:nvPr/>
        </p:nvCxnSpPr>
        <p:spPr>
          <a:xfrm>
            <a:off x="2141129" y="2845367"/>
            <a:ext cx="474069" cy="0"/>
          </a:xfrm>
          <a:prstGeom prst="line">
            <a:avLst/>
          </a:prstGeom>
          <a:noFill/>
          <a:ln w="12700">
            <a:gradFill>
              <a:gsLst>
                <a:gs pos="0">
                  <a:srgbClr val="FAF3C2"/>
                </a:gs>
                <a:gs pos="100000">
                  <a:srgbClr val="F4E576"/>
                </a:gs>
              </a:gsLst>
              <a:lin ang="5400000" scaled="0"/>
            </a:gradFill>
          </a:ln>
        </p:spPr>
      </p:cxnSp>
      <p:sp>
        <p:nvSpPr>
          <p:cNvPr id="124" name="TextBox 27"/>
          <p:cNvSpPr txBox="1">
            <a:spLocks noChangeArrowheads="1"/>
          </p:cNvSpPr>
          <p:nvPr/>
        </p:nvSpPr>
        <p:spPr bwMode="auto">
          <a:xfrm>
            <a:off x="1996168" y="5472824"/>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便捷</a:t>
            </a:r>
          </a:p>
        </p:txBody>
      </p:sp>
      <p:grpSp>
        <p:nvGrpSpPr>
          <p:cNvPr id="125" name="组合 44"/>
          <p:cNvGrpSpPr/>
          <p:nvPr/>
        </p:nvGrpSpPr>
        <p:grpSpPr bwMode="auto">
          <a:xfrm>
            <a:off x="2592470" y="5812899"/>
            <a:ext cx="2271776" cy="466175"/>
            <a:chOff x="1590094" y="4271555"/>
            <a:chExt cx="1835488" cy="375596"/>
          </a:xfrm>
        </p:grpSpPr>
        <p:sp>
          <p:nvSpPr>
            <p:cNvPr id="126" name="TextBox 28"/>
            <p:cNvSpPr txBox="1">
              <a:spLocks noChangeArrowheads="1"/>
            </p:cNvSpPr>
            <p:nvPr/>
          </p:nvSpPr>
          <p:spPr bwMode="auto">
            <a:xfrm>
              <a:off x="1590094" y="4271555"/>
              <a:ext cx="1835488" cy="2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200" dirty="0">
                  <a:solidFill>
                    <a:schemeClr val="bg1"/>
                  </a:solidFill>
                  <a:latin typeface="微软雅黑" panose="020B0503020204020204" pitchFamily="34" charset="-122"/>
                  <a:ea typeface="微软雅黑" panose="020B0503020204020204" pitchFamily="34" charset="-122"/>
                </a:rPr>
                <a:t>INTEGRATION NEW </a:t>
              </a:r>
              <a:r>
                <a:rPr lang="en-US" altLang="zh-CN" sz="1400" dirty="0">
                  <a:solidFill>
                    <a:schemeClr val="bg1"/>
                  </a:solidFill>
                  <a:latin typeface="微软雅黑" panose="020B0503020204020204" pitchFamily="34" charset="-122"/>
                  <a:ea typeface="微软雅黑" panose="020B0503020204020204" pitchFamily="34" charset="-122"/>
                </a:rPr>
                <a:t>MEDIA</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7" name="TextBox 29"/>
            <p:cNvSpPr txBox="1">
              <a:spLocks noChangeArrowheads="1"/>
            </p:cNvSpPr>
            <p:nvPr/>
          </p:nvSpPr>
          <p:spPr bwMode="auto">
            <a:xfrm>
              <a:off x="1590094" y="4399176"/>
              <a:ext cx="1019543" cy="2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400" dirty="0">
                  <a:solidFill>
                    <a:schemeClr val="bg1"/>
                  </a:solidFill>
                  <a:latin typeface="微软雅黑" panose="020B0503020204020204" pitchFamily="34" charset="-122"/>
                  <a:ea typeface="微软雅黑" panose="020B0503020204020204" pitchFamily="34" charset="-122"/>
                </a:rPr>
                <a:t>支持一件拖拽</a:t>
              </a:r>
            </a:p>
          </p:txBody>
        </p:sp>
      </p:grpSp>
      <p:cxnSp>
        <p:nvCxnSpPr>
          <p:cNvPr id="128" name="直接连接符 127"/>
          <p:cNvCxnSpPr/>
          <p:nvPr/>
        </p:nvCxnSpPr>
        <p:spPr>
          <a:xfrm>
            <a:off x="2141129" y="6038847"/>
            <a:ext cx="474069" cy="0"/>
          </a:xfrm>
          <a:prstGeom prst="line">
            <a:avLst/>
          </a:prstGeom>
          <a:noFill/>
          <a:ln w="12700">
            <a:gradFill>
              <a:gsLst>
                <a:gs pos="0">
                  <a:srgbClr val="FAF3C2"/>
                </a:gs>
                <a:gs pos="100000">
                  <a:srgbClr val="F4E576"/>
                </a:gs>
              </a:gsLst>
              <a:lin ang="5400000" scaled="0"/>
            </a:gradFill>
          </a:ln>
        </p:spPr>
      </p:cxnSp>
      <p:sp>
        <p:nvSpPr>
          <p:cNvPr id="129" name="TextBox 51"/>
          <p:cNvSpPr txBox="1">
            <a:spLocks noChangeArrowheads="1"/>
          </p:cNvSpPr>
          <p:nvPr/>
        </p:nvSpPr>
        <p:spPr bwMode="auto">
          <a:xfrm>
            <a:off x="7763531" y="2314285"/>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智能</a:t>
            </a:r>
          </a:p>
        </p:txBody>
      </p:sp>
      <p:grpSp>
        <p:nvGrpSpPr>
          <p:cNvPr id="130" name="组合 50"/>
          <p:cNvGrpSpPr/>
          <p:nvPr/>
        </p:nvGrpSpPr>
        <p:grpSpPr bwMode="auto">
          <a:xfrm>
            <a:off x="8357504" y="2621752"/>
            <a:ext cx="2188421" cy="465346"/>
            <a:chOff x="6246245" y="1693207"/>
            <a:chExt cx="1766307" cy="376902"/>
          </a:xfrm>
        </p:grpSpPr>
        <p:sp>
          <p:nvSpPr>
            <p:cNvPr id="131" name="TextBox 52"/>
            <p:cNvSpPr txBox="1">
              <a:spLocks noChangeArrowheads="1"/>
            </p:cNvSpPr>
            <p:nvPr/>
          </p:nvSpPr>
          <p:spPr bwMode="auto">
            <a:xfrm>
              <a:off x="6246245" y="1693207"/>
              <a:ext cx="1766307" cy="22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200">
                  <a:solidFill>
                    <a:schemeClr val="bg1"/>
                  </a:solidFill>
                  <a:latin typeface="微软雅黑" panose="020B0503020204020204" pitchFamily="34" charset="-122"/>
                  <a:ea typeface="微软雅黑" panose="020B0503020204020204" pitchFamily="34" charset="-122"/>
                </a:rPr>
                <a:t>INTEGRATION NEW MEDIA</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32" name="TextBox 53"/>
            <p:cNvSpPr txBox="1">
              <a:spLocks noChangeArrowheads="1"/>
            </p:cNvSpPr>
            <p:nvPr/>
          </p:nvSpPr>
          <p:spPr bwMode="auto">
            <a:xfrm>
              <a:off x="6246245" y="1820828"/>
              <a:ext cx="873579" cy="24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400" dirty="0">
                  <a:solidFill>
                    <a:schemeClr val="bg1"/>
                  </a:solidFill>
                  <a:latin typeface="微软雅黑" panose="020B0503020204020204" pitchFamily="34" charset="-122"/>
                  <a:ea typeface="微软雅黑" panose="020B0503020204020204" pitchFamily="34" charset="-122"/>
                </a:rPr>
                <a:t>智能云平台</a:t>
              </a:r>
            </a:p>
          </p:txBody>
        </p:sp>
      </p:grpSp>
      <p:grpSp>
        <p:nvGrpSpPr>
          <p:cNvPr id="133" name="组合 132"/>
          <p:cNvGrpSpPr/>
          <p:nvPr/>
        </p:nvGrpSpPr>
        <p:grpSpPr>
          <a:xfrm>
            <a:off x="4841894" y="3187975"/>
            <a:ext cx="2883684" cy="1599282"/>
            <a:chOff x="3407138" y="2151367"/>
            <a:chExt cx="2328626" cy="1291449"/>
          </a:xfrm>
          <a:solidFill>
            <a:srgbClr val="ED3A5A"/>
          </a:solidFill>
        </p:grpSpPr>
        <p:pic>
          <p:nvPicPr>
            <p:cNvPr id="134" name="Picture 16" descr="C:\Users\Administrator\AppData\Roaming\360se6\Application\User Data\temp\330727-150R20125569.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6937"/>
            <a:stretch>
              <a:fillRect/>
            </a:stretch>
          </p:blipFill>
          <p:spPr bwMode="auto">
            <a:xfrm>
              <a:off x="3408238" y="2151367"/>
              <a:ext cx="2327526" cy="1291449"/>
            </a:xfrm>
            <a:prstGeom prst="rect">
              <a:avLst/>
            </a:prstGeom>
            <a:grpFill/>
          </p:spPr>
        </p:pic>
        <p:sp>
          <p:nvSpPr>
            <p:cNvPr id="135" name="矩形 134"/>
            <p:cNvSpPr/>
            <p:nvPr/>
          </p:nvSpPr>
          <p:spPr>
            <a:xfrm>
              <a:off x="3407138" y="2153642"/>
              <a:ext cx="2328625" cy="12891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C000"/>
                </a:solidFill>
              </a:endParaRPr>
            </a:p>
          </p:txBody>
        </p:sp>
      </p:grpSp>
      <p:cxnSp>
        <p:nvCxnSpPr>
          <p:cNvPr id="136" name="直接连接符 135"/>
          <p:cNvCxnSpPr/>
          <p:nvPr/>
        </p:nvCxnSpPr>
        <p:spPr>
          <a:xfrm>
            <a:off x="7907133" y="2845367"/>
            <a:ext cx="474069" cy="0"/>
          </a:xfrm>
          <a:prstGeom prst="line">
            <a:avLst/>
          </a:prstGeom>
          <a:noFill/>
          <a:ln w="12700">
            <a:gradFill>
              <a:gsLst>
                <a:gs pos="0">
                  <a:srgbClr val="FAF3C2"/>
                </a:gs>
                <a:gs pos="100000">
                  <a:srgbClr val="F4E576"/>
                </a:gs>
              </a:gsLst>
              <a:lin ang="5400000" scaled="0"/>
            </a:gradFill>
          </a:ln>
        </p:spPr>
      </p:cxnSp>
      <p:sp>
        <p:nvSpPr>
          <p:cNvPr id="137" name="TextBox 63"/>
          <p:cNvSpPr txBox="1">
            <a:spLocks noChangeArrowheads="1"/>
          </p:cNvSpPr>
          <p:nvPr/>
        </p:nvSpPr>
        <p:spPr bwMode="auto">
          <a:xfrm>
            <a:off x="7693651" y="5470496"/>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通用</a:t>
            </a:r>
          </a:p>
        </p:txBody>
      </p:sp>
      <p:grpSp>
        <p:nvGrpSpPr>
          <p:cNvPr id="138" name="组合 58"/>
          <p:cNvGrpSpPr/>
          <p:nvPr/>
        </p:nvGrpSpPr>
        <p:grpSpPr bwMode="auto">
          <a:xfrm>
            <a:off x="8357504" y="5812899"/>
            <a:ext cx="2188421" cy="466175"/>
            <a:chOff x="6246245" y="4271555"/>
            <a:chExt cx="1766307" cy="375596"/>
          </a:xfrm>
        </p:grpSpPr>
        <p:sp>
          <p:nvSpPr>
            <p:cNvPr id="139" name="TextBox 64"/>
            <p:cNvSpPr txBox="1">
              <a:spLocks noChangeArrowheads="1"/>
            </p:cNvSpPr>
            <p:nvPr/>
          </p:nvSpPr>
          <p:spPr bwMode="auto">
            <a:xfrm>
              <a:off x="6246245" y="4271555"/>
              <a:ext cx="1766307" cy="22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200" dirty="0">
                  <a:solidFill>
                    <a:schemeClr val="bg1"/>
                  </a:solidFill>
                  <a:latin typeface="微软雅黑" panose="020B0503020204020204" pitchFamily="34" charset="-122"/>
                  <a:ea typeface="微软雅黑" panose="020B0503020204020204" pitchFamily="34" charset="-122"/>
                </a:rPr>
                <a:t>INTEGRATION NEW MEDIA</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0" name="TextBox 65"/>
            <p:cNvSpPr txBox="1">
              <a:spLocks noChangeArrowheads="1"/>
            </p:cNvSpPr>
            <p:nvPr/>
          </p:nvSpPr>
          <p:spPr bwMode="auto">
            <a:xfrm>
              <a:off x="6246245" y="4399176"/>
              <a:ext cx="1018485" cy="2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400" dirty="0">
                  <a:solidFill>
                    <a:schemeClr val="bg1"/>
                  </a:solidFill>
                  <a:latin typeface="微软雅黑" panose="020B0503020204020204" pitchFamily="34" charset="-122"/>
                  <a:ea typeface="微软雅黑" panose="020B0503020204020204" pitchFamily="34" charset="-122"/>
                </a:rPr>
                <a:t>迅速响应用户</a:t>
              </a:r>
            </a:p>
          </p:txBody>
        </p:sp>
      </p:grpSp>
      <p:cxnSp>
        <p:nvCxnSpPr>
          <p:cNvPr id="141" name="直接连接符 140"/>
          <p:cNvCxnSpPr/>
          <p:nvPr/>
        </p:nvCxnSpPr>
        <p:spPr>
          <a:xfrm>
            <a:off x="7907133" y="6038847"/>
            <a:ext cx="474069" cy="0"/>
          </a:xfrm>
          <a:prstGeom prst="line">
            <a:avLst/>
          </a:prstGeom>
          <a:noFill/>
          <a:ln w="12700">
            <a:gradFill>
              <a:gsLst>
                <a:gs pos="0">
                  <a:srgbClr val="FAF3C2"/>
                </a:gs>
                <a:gs pos="100000">
                  <a:srgbClr val="F4E576"/>
                </a:gs>
              </a:gsLst>
              <a:lin ang="5400000" scaled="0"/>
            </a:gradFill>
          </a:ln>
        </p:spPr>
      </p:cxnSp>
      <p:grpSp>
        <p:nvGrpSpPr>
          <p:cNvPr id="142" name="组合 141"/>
          <p:cNvGrpSpPr/>
          <p:nvPr/>
        </p:nvGrpSpPr>
        <p:grpSpPr>
          <a:xfrm>
            <a:off x="5928383" y="3633672"/>
            <a:ext cx="710703" cy="710705"/>
            <a:chOff x="3843338" y="515938"/>
            <a:chExt cx="450850" cy="450850"/>
          </a:xfrm>
          <a:solidFill>
            <a:schemeClr val="tx1">
              <a:lumMod val="85000"/>
              <a:lumOff val="15000"/>
            </a:schemeClr>
          </a:solidFill>
        </p:grpSpPr>
        <p:sp>
          <p:nvSpPr>
            <p:cNvPr id="143" name="Freeform 55"/>
            <p:cNvSpPr>
              <a:spLocks noEditPoints="1"/>
            </p:cNvSpPr>
            <p:nvPr/>
          </p:nvSpPr>
          <p:spPr bwMode="auto">
            <a:xfrm>
              <a:off x="3843338" y="515938"/>
              <a:ext cx="450850" cy="450850"/>
            </a:xfrm>
            <a:custGeom>
              <a:avLst/>
              <a:gdLst>
                <a:gd name="T0" fmla="*/ 114 w 120"/>
                <a:gd name="T1" fmla="*/ 0 h 120"/>
                <a:gd name="T2" fmla="*/ 6 w 120"/>
                <a:gd name="T3" fmla="*/ 0 h 120"/>
                <a:gd name="T4" fmla="*/ 0 w 120"/>
                <a:gd name="T5" fmla="*/ 6 h 120"/>
                <a:gd name="T6" fmla="*/ 0 w 120"/>
                <a:gd name="T7" fmla="*/ 84 h 120"/>
                <a:gd name="T8" fmla="*/ 6 w 120"/>
                <a:gd name="T9" fmla="*/ 90 h 120"/>
                <a:gd name="T10" fmla="*/ 45 w 120"/>
                <a:gd name="T11" fmla="*/ 90 h 120"/>
                <a:gd name="T12" fmla="*/ 30 w 120"/>
                <a:gd name="T13" fmla="*/ 115 h 120"/>
                <a:gd name="T14" fmla="*/ 32 w 120"/>
                <a:gd name="T15" fmla="*/ 120 h 120"/>
                <a:gd name="T16" fmla="*/ 36 w 120"/>
                <a:gd name="T17" fmla="*/ 118 h 120"/>
                <a:gd name="T18" fmla="*/ 52 w 120"/>
                <a:gd name="T19" fmla="*/ 90 h 120"/>
                <a:gd name="T20" fmla="*/ 68 w 120"/>
                <a:gd name="T21" fmla="*/ 90 h 120"/>
                <a:gd name="T22" fmla="*/ 84 w 120"/>
                <a:gd name="T23" fmla="*/ 118 h 120"/>
                <a:gd name="T24" fmla="*/ 88 w 120"/>
                <a:gd name="T25" fmla="*/ 120 h 120"/>
                <a:gd name="T26" fmla="*/ 90 w 120"/>
                <a:gd name="T27" fmla="*/ 115 h 120"/>
                <a:gd name="T28" fmla="*/ 75 w 120"/>
                <a:gd name="T29" fmla="*/ 90 h 120"/>
                <a:gd name="T30" fmla="*/ 114 w 120"/>
                <a:gd name="T31" fmla="*/ 90 h 120"/>
                <a:gd name="T32" fmla="*/ 120 w 120"/>
                <a:gd name="T33" fmla="*/ 84 h 120"/>
                <a:gd name="T34" fmla="*/ 120 w 120"/>
                <a:gd name="T35" fmla="*/ 6 h 120"/>
                <a:gd name="T36" fmla="*/ 114 w 120"/>
                <a:gd name="T37" fmla="*/ 0 h 120"/>
                <a:gd name="T38" fmla="*/ 114 w 120"/>
                <a:gd name="T39" fmla="*/ 84 h 120"/>
                <a:gd name="T40" fmla="*/ 6 w 120"/>
                <a:gd name="T41" fmla="*/ 84 h 120"/>
                <a:gd name="T42" fmla="*/ 6 w 120"/>
                <a:gd name="T43" fmla="*/ 6 h 120"/>
                <a:gd name="T44" fmla="*/ 114 w 120"/>
                <a:gd name="T45" fmla="*/ 6 h 120"/>
                <a:gd name="T46" fmla="*/ 114 w 120"/>
                <a:gd name="T47"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20">
                  <a:moveTo>
                    <a:pt x="114" y="0"/>
                  </a:moveTo>
                  <a:cubicBezTo>
                    <a:pt x="6" y="0"/>
                    <a:pt x="6" y="0"/>
                    <a:pt x="6" y="0"/>
                  </a:cubicBezTo>
                  <a:cubicBezTo>
                    <a:pt x="3" y="0"/>
                    <a:pt x="0" y="3"/>
                    <a:pt x="0" y="6"/>
                  </a:cubicBezTo>
                  <a:cubicBezTo>
                    <a:pt x="0" y="84"/>
                    <a:pt x="0" y="84"/>
                    <a:pt x="0" y="84"/>
                  </a:cubicBezTo>
                  <a:cubicBezTo>
                    <a:pt x="0" y="87"/>
                    <a:pt x="3" y="90"/>
                    <a:pt x="6" y="90"/>
                  </a:cubicBezTo>
                  <a:cubicBezTo>
                    <a:pt x="45" y="90"/>
                    <a:pt x="45" y="90"/>
                    <a:pt x="45" y="90"/>
                  </a:cubicBezTo>
                  <a:cubicBezTo>
                    <a:pt x="30" y="115"/>
                    <a:pt x="30" y="115"/>
                    <a:pt x="30" y="115"/>
                  </a:cubicBezTo>
                  <a:cubicBezTo>
                    <a:pt x="30" y="117"/>
                    <a:pt x="30" y="119"/>
                    <a:pt x="32" y="120"/>
                  </a:cubicBezTo>
                  <a:cubicBezTo>
                    <a:pt x="33" y="120"/>
                    <a:pt x="35" y="120"/>
                    <a:pt x="36" y="118"/>
                  </a:cubicBezTo>
                  <a:cubicBezTo>
                    <a:pt x="52" y="90"/>
                    <a:pt x="52" y="90"/>
                    <a:pt x="52" y="90"/>
                  </a:cubicBezTo>
                  <a:cubicBezTo>
                    <a:pt x="68" y="90"/>
                    <a:pt x="68" y="90"/>
                    <a:pt x="68" y="90"/>
                  </a:cubicBezTo>
                  <a:cubicBezTo>
                    <a:pt x="84" y="118"/>
                    <a:pt x="84" y="118"/>
                    <a:pt x="84" y="118"/>
                  </a:cubicBezTo>
                  <a:cubicBezTo>
                    <a:pt x="85" y="120"/>
                    <a:pt x="87" y="120"/>
                    <a:pt x="88" y="120"/>
                  </a:cubicBezTo>
                  <a:cubicBezTo>
                    <a:pt x="90" y="119"/>
                    <a:pt x="90" y="117"/>
                    <a:pt x="90" y="115"/>
                  </a:cubicBezTo>
                  <a:cubicBezTo>
                    <a:pt x="75" y="90"/>
                    <a:pt x="75" y="90"/>
                    <a:pt x="75"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lnTo>
                    <a:pt x="114" y="84"/>
                  </a:lnTo>
                  <a:close/>
                </a:path>
              </a:pathLst>
            </a:custGeom>
            <a:solidFill>
              <a:schemeClr val="bg1"/>
            </a:solidFill>
            <a:ln w="9525">
              <a:solidFill>
                <a:schemeClr val="bg1"/>
              </a:solidFill>
              <a:round/>
            </a:ln>
          </p:spPr>
          <p:txBody>
            <a:bodyPr/>
            <a:lstStyle/>
            <a:p>
              <a:pPr>
                <a:defRPr/>
              </a:pPr>
              <a:endParaRPr lang="zh-CN" altLang="en-US"/>
            </a:p>
          </p:txBody>
        </p:sp>
        <p:sp>
          <p:nvSpPr>
            <p:cNvPr id="144" name="Freeform 56"/>
            <p:cNvSpPr/>
            <p:nvPr/>
          </p:nvSpPr>
          <p:spPr bwMode="auto">
            <a:xfrm>
              <a:off x="3922713" y="595313"/>
              <a:ext cx="292100" cy="179388"/>
            </a:xfrm>
            <a:custGeom>
              <a:avLst/>
              <a:gdLst>
                <a:gd name="T0" fmla="*/ 3 w 78"/>
                <a:gd name="T1" fmla="*/ 48 h 48"/>
                <a:gd name="T2" fmla="*/ 5 w 78"/>
                <a:gd name="T3" fmla="*/ 47 h 48"/>
                <a:gd name="T4" fmla="*/ 28 w 78"/>
                <a:gd name="T5" fmla="*/ 13 h 48"/>
                <a:gd name="T6" fmla="*/ 55 w 78"/>
                <a:gd name="T7" fmla="*/ 35 h 48"/>
                <a:gd name="T8" fmla="*/ 58 w 78"/>
                <a:gd name="T9" fmla="*/ 36 h 48"/>
                <a:gd name="T10" fmla="*/ 60 w 78"/>
                <a:gd name="T11" fmla="*/ 35 h 48"/>
                <a:gd name="T12" fmla="*/ 78 w 78"/>
                <a:gd name="T13" fmla="*/ 5 h 48"/>
                <a:gd name="T14" fmla="*/ 77 w 78"/>
                <a:gd name="T15" fmla="*/ 0 h 48"/>
                <a:gd name="T16" fmla="*/ 72 w 78"/>
                <a:gd name="T17" fmla="*/ 1 h 48"/>
                <a:gd name="T18" fmla="*/ 56 w 78"/>
                <a:gd name="T19" fmla="*/ 29 h 48"/>
                <a:gd name="T20" fmla="*/ 29 w 78"/>
                <a:gd name="T21" fmla="*/ 7 h 48"/>
                <a:gd name="T22" fmla="*/ 27 w 78"/>
                <a:gd name="T23" fmla="*/ 6 h 48"/>
                <a:gd name="T24" fmla="*/ 25 w 78"/>
                <a:gd name="T25" fmla="*/ 7 h 48"/>
                <a:gd name="T26" fmla="*/ 1 w 78"/>
                <a:gd name="T27" fmla="*/ 43 h 48"/>
                <a:gd name="T28" fmla="*/ 1 w 78"/>
                <a:gd name="T29" fmla="*/ 47 h 48"/>
                <a:gd name="T30" fmla="*/ 3 w 78"/>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48">
                  <a:moveTo>
                    <a:pt x="3" y="48"/>
                  </a:moveTo>
                  <a:cubicBezTo>
                    <a:pt x="4" y="48"/>
                    <a:pt x="5" y="48"/>
                    <a:pt x="5" y="47"/>
                  </a:cubicBezTo>
                  <a:cubicBezTo>
                    <a:pt x="28" y="13"/>
                    <a:pt x="28" y="13"/>
                    <a:pt x="28" y="13"/>
                  </a:cubicBezTo>
                  <a:cubicBezTo>
                    <a:pt x="55" y="35"/>
                    <a:pt x="55" y="35"/>
                    <a:pt x="55" y="35"/>
                  </a:cubicBezTo>
                  <a:cubicBezTo>
                    <a:pt x="56" y="36"/>
                    <a:pt x="57" y="36"/>
                    <a:pt x="58" y="36"/>
                  </a:cubicBezTo>
                  <a:cubicBezTo>
                    <a:pt x="58" y="36"/>
                    <a:pt x="59" y="35"/>
                    <a:pt x="60" y="35"/>
                  </a:cubicBezTo>
                  <a:cubicBezTo>
                    <a:pt x="78" y="5"/>
                    <a:pt x="78" y="5"/>
                    <a:pt x="78" y="5"/>
                  </a:cubicBezTo>
                  <a:cubicBezTo>
                    <a:pt x="78" y="3"/>
                    <a:pt x="78" y="1"/>
                    <a:pt x="77" y="0"/>
                  </a:cubicBezTo>
                  <a:cubicBezTo>
                    <a:pt x="75" y="0"/>
                    <a:pt x="73" y="0"/>
                    <a:pt x="72" y="1"/>
                  </a:cubicBezTo>
                  <a:cubicBezTo>
                    <a:pt x="56" y="29"/>
                    <a:pt x="56" y="29"/>
                    <a:pt x="56" y="29"/>
                  </a:cubicBezTo>
                  <a:cubicBezTo>
                    <a:pt x="29" y="7"/>
                    <a:pt x="29" y="7"/>
                    <a:pt x="29" y="7"/>
                  </a:cubicBezTo>
                  <a:cubicBezTo>
                    <a:pt x="28" y="6"/>
                    <a:pt x="27" y="6"/>
                    <a:pt x="27" y="6"/>
                  </a:cubicBezTo>
                  <a:cubicBezTo>
                    <a:pt x="26" y="6"/>
                    <a:pt x="25" y="7"/>
                    <a:pt x="25" y="7"/>
                  </a:cubicBezTo>
                  <a:cubicBezTo>
                    <a:pt x="1" y="43"/>
                    <a:pt x="1" y="43"/>
                    <a:pt x="1" y="43"/>
                  </a:cubicBezTo>
                  <a:cubicBezTo>
                    <a:pt x="0" y="45"/>
                    <a:pt x="0" y="47"/>
                    <a:pt x="1" y="47"/>
                  </a:cubicBezTo>
                  <a:cubicBezTo>
                    <a:pt x="2" y="48"/>
                    <a:pt x="2" y="48"/>
                    <a:pt x="3" y="48"/>
                  </a:cubicBezTo>
                  <a:close/>
                </a:path>
              </a:pathLst>
            </a:custGeom>
            <a:solidFill>
              <a:schemeClr val="bg1"/>
            </a:solidFill>
            <a:ln w="9525">
              <a:solidFill>
                <a:schemeClr val="bg1"/>
              </a:solidFill>
              <a:round/>
            </a:ln>
          </p:spPr>
          <p:txBody>
            <a:bodyPr/>
            <a:lstStyle/>
            <a:p>
              <a:pPr>
                <a:defRPr/>
              </a:pPr>
              <a:endParaRPr lang="zh-CN" altLang="en-US"/>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宽屏</PresentationFormat>
  <Paragraphs>180</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方正兰亭超细黑简体</vt:lpstr>
      <vt:lpstr>宋体</vt:lpstr>
      <vt:lpstr>微软雅黑</vt:lpstr>
      <vt:lpstr>Arial</vt:lpstr>
      <vt:lpstr>Calibri</vt:lpstr>
      <vt:lpstr>Calibri Light</vt:lpstr>
      <vt:lpstr>Haettenschweiler</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25</cp:revision>
  <dcterms:created xsi:type="dcterms:W3CDTF">2016-03-07T08:26:00Z</dcterms:created>
  <dcterms:modified xsi:type="dcterms:W3CDTF">2021-01-05T15:42:50Z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